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94568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C7D70"/>
    <a:srgbClr val="EDF6F7"/>
    <a:srgbClr val="C9F9D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inimized">
    <p:restoredLeft sz="5919" autoAdjust="0"/>
    <p:restoredTop sz="94660"/>
  </p:normalViewPr>
  <p:slideViewPr>
    <p:cSldViewPr>
      <p:cViewPr>
        <p:scale>
          <a:sx n="75" d="100"/>
          <a:sy n="75" d="100"/>
        </p:scale>
        <p:origin x="-1386" y="-7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7E69E1-B21A-4AAC-A4A5-599750A31DFE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EC2D89-3AFC-4A25-9ECB-84D93FE778B1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563D4A3-9368-4A30-B6BE-B48609007375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B036DA0-BC9E-4D28-B4F4-B031B1582560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74E7D7-4C5F-4312-88C6-6F9D68156B4B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9F8156E-200D-4EB1-AE66-E0F4001D33BE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FDF509-E94E-41E5-812B-7BDEE0DD76DA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AE2D6E-5434-451D-96D0-22C39E30A942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B0F65E0-5DD1-4EF7-8445-07C0724B71E0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A0BCFE6-043D-41A7-92E8-F51EE0CBDDF6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 smtClean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1E4025-556D-4762-BE48-1E08FEE70275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8326438"/>
            <a:ext cx="1600200" cy="63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8326438"/>
            <a:ext cx="2171700" cy="63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8326438"/>
            <a:ext cx="1600200" cy="63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E3FED401-57E8-482D-BFE6-BDA2417C2256}" type="slidenum">
              <a:rPr lang="en-US" altLang="ja-JP"/>
              <a:pPr>
                <a:defRPr/>
              </a:pPr>
              <a:t>&lt;#&gt;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5"/>
          <p:cNvSpPr txBox="1">
            <a:spLocks noChangeArrowheads="1"/>
          </p:cNvSpPr>
          <p:nvPr/>
        </p:nvSpPr>
        <p:spPr bwMode="auto">
          <a:xfrm>
            <a:off x="960438" y="7602538"/>
            <a:ext cx="1841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endParaRPr lang="ja-JP" altLang="ja-JP"/>
          </a:p>
        </p:txBody>
      </p:sp>
      <p:sp>
        <p:nvSpPr>
          <p:cNvPr id="2051" name="Text Box 6"/>
          <p:cNvSpPr txBox="1">
            <a:spLocks noChangeArrowheads="1"/>
          </p:cNvSpPr>
          <p:nvPr/>
        </p:nvSpPr>
        <p:spPr bwMode="auto">
          <a:xfrm>
            <a:off x="1052513" y="8604250"/>
            <a:ext cx="5616575" cy="677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ja-JP" altLang="en-US" sz="1400"/>
              <a:t>相談窓口；理学部生命科学－寺本</a:t>
            </a:r>
            <a:r>
              <a:rPr lang="en-US" altLang="ja-JP" sz="1400"/>
              <a:t>   dopa@aster.sci.kumamoto-u.ac.jp</a:t>
            </a:r>
          </a:p>
          <a:p>
            <a:r>
              <a:rPr lang="ja-JP" altLang="en-US" sz="1200"/>
              <a:t>　　　　　　　　　　　　　　　　　　　　　　　　　　　</a:t>
            </a:r>
            <a:r>
              <a:rPr lang="en-US" altLang="ja-JP" sz="1200"/>
              <a:t>http://www.geocities.jp/teraken2004/</a:t>
            </a:r>
          </a:p>
          <a:p>
            <a:endParaRPr lang="en-US" altLang="ja-JP" sz="1200"/>
          </a:p>
        </p:txBody>
      </p:sp>
      <p:sp>
        <p:nvSpPr>
          <p:cNvPr id="2052" name="Rectangle 7"/>
          <p:cNvSpPr>
            <a:spLocks noChangeArrowheads="1"/>
          </p:cNvSpPr>
          <p:nvPr/>
        </p:nvSpPr>
        <p:spPr bwMode="auto">
          <a:xfrm>
            <a:off x="333375" y="5364163"/>
            <a:ext cx="6264275" cy="1008062"/>
          </a:xfrm>
          <a:prstGeom prst="rect">
            <a:avLst/>
          </a:prstGeom>
          <a:solidFill>
            <a:srgbClr val="C9F9D0">
              <a:alpha val="89803"/>
            </a:srgbClr>
          </a:solidFill>
          <a:ln w="12700">
            <a:solidFill>
              <a:srgbClr val="FF0000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 altLang="ja-JP" sz="1400" b="1"/>
          </a:p>
          <a:p>
            <a:r>
              <a:rPr lang="ja-JP" altLang="en-US" sz="1400" b="1"/>
              <a:t>開講情報：</a:t>
            </a:r>
            <a:r>
              <a:rPr lang="ja-JP" altLang="en-US" sz="1400"/>
              <a:t>全学部対象、後期木曜日の４～５限目。</a:t>
            </a:r>
          </a:p>
          <a:p>
            <a:r>
              <a:rPr lang="ja-JP" altLang="en-US" sz="1400" b="1"/>
              <a:t>授業形態：</a:t>
            </a:r>
            <a:r>
              <a:rPr lang="ja-JP" altLang="en-US" sz="1400"/>
              <a:t>グループ実験が中心の“体験型実習”です。必要な器具類は貸与します。</a:t>
            </a:r>
          </a:p>
          <a:p>
            <a:r>
              <a:rPr lang="ja-JP" altLang="en-US" sz="1400"/>
              <a:t>　　　　　　　　理学部生物系研究室の見学も実施します。</a:t>
            </a:r>
          </a:p>
          <a:p>
            <a:r>
              <a:rPr lang="ja-JP" altLang="en-US" sz="1400" b="1"/>
              <a:t>実習場所</a:t>
            </a:r>
            <a:r>
              <a:rPr lang="ja-JP" altLang="en-US" sz="1400"/>
              <a:t>：</a:t>
            </a:r>
            <a:r>
              <a:rPr lang="ja-JP" altLang="en-US" sz="1400" u="sng"/>
              <a:t>２回目から、</a:t>
            </a:r>
            <a:r>
              <a:rPr lang="ja-JP" altLang="en-US" sz="1400"/>
              <a:t>共用棟黒髪３（工学部旧３号館）３階の生物学生実習室</a:t>
            </a:r>
          </a:p>
          <a:p>
            <a:endParaRPr lang="en-US" altLang="ja-JP" sz="1400"/>
          </a:p>
        </p:txBody>
      </p:sp>
      <p:sp>
        <p:nvSpPr>
          <p:cNvPr id="2053" name="AutoShape 10"/>
          <p:cNvSpPr>
            <a:spLocks noChangeArrowheads="1"/>
          </p:cNvSpPr>
          <p:nvPr/>
        </p:nvSpPr>
        <p:spPr bwMode="auto">
          <a:xfrm>
            <a:off x="260350" y="6516688"/>
            <a:ext cx="6335713" cy="2160587"/>
          </a:xfrm>
          <a:prstGeom prst="horizontalScroll">
            <a:avLst>
              <a:gd name="adj" fmla="val 12500"/>
            </a:avLst>
          </a:prstGeom>
          <a:solidFill>
            <a:srgbClr val="C9F9D0">
              <a:alpha val="89803"/>
            </a:srgbClr>
          </a:solidFill>
          <a:ln w="6350">
            <a:solidFill>
              <a:srgbClr val="FF0000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 altLang="ja-JP" sz="1200" b="1"/>
          </a:p>
          <a:p>
            <a:r>
              <a:rPr lang="ja-JP" altLang="en-US" sz="1200" b="1"/>
              <a:t>実習テーマ</a:t>
            </a:r>
            <a:r>
              <a:rPr lang="ja-JP" altLang="en-US" sz="1200"/>
              <a:t/>
            </a:r>
            <a:br>
              <a:rPr lang="ja-JP" altLang="en-US" sz="1200"/>
            </a:br>
            <a:r>
              <a:rPr lang="ja-JP" altLang="en-US" sz="1200"/>
              <a:t>  １．オリエンテーション    ２．顕微鏡でのぞく生き物たち　  ３．植物の細胞をのぞいてみよう</a:t>
            </a:r>
            <a:br>
              <a:rPr lang="ja-JP" altLang="en-US" sz="1200"/>
            </a:br>
            <a:r>
              <a:rPr lang="ja-JP" altLang="en-US" sz="1200"/>
              <a:t>  ４．キャンパスに見る生きものたち 　　　　　　　    ５．果実ってなんだろう？</a:t>
            </a:r>
            <a:br>
              <a:rPr lang="ja-JP" altLang="en-US" sz="1200"/>
            </a:br>
            <a:r>
              <a:rPr lang="ja-JP" altLang="en-US" sz="1200"/>
              <a:t>  ６．動物細胞－胃にみる様々な細胞の姿    　　  ７．血液中の細胞たち</a:t>
            </a:r>
            <a:br>
              <a:rPr lang="ja-JP" altLang="en-US" sz="1200"/>
            </a:br>
            <a:r>
              <a:rPr lang="ja-JP" altLang="en-US" sz="1200"/>
              <a:t>  ８．遺伝子をみよう！   　　　   ９．身近な動物のからだの仕組み</a:t>
            </a:r>
            <a:br>
              <a:rPr lang="ja-JP" altLang="en-US" sz="1200"/>
            </a:br>
            <a:r>
              <a:rPr lang="ja-JP" altLang="en-US" sz="1200"/>
              <a:t>１０．植物の組織培養を体験 　　　  １１．個人識別１－</a:t>
            </a:r>
            <a:r>
              <a:rPr lang="en-US" altLang="ja-JP" sz="1200"/>
              <a:t>DNA</a:t>
            </a:r>
            <a:r>
              <a:rPr lang="ja-JP" altLang="en-US" sz="1200"/>
              <a:t>鑑定による個人特定の方法</a:t>
            </a:r>
          </a:p>
          <a:p>
            <a:r>
              <a:rPr lang="ja-JP" altLang="en-US" sz="1200"/>
              <a:t>１２．個人識別２－</a:t>
            </a:r>
            <a:r>
              <a:rPr lang="en-US" altLang="ja-JP" sz="1200"/>
              <a:t>DNA</a:t>
            </a:r>
            <a:r>
              <a:rPr lang="ja-JP" altLang="en-US" sz="1200"/>
              <a:t>鑑定による個人特定の方法</a:t>
            </a:r>
          </a:p>
          <a:p>
            <a:r>
              <a:rPr lang="ja-JP" altLang="en-US" sz="1200"/>
              <a:t>１３．いのちの誕生－ニワトリにみるドラマ</a:t>
            </a:r>
          </a:p>
          <a:p>
            <a:endParaRPr lang="en-US" altLang="ja-JP" sz="1200"/>
          </a:p>
        </p:txBody>
      </p:sp>
      <p:sp>
        <p:nvSpPr>
          <p:cNvPr id="2054" name="AutoShape 19"/>
          <p:cNvSpPr>
            <a:spLocks noChangeArrowheads="1"/>
          </p:cNvSpPr>
          <p:nvPr/>
        </p:nvSpPr>
        <p:spPr bwMode="auto">
          <a:xfrm>
            <a:off x="908050" y="1763713"/>
            <a:ext cx="4895850" cy="1379537"/>
          </a:xfrm>
          <a:prstGeom prst="downArrowCallout">
            <a:avLst>
              <a:gd name="adj1" fmla="val 31710"/>
              <a:gd name="adj2" fmla="val 41157"/>
              <a:gd name="adj3" fmla="val 23991"/>
              <a:gd name="adj4" fmla="val 62648"/>
            </a:avLst>
          </a:prstGeom>
          <a:solidFill>
            <a:srgbClr val="FF9900"/>
          </a:solidFill>
          <a:ln w="28575">
            <a:solidFill>
              <a:srgbClr val="FF0000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en-US" altLang="ja-JP" sz="1600"/>
          </a:p>
          <a:p>
            <a:pPr algn="ctr"/>
            <a:r>
              <a:rPr lang="ja-JP" altLang="en-US"/>
              <a:t>第１回目</a:t>
            </a:r>
            <a:r>
              <a:rPr lang="en-US" altLang="ja-JP"/>
              <a:t>(10/2)</a:t>
            </a:r>
            <a:r>
              <a:rPr lang="ja-JP" altLang="en-US"/>
              <a:t>は簡単なガイダンスをしますので、</a:t>
            </a:r>
          </a:p>
          <a:p>
            <a:pPr algn="ctr"/>
            <a:r>
              <a:rPr lang="ja-JP" altLang="en-US"/>
              <a:t>少しでも興味のある人は、集合して下さい。</a:t>
            </a:r>
          </a:p>
          <a:p>
            <a:pPr algn="ctr"/>
            <a:endParaRPr lang="ja-JP" altLang="en-US"/>
          </a:p>
          <a:p>
            <a:pPr algn="ctr"/>
            <a:endParaRPr lang="en-US" altLang="ja-JP" sz="1600"/>
          </a:p>
        </p:txBody>
      </p:sp>
      <p:sp>
        <p:nvSpPr>
          <p:cNvPr id="2055" name="AutoShape 22"/>
          <p:cNvSpPr>
            <a:spLocks noChangeArrowheads="1"/>
          </p:cNvSpPr>
          <p:nvPr/>
        </p:nvSpPr>
        <p:spPr bwMode="auto">
          <a:xfrm>
            <a:off x="836613" y="3132138"/>
            <a:ext cx="5113337" cy="1368425"/>
          </a:xfrm>
          <a:prstGeom prst="flowChartMultidocument">
            <a:avLst/>
          </a:prstGeom>
          <a:solidFill>
            <a:srgbClr val="CCFF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ja-JP" altLang="en-US" sz="1600" b="1"/>
              <a:t>日時：１０月２日（木）４限目（１４：３０～１５：００）</a:t>
            </a:r>
          </a:p>
          <a:p>
            <a:r>
              <a:rPr lang="ja-JP" altLang="en-US" sz="1600" b="1"/>
              <a:t>場所：大教センターの</a:t>
            </a:r>
            <a:r>
              <a:rPr lang="ja-JP" altLang="en-US" b="1"/>
              <a:t>Ａ３０１室</a:t>
            </a:r>
            <a:endParaRPr lang="ja-JP" altLang="en-US" sz="1600" b="1"/>
          </a:p>
          <a:p>
            <a:r>
              <a:rPr lang="ja-JP" altLang="en-US" sz="1400" b="1"/>
              <a:t>　　備考：都合の悪い人は、２回目からの出席もＯＫです</a:t>
            </a:r>
          </a:p>
        </p:txBody>
      </p:sp>
      <p:sp>
        <p:nvSpPr>
          <p:cNvPr id="2056" name="AutoShape 24"/>
          <p:cNvSpPr>
            <a:spLocks noChangeArrowheads="1"/>
          </p:cNvSpPr>
          <p:nvPr/>
        </p:nvSpPr>
        <p:spPr bwMode="auto">
          <a:xfrm rot="10800000">
            <a:off x="3789363" y="4284663"/>
            <a:ext cx="2592387" cy="936625"/>
          </a:xfrm>
          <a:prstGeom prst="cloudCallout">
            <a:avLst>
              <a:gd name="adj1" fmla="val -12037"/>
              <a:gd name="adj2" fmla="val 124236"/>
            </a:avLst>
          </a:prstGeom>
          <a:solidFill>
            <a:srgbClr val="FFFF00">
              <a:alpha val="89803"/>
            </a:srgb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rot="10800000"/>
          <a:lstStyle/>
          <a:p>
            <a:pPr algn="ctr"/>
            <a:r>
              <a:rPr lang="ja-JP" altLang="en-US" i="1"/>
              <a:t>木曜の午後で差をつけろ！</a:t>
            </a:r>
          </a:p>
        </p:txBody>
      </p:sp>
      <p:sp>
        <p:nvSpPr>
          <p:cNvPr id="2057" name="Rectangle 25"/>
          <p:cNvSpPr>
            <a:spLocks noChangeArrowheads="1"/>
          </p:cNvSpPr>
          <p:nvPr/>
        </p:nvSpPr>
        <p:spPr bwMode="auto">
          <a:xfrm rot="-811699">
            <a:off x="4000500" y="2379663"/>
            <a:ext cx="2852738" cy="4318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ja-JP" altLang="en-US" b="1">
                <a:solidFill>
                  <a:srgbClr val="FF0000"/>
                </a:solidFill>
              </a:rPr>
              <a:t>文系の学生さん大歓迎！</a:t>
            </a:r>
          </a:p>
        </p:txBody>
      </p:sp>
      <p:sp>
        <p:nvSpPr>
          <p:cNvPr id="2058" name="Text Box 26"/>
          <p:cNvSpPr txBox="1">
            <a:spLocks noChangeArrowheads="1"/>
          </p:cNvSpPr>
          <p:nvPr/>
        </p:nvSpPr>
        <p:spPr bwMode="auto">
          <a:xfrm>
            <a:off x="6021388" y="8388350"/>
            <a:ext cx="78105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ja-JP" sz="1400"/>
              <a:t>08/7/28</a:t>
            </a:r>
          </a:p>
        </p:txBody>
      </p:sp>
      <p:sp>
        <p:nvSpPr>
          <p:cNvPr id="2059" name="Rectangle 28"/>
          <p:cNvSpPr>
            <a:spLocks noChangeArrowheads="1"/>
          </p:cNvSpPr>
          <p:nvPr/>
        </p:nvSpPr>
        <p:spPr bwMode="auto">
          <a:xfrm>
            <a:off x="377825" y="142875"/>
            <a:ext cx="6480175" cy="1152525"/>
          </a:xfrm>
          <a:prstGeom prst="rect">
            <a:avLst/>
          </a:prstGeom>
          <a:solidFill>
            <a:srgbClr val="FFFF99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ja-JP" altLang="en-US" sz="2800" b="1">
                <a:solidFill>
                  <a:srgbClr val="FF0000"/>
                </a:solidFill>
              </a:rPr>
              <a:t>「最前線の生命科学</a:t>
            </a:r>
            <a:r>
              <a:rPr lang="en-US" altLang="ja-JP" sz="2800" b="1">
                <a:solidFill>
                  <a:srgbClr val="FF0000"/>
                </a:solidFill>
              </a:rPr>
              <a:t>G</a:t>
            </a:r>
            <a:r>
              <a:rPr lang="ja-JP" altLang="en-US" sz="2800" b="1">
                <a:solidFill>
                  <a:srgbClr val="FF0000"/>
                </a:solidFill>
              </a:rPr>
              <a:t>」 の開講について</a:t>
            </a:r>
          </a:p>
          <a:p>
            <a:pPr algn="ctr"/>
            <a:endParaRPr lang="ja-JP" altLang="en-US" b="1"/>
          </a:p>
          <a:p>
            <a:pPr algn="ctr"/>
            <a:r>
              <a:rPr lang="ja-JP" altLang="en-US" sz="2000" b="1"/>
              <a:t>                            主題科目</a:t>
            </a:r>
            <a:r>
              <a:rPr lang="en-US" altLang="ja-JP" sz="2000" b="1"/>
              <a:t>Ⅱ </a:t>
            </a:r>
            <a:r>
              <a:rPr lang="ja-JP" altLang="en-US" sz="2000" b="1"/>
              <a:t>； 実験で探る生命 （後期）</a:t>
            </a:r>
            <a:r>
              <a:rPr lang="ja-JP" altLang="en-US"/>
              <a:t>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306</TotalTime>
  <Words>128</Words>
  <Application>Microsoft PowerPoint</Application>
  <PresentationFormat>画面に合わせる (4:3)</PresentationFormat>
  <Paragraphs>23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Calibri</vt:lpstr>
      <vt:lpstr>標準デザイン</vt:lpstr>
      <vt:lpstr>スライド 1</vt:lpstr>
    </vt:vector>
  </TitlesOfParts>
  <Company>ｔ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「最前線の生命科学G」 の開講について </dc:title>
  <dc:creator>s</dc:creator>
  <cp:lastModifiedBy> </cp:lastModifiedBy>
  <cp:revision>31</cp:revision>
  <dcterms:created xsi:type="dcterms:W3CDTF">2007-06-29T02:13:05Z</dcterms:created>
  <dcterms:modified xsi:type="dcterms:W3CDTF">2008-09-22T07:47:41Z</dcterms:modified>
</cp:coreProperties>
</file>

<file path=docProps/thumbnail.jpeg>
</file>