
<file path=[Content_Types].xml><?xml version="1.0" encoding="utf-8"?>
<Types xmlns="http://schemas.openxmlformats.org/package/2006/content-types">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handoutMasterIdLst>
    <p:handoutMasterId r:id="rId30"/>
  </p:handoutMasterIdLst>
  <p:sldIdLst>
    <p:sldId id="300" r:id="rId2"/>
    <p:sldId id="312" r:id="rId3"/>
    <p:sldId id="295" r:id="rId4"/>
    <p:sldId id="257" r:id="rId5"/>
    <p:sldId id="308" r:id="rId6"/>
    <p:sldId id="296" r:id="rId7"/>
    <p:sldId id="304" r:id="rId8"/>
    <p:sldId id="311" r:id="rId9"/>
    <p:sldId id="303" r:id="rId10"/>
    <p:sldId id="297" r:id="rId11"/>
    <p:sldId id="305" r:id="rId12"/>
    <p:sldId id="309" r:id="rId13"/>
    <p:sldId id="259" r:id="rId14"/>
    <p:sldId id="260" r:id="rId15"/>
    <p:sldId id="273" r:id="rId16"/>
    <p:sldId id="274" r:id="rId17"/>
    <p:sldId id="307" r:id="rId18"/>
    <p:sldId id="267" r:id="rId19"/>
    <p:sldId id="272" r:id="rId20"/>
    <p:sldId id="271" r:id="rId21"/>
    <p:sldId id="298" r:id="rId22"/>
    <p:sldId id="306" r:id="rId23"/>
    <p:sldId id="261" r:id="rId24"/>
    <p:sldId id="262" r:id="rId25"/>
    <p:sldId id="284" r:id="rId26"/>
    <p:sldId id="268" r:id="rId27"/>
    <p:sldId id="280" r:id="rId28"/>
  </p:sldIdLst>
  <p:sldSz cx="9144000" cy="6858000" type="screen4x3"/>
  <p:notesSz cx="9144000" cy="6858000"/>
  <p:defaultTextStyle>
    <a:defPPr>
      <a:defRPr lang="ja-JP"/>
    </a:defPPr>
    <a:lvl1pPr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000000"/>
    <a:srgbClr val="339966"/>
    <a:srgbClr val="9900CC"/>
    <a:srgbClr val="A50021"/>
    <a:srgbClr val="0000FF"/>
    <a:srgbClr val="FF0000"/>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5" d="100"/>
          <a:sy n="95" d="100"/>
        </p:scale>
        <p:origin x="648"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image" Target="../media/image5.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1314"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atin typeface="Arial" charset="0"/>
              </a:defRPr>
            </a:lvl1pPr>
          </a:lstStyle>
          <a:p>
            <a:pPr>
              <a:defRPr/>
            </a:pPr>
            <a:endParaRPr lang="en-US" altLang="ja-JP"/>
          </a:p>
        </p:txBody>
      </p:sp>
      <p:sp>
        <p:nvSpPr>
          <p:cNvPr id="141315" name="Rectangle 3"/>
          <p:cNvSpPr>
            <a:spLocks noGrp="1" noChangeArrowheads="1"/>
          </p:cNvSpPr>
          <p:nvPr>
            <p:ph type="dt" sz="quarter" idx="1"/>
          </p:nvPr>
        </p:nvSpPr>
        <p:spPr bwMode="auto">
          <a:xfrm>
            <a:off x="5179484"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atin typeface="Arial" charset="0"/>
              </a:defRPr>
            </a:lvl1pPr>
          </a:lstStyle>
          <a:p>
            <a:pPr>
              <a:defRPr/>
            </a:pPr>
            <a:fld id="{271AE559-2BD7-49BE-A4D5-F3B9E48C6CE8}" type="datetimeFigureOut">
              <a:rPr lang="ja-JP" altLang="en-US"/>
              <a:pPr>
                <a:defRPr/>
              </a:pPr>
              <a:t>2017/4/20</a:t>
            </a:fld>
            <a:endParaRPr lang="en-US" altLang="ja-JP"/>
          </a:p>
        </p:txBody>
      </p:sp>
      <p:sp>
        <p:nvSpPr>
          <p:cNvPr id="141316" name="Rectangle 4"/>
          <p:cNvSpPr>
            <a:spLocks noGrp="1" noChangeArrowheads="1"/>
          </p:cNvSpPr>
          <p:nvPr>
            <p:ph type="ftr" sz="quarter" idx="2"/>
          </p:nvPr>
        </p:nvSpPr>
        <p:spPr bwMode="auto">
          <a:xfrm>
            <a:off x="0" y="651391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atin typeface="Arial" charset="0"/>
              </a:defRPr>
            </a:lvl1pPr>
          </a:lstStyle>
          <a:p>
            <a:pPr>
              <a:defRPr/>
            </a:pPr>
            <a:endParaRPr lang="en-US" altLang="ja-JP"/>
          </a:p>
        </p:txBody>
      </p:sp>
      <p:sp>
        <p:nvSpPr>
          <p:cNvPr id="141317" name="Rectangle 5"/>
          <p:cNvSpPr>
            <a:spLocks noGrp="1" noChangeArrowheads="1"/>
          </p:cNvSpPr>
          <p:nvPr>
            <p:ph type="sldNum" sz="quarter" idx="3"/>
          </p:nvPr>
        </p:nvSpPr>
        <p:spPr bwMode="auto">
          <a:xfrm>
            <a:off x="5179484" y="651391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smtClean="0"/>
            </a:lvl1pPr>
          </a:lstStyle>
          <a:p>
            <a:pPr>
              <a:defRPr/>
            </a:pPr>
            <a:fld id="{E0364F54-DFEE-445A-8062-670B37646D72}" type="slidenum">
              <a:rPr lang="ja-JP" altLang="en-US"/>
              <a:pPr>
                <a:defRPr/>
              </a:pPr>
              <a:t>‹#›</a:t>
            </a:fld>
            <a:endParaRPr lang="en-US" altLang="ja-JP"/>
          </a:p>
        </p:txBody>
      </p:sp>
    </p:spTree>
    <p:extLst>
      <p:ext uri="{BB962C8B-B14F-4D97-AF65-F5344CB8AC3E}">
        <p14:creationId xmlns:p14="http://schemas.microsoft.com/office/powerpoint/2010/main" val="319925770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842"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en-US" altLang="ja-JP"/>
          </a:p>
        </p:txBody>
      </p:sp>
      <p:sp>
        <p:nvSpPr>
          <p:cNvPr id="35843" name="Rectangle 3"/>
          <p:cNvSpPr>
            <a:spLocks noGrp="1" noChangeArrowheads="1"/>
          </p:cNvSpPr>
          <p:nvPr>
            <p:ph type="dt" idx="1"/>
          </p:nvPr>
        </p:nvSpPr>
        <p:spPr bwMode="auto">
          <a:xfrm>
            <a:off x="5179484"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fld id="{330F4257-E0B0-451B-963D-4EBCBA5DD480}" type="datetimeFigureOut">
              <a:rPr lang="en-US" altLang="ja-JP"/>
              <a:pPr>
                <a:defRPr/>
              </a:pPr>
              <a:t>4/20/2017</a:t>
            </a:fld>
            <a:endParaRPr lang="en-US" altLang="ja-JP"/>
          </a:p>
        </p:txBody>
      </p:sp>
      <p:sp>
        <p:nvSpPr>
          <p:cNvPr id="2052" name="Rectangle 4"/>
          <p:cNvSpPr>
            <a:spLocks noRot="1" noChangeArrowheads="1" noTextEdit="1"/>
          </p:cNvSpPr>
          <p:nvPr>
            <p:ph type="sldImg" idx="2"/>
          </p:nvPr>
        </p:nvSpPr>
        <p:spPr bwMode="auto">
          <a:xfrm>
            <a:off x="2857500" y="514350"/>
            <a:ext cx="3429000" cy="25717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5" name="Rectangle 5"/>
          <p:cNvSpPr>
            <a:spLocks noGrp="1" noChangeArrowheads="1"/>
          </p:cNvSpPr>
          <p:nvPr>
            <p:ph type="body" sz="quarter" idx="3"/>
          </p:nvPr>
        </p:nvSpPr>
        <p:spPr bwMode="auto">
          <a:xfrm>
            <a:off x="914400" y="3257550"/>
            <a:ext cx="7315200" cy="30861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ja-JP" altLang="en-US" noProof="0" smtClean="0"/>
              <a:t>マスタ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p>
        </p:txBody>
      </p:sp>
      <p:sp>
        <p:nvSpPr>
          <p:cNvPr id="35846" name="Rectangle 6"/>
          <p:cNvSpPr>
            <a:spLocks noGrp="1" noChangeArrowheads="1"/>
          </p:cNvSpPr>
          <p:nvPr>
            <p:ph type="ftr" sz="quarter" idx="4"/>
          </p:nvPr>
        </p:nvSpPr>
        <p:spPr bwMode="auto">
          <a:xfrm>
            <a:off x="0" y="651391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en-US" altLang="ja-JP"/>
          </a:p>
        </p:txBody>
      </p:sp>
      <p:sp>
        <p:nvSpPr>
          <p:cNvPr id="35847" name="Rectangle 7"/>
          <p:cNvSpPr>
            <a:spLocks noGrp="1" noChangeArrowheads="1"/>
          </p:cNvSpPr>
          <p:nvPr>
            <p:ph type="sldNum" sz="quarter" idx="5"/>
          </p:nvPr>
        </p:nvSpPr>
        <p:spPr bwMode="auto">
          <a:xfrm>
            <a:off x="5179484" y="651391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87C20A62-521E-4841-BAD7-74A7047078D5}" type="slidenum">
              <a:rPr lang="en-US" altLang="ja-JP"/>
              <a:pPr>
                <a:defRPr/>
              </a:pPr>
              <a:t>‹#›</a:t>
            </a:fld>
            <a:endParaRPr lang="en-US" altLang="ja-JP"/>
          </a:p>
        </p:txBody>
      </p:sp>
    </p:spTree>
    <p:extLst>
      <p:ext uri="{BB962C8B-B14F-4D97-AF65-F5344CB8AC3E}">
        <p14:creationId xmlns:p14="http://schemas.microsoft.com/office/powerpoint/2010/main" val="240692027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72E3C3F0-AE22-4808-A498-94378FCF3B62}" type="slidenum">
              <a:rPr lang="en-US" altLang="ja-JP">
                <a:ea typeface="ＭＳ Ｐゴシック" panose="020B0600070205080204" pitchFamily="50" charset="-128"/>
              </a:rPr>
              <a:pPr>
                <a:spcBef>
                  <a:spcPct val="0"/>
                </a:spcBef>
              </a:pPr>
              <a:t>1</a:t>
            </a:fld>
            <a:endParaRPr lang="en-US" altLang="ja-JP">
              <a:ea typeface="ＭＳ Ｐゴシック" panose="020B0600070205080204" pitchFamily="50" charset="-128"/>
            </a:endParaRPr>
          </a:p>
        </p:txBody>
      </p:sp>
      <p:sp>
        <p:nvSpPr>
          <p:cNvPr id="5123" name="スライド イメージ プレースホルダ 1"/>
          <p:cNvSpPr>
            <a:spLocks noGrp="1" noRot="1" noChangeAspect="1" noTextEdit="1"/>
          </p:cNvSpPr>
          <p:nvPr>
            <p:ph type="sldImg"/>
          </p:nvPr>
        </p:nvSpPr>
        <p:spPr>
          <a:ln/>
        </p:spPr>
      </p:sp>
      <p:sp>
        <p:nvSpPr>
          <p:cNvPr id="5124" name="ノート プレースホル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lang="ja-JP" altLang="en-US" smtClean="0">
              <a:latin typeface="Arial" panose="020B0604020202020204" pitchFamily="34" charset="0"/>
            </a:endParaRPr>
          </a:p>
        </p:txBody>
      </p:sp>
      <p:sp>
        <p:nvSpPr>
          <p:cNvPr id="5125" name="スライド番号プレースホルダ 3"/>
          <p:cNvSpPr txBox="1">
            <a:spLocks noGrp="1"/>
          </p:cNvSpPr>
          <p:nvPr/>
        </p:nvSpPr>
        <p:spPr bwMode="auto">
          <a:xfrm>
            <a:off x="5179484" y="6513910"/>
            <a:ext cx="396240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lgn="r" eaLnBrk="1" hangingPunct="1">
              <a:spcBef>
                <a:spcPct val="0"/>
              </a:spcBef>
            </a:pPr>
            <a:fld id="{38C72B70-F118-4000-B0E1-A51BBBAC6825}" type="slidenum">
              <a:rPr lang="ja-JP" altLang="en-US">
                <a:latin typeface="Calibri" panose="020F0502020204030204" pitchFamily="34" charset="0"/>
                <a:ea typeface="ＭＳ Ｐゴシック" panose="020B0600070205080204" pitchFamily="50" charset="-128"/>
              </a:rPr>
              <a:pPr algn="r" eaLnBrk="1" hangingPunct="1">
                <a:spcBef>
                  <a:spcPct val="0"/>
                </a:spcBef>
              </a:pPr>
              <a:t>1</a:t>
            </a:fld>
            <a:endParaRPr lang="en-US" altLang="ja-JP">
              <a:latin typeface="Calibri" panose="020F0502020204030204" pitchFamily="34" charset="0"/>
              <a:ea typeface="ＭＳ Ｐゴシック" panose="020B0600070205080204" pitchFamily="50" charset="-128"/>
            </a:endParaRPr>
          </a:p>
        </p:txBody>
      </p:sp>
    </p:spTree>
    <p:extLst>
      <p:ext uri="{BB962C8B-B14F-4D97-AF65-F5344CB8AC3E}">
        <p14:creationId xmlns:p14="http://schemas.microsoft.com/office/powerpoint/2010/main" val="35141144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スライド イメージ プレースホルダ 1"/>
          <p:cNvSpPr>
            <a:spLocks noGrp="1" noRot="1" noChangeAspect="1" noTextEdit="1"/>
          </p:cNvSpPr>
          <p:nvPr>
            <p:ph type="sldImg"/>
          </p:nvPr>
        </p:nvSpPr>
        <p:spPr>
          <a:ln/>
        </p:spPr>
      </p:sp>
      <p:sp>
        <p:nvSpPr>
          <p:cNvPr id="24579" name="ノート プレースホル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smtClean="0">
              <a:latin typeface="Arial" panose="020B0604020202020204" pitchFamily="34" charset="0"/>
            </a:endParaRPr>
          </a:p>
        </p:txBody>
      </p:sp>
      <p:sp>
        <p:nvSpPr>
          <p:cNvPr id="24580" name="スライド番号プレースホルダ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BECC3736-AF9D-4B43-B052-7C43356626A0}" type="slidenum">
              <a:rPr lang="en-US" altLang="ja-JP">
                <a:ea typeface="ＭＳ Ｐゴシック" panose="020B0600070205080204" pitchFamily="50" charset="-128"/>
              </a:rPr>
              <a:pPr>
                <a:spcBef>
                  <a:spcPct val="0"/>
                </a:spcBef>
              </a:pPr>
              <a:t>11</a:t>
            </a:fld>
            <a:endParaRPr lang="en-US" altLang="ja-JP">
              <a:ea typeface="ＭＳ Ｐゴシック" panose="020B0600070205080204" pitchFamily="50" charset="-128"/>
            </a:endParaRPr>
          </a:p>
        </p:txBody>
      </p:sp>
    </p:spTree>
    <p:extLst>
      <p:ext uri="{BB962C8B-B14F-4D97-AF65-F5344CB8AC3E}">
        <p14:creationId xmlns:p14="http://schemas.microsoft.com/office/powerpoint/2010/main" val="16986467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スライド イメージ プレースホルダ 1"/>
          <p:cNvSpPr>
            <a:spLocks noGrp="1" noRot="1" noChangeAspect="1" noTextEdit="1"/>
          </p:cNvSpPr>
          <p:nvPr>
            <p:ph type="sldImg"/>
          </p:nvPr>
        </p:nvSpPr>
        <p:spPr>
          <a:ln/>
        </p:spPr>
      </p:sp>
      <p:sp>
        <p:nvSpPr>
          <p:cNvPr id="26627" name="ノート プレースホル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smtClean="0">
              <a:latin typeface="Arial" panose="020B0604020202020204" pitchFamily="34" charset="0"/>
            </a:endParaRPr>
          </a:p>
        </p:txBody>
      </p:sp>
      <p:sp>
        <p:nvSpPr>
          <p:cNvPr id="26628" name="スライド番号プレースホルダ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A6C61316-C302-4982-A37B-64853EC7BF2F}" type="slidenum">
              <a:rPr lang="en-US" altLang="ja-JP">
                <a:ea typeface="ＭＳ Ｐゴシック" panose="020B0600070205080204" pitchFamily="50" charset="-128"/>
              </a:rPr>
              <a:pPr>
                <a:spcBef>
                  <a:spcPct val="0"/>
                </a:spcBef>
              </a:pPr>
              <a:t>12</a:t>
            </a:fld>
            <a:endParaRPr lang="en-US" altLang="ja-JP">
              <a:ea typeface="ＭＳ Ｐゴシック" panose="020B0600070205080204" pitchFamily="50" charset="-128"/>
            </a:endParaRPr>
          </a:p>
        </p:txBody>
      </p:sp>
    </p:spTree>
    <p:extLst>
      <p:ext uri="{BB962C8B-B14F-4D97-AF65-F5344CB8AC3E}">
        <p14:creationId xmlns:p14="http://schemas.microsoft.com/office/powerpoint/2010/main" val="23074225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15E1BDF7-8D76-40D6-A82C-0FDFABEB7BBE}" type="slidenum">
              <a:rPr lang="en-US" altLang="ja-JP">
                <a:ea typeface="ＭＳ Ｐゴシック" panose="020B0600070205080204" pitchFamily="50" charset="-128"/>
              </a:rPr>
              <a:pPr>
                <a:spcBef>
                  <a:spcPct val="0"/>
                </a:spcBef>
              </a:pPr>
              <a:t>13</a:t>
            </a:fld>
            <a:endParaRPr lang="en-US" altLang="ja-JP">
              <a:ea typeface="ＭＳ Ｐゴシック" panose="020B0600070205080204" pitchFamily="50" charset="-128"/>
            </a:endParaRPr>
          </a:p>
        </p:txBody>
      </p:sp>
      <p:sp>
        <p:nvSpPr>
          <p:cNvPr id="28675" name="Rectangle 7"/>
          <p:cNvSpPr txBox="1">
            <a:spLocks noGrp="1" noChangeArrowheads="1"/>
          </p:cNvSpPr>
          <p:nvPr/>
        </p:nvSpPr>
        <p:spPr bwMode="auto">
          <a:xfrm>
            <a:off x="5179484" y="6513910"/>
            <a:ext cx="396240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lgn="r" eaLnBrk="1" hangingPunct="1">
              <a:spcBef>
                <a:spcPct val="0"/>
              </a:spcBef>
            </a:pPr>
            <a:fld id="{1DEE1A20-01DB-409D-AC05-D08E504D662E}" type="slidenum">
              <a:rPr lang="en-US" altLang="ja-JP">
                <a:ea typeface="ＭＳ Ｐゴシック" panose="020B0600070205080204" pitchFamily="50" charset="-128"/>
              </a:rPr>
              <a:pPr algn="r" eaLnBrk="1" hangingPunct="1">
                <a:spcBef>
                  <a:spcPct val="0"/>
                </a:spcBef>
              </a:pPr>
              <a:t>13</a:t>
            </a:fld>
            <a:endParaRPr lang="en-US" altLang="ja-JP">
              <a:ea typeface="ＭＳ Ｐゴシック" panose="020B0600070205080204" pitchFamily="50" charset="-128"/>
            </a:endParaRPr>
          </a:p>
        </p:txBody>
      </p:sp>
      <p:sp>
        <p:nvSpPr>
          <p:cNvPr id="28676" name="Rectangle 2"/>
          <p:cNvSpPr>
            <a:spLocks noRot="1" noChangeArrowheads="1" noTextEdit="1"/>
          </p:cNvSpPr>
          <p:nvPr>
            <p:ph type="sldImg"/>
          </p:nvPr>
        </p:nvSpPr>
        <p:spPr>
          <a:ln/>
        </p:spPr>
      </p:sp>
      <p:sp>
        <p:nvSpPr>
          <p:cNvPr id="2867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smtClean="0">
              <a:latin typeface="Arial" panose="020B0604020202020204" pitchFamily="34" charset="0"/>
            </a:endParaRPr>
          </a:p>
        </p:txBody>
      </p:sp>
    </p:spTree>
    <p:extLst>
      <p:ext uri="{BB962C8B-B14F-4D97-AF65-F5344CB8AC3E}">
        <p14:creationId xmlns:p14="http://schemas.microsoft.com/office/powerpoint/2010/main" val="29381410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1821A121-DD83-434D-8C2C-BC242773559F}" type="slidenum">
              <a:rPr lang="en-US" altLang="ja-JP">
                <a:ea typeface="ＭＳ Ｐゴシック" panose="020B0600070205080204" pitchFamily="50" charset="-128"/>
              </a:rPr>
              <a:pPr>
                <a:spcBef>
                  <a:spcPct val="0"/>
                </a:spcBef>
              </a:pPr>
              <a:t>14</a:t>
            </a:fld>
            <a:endParaRPr lang="en-US" altLang="ja-JP">
              <a:ea typeface="ＭＳ Ｐゴシック" panose="020B0600070205080204" pitchFamily="50" charset="-128"/>
            </a:endParaRPr>
          </a:p>
        </p:txBody>
      </p:sp>
      <p:sp>
        <p:nvSpPr>
          <p:cNvPr id="30723" name="Rectangle 7"/>
          <p:cNvSpPr txBox="1">
            <a:spLocks noGrp="1" noChangeArrowheads="1"/>
          </p:cNvSpPr>
          <p:nvPr/>
        </p:nvSpPr>
        <p:spPr bwMode="auto">
          <a:xfrm>
            <a:off x="5179484" y="6513910"/>
            <a:ext cx="396240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lgn="r" eaLnBrk="1" hangingPunct="1">
              <a:spcBef>
                <a:spcPct val="0"/>
              </a:spcBef>
            </a:pPr>
            <a:fld id="{4E508E36-1F3C-48B4-9B17-4F0848F16B5D}" type="slidenum">
              <a:rPr lang="en-US" altLang="ja-JP">
                <a:ea typeface="ＭＳ Ｐゴシック" panose="020B0600070205080204" pitchFamily="50" charset="-128"/>
              </a:rPr>
              <a:pPr algn="r" eaLnBrk="1" hangingPunct="1">
                <a:spcBef>
                  <a:spcPct val="0"/>
                </a:spcBef>
              </a:pPr>
              <a:t>14</a:t>
            </a:fld>
            <a:endParaRPr lang="en-US" altLang="ja-JP">
              <a:ea typeface="ＭＳ Ｐゴシック" panose="020B0600070205080204" pitchFamily="50" charset="-128"/>
            </a:endParaRPr>
          </a:p>
        </p:txBody>
      </p:sp>
      <p:sp>
        <p:nvSpPr>
          <p:cNvPr id="30724" name="Rectangle 2"/>
          <p:cNvSpPr>
            <a:spLocks noRot="1" noChangeArrowheads="1" noTextEdit="1"/>
          </p:cNvSpPr>
          <p:nvPr>
            <p:ph type="sldImg"/>
          </p:nvPr>
        </p:nvSpPr>
        <p:spPr>
          <a:ln/>
        </p:spPr>
      </p:sp>
      <p:sp>
        <p:nvSpPr>
          <p:cNvPr id="3072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smtClean="0">
              <a:latin typeface="Arial" panose="020B0604020202020204" pitchFamily="34" charset="0"/>
            </a:endParaRPr>
          </a:p>
        </p:txBody>
      </p:sp>
    </p:spTree>
    <p:extLst>
      <p:ext uri="{BB962C8B-B14F-4D97-AF65-F5344CB8AC3E}">
        <p14:creationId xmlns:p14="http://schemas.microsoft.com/office/powerpoint/2010/main" val="22986469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8B24C152-96D6-45A9-A91D-9B9F383FA413}" type="slidenum">
              <a:rPr lang="en-US" altLang="ja-JP">
                <a:ea typeface="ＭＳ Ｐゴシック" panose="020B0600070205080204" pitchFamily="50" charset="-128"/>
              </a:rPr>
              <a:pPr>
                <a:spcBef>
                  <a:spcPct val="0"/>
                </a:spcBef>
              </a:pPr>
              <a:t>15</a:t>
            </a:fld>
            <a:endParaRPr lang="en-US" altLang="ja-JP">
              <a:ea typeface="ＭＳ Ｐゴシック" panose="020B0600070205080204" pitchFamily="50" charset="-128"/>
            </a:endParaRPr>
          </a:p>
        </p:txBody>
      </p:sp>
      <p:sp>
        <p:nvSpPr>
          <p:cNvPr id="32771" name="Rectangle 7"/>
          <p:cNvSpPr txBox="1">
            <a:spLocks noGrp="1" noChangeArrowheads="1"/>
          </p:cNvSpPr>
          <p:nvPr/>
        </p:nvSpPr>
        <p:spPr bwMode="auto">
          <a:xfrm>
            <a:off x="5179484" y="6513910"/>
            <a:ext cx="396240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lgn="r" eaLnBrk="1" hangingPunct="1">
              <a:spcBef>
                <a:spcPct val="0"/>
              </a:spcBef>
            </a:pPr>
            <a:fld id="{1FE01D84-9427-444F-BF89-66E089FED642}" type="slidenum">
              <a:rPr lang="en-US" altLang="ja-JP">
                <a:ea typeface="ＭＳ Ｐゴシック" panose="020B0600070205080204" pitchFamily="50" charset="-128"/>
              </a:rPr>
              <a:pPr algn="r" eaLnBrk="1" hangingPunct="1">
                <a:spcBef>
                  <a:spcPct val="0"/>
                </a:spcBef>
              </a:pPr>
              <a:t>15</a:t>
            </a:fld>
            <a:endParaRPr lang="en-US" altLang="ja-JP">
              <a:ea typeface="ＭＳ Ｐゴシック" panose="020B0600070205080204" pitchFamily="50" charset="-128"/>
            </a:endParaRPr>
          </a:p>
        </p:txBody>
      </p:sp>
      <p:sp>
        <p:nvSpPr>
          <p:cNvPr id="32772" name="Rectangle 2"/>
          <p:cNvSpPr>
            <a:spLocks noRot="1" noChangeArrowheads="1" noTextEdit="1"/>
          </p:cNvSpPr>
          <p:nvPr>
            <p:ph type="sldImg"/>
          </p:nvPr>
        </p:nvSpPr>
        <p:spPr>
          <a:ln/>
        </p:spPr>
      </p:sp>
      <p:sp>
        <p:nvSpPr>
          <p:cNvPr id="3277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smtClean="0">
              <a:latin typeface="Arial" panose="020B0604020202020204" pitchFamily="34" charset="0"/>
            </a:endParaRPr>
          </a:p>
        </p:txBody>
      </p:sp>
    </p:spTree>
    <p:extLst>
      <p:ext uri="{BB962C8B-B14F-4D97-AF65-F5344CB8AC3E}">
        <p14:creationId xmlns:p14="http://schemas.microsoft.com/office/powerpoint/2010/main" val="70712304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7EBF0D7B-3B34-446A-8FBC-BF22127D71E3}" type="slidenum">
              <a:rPr lang="en-US" altLang="ja-JP">
                <a:ea typeface="ＭＳ Ｐゴシック" panose="020B0600070205080204" pitchFamily="50" charset="-128"/>
              </a:rPr>
              <a:pPr>
                <a:spcBef>
                  <a:spcPct val="0"/>
                </a:spcBef>
              </a:pPr>
              <a:t>16</a:t>
            </a:fld>
            <a:endParaRPr lang="en-US" altLang="ja-JP">
              <a:ea typeface="ＭＳ Ｐゴシック" panose="020B0600070205080204" pitchFamily="50" charset="-128"/>
            </a:endParaRPr>
          </a:p>
        </p:txBody>
      </p:sp>
      <p:sp>
        <p:nvSpPr>
          <p:cNvPr id="34819" name="Rectangle 7"/>
          <p:cNvSpPr txBox="1">
            <a:spLocks noGrp="1" noChangeArrowheads="1"/>
          </p:cNvSpPr>
          <p:nvPr/>
        </p:nvSpPr>
        <p:spPr bwMode="auto">
          <a:xfrm>
            <a:off x="5179484" y="6513910"/>
            <a:ext cx="396240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lgn="r" eaLnBrk="1" hangingPunct="1">
              <a:spcBef>
                <a:spcPct val="0"/>
              </a:spcBef>
            </a:pPr>
            <a:fld id="{8B97CE1B-CA5B-4A1E-BC9B-43610D955EAD}" type="slidenum">
              <a:rPr lang="en-US" altLang="ja-JP">
                <a:ea typeface="ＭＳ Ｐゴシック" panose="020B0600070205080204" pitchFamily="50" charset="-128"/>
              </a:rPr>
              <a:pPr algn="r" eaLnBrk="1" hangingPunct="1">
                <a:spcBef>
                  <a:spcPct val="0"/>
                </a:spcBef>
              </a:pPr>
              <a:t>16</a:t>
            </a:fld>
            <a:endParaRPr lang="en-US" altLang="ja-JP">
              <a:ea typeface="ＭＳ Ｐゴシック" panose="020B0600070205080204" pitchFamily="50" charset="-128"/>
            </a:endParaRPr>
          </a:p>
        </p:txBody>
      </p:sp>
      <p:sp>
        <p:nvSpPr>
          <p:cNvPr id="34820" name="Rectangle 2"/>
          <p:cNvSpPr>
            <a:spLocks noRot="1" noChangeArrowheads="1" noTextEdit="1"/>
          </p:cNvSpPr>
          <p:nvPr>
            <p:ph type="sldImg"/>
          </p:nvPr>
        </p:nvSpPr>
        <p:spPr>
          <a:ln/>
        </p:spPr>
      </p:sp>
      <p:sp>
        <p:nvSpPr>
          <p:cNvPr id="3482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smtClean="0">
              <a:latin typeface="Arial" panose="020B0604020202020204" pitchFamily="34" charset="0"/>
            </a:endParaRPr>
          </a:p>
        </p:txBody>
      </p:sp>
    </p:spTree>
    <p:extLst>
      <p:ext uri="{BB962C8B-B14F-4D97-AF65-F5344CB8AC3E}">
        <p14:creationId xmlns:p14="http://schemas.microsoft.com/office/powerpoint/2010/main" val="136181112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スライド イメージ プレースホルダ 1"/>
          <p:cNvSpPr>
            <a:spLocks noGrp="1" noRot="1" noChangeAspect="1" noTextEdit="1"/>
          </p:cNvSpPr>
          <p:nvPr>
            <p:ph type="sldImg"/>
          </p:nvPr>
        </p:nvSpPr>
        <p:spPr>
          <a:ln/>
        </p:spPr>
      </p:sp>
      <p:sp>
        <p:nvSpPr>
          <p:cNvPr id="36867" name="ノート プレースホル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smtClean="0">
              <a:latin typeface="Arial" panose="020B0604020202020204" pitchFamily="34" charset="0"/>
            </a:endParaRPr>
          </a:p>
        </p:txBody>
      </p:sp>
      <p:sp>
        <p:nvSpPr>
          <p:cNvPr id="36868" name="スライド番号プレースホルダ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96DD6466-AF9E-4A44-9B9B-52903310D2EA}" type="slidenum">
              <a:rPr lang="en-US" altLang="ja-JP">
                <a:ea typeface="ＭＳ Ｐゴシック" panose="020B0600070205080204" pitchFamily="50" charset="-128"/>
              </a:rPr>
              <a:pPr>
                <a:spcBef>
                  <a:spcPct val="0"/>
                </a:spcBef>
              </a:pPr>
              <a:t>17</a:t>
            </a:fld>
            <a:endParaRPr lang="en-US" altLang="ja-JP">
              <a:ea typeface="ＭＳ Ｐゴシック" panose="020B0600070205080204" pitchFamily="50" charset="-128"/>
            </a:endParaRPr>
          </a:p>
        </p:txBody>
      </p:sp>
    </p:spTree>
    <p:extLst>
      <p:ext uri="{BB962C8B-B14F-4D97-AF65-F5344CB8AC3E}">
        <p14:creationId xmlns:p14="http://schemas.microsoft.com/office/powerpoint/2010/main" val="121172553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0960568B-F5FD-413F-90F9-99C3EBAF6341}" type="slidenum">
              <a:rPr lang="en-US" altLang="ja-JP">
                <a:ea typeface="ＭＳ Ｐゴシック" panose="020B0600070205080204" pitchFamily="50" charset="-128"/>
              </a:rPr>
              <a:pPr>
                <a:spcBef>
                  <a:spcPct val="0"/>
                </a:spcBef>
              </a:pPr>
              <a:t>18</a:t>
            </a:fld>
            <a:endParaRPr lang="en-US" altLang="ja-JP">
              <a:ea typeface="ＭＳ Ｐゴシック" panose="020B0600070205080204" pitchFamily="50" charset="-128"/>
            </a:endParaRPr>
          </a:p>
        </p:txBody>
      </p:sp>
      <p:sp>
        <p:nvSpPr>
          <p:cNvPr id="38915" name="Rectangle 7"/>
          <p:cNvSpPr txBox="1">
            <a:spLocks noGrp="1" noChangeArrowheads="1"/>
          </p:cNvSpPr>
          <p:nvPr/>
        </p:nvSpPr>
        <p:spPr bwMode="auto">
          <a:xfrm>
            <a:off x="5179484" y="6513910"/>
            <a:ext cx="396240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lgn="r" eaLnBrk="1" hangingPunct="1">
              <a:spcBef>
                <a:spcPct val="0"/>
              </a:spcBef>
            </a:pPr>
            <a:fld id="{EFEB5E5F-79A6-4CA1-BE74-A16CF476BF9F}" type="slidenum">
              <a:rPr lang="en-US" altLang="ja-JP">
                <a:ea typeface="ＭＳ Ｐゴシック" panose="020B0600070205080204" pitchFamily="50" charset="-128"/>
              </a:rPr>
              <a:pPr algn="r" eaLnBrk="1" hangingPunct="1">
                <a:spcBef>
                  <a:spcPct val="0"/>
                </a:spcBef>
              </a:pPr>
              <a:t>18</a:t>
            </a:fld>
            <a:endParaRPr lang="en-US" altLang="ja-JP">
              <a:ea typeface="ＭＳ Ｐゴシック" panose="020B0600070205080204" pitchFamily="50" charset="-128"/>
            </a:endParaRPr>
          </a:p>
        </p:txBody>
      </p:sp>
      <p:sp>
        <p:nvSpPr>
          <p:cNvPr id="38916" name="Rectangle 2"/>
          <p:cNvSpPr>
            <a:spLocks noRot="1" noChangeArrowheads="1" noTextEdit="1"/>
          </p:cNvSpPr>
          <p:nvPr>
            <p:ph type="sldImg"/>
          </p:nvPr>
        </p:nvSpPr>
        <p:spPr>
          <a:ln/>
        </p:spPr>
      </p:sp>
      <p:sp>
        <p:nvSpPr>
          <p:cNvPr id="3891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smtClean="0">
              <a:latin typeface="Arial" panose="020B0604020202020204" pitchFamily="34" charset="0"/>
            </a:endParaRPr>
          </a:p>
        </p:txBody>
      </p:sp>
    </p:spTree>
    <p:extLst>
      <p:ext uri="{BB962C8B-B14F-4D97-AF65-F5344CB8AC3E}">
        <p14:creationId xmlns:p14="http://schemas.microsoft.com/office/powerpoint/2010/main" val="364156845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6ED34688-C24A-4664-A8D7-108DE644F4D3}" type="slidenum">
              <a:rPr lang="en-US" altLang="ja-JP">
                <a:ea typeface="ＭＳ Ｐゴシック" panose="020B0600070205080204" pitchFamily="50" charset="-128"/>
              </a:rPr>
              <a:pPr>
                <a:spcBef>
                  <a:spcPct val="0"/>
                </a:spcBef>
              </a:pPr>
              <a:t>19</a:t>
            </a:fld>
            <a:endParaRPr lang="en-US" altLang="ja-JP">
              <a:ea typeface="ＭＳ Ｐゴシック" panose="020B0600070205080204" pitchFamily="50" charset="-128"/>
            </a:endParaRPr>
          </a:p>
        </p:txBody>
      </p:sp>
      <p:sp>
        <p:nvSpPr>
          <p:cNvPr id="40963" name="Rectangle 7"/>
          <p:cNvSpPr txBox="1">
            <a:spLocks noGrp="1" noChangeArrowheads="1"/>
          </p:cNvSpPr>
          <p:nvPr/>
        </p:nvSpPr>
        <p:spPr bwMode="auto">
          <a:xfrm>
            <a:off x="5179484" y="6513910"/>
            <a:ext cx="396240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lgn="r" eaLnBrk="1" hangingPunct="1">
              <a:spcBef>
                <a:spcPct val="0"/>
              </a:spcBef>
            </a:pPr>
            <a:fld id="{D2F592FF-0654-4DC6-8384-9016ACCBB55A}" type="slidenum">
              <a:rPr lang="en-US" altLang="ja-JP">
                <a:ea typeface="ＭＳ Ｐゴシック" panose="020B0600070205080204" pitchFamily="50" charset="-128"/>
              </a:rPr>
              <a:pPr algn="r" eaLnBrk="1" hangingPunct="1">
                <a:spcBef>
                  <a:spcPct val="0"/>
                </a:spcBef>
              </a:pPr>
              <a:t>19</a:t>
            </a:fld>
            <a:endParaRPr lang="en-US" altLang="ja-JP">
              <a:ea typeface="ＭＳ Ｐゴシック" panose="020B0600070205080204" pitchFamily="50" charset="-128"/>
            </a:endParaRPr>
          </a:p>
        </p:txBody>
      </p:sp>
      <p:sp>
        <p:nvSpPr>
          <p:cNvPr id="40964" name="Rectangle 2"/>
          <p:cNvSpPr>
            <a:spLocks noRot="1" noChangeArrowheads="1" noTextEdit="1"/>
          </p:cNvSpPr>
          <p:nvPr>
            <p:ph type="sldImg"/>
          </p:nvPr>
        </p:nvSpPr>
        <p:spPr>
          <a:ln/>
        </p:spPr>
      </p:sp>
      <p:sp>
        <p:nvSpPr>
          <p:cNvPr id="4096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smtClean="0">
              <a:latin typeface="Arial" panose="020B0604020202020204" pitchFamily="34" charset="0"/>
            </a:endParaRPr>
          </a:p>
        </p:txBody>
      </p:sp>
    </p:spTree>
    <p:extLst>
      <p:ext uri="{BB962C8B-B14F-4D97-AF65-F5344CB8AC3E}">
        <p14:creationId xmlns:p14="http://schemas.microsoft.com/office/powerpoint/2010/main" val="19189270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2CD069D8-F3B2-42F4-B4DC-C728091DBC7D}" type="slidenum">
              <a:rPr lang="en-US" altLang="ja-JP">
                <a:ea typeface="ＭＳ Ｐゴシック" panose="020B0600070205080204" pitchFamily="50" charset="-128"/>
              </a:rPr>
              <a:pPr>
                <a:spcBef>
                  <a:spcPct val="0"/>
                </a:spcBef>
              </a:pPr>
              <a:t>20</a:t>
            </a:fld>
            <a:endParaRPr lang="en-US" altLang="ja-JP">
              <a:ea typeface="ＭＳ Ｐゴシック" panose="020B0600070205080204" pitchFamily="50" charset="-128"/>
            </a:endParaRPr>
          </a:p>
        </p:txBody>
      </p:sp>
      <p:sp>
        <p:nvSpPr>
          <p:cNvPr id="43011" name="Rectangle 7"/>
          <p:cNvSpPr txBox="1">
            <a:spLocks noGrp="1" noChangeArrowheads="1"/>
          </p:cNvSpPr>
          <p:nvPr/>
        </p:nvSpPr>
        <p:spPr bwMode="auto">
          <a:xfrm>
            <a:off x="5179484" y="6513910"/>
            <a:ext cx="396240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lgn="r" eaLnBrk="1" hangingPunct="1">
              <a:spcBef>
                <a:spcPct val="0"/>
              </a:spcBef>
            </a:pPr>
            <a:fld id="{2ECAAD63-46F2-4E65-AEDB-5E7B1FDCF625}" type="slidenum">
              <a:rPr lang="en-US" altLang="ja-JP">
                <a:ea typeface="ＭＳ Ｐゴシック" panose="020B0600070205080204" pitchFamily="50" charset="-128"/>
              </a:rPr>
              <a:pPr algn="r" eaLnBrk="1" hangingPunct="1">
                <a:spcBef>
                  <a:spcPct val="0"/>
                </a:spcBef>
              </a:pPr>
              <a:t>20</a:t>
            </a:fld>
            <a:endParaRPr lang="en-US" altLang="ja-JP">
              <a:ea typeface="ＭＳ Ｐゴシック" panose="020B0600070205080204" pitchFamily="50" charset="-128"/>
            </a:endParaRPr>
          </a:p>
        </p:txBody>
      </p:sp>
      <p:sp>
        <p:nvSpPr>
          <p:cNvPr id="43012" name="Rectangle 2"/>
          <p:cNvSpPr>
            <a:spLocks noRot="1" noChangeArrowheads="1" noTextEdit="1"/>
          </p:cNvSpPr>
          <p:nvPr>
            <p:ph type="sldImg"/>
          </p:nvPr>
        </p:nvSpPr>
        <p:spPr>
          <a:ln/>
        </p:spPr>
      </p:sp>
      <p:sp>
        <p:nvSpPr>
          <p:cNvPr id="4301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smtClean="0">
              <a:latin typeface="Arial" panose="020B0604020202020204" pitchFamily="34" charset="0"/>
            </a:endParaRPr>
          </a:p>
        </p:txBody>
      </p:sp>
    </p:spTree>
    <p:extLst>
      <p:ext uri="{BB962C8B-B14F-4D97-AF65-F5344CB8AC3E}">
        <p14:creationId xmlns:p14="http://schemas.microsoft.com/office/powerpoint/2010/main" val="37184867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スライド イメージ プレースホルダ 1"/>
          <p:cNvSpPr>
            <a:spLocks noGrp="1" noRot="1" noChangeAspect="1" noTextEdit="1"/>
          </p:cNvSpPr>
          <p:nvPr>
            <p:ph type="sldImg"/>
          </p:nvPr>
        </p:nvSpPr>
        <p:spPr>
          <a:ln/>
        </p:spPr>
      </p:sp>
      <p:sp>
        <p:nvSpPr>
          <p:cNvPr id="8195" name="ノート プレースホル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smtClean="0">
              <a:latin typeface="Arial" panose="020B0604020202020204" pitchFamily="34" charset="0"/>
            </a:endParaRPr>
          </a:p>
        </p:txBody>
      </p:sp>
      <p:sp>
        <p:nvSpPr>
          <p:cNvPr id="8196" name="スライド番号プレースホルダ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8C04B297-1C57-4445-B7E2-9AB95380298B}" type="slidenum">
              <a:rPr lang="en-US" altLang="ja-JP">
                <a:ea typeface="ＭＳ Ｐゴシック" panose="020B0600070205080204" pitchFamily="50" charset="-128"/>
              </a:rPr>
              <a:pPr>
                <a:spcBef>
                  <a:spcPct val="0"/>
                </a:spcBef>
              </a:pPr>
              <a:t>3</a:t>
            </a:fld>
            <a:endParaRPr lang="en-US" altLang="ja-JP">
              <a:ea typeface="ＭＳ Ｐゴシック" panose="020B0600070205080204" pitchFamily="50" charset="-128"/>
            </a:endParaRPr>
          </a:p>
        </p:txBody>
      </p:sp>
    </p:spTree>
    <p:extLst>
      <p:ext uri="{BB962C8B-B14F-4D97-AF65-F5344CB8AC3E}">
        <p14:creationId xmlns:p14="http://schemas.microsoft.com/office/powerpoint/2010/main" val="34460034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スライド イメージ プレースホルダ 1"/>
          <p:cNvSpPr>
            <a:spLocks noGrp="1" noRot="1" noChangeAspect="1" noTextEdit="1"/>
          </p:cNvSpPr>
          <p:nvPr>
            <p:ph type="sldImg"/>
          </p:nvPr>
        </p:nvSpPr>
        <p:spPr>
          <a:ln/>
        </p:spPr>
      </p:sp>
      <p:sp>
        <p:nvSpPr>
          <p:cNvPr id="45059" name="ノート プレースホル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smtClean="0">
              <a:latin typeface="Arial" panose="020B0604020202020204" pitchFamily="34" charset="0"/>
            </a:endParaRPr>
          </a:p>
        </p:txBody>
      </p:sp>
      <p:sp>
        <p:nvSpPr>
          <p:cNvPr id="45060" name="スライド番号プレースホルダ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0605688C-4AE2-4B12-AD9E-D569570B5309}" type="slidenum">
              <a:rPr lang="en-US" altLang="ja-JP">
                <a:ea typeface="ＭＳ Ｐゴシック" panose="020B0600070205080204" pitchFamily="50" charset="-128"/>
              </a:rPr>
              <a:pPr>
                <a:spcBef>
                  <a:spcPct val="0"/>
                </a:spcBef>
              </a:pPr>
              <a:t>21</a:t>
            </a:fld>
            <a:endParaRPr lang="en-US" altLang="ja-JP">
              <a:ea typeface="ＭＳ Ｐゴシック" panose="020B0600070205080204" pitchFamily="50" charset="-128"/>
            </a:endParaRPr>
          </a:p>
        </p:txBody>
      </p:sp>
    </p:spTree>
    <p:extLst>
      <p:ext uri="{BB962C8B-B14F-4D97-AF65-F5344CB8AC3E}">
        <p14:creationId xmlns:p14="http://schemas.microsoft.com/office/powerpoint/2010/main" val="17269555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スライド イメージ プレースホルダ 1"/>
          <p:cNvSpPr>
            <a:spLocks noGrp="1" noRot="1" noChangeAspect="1" noTextEdit="1"/>
          </p:cNvSpPr>
          <p:nvPr>
            <p:ph type="sldImg"/>
          </p:nvPr>
        </p:nvSpPr>
        <p:spPr>
          <a:ln/>
        </p:spPr>
      </p:sp>
      <p:sp>
        <p:nvSpPr>
          <p:cNvPr id="47107" name="ノート プレースホル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smtClean="0">
              <a:latin typeface="Arial" panose="020B0604020202020204" pitchFamily="34" charset="0"/>
            </a:endParaRPr>
          </a:p>
        </p:txBody>
      </p:sp>
      <p:sp>
        <p:nvSpPr>
          <p:cNvPr id="47108" name="スライド番号プレースホルダ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D6D1A84C-4D0C-441F-8184-1C8FF7FAC19E}" type="slidenum">
              <a:rPr lang="en-US" altLang="ja-JP">
                <a:ea typeface="ＭＳ Ｐゴシック" panose="020B0600070205080204" pitchFamily="50" charset="-128"/>
              </a:rPr>
              <a:pPr>
                <a:spcBef>
                  <a:spcPct val="0"/>
                </a:spcBef>
              </a:pPr>
              <a:t>22</a:t>
            </a:fld>
            <a:endParaRPr lang="en-US" altLang="ja-JP">
              <a:ea typeface="ＭＳ Ｐゴシック" panose="020B0600070205080204" pitchFamily="50" charset="-128"/>
            </a:endParaRPr>
          </a:p>
        </p:txBody>
      </p:sp>
    </p:spTree>
    <p:extLst>
      <p:ext uri="{BB962C8B-B14F-4D97-AF65-F5344CB8AC3E}">
        <p14:creationId xmlns:p14="http://schemas.microsoft.com/office/powerpoint/2010/main" val="342161148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8189D476-B7CD-4210-AD60-326FB6202851}" type="slidenum">
              <a:rPr lang="en-US" altLang="ja-JP">
                <a:ea typeface="ＭＳ Ｐゴシック" panose="020B0600070205080204" pitchFamily="50" charset="-128"/>
              </a:rPr>
              <a:pPr>
                <a:spcBef>
                  <a:spcPct val="0"/>
                </a:spcBef>
              </a:pPr>
              <a:t>23</a:t>
            </a:fld>
            <a:endParaRPr lang="en-US" altLang="ja-JP">
              <a:ea typeface="ＭＳ Ｐゴシック" panose="020B0600070205080204" pitchFamily="50" charset="-128"/>
            </a:endParaRPr>
          </a:p>
        </p:txBody>
      </p:sp>
      <p:sp>
        <p:nvSpPr>
          <p:cNvPr id="49155" name="Rectangle 7"/>
          <p:cNvSpPr txBox="1">
            <a:spLocks noGrp="1" noChangeArrowheads="1"/>
          </p:cNvSpPr>
          <p:nvPr/>
        </p:nvSpPr>
        <p:spPr bwMode="auto">
          <a:xfrm>
            <a:off x="5179484" y="6513910"/>
            <a:ext cx="396240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lgn="r" eaLnBrk="1" hangingPunct="1">
              <a:spcBef>
                <a:spcPct val="0"/>
              </a:spcBef>
            </a:pPr>
            <a:fld id="{8FAD4FED-37EA-463F-8A84-88BED4E4355D}" type="slidenum">
              <a:rPr lang="en-US" altLang="ja-JP">
                <a:ea typeface="ＭＳ Ｐゴシック" panose="020B0600070205080204" pitchFamily="50" charset="-128"/>
              </a:rPr>
              <a:pPr algn="r" eaLnBrk="1" hangingPunct="1">
                <a:spcBef>
                  <a:spcPct val="0"/>
                </a:spcBef>
              </a:pPr>
              <a:t>23</a:t>
            </a:fld>
            <a:endParaRPr lang="en-US" altLang="ja-JP">
              <a:ea typeface="ＭＳ Ｐゴシック" panose="020B0600070205080204" pitchFamily="50" charset="-128"/>
            </a:endParaRPr>
          </a:p>
        </p:txBody>
      </p:sp>
      <p:sp>
        <p:nvSpPr>
          <p:cNvPr id="49156" name="Rectangle 2"/>
          <p:cNvSpPr>
            <a:spLocks noRot="1" noChangeArrowheads="1" noTextEdit="1"/>
          </p:cNvSpPr>
          <p:nvPr>
            <p:ph type="sldImg"/>
          </p:nvPr>
        </p:nvSpPr>
        <p:spPr>
          <a:ln/>
        </p:spPr>
      </p:sp>
      <p:sp>
        <p:nvSpPr>
          <p:cNvPr id="4915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smtClean="0">
              <a:latin typeface="Arial" panose="020B0604020202020204" pitchFamily="34" charset="0"/>
            </a:endParaRPr>
          </a:p>
        </p:txBody>
      </p:sp>
    </p:spTree>
    <p:extLst>
      <p:ext uri="{BB962C8B-B14F-4D97-AF65-F5344CB8AC3E}">
        <p14:creationId xmlns:p14="http://schemas.microsoft.com/office/powerpoint/2010/main" val="80353628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D5DB98AA-FD15-4FC4-9C37-52851C2D44AB}" type="slidenum">
              <a:rPr lang="en-US" altLang="ja-JP">
                <a:ea typeface="ＭＳ Ｐゴシック" panose="020B0600070205080204" pitchFamily="50" charset="-128"/>
              </a:rPr>
              <a:pPr>
                <a:spcBef>
                  <a:spcPct val="0"/>
                </a:spcBef>
              </a:pPr>
              <a:t>24</a:t>
            </a:fld>
            <a:endParaRPr lang="en-US" altLang="ja-JP">
              <a:ea typeface="ＭＳ Ｐゴシック" panose="020B0600070205080204" pitchFamily="50" charset="-128"/>
            </a:endParaRPr>
          </a:p>
        </p:txBody>
      </p:sp>
      <p:sp>
        <p:nvSpPr>
          <p:cNvPr id="51203" name="Rectangle 7"/>
          <p:cNvSpPr txBox="1">
            <a:spLocks noGrp="1" noChangeArrowheads="1"/>
          </p:cNvSpPr>
          <p:nvPr/>
        </p:nvSpPr>
        <p:spPr bwMode="auto">
          <a:xfrm>
            <a:off x="5179484" y="6513910"/>
            <a:ext cx="396240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lgn="r" eaLnBrk="1" hangingPunct="1">
              <a:spcBef>
                <a:spcPct val="0"/>
              </a:spcBef>
            </a:pPr>
            <a:fld id="{41C6C5BA-E2CF-41E7-A2E0-B652D747DDCA}" type="slidenum">
              <a:rPr lang="en-US" altLang="ja-JP">
                <a:ea typeface="ＭＳ Ｐゴシック" panose="020B0600070205080204" pitchFamily="50" charset="-128"/>
              </a:rPr>
              <a:pPr algn="r" eaLnBrk="1" hangingPunct="1">
                <a:spcBef>
                  <a:spcPct val="0"/>
                </a:spcBef>
              </a:pPr>
              <a:t>24</a:t>
            </a:fld>
            <a:endParaRPr lang="en-US" altLang="ja-JP">
              <a:ea typeface="ＭＳ Ｐゴシック" panose="020B0600070205080204" pitchFamily="50" charset="-128"/>
            </a:endParaRPr>
          </a:p>
        </p:txBody>
      </p:sp>
      <p:sp>
        <p:nvSpPr>
          <p:cNvPr id="51204" name="Rectangle 2"/>
          <p:cNvSpPr>
            <a:spLocks noRot="1" noChangeArrowheads="1" noTextEdit="1"/>
          </p:cNvSpPr>
          <p:nvPr>
            <p:ph type="sldImg"/>
          </p:nvPr>
        </p:nvSpPr>
        <p:spPr>
          <a:ln/>
        </p:spPr>
      </p:sp>
      <p:sp>
        <p:nvSpPr>
          <p:cNvPr id="5120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smtClean="0">
              <a:latin typeface="Arial" panose="020B0604020202020204" pitchFamily="34" charset="0"/>
            </a:endParaRPr>
          </a:p>
        </p:txBody>
      </p:sp>
    </p:spTree>
    <p:extLst>
      <p:ext uri="{BB962C8B-B14F-4D97-AF65-F5344CB8AC3E}">
        <p14:creationId xmlns:p14="http://schemas.microsoft.com/office/powerpoint/2010/main" val="361931425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スライド イメージ プレースホルダ 1"/>
          <p:cNvSpPr>
            <a:spLocks noGrp="1" noRot="1" noChangeAspect="1" noTextEdit="1"/>
          </p:cNvSpPr>
          <p:nvPr>
            <p:ph type="sldImg"/>
          </p:nvPr>
        </p:nvSpPr>
        <p:spPr>
          <a:ln/>
        </p:spPr>
      </p:sp>
      <p:sp>
        <p:nvSpPr>
          <p:cNvPr id="53251" name="ノート プレースホル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smtClean="0">
              <a:latin typeface="Arial" panose="020B0604020202020204" pitchFamily="34" charset="0"/>
            </a:endParaRPr>
          </a:p>
        </p:txBody>
      </p:sp>
      <p:sp>
        <p:nvSpPr>
          <p:cNvPr id="53252" name="スライド番号プレースホルダ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1E22049C-09A0-4E2C-A041-D41DA5B0CB51}" type="slidenum">
              <a:rPr lang="en-US" altLang="ja-JP">
                <a:ea typeface="ＭＳ Ｐゴシック" panose="020B0600070205080204" pitchFamily="50" charset="-128"/>
              </a:rPr>
              <a:pPr>
                <a:spcBef>
                  <a:spcPct val="0"/>
                </a:spcBef>
              </a:pPr>
              <a:t>25</a:t>
            </a:fld>
            <a:endParaRPr lang="en-US" altLang="ja-JP">
              <a:ea typeface="ＭＳ Ｐゴシック" panose="020B0600070205080204" pitchFamily="50" charset="-128"/>
            </a:endParaRPr>
          </a:p>
        </p:txBody>
      </p:sp>
    </p:spTree>
    <p:extLst>
      <p:ext uri="{BB962C8B-B14F-4D97-AF65-F5344CB8AC3E}">
        <p14:creationId xmlns:p14="http://schemas.microsoft.com/office/powerpoint/2010/main" val="104879735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275DAAF1-C064-4A55-8D09-5CA931854579}" type="slidenum">
              <a:rPr lang="en-US" altLang="ja-JP">
                <a:ea typeface="ＭＳ Ｐゴシック" panose="020B0600070205080204" pitchFamily="50" charset="-128"/>
              </a:rPr>
              <a:pPr>
                <a:spcBef>
                  <a:spcPct val="0"/>
                </a:spcBef>
              </a:pPr>
              <a:t>26</a:t>
            </a:fld>
            <a:endParaRPr lang="en-US" altLang="ja-JP">
              <a:ea typeface="ＭＳ Ｐゴシック" panose="020B0600070205080204" pitchFamily="50" charset="-128"/>
            </a:endParaRPr>
          </a:p>
        </p:txBody>
      </p:sp>
      <p:sp>
        <p:nvSpPr>
          <p:cNvPr id="55299" name="Rectangle 2"/>
          <p:cNvSpPr>
            <a:spLocks noRot="1" noChangeArrowheads="1" noTextEdit="1"/>
          </p:cNvSpPr>
          <p:nvPr>
            <p:ph type="sldImg"/>
          </p:nvPr>
        </p:nvSpPr>
        <p:spPr>
          <a:ln/>
        </p:spPr>
      </p:sp>
      <p:sp>
        <p:nvSpPr>
          <p:cNvPr id="553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smtClean="0">
              <a:latin typeface="Arial" panose="020B0604020202020204" pitchFamily="34" charset="0"/>
            </a:endParaRPr>
          </a:p>
        </p:txBody>
      </p:sp>
    </p:spTree>
    <p:extLst>
      <p:ext uri="{BB962C8B-B14F-4D97-AF65-F5344CB8AC3E}">
        <p14:creationId xmlns:p14="http://schemas.microsoft.com/office/powerpoint/2010/main" val="412122338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スライド イメージ プレースホルダ 1"/>
          <p:cNvSpPr>
            <a:spLocks noGrp="1" noRot="1" noChangeAspect="1" noTextEdit="1"/>
          </p:cNvSpPr>
          <p:nvPr>
            <p:ph type="sldImg"/>
          </p:nvPr>
        </p:nvSpPr>
        <p:spPr>
          <a:ln/>
        </p:spPr>
      </p:sp>
      <p:sp>
        <p:nvSpPr>
          <p:cNvPr id="57347" name="ノート プレースホル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smtClean="0">
              <a:latin typeface="Arial" panose="020B0604020202020204" pitchFamily="34" charset="0"/>
            </a:endParaRPr>
          </a:p>
        </p:txBody>
      </p:sp>
      <p:sp>
        <p:nvSpPr>
          <p:cNvPr id="57348" name="スライド番号プレースホルダ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6E224C02-C99E-48D6-A79C-16BD4BA135BF}" type="slidenum">
              <a:rPr lang="en-US" altLang="ja-JP">
                <a:ea typeface="ＭＳ Ｐゴシック" panose="020B0600070205080204" pitchFamily="50" charset="-128"/>
              </a:rPr>
              <a:pPr>
                <a:spcBef>
                  <a:spcPct val="0"/>
                </a:spcBef>
              </a:pPr>
              <a:t>27</a:t>
            </a:fld>
            <a:endParaRPr lang="en-US" altLang="ja-JP">
              <a:ea typeface="ＭＳ Ｐゴシック" panose="020B0600070205080204" pitchFamily="50" charset="-128"/>
            </a:endParaRPr>
          </a:p>
        </p:txBody>
      </p:sp>
    </p:spTree>
    <p:extLst>
      <p:ext uri="{BB962C8B-B14F-4D97-AF65-F5344CB8AC3E}">
        <p14:creationId xmlns:p14="http://schemas.microsoft.com/office/powerpoint/2010/main" val="27808711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63E63235-177F-4CCA-8D33-60FF29F88BB4}" type="slidenum">
              <a:rPr lang="en-US" altLang="ja-JP">
                <a:ea typeface="ＭＳ Ｐゴシック" panose="020B0600070205080204" pitchFamily="50" charset="-128"/>
              </a:rPr>
              <a:pPr>
                <a:spcBef>
                  <a:spcPct val="0"/>
                </a:spcBef>
              </a:pPr>
              <a:t>4</a:t>
            </a:fld>
            <a:endParaRPr lang="en-US" altLang="ja-JP">
              <a:ea typeface="ＭＳ Ｐゴシック" panose="020B0600070205080204" pitchFamily="50" charset="-128"/>
            </a:endParaRPr>
          </a:p>
        </p:txBody>
      </p:sp>
      <p:sp>
        <p:nvSpPr>
          <p:cNvPr id="10243" name="Rectangle 7"/>
          <p:cNvSpPr txBox="1">
            <a:spLocks noGrp="1" noChangeArrowheads="1"/>
          </p:cNvSpPr>
          <p:nvPr/>
        </p:nvSpPr>
        <p:spPr bwMode="auto">
          <a:xfrm>
            <a:off x="5179484" y="6513910"/>
            <a:ext cx="396240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lgn="r" eaLnBrk="1" hangingPunct="1">
              <a:spcBef>
                <a:spcPct val="0"/>
              </a:spcBef>
            </a:pPr>
            <a:fld id="{532B75C3-53AF-4203-8310-9350C067BF93}" type="slidenum">
              <a:rPr lang="en-US" altLang="ja-JP">
                <a:ea typeface="ＭＳ Ｐゴシック" panose="020B0600070205080204" pitchFamily="50" charset="-128"/>
              </a:rPr>
              <a:pPr algn="r" eaLnBrk="1" hangingPunct="1">
                <a:spcBef>
                  <a:spcPct val="0"/>
                </a:spcBef>
              </a:pPr>
              <a:t>4</a:t>
            </a:fld>
            <a:endParaRPr lang="en-US" altLang="ja-JP">
              <a:ea typeface="ＭＳ Ｐゴシック" panose="020B0600070205080204" pitchFamily="50" charset="-128"/>
            </a:endParaRPr>
          </a:p>
        </p:txBody>
      </p:sp>
      <p:sp>
        <p:nvSpPr>
          <p:cNvPr id="10244" name="Rectangle 2"/>
          <p:cNvSpPr>
            <a:spLocks noRot="1" noChangeArrowheads="1" noTextEdit="1"/>
          </p:cNvSpPr>
          <p:nvPr>
            <p:ph type="sldImg"/>
          </p:nvPr>
        </p:nvSpPr>
        <p:spPr>
          <a:ln/>
        </p:spPr>
      </p:sp>
      <p:sp>
        <p:nvSpPr>
          <p:cNvPr id="1024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smtClean="0">
              <a:latin typeface="Arial" panose="020B0604020202020204" pitchFamily="34" charset="0"/>
            </a:endParaRPr>
          </a:p>
        </p:txBody>
      </p:sp>
    </p:spTree>
    <p:extLst>
      <p:ext uri="{BB962C8B-B14F-4D97-AF65-F5344CB8AC3E}">
        <p14:creationId xmlns:p14="http://schemas.microsoft.com/office/powerpoint/2010/main" val="9165721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スライド イメージ プレースホルダ 1"/>
          <p:cNvSpPr>
            <a:spLocks noGrp="1" noRot="1" noChangeAspect="1" noTextEdit="1"/>
          </p:cNvSpPr>
          <p:nvPr>
            <p:ph type="sldImg"/>
          </p:nvPr>
        </p:nvSpPr>
        <p:spPr>
          <a:ln/>
        </p:spPr>
      </p:sp>
      <p:sp>
        <p:nvSpPr>
          <p:cNvPr id="12291" name="ノート プレースホル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smtClean="0">
              <a:latin typeface="Arial" panose="020B0604020202020204" pitchFamily="34" charset="0"/>
            </a:endParaRPr>
          </a:p>
        </p:txBody>
      </p:sp>
      <p:sp>
        <p:nvSpPr>
          <p:cNvPr id="12292" name="スライド番号プレースホルダ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C8EC5ECF-CF45-453F-BD5D-9BD8EAD1ED04}" type="slidenum">
              <a:rPr lang="en-US" altLang="ja-JP">
                <a:ea typeface="ＭＳ Ｐゴシック" panose="020B0600070205080204" pitchFamily="50" charset="-128"/>
              </a:rPr>
              <a:pPr>
                <a:spcBef>
                  <a:spcPct val="0"/>
                </a:spcBef>
              </a:pPr>
              <a:t>5</a:t>
            </a:fld>
            <a:endParaRPr lang="en-US" altLang="ja-JP">
              <a:ea typeface="ＭＳ Ｐゴシック" panose="020B0600070205080204" pitchFamily="50" charset="-128"/>
            </a:endParaRPr>
          </a:p>
        </p:txBody>
      </p:sp>
    </p:spTree>
    <p:extLst>
      <p:ext uri="{BB962C8B-B14F-4D97-AF65-F5344CB8AC3E}">
        <p14:creationId xmlns:p14="http://schemas.microsoft.com/office/powerpoint/2010/main" val="9570023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スライド イメージ プレースホルダ 1"/>
          <p:cNvSpPr>
            <a:spLocks noGrp="1" noRot="1" noChangeAspect="1" noTextEdit="1"/>
          </p:cNvSpPr>
          <p:nvPr>
            <p:ph type="sldImg"/>
          </p:nvPr>
        </p:nvSpPr>
        <p:spPr>
          <a:ln/>
        </p:spPr>
      </p:sp>
      <p:sp>
        <p:nvSpPr>
          <p:cNvPr id="14339" name="ノート プレースホル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smtClean="0">
              <a:latin typeface="Arial" panose="020B0604020202020204" pitchFamily="34" charset="0"/>
            </a:endParaRPr>
          </a:p>
        </p:txBody>
      </p:sp>
      <p:sp>
        <p:nvSpPr>
          <p:cNvPr id="14340" name="スライド番号プレースホルダ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09A440CD-4BA4-45BE-BD10-ECD8CE0110C1}" type="slidenum">
              <a:rPr lang="en-US" altLang="ja-JP">
                <a:ea typeface="ＭＳ Ｐゴシック" panose="020B0600070205080204" pitchFamily="50" charset="-128"/>
              </a:rPr>
              <a:pPr>
                <a:spcBef>
                  <a:spcPct val="0"/>
                </a:spcBef>
              </a:pPr>
              <a:t>6</a:t>
            </a:fld>
            <a:endParaRPr lang="en-US" altLang="ja-JP">
              <a:ea typeface="ＭＳ Ｐゴシック" panose="020B0600070205080204" pitchFamily="50" charset="-128"/>
            </a:endParaRPr>
          </a:p>
        </p:txBody>
      </p:sp>
    </p:spTree>
    <p:extLst>
      <p:ext uri="{BB962C8B-B14F-4D97-AF65-F5344CB8AC3E}">
        <p14:creationId xmlns:p14="http://schemas.microsoft.com/office/powerpoint/2010/main" val="35563585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スライド イメージ プレースホルダ 1"/>
          <p:cNvSpPr>
            <a:spLocks noGrp="1" noRot="1" noChangeAspect="1" noTextEdit="1"/>
          </p:cNvSpPr>
          <p:nvPr>
            <p:ph type="sldImg"/>
          </p:nvPr>
        </p:nvSpPr>
        <p:spPr>
          <a:ln/>
        </p:spPr>
      </p:sp>
      <p:sp>
        <p:nvSpPr>
          <p:cNvPr id="16387" name="ノート プレースホル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smtClean="0">
              <a:latin typeface="Arial" panose="020B0604020202020204" pitchFamily="34" charset="0"/>
            </a:endParaRPr>
          </a:p>
        </p:txBody>
      </p:sp>
      <p:sp>
        <p:nvSpPr>
          <p:cNvPr id="16388" name="スライド番号プレースホルダ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9F5057CE-13D9-4CCD-A02F-422FD2FA9874}" type="slidenum">
              <a:rPr lang="en-US" altLang="ja-JP">
                <a:ea typeface="ＭＳ Ｐゴシック" panose="020B0600070205080204" pitchFamily="50" charset="-128"/>
              </a:rPr>
              <a:pPr>
                <a:spcBef>
                  <a:spcPct val="0"/>
                </a:spcBef>
              </a:pPr>
              <a:t>7</a:t>
            </a:fld>
            <a:endParaRPr lang="en-US" altLang="ja-JP">
              <a:ea typeface="ＭＳ Ｐゴシック" panose="020B0600070205080204" pitchFamily="50" charset="-128"/>
            </a:endParaRPr>
          </a:p>
        </p:txBody>
      </p:sp>
    </p:spTree>
    <p:extLst>
      <p:ext uri="{BB962C8B-B14F-4D97-AF65-F5344CB8AC3E}">
        <p14:creationId xmlns:p14="http://schemas.microsoft.com/office/powerpoint/2010/main" val="27976245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C02A082B-80E5-4CDA-973F-38EA1D189325}" type="slidenum">
              <a:rPr lang="en-US" altLang="ja-JP">
                <a:ea typeface="ＭＳ Ｐゴシック" panose="020B0600070205080204" pitchFamily="50" charset="-128"/>
              </a:rPr>
              <a:pPr>
                <a:spcBef>
                  <a:spcPct val="0"/>
                </a:spcBef>
              </a:pPr>
              <a:t>8</a:t>
            </a:fld>
            <a:endParaRPr lang="en-US" altLang="ja-JP">
              <a:ea typeface="ＭＳ Ｐゴシック" panose="020B0600070205080204" pitchFamily="50" charset="-128"/>
            </a:endParaRPr>
          </a:p>
        </p:txBody>
      </p:sp>
      <p:sp>
        <p:nvSpPr>
          <p:cNvPr id="18435" name="Rectangle 7"/>
          <p:cNvSpPr txBox="1">
            <a:spLocks noGrp="1" noChangeArrowheads="1"/>
          </p:cNvSpPr>
          <p:nvPr/>
        </p:nvSpPr>
        <p:spPr bwMode="auto">
          <a:xfrm>
            <a:off x="5179484" y="6513910"/>
            <a:ext cx="396240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lgn="r" eaLnBrk="1" hangingPunct="1">
              <a:spcBef>
                <a:spcPct val="0"/>
              </a:spcBef>
            </a:pPr>
            <a:fld id="{E75F9574-7026-4B7F-AD24-37EACF1AB850}" type="slidenum">
              <a:rPr lang="en-US" altLang="ja-JP">
                <a:ea typeface="ＭＳ Ｐゴシック" panose="020B0600070205080204" pitchFamily="50" charset="-128"/>
              </a:rPr>
              <a:pPr algn="r" eaLnBrk="1" hangingPunct="1">
                <a:spcBef>
                  <a:spcPct val="0"/>
                </a:spcBef>
              </a:pPr>
              <a:t>8</a:t>
            </a:fld>
            <a:endParaRPr lang="en-US" altLang="ja-JP">
              <a:ea typeface="ＭＳ Ｐゴシック" panose="020B0600070205080204" pitchFamily="50" charset="-128"/>
            </a:endParaRPr>
          </a:p>
        </p:txBody>
      </p:sp>
      <p:sp>
        <p:nvSpPr>
          <p:cNvPr id="18436" name="Rectangle 2"/>
          <p:cNvSpPr>
            <a:spLocks noRot="1" noChangeArrowheads="1" noTextEdit="1"/>
          </p:cNvSpPr>
          <p:nvPr>
            <p:ph type="sldImg"/>
          </p:nvPr>
        </p:nvSpPr>
        <p:spPr>
          <a:ln/>
        </p:spPr>
      </p:sp>
      <p:sp>
        <p:nvSpPr>
          <p:cNvPr id="1843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smtClean="0">
              <a:latin typeface="Arial" panose="020B0604020202020204" pitchFamily="34" charset="0"/>
            </a:endParaRPr>
          </a:p>
        </p:txBody>
      </p:sp>
    </p:spTree>
    <p:extLst>
      <p:ext uri="{BB962C8B-B14F-4D97-AF65-F5344CB8AC3E}">
        <p14:creationId xmlns:p14="http://schemas.microsoft.com/office/powerpoint/2010/main" val="37398857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スライド イメージ プレースホルダ 1"/>
          <p:cNvSpPr>
            <a:spLocks noGrp="1" noRot="1" noChangeAspect="1" noTextEdit="1"/>
          </p:cNvSpPr>
          <p:nvPr>
            <p:ph type="sldImg"/>
          </p:nvPr>
        </p:nvSpPr>
        <p:spPr>
          <a:ln/>
        </p:spPr>
      </p:sp>
      <p:sp>
        <p:nvSpPr>
          <p:cNvPr id="20483" name="ノート プレースホル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smtClean="0">
              <a:latin typeface="Arial" panose="020B0604020202020204" pitchFamily="34" charset="0"/>
            </a:endParaRPr>
          </a:p>
        </p:txBody>
      </p:sp>
      <p:sp>
        <p:nvSpPr>
          <p:cNvPr id="20484" name="スライド番号プレースホルダ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2E7DBE57-4072-4106-A434-FC3115E11E33}" type="slidenum">
              <a:rPr lang="en-US" altLang="ja-JP">
                <a:ea typeface="ＭＳ Ｐゴシック" panose="020B0600070205080204" pitchFamily="50" charset="-128"/>
              </a:rPr>
              <a:pPr>
                <a:spcBef>
                  <a:spcPct val="0"/>
                </a:spcBef>
              </a:pPr>
              <a:t>9</a:t>
            </a:fld>
            <a:endParaRPr lang="en-US" altLang="ja-JP">
              <a:ea typeface="ＭＳ Ｐゴシック" panose="020B0600070205080204" pitchFamily="50" charset="-128"/>
            </a:endParaRPr>
          </a:p>
        </p:txBody>
      </p:sp>
    </p:spTree>
    <p:extLst>
      <p:ext uri="{BB962C8B-B14F-4D97-AF65-F5344CB8AC3E}">
        <p14:creationId xmlns:p14="http://schemas.microsoft.com/office/powerpoint/2010/main" val="1499096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スライド イメージ プレースホルダ 1"/>
          <p:cNvSpPr>
            <a:spLocks noGrp="1" noRot="1" noChangeAspect="1" noTextEdit="1"/>
          </p:cNvSpPr>
          <p:nvPr>
            <p:ph type="sldImg"/>
          </p:nvPr>
        </p:nvSpPr>
        <p:spPr>
          <a:ln/>
        </p:spPr>
      </p:sp>
      <p:sp>
        <p:nvSpPr>
          <p:cNvPr id="22531" name="ノート プレースホル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smtClean="0">
              <a:latin typeface="Arial" panose="020B0604020202020204" pitchFamily="34" charset="0"/>
            </a:endParaRPr>
          </a:p>
        </p:txBody>
      </p:sp>
      <p:sp>
        <p:nvSpPr>
          <p:cNvPr id="22532" name="スライド番号プレースホルダ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AF267B45-4CFE-4421-9FDD-540972023320}" type="slidenum">
              <a:rPr lang="en-US" altLang="ja-JP">
                <a:ea typeface="ＭＳ Ｐゴシック" panose="020B0600070205080204" pitchFamily="50" charset="-128"/>
              </a:rPr>
              <a:pPr>
                <a:spcBef>
                  <a:spcPct val="0"/>
                </a:spcBef>
              </a:pPr>
              <a:t>10</a:t>
            </a:fld>
            <a:endParaRPr lang="en-US" altLang="ja-JP">
              <a:ea typeface="ＭＳ Ｐゴシック" panose="020B0600070205080204" pitchFamily="50" charset="-128"/>
            </a:endParaRPr>
          </a:p>
        </p:txBody>
      </p:sp>
    </p:spTree>
    <p:extLst>
      <p:ext uri="{BB962C8B-B14F-4D97-AF65-F5344CB8AC3E}">
        <p14:creationId xmlns:p14="http://schemas.microsoft.com/office/powerpoint/2010/main" val="20959765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smtClean="0"/>
              <a:t>マスタ サブタイトルの書式設定</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fld id="{DF5868A6-C3E6-4C90-A430-D4286F6D2CEE}" type="datetime1">
              <a:rPr lang="ja-JP" altLang="en-US"/>
              <a:pPr>
                <a:defRPr/>
              </a:pPr>
              <a:t>2017/4/20</a:t>
            </a:fld>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4CE3F400-CC7B-427F-B87C-2C4868390C70}" type="slidenum">
              <a:rPr lang="en-US" altLang="ja-JP"/>
              <a:pPr>
                <a:defRPr/>
              </a:pPr>
              <a:t>‹#›</a:t>
            </a:fld>
            <a:endParaRPr lang="en-US" altLang="ja-JP"/>
          </a:p>
        </p:txBody>
      </p:sp>
    </p:spTree>
    <p:extLst>
      <p:ext uri="{BB962C8B-B14F-4D97-AF65-F5344CB8AC3E}">
        <p14:creationId xmlns:p14="http://schemas.microsoft.com/office/powerpoint/2010/main" val="30101157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fld id="{4F8907A7-DE6D-40A3-AC8E-AAF41DAE687F}" type="datetime1">
              <a:rPr lang="ja-JP" altLang="en-US"/>
              <a:pPr>
                <a:defRPr/>
              </a:pPr>
              <a:t>2017/4/20</a:t>
            </a:fld>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69814C7D-AD1C-40D6-BEDB-DB9A67FF3B3D}" type="slidenum">
              <a:rPr lang="en-US" altLang="ja-JP"/>
              <a:pPr>
                <a:defRPr/>
              </a:pPr>
              <a:t>‹#›</a:t>
            </a:fld>
            <a:endParaRPr lang="en-US" altLang="ja-JP"/>
          </a:p>
        </p:txBody>
      </p:sp>
    </p:spTree>
    <p:extLst>
      <p:ext uri="{BB962C8B-B14F-4D97-AF65-F5344CB8AC3E}">
        <p14:creationId xmlns:p14="http://schemas.microsoft.com/office/powerpoint/2010/main" val="35251022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fld id="{9AA994E9-70B2-4EE0-A1E3-9569201B2649}" type="datetime1">
              <a:rPr lang="ja-JP" altLang="en-US"/>
              <a:pPr>
                <a:defRPr/>
              </a:pPr>
              <a:t>2017/4/20</a:t>
            </a:fld>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C24B8656-2895-4451-B434-A94DEC959FBD}" type="slidenum">
              <a:rPr lang="en-US" altLang="ja-JP"/>
              <a:pPr>
                <a:defRPr/>
              </a:pPr>
              <a:t>‹#›</a:t>
            </a:fld>
            <a:endParaRPr lang="en-US" altLang="ja-JP"/>
          </a:p>
        </p:txBody>
      </p:sp>
    </p:spTree>
    <p:extLst>
      <p:ext uri="{BB962C8B-B14F-4D97-AF65-F5344CB8AC3E}">
        <p14:creationId xmlns:p14="http://schemas.microsoft.com/office/powerpoint/2010/main" val="29030604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fld id="{7176A5EC-2C1F-4EEF-82CA-5018D489443B}" type="datetime1">
              <a:rPr lang="ja-JP" altLang="en-US"/>
              <a:pPr>
                <a:defRPr/>
              </a:pPr>
              <a:t>2017/4/20</a:t>
            </a:fld>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FA836637-EED5-4E9D-BAE3-2C569E3962FB}" type="slidenum">
              <a:rPr lang="en-US" altLang="ja-JP"/>
              <a:pPr>
                <a:defRPr/>
              </a:pPr>
              <a:t>‹#›</a:t>
            </a:fld>
            <a:endParaRPr lang="en-US" altLang="ja-JP"/>
          </a:p>
        </p:txBody>
      </p:sp>
    </p:spTree>
    <p:extLst>
      <p:ext uri="{BB962C8B-B14F-4D97-AF65-F5344CB8AC3E}">
        <p14:creationId xmlns:p14="http://schemas.microsoft.com/office/powerpoint/2010/main" val="26275680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fld id="{55ABCFD8-5624-4E6B-979B-54B80AB7A76C}" type="datetime1">
              <a:rPr lang="ja-JP" altLang="en-US"/>
              <a:pPr>
                <a:defRPr/>
              </a:pPr>
              <a:t>2017/4/20</a:t>
            </a:fld>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47E7781E-5018-4C0F-AD94-B4506D2EDBE5}" type="slidenum">
              <a:rPr lang="en-US" altLang="ja-JP"/>
              <a:pPr>
                <a:defRPr/>
              </a:pPr>
              <a:t>‹#›</a:t>
            </a:fld>
            <a:endParaRPr lang="en-US" altLang="ja-JP"/>
          </a:p>
        </p:txBody>
      </p:sp>
    </p:spTree>
    <p:extLst>
      <p:ext uri="{BB962C8B-B14F-4D97-AF65-F5344CB8AC3E}">
        <p14:creationId xmlns:p14="http://schemas.microsoft.com/office/powerpoint/2010/main" val="19423899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pPr>
              <a:defRPr/>
            </a:pPr>
            <a:fld id="{9A3A0C10-B01B-42FA-BC31-638EE5EEC0E5}" type="datetime1">
              <a:rPr lang="ja-JP" altLang="en-US"/>
              <a:pPr>
                <a:defRPr/>
              </a:pPr>
              <a:t>2017/4/20</a:t>
            </a:fld>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8D8AC27C-7ADD-4E11-9463-3927ED920AB7}" type="slidenum">
              <a:rPr lang="en-US" altLang="ja-JP"/>
              <a:pPr>
                <a:defRPr/>
              </a:pPr>
              <a:t>‹#›</a:t>
            </a:fld>
            <a:endParaRPr lang="en-US" altLang="ja-JP"/>
          </a:p>
        </p:txBody>
      </p:sp>
    </p:spTree>
    <p:extLst>
      <p:ext uri="{BB962C8B-B14F-4D97-AF65-F5344CB8AC3E}">
        <p14:creationId xmlns:p14="http://schemas.microsoft.com/office/powerpoint/2010/main" val="27170310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a:ln/>
        </p:spPr>
        <p:txBody>
          <a:bodyPr/>
          <a:lstStyle>
            <a:lvl1pPr>
              <a:defRPr/>
            </a:lvl1pPr>
          </a:lstStyle>
          <a:p>
            <a:pPr>
              <a:defRPr/>
            </a:pPr>
            <a:fld id="{36D71C41-89EA-4B56-B022-018D293B4BBB}" type="datetime1">
              <a:rPr lang="ja-JP" altLang="en-US"/>
              <a:pPr>
                <a:defRPr/>
              </a:pPr>
              <a:t>2017/4/20</a:t>
            </a:fld>
            <a:endParaRPr lang="en-US" altLang="ja-JP"/>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pPr>
              <a:defRPr/>
            </a:pPr>
            <a:fld id="{B81A5205-02FF-4224-A311-9FE9046285B3}" type="slidenum">
              <a:rPr lang="en-US" altLang="ja-JP"/>
              <a:pPr>
                <a:defRPr/>
              </a:pPr>
              <a:t>‹#›</a:t>
            </a:fld>
            <a:endParaRPr lang="en-US" altLang="ja-JP"/>
          </a:p>
        </p:txBody>
      </p:sp>
    </p:spTree>
    <p:extLst>
      <p:ext uri="{BB962C8B-B14F-4D97-AF65-F5344CB8AC3E}">
        <p14:creationId xmlns:p14="http://schemas.microsoft.com/office/powerpoint/2010/main" val="6874654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fld id="{E0D034B2-A30A-42D9-9DC0-F4CECD2CA8E3}" type="datetime1">
              <a:rPr lang="ja-JP" altLang="en-US"/>
              <a:pPr>
                <a:defRPr/>
              </a:pPr>
              <a:t>2017/4/20</a:t>
            </a:fld>
            <a:endParaRPr lang="en-US" altLang="ja-JP"/>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pPr>
              <a:defRPr/>
            </a:pPr>
            <a:fld id="{954F67F5-3035-494F-9D7F-20564F9A285F}" type="slidenum">
              <a:rPr lang="en-US" altLang="ja-JP"/>
              <a:pPr>
                <a:defRPr/>
              </a:pPr>
              <a:t>‹#›</a:t>
            </a:fld>
            <a:endParaRPr lang="en-US" altLang="ja-JP"/>
          </a:p>
        </p:txBody>
      </p:sp>
    </p:spTree>
    <p:extLst>
      <p:ext uri="{BB962C8B-B14F-4D97-AF65-F5344CB8AC3E}">
        <p14:creationId xmlns:p14="http://schemas.microsoft.com/office/powerpoint/2010/main" val="20402746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DB98856C-5EFC-4C6D-9B55-62F95E59E2E8}" type="datetime1">
              <a:rPr lang="ja-JP" altLang="en-US"/>
              <a:pPr>
                <a:defRPr/>
              </a:pPr>
              <a:t>2017/4/20</a:t>
            </a:fld>
            <a:endParaRPr lang="en-US" altLang="ja-JP"/>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pPr>
              <a:defRPr/>
            </a:pPr>
            <a:fld id="{747599E9-84C3-4500-9883-AC687CF4F674}" type="slidenum">
              <a:rPr lang="en-US" altLang="ja-JP"/>
              <a:pPr>
                <a:defRPr/>
              </a:pPr>
              <a:t>‹#›</a:t>
            </a:fld>
            <a:endParaRPr lang="en-US" altLang="ja-JP"/>
          </a:p>
        </p:txBody>
      </p:sp>
    </p:spTree>
    <p:extLst>
      <p:ext uri="{BB962C8B-B14F-4D97-AF65-F5344CB8AC3E}">
        <p14:creationId xmlns:p14="http://schemas.microsoft.com/office/powerpoint/2010/main" val="7763477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fld id="{C2FF071B-792A-41CA-950D-FC6FEEC82E47}" type="datetime1">
              <a:rPr lang="ja-JP" altLang="en-US"/>
              <a:pPr>
                <a:defRPr/>
              </a:pPr>
              <a:t>2017/4/20</a:t>
            </a:fld>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120E9CDF-5F6B-4843-9173-61A7570BE720}" type="slidenum">
              <a:rPr lang="en-US" altLang="ja-JP"/>
              <a:pPr>
                <a:defRPr/>
              </a:pPr>
              <a:t>‹#›</a:t>
            </a:fld>
            <a:endParaRPr lang="en-US" altLang="ja-JP"/>
          </a:p>
        </p:txBody>
      </p:sp>
    </p:spTree>
    <p:extLst>
      <p:ext uri="{BB962C8B-B14F-4D97-AF65-F5344CB8AC3E}">
        <p14:creationId xmlns:p14="http://schemas.microsoft.com/office/powerpoint/2010/main" val="11683077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smtClean="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fld id="{3BFDECA8-530A-4AAB-ACC0-1F1F6EC02D73}" type="datetime1">
              <a:rPr lang="ja-JP" altLang="en-US"/>
              <a:pPr>
                <a:defRPr/>
              </a:pPr>
              <a:t>2017/4/20</a:t>
            </a:fld>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86CD8EED-238B-4319-97C9-5EB563492234}" type="slidenum">
              <a:rPr lang="en-US" altLang="ja-JP"/>
              <a:pPr>
                <a:defRPr/>
              </a:pPr>
              <a:t>‹#›</a:t>
            </a:fld>
            <a:endParaRPr lang="en-US" altLang="ja-JP"/>
          </a:p>
        </p:txBody>
      </p:sp>
    </p:spTree>
    <p:extLst>
      <p:ext uri="{BB962C8B-B14F-4D97-AF65-F5344CB8AC3E}">
        <p14:creationId xmlns:p14="http://schemas.microsoft.com/office/powerpoint/2010/main" val="42534941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kumimoji="0" sz="1400">
                <a:latin typeface="Arial" charset="0"/>
              </a:defRPr>
            </a:lvl1pPr>
          </a:lstStyle>
          <a:p>
            <a:pPr>
              <a:defRPr/>
            </a:pPr>
            <a:fld id="{56E218DD-7A0F-4E4B-8CA6-3911A6F2F350}" type="datetime1">
              <a:rPr lang="ja-JP" altLang="en-US"/>
              <a:pPr>
                <a:defRPr/>
              </a:pPr>
              <a:t>2017/4/20</a:t>
            </a:fld>
            <a:endParaRPr lang="en-US" altLang="ja-JP"/>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kumimoji="0" sz="1400">
                <a:latin typeface="Arial" charset="0"/>
              </a:defRPr>
            </a:lvl1pPr>
          </a:lstStyle>
          <a:p>
            <a:pPr>
              <a:defRPr/>
            </a:pPr>
            <a:endParaRPr lang="en-US" altLang="ja-JP"/>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kumimoji="0" sz="1400" smtClean="0"/>
            </a:lvl1pPr>
          </a:lstStyle>
          <a:p>
            <a:pPr>
              <a:defRPr/>
            </a:pPr>
            <a:fld id="{1581E23D-75E6-44DD-9342-0C86C121981E}" type="slidenum">
              <a:rPr lang="en-US" altLang="ja-JP"/>
              <a:pPr>
                <a:defRPr/>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1.xml"/><Relationship Id="rId7" Type="http://schemas.openxmlformats.org/officeDocument/2006/relationships/image" Target="../media/image6.wmf"/><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oleObject" Target="../embeddings/oleObject6.bin"/><Relationship Id="rId5" Type="http://schemas.openxmlformats.org/officeDocument/2006/relationships/image" Target="../media/image5.wmf"/><Relationship Id="rId4" Type="http://schemas.openxmlformats.org/officeDocument/2006/relationships/oleObject" Target="../embeddings/oleObject5.bin"/></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notesSlide" Target="../notesSlides/notesSlide3.xml"/><Relationship Id="rId7" Type="http://schemas.openxmlformats.org/officeDocument/2006/relationships/image" Target="../media/image2.w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1.wmf"/><Relationship Id="rId4" Type="http://schemas.openxmlformats.org/officeDocument/2006/relationships/oleObject" Target="../embeddings/oleObject1.bin"/><Relationship Id="rId9" Type="http://schemas.openxmlformats.org/officeDocument/2006/relationships/image" Target="../media/image3.wmf"/></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4.wmf"/><Relationship Id="rId4" Type="http://schemas.openxmlformats.org/officeDocument/2006/relationships/oleObject" Target="../embeddings/oleObject4.bin"/></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B1AA82EC-F4C4-404C-B21E-A5B2BD2F3A8F}" type="slidenum">
              <a:rPr kumimoji="0" lang="en-US" altLang="ja-JP" sz="1400"/>
              <a:pPr>
                <a:spcBef>
                  <a:spcPct val="0"/>
                </a:spcBef>
                <a:buFontTx/>
                <a:buNone/>
              </a:pPr>
              <a:t>1</a:t>
            </a:fld>
            <a:endParaRPr kumimoji="0" lang="en-US" altLang="ja-JP" sz="1400"/>
          </a:p>
        </p:txBody>
      </p:sp>
      <p:sp>
        <p:nvSpPr>
          <p:cNvPr id="4099" name="タイトル 1"/>
          <p:cNvSpPr>
            <a:spLocks noGrp="1"/>
          </p:cNvSpPr>
          <p:nvPr>
            <p:ph type="ctrTitle" idx="4294967295"/>
          </p:nvPr>
        </p:nvSpPr>
        <p:spPr>
          <a:xfrm>
            <a:off x="685800" y="2130425"/>
            <a:ext cx="7772400" cy="1470025"/>
          </a:xfrm>
        </p:spPr>
        <p:txBody>
          <a:bodyPr/>
          <a:lstStyle/>
          <a:p>
            <a:r>
              <a:rPr lang="ja-JP" altLang="en-US" smtClean="0"/>
              <a:t>戦略的行動と経済取引</a:t>
            </a:r>
            <a:r>
              <a:rPr lang="en-US" altLang="ja-JP" smtClean="0"/>
              <a:t/>
            </a:r>
            <a:br>
              <a:rPr lang="en-US" altLang="ja-JP" smtClean="0"/>
            </a:br>
            <a:r>
              <a:rPr lang="ja-JP" altLang="en-US" smtClean="0"/>
              <a:t>（ゲーム理論入門）</a:t>
            </a:r>
          </a:p>
        </p:txBody>
      </p:sp>
      <p:sp>
        <p:nvSpPr>
          <p:cNvPr id="4100" name="サブタイトル 2"/>
          <p:cNvSpPr>
            <a:spLocks noGrp="1"/>
          </p:cNvSpPr>
          <p:nvPr>
            <p:ph type="subTitle" idx="4294967295"/>
          </p:nvPr>
        </p:nvSpPr>
        <p:spPr>
          <a:xfrm>
            <a:off x="1371600" y="3884613"/>
            <a:ext cx="6400800" cy="1752600"/>
          </a:xfrm>
        </p:spPr>
        <p:txBody>
          <a:bodyPr/>
          <a:lstStyle/>
          <a:p>
            <a:pPr marL="0" indent="0" algn="ctr">
              <a:buFontTx/>
              <a:buNone/>
            </a:pPr>
            <a:r>
              <a:rPr lang="en-US" altLang="ja-JP" smtClean="0"/>
              <a:t>2. </a:t>
            </a:r>
            <a:r>
              <a:rPr lang="ja-JP" altLang="en-US" smtClean="0"/>
              <a:t>戦略形ゲームとナッシュ均衡</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8A2A001E-21B5-4A43-8F51-C5EE312054AA}" type="slidenum">
              <a:rPr kumimoji="0" lang="en-US" altLang="ja-JP" sz="1400"/>
              <a:pPr>
                <a:spcBef>
                  <a:spcPct val="0"/>
                </a:spcBef>
                <a:buFontTx/>
                <a:buNone/>
              </a:pPr>
              <a:t>10</a:t>
            </a:fld>
            <a:endParaRPr kumimoji="0" lang="en-US" altLang="ja-JP" sz="1400"/>
          </a:p>
        </p:txBody>
      </p:sp>
      <p:sp>
        <p:nvSpPr>
          <p:cNvPr id="21507" name="Rectangle 2"/>
          <p:cNvSpPr>
            <a:spLocks noGrp="1" noChangeArrowheads="1"/>
          </p:cNvSpPr>
          <p:nvPr>
            <p:ph type="title"/>
          </p:nvPr>
        </p:nvSpPr>
        <p:spPr/>
        <p:txBody>
          <a:bodyPr/>
          <a:lstStyle/>
          <a:p>
            <a:r>
              <a:rPr lang="ja-JP" altLang="en-US" smtClean="0"/>
              <a:t>例</a:t>
            </a:r>
            <a:r>
              <a:rPr lang="en-US" altLang="ja-JP" smtClean="0"/>
              <a:t>3</a:t>
            </a:r>
            <a:r>
              <a:rPr lang="ja-JP" altLang="en-US" smtClean="0"/>
              <a:t>：じゃんけん</a:t>
            </a:r>
          </a:p>
        </p:txBody>
      </p:sp>
      <p:sp>
        <p:nvSpPr>
          <p:cNvPr id="21508" name="Rectangle 3"/>
          <p:cNvSpPr>
            <a:spLocks noGrp="1" noChangeArrowheads="1"/>
          </p:cNvSpPr>
          <p:nvPr>
            <p:ph type="body" idx="1"/>
          </p:nvPr>
        </p:nvSpPr>
        <p:spPr>
          <a:xfrm>
            <a:off x="457200" y="1600200"/>
            <a:ext cx="8382000" cy="838200"/>
          </a:xfrm>
        </p:spPr>
        <p:txBody>
          <a:bodyPr/>
          <a:lstStyle/>
          <a:p>
            <a:r>
              <a:rPr lang="ja-JP" altLang="en-US" sz="2800" smtClean="0"/>
              <a:t>「勝ち」は</a:t>
            </a:r>
            <a:r>
              <a:rPr lang="en-US" altLang="ja-JP" sz="2800" smtClean="0"/>
              <a:t>1</a:t>
            </a:r>
            <a:r>
              <a:rPr lang="ja-JP" altLang="en-US" sz="2800" smtClean="0"/>
              <a:t>点、「あいこ」は</a:t>
            </a:r>
            <a:r>
              <a:rPr lang="en-US" altLang="ja-JP" sz="2800" smtClean="0"/>
              <a:t>0</a:t>
            </a:r>
            <a:r>
              <a:rPr lang="ja-JP" altLang="en-US" sz="2800" smtClean="0"/>
              <a:t>点、「負け」はマイナス</a:t>
            </a:r>
            <a:r>
              <a:rPr lang="en-US" altLang="ja-JP" sz="2800" smtClean="0"/>
              <a:t>1</a:t>
            </a:r>
            <a:r>
              <a:rPr lang="ja-JP" altLang="en-US" sz="2800" smtClean="0"/>
              <a:t>点</a:t>
            </a:r>
          </a:p>
        </p:txBody>
      </p:sp>
      <p:graphicFrame>
        <p:nvGraphicFramePr>
          <p:cNvPr id="119812" name="Group 4"/>
          <p:cNvGraphicFramePr>
            <a:graphicFrameLocks noGrp="1"/>
          </p:cNvGraphicFramePr>
          <p:nvPr/>
        </p:nvGraphicFramePr>
        <p:xfrm>
          <a:off x="457200" y="2362200"/>
          <a:ext cx="8305800" cy="3810000"/>
        </p:xfrm>
        <a:graphic>
          <a:graphicData uri="http://schemas.openxmlformats.org/drawingml/2006/table">
            <a:tbl>
              <a:tblPr/>
              <a:tblGrid>
                <a:gridCol w="1981200"/>
                <a:gridCol w="1581150"/>
                <a:gridCol w="1581150"/>
                <a:gridCol w="1581150"/>
                <a:gridCol w="1581150"/>
              </a:tblGrid>
              <a:tr h="76200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2800" b="0" i="0" u="none" strike="noStrike" cap="none" normalizeH="0" baseline="0" smtClean="0">
                        <a:ln>
                          <a:noFill/>
                        </a:ln>
                        <a:solidFill>
                          <a:schemeClr val="tx1"/>
                        </a:solidFill>
                        <a:effectLst/>
                        <a:latin typeface="Arial" charset="0"/>
                        <a:ea typeface="ＭＳ Ｐゴシック" pitchFamily="50" charset="-128"/>
                      </a:endParaRPr>
                    </a:p>
                  </a:txBody>
                  <a:tcPr marL="90000" marR="90000" marT="46800" marB="46800" anchor="ctr" anchorCtr="1" horzOverflow="overflow">
                    <a:lnL cap="flat">
                      <a:noFill/>
                    </a:lnL>
                    <a:lnR>
                      <a:noFill/>
                    </a:lnR>
                    <a:lnT cap="fla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2800" b="0" i="0" u="none" strike="noStrike" cap="none" normalizeH="0" baseline="0" smtClean="0">
                        <a:ln>
                          <a:noFill/>
                        </a:ln>
                        <a:solidFill>
                          <a:schemeClr val="tx1"/>
                        </a:solidFill>
                        <a:effectLst/>
                        <a:latin typeface="Arial" charset="0"/>
                        <a:ea typeface="ＭＳ Ｐゴシック" pitchFamily="50" charset="-128"/>
                      </a:endParaRPr>
                    </a:p>
                  </a:txBody>
                  <a:tcPr marL="90000" marR="90000" marT="46800" marB="46800" anchor="ctr" anchorCtr="1" horzOverflow="overflow">
                    <a:lnL>
                      <a:noFill/>
                    </a:lnL>
                    <a:lnR w="28575" cap="flat" cmpd="sng" algn="ctr">
                      <a:solidFill>
                        <a:schemeClr val="tx1"/>
                      </a:solidFill>
                      <a:prstDash val="solid"/>
                      <a:round/>
                      <a:headEnd type="none" w="med" len="med"/>
                      <a:tailEnd type="none" w="med" len="med"/>
                    </a:lnR>
                    <a:lnT cap="flat">
                      <a:noFill/>
                    </a:lnT>
                    <a:lnB>
                      <a:noFill/>
                    </a:lnB>
                    <a:lnTlToBr>
                      <a:noFill/>
                    </a:lnTlToBr>
                    <a:lnBlToTr>
                      <a:noFill/>
                    </a:lnBlToTr>
                    <a:noFill/>
                  </a:tcPr>
                </a:tc>
                <a:tc gridSpan="3">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ja-JP" altLang="en-US" sz="2800" b="0" i="0" u="none" strike="noStrike" cap="none" normalizeH="0" baseline="0" smtClean="0">
                          <a:ln>
                            <a:noFill/>
                          </a:ln>
                          <a:solidFill>
                            <a:schemeClr val="tx1"/>
                          </a:solidFill>
                          <a:effectLst/>
                          <a:latin typeface="Arial" charset="0"/>
                          <a:ea typeface="ＭＳ Ｐゴシック" pitchFamily="50" charset="-128"/>
                        </a:rPr>
                        <a:t>プレイヤー</a:t>
                      </a:r>
                      <a:r>
                        <a:rPr kumimoji="1" lang="en-US" altLang="ja-JP" sz="2800" b="0" i="0" u="none" strike="noStrike" cap="none" normalizeH="0" baseline="0" smtClean="0">
                          <a:ln>
                            <a:noFill/>
                          </a:ln>
                          <a:solidFill>
                            <a:schemeClr val="tx1"/>
                          </a:solidFill>
                          <a:effectLst/>
                          <a:latin typeface="Arial" charset="0"/>
                          <a:ea typeface="ＭＳ Ｐゴシック" pitchFamily="50" charset="-128"/>
                        </a:rPr>
                        <a:t>2</a:t>
                      </a:r>
                    </a:p>
                  </a:txBody>
                  <a:tcPr marL="90000" marR="90000" marT="46800" marB="4680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r>
              <a:tr h="76200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2800" b="0" i="0" u="none" strike="noStrike" cap="none" normalizeH="0" baseline="0" smtClean="0">
                        <a:ln>
                          <a:noFill/>
                        </a:ln>
                        <a:solidFill>
                          <a:schemeClr val="tx1"/>
                        </a:solidFill>
                        <a:effectLst/>
                        <a:latin typeface="Arial" charset="0"/>
                        <a:ea typeface="ＭＳ Ｐゴシック" pitchFamily="50" charset="-128"/>
                      </a:endParaRPr>
                    </a:p>
                  </a:txBody>
                  <a:tcPr marL="90000" marR="90000" marT="46800" marB="46800" anchor="ctr" anchorCtr="1" horzOverflow="overflow">
                    <a:lnL cap="flat">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2800" b="0" i="0" u="none" strike="noStrike" cap="none" normalizeH="0" baseline="0" smtClean="0">
                        <a:ln>
                          <a:noFill/>
                        </a:ln>
                        <a:solidFill>
                          <a:schemeClr val="tx1"/>
                        </a:solidFill>
                        <a:effectLst/>
                        <a:latin typeface="Arial" charset="0"/>
                        <a:ea typeface="ＭＳ Ｐゴシック" pitchFamily="50" charset="-128"/>
                      </a:endParaRPr>
                    </a:p>
                  </a:txBody>
                  <a:tcPr marL="90000" marR="90000" marT="46800" marB="46800" anchor="ctr" anchorCtr="1" horzOverflow="overflow">
                    <a:lnL>
                      <a:noFill/>
                    </a:lnL>
                    <a:lnR w="28575" cap="flat" cmpd="sng" algn="ctr">
                      <a:solidFill>
                        <a:schemeClr val="tx1"/>
                      </a:solid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ja-JP" altLang="en-US" sz="2800" b="0" i="0" u="none" strike="noStrike" cap="none" normalizeH="0" baseline="0" smtClean="0">
                          <a:ln>
                            <a:noFill/>
                          </a:ln>
                          <a:solidFill>
                            <a:schemeClr val="tx1"/>
                          </a:solidFill>
                          <a:effectLst/>
                          <a:latin typeface="Arial" charset="0"/>
                          <a:ea typeface="ＭＳ Ｐゴシック" pitchFamily="50" charset="-128"/>
                        </a:rPr>
                        <a:t>グー</a:t>
                      </a:r>
                    </a:p>
                  </a:txBody>
                  <a:tcPr marL="90000" marR="90000" marT="46800" marB="4680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ja-JP" altLang="en-US" sz="2800" b="0" i="0" u="none" strike="noStrike" cap="none" normalizeH="0" baseline="0" smtClean="0">
                          <a:ln>
                            <a:noFill/>
                          </a:ln>
                          <a:solidFill>
                            <a:schemeClr val="tx1"/>
                          </a:solidFill>
                          <a:effectLst/>
                          <a:latin typeface="Arial" charset="0"/>
                          <a:ea typeface="ＭＳ Ｐゴシック" pitchFamily="50" charset="-128"/>
                        </a:rPr>
                        <a:t>チョキ</a:t>
                      </a: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ja-JP" altLang="en-US" sz="2800" b="0" i="0" u="none" strike="noStrike" cap="none" normalizeH="0" baseline="0" smtClean="0">
                          <a:ln>
                            <a:noFill/>
                          </a:ln>
                          <a:solidFill>
                            <a:schemeClr val="tx1"/>
                          </a:solidFill>
                          <a:effectLst/>
                          <a:latin typeface="Arial" charset="0"/>
                          <a:ea typeface="ＭＳ Ｐゴシック" pitchFamily="50" charset="-128"/>
                        </a:rPr>
                        <a:t>パー</a:t>
                      </a:r>
                    </a:p>
                  </a:txBody>
                  <a:tcPr marL="90000" marR="90000" marT="46800" marB="4680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62000">
                <a:tc rowSpan="3">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ja-JP" altLang="en-US" sz="2800" b="0" i="0" u="none" strike="noStrike" cap="none" normalizeH="0" baseline="0" smtClean="0">
                          <a:ln>
                            <a:noFill/>
                          </a:ln>
                          <a:solidFill>
                            <a:schemeClr val="tx1"/>
                          </a:solidFill>
                          <a:effectLst/>
                          <a:latin typeface="Arial" charset="0"/>
                          <a:ea typeface="ＭＳ Ｐゴシック" pitchFamily="50" charset="-128"/>
                        </a:rPr>
                        <a:t>プレイヤー</a:t>
                      </a:r>
                      <a:r>
                        <a:rPr kumimoji="1" lang="en-US" altLang="ja-JP" sz="2800" b="0" i="0" u="none" strike="noStrike" cap="none" normalizeH="0" baseline="0" smtClean="0">
                          <a:ln>
                            <a:noFill/>
                          </a:ln>
                          <a:solidFill>
                            <a:schemeClr val="tx1"/>
                          </a:solidFill>
                          <a:effectLst/>
                          <a:latin typeface="Arial" charset="0"/>
                          <a:ea typeface="ＭＳ Ｐゴシック" pitchFamily="50" charset="-128"/>
                        </a:rPr>
                        <a:t>1</a:t>
                      </a:r>
                    </a:p>
                  </a:txBody>
                  <a:tcPr marL="90000" marR="90000" marT="46800" marB="4680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ja-JP" altLang="en-US" sz="2800" b="0" i="0" u="none" strike="noStrike" cap="none" normalizeH="0" baseline="0" smtClean="0">
                          <a:ln>
                            <a:noFill/>
                          </a:ln>
                          <a:solidFill>
                            <a:schemeClr val="tx1"/>
                          </a:solidFill>
                          <a:effectLst/>
                          <a:latin typeface="Arial" charset="0"/>
                          <a:ea typeface="ＭＳ Ｐゴシック" pitchFamily="50" charset="-128"/>
                        </a:rPr>
                        <a:t>グー</a:t>
                      </a: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en-US" altLang="ja-JP" sz="2800" b="0" i="0" u="none" strike="noStrike" cap="none" normalizeH="0" baseline="0" smtClean="0">
                          <a:ln>
                            <a:noFill/>
                          </a:ln>
                          <a:solidFill>
                            <a:schemeClr val="tx1"/>
                          </a:solidFill>
                          <a:effectLst/>
                          <a:latin typeface="Arial" charset="0"/>
                          <a:ea typeface="ＭＳ Ｐゴシック" pitchFamily="50" charset="-128"/>
                        </a:rPr>
                        <a:t>0,  0</a:t>
                      </a: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en-US" altLang="ja-JP" sz="2800" b="0" i="0" u="none" strike="noStrike" cap="none" normalizeH="0" baseline="0" smtClean="0">
                          <a:ln>
                            <a:noFill/>
                          </a:ln>
                          <a:solidFill>
                            <a:schemeClr val="tx1"/>
                          </a:solidFill>
                          <a:effectLst/>
                          <a:latin typeface="Arial" charset="0"/>
                          <a:ea typeface="ＭＳ Ｐゴシック" pitchFamily="50" charset="-128"/>
                        </a:rPr>
                        <a:t>1,  -1</a:t>
                      </a: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en-US" altLang="ja-JP" sz="2800" b="0" i="0" u="none" strike="noStrike" cap="none" normalizeH="0" baseline="0" smtClean="0">
                          <a:ln>
                            <a:noFill/>
                          </a:ln>
                          <a:solidFill>
                            <a:schemeClr val="tx1"/>
                          </a:solidFill>
                          <a:effectLst/>
                          <a:latin typeface="Arial" charset="0"/>
                          <a:ea typeface="ＭＳ Ｐゴシック" pitchFamily="50" charset="-128"/>
                        </a:rPr>
                        <a:t>-1,  1</a:t>
                      </a:r>
                    </a:p>
                  </a:txBody>
                  <a:tcPr marL="90000" marR="90000" marT="46800" marB="4680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62000">
                <a:tc vMerge="1">
                  <a:txBody>
                    <a:bodyPr/>
                    <a:lstStyle/>
                    <a:p>
                      <a:endParaRPr kumimoji="1" lang="ja-JP" altLang="en-US"/>
                    </a:p>
                  </a:txBody>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ja-JP" altLang="en-US" sz="2800" b="0" i="0" u="none" strike="noStrike" cap="none" normalizeH="0" baseline="0" smtClean="0">
                          <a:ln>
                            <a:noFill/>
                          </a:ln>
                          <a:solidFill>
                            <a:schemeClr val="tx1"/>
                          </a:solidFill>
                          <a:effectLst/>
                          <a:latin typeface="Arial" charset="0"/>
                          <a:ea typeface="ＭＳ Ｐゴシック" pitchFamily="50" charset="-128"/>
                        </a:rPr>
                        <a:t>チョキ</a:t>
                      </a: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en-US" altLang="ja-JP" sz="2800" b="0" i="0" u="none" strike="noStrike" cap="none" normalizeH="0" baseline="0" smtClean="0">
                          <a:ln>
                            <a:noFill/>
                          </a:ln>
                          <a:solidFill>
                            <a:schemeClr val="tx1"/>
                          </a:solidFill>
                          <a:effectLst/>
                          <a:latin typeface="Arial" charset="0"/>
                          <a:ea typeface="ＭＳ Ｐゴシック" pitchFamily="50" charset="-128"/>
                        </a:rPr>
                        <a:t>-1,  1</a:t>
                      </a: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en-US" altLang="ja-JP" sz="2800" b="0" i="0" u="none" strike="noStrike" cap="none" normalizeH="0" baseline="0" smtClean="0">
                          <a:ln>
                            <a:noFill/>
                          </a:ln>
                          <a:solidFill>
                            <a:schemeClr val="tx1"/>
                          </a:solidFill>
                          <a:effectLst/>
                          <a:latin typeface="Arial" charset="0"/>
                          <a:ea typeface="ＭＳ Ｐゴシック" pitchFamily="50" charset="-128"/>
                        </a:rPr>
                        <a:t>0,  0</a:t>
                      </a: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en-US" altLang="ja-JP" sz="2800" b="0" i="0" u="none" strike="noStrike" cap="none" normalizeH="0" baseline="0" smtClean="0">
                          <a:ln>
                            <a:noFill/>
                          </a:ln>
                          <a:solidFill>
                            <a:schemeClr val="tx1"/>
                          </a:solidFill>
                          <a:effectLst/>
                          <a:latin typeface="Arial" charset="0"/>
                          <a:ea typeface="ＭＳ Ｐゴシック" pitchFamily="50" charset="-128"/>
                        </a:rPr>
                        <a:t>1,  -1</a:t>
                      </a:r>
                    </a:p>
                  </a:txBody>
                  <a:tcPr marL="90000" marR="90000" marT="46800" marB="4680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62000">
                <a:tc vMerge="1">
                  <a:txBody>
                    <a:bodyPr/>
                    <a:lstStyle/>
                    <a:p>
                      <a:endParaRPr kumimoji="1" lang="ja-JP" altLang="en-US"/>
                    </a:p>
                  </a:txBody>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ja-JP" altLang="en-US" sz="2800" b="0" i="0" u="none" strike="noStrike" cap="none" normalizeH="0" baseline="0" smtClean="0">
                          <a:ln>
                            <a:noFill/>
                          </a:ln>
                          <a:solidFill>
                            <a:schemeClr val="tx1"/>
                          </a:solidFill>
                          <a:effectLst/>
                          <a:latin typeface="Arial" charset="0"/>
                          <a:ea typeface="ＭＳ Ｐゴシック" pitchFamily="50" charset="-128"/>
                        </a:rPr>
                        <a:t>パー</a:t>
                      </a: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en-US" altLang="ja-JP" sz="2800" b="0" i="0" u="none" strike="noStrike" cap="none" normalizeH="0" baseline="0" smtClean="0">
                          <a:ln>
                            <a:noFill/>
                          </a:ln>
                          <a:solidFill>
                            <a:schemeClr val="tx1"/>
                          </a:solidFill>
                          <a:effectLst/>
                          <a:latin typeface="Arial" charset="0"/>
                          <a:ea typeface="ＭＳ Ｐゴシック" pitchFamily="50" charset="-128"/>
                        </a:rPr>
                        <a:t>1,  -1</a:t>
                      </a: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en-US" altLang="ja-JP" sz="2800" b="0" i="0" u="none" strike="noStrike" cap="none" normalizeH="0" baseline="0" smtClean="0">
                          <a:ln>
                            <a:noFill/>
                          </a:ln>
                          <a:solidFill>
                            <a:schemeClr val="tx1"/>
                          </a:solidFill>
                          <a:effectLst/>
                          <a:latin typeface="Arial" charset="0"/>
                          <a:ea typeface="ＭＳ Ｐゴシック" pitchFamily="50" charset="-128"/>
                        </a:rPr>
                        <a:t>-1,  1</a:t>
                      </a: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en-US" altLang="ja-JP" sz="2800" b="0" i="0" u="none" strike="noStrike" cap="none" normalizeH="0" baseline="0" smtClean="0">
                          <a:ln>
                            <a:noFill/>
                          </a:ln>
                          <a:solidFill>
                            <a:schemeClr val="tx1"/>
                          </a:solidFill>
                          <a:effectLst/>
                          <a:latin typeface="Arial" charset="0"/>
                          <a:ea typeface="ＭＳ Ｐゴシック" pitchFamily="50" charset="-128"/>
                        </a:rPr>
                        <a:t>0,  0</a:t>
                      </a:r>
                    </a:p>
                  </a:txBody>
                  <a:tcPr marL="90000" marR="90000" marT="46800" marB="4680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nodeType="withEffect">
                                  <p:stCondLst>
                                    <p:cond delay="0"/>
                                  </p:stCondLst>
                                  <p:childTnLst>
                                    <p:set>
                                      <p:cBhvr>
                                        <p:cTn id="6" dur="1" fill="hold">
                                          <p:stCondLst>
                                            <p:cond delay="0"/>
                                          </p:stCondLst>
                                        </p:cTn>
                                        <p:tgtEl>
                                          <p:spTgt spid="119812"/>
                                        </p:tgtEl>
                                        <p:attrNameLst>
                                          <p:attrName>style.visibility</p:attrName>
                                        </p:attrNameLst>
                                      </p:cBhvr>
                                      <p:to>
                                        <p:strVal val="visible"/>
                                      </p:to>
                                    </p:set>
                                    <p:anim calcmode="lin" valueType="num">
                                      <p:cBhvr>
                                        <p:cTn id="7" dur="1000" fill="hold"/>
                                        <p:tgtEl>
                                          <p:spTgt spid="119812"/>
                                        </p:tgtEl>
                                        <p:attrNameLst>
                                          <p:attrName>ppt_w</p:attrName>
                                        </p:attrNameLst>
                                      </p:cBhvr>
                                      <p:tavLst>
                                        <p:tav tm="0">
                                          <p:val>
                                            <p:fltVal val="0"/>
                                          </p:val>
                                        </p:tav>
                                        <p:tav tm="100000">
                                          <p:val>
                                            <p:strVal val="#ppt_w"/>
                                          </p:val>
                                        </p:tav>
                                      </p:tavLst>
                                    </p:anim>
                                    <p:anim calcmode="lin" valueType="num">
                                      <p:cBhvr>
                                        <p:cTn id="8" dur="1000" fill="hold"/>
                                        <p:tgtEl>
                                          <p:spTgt spid="119812"/>
                                        </p:tgtEl>
                                        <p:attrNameLst>
                                          <p:attrName>ppt_h</p:attrName>
                                        </p:attrNameLst>
                                      </p:cBhvr>
                                      <p:tavLst>
                                        <p:tav tm="0">
                                          <p:val>
                                            <p:fltVal val="0"/>
                                          </p:val>
                                        </p:tav>
                                        <p:tav tm="100000">
                                          <p:val>
                                            <p:strVal val="#ppt_h"/>
                                          </p:val>
                                        </p:tav>
                                      </p:tavLst>
                                    </p:anim>
                                    <p:animEffect transition="in" filter="fade">
                                      <p:cBhvr>
                                        <p:cTn id="9" dur="1000"/>
                                        <p:tgtEl>
                                          <p:spTgt spid="1198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23F04891-C8F4-4BAC-9F99-F51D2487B89D}" type="slidenum">
              <a:rPr kumimoji="0" lang="en-US" altLang="ja-JP" sz="1400"/>
              <a:pPr>
                <a:spcBef>
                  <a:spcPct val="0"/>
                </a:spcBef>
                <a:buFontTx/>
                <a:buNone/>
              </a:pPr>
              <a:t>11</a:t>
            </a:fld>
            <a:endParaRPr kumimoji="0" lang="en-US" altLang="ja-JP" sz="1400"/>
          </a:p>
        </p:txBody>
      </p:sp>
      <p:sp>
        <p:nvSpPr>
          <p:cNvPr id="23555" name="Rectangle 2"/>
          <p:cNvSpPr>
            <a:spLocks noGrp="1" noChangeArrowheads="1"/>
          </p:cNvSpPr>
          <p:nvPr>
            <p:ph type="title"/>
          </p:nvPr>
        </p:nvSpPr>
        <p:spPr/>
        <p:txBody>
          <a:bodyPr/>
          <a:lstStyle/>
          <a:p>
            <a:r>
              <a:rPr lang="ja-JP" altLang="en-US" smtClean="0"/>
              <a:t>ナッシュ均衡と最適反応</a:t>
            </a:r>
          </a:p>
        </p:txBody>
      </p:sp>
      <p:sp>
        <p:nvSpPr>
          <p:cNvPr id="132099" name="Rectangle 3"/>
          <p:cNvSpPr>
            <a:spLocks noGrp="1" noChangeArrowheads="1"/>
          </p:cNvSpPr>
          <p:nvPr>
            <p:ph type="body" idx="1"/>
          </p:nvPr>
        </p:nvSpPr>
        <p:spPr/>
        <p:txBody>
          <a:bodyPr/>
          <a:lstStyle/>
          <a:p>
            <a:r>
              <a:rPr lang="ja-JP" altLang="en-US" sz="2800" smtClean="0"/>
              <a:t>ゲームの解を求める</a:t>
            </a:r>
          </a:p>
          <a:p>
            <a:pPr lvl="1"/>
            <a:r>
              <a:rPr lang="ja-JP" altLang="en-US" sz="2400" smtClean="0"/>
              <a:t>ゲームは最終的にどのような結末を迎えるか？</a:t>
            </a:r>
          </a:p>
          <a:p>
            <a:pPr lvl="4"/>
            <a:endParaRPr lang="ja-JP" altLang="en-US" sz="1600" smtClean="0"/>
          </a:p>
          <a:p>
            <a:r>
              <a:rPr lang="ja-JP" altLang="en-US" sz="2800" smtClean="0"/>
              <a:t>ナッシュ均衡（</a:t>
            </a:r>
            <a:r>
              <a:rPr lang="en-US" altLang="ja-JP" sz="2800" smtClean="0"/>
              <a:t>Nash equilibrium</a:t>
            </a:r>
            <a:r>
              <a:rPr lang="ja-JP" altLang="en-US" sz="2800" smtClean="0"/>
              <a:t>）</a:t>
            </a:r>
          </a:p>
          <a:p>
            <a:pPr lvl="1"/>
            <a:r>
              <a:rPr lang="ja-JP" altLang="en-US" sz="2400" smtClean="0"/>
              <a:t>プレイヤー全員が互いに最適の戦略を選択し、これ以上自らの戦略を変更する誘因を持たない状態</a:t>
            </a:r>
          </a:p>
          <a:p>
            <a:pPr lvl="1"/>
            <a:r>
              <a:rPr lang="ja-JP" altLang="en-US" sz="2400" smtClean="0"/>
              <a:t>他のプレーヤーの戦略を所与とした場合、どのプレーヤーも</a:t>
            </a:r>
            <a:r>
              <a:rPr lang="ja-JP" altLang="en-US" sz="2400" smtClean="0">
                <a:solidFill>
                  <a:srgbClr val="FF0000"/>
                </a:solidFill>
              </a:rPr>
              <a:t>自分の戦略を変更することによってそれ以上に高い利得を得ることができない</a:t>
            </a:r>
            <a:r>
              <a:rPr lang="ja-JP" altLang="en-US" sz="2400" smtClean="0"/>
              <a:t>戦略の組み合わせ</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2099">
                                            <p:txEl>
                                              <p:pRg st="0" end="0"/>
                                            </p:txEl>
                                          </p:spTgt>
                                        </p:tgtEl>
                                        <p:attrNameLst>
                                          <p:attrName>style.visibility</p:attrName>
                                        </p:attrNameLst>
                                      </p:cBhvr>
                                      <p:to>
                                        <p:strVal val="visible"/>
                                      </p:to>
                                    </p:set>
                                    <p:anim calcmode="lin" valueType="num">
                                      <p:cBhvr additive="base">
                                        <p:cTn id="7" dur="500" fill="hold"/>
                                        <p:tgtEl>
                                          <p:spTgt spid="13209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32099">
                                            <p:txEl>
                                              <p:pRg st="0" end="0"/>
                                            </p:txEl>
                                          </p:spTgt>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32099">
                                            <p:txEl>
                                              <p:pRg st="1" end="1"/>
                                            </p:txEl>
                                          </p:spTgt>
                                        </p:tgtEl>
                                        <p:attrNameLst>
                                          <p:attrName>style.visibility</p:attrName>
                                        </p:attrNameLst>
                                      </p:cBhvr>
                                      <p:to>
                                        <p:strVal val="visible"/>
                                      </p:to>
                                    </p:set>
                                    <p:anim calcmode="lin" valueType="num">
                                      <p:cBhvr additive="base">
                                        <p:cTn id="12" dur="500" fill="hold"/>
                                        <p:tgtEl>
                                          <p:spTgt spid="132099">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13209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132099">
                                            <p:txEl>
                                              <p:pRg st="3" end="3"/>
                                            </p:txEl>
                                          </p:spTgt>
                                        </p:tgtEl>
                                        <p:attrNameLst>
                                          <p:attrName>style.visibility</p:attrName>
                                        </p:attrNameLst>
                                      </p:cBhvr>
                                      <p:to>
                                        <p:strVal val="visible"/>
                                      </p:to>
                                    </p:set>
                                    <p:anim calcmode="lin" valueType="num">
                                      <p:cBhvr additive="base">
                                        <p:cTn id="18" dur="500" fill="hold"/>
                                        <p:tgtEl>
                                          <p:spTgt spid="132099">
                                            <p:txEl>
                                              <p:pRg st="3" end="3"/>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132099">
                                            <p:txEl>
                                              <p:pRg st="3" end="3"/>
                                            </p:txEl>
                                          </p:spTgt>
                                        </p:tgtEl>
                                        <p:attrNameLst>
                                          <p:attrName>ppt_y</p:attrName>
                                        </p:attrNameLst>
                                      </p:cBhvr>
                                      <p:tavLst>
                                        <p:tav tm="0">
                                          <p:val>
                                            <p:strVal val="1+#ppt_h/2"/>
                                          </p:val>
                                        </p:tav>
                                        <p:tav tm="100000">
                                          <p:val>
                                            <p:strVal val="#ppt_y"/>
                                          </p:val>
                                        </p:tav>
                                      </p:tavLst>
                                    </p:anim>
                                  </p:childTnLst>
                                </p:cTn>
                              </p:par>
                            </p:childTnLst>
                          </p:cTn>
                        </p:par>
                        <p:par>
                          <p:cTn id="20" fill="hold" nodeType="afterGroup">
                            <p:stCondLst>
                              <p:cond delay="500"/>
                            </p:stCondLst>
                            <p:childTnLst>
                              <p:par>
                                <p:cTn id="21" presetID="2" presetClass="entr" presetSubtype="4" fill="hold" grpId="0" nodeType="afterEffect">
                                  <p:stCondLst>
                                    <p:cond delay="0"/>
                                  </p:stCondLst>
                                  <p:childTnLst>
                                    <p:set>
                                      <p:cBhvr>
                                        <p:cTn id="22" dur="1" fill="hold">
                                          <p:stCondLst>
                                            <p:cond delay="0"/>
                                          </p:stCondLst>
                                        </p:cTn>
                                        <p:tgtEl>
                                          <p:spTgt spid="132099">
                                            <p:txEl>
                                              <p:pRg st="4" end="4"/>
                                            </p:txEl>
                                          </p:spTgt>
                                        </p:tgtEl>
                                        <p:attrNameLst>
                                          <p:attrName>style.visibility</p:attrName>
                                        </p:attrNameLst>
                                      </p:cBhvr>
                                      <p:to>
                                        <p:strVal val="visible"/>
                                      </p:to>
                                    </p:set>
                                    <p:anim calcmode="lin" valueType="num">
                                      <p:cBhvr additive="base">
                                        <p:cTn id="23" dur="500" fill="hold"/>
                                        <p:tgtEl>
                                          <p:spTgt spid="132099">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132099">
                                            <p:txEl>
                                              <p:pRg st="4" end="4"/>
                                            </p:txEl>
                                          </p:spTgt>
                                        </p:tgtEl>
                                        <p:attrNameLst>
                                          <p:attrName>ppt_y</p:attrName>
                                        </p:attrNameLst>
                                      </p:cBhvr>
                                      <p:tavLst>
                                        <p:tav tm="0">
                                          <p:val>
                                            <p:strVal val="1+#ppt_h/2"/>
                                          </p:val>
                                        </p:tav>
                                        <p:tav tm="100000">
                                          <p:val>
                                            <p:strVal val="#ppt_y"/>
                                          </p:val>
                                        </p:tav>
                                      </p:tavLst>
                                    </p:anim>
                                  </p:childTnLst>
                                </p:cTn>
                              </p:par>
                            </p:childTnLst>
                          </p:cTn>
                        </p:par>
                        <p:par>
                          <p:cTn id="25" fill="hold" nodeType="afterGroup">
                            <p:stCondLst>
                              <p:cond delay="1000"/>
                            </p:stCondLst>
                            <p:childTnLst>
                              <p:par>
                                <p:cTn id="26" presetID="2" presetClass="entr" presetSubtype="4" fill="hold" grpId="0" nodeType="afterEffect">
                                  <p:stCondLst>
                                    <p:cond delay="0"/>
                                  </p:stCondLst>
                                  <p:childTnLst>
                                    <p:set>
                                      <p:cBhvr>
                                        <p:cTn id="27" dur="1" fill="hold">
                                          <p:stCondLst>
                                            <p:cond delay="0"/>
                                          </p:stCondLst>
                                        </p:cTn>
                                        <p:tgtEl>
                                          <p:spTgt spid="132099">
                                            <p:txEl>
                                              <p:pRg st="5" end="5"/>
                                            </p:txEl>
                                          </p:spTgt>
                                        </p:tgtEl>
                                        <p:attrNameLst>
                                          <p:attrName>style.visibility</p:attrName>
                                        </p:attrNameLst>
                                      </p:cBhvr>
                                      <p:to>
                                        <p:strVal val="visible"/>
                                      </p:to>
                                    </p:set>
                                    <p:anim calcmode="lin" valueType="num">
                                      <p:cBhvr additive="base">
                                        <p:cTn id="28" dur="500" fill="hold"/>
                                        <p:tgtEl>
                                          <p:spTgt spid="132099">
                                            <p:txEl>
                                              <p:pRg st="5" end="5"/>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132099">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2099"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0DBEC626-F27A-4ACD-B9F7-90B6AC1DBB8D}" type="slidenum">
              <a:rPr kumimoji="0" lang="en-US" altLang="ja-JP" sz="1400"/>
              <a:pPr>
                <a:spcBef>
                  <a:spcPct val="0"/>
                </a:spcBef>
                <a:buFontTx/>
                <a:buNone/>
              </a:pPr>
              <a:t>12</a:t>
            </a:fld>
            <a:endParaRPr kumimoji="0" lang="en-US" altLang="ja-JP" sz="1400"/>
          </a:p>
        </p:txBody>
      </p:sp>
      <p:sp>
        <p:nvSpPr>
          <p:cNvPr id="25603" name="Rectangle 2"/>
          <p:cNvSpPr>
            <a:spLocks noGrp="1" noChangeArrowheads="1"/>
          </p:cNvSpPr>
          <p:nvPr>
            <p:ph type="title"/>
          </p:nvPr>
        </p:nvSpPr>
        <p:spPr/>
        <p:txBody>
          <a:bodyPr/>
          <a:lstStyle/>
          <a:p>
            <a:r>
              <a:rPr lang="ja-JP" altLang="en-US" smtClean="0"/>
              <a:t>ナッシュ均衡の定義</a:t>
            </a:r>
          </a:p>
        </p:txBody>
      </p:sp>
      <p:sp>
        <p:nvSpPr>
          <p:cNvPr id="140291" name="Rectangle 3"/>
          <p:cNvSpPr>
            <a:spLocks noGrp="1" noChangeArrowheads="1"/>
          </p:cNvSpPr>
          <p:nvPr>
            <p:ph type="body" idx="1"/>
          </p:nvPr>
        </p:nvSpPr>
        <p:spPr/>
        <p:txBody>
          <a:bodyPr/>
          <a:lstStyle/>
          <a:p>
            <a:r>
              <a:rPr lang="ja-JP" altLang="en-US" smtClean="0"/>
              <a:t>最適反応戦略（</a:t>
            </a:r>
            <a:r>
              <a:rPr lang="en-US" altLang="ja-JP" smtClean="0"/>
              <a:t>best response strategy</a:t>
            </a:r>
            <a:r>
              <a:rPr lang="ja-JP" altLang="en-US" smtClean="0"/>
              <a:t>）</a:t>
            </a:r>
          </a:p>
          <a:p>
            <a:endParaRPr lang="ja-JP" altLang="en-US" smtClean="0"/>
          </a:p>
          <a:p>
            <a:endParaRPr lang="ja-JP" altLang="en-US" smtClean="0"/>
          </a:p>
          <a:p>
            <a:endParaRPr lang="ja-JP" altLang="en-US" smtClean="0"/>
          </a:p>
          <a:p>
            <a:r>
              <a:rPr lang="ja-JP" altLang="en-US" smtClean="0"/>
              <a:t>ナッシュ均衡（</a:t>
            </a:r>
            <a:r>
              <a:rPr lang="en-US" altLang="ja-JP" smtClean="0"/>
              <a:t>Nash equilibrium</a:t>
            </a:r>
            <a:r>
              <a:rPr lang="ja-JP" altLang="en-US" smtClean="0"/>
              <a:t>）</a:t>
            </a:r>
            <a:endParaRPr lang="en-US" altLang="ja-JP" smtClean="0"/>
          </a:p>
        </p:txBody>
      </p:sp>
      <p:graphicFrame>
        <p:nvGraphicFramePr>
          <p:cNvPr id="140292" name="Object 4"/>
          <p:cNvGraphicFramePr>
            <a:graphicFrameLocks noChangeAspect="1"/>
          </p:cNvGraphicFramePr>
          <p:nvPr/>
        </p:nvGraphicFramePr>
        <p:xfrm>
          <a:off x="1030288" y="2286000"/>
          <a:ext cx="7507287" cy="1447800"/>
        </p:xfrm>
        <a:graphic>
          <a:graphicData uri="http://schemas.openxmlformats.org/presentationml/2006/ole">
            <mc:AlternateContent xmlns:mc="http://schemas.openxmlformats.org/markup-compatibility/2006">
              <mc:Choice xmlns:v="urn:schemas-microsoft-com:vml" Requires="v">
                <p:oleObj spid="_x0000_s25611" name="Equation" r:id="rId4" imgW="3759200" imgH="723900" progId="Equation.DSMT4">
                  <p:embed/>
                </p:oleObj>
              </mc:Choice>
              <mc:Fallback>
                <p:oleObj name="Equation" r:id="rId4" imgW="3759200" imgH="723900" progId="Equation.DSMT4">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30288" y="2286000"/>
                        <a:ext cx="7507287" cy="14478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40294" name="Object 6"/>
          <p:cNvGraphicFramePr>
            <a:graphicFrameLocks noChangeAspect="1"/>
          </p:cNvGraphicFramePr>
          <p:nvPr/>
        </p:nvGraphicFramePr>
        <p:xfrm>
          <a:off x="925513" y="4711700"/>
          <a:ext cx="7713662" cy="1320800"/>
        </p:xfrm>
        <a:graphic>
          <a:graphicData uri="http://schemas.openxmlformats.org/presentationml/2006/ole">
            <mc:AlternateContent xmlns:mc="http://schemas.openxmlformats.org/markup-compatibility/2006">
              <mc:Choice xmlns:v="urn:schemas-microsoft-com:vml" Requires="v">
                <p:oleObj spid="_x0000_s25612" name="Equation" r:id="rId6" imgW="3860800" imgH="660400" progId="Equation.DSMT4">
                  <p:embed/>
                </p:oleObj>
              </mc:Choice>
              <mc:Fallback>
                <p:oleObj name="Equation" r:id="rId6" imgW="3860800" imgH="660400" progId="Equation.DSMT4">
                  <p:embed/>
                  <p:pic>
                    <p:nvPicPr>
                      <p:cNvPr id="0" name="Object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25513" y="4711700"/>
                        <a:ext cx="7713662" cy="13208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0291">
                                            <p:txEl>
                                              <p:pRg st="0" end="0"/>
                                            </p:txEl>
                                          </p:spTgt>
                                        </p:tgtEl>
                                        <p:attrNameLst>
                                          <p:attrName>style.visibility</p:attrName>
                                        </p:attrNameLst>
                                      </p:cBhvr>
                                      <p:to>
                                        <p:strVal val="visible"/>
                                      </p:to>
                                    </p:set>
                                    <p:anim calcmode="lin" valueType="num">
                                      <p:cBhvr additive="base">
                                        <p:cTn id="7" dur="500" fill="hold"/>
                                        <p:tgtEl>
                                          <p:spTgt spid="14029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40291">
                                            <p:txEl>
                                              <p:pRg st="0" end="0"/>
                                            </p:txEl>
                                          </p:spTgt>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53" presetClass="entr" presetSubtype="0" fill="hold" nodeType="afterEffect">
                                  <p:stCondLst>
                                    <p:cond delay="0"/>
                                  </p:stCondLst>
                                  <p:childTnLst>
                                    <p:set>
                                      <p:cBhvr>
                                        <p:cTn id="11" dur="1" fill="hold">
                                          <p:stCondLst>
                                            <p:cond delay="0"/>
                                          </p:stCondLst>
                                        </p:cTn>
                                        <p:tgtEl>
                                          <p:spTgt spid="140292"/>
                                        </p:tgtEl>
                                        <p:attrNameLst>
                                          <p:attrName>style.visibility</p:attrName>
                                        </p:attrNameLst>
                                      </p:cBhvr>
                                      <p:to>
                                        <p:strVal val="visible"/>
                                      </p:to>
                                    </p:set>
                                    <p:anim calcmode="lin" valueType="num">
                                      <p:cBhvr>
                                        <p:cTn id="12" dur="500" fill="hold"/>
                                        <p:tgtEl>
                                          <p:spTgt spid="140292"/>
                                        </p:tgtEl>
                                        <p:attrNameLst>
                                          <p:attrName>ppt_w</p:attrName>
                                        </p:attrNameLst>
                                      </p:cBhvr>
                                      <p:tavLst>
                                        <p:tav tm="0">
                                          <p:val>
                                            <p:fltVal val="0"/>
                                          </p:val>
                                        </p:tav>
                                        <p:tav tm="100000">
                                          <p:val>
                                            <p:strVal val="#ppt_w"/>
                                          </p:val>
                                        </p:tav>
                                      </p:tavLst>
                                    </p:anim>
                                    <p:anim calcmode="lin" valueType="num">
                                      <p:cBhvr>
                                        <p:cTn id="13" dur="500" fill="hold"/>
                                        <p:tgtEl>
                                          <p:spTgt spid="140292"/>
                                        </p:tgtEl>
                                        <p:attrNameLst>
                                          <p:attrName>ppt_h</p:attrName>
                                        </p:attrNameLst>
                                      </p:cBhvr>
                                      <p:tavLst>
                                        <p:tav tm="0">
                                          <p:val>
                                            <p:fltVal val="0"/>
                                          </p:val>
                                        </p:tav>
                                        <p:tav tm="100000">
                                          <p:val>
                                            <p:strVal val="#ppt_h"/>
                                          </p:val>
                                        </p:tav>
                                      </p:tavLst>
                                    </p:anim>
                                    <p:animEffect transition="in" filter="fade">
                                      <p:cBhvr>
                                        <p:cTn id="14" dur="500"/>
                                        <p:tgtEl>
                                          <p:spTgt spid="140292"/>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40291">
                                            <p:txEl>
                                              <p:pRg st="4" end="4"/>
                                            </p:txEl>
                                          </p:spTgt>
                                        </p:tgtEl>
                                        <p:attrNameLst>
                                          <p:attrName>style.visibility</p:attrName>
                                        </p:attrNameLst>
                                      </p:cBhvr>
                                      <p:to>
                                        <p:strVal val="visible"/>
                                      </p:to>
                                    </p:set>
                                    <p:anim calcmode="lin" valueType="num">
                                      <p:cBhvr additive="base">
                                        <p:cTn id="19" dur="500" fill="hold"/>
                                        <p:tgtEl>
                                          <p:spTgt spid="140291">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40291">
                                            <p:txEl>
                                              <p:pRg st="4" end="4"/>
                                            </p:txEl>
                                          </p:spTgt>
                                        </p:tgtEl>
                                        <p:attrNameLst>
                                          <p:attrName>ppt_y</p:attrName>
                                        </p:attrNameLst>
                                      </p:cBhvr>
                                      <p:tavLst>
                                        <p:tav tm="0">
                                          <p:val>
                                            <p:strVal val="1+#ppt_h/2"/>
                                          </p:val>
                                        </p:tav>
                                        <p:tav tm="100000">
                                          <p:val>
                                            <p:strVal val="#ppt_y"/>
                                          </p:val>
                                        </p:tav>
                                      </p:tavLst>
                                    </p:anim>
                                  </p:childTnLst>
                                </p:cTn>
                              </p:par>
                            </p:childTnLst>
                          </p:cTn>
                        </p:par>
                        <p:par>
                          <p:cTn id="21" fill="hold" nodeType="afterGroup">
                            <p:stCondLst>
                              <p:cond delay="500"/>
                            </p:stCondLst>
                            <p:childTnLst>
                              <p:par>
                                <p:cTn id="22" presetID="53" presetClass="entr" presetSubtype="0" fill="hold" nodeType="afterEffect">
                                  <p:stCondLst>
                                    <p:cond delay="0"/>
                                  </p:stCondLst>
                                  <p:childTnLst>
                                    <p:set>
                                      <p:cBhvr>
                                        <p:cTn id="23" dur="1" fill="hold">
                                          <p:stCondLst>
                                            <p:cond delay="0"/>
                                          </p:stCondLst>
                                        </p:cTn>
                                        <p:tgtEl>
                                          <p:spTgt spid="140294"/>
                                        </p:tgtEl>
                                        <p:attrNameLst>
                                          <p:attrName>style.visibility</p:attrName>
                                        </p:attrNameLst>
                                      </p:cBhvr>
                                      <p:to>
                                        <p:strVal val="visible"/>
                                      </p:to>
                                    </p:set>
                                    <p:anim calcmode="lin" valueType="num">
                                      <p:cBhvr>
                                        <p:cTn id="24" dur="500" fill="hold"/>
                                        <p:tgtEl>
                                          <p:spTgt spid="140294"/>
                                        </p:tgtEl>
                                        <p:attrNameLst>
                                          <p:attrName>ppt_w</p:attrName>
                                        </p:attrNameLst>
                                      </p:cBhvr>
                                      <p:tavLst>
                                        <p:tav tm="0">
                                          <p:val>
                                            <p:fltVal val="0"/>
                                          </p:val>
                                        </p:tav>
                                        <p:tav tm="100000">
                                          <p:val>
                                            <p:strVal val="#ppt_w"/>
                                          </p:val>
                                        </p:tav>
                                      </p:tavLst>
                                    </p:anim>
                                    <p:anim calcmode="lin" valueType="num">
                                      <p:cBhvr>
                                        <p:cTn id="25" dur="500" fill="hold"/>
                                        <p:tgtEl>
                                          <p:spTgt spid="140294"/>
                                        </p:tgtEl>
                                        <p:attrNameLst>
                                          <p:attrName>ppt_h</p:attrName>
                                        </p:attrNameLst>
                                      </p:cBhvr>
                                      <p:tavLst>
                                        <p:tav tm="0">
                                          <p:val>
                                            <p:fltVal val="0"/>
                                          </p:val>
                                        </p:tav>
                                        <p:tav tm="100000">
                                          <p:val>
                                            <p:strVal val="#ppt_h"/>
                                          </p:val>
                                        </p:tav>
                                      </p:tavLst>
                                    </p:anim>
                                    <p:animEffect transition="in" filter="fade">
                                      <p:cBhvr>
                                        <p:cTn id="26" dur="500"/>
                                        <p:tgtEl>
                                          <p:spTgt spid="1402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0291"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CE842E0B-D97D-44CB-9ACB-789C10A30BCC}" type="slidenum">
              <a:rPr kumimoji="0" lang="en-US" altLang="ja-JP" sz="1400"/>
              <a:pPr>
                <a:spcBef>
                  <a:spcPct val="0"/>
                </a:spcBef>
                <a:buFontTx/>
                <a:buNone/>
              </a:pPr>
              <a:t>13</a:t>
            </a:fld>
            <a:endParaRPr kumimoji="0" lang="en-US" altLang="ja-JP" sz="1400"/>
          </a:p>
        </p:txBody>
      </p:sp>
      <p:sp>
        <p:nvSpPr>
          <p:cNvPr id="27651" name="Rectangle 8"/>
          <p:cNvSpPr>
            <a:spLocks noGrp="1" noChangeArrowheads="1"/>
          </p:cNvSpPr>
          <p:nvPr>
            <p:ph type="title" idx="4294967295"/>
          </p:nvPr>
        </p:nvSpPr>
        <p:spPr/>
        <p:txBody>
          <a:bodyPr/>
          <a:lstStyle/>
          <a:p>
            <a:r>
              <a:rPr lang="ja-JP" altLang="en-US" smtClean="0"/>
              <a:t>ナッシュ均衡と最適反応</a:t>
            </a:r>
          </a:p>
        </p:txBody>
      </p:sp>
      <p:sp>
        <p:nvSpPr>
          <p:cNvPr id="6153" name="Rectangle 9"/>
          <p:cNvSpPr>
            <a:spLocks noGrp="1" noChangeArrowheads="1"/>
          </p:cNvSpPr>
          <p:nvPr>
            <p:ph type="body" idx="4294967295"/>
          </p:nvPr>
        </p:nvSpPr>
        <p:spPr/>
        <p:txBody>
          <a:bodyPr/>
          <a:lstStyle/>
          <a:p>
            <a:r>
              <a:rPr lang="en-US" altLang="ja-JP" sz="2800" smtClean="0"/>
              <a:t>2</a:t>
            </a:r>
            <a:r>
              <a:rPr lang="ja-JP" altLang="en-US" sz="2800" smtClean="0"/>
              <a:t>人のプレイヤーのケース</a:t>
            </a:r>
          </a:p>
          <a:p>
            <a:pPr lvl="4"/>
            <a:endParaRPr lang="ja-JP" altLang="en-US" sz="1600" smtClean="0"/>
          </a:p>
          <a:p>
            <a:r>
              <a:rPr lang="ja-JP" altLang="en-US" sz="2800" smtClean="0"/>
              <a:t>プレイヤー</a:t>
            </a:r>
            <a:r>
              <a:rPr lang="en-US" altLang="ja-JP" sz="2800" smtClean="0"/>
              <a:t>1</a:t>
            </a:r>
            <a:r>
              <a:rPr lang="ja-JP" altLang="en-US" sz="2800" smtClean="0"/>
              <a:t>とプレイヤー</a:t>
            </a:r>
            <a:r>
              <a:rPr lang="en-US" altLang="ja-JP" sz="2800" smtClean="0"/>
              <a:t>2</a:t>
            </a:r>
            <a:r>
              <a:rPr lang="ja-JP" altLang="en-US" sz="2800" smtClean="0"/>
              <a:t>の戦略の組 </a:t>
            </a:r>
            <a:r>
              <a:rPr lang="en-US" altLang="ja-JP" sz="2800" smtClean="0"/>
              <a:t>(s</a:t>
            </a:r>
            <a:r>
              <a:rPr lang="en-US" altLang="ja-JP" sz="2800" baseline="-25000" smtClean="0"/>
              <a:t>1</a:t>
            </a:r>
            <a:r>
              <a:rPr lang="en-US" altLang="ja-JP" sz="2800" baseline="30000" smtClean="0"/>
              <a:t>*</a:t>
            </a:r>
            <a:r>
              <a:rPr lang="en-US" altLang="ja-JP" sz="2800" smtClean="0"/>
              <a:t>,s</a:t>
            </a:r>
            <a:r>
              <a:rPr lang="en-US" altLang="ja-JP" sz="2800" baseline="-25000" smtClean="0"/>
              <a:t>2</a:t>
            </a:r>
            <a:r>
              <a:rPr lang="en-US" altLang="ja-JP" sz="2800" baseline="30000" smtClean="0"/>
              <a:t>*</a:t>
            </a:r>
            <a:r>
              <a:rPr lang="en-US" altLang="ja-JP" sz="2800" smtClean="0"/>
              <a:t>) </a:t>
            </a:r>
            <a:r>
              <a:rPr lang="ja-JP" altLang="en-US" sz="2800" smtClean="0"/>
              <a:t>がナッシュ均衡：以下の</a:t>
            </a:r>
            <a:r>
              <a:rPr lang="en-US" altLang="ja-JP" sz="2800" smtClean="0"/>
              <a:t>2</a:t>
            </a:r>
            <a:r>
              <a:rPr lang="ja-JP" altLang="en-US" sz="2800" smtClean="0"/>
              <a:t>つが同時に成立：</a:t>
            </a:r>
          </a:p>
          <a:p>
            <a:pPr lvl="1"/>
            <a:r>
              <a:rPr lang="ja-JP" altLang="en-US" sz="2400" smtClean="0"/>
              <a:t>プレイヤー</a:t>
            </a:r>
            <a:r>
              <a:rPr lang="en-US" altLang="ja-JP" sz="2400" smtClean="0"/>
              <a:t>2</a:t>
            </a:r>
            <a:r>
              <a:rPr lang="ja-JP" altLang="en-US" sz="2400" smtClean="0"/>
              <a:t>が</a:t>
            </a:r>
            <a:r>
              <a:rPr lang="en-US" altLang="ja-JP" sz="2400" smtClean="0"/>
              <a:t>s</a:t>
            </a:r>
            <a:r>
              <a:rPr lang="en-US" altLang="ja-JP" sz="2400" baseline="-25000" smtClean="0"/>
              <a:t>2</a:t>
            </a:r>
            <a:r>
              <a:rPr lang="en-US" altLang="ja-JP" sz="2400" baseline="30000" smtClean="0"/>
              <a:t>*</a:t>
            </a:r>
            <a:r>
              <a:rPr lang="ja-JP" altLang="en-US" sz="2400" smtClean="0"/>
              <a:t>を選んでいるとき、プレイヤー</a:t>
            </a:r>
            <a:r>
              <a:rPr lang="en-US" altLang="ja-JP" sz="2400" smtClean="0"/>
              <a:t>1</a:t>
            </a:r>
            <a:r>
              <a:rPr lang="ja-JP" altLang="en-US" sz="2400" smtClean="0"/>
              <a:t>にとっては</a:t>
            </a:r>
            <a:r>
              <a:rPr lang="en-US" altLang="ja-JP" sz="2400" smtClean="0"/>
              <a:t>s</a:t>
            </a:r>
            <a:r>
              <a:rPr lang="en-US" altLang="ja-JP" sz="2400" baseline="-25000" smtClean="0"/>
              <a:t>1</a:t>
            </a:r>
            <a:r>
              <a:rPr lang="en-US" altLang="ja-JP" sz="2400" baseline="30000" smtClean="0"/>
              <a:t>*</a:t>
            </a:r>
            <a:r>
              <a:rPr lang="ja-JP" altLang="en-US" sz="2400" smtClean="0"/>
              <a:t>を選ぶのが最も望ましい（最適反応戦略）</a:t>
            </a:r>
            <a:endParaRPr lang="en-US" altLang="ja-JP" sz="2400" smtClean="0"/>
          </a:p>
          <a:p>
            <a:pPr lvl="2"/>
            <a:r>
              <a:rPr lang="en-US" altLang="ja-JP" sz="2000" smtClean="0"/>
              <a:t>s</a:t>
            </a:r>
            <a:r>
              <a:rPr lang="en-US" altLang="ja-JP" sz="2000" baseline="-25000" smtClean="0"/>
              <a:t>1</a:t>
            </a:r>
            <a:r>
              <a:rPr lang="en-US" altLang="ja-JP" sz="2000" baseline="30000" smtClean="0"/>
              <a:t>*</a:t>
            </a:r>
            <a:r>
              <a:rPr lang="ja-JP" altLang="en-US" sz="2000" smtClean="0"/>
              <a:t>以外を選んだときのプレイヤー</a:t>
            </a:r>
            <a:r>
              <a:rPr lang="en-US" altLang="ja-JP" sz="2000" smtClean="0"/>
              <a:t>1</a:t>
            </a:r>
            <a:r>
              <a:rPr lang="ja-JP" altLang="en-US" sz="2000" smtClean="0"/>
              <a:t>の利得は</a:t>
            </a:r>
            <a:r>
              <a:rPr lang="en-US" altLang="ja-JP" sz="2000" smtClean="0"/>
              <a:t>s</a:t>
            </a:r>
            <a:r>
              <a:rPr lang="en-US" altLang="ja-JP" sz="2000" baseline="-25000" smtClean="0"/>
              <a:t>1</a:t>
            </a:r>
            <a:r>
              <a:rPr lang="en-US" altLang="ja-JP" sz="2000" baseline="30000" smtClean="0"/>
              <a:t>*</a:t>
            </a:r>
            <a:r>
              <a:rPr lang="ja-JP" altLang="en-US" sz="2000" smtClean="0"/>
              <a:t>を選んだときの利得以下の水準</a:t>
            </a:r>
          </a:p>
          <a:p>
            <a:pPr lvl="1"/>
            <a:r>
              <a:rPr lang="ja-JP" altLang="en-US" sz="2400" smtClean="0"/>
              <a:t>プレイヤー</a:t>
            </a:r>
            <a:r>
              <a:rPr lang="en-US" altLang="ja-JP" sz="2400" smtClean="0"/>
              <a:t>1</a:t>
            </a:r>
            <a:r>
              <a:rPr lang="ja-JP" altLang="en-US" sz="2400" smtClean="0"/>
              <a:t>が</a:t>
            </a:r>
            <a:r>
              <a:rPr lang="en-US" altLang="ja-JP" sz="2400" smtClean="0"/>
              <a:t>s</a:t>
            </a:r>
            <a:r>
              <a:rPr lang="en-US" altLang="ja-JP" sz="2400" baseline="-25000" smtClean="0"/>
              <a:t>1</a:t>
            </a:r>
            <a:r>
              <a:rPr lang="en-US" altLang="ja-JP" sz="2400" baseline="30000" smtClean="0"/>
              <a:t>*</a:t>
            </a:r>
            <a:r>
              <a:rPr lang="ja-JP" altLang="en-US" sz="2400" smtClean="0"/>
              <a:t>を選んでいるとき、プレイヤー</a:t>
            </a:r>
            <a:r>
              <a:rPr lang="en-US" altLang="ja-JP" sz="2400" smtClean="0"/>
              <a:t>2</a:t>
            </a:r>
            <a:r>
              <a:rPr lang="ja-JP" altLang="en-US" sz="2400" smtClean="0"/>
              <a:t>にとっては</a:t>
            </a:r>
            <a:r>
              <a:rPr lang="en-US" altLang="ja-JP" sz="2400" smtClean="0"/>
              <a:t>s</a:t>
            </a:r>
            <a:r>
              <a:rPr lang="en-US" altLang="ja-JP" sz="2400" baseline="-25000" smtClean="0"/>
              <a:t>2</a:t>
            </a:r>
            <a:r>
              <a:rPr lang="en-US" altLang="ja-JP" sz="2400" baseline="30000" smtClean="0"/>
              <a:t>*</a:t>
            </a:r>
            <a:r>
              <a:rPr lang="ja-JP" altLang="en-US" sz="2400" smtClean="0"/>
              <a:t>を選ぶのが最も望ましい（最適反応戦略）</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153">
                                            <p:txEl>
                                              <p:pRg st="0" end="0"/>
                                            </p:txEl>
                                          </p:spTgt>
                                        </p:tgtEl>
                                        <p:attrNameLst>
                                          <p:attrName>style.visibility</p:attrName>
                                        </p:attrNameLst>
                                      </p:cBhvr>
                                      <p:to>
                                        <p:strVal val="visible"/>
                                      </p:to>
                                    </p:set>
                                    <p:animEffect transition="in" filter="blinds(horizontal)">
                                      <p:cBhvr>
                                        <p:cTn id="7" dur="500"/>
                                        <p:tgtEl>
                                          <p:spTgt spid="615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153">
                                            <p:txEl>
                                              <p:pRg st="2" end="2"/>
                                            </p:txEl>
                                          </p:spTgt>
                                        </p:tgtEl>
                                        <p:attrNameLst>
                                          <p:attrName>style.visibility</p:attrName>
                                        </p:attrNameLst>
                                      </p:cBhvr>
                                      <p:to>
                                        <p:strVal val="visible"/>
                                      </p:to>
                                    </p:set>
                                    <p:animEffect transition="in" filter="blinds(horizontal)">
                                      <p:cBhvr>
                                        <p:cTn id="12" dur="500"/>
                                        <p:tgtEl>
                                          <p:spTgt spid="6153">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6153">
                                            <p:txEl>
                                              <p:pRg st="3" end="3"/>
                                            </p:txEl>
                                          </p:spTgt>
                                        </p:tgtEl>
                                        <p:attrNameLst>
                                          <p:attrName>style.visibility</p:attrName>
                                        </p:attrNameLst>
                                      </p:cBhvr>
                                      <p:to>
                                        <p:strVal val="visible"/>
                                      </p:to>
                                    </p:set>
                                    <p:animEffect transition="in" filter="blinds(horizontal)">
                                      <p:cBhvr>
                                        <p:cTn id="17" dur="500"/>
                                        <p:tgtEl>
                                          <p:spTgt spid="6153">
                                            <p:txEl>
                                              <p:pRg st="3" end="3"/>
                                            </p:txEl>
                                          </p:spTgt>
                                        </p:tgtEl>
                                      </p:cBhvr>
                                    </p:animEffect>
                                  </p:childTnLst>
                                </p:cTn>
                              </p:par>
                            </p:childTnLst>
                          </p:cTn>
                        </p:par>
                        <p:par>
                          <p:cTn id="18" fill="hold" nodeType="afterGroup">
                            <p:stCondLst>
                              <p:cond delay="500"/>
                            </p:stCondLst>
                            <p:childTnLst>
                              <p:par>
                                <p:cTn id="19" presetID="3" presetClass="entr" presetSubtype="10" fill="hold" grpId="0" nodeType="afterEffect">
                                  <p:stCondLst>
                                    <p:cond delay="0"/>
                                  </p:stCondLst>
                                  <p:childTnLst>
                                    <p:set>
                                      <p:cBhvr>
                                        <p:cTn id="20" dur="1" fill="hold">
                                          <p:stCondLst>
                                            <p:cond delay="0"/>
                                          </p:stCondLst>
                                        </p:cTn>
                                        <p:tgtEl>
                                          <p:spTgt spid="6153">
                                            <p:txEl>
                                              <p:pRg st="4" end="4"/>
                                            </p:txEl>
                                          </p:spTgt>
                                        </p:tgtEl>
                                        <p:attrNameLst>
                                          <p:attrName>style.visibility</p:attrName>
                                        </p:attrNameLst>
                                      </p:cBhvr>
                                      <p:to>
                                        <p:strVal val="visible"/>
                                      </p:to>
                                    </p:set>
                                    <p:animEffect transition="in" filter="blinds(horizontal)">
                                      <p:cBhvr>
                                        <p:cTn id="21" dur="500"/>
                                        <p:tgtEl>
                                          <p:spTgt spid="6153">
                                            <p:txEl>
                                              <p:pRg st="4" end="4"/>
                                            </p:txEl>
                                          </p:spTgt>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3" presetClass="entr" presetSubtype="10" fill="hold" grpId="0" nodeType="clickEffect">
                                  <p:stCondLst>
                                    <p:cond delay="0"/>
                                  </p:stCondLst>
                                  <p:childTnLst>
                                    <p:set>
                                      <p:cBhvr>
                                        <p:cTn id="25" dur="1" fill="hold">
                                          <p:stCondLst>
                                            <p:cond delay="0"/>
                                          </p:stCondLst>
                                        </p:cTn>
                                        <p:tgtEl>
                                          <p:spTgt spid="6153">
                                            <p:txEl>
                                              <p:pRg st="5" end="5"/>
                                            </p:txEl>
                                          </p:spTgt>
                                        </p:tgtEl>
                                        <p:attrNameLst>
                                          <p:attrName>style.visibility</p:attrName>
                                        </p:attrNameLst>
                                      </p:cBhvr>
                                      <p:to>
                                        <p:strVal val="visible"/>
                                      </p:to>
                                    </p:set>
                                    <p:animEffect transition="in" filter="blinds(horizontal)">
                                      <p:cBhvr>
                                        <p:cTn id="26" dur="500"/>
                                        <p:tgtEl>
                                          <p:spTgt spid="615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5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208" name="Group 16"/>
          <p:cNvGraphicFramePr>
            <a:graphicFrameLocks noGrp="1"/>
          </p:cNvGraphicFramePr>
          <p:nvPr/>
        </p:nvGraphicFramePr>
        <p:xfrm>
          <a:off x="990600" y="1371600"/>
          <a:ext cx="6629400" cy="2590800"/>
        </p:xfrm>
        <a:graphic>
          <a:graphicData uri="http://schemas.openxmlformats.org/drawingml/2006/table">
            <a:tbl>
              <a:tblPr/>
              <a:tblGrid>
                <a:gridCol w="1657350"/>
                <a:gridCol w="1657350"/>
                <a:gridCol w="1657350"/>
                <a:gridCol w="1657350"/>
              </a:tblGrid>
              <a:tr h="64770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1" lang="ja-JP" altLang="en-US" sz="2800" b="0" i="0" u="none" strike="noStrike" cap="none" normalizeH="0" baseline="0" dirty="0" smtClean="0">
                        <a:ln>
                          <a:noFill/>
                        </a:ln>
                        <a:solidFill>
                          <a:schemeClr val="tx1"/>
                        </a:solidFill>
                        <a:effectLst/>
                        <a:latin typeface="Arial" charset="0"/>
                        <a:ea typeface="ＭＳ Ｐゴシック" pitchFamily="50" charset="-128"/>
                      </a:endParaRPr>
                    </a:p>
                  </a:txBody>
                  <a:tcPr marL="0" marR="0" marT="0" marB="0" anchor="ctr" anchorCtr="1" horzOverflow="overflow">
                    <a:lnL cap="flat">
                      <a:noFill/>
                    </a:lnL>
                    <a:lnR>
                      <a:noFill/>
                    </a:lnR>
                    <a:lnT cap="fla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1" lang="ja-JP" altLang="en-US" sz="2800" b="0" i="0" u="none" strike="noStrike" cap="none" normalizeH="0" baseline="0" smtClean="0">
                        <a:ln>
                          <a:noFill/>
                        </a:ln>
                        <a:solidFill>
                          <a:schemeClr val="tx1"/>
                        </a:solidFill>
                        <a:effectLst/>
                        <a:latin typeface="Arial" charset="0"/>
                        <a:ea typeface="ＭＳ Ｐゴシック" pitchFamily="50" charset="-128"/>
                      </a:endParaRPr>
                    </a:p>
                  </a:txBody>
                  <a:tcPr marL="0" marR="0" marT="0" marB="0" anchor="ctr" anchorCtr="1" horzOverflow="overflow">
                    <a:lnL>
                      <a:noFill/>
                    </a:lnL>
                    <a:lnR w="28575" cap="flat" cmpd="sng" algn="ctr">
                      <a:solidFill>
                        <a:schemeClr val="tx1"/>
                      </a:solidFill>
                      <a:prstDash val="solid"/>
                      <a:round/>
                      <a:headEnd type="none" w="med" len="med"/>
                      <a:tailEnd type="none" w="med" len="med"/>
                    </a:lnR>
                    <a:lnT cap="flat">
                      <a:noFill/>
                    </a:lnT>
                    <a:lnB>
                      <a:noFill/>
                    </a:lnB>
                    <a:lnTlToBr>
                      <a:noFill/>
                    </a:lnTlToBr>
                    <a:lnBlToTr>
                      <a:noFill/>
                    </a:lnBlToTr>
                    <a:noFill/>
                  </a:tcPr>
                </a:tc>
                <a:tc gridSpan="2">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ja-JP" altLang="en-US" sz="2800" b="0" i="0" u="none" strike="noStrike" cap="none" normalizeH="0" baseline="0" smtClean="0">
                          <a:ln>
                            <a:noFill/>
                          </a:ln>
                          <a:solidFill>
                            <a:schemeClr val="tx1"/>
                          </a:solidFill>
                          <a:effectLst/>
                          <a:latin typeface="Arial" charset="0"/>
                          <a:ea typeface="ＭＳ Ｐゴシック" pitchFamily="50" charset="-128"/>
                        </a:rPr>
                        <a:t>容疑者</a:t>
                      </a:r>
                      <a:r>
                        <a:rPr kumimoji="1" lang="en-US" altLang="ja-JP" sz="2800" b="0" i="0" u="none" strike="noStrike" cap="none" normalizeH="0" baseline="0" smtClean="0">
                          <a:ln>
                            <a:noFill/>
                          </a:ln>
                          <a:solidFill>
                            <a:schemeClr val="tx1"/>
                          </a:solidFill>
                          <a:effectLst/>
                          <a:latin typeface="Arial" charset="0"/>
                          <a:ea typeface="ＭＳ Ｐゴシック" pitchFamily="50" charset="-128"/>
                        </a:rPr>
                        <a:t>2</a:t>
                      </a:r>
                    </a:p>
                  </a:txBody>
                  <a:tcPr marL="0" marR="0" marT="0" marB="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r>
              <a:tr h="64770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1" lang="ja-JP" altLang="en-US" sz="2800" b="0" i="0" u="none" strike="noStrike" cap="none" normalizeH="0" baseline="0" smtClean="0">
                        <a:ln>
                          <a:noFill/>
                        </a:ln>
                        <a:solidFill>
                          <a:schemeClr val="tx1"/>
                        </a:solidFill>
                        <a:effectLst/>
                        <a:latin typeface="Arial" charset="0"/>
                        <a:ea typeface="ＭＳ Ｐゴシック" pitchFamily="50" charset="-128"/>
                      </a:endParaRPr>
                    </a:p>
                  </a:txBody>
                  <a:tcPr marL="0" marR="0" marT="0" marB="0" anchor="ctr" anchorCtr="1" horzOverflow="overflow">
                    <a:lnL cap="flat">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1" lang="ja-JP" altLang="en-US" sz="2800" b="0" i="0" u="none" strike="noStrike" cap="none" normalizeH="0" baseline="0" smtClean="0">
                        <a:ln>
                          <a:noFill/>
                        </a:ln>
                        <a:solidFill>
                          <a:schemeClr val="tx1"/>
                        </a:solidFill>
                        <a:effectLst/>
                        <a:latin typeface="Arial" charset="0"/>
                        <a:ea typeface="ＭＳ Ｐゴシック" pitchFamily="50" charset="-128"/>
                      </a:endParaRPr>
                    </a:p>
                  </a:txBody>
                  <a:tcPr marL="0" marR="0" marT="0" marB="0" anchor="ctr" anchorCtr="1" horzOverflow="overflow">
                    <a:lnL>
                      <a:noFill/>
                    </a:lnL>
                    <a:lnR w="28575" cap="flat" cmpd="sng" algn="ctr">
                      <a:solidFill>
                        <a:schemeClr val="tx1"/>
                      </a:solid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ja-JP" altLang="en-US" sz="2800" b="0" i="0" u="none" strike="noStrike" cap="none" normalizeH="0" baseline="0" smtClean="0">
                          <a:ln>
                            <a:noFill/>
                          </a:ln>
                          <a:solidFill>
                            <a:schemeClr val="tx1"/>
                          </a:solidFill>
                          <a:effectLst/>
                          <a:latin typeface="Arial" charset="0"/>
                          <a:ea typeface="ＭＳ Ｐゴシック" pitchFamily="50" charset="-128"/>
                        </a:rPr>
                        <a:t>自白</a:t>
                      </a:r>
                    </a:p>
                  </a:txBody>
                  <a:tcPr marL="0" marR="0" marT="0" marB="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ja-JP" altLang="en-US" sz="2800" b="0" i="0" u="none" strike="noStrike" cap="none" normalizeH="0" baseline="0" smtClean="0">
                          <a:ln>
                            <a:noFill/>
                          </a:ln>
                          <a:solidFill>
                            <a:schemeClr val="tx1"/>
                          </a:solidFill>
                          <a:effectLst/>
                          <a:latin typeface="Arial" charset="0"/>
                          <a:ea typeface="ＭＳ Ｐゴシック" pitchFamily="50" charset="-128"/>
                        </a:rPr>
                        <a:t>黙秘</a:t>
                      </a:r>
                    </a:p>
                  </a:txBody>
                  <a:tcPr marL="0" marR="0" marT="0" marB="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47700">
                <a:tc rowSpan="2">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ja-JP" altLang="en-US" sz="2800" b="0" i="0" u="none" strike="noStrike" cap="none" normalizeH="0" baseline="0" smtClean="0">
                          <a:ln>
                            <a:noFill/>
                          </a:ln>
                          <a:solidFill>
                            <a:schemeClr val="tx1"/>
                          </a:solidFill>
                          <a:effectLst/>
                          <a:latin typeface="Arial" charset="0"/>
                          <a:ea typeface="ＭＳ Ｐゴシック" pitchFamily="50" charset="-128"/>
                        </a:rPr>
                        <a:t>容疑者</a:t>
                      </a:r>
                      <a:r>
                        <a:rPr kumimoji="1" lang="en-US" altLang="ja-JP" sz="2800" b="0" i="0" u="none" strike="noStrike" cap="none" normalizeH="0" baseline="0" smtClean="0">
                          <a:ln>
                            <a:noFill/>
                          </a:ln>
                          <a:solidFill>
                            <a:schemeClr val="tx1"/>
                          </a:solidFill>
                          <a:effectLst/>
                          <a:latin typeface="Arial" charset="0"/>
                          <a:ea typeface="ＭＳ Ｐゴシック" pitchFamily="50" charset="-128"/>
                        </a:rPr>
                        <a:t>1</a:t>
                      </a:r>
                    </a:p>
                  </a:txBody>
                  <a:tcPr marL="0" marR="0" marT="0" marB="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ja-JP" altLang="en-US" sz="2800" b="0" i="0" u="none" strike="noStrike" cap="none" normalizeH="0" baseline="0" smtClean="0">
                          <a:ln>
                            <a:noFill/>
                          </a:ln>
                          <a:solidFill>
                            <a:schemeClr val="tx1"/>
                          </a:solidFill>
                          <a:effectLst/>
                          <a:latin typeface="Arial" charset="0"/>
                          <a:ea typeface="ＭＳ Ｐゴシック" pitchFamily="50" charset="-128"/>
                        </a:rPr>
                        <a:t>自白</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en-US" altLang="ja-JP" sz="2800" b="0" i="0" u="none" strike="noStrike" cap="none" normalizeH="0" baseline="0" smtClean="0">
                          <a:ln>
                            <a:noFill/>
                          </a:ln>
                          <a:solidFill>
                            <a:schemeClr val="tx1"/>
                          </a:solidFill>
                          <a:effectLst/>
                          <a:latin typeface="Arial" charset="0"/>
                          <a:ea typeface="ＭＳ Ｐゴシック" pitchFamily="50" charset="-128"/>
                        </a:rPr>
                        <a:t>-5 ,  -5</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ja-JP" altLang="en-US" sz="2800" b="0" i="0" u="none" strike="noStrike" cap="none" normalizeH="0" baseline="0" dirty="0" smtClean="0">
                          <a:ln>
                            <a:noFill/>
                          </a:ln>
                          <a:solidFill>
                            <a:schemeClr val="tx1"/>
                          </a:solidFill>
                          <a:effectLst/>
                          <a:latin typeface="Arial" charset="0"/>
                          <a:ea typeface="ＭＳ Ｐゴシック" pitchFamily="50" charset="-128"/>
                        </a:rPr>
                        <a:t> </a:t>
                      </a:r>
                      <a:r>
                        <a:rPr kumimoji="1" lang="en-US" altLang="ja-JP" sz="2800" b="0" i="0" u="none" strike="noStrike" cap="none" normalizeH="0" baseline="0" dirty="0" smtClean="0">
                          <a:ln>
                            <a:noFill/>
                          </a:ln>
                          <a:solidFill>
                            <a:schemeClr val="tx1"/>
                          </a:solidFill>
                          <a:effectLst/>
                          <a:latin typeface="Arial" charset="0"/>
                          <a:ea typeface="ＭＳ Ｐゴシック" pitchFamily="50" charset="-128"/>
                        </a:rPr>
                        <a:t>0 ,  -10</a:t>
                      </a:r>
                    </a:p>
                  </a:txBody>
                  <a:tcPr marL="0" marR="0" marT="0" marB="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47700">
                <a:tc vMerge="1">
                  <a:txBody>
                    <a:bodyPr/>
                    <a:lstStyle/>
                    <a:p>
                      <a:endParaRPr kumimoji="1" lang="ja-JP" altLang="en-US"/>
                    </a:p>
                  </a:txBody>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ja-JP" altLang="en-US" sz="2800" b="0" i="0" u="none" strike="noStrike" cap="none" normalizeH="0" baseline="0" smtClean="0">
                          <a:ln>
                            <a:noFill/>
                          </a:ln>
                          <a:solidFill>
                            <a:schemeClr val="tx1"/>
                          </a:solidFill>
                          <a:effectLst/>
                          <a:latin typeface="Arial" charset="0"/>
                          <a:ea typeface="ＭＳ Ｐゴシック" pitchFamily="50" charset="-128"/>
                        </a:rPr>
                        <a:t>黙秘</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en-US" altLang="ja-JP" sz="2800" b="0" i="0" u="none" strike="noStrike" cap="none" normalizeH="0" baseline="0" smtClean="0">
                          <a:ln>
                            <a:noFill/>
                          </a:ln>
                          <a:solidFill>
                            <a:schemeClr val="tx1"/>
                          </a:solidFill>
                          <a:effectLst/>
                          <a:latin typeface="Arial" charset="0"/>
                          <a:ea typeface="ＭＳ Ｐゴシック" pitchFamily="50" charset="-128"/>
                        </a:rPr>
                        <a:t>-10 ,  0</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en-US" altLang="ja-JP" sz="2800" b="0" i="0" u="none" strike="noStrike" cap="none" normalizeH="0" baseline="0" dirty="0" smtClean="0">
                          <a:ln>
                            <a:noFill/>
                          </a:ln>
                          <a:solidFill>
                            <a:schemeClr val="tx1"/>
                          </a:solidFill>
                          <a:effectLst/>
                          <a:latin typeface="Arial" charset="0"/>
                          <a:ea typeface="ＭＳ Ｐゴシック" pitchFamily="50" charset="-128"/>
                        </a:rPr>
                        <a:t>-1 ,  -1</a:t>
                      </a:r>
                    </a:p>
                  </a:txBody>
                  <a:tcPr marL="0" marR="0" marT="0" marB="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9725"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BC3359E4-34BA-4CCA-B118-AA5CF0271AA8}" type="slidenum">
              <a:rPr kumimoji="0" lang="en-US" altLang="ja-JP" sz="1400"/>
              <a:pPr>
                <a:spcBef>
                  <a:spcPct val="0"/>
                </a:spcBef>
                <a:buFontTx/>
                <a:buNone/>
              </a:pPr>
              <a:t>14</a:t>
            </a:fld>
            <a:endParaRPr kumimoji="0" lang="en-US" altLang="ja-JP" sz="1400"/>
          </a:p>
        </p:txBody>
      </p:sp>
      <p:sp>
        <p:nvSpPr>
          <p:cNvPr id="29726" name="Rectangle 2"/>
          <p:cNvSpPr>
            <a:spLocks noGrp="1" noChangeArrowheads="1"/>
          </p:cNvSpPr>
          <p:nvPr>
            <p:ph type="title"/>
          </p:nvPr>
        </p:nvSpPr>
        <p:spPr>
          <a:xfrm>
            <a:off x="228600" y="274638"/>
            <a:ext cx="8610600" cy="715962"/>
          </a:xfrm>
        </p:spPr>
        <p:txBody>
          <a:bodyPr/>
          <a:lstStyle/>
          <a:p>
            <a:pPr eaLnBrk="1" hangingPunct="1"/>
            <a:r>
              <a:rPr lang="ja-JP" altLang="en-US" sz="3200" smtClean="0"/>
              <a:t>囚人のジレンマ・ゲームにおけるナッシュ均衡</a:t>
            </a:r>
          </a:p>
        </p:txBody>
      </p:sp>
      <p:sp>
        <p:nvSpPr>
          <p:cNvPr id="8198" name="AutoShape 6"/>
          <p:cNvSpPr>
            <a:spLocks noChangeArrowheads="1"/>
          </p:cNvSpPr>
          <p:nvPr/>
        </p:nvSpPr>
        <p:spPr bwMode="auto">
          <a:xfrm>
            <a:off x="4419600" y="2057400"/>
            <a:ext cx="1447800" cy="1828800"/>
          </a:xfrm>
          <a:prstGeom prst="roundRect">
            <a:avLst>
              <a:gd name="adj" fmla="val 16667"/>
            </a:avLst>
          </a:prstGeom>
          <a:noFill/>
          <a:ln w="2540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8199" name="Oval 7"/>
          <p:cNvSpPr>
            <a:spLocks noChangeArrowheads="1"/>
          </p:cNvSpPr>
          <p:nvPr/>
        </p:nvSpPr>
        <p:spPr bwMode="auto">
          <a:xfrm>
            <a:off x="4495800" y="3429000"/>
            <a:ext cx="685800" cy="457200"/>
          </a:xfrm>
          <a:prstGeom prst="ellipse">
            <a:avLst/>
          </a:prstGeom>
          <a:noFill/>
          <a:ln w="25400">
            <a:solidFill>
              <a:srgbClr val="FF0000"/>
            </a:solidFill>
            <a:prstDash val="sysDot"/>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8200" name="Oval 8"/>
          <p:cNvSpPr>
            <a:spLocks noChangeArrowheads="1"/>
          </p:cNvSpPr>
          <p:nvPr/>
        </p:nvSpPr>
        <p:spPr bwMode="auto">
          <a:xfrm>
            <a:off x="4495800" y="2743200"/>
            <a:ext cx="533400" cy="457200"/>
          </a:xfrm>
          <a:prstGeom prst="ellipse">
            <a:avLst/>
          </a:prstGeom>
          <a:noFill/>
          <a:ln w="2540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8201" name="Rectangle 9"/>
          <p:cNvSpPr>
            <a:spLocks noChangeArrowheads="1"/>
          </p:cNvSpPr>
          <p:nvPr/>
        </p:nvSpPr>
        <p:spPr bwMode="auto">
          <a:xfrm>
            <a:off x="2971800" y="2743200"/>
            <a:ext cx="914400" cy="457200"/>
          </a:xfrm>
          <a:prstGeom prst="rect">
            <a:avLst/>
          </a:prstGeom>
          <a:noFill/>
          <a:ln w="254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8202" name="AutoShape 10"/>
          <p:cNvSpPr>
            <a:spLocks noChangeArrowheads="1"/>
          </p:cNvSpPr>
          <p:nvPr/>
        </p:nvSpPr>
        <p:spPr bwMode="auto">
          <a:xfrm>
            <a:off x="6096000" y="2057400"/>
            <a:ext cx="1447800" cy="1828800"/>
          </a:xfrm>
          <a:prstGeom prst="roundRect">
            <a:avLst>
              <a:gd name="adj" fmla="val 16667"/>
            </a:avLst>
          </a:prstGeom>
          <a:noFill/>
          <a:ln w="25400">
            <a:solidFill>
              <a:srgbClr val="0000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8203" name="Oval 11"/>
          <p:cNvSpPr>
            <a:spLocks noChangeArrowheads="1"/>
          </p:cNvSpPr>
          <p:nvPr/>
        </p:nvSpPr>
        <p:spPr bwMode="auto">
          <a:xfrm>
            <a:off x="6172200" y="3429000"/>
            <a:ext cx="533400" cy="457200"/>
          </a:xfrm>
          <a:prstGeom prst="ellipse">
            <a:avLst/>
          </a:prstGeom>
          <a:noFill/>
          <a:ln w="25400">
            <a:solidFill>
              <a:srgbClr val="0000FF"/>
            </a:solidFill>
            <a:prstDash val="sysDot"/>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8204" name="Oval 12"/>
          <p:cNvSpPr>
            <a:spLocks noChangeArrowheads="1"/>
          </p:cNvSpPr>
          <p:nvPr/>
        </p:nvSpPr>
        <p:spPr bwMode="auto">
          <a:xfrm>
            <a:off x="6172200" y="2743200"/>
            <a:ext cx="381000" cy="457200"/>
          </a:xfrm>
          <a:prstGeom prst="ellipse">
            <a:avLst/>
          </a:prstGeom>
          <a:noFill/>
          <a:ln w="25400">
            <a:solidFill>
              <a:srgbClr val="0000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8205" name="Rectangle 13"/>
          <p:cNvSpPr>
            <a:spLocks noChangeArrowheads="1"/>
          </p:cNvSpPr>
          <p:nvPr/>
        </p:nvSpPr>
        <p:spPr bwMode="auto">
          <a:xfrm>
            <a:off x="3048000" y="2819400"/>
            <a:ext cx="914400" cy="457200"/>
          </a:xfrm>
          <a:prstGeom prst="rect">
            <a:avLst/>
          </a:prstGeom>
          <a:noFill/>
          <a:ln w="25400">
            <a:solidFill>
              <a:srgbClr val="0000FF"/>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8206" name="Text Box 14"/>
          <p:cNvSpPr txBox="1">
            <a:spLocks noChangeArrowheads="1"/>
          </p:cNvSpPr>
          <p:nvPr/>
        </p:nvSpPr>
        <p:spPr bwMode="auto">
          <a:xfrm>
            <a:off x="2286000" y="4876800"/>
            <a:ext cx="4572000" cy="13430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buFontTx/>
              <a:buNone/>
            </a:pPr>
            <a:r>
              <a:rPr lang="ja-JP" altLang="en-US" sz="2400"/>
              <a:t>容疑者</a:t>
            </a:r>
            <a:r>
              <a:rPr lang="en-US" altLang="ja-JP" sz="2400"/>
              <a:t>1</a:t>
            </a:r>
            <a:r>
              <a:rPr lang="ja-JP" altLang="en-US" sz="2400"/>
              <a:t>の最適反応は</a:t>
            </a:r>
          </a:p>
          <a:p>
            <a:r>
              <a:rPr lang="ja-JP" altLang="en-US" sz="2400"/>
              <a:t>容疑者</a:t>
            </a:r>
            <a:r>
              <a:rPr lang="en-US" altLang="ja-JP" sz="2400"/>
              <a:t>2</a:t>
            </a:r>
            <a:r>
              <a:rPr lang="ja-JP" altLang="en-US" sz="2400"/>
              <a:t>が「自白」のとき、「自白」</a:t>
            </a:r>
          </a:p>
          <a:p>
            <a:r>
              <a:rPr lang="ja-JP" altLang="en-US" sz="2400"/>
              <a:t>容疑者</a:t>
            </a:r>
            <a:r>
              <a:rPr lang="en-US" altLang="ja-JP" sz="2400"/>
              <a:t>2</a:t>
            </a:r>
            <a:r>
              <a:rPr lang="ja-JP" altLang="en-US" sz="2400"/>
              <a:t>が「黙秘」のとき、「自白」</a:t>
            </a:r>
          </a:p>
        </p:txBody>
      </p:sp>
      <p:sp>
        <p:nvSpPr>
          <p:cNvPr id="8207" name="AutoShape 15"/>
          <p:cNvSpPr>
            <a:spLocks noChangeArrowheads="1"/>
          </p:cNvSpPr>
          <p:nvPr/>
        </p:nvSpPr>
        <p:spPr bwMode="auto">
          <a:xfrm>
            <a:off x="4495800" y="4267200"/>
            <a:ext cx="457200" cy="381000"/>
          </a:xfrm>
          <a:prstGeom prst="downArrow">
            <a:avLst>
              <a:gd name="adj1" fmla="val 50000"/>
              <a:gd name="adj2" fmla="val 25000"/>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vert="eaVert"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8198"/>
                                        </p:tgtEl>
                                        <p:attrNameLst>
                                          <p:attrName>style.visibility</p:attrName>
                                        </p:attrNameLst>
                                      </p:cBhvr>
                                      <p:to>
                                        <p:strVal val="visible"/>
                                      </p:to>
                                    </p:set>
                                    <p:animEffect transition="in" filter="wipe(up)">
                                      <p:cBhvr>
                                        <p:cTn id="7" dur="500"/>
                                        <p:tgtEl>
                                          <p:spTgt spid="8198"/>
                                        </p:tgtEl>
                                      </p:cBhvr>
                                    </p:animEffect>
                                  </p:childTnLst>
                                </p:cTn>
                              </p:par>
                            </p:childTnLst>
                          </p:cTn>
                        </p:par>
                        <p:par>
                          <p:cTn id="8" fill="hold" nodeType="afterGroup">
                            <p:stCondLst>
                              <p:cond delay="500"/>
                            </p:stCondLst>
                            <p:childTnLst>
                              <p:par>
                                <p:cTn id="9" presetID="53" presetClass="entr" presetSubtype="0" fill="hold" grpId="0" nodeType="afterEffect">
                                  <p:stCondLst>
                                    <p:cond delay="0"/>
                                  </p:stCondLst>
                                  <p:childTnLst>
                                    <p:set>
                                      <p:cBhvr>
                                        <p:cTn id="10" dur="1" fill="hold">
                                          <p:stCondLst>
                                            <p:cond delay="0"/>
                                          </p:stCondLst>
                                        </p:cTn>
                                        <p:tgtEl>
                                          <p:spTgt spid="8199"/>
                                        </p:tgtEl>
                                        <p:attrNameLst>
                                          <p:attrName>style.visibility</p:attrName>
                                        </p:attrNameLst>
                                      </p:cBhvr>
                                      <p:to>
                                        <p:strVal val="visible"/>
                                      </p:to>
                                    </p:set>
                                    <p:anim calcmode="lin" valueType="num">
                                      <p:cBhvr>
                                        <p:cTn id="11" dur="500" fill="hold"/>
                                        <p:tgtEl>
                                          <p:spTgt spid="8199"/>
                                        </p:tgtEl>
                                        <p:attrNameLst>
                                          <p:attrName>ppt_w</p:attrName>
                                        </p:attrNameLst>
                                      </p:cBhvr>
                                      <p:tavLst>
                                        <p:tav tm="0">
                                          <p:val>
                                            <p:fltVal val="0"/>
                                          </p:val>
                                        </p:tav>
                                        <p:tav tm="100000">
                                          <p:val>
                                            <p:strVal val="#ppt_w"/>
                                          </p:val>
                                        </p:tav>
                                      </p:tavLst>
                                    </p:anim>
                                    <p:anim calcmode="lin" valueType="num">
                                      <p:cBhvr>
                                        <p:cTn id="12" dur="500" fill="hold"/>
                                        <p:tgtEl>
                                          <p:spTgt spid="8199"/>
                                        </p:tgtEl>
                                        <p:attrNameLst>
                                          <p:attrName>ppt_h</p:attrName>
                                        </p:attrNameLst>
                                      </p:cBhvr>
                                      <p:tavLst>
                                        <p:tav tm="0">
                                          <p:val>
                                            <p:fltVal val="0"/>
                                          </p:val>
                                        </p:tav>
                                        <p:tav tm="100000">
                                          <p:val>
                                            <p:strVal val="#ppt_h"/>
                                          </p:val>
                                        </p:tav>
                                      </p:tavLst>
                                    </p:anim>
                                    <p:animEffect transition="in" filter="fade">
                                      <p:cBhvr>
                                        <p:cTn id="13" dur="500"/>
                                        <p:tgtEl>
                                          <p:spTgt spid="8199"/>
                                        </p:tgtEl>
                                      </p:cBhvr>
                                    </p:animEffect>
                                  </p:childTnLst>
                                </p:cTn>
                              </p:par>
                              <p:par>
                                <p:cTn id="14" presetID="53" presetClass="entr" presetSubtype="0" fill="hold" grpId="0" nodeType="withEffect">
                                  <p:stCondLst>
                                    <p:cond delay="0"/>
                                  </p:stCondLst>
                                  <p:childTnLst>
                                    <p:set>
                                      <p:cBhvr>
                                        <p:cTn id="15" dur="1" fill="hold">
                                          <p:stCondLst>
                                            <p:cond delay="0"/>
                                          </p:stCondLst>
                                        </p:cTn>
                                        <p:tgtEl>
                                          <p:spTgt spid="8200"/>
                                        </p:tgtEl>
                                        <p:attrNameLst>
                                          <p:attrName>style.visibility</p:attrName>
                                        </p:attrNameLst>
                                      </p:cBhvr>
                                      <p:to>
                                        <p:strVal val="visible"/>
                                      </p:to>
                                    </p:set>
                                    <p:anim calcmode="lin" valueType="num">
                                      <p:cBhvr>
                                        <p:cTn id="16" dur="500" fill="hold"/>
                                        <p:tgtEl>
                                          <p:spTgt spid="8200"/>
                                        </p:tgtEl>
                                        <p:attrNameLst>
                                          <p:attrName>ppt_w</p:attrName>
                                        </p:attrNameLst>
                                      </p:cBhvr>
                                      <p:tavLst>
                                        <p:tav tm="0">
                                          <p:val>
                                            <p:fltVal val="0"/>
                                          </p:val>
                                        </p:tav>
                                        <p:tav tm="100000">
                                          <p:val>
                                            <p:strVal val="#ppt_w"/>
                                          </p:val>
                                        </p:tav>
                                      </p:tavLst>
                                    </p:anim>
                                    <p:anim calcmode="lin" valueType="num">
                                      <p:cBhvr>
                                        <p:cTn id="17" dur="500" fill="hold"/>
                                        <p:tgtEl>
                                          <p:spTgt spid="8200"/>
                                        </p:tgtEl>
                                        <p:attrNameLst>
                                          <p:attrName>ppt_h</p:attrName>
                                        </p:attrNameLst>
                                      </p:cBhvr>
                                      <p:tavLst>
                                        <p:tav tm="0">
                                          <p:val>
                                            <p:fltVal val="0"/>
                                          </p:val>
                                        </p:tav>
                                        <p:tav tm="100000">
                                          <p:val>
                                            <p:strVal val="#ppt_h"/>
                                          </p:val>
                                        </p:tav>
                                      </p:tavLst>
                                    </p:anim>
                                    <p:animEffect transition="in" filter="fade">
                                      <p:cBhvr>
                                        <p:cTn id="18" dur="500"/>
                                        <p:tgtEl>
                                          <p:spTgt spid="8200"/>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26" presetClass="emph" presetSubtype="0" fill="hold" grpId="1" nodeType="clickEffect">
                                  <p:stCondLst>
                                    <p:cond delay="0"/>
                                  </p:stCondLst>
                                  <p:childTnLst>
                                    <p:animEffect transition="out" filter="fade">
                                      <p:cBhvr>
                                        <p:cTn id="22" dur="500" tmFilter="0, 0; .2, .5; .8, .5; 1, 0"/>
                                        <p:tgtEl>
                                          <p:spTgt spid="8200"/>
                                        </p:tgtEl>
                                      </p:cBhvr>
                                    </p:animEffect>
                                    <p:animScale>
                                      <p:cBhvr>
                                        <p:cTn id="23" dur="250" autoRev="1" fill="hold"/>
                                        <p:tgtEl>
                                          <p:spTgt spid="8200"/>
                                        </p:tgtEl>
                                      </p:cBhvr>
                                      <p:by x="105000" y="105000"/>
                                    </p:animScale>
                                  </p:childTnLst>
                                </p:cTn>
                              </p:par>
                            </p:childTnLst>
                          </p:cTn>
                        </p:par>
                        <p:par>
                          <p:cTn id="24" fill="hold" nodeType="afterGroup">
                            <p:stCondLst>
                              <p:cond delay="500"/>
                            </p:stCondLst>
                            <p:childTnLst>
                              <p:par>
                                <p:cTn id="25" presetID="53" presetClass="entr" presetSubtype="0" fill="hold" grpId="0" nodeType="afterEffect">
                                  <p:stCondLst>
                                    <p:cond delay="0"/>
                                  </p:stCondLst>
                                  <p:childTnLst>
                                    <p:set>
                                      <p:cBhvr>
                                        <p:cTn id="26" dur="1" fill="hold">
                                          <p:stCondLst>
                                            <p:cond delay="0"/>
                                          </p:stCondLst>
                                        </p:cTn>
                                        <p:tgtEl>
                                          <p:spTgt spid="8201"/>
                                        </p:tgtEl>
                                        <p:attrNameLst>
                                          <p:attrName>style.visibility</p:attrName>
                                        </p:attrNameLst>
                                      </p:cBhvr>
                                      <p:to>
                                        <p:strVal val="visible"/>
                                      </p:to>
                                    </p:set>
                                    <p:anim calcmode="lin" valueType="num">
                                      <p:cBhvr>
                                        <p:cTn id="27" dur="500" fill="hold"/>
                                        <p:tgtEl>
                                          <p:spTgt spid="8201"/>
                                        </p:tgtEl>
                                        <p:attrNameLst>
                                          <p:attrName>ppt_w</p:attrName>
                                        </p:attrNameLst>
                                      </p:cBhvr>
                                      <p:tavLst>
                                        <p:tav tm="0">
                                          <p:val>
                                            <p:fltVal val="0"/>
                                          </p:val>
                                        </p:tav>
                                        <p:tav tm="100000">
                                          <p:val>
                                            <p:strVal val="#ppt_w"/>
                                          </p:val>
                                        </p:tav>
                                      </p:tavLst>
                                    </p:anim>
                                    <p:anim calcmode="lin" valueType="num">
                                      <p:cBhvr>
                                        <p:cTn id="28" dur="500" fill="hold"/>
                                        <p:tgtEl>
                                          <p:spTgt spid="8201"/>
                                        </p:tgtEl>
                                        <p:attrNameLst>
                                          <p:attrName>ppt_h</p:attrName>
                                        </p:attrNameLst>
                                      </p:cBhvr>
                                      <p:tavLst>
                                        <p:tav tm="0">
                                          <p:val>
                                            <p:fltVal val="0"/>
                                          </p:val>
                                        </p:tav>
                                        <p:tav tm="100000">
                                          <p:val>
                                            <p:strVal val="#ppt_h"/>
                                          </p:val>
                                        </p:tav>
                                      </p:tavLst>
                                    </p:anim>
                                    <p:animEffect transition="in" filter="fade">
                                      <p:cBhvr>
                                        <p:cTn id="29" dur="500"/>
                                        <p:tgtEl>
                                          <p:spTgt spid="8201"/>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22" presetClass="entr" presetSubtype="1" fill="hold" grpId="0" nodeType="clickEffect">
                                  <p:stCondLst>
                                    <p:cond delay="0"/>
                                  </p:stCondLst>
                                  <p:childTnLst>
                                    <p:set>
                                      <p:cBhvr>
                                        <p:cTn id="33" dur="1" fill="hold">
                                          <p:stCondLst>
                                            <p:cond delay="0"/>
                                          </p:stCondLst>
                                        </p:cTn>
                                        <p:tgtEl>
                                          <p:spTgt spid="8202"/>
                                        </p:tgtEl>
                                        <p:attrNameLst>
                                          <p:attrName>style.visibility</p:attrName>
                                        </p:attrNameLst>
                                      </p:cBhvr>
                                      <p:to>
                                        <p:strVal val="visible"/>
                                      </p:to>
                                    </p:set>
                                    <p:animEffect transition="in" filter="wipe(up)">
                                      <p:cBhvr>
                                        <p:cTn id="34" dur="500"/>
                                        <p:tgtEl>
                                          <p:spTgt spid="8202"/>
                                        </p:tgtEl>
                                      </p:cBhvr>
                                    </p:animEffect>
                                  </p:childTnLst>
                                </p:cTn>
                              </p:par>
                            </p:childTnLst>
                          </p:cTn>
                        </p:par>
                        <p:par>
                          <p:cTn id="35" fill="hold" nodeType="afterGroup">
                            <p:stCondLst>
                              <p:cond delay="500"/>
                            </p:stCondLst>
                            <p:childTnLst>
                              <p:par>
                                <p:cTn id="36" presetID="53" presetClass="entr" presetSubtype="0" fill="hold" grpId="0" nodeType="afterEffect">
                                  <p:stCondLst>
                                    <p:cond delay="0"/>
                                  </p:stCondLst>
                                  <p:childTnLst>
                                    <p:set>
                                      <p:cBhvr>
                                        <p:cTn id="37" dur="1" fill="hold">
                                          <p:stCondLst>
                                            <p:cond delay="0"/>
                                          </p:stCondLst>
                                        </p:cTn>
                                        <p:tgtEl>
                                          <p:spTgt spid="8203"/>
                                        </p:tgtEl>
                                        <p:attrNameLst>
                                          <p:attrName>style.visibility</p:attrName>
                                        </p:attrNameLst>
                                      </p:cBhvr>
                                      <p:to>
                                        <p:strVal val="visible"/>
                                      </p:to>
                                    </p:set>
                                    <p:anim calcmode="lin" valueType="num">
                                      <p:cBhvr>
                                        <p:cTn id="38" dur="500" fill="hold"/>
                                        <p:tgtEl>
                                          <p:spTgt spid="8203"/>
                                        </p:tgtEl>
                                        <p:attrNameLst>
                                          <p:attrName>ppt_w</p:attrName>
                                        </p:attrNameLst>
                                      </p:cBhvr>
                                      <p:tavLst>
                                        <p:tav tm="0">
                                          <p:val>
                                            <p:fltVal val="0"/>
                                          </p:val>
                                        </p:tav>
                                        <p:tav tm="100000">
                                          <p:val>
                                            <p:strVal val="#ppt_w"/>
                                          </p:val>
                                        </p:tav>
                                      </p:tavLst>
                                    </p:anim>
                                    <p:anim calcmode="lin" valueType="num">
                                      <p:cBhvr>
                                        <p:cTn id="39" dur="500" fill="hold"/>
                                        <p:tgtEl>
                                          <p:spTgt spid="8203"/>
                                        </p:tgtEl>
                                        <p:attrNameLst>
                                          <p:attrName>ppt_h</p:attrName>
                                        </p:attrNameLst>
                                      </p:cBhvr>
                                      <p:tavLst>
                                        <p:tav tm="0">
                                          <p:val>
                                            <p:fltVal val="0"/>
                                          </p:val>
                                        </p:tav>
                                        <p:tav tm="100000">
                                          <p:val>
                                            <p:strVal val="#ppt_h"/>
                                          </p:val>
                                        </p:tav>
                                      </p:tavLst>
                                    </p:anim>
                                    <p:animEffect transition="in" filter="fade">
                                      <p:cBhvr>
                                        <p:cTn id="40" dur="500"/>
                                        <p:tgtEl>
                                          <p:spTgt spid="8203"/>
                                        </p:tgtEl>
                                      </p:cBhvr>
                                    </p:animEffect>
                                  </p:childTnLst>
                                </p:cTn>
                              </p:par>
                              <p:par>
                                <p:cTn id="41" presetID="53" presetClass="entr" presetSubtype="0" fill="hold" grpId="0" nodeType="withEffect">
                                  <p:stCondLst>
                                    <p:cond delay="0"/>
                                  </p:stCondLst>
                                  <p:childTnLst>
                                    <p:set>
                                      <p:cBhvr>
                                        <p:cTn id="42" dur="1" fill="hold">
                                          <p:stCondLst>
                                            <p:cond delay="0"/>
                                          </p:stCondLst>
                                        </p:cTn>
                                        <p:tgtEl>
                                          <p:spTgt spid="8204"/>
                                        </p:tgtEl>
                                        <p:attrNameLst>
                                          <p:attrName>style.visibility</p:attrName>
                                        </p:attrNameLst>
                                      </p:cBhvr>
                                      <p:to>
                                        <p:strVal val="visible"/>
                                      </p:to>
                                    </p:set>
                                    <p:anim calcmode="lin" valueType="num">
                                      <p:cBhvr>
                                        <p:cTn id="43" dur="500" fill="hold"/>
                                        <p:tgtEl>
                                          <p:spTgt spid="8204"/>
                                        </p:tgtEl>
                                        <p:attrNameLst>
                                          <p:attrName>ppt_w</p:attrName>
                                        </p:attrNameLst>
                                      </p:cBhvr>
                                      <p:tavLst>
                                        <p:tav tm="0">
                                          <p:val>
                                            <p:fltVal val="0"/>
                                          </p:val>
                                        </p:tav>
                                        <p:tav tm="100000">
                                          <p:val>
                                            <p:strVal val="#ppt_w"/>
                                          </p:val>
                                        </p:tav>
                                      </p:tavLst>
                                    </p:anim>
                                    <p:anim calcmode="lin" valueType="num">
                                      <p:cBhvr>
                                        <p:cTn id="44" dur="500" fill="hold"/>
                                        <p:tgtEl>
                                          <p:spTgt spid="8204"/>
                                        </p:tgtEl>
                                        <p:attrNameLst>
                                          <p:attrName>ppt_h</p:attrName>
                                        </p:attrNameLst>
                                      </p:cBhvr>
                                      <p:tavLst>
                                        <p:tav tm="0">
                                          <p:val>
                                            <p:fltVal val="0"/>
                                          </p:val>
                                        </p:tav>
                                        <p:tav tm="100000">
                                          <p:val>
                                            <p:strVal val="#ppt_h"/>
                                          </p:val>
                                        </p:tav>
                                      </p:tavLst>
                                    </p:anim>
                                    <p:animEffect transition="in" filter="fade">
                                      <p:cBhvr>
                                        <p:cTn id="45" dur="500"/>
                                        <p:tgtEl>
                                          <p:spTgt spid="8204"/>
                                        </p:tgtEl>
                                      </p:cBhvr>
                                    </p:animEffect>
                                  </p:childTnLst>
                                </p:cTn>
                              </p:par>
                            </p:childTnLst>
                          </p:cTn>
                        </p:par>
                      </p:childTnLst>
                    </p:cTn>
                  </p:par>
                  <p:par>
                    <p:cTn id="46" fill="hold" nodeType="clickPar">
                      <p:stCondLst>
                        <p:cond delay="indefinite"/>
                      </p:stCondLst>
                      <p:childTnLst>
                        <p:par>
                          <p:cTn id="47" fill="hold" nodeType="withGroup">
                            <p:stCondLst>
                              <p:cond delay="0"/>
                            </p:stCondLst>
                            <p:childTnLst>
                              <p:par>
                                <p:cTn id="48" presetID="26" presetClass="emph" presetSubtype="0" fill="hold" grpId="1" nodeType="clickEffect">
                                  <p:stCondLst>
                                    <p:cond delay="0"/>
                                  </p:stCondLst>
                                  <p:childTnLst>
                                    <p:animEffect transition="out" filter="fade">
                                      <p:cBhvr>
                                        <p:cTn id="49" dur="500" tmFilter="0, 0; .2, .5; .8, .5; 1, 0"/>
                                        <p:tgtEl>
                                          <p:spTgt spid="8204"/>
                                        </p:tgtEl>
                                      </p:cBhvr>
                                    </p:animEffect>
                                    <p:animScale>
                                      <p:cBhvr>
                                        <p:cTn id="50" dur="250" autoRev="1" fill="hold"/>
                                        <p:tgtEl>
                                          <p:spTgt spid="8204"/>
                                        </p:tgtEl>
                                      </p:cBhvr>
                                      <p:by x="105000" y="105000"/>
                                    </p:animScale>
                                  </p:childTnLst>
                                </p:cTn>
                              </p:par>
                            </p:childTnLst>
                          </p:cTn>
                        </p:par>
                        <p:par>
                          <p:cTn id="51" fill="hold" nodeType="afterGroup">
                            <p:stCondLst>
                              <p:cond delay="500"/>
                            </p:stCondLst>
                            <p:childTnLst>
                              <p:par>
                                <p:cTn id="52" presetID="53" presetClass="entr" presetSubtype="0" fill="hold" grpId="0" nodeType="afterEffect">
                                  <p:stCondLst>
                                    <p:cond delay="0"/>
                                  </p:stCondLst>
                                  <p:childTnLst>
                                    <p:set>
                                      <p:cBhvr>
                                        <p:cTn id="53" dur="1" fill="hold">
                                          <p:stCondLst>
                                            <p:cond delay="0"/>
                                          </p:stCondLst>
                                        </p:cTn>
                                        <p:tgtEl>
                                          <p:spTgt spid="8205"/>
                                        </p:tgtEl>
                                        <p:attrNameLst>
                                          <p:attrName>style.visibility</p:attrName>
                                        </p:attrNameLst>
                                      </p:cBhvr>
                                      <p:to>
                                        <p:strVal val="visible"/>
                                      </p:to>
                                    </p:set>
                                    <p:anim calcmode="lin" valueType="num">
                                      <p:cBhvr>
                                        <p:cTn id="54" dur="500" fill="hold"/>
                                        <p:tgtEl>
                                          <p:spTgt spid="8205"/>
                                        </p:tgtEl>
                                        <p:attrNameLst>
                                          <p:attrName>ppt_w</p:attrName>
                                        </p:attrNameLst>
                                      </p:cBhvr>
                                      <p:tavLst>
                                        <p:tav tm="0">
                                          <p:val>
                                            <p:fltVal val="0"/>
                                          </p:val>
                                        </p:tav>
                                        <p:tav tm="100000">
                                          <p:val>
                                            <p:strVal val="#ppt_w"/>
                                          </p:val>
                                        </p:tav>
                                      </p:tavLst>
                                    </p:anim>
                                    <p:anim calcmode="lin" valueType="num">
                                      <p:cBhvr>
                                        <p:cTn id="55" dur="500" fill="hold"/>
                                        <p:tgtEl>
                                          <p:spTgt spid="8205"/>
                                        </p:tgtEl>
                                        <p:attrNameLst>
                                          <p:attrName>ppt_h</p:attrName>
                                        </p:attrNameLst>
                                      </p:cBhvr>
                                      <p:tavLst>
                                        <p:tav tm="0">
                                          <p:val>
                                            <p:fltVal val="0"/>
                                          </p:val>
                                        </p:tav>
                                        <p:tav tm="100000">
                                          <p:val>
                                            <p:strVal val="#ppt_h"/>
                                          </p:val>
                                        </p:tav>
                                      </p:tavLst>
                                    </p:anim>
                                    <p:animEffect transition="in" filter="fade">
                                      <p:cBhvr>
                                        <p:cTn id="56" dur="500"/>
                                        <p:tgtEl>
                                          <p:spTgt spid="8205"/>
                                        </p:tgtEl>
                                      </p:cBhvr>
                                    </p:animEffect>
                                  </p:childTnLst>
                                </p:cTn>
                              </p:par>
                            </p:childTnLst>
                          </p:cTn>
                        </p:par>
                      </p:childTnLst>
                    </p:cTn>
                  </p:par>
                  <p:par>
                    <p:cTn id="57" fill="hold" nodeType="clickPar">
                      <p:stCondLst>
                        <p:cond delay="indefinite"/>
                      </p:stCondLst>
                      <p:childTnLst>
                        <p:par>
                          <p:cTn id="58" fill="hold" nodeType="withGroup">
                            <p:stCondLst>
                              <p:cond delay="0"/>
                            </p:stCondLst>
                            <p:childTnLst>
                              <p:par>
                                <p:cTn id="59" presetID="22" presetClass="entr" presetSubtype="1" fill="hold" grpId="0" nodeType="clickEffect">
                                  <p:stCondLst>
                                    <p:cond delay="0"/>
                                  </p:stCondLst>
                                  <p:childTnLst>
                                    <p:set>
                                      <p:cBhvr>
                                        <p:cTn id="60" dur="1" fill="hold">
                                          <p:stCondLst>
                                            <p:cond delay="0"/>
                                          </p:stCondLst>
                                        </p:cTn>
                                        <p:tgtEl>
                                          <p:spTgt spid="8207"/>
                                        </p:tgtEl>
                                        <p:attrNameLst>
                                          <p:attrName>style.visibility</p:attrName>
                                        </p:attrNameLst>
                                      </p:cBhvr>
                                      <p:to>
                                        <p:strVal val="visible"/>
                                      </p:to>
                                    </p:set>
                                    <p:animEffect transition="in" filter="wipe(up)">
                                      <p:cBhvr>
                                        <p:cTn id="61" dur="500"/>
                                        <p:tgtEl>
                                          <p:spTgt spid="8207"/>
                                        </p:tgtEl>
                                      </p:cBhvr>
                                    </p:animEffect>
                                  </p:childTnLst>
                                </p:cTn>
                              </p:par>
                            </p:childTnLst>
                          </p:cTn>
                        </p:par>
                        <p:par>
                          <p:cTn id="62" fill="hold" nodeType="afterGroup">
                            <p:stCondLst>
                              <p:cond delay="500"/>
                            </p:stCondLst>
                            <p:childTnLst>
                              <p:par>
                                <p:cTn id="63" presetID="22" presetClass="entr" presetSubtype="1" fill="hold" grpId="0" nodeType="afterEffect">
                                  <p:stCondLst>
                                    <p:cond delay="0"/>
                                  </p:stCondLst>
                                  <p:childTnLst>
                                    <p:set>
                                      <p:cBhvr>
                                        <p:cTn id="64" dur="1" fill="hold">
                                          <p:stCondLst>
                                            <p:cond delay="0"/>
                                          </p:stCondLst>
                                        </p:cTn>
                                        <p:tgtEl>
                                          <p:spTgt spid="8206"/>
                                        </p:tgtEl>
                                        <p:attrNameLst>
                                          <p:attrName>style.visibility</p:attrName>
                                        </p:attrNameLst>
                                      </p:cBhvr>
                                      <p:to>
                                        <p:strVal val="visible"/>
                                      </p:to>
                                    </p:set>
                                    <p:animEffect transition="in" filter="wipe(up)">
                                      <p:cBhvr>
                                        <p:cTn id="65" dur="500"/>
                                        <p:tgtEl>
                                          <p:spTgt spid="82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8" grpId="0" animBg="1"/>
      <p:bldP spid="8199" grpId="0" animBg="1"/>
      <p:bldP spid="8200" grpId="0" animBg="1"/>
      <p:bldP spid="8200" grpId="1" animBg="1"/>
      <p:bldP spid="8201" grpId="0" animBg="1"/>
      <p:bldP spid="8202" grpId="0" animBg="1"/>
      <p:bldP spid="8203" grpId="0" animBg="1"/>
      <p:bldP spid="8204" grpId="0" animBg="1"/>
      <p:bldP spid="8204" grpId="1" animBg="1"/>
      <p:bldP spid="8205" grpId="0" animBg="1"/>
      <p:bldP spid="8206" grpId="0" animBg="1"/>
      <p:bldP spid="820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1454" name="Group 14"/>
          <p:cNvGraphicFramePr>
            <a:graphicFrameLocks noGrp="1"/>
          </p:cNvGraphicFramePr>
          <p:nvPr/>
        </p:nvGraphicFramePr>
        <p:xfrm>
          <a:off x="990600" y="1371600"/>
          <a:ext cx="6629400" cy="2590800"/>
        </p:xfrm>
        <a:graphic>
          <a:graphicData uri="http://schemas.openxmlformats.org/drawingml/2006/table">
            <a:tbl>
              <a:tblPr/>
              <a:tblGrid>
                <a:gridCol w="1657350"/>
                <a:gridCol w="1657350"/>
                <a:gridCol w="1657350"/>
                <a:gridCol w="1657350"/>
              </a:tblGrid>
              <a:tr h="64770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1" lang="ja-JP" altLang="en-US" sz="2800" b="0" i="0" u="none" strike="noStrike" cap="none" normalizeH="0" baseline="0" dirty="0" smtClean="0">
                        <a:ln>
                          <a:noFill/>
                        </a:ln>
                        <a:solidFill>
                          <a:schemeClr val="tx1"/>
                        </a:solidFill>
                        <a:effectLst/>
                        <a:latin typeface="Arial" charset="0"/>
                        <a:ea typeface="ＭＳ Ｐゴシック" pitchFamily="50" charset="-128"/>
                      </a:endParaRPr>
                    </a:p>
                  </a:txBody>
                  <a:tcPr marL="0" marR="0" marT="0" marB="0" anchor="ctr" anchorCtr="1" horzOverflow="overflow">
                    <a:lnL cap="flat">
                      <a:noFill/>
                    </a:lnL>
                    <a:lnR>
                      <a:noFill/>
                    </a:lnR>
                    <a:lnT cap="fla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1" lang="ja-JP" altLang="en-US" sz="2800" b="0" i="0" u="none" strike="noStrike" cap="none" normalizeH="0" baseline="0" smtClean="0">
                        <a:ln>
                          <a:noFill/>
                        </a:ln>
                        <a:solidFill>
                          <a:schemeClr val="tx1"/>
                        </a:solidFill>
                        <a:effectLst/>
                        <a:latin typeface="Arial" charset="0"/>
                        <a:ea typeface="ＭＳ Ｐゴシック" pitchFamily="50" charset="-128"/>
                      </a:endParaRPr>
                    </a:p>
                  </a:txBody>
                  <a:tcPr marL="0" marR="0" marT="0" marB="0" anchor="ctr" anchorCtr="1" horzOverflow="overflow">
                    <a:lnL>
                      <a:noFill/>
                    </a:lnL>
                    <a:lnR w="28575" cap="flat" cmpd="sng" algn="ctr">
                      <a:solidFill>
                        <a:schemeClr val="tx1"/>
                      </a:solidFill>
                      <a:prstDash val="solid"/>
                      <a:round/>
                      <a:headEnd type="none" w="med" len="med"/>
                      <a:tailEnd type="none" w="med" len="med"/>
                    </a:lnR>
                    <a:lnT cap="flat">
                      <a:noFill/>
                    </a:lnT>
                    <a:lnB>
                      <a:noFill/>
                    </a:lnB>
                    <a:lnTlToBr>
                      <a:noFill/>
                    </a:lnTlToBr>
                    <a:lnBlToTr>
                      <a:noFill/>
                    </a:lnBlToTr>
                    <a:noFill/>
                  </a:tcPr>
                </a:tc>
                <a:tc gridSpan="2">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ja-JP" altLang="en-US" sz="2800" b="0" i="0" u="none" strike="noStrike" cap="none" normalizeH="0" baseline="0" smtClean="0">
                          <a:ln>
                            <a:noFill/>
                          </a:ln>
                          <a:solidFill>
                            <a:schemeClr val="tx1"/>
                          </a:solidFill>
                          <a:effectLst/>
                          <a:latin typeface="Arial" charset="0"/>
                          <a:ea typeface="ＭＳ Ｐゴシック" pitchFamily="50" charset="-128"/>
                        </a:rPr>
                        <a:t>容疑者</a:t>
                      </a:r>
                      <a:r>
                        <a:rPr kumimoji="1" lang="en-US" altLang="ja-JP" sz="2800" b="0" i="0" u="none" strike="noStrike" cap="none" normalizeH="0" baseline="0" smtClean="0">
                          <a:ln>
                            <a:noFill/>
                          </a:ln>
                          <a:solidFill>
                            <a:schemeClr val="tx1"/>
                          </a:solidFill>
                          <a:effectLst/>
                          <a:latin typeface="Arial" charset="0"/>
                          <a:ea typeface="ＭＳ Ｐゴシック" pitchFamily="50" charset="-128"/>
                        </a:rPr>
                        <a:t>2</a:t>
                      </a:r>
                    </a:p>
                  </a:txBody>
                  <a:tcPr marL="0" marR="0" marT="0" marB="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r>
              <a:tr h="64770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1" lang="ja-JP" altLang="en-US" sz="2800" b="0" i="0" u="none" strike="noStrike" cap="none" normalizeH="0" baseline="0" smtClean="0">
                        <a:ln>
                          <a:noFill/>
                        </a:ln>
                        <a:solidFill>
                          <a:schemeClr val="tx1"/>
                        </a:solidFill>
                        <a:effectLst/>
                        <a:latin typeface="Arial" charset="0"/>
                        <a:ea typeface="ＭＳ Ｐゴシック" pitchFamily="50" charset="-128"/>
                      </a:endParaRPr>
                    </a:p>
                  </a:txBody>
                  <a:tcPr marL="0" marR="0" marT="0" marB="0" anchor="ctr" anchorCtr="1" horzOverflow="overflow">
                    <a:lnL cap="flat">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1" lang="ja-JP" altLang="en-US" sz="2800" b="0" i="0" u="none" strike="noStrike" cap="none" normalizeH="0" baseline="0" smtClean="0">
                        <a:ln>
                          <a:noFill/>
                        </a:ln>
                        <a:solidFill>
                          <a:schemeClr val="tx1"/>
                        </a:solidFill>
                        <a:effectLst/>
                        <a:latin typeface="Arial" charset="0"/>
                        <a:ea typeface="ＭＳ Ｐゴシック" pitchFamily="50" charset="-128"/>
                      </a:endParaRPr>
                    </a:p>
                  </a:txBody>
                  <a:tcPr marL="0" marR="0" marT="0" marB="0" anchor="ctr" anchorCtr="1" horzOverflow="overflow">
                    <a:lnL>
                      <a:noFill/>
                    </a:lnL>
                    <a:lnR w="28575" cap="flat" cmpd="sng" algn="ctr">
                      <a:solidFill>
                        <a:schemeClr val="tx1"/>
                      </a:solid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ja-JP" altLang="en-US" sz="2800" b="0" i="0" u="none" strike="noStrike" cap="none" normalizeH="0" baseline="0" dirty="0" smtClean="0">
                          <a:ln>
                            <a:noFill/>
                          </a:ln>
                          <a:solidFill>
                            <a:schemeClr val="tx1"/>
                          </a:solidFill>
                          <a:effectLst/>
                          <a:latin typeface="Arial" charset="0"/>
                          <a:ea typeface="ＭＳ Ｐゴシック" pitchFamily="50" charset="-128"/>
                        </a:rPr>
                        <a:t>自白</a:t>
                      </a:r>
                    </a:p>
                  </a:txBody>
                  <a:tcPr marL="0" marR="0" marT="0" marB="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ja-JP" altLang="en-US" sz="2800" b="0" i="0" u="none" strike="noStrike" cap="none" normalizeH="0" baseline="0" smtClean="0">
                          <a:ln>
                            <a:noFill/>
                          </a:ln>
                          <a:solidFill>
                            <a:schemeClr val="tx1"/>
                          </a:solidFill>
                          <a:effectLst/>
                          <a:latin typeface="Arial" charset="0"/>
                          <a:ea typeface="ＭＳ Ｐゴシック" pitchFamily="50" charset="-128"/>
                        </a:rPr>
                        <a:t>黙秘</a:t>
                      </a:r>
                    </a:p>
                  </a:txBody>
                  <a:tcPr marL="0" marR="0" marT="0" marB="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47700">
                <a:tc rowSpan="2">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ja-JP" altLang="en-US" sz="2800" b="0" i="0" u="none" strike="noStrike" cap="none" normalizeH="0" baseline="0" smtClean="0">
                          <a:ln>
                            <a:noFill/>
                          </a:ln>
                          <a:solidFill>
                            <a:schemeClr val="tx1"/>
                          </a:solidFill>
                          <a:effectLst/>
                          <a:latin typeface="Arial" charset="0"/>
                          <a:ea typeface="ＭＳ Ｐゴシック" pitchFamily="50" charset="-128"/>
                        </a:rPr>
                        <a:t>容疑者</a:t>
                      </a:r>
                      <a:r>
                        <a:rPr kumimoji="1" lang="en-US" altLang="ja-JP" sz="2800" b="0" i="0" u="none" strike="noStrike" cap="none" normalizeH="0" baseline="0" smtClean="0">
                          <a:ln>
                            <a:noFill/>
                          </a:ln>
                          <a:solidFill>
                            <a:schemeClr val="tx1"/>
                          </a:solidFill>
                          <a:effectLst/>
                          <a:latin typeface="Arial" charset="0"/>
                          <a:ea typeface="ＭＳ Ｐゴシック" pitchFamily="50" charset="-128"/>
                        </a:rPr>
                        <a:t>1</a:t>
                      </a:r>
                    </a:p>
                  </a:txBody>
                  <a:tcPr marL="0" marR="0" marT="0" marB="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ja-JP" altLang="en-US" sz="2800" b="0" i="0" u="none" strike="noStrike" cap="none" normalizeH="0" baseline="0" smtClean="0">
                          <a:ln>
                            <a:noFill/>
                          </a:ln>
                          <a:solidFill>
                            <a:schemeClr val="tx1"/>
                          </a:solidFill>
                          <a:effectLst/>
                          <a:latin typeface="Arial" charset="0"/>
                          <a:ea typeface="ＭＳ Ｐゴシック" pitchFamily="50" charset="-128"/>
                        </a:rPr>
                        <a:t>自白</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en-US" altLang="ja-JP" sz="2800" b="0" i="0" u="none" strike="noStrike" cap="none" normalizeH="0" baseline="0" smtClean="0">
                          <a:ln>
                            <a:noFill/>
                          </a:ln>
                          <a:solidFill>
                            <a:schemeClr val="tx1"/>
                          </a:solidFill>
                          <a:effectLst/>
                          <a:latin typeface="Arial" charset="0"/>
                          <a:ea typeface="ＭＳ Ｐゴシック" pitchFamily="50" charset="-128"/>
                        </a:rPr>
                        <a:t>-5 ,  -5</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en-US" altLang="ja-JP" sz="2800" b="0" i="0" u="none" strike="noStrike" cap="none" normalizeH="0" baseline="0" smtClean="0">
                          <a:ln>
                            <a:noFill/>
                          </a:ln>
                          <a:solidFill>
                            <a:schemeClr val="tx1"/>
                          </a:solidFill>
                          <a:effectLst/>
                          <a:latin typeface="Arial" charset="0"/>
                          <a:ea typeface="ＭＳ Ｐゴシック" pitchFamily="50" charset="-128"/>
                        </a:rPr>
                        <a:t>0 ,  -10</a:t>
                      </a:r>
                    </a:p>
                  </a:txBody>
                  <a:tcPr marL="0" marR="0" marT="0" marB="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47700">
                <a:tc vMerge="1">
                  <a:txBody>
                    <a:bodyPr/>
                    <a:lstStyle/>
                    <a:p>
                      <a:endParaRPr kumimoji="1" lang="ja-JP" altLang="en-US"/>
                    </a:p>
                  </a:txBody>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ja-JP" altLang="en-US" sz="2800" b="0" i="0" u="none" strike="noStrike" cap="none" normalizeH="0" baseline="0" smtClean="0">
                          <a:ln>
                            <a:noFill/>
                          </a:ln>
                          <a:solidFill>
                            <a:schemeClr val="tx1"/>
                          </a:solidFill>
                          <a:effectLst/>
                          <a:latin typeface="Arial" charset="0"/>
                          <a:ea typeface="ＭＳ Ｐゴシック" pitchFamily="50" charset="-128"/>
                        </a:rPr>
                        <a:t>黙秘</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en-US" altLang="ja-JP" sz="2800" b="0" i="0" u="none" strike="noStrike" cap="none" normalizeH="0" baseline="0" smtClean="0">
                          <a:ln>
                            <a:noFill/>
                          </a:ln>
                          <a:solidFill>
                            <a:schemeClr val="tx1"/>
                          </a:solidFill>
                          <a:effectLst/>
                          <a:latin typeface="Arial" charset="0"/>
                          <a:ea typeface="ＭＳ Ｐゴシック" pitchFamily="50" charset="-128"/>
                        </a:rPr>
                        <a:t>-10 ,  0</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en-US" altLang="ja-JP" sz="2800" b="0" i="0" u="none" strike="noStrike" cap="none" normalizeH="0" baseline="0" dirty="0" smtClean="0">
                          <a:ln>
                            <a:noFill/>
                          </a:ln>
                          <a:solidFill>
                            <a:schemeClr val="tx1"/>
                          </a:solidFill>
                          <a:effectLst/>
                          <a:latin typeface="Arial" charset="0"/>
                          <a:ea typeface="ＭＳ Ｐゴシック" pitchFamily="50" charset="-128"/>
                        </a:rPr>
                        <a:t>-1 ,  -1</a:t>
                      </a:r>
                    </a:p>
                  </a:txBody>
                  <a:tcPr marL="0" marR="0" marT="0" marB="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31773"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FDFA30AB-71D9-4292-A40E-A953C3D1C173}" type="slidenum">
              <a:rPr kumimoji="0" lang="en-US" altLang="ja-JP" sz="1400"/>
              <a:pPr>
                <a:spcBef>
                  <a:spcPct val="0"/>
                </a:spcBef>
                <a:buFontTx/>
                <a:buNone/>
              </a:pPr>
              <a:t>15</a:t>
            </a:fld>
            <a:endParaRPr kumimoji="0" lang="en-US" altLang="ja-JP" sz="1400"/>
          </a:p>
        </p:txBody>
      </p:sp>
      <p:sp>
        <p:nvSpPr>
          <p:cNvPr id="31774" name="Rectangle 2"/>
          <p:cNvSpPr>
            <a:spLocks noGrp="1" noChangeArrowheads="1"/>
          </p:cNvSpPr>
          <p:nvPr>
            <p:ph type="title"/>
          </p:nvPr>
        </p:nvSpPr>
        <p:spPr>
          <a:xfrm>
            <a:off x="228600" y="274638"/>
            <a:ext cx="8610600" cy="715962"/>
          </a:xfrm>
        </p:spPr>
        <p:txBody>
          <a:bodyPr/>
          <a:lstStyle/>
          <a:p>
            <a:pPr eaLnBrk="1" hangingPunct="1"/>
            <a:r>
              <a:rPr lang="ja-JP" altLang="en-US" sz="3200" smtClean="0"/>
              <a:t>囚人のジレンマ・ゲームにおけるナッシュ均衡</a:t>
            </a:r>
          </a:p>
        </p:txBody>
      </p:sp>
      <p:sp>
        <p:nvSpPr>
          <p:cNvPr id="61444" name="AutoShape 4"/>
          <p:cNvSpPr>
            <a:spLocks noChangeArrowheads="1"/>
          </p:cNvSpPr>
          <p:nvPr/>
        </p:nvSpPr>
        <p:spPr bwMode="auto">
          <a:xfrm>
            <a:off x="2743200" y="2743200"/>
            <a:ext cx="4800600" cy="533400"/>
          </a:xfrm>
          <a:prstGeom prst="roundRect">
            <a:avLst>
              <a:gd name="adj" fmla="val 16667"/>
            </a:avLst>
          </a:prstGeom>
          <a:noFill/>
          <a:ln w="2540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61445" name="Oval 5"/>
          <p:cNvSpPr>
            <a:spLocks noChangeArrowheads="1"/>
          </p:cNvSpPr>
          <p:nvPr/>
        </p:nvSpPr>
        <p:spPr bwMode="auto">
          <a:xfrm>
            <a:off x="6705600" y="2819400"/>
            <a:ext cx="762000" cy="381000"/>
          </a:xfrm>
          <a:prstGeom prst="ellipse">
            <a:avLst/>
          </a:prstGeom>
          <a:noFill/>
          <a:ln w="25400">
            <a:solidFill>
              <a:srgbClr val="FF0000"/>
            </a:solidFill>
            <a:prstDash val="sysDot"/>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61446" name="Oval 6"/>
          <p:cNvSpPr>
            <a:spLocks noChangeArrowheads="1"/>
          </p:cNvSpPr>
          <p:nvPr/>
        </p:nvSpPr>
        <p:spPr bwMode="auto">
          <a:xfrm>
            <a:off x="5257800" y="2819400"/>
            <a:ext cx="533400" cy="381000"/>
          </a:xfrm>
          <a:prstGeom prst="ellipse">
            <a:avLst/>
          </a:prstGeom>
          <a:noFill/>
          <a:ln w="2540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61447" name="Rectangle 7"/>
          <p:cNvSpPr>
            <a:spLocks noChangeArrowheads="1"/>
          </p:cNvSpPr>
          <p:nvPr/>
        </p:nvSpPr>
        <p:spPr bwMode="auto">
          <a:xfrm>
            <a:off x="4648200" y="2133600"/>
            <a:ext cx="914400" cy="381000"/>
          </a:xfrm>
          <a:prstGeom prst="rect">
            <a:avLst/>
          </a:prstGeom>
          <a:noFill/>
          <a:ln w="254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61448" name="AutoShape 8"/>
          <p:cNvSpPr>
            <a:spLocks noChangeArrowheads="1"/>
          </p:cNvSpPr>
          <p:nvPr/>
        </p:nvSpPr>
        <p:spPr bwMode="auto">
          <a:xfrm>
            <a:off x="2743200" y="3352800"/>
            <a:ext cx="4800600" cy="533400"/>
          </a:xfrm>
          <a:prstGeom prst="roundRect">
            <a:avLst>
              <a:gd name="adj" fmla="val 16667"/>
            </a:avLst>
          </a:prstGeom>
          <a:noFill/>
          <a:ln w="25400">
            <a:solidFill>
              <a:srgbClr val="0000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61449" name="Oval 9"/>
          <p:cNvSpPr>
            <a:spLocks noChangeArrowheads="1"/>
          </p:cNvSpPr>
          <p:nvPr/>
        </p:nvSpPr>
        <p:spPr bwMode="auto">
          <a:xfrm>
            <a:off x="6858000" y="3429000"/>
            <a:ext cx="533400" cy="381000"/>
          </a:xfrm>
          <a:prstGeom prst="ellipse">
            <a:avLst/>
          </a:prstGeom>
          <a:noFill/>
          <a:ln w="25400">
            <a:solidFill>
              <a:srgbClr val="0000FF"/>
            </a:solidFill>
            <a:prstDash val="sysDot"/>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61450" name="Oval 10"/>
          <p:cNvSpPr>
            <a:spLocks noChangeArrowheads="1"/>
          </p:cNvSpPr>
          <p:nvPr/>
        </p:nvSpPr>
        <p:spPr bwMode="auto">
          <a:xfrm>
            <a:off x="5334000" y="3429000"/>
            <a:ext cx="457200" cy="381000"/>
          </a:xfrm>
          <a:prstGeom prst="ellipse">
            <a:avLst/>
          </a:prstGeom>
          <a:noFill/>
          <a:ln w="25400">
            <a:solidFill>
              <a:srgbClr val="0000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61451" name="Rectangle 11"/>
          <p:cNvSpPr>
            <a:spLocks noChangeArrowheads="1"/>
          </p:cNvSpPr>
          <p:nvPr/>
        </p:nvSpPr>
        <p:spPr bwMode="auto">
          <a:xfrm>
            <a:off x="4724400" y="2209800"/>
            <a:ext cx="914400" cy="381000"/>
          </a:xfrm>
          <a:prstGeom prst="rect">
            <a:avLst/>
          </a:prstGeom>
          <a:noFill/>
          <a:ln w="25400">
            <a:solidFill>
              <a:srgbClr val="0000FF"/>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61452" name="Text Box 12"/>
          <p:cNvSpPr txBox="1">
            <a:spLocks noChangeArrowheads="1"/>
          </p:cNvSpPr>
          <p:nvPr/>
        </p:nvSpPr>
        <p:spPr bwMode="auto">
          <a:xfrm>
            <a:off x="2286000" y="4876800"/>
            <a:ext cx="4572000" cy="13430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buFontTx/>
              <a:buNone/>
            </a:pPr>
            <a:r>
              <a:rPr lang="ja-JP" altLang="en-US" sz="2400"/>
              <a:t>容疑者</a:t>
            </a:r>
            <a:r>
              <a:rPr lang="en-US" altLang="ja-JP" sz="2400"/>
              <a:t>2</a:t>
            </a:r>
            <a:r>
              <a:rPr lang="ja-JP" altLang="en-US" sz="2400"/>
              <a:t>の最適反応は</a:t>
            </a:r>
          </a:p>
          <a:p>
            <a:r>
              <a:rPr lang="ja-JP" altLang="en-US" sz="2400"/>
              <a:t>容疑者</a:t>
            </a:r>
            <a:r>
              <a:rPr lang="en-US" altLang="ja-JP" sz="2400"/>
              <a:t>1</a:t>
            </a:r>
            <a:r>
              <a:rPr lang="ja-JP" altLang="en-US" sz="2400"/>
              <a:t>が「自白」のとき、「自白」</a:t>
            </a:r>
          </a:p>
          <a:p>
            <a:r>
              <a:rPr lang="ja-JP" altLang="en-US" sz="2400"/>
              <a:t>容疑者</a:t>
            </a:r>
            <a:r>
              <a:rPr lang="en-US" altLang="ja-JP" sz="2400"/>
              <a:t>1</a:t>
            </a:r>
            <a:r>
              <a:rPr lang="ja-JP" altLang="en-US" sz="2400"/>
              <a:t>が「黙秘」のとき、「自白」</a:t>
            </a:r>
          </a:p>
        </p:txBody>
      </p:sp>
      <p:sp>
        <p:nvSpPr>
          <p:cNvPr id="61453" name="AutoShape 13"/>
          <p:cNvSpPr>
            <a:spLocks noChangeArrowheads="1"/>
          </p:cNvSpPr>
          <p:nvPr/>
        </p:nvSpPr>
        <p:spPr bwMode="auto">
          <a:xfrm>
            <a:off x="4495800" y="4267200"/>
            <a:ext cx="457200" cy="381000"/>
          </a:xfrm>
          <a:prstGeom prst="downArrow">
            <a:avLst>
              <a:gd name="adj1" fmla="val 50000"/>
              <a:gd name="adj2" fmla="val 25000"/>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vert="eaVert"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1444"/>
                                        </p:tgtEl>
                                        <p:attrNameLst>
                                          <p:attrName>style.visibility</p:attrName>
                                        </p:attrNameLst>
                                      </p:cBhvr>
                                      <p:to>
                                        <p:strVal val="visible"/>
                                      </p:to>
                                    </p:set>
                                    <p:animEffect transition="in" filter="wipe(left)">
                                      <p:cBhvr>
                                        <p:cTn id="7" dur="500"/>
                                        <p:tgtEl>
                                          <p:spTgt spid="61444"/>
                                        </p:tgtEl>
                                      </p:cBhvr>
                                    </p:animEffect>
                                  </p:childTnLst>
                                </p:cTn>
                              </p:par>
                            </p:childTnLst>
                          </p:cTn>
                        </p:par>
                        <p:par>
                          <p:cTn id="8" fill="hold" nodeType="afterGroup">
                            <p:stCondLst>
                              <p:cond delay="500"/>
                            </p:stCondLst>
                            <p:childTnLst>
                              <p:par>
                                <p:cTn id="9" presetID="53" presetClass="entr" presetSubtype="0" fill="hold" grpId="0" nodeType="afterEffect">
                                  <p:stCondLst>
                                    <p:cond delay="0"/>
                                  </p:stCondLst>
                                  <p:childTnLst>
                                    <p:set>
                                      <p:cBhvr>
                                        <p:cTn id="10" dur="1" fill="hold">
                                          <p:stCondLst>
                                            <p:cond delay="0"/>
                                          </p:stCondLst>
                                        </p:cTn>
                                        <p:tgtEl>
                                          <p:spTgt spid="61445"/>
                                        </p:tgtEl>
                                        <p:attrNameLst>
                                          <p:attrName>style.visibility</p:attrName>
                                        </p:attrNameLst>
                                      </p:cBhvr>
                                      <p:to>
                                        <p:strVal val="visible"/>
                                      </p:to>
                                    </p:set>
                                    <p:anim calcmode="lin" valueType="num">
                                      <p:cBhvr>
                                        <p:cTn id="11" dur="500" fill="hold"/>
                                        <p:tgtEl>
                                          <p:spTgt spid="61445"/>
                                        </p:tgtEl>
                                        <p:attrNameLst>
                                          <p:attrName>ppt_w</p:attrName>
                                        </p:attrNameLst>
                                      </p:cBhvr>
                                      <p:tavLst>
                                        <p:tav tm="0">
                                          <p:val>
                                            <p:fltVal val="0"/>
                                          </p:val>
                                        </p:tav>
                                        <p:tav tm="100000">
                                          <p:val>
                                            <p:strVal val="#ppt_w"/>
                                          </p:val>
                                        </p:tav>
                                      </p:tavLst>
                                    </p:anim>
                                    <p:anim calcmode="lin" valueType="num">
                                      <p:cBhvr>
                                        <p:cTn id="12" dur="500" fill="hold"/>
                                        <p:tgtEl>
                                          <p:spTgt spid="61445"/>
                                        </p:tgtEl>
                                        <p:attrNameLst>
                                          <p:attrName>ppt_h</p:attrName>
                                        </p:attrNameLst>
                                      </p:cBhvr>
                                      <p:tavLst>
                                        <p:tav tm="0">
                                          <p:val>
                                            <p:fltVal val="0"/>
                                          </p:val>
                                        </p:tav>
                                        <p:tav tm="100000">
                                          <p:val>
                                            <p:strVal val="#ppt_h"/>
                                          </p:val>
                                        </p:tav>
                                      </p:tavLst>
                                    </p:anim>
                                    <p:animEffect transition="in" filter="fade">
                                      <p:cBhvr>
                                        <p:cTn id="13" dur="500"/>
                                        <p:tgtEl>
                                          <p:spTgt spid="61445"/>
                                        </p:tgtEl>
                                      </p:cBhvr>
                                    </p:animEffect>
                                  </p:childTnLst>
                                </p:cTn>
                              </p:par>
                              <p:par>
                                <p:cTn id="14" presetID="53" presetClass="entr" presetSubtype="0" fill="hold" grpId="0" nodeType="withEffect">
                                  <p:stCondLst>
                                    <p:cond delay="0"/>
                                  </p:stCondLst>
                                  <p:childTnLst>
                                    <p:set>
                                      <p:cBhvr>
                                        <p:cTn id="15" dur="1" fill="hold">
                                          <p:stCondLst>
                                            <p:cond delay="0"/>
                                          </p:stCondLst>
                                        </p:cTn>
                                        <p:tgtEl>
                                          <p:spTgt spid="61446"/>
                                        </p:tgtEl>
                                        <p:attrNameLst>
                                          <p:attrName>style.visibility</p:attrName>
                                        </p:attrNameLst>
                                      </p:cBhvr>
                                      <p:to>
                                        <p:strVal val="visible"/>
                                      </p:to>
                                    </p:set>
                                    <p:anim calcmode="lin" valueType="num">
                                      <p:cBhvr>
                                        <p:cTn id="16" dur="500" fill="hold"/>
                                        <p:tgtEl>
                                          <p:spTgt spid="61446"/>
                                        </p:tgtEl>
                                        <p:attrNameLst>
                                          <p:attrName>ppt_w</p:attrName>
                                        </p:attrNameLst>
                                      </p:cBhvr>
                                      <p:tavLst>
                                        <p:tav tm="0">
                                          <p:val>
                                            <p:fltVal val="0"/>
                                          </p:val>
                                        </p:tav>
                                        <p:tav tm="100000">
                                          <p:val>
                                            <p:strVal val="#ppt_w"/>
                                          </p:val>
                                        </p:tav>
                                      </p:tavLst>
                                    </p:anim>
                                    <p:anim calcmode="lin" valueType="num">
                                      <p:cBhvr>
                                        <p:cTn id="17" dur="500" fill="hold"/>
                                        <p:tgtEl>
                                          <p:spTgt spid="61446"/>
                                        </p:tgtEl>
                                        <p:attrNameLst>
                                          <p:attrName>ppt_h</p:attrName>
                                        </p:attrNameLst>
                                      </p:cBhvr>
                                      <p:tavLst>
                                        <p:tav tm="0">
                                          <p:val>
                                            <p:fltVal val="0"/>
                                          </p:val>
                                        </p:tav>
                                        <p:tav tm="100000">
                                          <p:val>
                                            <p:strVal val="#ppt_h"/>
                                          </p:val>
                                        </p:tav>
                                      </p:tavLst>
                                    </p:anim>
                                    <p:animEffect transition="in" filter="fade">
                                      <p:cBhvr>
                                        <p:cTn id="18" dur="500"/>
                                        <p:tgtEl>
                                          <p:spTgt spid="61446"/>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26" presetClass="emph" presetSubtype="0" fill="hold" grpId="1" nodeType="clickEffect">
                                  <p:stCondLst>
                                    <p:cond delay="0"/>
                                  </p:stCondLst>
                                  <p:childTnLst>
                                    <p:animEffect transition="out" filter="fade">
                                      <p:cBhvr>
                                        <p:cTn id="22" dur="500" tmFilter="0, 0; .2, .5; .8, .5; 1, 0"/>
                                        <p:tgtEl>
                                          <p:spTgt spid="61446"/>
                                        </p:tgtEl>
                                      </p:cBhvr>
                                    </p:animEffect>
                                    <p:animScale>
                                      <p:cBhvr>
                                        <p:cTn id="23" dur="250" autoRev="1" fill="hold"/>
                                        <p:tgtEl>
                                          <p:spTgt spid="61446"/>
                                        </p:tgtEl>
                                      </p:cBhvr>
                                      <p:by x="105000" y="105000"/>
                                    </p:animScale>
                                  </p:childTnLst>
                                </p:cTn>
                              </p:par>
                            </p:childTnLst>
                          </p:cTn>
                        </p:par>
                        <p:par>
                          <p:cTn id="24" fill="hold" nodeType="afterGroup">
                            <p:stCondLst>
                              <p:cond delay="500"/>
                            </p:stCondLst>
                            <p:childTnLst>
                              <p:par>
                                <p:cTn id="25" presetID="53" presetClass="entr" presetSubtype="0" fill="hold" grpId="0" nodeType="afterEffect">
                                  <p:stCondLst>
                                    <p:cond delay="0"/>
                                  </p:stCondLst>
                                  <p:childTnLst>
                                    <p:set>
                                      <p:cBhvr>
                                        <p:cTn id="26" dur="1" fill="hold">
                                          <p:stCondLst>
                                            <p:cond delay="0"/>
                                          </p:stCondLst>
                                        </p:cTn>
                                        <p:tgtEl>
                                          <p:spTgt spid="61447"/>
                                        </p:tgtEl>
                                        <p:attrNameLst>
                                          <p:attrName>style.visibility</p:attrName>
                                        </p:attrNameLst>
                                      </p:cBhvr>
                                      <p:to>
                                        <p:strVal val="visible"/>
                                      </p:to>
                                    </p:set>
                                    <p:anim calcmode="lin" valueType="num">
                                      <p:cBhvr>
                                        <p:cTn id="27" dur="500" fill="hold"/>
                                        <p:tgtEl>
                                          <p:spTgt spid="61447"/>
                                        </p:tgtEl>
                                        <p:attrNameLst>
                                          <p:attrName>ppt_w</p:attrName>
                                        </p:attrNameLst>
                                      </p:cBhvr>
                                      <p:tavLst>
                                        <p:tav tm="0">
                                          <p:val>
                                            <p:fltVal val="0"/>
                                          </p:val>
                                        </p:tav>
                                        <p:tav tm="100000">
                                          <p:val>
                                            <p:strVal val="#ppt_w"/>
                                          </p:val>
                                        </p:tav>
                                      </p:tavLst>
                                    </p:anim>
                                    <p:anim calcmode="lin" valueType="num">
                                      <p:cBhvr>
                                        <p:cTn id="28" dur="500" fill="hold"/>
                                        <p:tgtEl>
                                          <p:spTgt spid="61447"/>
                                        </p:tgtEl>
                                        <p:attrNameLst>
                                          <p:attrName>ppt_h</p:attrName>
                                        </p:attrNameLst>
                                      </p:cBhvr>
                                      <p:tavLst>
                                        <p:tav tm="0">
                                          <p:val>
                                            <p:fltVal val="0"/>
                                          </p:val>
                                        </p:tav>
                                        <p:tav tm="100000">
                                          <p:val>
                                            <p:strVal val="#ppt_h"/>
                                          </p:val>
                                        </p:tav>
                                      </p:tavLst>
                                    </p:anim>
                                    <p:animEffect transition="in" filter="fade">
                                      <p:cBhvr>
                                        <p:cTn id="29" dur="500"/>
                                        <p:tgtEl>
                                          <p:spTgt spid="61447"/>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61448"/>
                                        </p:tgtEl>
                                        <p:attrNameLst>
                                          <p:attrName>style.visibility</p:attrName>
                                        </p:attrNameLst>
                                      </p:cBhvr>
                                      <p:to>
                                        <p:strVal val="visible"/>
                                      </p:to>
                                    </p:set>
                                    <p:animEffect transition="in" filter="wipe(left)">
                                      <p:cBhvr>
                                        <p:cTn id="34" dur="500"/>
                                        <p:tgtEl>
                                          <p:spTgt spid="61448"/>
                                        </p:tgtEl>
                                      </p:cBhvr>
                                    </p:animEffect>
                                  </p:childTnLst>
                                </p:cTn>
                              </p:par>
                            </p:childTnLst>
                          </p:cTn>
                        </p:par>
                        <p:par>
                          <p:cTn id="35" fill="hold" nodeType="afterGroup">
                            <p:stCondLst>
                              <p:cond delay="500"/>
                            </p:stCondLst>
                            <p:childTnLst>
                              <p:par>
                                <p:cTn id="36" presetID="53" presetClass="entr" presetSubtype="0" fill="hold" grpId="0" nodeType="afterEffect">
                                  <p:stCondLst>
                                    <p:cond delay="0"/>
                                  </p:stCondLst>
                                  <p:childTnLst>
                                    <p:set>
                                      <p:cBhvr>
                                        <p:cTn id="37" dur="1" fill="hold">
                                          <p:stCondLst>
                                            <p:cond delay="0"/>
                                          </p:stCondLst>
                                        </p:cTn>
                                        <p:tgtEl>
                                          <p:spTgt spid="61449"/>
                                        </p:tgtEl>
                                        <p:attrNameLst>
                                          <p:attrName>style.visibility</p:attrName>
                                        </p:attrNameLst>
                                      </p:cBhvr>
                                      <p:to>
                                        <p:strVal val="visible"/>
                                      </p:to>
                                    </p:set>
                                    <p:anim calcmode="lin" valueType="num">
                                      <p:cBhvr>
                                        <p:cTn id="38" dur="500" fill="hold"/>
                                        <p:tgtEl>
                                          <p:spTgt spid="61449"/>
                                        </p:tgtEl>
                                        <p:attrNameLst>
                                          <p:attrName>ppt_w</p:attrName>
                                        </p:attrNameLst>
                                      </p:cBhvr>
                                      <p:tavLst>
                                        <p:tav tm="0">
                                          <p:val>
                                            <p:fltVal val="0"/>
                                          </p:val>
                                        </p:tav>
                                        <p:tav tm="100000">
                                          <p:val>
                                            <p:strVal val="#ppt_w"/>
                                          </p:val>
                                        </p:tav>
                                      </p:tavLst>
                                    </p:anim>
                                    <p:anim calcmode="lin" valueType="num">
                                      <p:cBhvr>
                                        <p:cTn id="39" dur="500" fill="hold"/>
                                        <p:tgtEl>
                                          <p:spTgt spid="61449"/>
                                        </p:tgtEl>
                                        <p:attrNameLst>
                                          <p:attrName>ppt_h</p:attrName>
                                        </p:attrNameLst>
                                      </p:cBhvr>
                                      <p:tavLst>
                                        <p:tav tm="0">
                                          <p:val>
                                            <p:fltVal val="0"/>
                                          </p:val>
                                        </p:tav>
                                        <p:tav tm="100000">
                                          <p:val>
                                            <p:strVal val="#ppt_h"/>
                                          </p:val>
                                        </p:tav>
                                      </p:tavLst>
                                    </p:anim>
                                    <p:animEffect transition="in" filter="fade">
                                      <p:cBhvr>
                                        <p:cTn id="40" dur="500"/>
                                        <p:tgtEl>
                                          <p:spTgt spid="61449"/>
                                        </p:tgtEl>
                                      </p:cBhvr>
                                    </p:animEffect>
                                  </p:childTnLst>
                                </p:cTn>
                              </p:par>
                              <p:par>
                                <p:cTn id="41" presetID="53" presetClass="entr" presetSubtype="0" fill="hold" grpId="0" nodeType="withEffect">
                                  <p:stCondLst>
                                    <p:cond delay="0"/>
                                  </p:stCondLst>
                                  <p:childTnLst>
                                    <p:set>
                                      <p:cBhvr>
                                        <p:cTn id="42" dur="1" fill="hold">
                                          <p:stCondLst>
                                            <p:cond delay="0"/>
                                          </p:stCondLst>
                                        </p:cTn>
                                        <p:tgtEl>
                                          <p:spTgt spid="61450"/>
                                        </p:tgtEl>
                                        <p:attrNameLst>
                                          <p:attrName>style.visibility</p:attrName>
                                        </p:attrNameLst>
                                      </p:cBhvr>
                                      <p:to>
                                        <p:strVal val="visible"/>
                                      </p:to>
                                    </p:set>
                                    <p:anim calcmode="lin" valueType="num">
                                      <p:cBhvr>
                                        <p:cTn id="43" dur="500" fill="hold"/>
                                        <p:tgtEl>
                                          <p:spTgt spid="61450"/>
                                        </p:tgtEl>
                                        <p:attrNameLst>
                                          <p:attrName>ppt_w</p:attrName>
                                        </p:attrNameLst>
                                      </p:cBhvr>
                                      <p:tavLst>
                                        <p:tav tm="0">
                                          <p:val>
                                            <p:fltVal val="0"/>
                                          </p:val>
                                        </p:tav>
                                        <p:tav tm="100000">
                                          <p:val>
                                            <p:strVal val="#ppt_w"/>
                                          </p:val>
                                        </p:tav>
                                      </p:tavLst>
                                    </p:anim>
                                    <p:anim calcmode="lin" valueType="num">
                                      <p:cBhvr>
                                        <p:cTn id="44" dur="500" fill="hold"/>
                                        <p:tgtEl>
                                          <p:spTgt spid="61450"/>
                                        </p:tgtEl>
                                        <p:attrNameLst>
                                          <p:attrName>ppt_h</p:attrName>
                                        </p:attrNameLst>
                                      </p:cBhvr>
                                      <p:tavLst>
                                        <p:tav tm="0">
                                          <p:val>
                                            <p:fltVal val="0"/>
                                          </p:val>
                                        </p:tav>
                                        <p:tav tm="100000">
                                          <p:val>
                                            <p:strVal val="#ppt_h"/>
                                          </p:val>
                                        </p:tav>
                                      </p:tavLst>
                                    </p:anim>
                                    <p:animEffect transition="in" filter="fade">
                                      <p:cBhvr>
                                        <p:cTn id="45" dur="500"/>
                                        <p:tgtEl>
                                          <p:spTgt spid="61450"/>
                                        </p:tgtEl>
                                      </p:cBhvr>
                                    </p:animEffect>
                                  </p:childTnLst>
                                </p:cTn>
                              </p:par>
                            </p:childTnLst>
                          </p:cTn>
                        </p:par>
                      </p:childTnLst>
                    </p:cTn>
                  </p:par>
                  <p:par>
                    <p:cTn id="46" fill="hold" nodeType="clickPar">
                      <p:stCondLst>
                        <p:cond delay="indefinite"/>
                      </p:stCondLst>
                      <p:childTnLst>
                        <p:par>
                          <p:cTn id="47" fill="hold" nodeType="withGroup">
                            <p:stCondLst>
                              <p:cond delay="0"/>
                            </p:stCondLst>
                            <p:childTnLst>
                              <p:par>
                                <p:cTn id="48" presetID="26" presetClass="emph" presetSubtype="0" fill="hold" grpId="1" nodeType="clickEffect">
                                  <p:stCondLst>
                                    <p:cond delay="0"/>
                                  </p:stCondLst>
                                  <p:childTnLst>
                                    <p:animEffect transition="out" filter="fade">
                                      <p:cBhvr>
                                        <p:cTn id="49" dur="500" tmFilter="0, 0; .2, .5; .8, .5; 1, 0"/>
                                        <p:tgtEl>
                                          <p:spTgt spid="61450"/>
                                        </p:tgtEl>
                                      </p:cBhvr>
                                    </p:animEffect>
                                    <p:animScale>
                                      <p:cBhvr>
                                        <p:cTn id="50" dur="250" autoRev="1" fill="hold"/>
                                        <p:tgtEl>
                                          <p:spTgt spid="61450"/>
                                        </p:tgtEl>
                                      </p:cBhvr>
                                      <p:by x="105000" y="105000"/>
                                    </p:animScale>
                                  </p:childTnLst>
                                </p:cTn>
                              </p:par>
                            </p:childTnLst>
                          </p:cTn>
                        </p:par>
                        <p:par>
                          <p:cTn id="51" fill="hold" nodeType="afterGroup">
                            <p:stCondLst>
                              <p:cond delay="500"/>
                            </p:stCondLst>
                            <p:childTnLst>
                              <p:par>
                                <p:cTn id="52" presetID="53" presetClass="entr" presetSubtype="0" fill="hold" grpId="0" nodeType="afterEffect">
                                  <p:stCondLst>
                                    <p:cond delay="0"/>
                                  </p:stCondLst>
                                  <p:childTnLst>
                                    <p:set>
                                      <p:cBhvr>
                                        <p:cTn id="53" dur="1" fill="hold">
                                          <p:stCondLst>
                                            <p:cond delay="0"/>
                                          </p:stCondLst>
                                        </p:cTn>
                                        <p:tgtEl>
                                          <p:spTgt spid="61451"/>
                                        </p:tgtEl>
                                        <p:attrNameLst>
                                          <p:attrName>style.visibility</p:attrName>
                                        </p:attrNameLst>
                                      </p:cBhvr>
                                      <p:to>
                                        <p:strVal val="visible"/>
                                      </p:to>
                                    </p:set>
                                    <p:anim calcmode="lin" valueType="num">
                                      <p:cBhvr>
                                        <p:cTn id="54" dur="500" fill="hold"/>
                                        <p:tgtEl>
                                          <p:spTgt spid="61451"/>
                                        </p:tgtEl>
                                        <p:attrNameLst>
                                          <p:attrName>ppt_w</p:attrName>
                                        </p:attrNameLst>
                                      </p:cBhvr>
                                      <p:tavLst>
                                        <p:tav tm="0">
                                          <p:val>
                                            <p:fltVal val="0"/>
                                          </p:val>
                                        </p:tav>
                                        <p:tav tm="100000">
                                          <p:val>
                                            <p:strVal val="#ppt_w"/>
                                          </p:val>
                                        </p:tav>
                                      </p:tavLst>
                                    </p:anim>
                                    <p:anim calcmode="lin" valueType="num">
                                      <p:cBhvr>
                                        <p:cTn id="55" dur="500" fill="hold"/>
                                        <p:tgtEl>
                                          <p:spTgt spid="61451"/>
                                        </p:tgtEl>
                                        <p:attrNameLst>
                                          <p:attrName>ppt_h</p:attrName>
                                        </p:attrNameLst>
                                      </p:cBhvr>
                                      <p:tavLst>
                                        <p:tav tm="0">
                                          <p:val>
                                            <p:fltVal val="0"/>
                                          </p:val>
                                        </p:tav>
                                        <p:tav tm="100000">
                                          <p:val>
                                            <p:strVal val="#ppt_h"/>
                                          </p:val>
                                        </p:tav>
                                      </p:tavLst>
                                    </p:anim>
                                    <p:animEffect transition="in" filter="fade">
                                      <p:cBhvr>
                                        <p:cTn id="56" dur="500"/>
                                        <p:tgtEl>
                                          <p:spTgt spid="61451"/>
                                        </p:tgtEl>
                                      </p:cBhvr>
                                    </p:animEffect>
                                  </p:childTnLst>
                                </p:cTn>
                              </p:par>
                            </p:childTnLst>
                          </p:cTn>
                        </p:par>
                      </p:childTnLst>
                    </p:cTn>
                  </p:par>
                  <p:par>
                    <p:cTn id="57" fill="hold" nodeType="clickPar">
                      <p:stCondLst>
                        <p:cond delay="indefinite"/>
                      </p:stCondLst>
                      <p:childTnLst>
                        <p:par>
                          <p:cTn id="58" fill="hold" nodeType="withGroup">
                            <p:stCondLst>
                              <p:cond delay="0"/>
                            </p:stCondLst>
                            <p:childTnLst>
                              <p:par>
                                <p:cTn id="59" presetID="22" presetClass="entr" presetSubtype="1" fill="hold" grpId="0" nodeType="clickEffect">
                                  <p:stCondLst>
                                    <p:cond delay="0"/>
                                  </p:stCondLst>
                                  <p:childTnLst>
                                    <p:set>
                                      <p:cBhvr>
                                        <p:cTn id="60" dur="1" fill="hold">
                                          <p:stCondLst>
                                            <p:cond delay="0"/>
                                          </p:stCondLst>
                                        </p:cTn>
                                        <p:tgtEl>
                                          <p:spTgt spid="61453"/>
                                        </p:tgtEl>
                                        <p:attrNameLst>
                                          <p:attrName>style.visibility</p:attrName>
                                        </p:attrNameLst>
                                      </p:cBhvr>
                                      <p:to>
                                        <p:strVal val="visible"/>
                                      </p:to>
                                    </p:set>
                                    <p:animEffect transition="in" filter="wipe(up)">
                                      <p:cBhvr>
                                        <p:cTn id="61" dur="500"/>
                                        <p:tgtEl>
                                          <p:spTgt spid="61453"/>
                                        </p:tgtEl>
                                      </p:cBhvr>
                                    </p:animEffect>
                                  </p:childTnLst>
                                </p:cTn>
                              </p:par>
                            </p:childTnLst>
                          </p:cTn>
                        </p:par>
                        <p:par>
                          <p:cTn id="62" fill="hold" nodeType="afterGroup">
                            <p:stCondLst>
                              <p:cond delay="500"/>
                            </p:stCondLst>
                            <p:childTnLst>
                              <p:par>
                                <p:cTn id="63" presetID="22" presetClass="entr" presetSubtype="1" fill="hold" grpId="0" nodeType="afterEffect">
                                  <p:stCondLst>
                                    <p:cond delay="0"/>
                                  </p:stCondLst>
                                  <p:childTnLst>
                                    <p:set>
                                      <p:cBhvr>
                                        <p:cTn id="64" dur="1" fill="hold">
                                          <p:stCondLst>
                                            <p:cond delay="0"/>
                                          </p:stCondLst>
                                        </p:cTn>
                                        <p:tgtEl>
                                          <p:spTgt spid="61452"/>
                                        </p:tgtEl>
                                        <p:attrNameLst>
                                          <p:attrName>style.visibility</p:attrName>
                                        </p:attrNameLst>
                                      </p:cBhvr>
                                      <p:to>
                                        <p:strVal val="visible"/>
                                      </p:to>
                                    </p:set>
                                    <p:animEffect transition="in" filter="wipe(up)">
                                      <p:cBhvr>
                                        <p:cTn id="65" dur="500"/>
                                        <p:tgtEl>
                                          <p:spTgt spid="614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44" grpId="0" animBg="1"/>
      <p:bldP spid="61445" grpId="0" animBg="1"/>
      <p:bldP spid="61446" grpId="0" animBg="1"/>
      <p:bldP spid="61446" grpId="1" animBg="1"/>
      <p:bldP spid="61447" grpId="0" animBg="1"/>
      <p:bldP spid="61448" grpId="0" animBg="1"/>
      <p:bldP spid="61449" grpId="0" animBg="1"/>
      <p:bldP spid="61450" grpId="0" animBg="1"/>
      <p:bldP spid="61450" grpId="1" animBg="1"/>
      <p:bldP spid="61451" grpId="0" animBg="1"/>
      <p:bldP spid="61452" grpId="0" animBg="1"/>
      <p:bldP spid="6145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640A7898-5B5B-4DE4-AC55-EB8E352A58A8}" type="slidenum">
              <a:rPr kumimoji="0" lang="en-US" altLang="ja-JP" sz="1400"/>
              <a:pPr>
                <a:spcBef>
                  <a:spcPct val="0"/>
                </a:spcBef>
                <a:buFontTx/>
                <a:buNone/>
              </a:pPr>
              <a:t>16</a:t>
            </a:fld>
            <a:endParaRPr kumimoji="0" lang="en-US" altLang="ja-JP" sz="1400"/>
          </a:p>
        </p:txBody>
      </p:sp>
      <p:sp>
        <p:nvSpPr>
          <p:cNvPr id="33795" name="Rectangle 2"/>
          <p:cNvSpPr>
            <a:spLocks noGrp="1" noChangeArrowheads="1"/>
          </p:cNvSpPr>
          <p:nvPr>
            <p:ph type="title"/>
          </p:nvPr>
        </p:nvSpPr>
        <p:spPr>
          <a:xfrm>
            <a:off x="228600" y="274638"/>
            <a:ext cx="8610600" cy="715962"/>
          </a:xfrm>
        </p:spPr>
        <p:txBody>
          <a:bodyPr/>
          <a:lstStyle/>
          <a:p>
            <a:pPr eaLnBrk="1" hangingPunct="1"/>
            <a:r>
              <a:rPr lang="ja-JP" altLang="en-US" sz="3200" smtClean="0"/>
              <a:t>囚人のジレンマ・ゲームにおけるナッシュ均衡</a:t>
            </a:r>
          </a:p>
        </p:txBody>
      </p:sp>
      <p:sp>
        <p:nvSpPr>
          <p:cNvPr id="63498" name="Oval 10"/>
          <p:cNvSpPr>
            <a:spLocks noChangeArrowheads="1"/>
          </p:cNvSpPr>
          <p:nvPr/>
        </p:nvSpPr>
        <p:spPr bwMode="auto">
          <a:xfrm>
            <a:off x="4495800" y="3048000"/>
            <a:ext cx="533400" cy="457200"/>
          </a:xfrm>
          <a:prstGeom prst="ellipse">
            <a:avLst/>
          </a:prstGeom>
          <a:noFill/>
          <a:ln w="2540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63499" name="Rectangle 11"/>
          <p:cNvSpPr>
            <a:spLocks noChangeArrowheads="1"/>
          </p:cNvSpPr>
          <p:nvPr/>
        </p:nvSpPr>
        <p:spPr bwMode="auto">
          <a:xfrm>
            <a:off x="2971800" y="3048000"/>
            <a:ext cx="990600" cy="457200"/>
          </a:xfrm>
          <a:prstGeom prst="rect">
            <a:avLst/>
          </a:prstGeom>
          <a:noFill/>
          <a:ln w="254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63500" name="Text Box 12"/>
          <p:cNvSpPr txBox="1">
            <a:spLocks noChangeArrowheads="1"/>
          </p:cNvSpPr>
          <p:nvPr/>
        </p:nvSpPr>
        <p:spPr bwMode="auto">
          <a:xfrm>
            <a:off x="2286000" y="5257800"/>
            <a:ext cx="5181600" cy="5286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buFontTx/>
              <a:buNone/>
            </a:pPr>
            <a:r>
              <a:rPr lang="ja-JP" altLang="en-US" sz="2800"/>
              <a:t>ナッシュ均衡は </a:t>
            </a:r>
            <a:r>
              <a:rPr lang="en-US" altLang="ja-JP" sz="2800">
                <a:solidFill>
                  <a:srgbClr val="FF0000"/>
                </a:solidFill>
              </a:rPr>
              <a:t>(</a:t>
            </a:r>
            <a:r>
              <a:rPr lang="ja-JP" altLang="en-US" sz="2800">
                <a:solidFill>
                  <a:srgbClr val="FF0000"/>
                </a:solidFill>
              </a:rPr>
              <a:t>「自白」</a:t>
            </a:r>
            <a:r>
              <a:rPr lang="en-US" altLang="ja-JP" sz="2800">
                <a:solidFill>
                  <a:srgbClr val="FF0000"/>
                </a:solidFill>
              </a:rPr>
              <a:t>,</a:t>
            </a:r>
            <a:r>
              <a:rPr lang="ja-JP" altLang="en-US" sz="2800">
                <a:solidFill>
                  <a:srgbClr val="FF0000"/>
                </a:solidFill>
              </a:rPr>
              <a:t>「自白」</a:t>
            </a:r>
            <a:r>
              <a:rPr lang="en-US" altLang="ja-JP" sz="2800">
                <a:solidFill>
                  <a:srgbClr val="FF0000"/>
                </a:solidFill>
              </a:rPr>
              <a:t>)</a:t>
            </a:r>
          </a:p>
        </p:txBody>
      </p:sp>
      <p:sp>
        <p:nvSpPr>
          <p:cNvPr id="63501" name="AutoShape 13"/>
          <p:cNvSpPr>
            <a:spLocks noChangeArrowheads="1"/>
          </p:cNvSpPr>
          <p:nvPr/>
        </p:nvSpPr>
        <p:spPr bwMode="auto">
          <a:xfrm>
            <a:off x="4648200" y="4648200"/>
            <a:ext cx="457200" cy="381000"/>
          </a:xfrm>
          <a:prstGeom prst="downArrow">
            <a:avLst>
              <a:gd name="adj1" fmla="val 50000"/>
              <a:gd name="adj2" fmla="val 25000"/>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vert="eaVert"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63503" name="Oval 15"/>
          <p:cNvSpPr>
            <a:spLocks noChangeArrowheads="1"/>
          </p:cNvSpPr>
          <p:nvPr/>
        </p:nvSpPr>
        <p:spPr bwMode="auto">
          <a:xfrm>
            <a:off x="5257800" y="3048000"/>
            <a:ext cx="533400" cy="457200"/>
          </a:xfrm>
          <a:prstGeom prst="ellipse">
            <a:avLst/>
          </a:prstGeom>
          <a:noFill/>
          <a:ln w="2540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63504" name="Rectangle 16"/>
          <p:cNvSpPr>
            <a:spLocks noChangeArrowheads="1"/>
          </p:cNvSpPr>
          <p:nvPr/>
        </p:nvSpPr>
        <p:spPr bwMode="auto">
          <a:xfrm>
            <a:off x="4648200" y="2438400"/>
            <a:ext cx="990600" cy="457200"/>
          </a:xfrm>
          <a:prstGeom prst="rect">
            <a:avLst/>
          </a:prstGeom>
          <a:noFill/>
          <a:ln w="254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33802" name="Oval 17"/>
          <p:cNvSpPr>
            <a:spLocks noChangeArrowheads="1"/>
          </p:cNvSpPr>
          <p:nvPr/>
        </p:nvSpPr>
        <p:spPr bwMode="auto">
          <a:xfrm>
            <a:off x="6096000" y="3048000"/>
            <a:ext cx="457200" cy="457200"/>
          </a:xfrm>
          <a:prstGeom prst="ellipse">
            <a:avLst/>
          </a:prstGeom>
          <a:noFill/>
          <a:ln w="25400">
            <a:solidFill>
              <a:srgbClr val="0000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33803" name="Oval 18"/>
          <p:cNvSpPr>
            <a:spLocks noChangeArrowheads="1"/>
          </p:cNvSpPr>
          <p:nvPr/>
        </p:nvSpPr>
        <p:spPr bwMode="auto">
          <a:xfrm>
            <a:off x="5334000" y="3733800"/>
            <a:ext cx="533400" cy="457200"/>
          </a:xfrm>
          <a:prstGeom prst="ellipse">
            <a:avLst/>
          </a:prstGeom>
          <a:noFill/>
          <a:ln w="25400">
            <a:solidFill>
              <a:srgbClr val="0000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graphicFrame>
        <p:nvGraphicFramePr>
          <p:cNvPr id="63508" name="Group 20"/>
          <p:cNvGraphicFramePr>
            <a:graphicFrameLocks noGrp="1"/>
          </p:cNvGraphicFramePr>
          <p:nvPr/>
        </p:nvGraphicFramePr>
        <p:xfrm>
          <a:off x="990600" y="1676400"/>
          <a:ext cx="6629400" cy="2590800"/>
        </p:xfrm>
        <a:graphic>
          <a:graphicData uri="http://schemas.openxmlformats.org/drawingml/2006/table">
            <a:tbl>
              <a:tblPr/>
              <a:tblGrid>
                <a:gridCol w="1657350"/>
                <a:gridCol w="1657350"/>
                <a:gridCol w="1657350"/>
                <a:gridCol w="1657350"/>
              </a:tblGrid>
              <a:tr h="64770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1" lang="ja-JP" altLang="en-US" sz="2800" b="0" i="0" u="none" strike="noStrike" cap="none" normalizeH="0" baseline="0" smtClean="0">
                        <a:ln>
                          <a:noFill/>
                        </a:ln>
                        <a:solidFill>
                          <a:schemeClr val="tx1"/>
                        </a:solidFill>
                        <a:effectLst/>
                        <a:latin typeface="Arial" charset="0"/>
                        <a:ea typeface="ＭＳ Ｐゴシック" pitchFamily="50" charset="-128"/>
                      </a:endParaRPr>
                    </a:p>
                  </a:txBody>
                  <a:tcPr marL="0" marR="0" marT="0" marB="0" anchor="ctr" anchorCtr="1" horzOverflow="overflow">
                    <a:lnL cap="flat">
                      <a:noFill/>
                    </a:lnL>
                    <a:lnR>
                      <a:noFill/>
                    </a:lnR>
                    <a:lnT cap="fla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1" lang="ja-JP" altLang="en-US" sz="2800" b="0" i="0" u="none" strike="noStrike" cap="none" normalizeH="0" baseline="0" smtClean="0">
                        <a:ln>
                          <a:noFill/>
                        </a:ln>
                        <a:solidFill>
                          <a:schemeClr val="tx1"/>
                        </a:solidFill>
                        <a:effectLst/>
                        <a:latin typeface="Arial" charset="0"/>
                        <a:ea typeface="ＭＳ Ｐゴシック" pitchFamily="50" charset="-128"/>
                      </a:endParaRPr>
                    </a:p>
                  </a:txBody>
                  <a:tcPr marL="0" marR="0" marT="0" marB="0" anchor="ctr" anchorCtr="1" horzOverflow="overflow">
                    <a:lnL>
                      <a:noFill/>
                    </a:lnL>
                    <a:lnR w="28575" cap="flat" cmpd="sng" algn="ctr">
                      <a:solidFill>
                        <a:schemeClr val="tx1"/>
                      </a:solidFill>
                      <a:prstDash val="solid"/>
                      <a:round/>
                      <a:headEnd type="none" w="med" len="med"/>
                      <a:tailEnd type="none" w="med" len="med"/>
                    </a:lnR>
                    <a:lnT cap="flat">
                      <a:noFill/>
                    </a:lnT>
                    <a:lnB>
                      <a:noFill/>
                    </a:lnB>
                    <a:lnTlToBr>
                      <a:noFill/>
                    </a:lnTlToBr>
                    <a:lnBlToTr>
                      <a:noFill/>
                    </a:lnBlToTr>
                    <a:noFill/>
                  </a:tcPr>
                </a:tc>
                <a:tc gridSpan="2">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ja-JP" altLang="en-US" sz="2800" b="0" i="0" u="none" strike="noStrike" cap="none" normalizeH="0" baseline="0" smtClean="0">
                          <a:ln>
                            <a:noFill/>
                          </a:ln>
                          <a:solidFill>
                            <a:schemeClr val="tx1"/>
                          </a:solidFill>
                          <a:effectLst/>
                          <a:latin typeface="Arial" charset="0"/>
                          <a:ea typeface="ＭＳ Ｐゴシック" pitchFamily="50" charset="-128"/>
                        </a:rPr>
                        <a:t>容疑者</a:t>
                      </a:r>
                      <a:r>
                        <a:rPr kumimoji="1" lang="en-US" altLang="ja-JP" sz="2800" b="0" i="0" u="none" strike="noStrike" cap="none" normalizeH="0" baseline="0" smtClean="0">
                          <a:ln>
                            <a:noFill/>
                          </a:ln>
                          <a:solidFill>
                            <a:schemeClr val="tx1"/>
                          </a:solidFill>
                          <a:effectLst/>
                          <a:latin typeface="Arial" charset="0"/>
                          <a:ea typeface="ＭＳ Ｐゴシック" pitchFamily="50" charset="-128"/>
                        </a:rPr>
                        <a:t>2</a:t>
                      </a:r>
                    </a:p>
                  </a:txBody>
                  <a:tcPr marL="0" marR="0" marT="0" marB="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r>
              <a:tr h="64770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1" lang="ja-JP" altLang="en-US" sz="2800" b="0" i="0" u="none" strike="noStrike" cap="none" normalizeH="0" baseline="0" smtClean="0">
                        <a:ln>
                          <a:noFill/>
                        </a:ln>
                        <a:solidFill>
                          <a:schemeClr val="tx1"/>
                        </a:solidFill>
                        <a:effectLst/>
                        <a:latin typeface="Arial" charset="0"/>
                        <a:ea typeface="ＭＳ Ｐゴシック" pitchFamily="50" charset="-128"/>
                      </a:endParaRPr>
                    </a:p>
                  </a:txBody>
                  <a:tcPr marL="0" marR="0" marT="0" marB="0" anchor="ctr" anchorCtr="1" horzOverflow="overflow">
                    <a:lnL cap="flat">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1" lang="ja-JP" altLang="en-US" sz="2800" b="0" i="0" u="none" strike="noStrike" cap="none" normalizeH="0" baseline="0" smtClean="0">
                        <a:ln>
                          <a:noFill/>
                        </a:ln>
                        <a:solidFill>
                          <a:schemeClr val="tx1"/>
                        </a:solidFill>
                        <a:effectLst/>
                        <a:latin typeface="Arial" charset="0"/>
                        <a:ea typeface="ＭＳ Ｐゴシック" pitchFamily="50" charset="-128"/>
                      </a:endParaRPr>
                    </a:p>
                  </a:txBody>
                  <a:tcPr marL="0" marR="0" marT="0" marB="0" anchor="ctr" anchorCtr="1" horzOverflow="overflow">
                    <a:lnL>
                      <a:noFill/>
                    </a:lnL>
                    <a:lnR w="28575" cap="flat" cmpd="sng" algn="ctr">
                      <a:solidFill>
                        <a:schemeClr val="tx1"/>
                      </a:solid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ja-JP" altLang="en-US" sz="2800" b="0" i="0" u="none" strike="noStrike" cap="none" normalizeH="0" baseline="0" smtClean="0">
                          <a:ln>
                            <a:noFill/>
                          </a:ln>
                          <a:solidFill>
                            <a:schemeClr val="tx1"/>
                          </a:solidFill>
                          <a:effectLst/>
                          <a:latin typeface="Arial" charset="0"/>
                          <a:ea typeface="ＭＳ Ｐゴシック" pitchFamily="50" charset="-128"/>
                        </a:rPr>
                        <a:t>自白</a:t>
                      </a:r>
                    </a:p>
                  </a:txBody>
                  <a:tcPr marL="0" marR="0" marT="0" marB="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ja-JP" altLang="en-US" sz="2800" b="0" i="0" u="none" strike="noStrike" cap="none" normalizeH="0" baseline="0" smtClean="0">
                          <a:ln>
                            <a:noFill/>
                          </a:ln>
                          <a:solidFill>
                            <a:schemeClr val="tx1"/>
                          </a:solidFill>
                          <a:effectLst/>
                          <a:latin typeface="Arial" charset="0"/>
                          <a:ea typeface="ＭＳ Ｐゴシック" pitchFamily="50" charset="-128"/>
                        </a:rPr>
                        <a:t>黙秘</a:t>
                      </a:r>
                    </a:p>
                  </a:txBody>
                  <a:tcPr marL="0" marR="0" marT="0" marB="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47700">
                <a:tc rowSpan="2">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ja-JP" altLang="en-US" sz="2800" b="0" i="0" u="none" strike="noStrike" cap="none" normalizeH="0" baseline="0" smtClean="0">
                          <a:ln>
                            <a:noFill/>
                          </a:ln>
                          <a:solidFill>
                            <a:schemeClr val="tx1"/>
                          </a:solidFill>
                          <a:effectLst/>
                          <a:latin typeface="Arial" charset="0"/>
                          <a:ea typeface="ＭＳ Ｐゴシック" pitchFamily="50" charset="-128"/>
                        </a:rPr>
                        <a:t>容疑者</a:t>
                      </a:r>
                      <a:r>
                        <a:rPr kumimoji="1" lang="en-US" altLang="ja-JP" sz="2800" b="0" i="0" u="none" strike="noStrike" cap="none" normalizeH="0" baseline="0" smtClean="0">
                          <a:ln>
                            <a:noFill/>
                          </a:ln>
                          <a:solidFill>
                            <a:schemeClr val="tx1"/>
                          </a:solidFill>
                          <a:effectLst/>
                          <a:latin typeface="Arial" charset="0"/>
                          <a:ea typeface="ＭＳ Ｐゴシック" pitchFamily="50" charset="-128"/>
                        </a:rPr>
                        <a:t>1</a:t>
                      </a:r>
                    </a:p>
                  </a:txBody>
                  <a:tcPr marL="0" marR="0" marT="0" marB="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ja-JP" altLang="en-US" sz="2800" b="0" i="0" u="none" strike="noStrike" cap="none" normalizeH="0" baseline="0" smtClean="0">
                          <a:ln>
                            <a:noFill/>
                          </a:ln>
                          <a:solidFill>
                            <a:schemeClr val="tx1"/>
                          </a:solidFill>
                          <a:effectLst/>
                          <a:latin typeface="Arial" charset="0"/>
                          <a:ea typeface="ＭＳ Ｐゴシック" pitchFamily="50" charset="-128"/>
                        </a:rPr>
                        <a:t>自白</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en-US" altLang="ja-JP" sz="2800" b="0" i="0" u="none" strike="noStrike" cap="none" normalizeH="0" baseline="0" smtClean="0">
                          <a:ln>
                            <a:noFill/>
                          </a:ln>
                          <a:solidFill>
                            <a:schemeClr val="tx1"/>
                          </a:solidFill>
                          <a:effectLst/>
                          <a:latin typeface="Arial" charset="0"/>
                          <a:ea typeface="ＭＳ Ｐゴシック" pitchFamily="50" charset="-128"/>
                        </a:rPr>
                        <a:t>-5 ,  -5</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en-US" altLang="ja-JP" sz="2800" b="0" i="0" u="none" strike="noStrike" cap="none" normalizeH="0" baseline="0" smtClean="0">
                          <a:ln>
                            <a:noFill/>
                          </a:ln>
                          <a:solidFill>
                            <a:schemeClr val="tx1"/>
                          </a:solidFill>
                          <a:effectLst/>
                          <a:latin typeface="Arial" charset="0"/>
                          <a:ea typeface="ＭＳ Ｐゴシック" pitchFamily="50" charset="-128"/>
                        </a:rPr>
                        <a:t>0 ,  -10</a:t>
                      </a:r>
                    </a:p>
                  </a:txBody>
                  <a:tcPr marL="0" marR="0" marT="0" marB="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47700">
                <a:tc vMerge="1">
                  <a:txBody>
                    <a:bodyPr/>
                    <a:lstStyle/>
                    <a:p>
                      <a:endParaRPr kumimoji="1" lang="ja-JP" altLang="en-US"/>
                    </a:p>
                  </a:txBody>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ja-JP" altLang="en-US" sz="2800" b="0" i="0" u="none" strike="noStrike" cap="none" normalizeH="0" baseline="0" smtClean="0">
                          <a:ln>
                            <a:noFill/>
                          </a:ln>
                          <a:solidFill>
                            <a:schemeClr val="tx1"/>
                          </a:solidFill>
                          <a:effectLst/>
                          <a:latin typeface="Arial" charset="0"/>
                          <a:ea typeface="ＭＳ Ｐゴシック" pitchFamily="50" charset="-128"/>
                        </a:rPr>
                        <a:t>黙秘</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en-US" altLang="ja-JP" sz="2800" b="0" i="0" u="none" strike="noStrike" cap="none" normalizeH="0" baseline="0" smtClean="0">
                          <a:ln>
                            <a:noFill/>
                          </a:ln>
                          <a:solidFill>
                            <a:schemeClr val="tx1"/>
                          </a:solidFill>
                          <a:effectLst/>
                          <a:latin typeface="Arial" charset="0"/>
                          <a:ea typeface="ＭＳ Ｐゴシック" pitchFamily="50" charset="-128"/>
                        </a:rPr>
                        <a:t>-10 ,  0</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en-US" altLang="ja-JP" sz="2800" b="0" i="0" u="none" strike="noStrike" cap="none" normalizeH="0" baseline="0" smtClean="0">
                          <a:ln>
                            <a:noFill/>
                          </a:ln>
                          <a:solidFill>
                            <a:schemeClr val="tx1"/>
                          </a:solidFill>
                          <a:effectLst/>
                          <a:latin typeface="Arial" charset="0"/>
                          <a:ea typeface="ＭＳ Ｐゴシック" pitchFamily="50" charset="-128"/>
                        </a:rPr>
                        <a:t>-1 ,  -1</a:t>
                      </a:r>
                    </a:p>
                  </a:txBody>
                  <a:tcPr marL="0" marR="0" marT="0" marB="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63498"/>
                                        </p:tgtEl>
                                      </p:cBhvr>
                                    </p:animEffect>
                                    <p:animScale>
                                      <p:cBhvr>
                                        <p:cTn id="7" dur="250" autoRev="1" fill="hold"/>
                                        <p:tgtEl>
                                          <p:spTgt spid="63498"/>
                                        </p:tgtEl>
                                      </p:cBhvr>
                                      <p:by x="105000" y="105000"/>
                                    </p:animScale>
                                  </p:childTnLst>
                                </p:cTn>
                              </p:par>
                              <p:par>
                                <p:cTn id="8" presetID="26" presetClass="emph" presetSubtype="0" fill="hold" grpId="0" nodeType="withEffect">
                                  <p:stCondLst>
                                    <p:cond delay="0"/>
                                  </p:stCondLst>
                                  <p:childTnLst>
                                    <p:animEffect transition="out" filter="fade">
                                      <p:cBhvr>
                                        <p:cTn id="9" dur="500" tmFilter="0, 0; .2, .5; .8, .5; 1, 0"/>
                                        <p:tgtEl>
                                          <p:spTgt spid="63503"/>
                                        </p:tgtEl>
                                      </p:cBhvr>
                                    </p:animEffect>
                                    <p:animScale>
                                      <p:cBhvr>
                                        <p:cTn id="10" dur="250" autoRev="1" fill="hold"/>
                                        <p:tgtEl>
                                          <p:spTgt spid="63503"/>
                                        </p:tgtEl>
                                      </p:cBhvr>
                                      <p:by x="105000" y="105000"/>
                                    </p:animScale>
                                  </p:childTnLst>
                                </p:cTn>
                              </p:par>
                            </p:childTnLst>
                          </p:cTn>
                        </p:par>
                        <p:par>
                          <p:cTn id="11" fill="hold" nodeType="afterGroup">
                            <p:stCondLst>
                              <p:cond delay="500"/>
                            </p:stCondLst>
                            <p:childTnLst>
                              <p:par>
                                <p:cTn id="12" presetID="53" presetClass="entr" presetSubtype="0" fill="hold" grpId="0" nodeType="afterEffect">
                                  <p:stCondLst>
                                    <p:cond delay="0"/>
                                  </p:stCondLst>
                                  <p:childTnLst>
                                    <p:set>
                                      <p:cBhvr>
                                        <p:cTn id="13" dur="1" fill="hold">
                                          <p:stCondLst>
                                            <p:cond delay="0"/>
                                          </p:stCondLst>
                                        </p:cTn>
                                        <p:tgtEl>
                                          <p:spTgt spid="63499"/>
                                        </p:tgtEl>
                                        <p:attrNameLst>
                                          <p:attrName>style.visibility</p:attrName>
                                        </p:attrNameLst>
                                      </p:cBhvr>
                                      <p:to>
                                        <p:strVal val="visible"/>
                                      </p:to>
                                    </p:set>
                                    <p:anim calcmode="lin" valueType="num">
                                      <p:cBhvr>
                                        <p:cTn id="14" dur="500" fill="hold"/>
                                        <p:tgtEl>
                                          <p:spTgt spid="63499"/>
                                        </p:tgtEl>
                                        <p:attrNameLst>
                                          <p:attrName>ppt_w</p:attrName>
                                        </p:attrNameLst>
                                      </p:cBhvr>
                                      <p:tavLst>
                                        <p:tav tm="0">
                                          <p:val>
                                            <p:fltVal val="0"/>
                                          </p:val>
                                        </p:tav>
                                        <p:tav tm="100000">
                                          <p:val>
                                            <p:strVal val="#ppt_w"/>
                                          </p:val>
                                        </p:tav>
                                      </p:tavLst>
                                    </p:anim>
                                    <p:anim calcmode="lin" valueType="num">
                                      <p:cBhvr>
                                        <p:cTn id="15" dur="500" fill="hold"/>
                                        <p:tgtEl>
                                          <p:spTgt spid="63499"/>
                                        </p:tgtEl>
                                        <p:attrNameLst>
                                          <p:attrName>ppt_h</p:attrName>
                                        </p:attrNameLst>
                                      </p:cBhvr>
                                      <p:tavLst>
                                        <p:tav tm="0">
                                          <p:val>
                                            <p:fltVal val="0"/>
                                          </p:val>
                                        </p:tav>
                                        <p:tav tm="100000">
                                          <p:val>
                                            <p:strVal val="#ppt_h"/>
                                          </p:val>
                                        </p:tav>
                                      </p:tavLst>
                                    </p:anim>
                                    <p:animEffect transition="in" filter="fade">
                                      <p:cBhvr>
                                        <p:cTn id="16" dur="500"/>
                                        <p:tgtEl>
                                          <p:spTgt spid="63499"/>
                                        </p:tgtEl>
                                      </p:cBhvr>
                                    </p:animEffect>
                                  </p:childTnLst>
                                </p:cTn>
                              </p:par>
                              <p:par>
                                <p:cTn id="17" presetID="53" presetClass="entr" presetSubtype="0" fill="hold" grpId="0" nodeType="withEffect">
                                  <p:stCondLst>
                                    <p:cond delay="0"/>
                                  </p:stCondLst>
                                  <p:childTnLst>
                                    <p:set>
                                      <p:cBhvr>
                                        <p:cTn id="18" dur="1" fill="hold">
                                          <p:stCondLst>
                                            <p:cond delay="0"/>
                                          </p:stCondLst>
                                        </p:cTn>
                                        <p:tgtEl>
                                          <p:spTgt spid="63504"/>
                                        </p:tgtEl>
                                        <p:attrNameLst>
                                          <p:attrName>style.visibility</p:attrName>
                                        </p:attrNameLst>
                                      </p:cBhvr>
                                      <p:to>
                                        <p:strVal val="visible"/>
                                      </p:to>
                                    </p:set>
                                    <p:anim calcmode="lin" valueType="num">
                                      <p:cBhvr>
                                        <p:cTn id="19" dur="500" fill="hold"/>
                                        <p:tgtEl>
                                          <p:spTgt spid="63504"/>
                                        </p:tgtEl>
                                        <p:attrNameLst>
                                          <p:attrName>ppt_w</p:attrName>
                                        </p:attrNameLst>
                                      </p:cBhvr>
                                      <p:tavLst>
                                        <p:tav tm="0">
                                          <p:val>
                                            <p:fltVal val="0"/>
                                          </p:val>
                                        </p:tav>
                                        <p:tav tm="100000">
                                          <p:val>
                                            <p:strVal val="#ppt_w"/>
                                          </p:val>
                                        </p:tav>
                                      </p:tavLst>
                                    </p:anim>
                                    <p:anim calcmode="lin" valueType="num">
                                      <p:cBhvr>
                                        <p:cTn id="20" dur="500" fill="hold"/>
                                        <p:tgtEl>
                                          <p:spTgt spid="63504"/>
                                        </p:tgtEl>
                                        <p:attrNameLst>
                                          <p:attrName>ppt_h</p:attrName>
                                        </p:attrNameLst>
                                      </p:cBhvr>
                                      <p:tavLst>
                                        <p:tav tm="0">
                                          <p:val>
                                            <p:fltVal val="0"/>
                                          </p:val>
                                        </p:tav>
                                        <p:tav tm="100000">
                                          <p:val>
                                            <p:strVal val="#ppt_h"/>
                                          </p:val>
                                        </p:tav>
                                      </p:tavLst>
                                    </p:anim>
                                    <p:animEffect transition="in" filter="fade">
                                      <p:cBhvr>
                                        <p:cTn id="21" dur="500"/>
                                        <p:tgtEl>
                                          <p:spTgt spid="63504"/>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22" presetClass="entr" presetSubtype="1" fill="hold" grpId="0" nodeType="clickEffect">
                                  <p:stCondLst>
                                    <p:cond delay="0"/>
                                  </p:stCondLst>
                                  <p:childTnLst>
                                    <p:set>
                                      <p:cBhvr>
                                        <p:cTn id="25" dur="1" fill="hold">
                                          <p:stCondLst>
                                            <p:cond delay="0"/>
                                          </p:stCondLst>
                                        </p:cTn>
                                        <p:tgtEl>
                                          <p:spTgt spid="63501"/>
                                        </p:tgtEl>
                                        <p:attrNameLst>
                                          <p:attrName>style.visibility</p:attrName>
                                        </p:attrNameLst>
                                      </p:cBhvr>
                                      <p:to>
                                        <p:strVal val="visible"/>
                                      </p:to>
                                    </p:set>
                                    <p:animEffect transition="in" filter="wipe(up)">
                                      <p:cBhvr>
                                        <p:cTn id="26" dur="500"/>
                                        <p:tgtEl>
                                          <p:spTgt spid="63501"/>
                                        </p:tgtEl>
                                      </p:cBhvr>
                                    </p:animEffect>
                                  </p:childTnLst>
                                </p:cTn>
                              </p:par>
                            </p:childTnLst>
                          </p:cTn>
                        </p:par>
                        <p:par>
                          <p:cTn id="27" fill="hold" nodeType="afterGroup">
                            <p:stCondLst>
                              <p:cond delay="500"/>
                            </p:stCondLst>
                            <p:childTnLst>
                              <p:par>
                                <p:cTn id="28" presetID="22" presetClass="entr" presetSubtype="1" fill="hold" grpId="0" nodeType="afterEffect">
                                  <p:stCondLst>
                                    <p:cond delay="0"/>
                                  </p:stCondLst>
                                  <p:childTnLst>
                                    <p:set>
                                      <p:cBhvr>
                                        <p:cTn id="29" dur="1" fill="hold">
                                          <p:stCondLst>
                                            <p:cond delay="0"/>
                                          </p:stCondLst>
                                        </p:cTn>
                                        <p:tgtEl>
                                          <p:spTgt spid="63500"/>
                                        </p:tgtEl>
                                        <p:attrNameLst>
                                          <p:attrName>style.visibility</p:attrName>
                                        </p:attrNameLst>
                                      </p:cBhvr>
                                      <p:to>
                                        <p:strVal val="visible"/>
                                      </p:to>
                                    </p:set>
                                    <p:animEffect transition="in" filter="wipe(up)">
                                      <p:cBhvr>
                                        <p:cTn id="30" dur="500"/>
                                        <p:tgtEl>
                                          <p:spTgt spid="635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498" grpId="0" animBg="1"/>
      <p:bldP spid="63499" grpId="0" animBg="1"/>
      <p:bldP spid="63500" grpId="0" animBg="1"/>
      <p:bldP spid="63501" grpId="0" animBg="1"/>
      <p:bldP spid="63503" grpId="0" animBg="1"/>
      <p:bldP spid="6350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5707F305-D1A8-4E93-9905-84885A71BDEF}" type="slidenum">
              <a:rPr kumimoji="0" lang="en-US" altLang="ja-JP" sz="1400"/>
              <a:pPr>
                <a:spcBef>
                  <a:spcPct val="0"/>
                </a:spcBef>
                <a:buFontTx/>
                <a:buNone/>
              </a:pPr>
              <a:t>17</a:t>
            </a:fld>
            <a:endParaRPr kumimoji="0" lang="en-US" altLang="ja-JP" sz="1400"/>
          </a:p>
        </p:txBody>
      </p:sp>
      <p:sp>
        <p:nvSpPr>
          <p:cNvPr id="35843" name="Rectangle 4"/>
          <p:cNvSpPr>
            <a:spLocks noGrp="1" noChangeArrowheads="1"/>
          </p:cNvSpPr>
          <p:nvPr>
            <p:ph type="title"/>
          </p:nvPr>
        </p:nvSpPr>
        <p:spPr/>
        <p:txBody>
          <a:bodyPr/>
          <a:lstStyle/>
          <a:p>
            <a:r>
              <a:rPr lang="ja-JP" altLang="en-US" smtClean="0"/>
              <a:t>なぜ「ジレンマ」か？</a:t>
            </a:r>
          </a:p>
        </p:txBody>
      </p:sp>
      <p:sp>
        <p:nvSpPr>
          <p:cNvPr id="135173" name="Rectangle 5"/>
          <p:cNvSpPr>
            <a:spLocks noGrp="1" noChangeArrowheads="1"/>
          </p:cNvSpPr>
          <p:nvPr>
            <p:ph type="body" idx="1"/>
          </p:nvPr>
        </p:nvSpPr>
        <p:spPr/>
        <p:txBody>
          <a:bodyPr/>
          <a:lstStyle/>
          <a:p>
            <a:r>
              <a:rPr lang="en-US" altLang="ja-JP" smtClean="0"/>
              <a:t>2</a:t>
            </a:r>
            <a:r>
              <a:rPr lang="ja-JP" altLang="en-US" smtClean="0"/>
              <a:t>人のプレイヤーがともに「黙秘」を選んだ場合、両者の利得はともに</a:t>
            </a:r>
            <a:r>
              <a:rPr lang="en-US" altLang="ja-JP" smtClean="0"/>
              <a:t>-1</a:t>
            </a:r>
          </a:p>
          <a:p>
            <a:r>
              <a:rPr lang="ja-JP" altLang="en-US" smtClean="0"/>
              <a:t>⇒ ナッシュ均衡 </a:t>
            </a:r>
            <a:r>
              <a:rPr lang="en-US" altLang="ja-JP" smtClean="0"/>
              <a:t>(</a:t>
            </a:r>
            <a:r>
              <a:rPr lang="ja-JP" altLang="en-US" smtClean="0"/>
              <a:t>「自白」</a:t>
            </a:r>
            <a:r>
              <a:rPr lang="en-US" altLang="ja-JP" smtClean="0"/>
              <a:t>,</a:t>
            </a:r>
            <a:r>
              <a:rPr lang="ja-JP" altLang="en-US" smtClean="0"/>
              <a:t>「自白」</a:t>
            </a:r>
            <a:r>
              <a:rPr lang="en-US" altLang="ja-JP" smtClean="0"/>
              <a:t>) </a:t>
            </a:r>
            <a:r>
              <a:rPr lang="ja-JP" altLang="en-US" smtClean="0"/>
              <a:t>における各プレイヤーの利得</a:t>
            </a:r>
            <a:r>
              <a:rPr lang="en-US" altLang="ja-JP" smtClean="0"/>
              <a:t>-5</a:t>
            </a:r>
            <a:r>
              <a:rPr lang="ja-JP" altLang="en-US" smtClean="0"/>
              <a:t>よりも大</a:t>
            </a:r>
          </a:p>
          <a:p>
            <a:pPr lvl="4"/>
            <a:endParaRPr lang="ja-JP" altLang="en-US" smtClean="0"/>
          </a:p>
          <a:p>
            <a:r>
              <a:rPr lang="ja-JP" altLang="en-US" smtClean="0"/>
              <a:t>「</a:t>
            </a:r>
            <a:r>
              <a:rPr lang="en-US" altLang="ja-JP" smtClean="0"/>
              <a:t>2</a:t>
            </a:r>
            <a:r>
              <a:rPr lang="ja-JP" altLang="en-US" smtClean="0"/>
              <a:t>人とも黙秘」という、より望ましい選択肢があるにも関わらず、「</a:t>
            </a:r>
            <a:r>
              <a:rPr lang="en-US" altLang="ja-JP" smtClean="0"/>
              <a:t>2</a:t>
            </a:r>
            <a:r>
              <a:rPr lang="ja-JP" altLang="en-US" smtClean="0"/>
              <a:t>人とも自白」という</a:t>
            </a:r>
            <a:r>
              <a:rPr lang="ja-JP" altLang="en-US" smtClean="0">
                <a:solidFill>
                  <a:srgbClr val="FF0000"/>
                </a:solidFill>
              </a:rPr>
              <a:t>望ましくない結果が均衡では選択されてしまう</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5173">
                                            <p:txEl>
                                              <p:pRg st="0" end="0"/>
                                            </p:txEl>
                                          </p:spTgt>
                                        </p:tgtEl>
                                        <p:attrNameLst>
                                          <p:attrName>style.visibility</p:attrName>
                                        </p:attrNameLst>
                                      </p:cBhvr>
                                      <p:to>
                                        <p:strVal val="visible"/>
                                      </p:to>
                                    </p:set>
                                    <p:anim calcmode="lin" valueType="num">
                                      <p:cBhvr additive="base">
                                        <p:cTn id="7" dur="500" fill="hold"/>
                                        <p:tgtEl>
                                          <p:spTgt spid="13517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35173">
                                            <p:txEl>
                                              <p:pRg st="0" end="0"/>
                                            </p:txEl>
                                          </p:spTgt>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35173">
                                            <p:txEl>
                                              <p:pRg st="1" end="1"/>
                                            </p:txEl>
                                          </p:spTgt>
                                        </p:tgtEl>
                                        <p:attrNameLst>
                                          <p:attrName>style.visibility</p:attrName>
                                        </p:attrNameLst>
                                      </p:cBhvr>
                                      <p:to>
                                        <p:strVal val="visible"/>
                                      </p:to>
                                    </p:set>
                                    <p:anim calcmode="lin" valueType="num">
                                      <p:cBhvr additive="base">
                                        <p:cTn id="12" dur="500" fill="hold"/>
                                        <p:tgtEl>
                                          <p:spTgt spid="135173">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13517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135173">
                                            <p:txEl>
                                              <p:pRg st="3" end="3"/>
                                            </p:txEl>
                                          </p:spTgt>
                                        </p:tgtEl>
                                        <p:attrNameLst>
                                          <p:attrName>style.visibility</p:attrName>
                                        </p:attrNameLst>
                                      </p:cBhvr>
                                      <p:to>
                                        <p:strVal val="visible"/>
                                      </p:to>
                                    </p:set>
                                    <p:anim calcmode="lin" valueType="num">
                                      <p:cBhvr additive="base">
                                        <p:cTn id="18" dur="500" fill="hold"/>
                                        <p:tgtEl>
                                          <p:spTgt spid="135173">
                                            <p:txEl>
                                              <p:pRg st="3" end="3"/>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13517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517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220" name="Group 52"/>
          <p:cNvGraphicFramePr>
            <a:graphicFrameLocks noGrp="1"/>
          </p:cNvGraphicFramePr>
          <p:nvPr/>
        </p:nvGraphicFramePr>
        <p:xfrm>
          <a:off x="381000" y="1447800"/>
          <a:ext cx="7772400" cy="2514600"/>
        </p:xfrm>
        <a:graphic>
          <a:graphicData uri="http://schemas.openxmlformats.org/drawingml/2006/table">
            <a:tbl>
              <a:tblPr/>
              <a:tblGrid>
                <a:gridCol w="1943100"/>
                <a:gridCol w="1943100"/>
                <a:gridCol w="1943100"/>
                <a:gridCol w="1943100"/>
              </a:tblGrid>
              <a:tr h="62865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1" lang="ja-JP" altLang="en-US" sz="2800" b="0" i="0" u="none" strike="noStrike" cap="none" normalizeH="0" baseline="0" dirty="0" smtClean="0">
                        <a:ln>
                          <a:noFill/>
                        </a:ln>
                        <a:solidFill>
                          <a:schemeClr val="tx1"/>
                        </a:solidFill>
                        <a:effectLst/>
                        <a:latin typeface="Arial" charset="0"/>
                        <a:ea typeface="ＭＳ Ｐゴシック" pitchFamily="50" charset="-128"/>
                      </a:endParaRPr>
                    </a:p>
                  </a:txBody>
                  <a:tcPr marL="0" marR="0" marT="0" marB="0" anchor="ctr" anchorCtr="1" horzOverflow="overflow">
                    <a:lnL cap="flat">
                      <a:noFill/>
                    </a:lnL>
                    <a:lnR>
                      <a:noFill/>
                    </a:lnR>
                    <a:lnT cap="fla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1" lang="ja-JP" altLang="en-US" sz="2800" b="0" i="0" u="none" strike="noStrike" cap="none" normalizeH="0" baseline="0" dirty="0" smtClean="0">
                        <a:ln>
                          <a:noFill/>
                        </a:ln>
                        <a:solidFill>
                          <a:schemeClr val="tx1"/>
                        </a:solidFill>
                        <a:effectLst/>
                        <a:latin typeface="Arial" charset="0"/>
                        <a:ea typeface="ＭＳ Ｐゴシック" pitchFamily="50" charset="-128"/>
                      </a:endParaRPr>
                    </a:p>
                  </a:txBody>
                  <a:tcPr marL="0" marR="0" marT="0" marB="0" anchor="ctr" anchorCtr="1" horzOverflow="overflow">
                    <a:lnL>
                      <a:noFill/>
                    </a:lnL>
                    <a:lnR w="28575" cap="flat" cmpd="sng" algn="ctr">
                      <a:solidFill>
                        <a:schemeClr val="tx1"/>
                      </a:solidFill>
                      <a:prstDash val="solid"/>
                      <a:round/>
                      <a:headEnd type="none" w="med" len="med"/>
                      <a:tailEnd type="none" w="med" len="med"/>
                    </a:lnR>
                    <a:lnT cap="flat">
                      <a:noFill/>
                    </a:lnT>
                    <a:lnB>
                      <a:noFill/>
                    </a:lnB>
                    <a:lnTlToBr>
                      <a:noFill/>
                    </a:lnTlToBr>
                    <a:lnBlToTr>
                      <a:noFill/>
                    </a:lnBlToTr>
                    <a:noFill/>
                  </a:tcPr>
                </a:tc>
                <a:tc gridSpan="2">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ja-JP" altLang="en-US" sz="2800" b="0" i="0" u="none" strike="noStrike" cap="none" normalizeH="0" baseline="0" dirty="0" smtClean="0">
                          <a:ln>
                            <a:noFill/>
                          </a:ln>
                          <a:solidFill>
                            <a:schemeClr val="tx1"/>
                          </a:solidFill>
                          <a:effectLst/>
                          <a:latin typeface="Arial" charset="0"/>
                          <a:ea typeface="ＭＳ Ｐゴシック" pitchFamily="50" charset="-128"/>
                        </a:rPr>
                        <a:t>プレイヤー</a:t>
                      </a:r>
                      <a:r>
                        <a:rPr kumimoji="1" lang="en-US" altLang="ja-JP" sz="2800" b="0" i="0" u="none" strike="noStrike" cap="none" normalizeH="0" baseline="0" dirty="0" smtClean="0">
                          <a:ln>
                            <a:noFill/>
                          </a:ln>
                          <a:solidFill>
                            <a:schemeClr val="tx1"/>
                          </a:solidFill>
                          <a:effectLst/>
                          <a:latin typeface="Arial" charset="0"/>
                          <a:ea typeface="ＭＳ Ｐゴシック" pitchFamily="50" charset="-128"/>
                        </a:rPr>
                        <a:t>2</a:t>
                      </a:r>
                      <a:endParaRPr kumimoji="1" lang="ja-JP" altLang="en-US" sz="2800" b="0" i="0" u="none" strike="noStrike" cap="none" normalizeH="0" baseline="0" dirty="0" smtClean="0">
                        <a:ln>
                          <a:noFill/>
                        </a:ln>
                        <a:solidFill>
                          <a:schemeClr val="tx1"/>
                        </a:solidFill>
                        <a:effectLst/>
                        <a:latin typeface="Arial" charset="0"/>
                        <a:ea typeface="ＭＳ Ｐゴシック" pitchFamily="50" charset="-128"/>
                      </a:endParaRPr>
                    </a:p>
                  </a:txBody>
                  <a:tcPr marL="0" marR="0" marT="0" marB="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r>
              <a:tr h="62865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1" lang="ja-JP" altLang="en-US" sz="2800" b="0" i="0" u="none" strike="noStrike" cap="none" normalizeH="0" baseline="0" dirty="0" smtClean="0">
                        <a:ln>
                          <a:noFill/>
                        </a:ln>
                        <a:solidFill>
                          <a:schemeClr val="tx1"/>
                        </a:solidFill>
                        <a:effectLst/>
                        <a:latin typeface="Arial" charset="0"/>
                        <a:ea typeface="ＭＳ Ｐゴシック" pitchFamily="50" charset="-128"/>
                      </a:endParaRPr>
                    </a:p>
                  </a:txBody>
                  <a:tcPr marL="0" marR="0" marT="0" marB="0" anchor="ctr" anchorCtr="1" horzOverflow="overflow">
                    <a:lnL cap="flat">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1" lang="ja-JP" altLang="en-US" sz="2800" b="0" i="0" u="none" strike="noStrike" cap="none" normalizeH="0" baseline="0" dirty="0" smtClean="0">
                        <a:ln>
                          <a:noFill/>
                        </a:ln>
                        <a:solidFill>
                          <a:schemeClr val="tx1"/>
                        </a:solidFill>
                        <a:effectLst/>
                        <a:latin typeface="Arial" charset="0"/>
                        <a:ea typeface="ＭＳ Ｐゴシック" pitchFamily="50" charset="-128"/>
                      </a:endParaRPr>
                    </a:p>
                  </a:txBody>
                  <a:tcPr marL="0" marR="0" marT="0" marB="0" anchor="ctr" anchorCtr="1" horzOverflow="overflow">
                    <a:lnL>
                      <a:noFill/>
                    </a:lnL>
                    <a:lnR w="28575" cap="flat" cmpd="sng" algn="ctr">
                      <a:solidFill>
                        <a:schemeClr val="tx1"/>
                      </a:solid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ja-JP" altLang="en-US" sz="2800" b="0" i="0" u="none" strike="noStrike" cap="none" normalizeH="0" baseline="0" dirty="0" smtClean="0">
                          <a:ln>
                            <a:noFill/>
                          </a:ln>
                          <a:solidFill>
                            <a:schemeClr val="tx1"/>
                          </a:solidFill>
                          <a:effectLst/>
                          <a:latin typeface="Arial" charset="0"/>
                          <a:ea typeface="ＭＳ Ｐゴシック" pitchFamily="50" charset="-128"/>
                        </a:rPr>
                        <a:t>タカ</a:t>
                      </a:r>
                    </a:p>
                  </a:txBody>
                  <a:tcPr marL="0" marR="0" marT="0" marB="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ja-JP" altLang="en-US" sz="2800" b="0" i="0" u="none" strike="noStrike" cap="none" normalizeH="0" baseline="0" dirty="0" smtClean="0">
                          <a:ln>
                            <a:noFill/>
                          </a:ln>
                          <a:solidFill>
                            <a:schemeClr val="tx1"/>
                          </a:solidFill>
                          <a:effectLst/>
                          <a:latin typeface="Arial" charset="0"/>
                          <a:ea typeface="ＭＳ Ｐゴシック" pitchFamily="50" charset="-128"/>
                        </a:rPr>
                        <a:t>ハト</a:t>
                      </a:r>
                    </a:p>
                  </a:txBody>
                  <a:tcPr marL="0" marR="0" marT="0" marB="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28650">
                <a:tc rowSpan="2">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ja-JP" altLang="en-US" sz="2800" b="0" i="0" u="none" strike="noStrike" cap="none" normalizeH="0" baseline="0" dirty="0" smtClean="0">
                          <a:ln>
                            <a:noFill/>
                          </a:ln>
                          <a:solidFill>
                            <a:schemeClr val="tx1"/>
                          </a:solidFill>
                          <a:effectLst/>
                          <a:latin typeface="Arial" charset="0"/>
                          <a:ea typeface="ＭＳ Ｐゴシック" pitchFamily="50" charset="-128"/>
                        </a:rPr>
                        <a:t>プレイヤー</a:t>
                      </a:r>
                      <a:r>
                        <a:rPr kumimoji="1" lang="en-US" altLang="ja-JP" sz="2800" b="0" i="0" u="none" strike="noStrike" cap="none" normalizeH="0" baseline="0" dirty="0" smtClean="0">
                          <a:ln>
                            <a:noFill/>
                          </a:ln>
                          <a:solidFill>
                            <a:schemeClr val="tx1"/>
                          </a:solidFill>
                          <a:effectLst/>
                          <a:latin typeface="Arial" charset="0"/>
                          <a:ea typeface="ＭＳ Ｐゴシック" pitchFamily="50" charset="-128"/>
                        </a:rPr>
                        <a:t>1</a:t>
                      </a:r>
                      <a:endParaRPr kumimoji="1" lang="ja-JP" altLang="en-US" sz="2800" b="0" i="0" u="none" strike="noStrike" cap="none" normalizeH="0" baseline="0" dirty="0" smtClean="0">
                        <a:ln>
                          <a:noFill/>
                        </a:ln>
                        <a:solidFill>
                          <a:schemeClr val="tx1"/>
                        </a:solidFill>
                        <a:effectLst/>
                        <a:latin typeface="Arial" charset="0"/>
                        <a:ea typeface="ＭＳ Ｐゴシック" pitchFamily="50" charset="-128"/>
                      </a:endParaRPr>
                    </a:p>
                  </a:txBody>
                  <a:tcPr marL="0" marR="0" marT="0" marB="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ja-JP" altLang="en-US" sz="2800" b="0" i="0" u="none" strike="noStrike" cap="none" normalizeH="0" baseline="0" dirty="0" smtClean="0">
                          <a:ln>
                            <a:noFill/>
                          </a:ln>
                          <a:solidFill>
                            <a:schemeClr val="tx1"/>
                          </a:solidFill>
                          <a:effectLst/>
                          <a:latin typeface="Arial" charset="0"/>
                          <a:ea typeface="ＭＳ Ｐゴシック" pitchFamily="50" charset="-128"/>
                        </a:rPr>
                        <a:t>タカ</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en-US" altLang="ja-JP" sz="2800" b="0" i="0" u="none" strike="noStrike" cap="none" normalizeH="0" baseline="0" dirty="0" smtClean="0">
                          <a:ln>
                            <a:noFill/>
                          </a:ln>
                          <a:solidFill>
                            <a:schemeClr val="tx1"/>
                          </a:solidFill>
                          <a:effectLst/>
                          <a:latin typeface="Arial" charset="0"/>
                          <a:ea typeface="ＭＳ Ｐゴシック" pitchFamily="50" charset="-128"/>
                        </a:rPr>
                        <a:t>-10 ,  -10</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en-US" altLang="ja-JP" sz="2800" b="0" i="0" u="none" strike="noStrike" cap="none" normalizeH="0" baseline="0" dirty="0" smtClean="0">
                          <a:ln>
                            <a:noFill/>
                          </a:ln>
                          <a:solidFill>
                            <a:schemeClr val="tx1"/>
                          </a:solidFill>
                          <a:effectLst/>
                          <a:latin typeface="Arial" charset="0"/>
                          <a:ea typeface="ＭＳ Ｐゴシック" pitchFamily="50" charset="-128"/>
                        </a:rPr>
                        <a:t>100 ,  0</a:t>
                      </a:r>
                    </a:p>
                  </a:txBody>
                  <a:tcPr marL="0" marR="0" marT="0" marB="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28650">
                <a:tc vMerge="1">
                  <a:txBody>
                    <a:bodyPr/>
                    <a:lstStyle/>
                    <a:p>
                      <a:endParaRPr kumimoji="1" lang="ja-JP" altLang="en-US"/>
                    </a:p>
                  </a:txBody>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ja-JP" altLang="en-US" sz="2800" b="0" i="0" u="none" strike="noStrike" cap="none" normalizeH="0" baseline="0" dirty="0" smtClean="0">
                          <a:ln>
                            <a:noFill/>
                          </a:ln>
                          <a:solidFill>
                            <a:schemeClr val="tx1"/>
                          </a:solidFill>
                          <a:effectLst/>
                          <a:latin typeface="Arial" charset="0"/>
                          <a:ea typeface="ＭＳ Ｐゴシック" pitchFamily="50" charset="-128"/>
                        </a:rPr>
                        <a:t>ハト</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en-US" altLang="ja-JP" sz="2800" b="0" i="0" u="none" strike="noStrike" cap="none" normalizeH="0" baseline="0" dirty="0" smtClean="0">
                          <a:ln>
                            <a:noFill/>
                          </a:ln>
                          <a:solidFill>
                            <a:schemeClr val="tx1"/>
                          </a:solidFill>
                          <a:effectLst/>
                          <a:latin typeface="Arial" charset="0"/>
                          <a:ea typeface="ＭＳ Ｐゴシック" pitchFamily="50" charset="-128"/>
                        </a:rPr>
                        <a:t>0 ,  100</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en-US" altLang="ja-JP" sz="2800" b="0" i="0" u="none" strike="noStrike" cap="none" normalizeH="0" baseline="0" dirty="0" smtClean="0">
                          <a:ln>
                            <a:noFill/>
                          </a:ln>
                          <a:solidFill>
                            <a:schemeClr val="tx1"/>
                          </a:solidFill>
                          <a:effectLst/>
                          <a:latin typeface="Arial" charset="0"/>
                          <a:ea typeface="ＭＳ Ｐゴシック" pitchFamily="50" charset="-128"/>
                        </a:rPr>
                        <a:t>50 ,  50</a:t>
                      </a:r>
                    </a:p>
                  </a:txBody>
                  <a:tcPr marL="0" marR="0" marT="0" marB="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37917"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BEFF811B-6BB8-46DF-89BE-4EC787395B81}" type="slidenum">
              <a:rPr kumimoji="0" lang="en-US" altLang="ja-JP" sz="1400"/>
              <a:pPr>
                <a:spcBef>
                  <a:spcPct val="0"/>
                </a:spcBef>
                <a:buFontTx/>
                <a:buNone/>
              </a:pPr>
              <a:t>18</a:t>
            </a:fld>
            <a:endParaRPr kumimoji="0" lang="en-US" altLang="ja-JP" sz="1400"/>
          </a:p>
        </p:txBody>
      </p:sp>
      <p:sp>
        <p:nvSpPr>
          <p:cNvPr id="37918" name="Rectangle 20"/>
          <p:cNvSpPr>
            <a:spLocks noGrp="1" noChangeArrowheads="1"/>
          </p:cNvSpPr>
          <p:nvPr>
            <p:ph type="title" idx="4294967295"/>
          </p:nvPr>
        </p:nvSpPr>
        <p:spPr>
          <a:xfrm>
            <a:off x="457200" y="274638"/>
            <a:ext cx="8229600" cy="792162"/>
          </a:xfrm>
        </p:spPr>
        <p:txBody>
          <a:bodyPr/>
          <a:lstStyle/>
          <a:p>
            <a:r>
              <a:rPr lang="ja-JP" altLang="en-US" sz="3600" smtClean="0"/>
              <a:t>「タカ・ハト」ゲームにおけるナッシュ均衡</a:t>
            </a:r>
          </a:p>
        </p:txBody>
      </p:sp>
      <p:sp>
        <p:nvSpPr>
          <p:cNvPr id="7174" name="AutoShape 6"/>
          <p:cNvSpPr>
            <a:spLocks noChangeArrowheads="1"/>
          </p:cNvSpPr>
          <p:nvPr/>
        </p:nvSpPr>
        <p:spPr bwMode="auto">
          <a:xfrm>
            <a:off x="4419600" y="2133600"/>
            <a:ext cx="1676400" cy="1752600"/>
          </a:xfrm>
          <a:prstGeom prst="roundRect">
            <a:avLst>
              <a:gd name="adj" fmla="val 16667"/>
            </a:avLst>
          </a:prstGeom>
          <a:noFill/>
          <a:ln w="2540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7175" name="Oval 7"/>
          <p:cNvSpPr>
            <a:spLocks noChangeArrowheads="1"/>
          </p:cNvSpPr>
          <p:nvPr/>
        </p:nvSpPr>
        <p:spPr bwMode="auto">
          <a:xfrm>
            <a:off x="4495800" y="2819400"/>
            <a:ext cx="685800" cy="457200"/>
          </a:xfrm>
          <a:prstGeom prst="ellipse">
            <a:avLst/>
          </a:prstGeom>
          <a:noFill/>
          <a:ln w="25400">
            <a:solidFill>
              <a:srgbClr val="FF0000"/>
            </a:solidFill>
            <a:prstDash val="sysDot"/>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7176" name="Oval 8"/>
          <p:cNvSpPr>
            <a:spLocks noChangeArrowheads="1"/>
          </p:cNvSpPr>
          <p:nvPr/>
        </p:nvSpPr>
        <p:spPr bwMode="auto">
          <a:xfrm>
            <a:off x="4572000" y="3429000"/>
            <a:ext cx="381000" cy="457200"/>
          </a:xfrm>
          <a:prstGeom prst="ellipse">
            <a:avLst/>
          </a:prstGeom>
          <a:noFill/>
          <a:ln w="2540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7177" name="Rectangle 9"/>
          <p:cNvSpPr>
            <a:spLocks noChangeArrowheads="1"/>
          </p:cNvSpPr>
          <p:nvPr/>
        </p:nvSpPr>
        <p:spPr bwMode="auto">
          <a:xfrm>
            <a:off x="2895600" y="3429000"/>
            <a:ext cx="838200" cy="457200"/>
          </a:xfrm>
          <a:prstGeom prst="rect">
            <a:avLst/>
          </a:prstGeom>
          <a:noFill/>
          <a:ln w="254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7178" name="AutoShape 10"/>
          <p:cNvSpPr>
            <a:spLocks noChangeArrowheads="1"/>
          </p:cNvSpPr>
          <p:nvPr/>
        </p:nvSpPr>
        <p:spPr bwMode="auto">
          <a:xfrm>
            <a:off x="6324600" y="2133600"/>
            <a:ext cx="1676400" cy="1752600"/>
          </a:xfrm>
          <a:prstGeom prst="roundRect">
            <a:avLst>
              <a:gd name="adj" fmla="val 16667"/>
            </a:avLst>
          </a:prstGeom>
          <a:noFill/>
          <a:ln w="25400">
            <a:solidFill>
              <a:srgbClr val="0000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7179" name="Oval 11"/>
          <p:cNvSpPr>
            <a:spLocks noChangeArrowheads="1"/>
          </p:cNvSpPr>
          <p:nvPr/>
        </p:nvSpPr>
        <p:spPr bwMode="auto">
          <a:xfrm>
            <a:off x="6477000" y="3429000"/>
            <a:ext cx="609600" cy="457200"/>
          </a:xfrm>
          <a:prstGeom prst="ellipse">
            <a:avLst/>
          </a:prstGeom>
          <a:noFill/>
          <a:ln w="25400">
            <a:solidFill>
              <a:srgbClr val="0000FF"/>
            </a:solidFill>
            <a:prstDash val="sysDot"/>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7180" name="Oval 12"/>
          <p:cNvSpPr>
            <a:spLocks noChangeArrowheads="1"/>
          </p:cNvSpPr>
          <p:nvPr/>
        </p:nvSpPr>
        <p:spPr bwMode="auto">
          <a:xfrm>
            <a:off x="6553200" y="2743200"/>
            <a:ext cx="685800" cy="533400"/>
          </a:xfrm>
          <a:prstGeom prst="ellipse">
            <a:avLst/>
          </a:prstGeom>
          <a:noFill/>
          <a:ln w="25400">
            <a:solidFill>
              <a:srgbClr val="0000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7181" name="Rectangle 13"/>
          <p:cNvSpPr>
            <a:spLocks noChangeArrowheads="1"/>
          </p:cNvSpPr>
          <p:nvPr/>
        </p:nvSpPr>
        <p:spPr bwMode="auto">
          <a:xfrm>
            <a:off x="2895600" y="2819400"/>
            <a:ext cx="838200" cy="457200"/>
          </a:xfrm>
          <a:prstGeom prst="rect">
            <a:avLst/>
          </a:prstGeom>
          <a:noFill/>
          <a:ln w="25400">
            <a:solidFill>
              <a:srgbClr val="0000FF"/>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7186" name="Text Box 18"/>
          <p:cNvSpPr txBox="1">
            <a:spLocks noChangeArrowheads="1"/>
          </p:cNvSpPr>
          <p:nvPr/>
        </p:nvSpPr>
        <p:spPr bwMode="auto">
          <a:xfrm>
            <a:off x="2514600" y="4800600"/>
            <a:ext cx="4800600" cy="134778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buFontTx/>
              <a:buNone/>
            </a:pPr>
            <a:r>
              <a:rPr lang="ja-JP" altLang="en-US" sz="2400"/>
              <a:t>プレイヤー</a:t>
            </a:r>
            <a:r>
              <a:rPr lang="en-US" altLang="ja-JP" sz="2400"/>
              <a:t>1</a:t>
            </a:r>
            <a:r>
              <a:rPr lang="ja-JP" altLang="en-US" sz="2400"/>
              <a:t>の最適反応は</a:t>
            </a:r>
          </a:p>
          <a:p>
            <a:r>
              <a:rPr lang="ja-JP" altLang="en-US" sz="2400"/>
              <a:t>プレイヤー</a:t>
            </a:r>
            <a:r>
              <a:rPr lang="en-US" altLang="ja-JP" sz="2400"/>
              <a:t>2</a:t>
            </a:r>
            <a:r>
              <a:rPr lang="ja-JP" altLang="en-US" sz="2400"/>
              <a:t>が「タカ」のとき、「ハト」</a:t>
            </a:r>
          </a:p>
          <a:p>
            <a:r>
              <a:rPr lang="ja-JP" altLang="en-US" sz="2400"/>
              <a:t>プレイヤー</a:t>
            </a:r>
            <a:r>
              <a:rPr lang="en-US" altLang="ja-JP" sz="2400"/>
              <a:t>2</a:t>
            </a:r>
            <a:r>
              <a:rPr lang="ja-JP" altLang="en-US" sz="2400"/>
              <a:t>が「ハト」のとき、「タカ」</a:t>
            </a:r>
          </a:p>
        </p:txBody>
      </p:sp>
      <p:sp>
        <p:nvSpPr>
          <p:cNvPr id="7187" name="AutoShape 19"/>
          <p:cNvSpPr>
            <a:spLocks noChangeArrowheads="1"/>
          </p:cNvSpPr>
          <p:nvPr/>
        </p:nvSpPr>
        <p:spPr bwMode="auto">
          <a:xfrm>
            <a:off x="4648200" y="4267200"/>
            <a:ext cx="457200" cy="381000"/>
          </a:xfrm>
          <a:prstGeom prst="downArrow">
            <a:avLst>
              <a:gd name="adj1" fmla="val 50000"/>
              <a:gd name="adj2" fmla="val 25000"/>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vert="eaVert"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7174"/>
                                        </p:tgtEl>
                                        <p:attrNameLst>
                                          <p:attrName>style.visibility</p:attrName>
                                        </p:attrNameLst>
                                      </p:cBhvr>
                                      <p:to>
                                        <p:strVal val="visible"/>
                                      </p:to>
                                    </p:set>
                                    <p:animEffect transition="in" filter="wipe(up)">
                                      <p:cBhvr>
                                        <p:cTn id="7" dur="500"/>
                                        <p:tgtEl>
                                          <p:spTgt spid="717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3" presetClass="entr" presetSubtype="0" fill="hold" grpId="0" nodeType="clickEffect">
                                  <p:stCondLst>
                                    <p:cond delay="0"/>
                                  </p:stCondLst>
                                  <p:childTnLst>
                                    <p:set>
                                      <p:cBhvr>
                                        <p:cTn id="11" dur="1" fill="hold">
                                          <p:stCondLst>
                                            <p:cond delay="0"/>
                                          </p:stCondLst>
                                        </p:cTn>
                                        <p:tgtEl>
                                          <p:spTgt spid="7175"/>
                                        </p:tgtEl>
                                        <p:attrNameLst>
                                          <p:attrName>style.visibility</p:attrName>
                                        </p:attrNameLst>
                                      </p:cBhvr>
                                      <p:to>
                                        <p:strVal val="visible"/>
                                      </p:to>
                                    </p:set>
                                    <p:anim calcmode="lin" valueType="num">
                                      <p:cBhvr>
                                        <p:cTn id="12" dur="500" fill="hold"/>
                                        <p:tgtEl>
                                          <p:spTgt spid="7175"/>
                                        </p:tgtEl>
                                        <p:attrNameLst>
                                          <p:attrName>ppt_w</p:attrName>
                                        </p:attrNameLst>
                                      </p:cBhvr>
                                      <p:tavLst>
                                        <p:tav tm="0">
                                          <p:val>
                                            <p:fltVal val="0"/>
                                          </p:val>
                                        </p:tav>
                                        <p:tav tm="100000">
                                          <p:val>
                                            <p:strVal val="#ppt_w"/>
                                          </p:val>
                                        </p:tav>
                                      </p:tavLst>
                                    </p:anim>
                                    <p:anim calcmode="lin" valueType="num">
                                      <p:cBhvr>
                                        <p:cTn id="13" dur="500" fill="hold"/>
                                        <p:tgtEl>
                                          <p:spTgt spid="7175"/>
                                        </p:tgtEl>
                                        <p:attrNameLst>
                                          <p:attrName>ppt_h</p:attrName>
                                        </p:attrNameLst>
                                      </p:cBhvr>
                                      <p:tavLst>
                                        <p:tav tm="0">
                                          <p:val>
                                            <p:fltVal val="0"/>
                                          </p:val>
                                        </p:tav>
                                        <p:tav tm="100000">
                                          <p:val>
                                            <p:strVal val="#ppt_h"/>
                                          </p:val>
                                        </p:tav>
                                      </p:tavLst>
                                    </p:anim>
                                    <p:animEffect transition="in" filter="fade">
                                      <p:cBhvr>
                                        <p:cTn id="14" dur="500"/>
                                        <p:tgtEl>
                                          <p:spTgt spid="7175"/>
                                        </p:tgtEl>
                                      </p:cBhvr>
                                    </p:animEffect>
                                  </p:childTnLst>
                                </p:cTn>
                              </p:par>
                              <p:par>
                                <p:cTn id="15" presetID="53" presetClass="entr" presetSubtype="0" fill="hold" grpId="0" nodeType="withEffect">
                                  <p:stCondLst>
                                    <p:cond delay="0"/>
                                  </p:stCondLst>
                                  <p:childTnLst>
                                    <p:set>
                                      <p:cBhvr>
                                        <p:cTn id="16" dur="1" fill="hold">
                                          <p:stCondLst>
                                            <p:cond delay="0"/>
                                          </p:stCondLst>
                                        </p:cTn>
                                        <p:tgtEl>
                                          <p:spTgt spid="7176"/>
                                        </p:tgtEl>
                                        <p:attrNameLst>
                                          <p:attrName>style.visibility</p:attrName>
                                        </p:attrNameLst>
                                      </p:cBhvr>
                                      <p:to>
                                        <p:strVal val="visible"/>
                                      </p:to>
                                    </p:set>
                                    <p:anim calcmode="lin" valueType="num">
                                      <p:cBhvr>
                                        <p:cTn id="17" dur="500" fill="hold"/>
                                        <p:tgtEl>
                                          <p:spTgt spid="7176"/>
                                        </p:tgtEl>
                                        <p:attrNameLst>
                                          <p:attrName>ppt_w</p:attrName>
                                        </p:attrNameLst>
                                      </p:cBhvr>
                                      <p:tavLst>
                                        <p:tav tm="0">
                                          <p:val>
                                            <p:fltVal val="0"/>
                                          </p:val>
                                        </p:tav>
                                        <p:tav tm="100000">
                                          <p:val>
                                            <p:strVal val="#ppt_w"/>
                                          </p:val>
                                        </p:tav>
                                      </p:tavLst>
                                    </p:anim>
                                    <p:anim calcmode="lin" valueType="num">
                                      <p:cBhvr>
                                        <p:cTn id="18" dur="500" fill="hold"/>
                                        <p:tgtEl>
                                          <p:spTgt spid="7176"/>
                                        </p:tgtEl>
                                        <p:attrNameLst>
                                          <p:attrName>ppt_h</p:attrName>
                                        </p:attrNameLst>
                                      </p:cBhvr>
                                      <p:tavLst>
                                        <p:tav tm="0">
                                          <p:val>
                                            <p:fltVal val="0"/>
                                          </p:val>
                                        </p:tav>
                                        <p:tav tm="100000">
                                          <p:val>
                                            <p:strVal val="#ppt_h"/>
                                          </p:val>
                                        </p:tav>
                                      </p:tavLst>
                                    </p:anim>
                                    <p:animEffect transition="in" filter="fade">
                                      <p:cBhvr>
                                        <p:cTn id="19" dur="500"/>
                                        <p:tgtEl>
                                          <p:spTgt spid="7176"/>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26" presetClass="emph" presetSubtype="0" fill="hold" grpId="1" nodeType="clickEffect">
                                  <p:stCondLst>
                                    <p:cond delay="0"/>
                                  </p:stCondLst>
                                  <p:childTnLst>
                                    <p:animEffect transition="out" filter="fade">
                                      <p:cBhvr>
                                        <p:cTn id="23" dur="500" tmFilter="0, 0; .2, .5; .8, .5; 1, 0"/>
                                        <p:tgtEl>
                                          <p:spTgt spid="7176"/>
                                        </p:tgtEl>
                                      </p:cBhvr>
                                    </p:animEffect>
                                    <p:animScale>
                                      <p:cBhvr>
                                        <p:cTn id="24" dur="250" autoRev="1" fill="hold"/>
                                        <p:tgtEl>
                                          <p:spTgt spid="7176"/>
                                        </p:tgtEl>
                                      </p:cBhvr>
                                      <p:by x="105000" y="105000"/>
                                    </p:animScale>
                                  </p:childTnLst>
                                </p:cTn>
                              </p:par>
                            </p:childTnLst>
                          </p:cTn>
                        </p:par>
                        <p:par>
                          <p:cTn id="25" fill="hold" nodeType="afterGroup">
                            <p:stCondLst>
                              <p:cond delay="500"/>
                            </p:stCondLst>
                            <p:childTnLst>
                              <p:par>
                                <p:cTn id="26" presetID="53" presetClass="entr" presetSubtype="0" fill="hold" grpId="0" nodeType="afterEffect">
                                  <p:stCondLst>
                                    <p:cond delay="0"/>
                                  </p:stCondLst>
                                  <p:childTnLst>
                                    <p:set>
                                      <p:cBhvr>
                                        <p:cTn id="27" dur="1" fill="hold">
                                          <p:stCondLst>
                                            <p:cond delay="0"/>
                                          </p:stCondLst>
                                        </p:cTn>
                                        <p:tgtEl>
                                          <p:spTgt spid="7177"/>
                                        </p:tgtEl>
                                        <p:attrNameLst>
                                          <p:attrName>style.visibility</p:attrName>
                                        </p:attrNameLst>
                                      </p:cBhvr>
                                      <p:to>
                                        <p:strVal val="visible"/>
                                      </p:to>
                                    </p:set>
                                    <p:anim calcmode="lin" valueType="num">
                                      <p:cBhvr>
                                        <p:cTn id="28" dur="500" fill="hold"/>
                                        <p:tgtEl>
                                          <p:spTgt spid="7177"/>
                                        </p:tgtEl>
                                        <p:attrNameLst>
                                          <p:attrName>ppt_w</p:attrName>
                                        </p:attrNameLst>
                                      </p:cBhvr>
                                      <p:tavLst>
                                        <p:tav tm="0">
                                          <p:val>
                                            <p:fltVal val="0"/>
                                          </p:val>
                                        </p:tav>
                                        <p:tav tm="100000">
                                          <p:val>
                                            <p:strVal val="#ppt_w"/>
                                          </p:val>
                                        </p:tav>
                                      </p:tavLst>
                                    </p:anim>
                                    <p:anim calcmode="lin" valueType="num">
                                      <p:cBhvr>
                                        <p:cTn id="29" dur="500" fill="hold"/>
                                        <p:tgtEl>
                                          <p:spTgt spid="7177"/>
                                        </p:tgtEl>
                                        <p:attrNameLst>
                                          <p:attrName>ppt_h</p:attrName>
                                        </p:attrNameLst>
                                      </p:cBhvr>
                                      <p:tavLst>
                                        <p:tav tm="0">
                                          <p:val>
                                            <p:fltVal val="0"/>
                                          </p:val>
                                        </p:tav>
                                        <p:tav tm="100000">
                                          <p:val>
                                            <p:strVal val="#ppt_h"/>
                                          </p:val>
                                        </p:tav>
                                      </p:tavLst>
                                    </p:anim>
                                    <p:animEffect transition="in" filter="fade">
                                      <p:cBhvr>
                                        <p:cTn id="30" dur="500"/>
                                        <p:tgtEl>
                                          <p:spTgt spid="7177"/>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22" presetClass="entr" presetSubtype="1" fill="hold" grpId="0" nodeType="clickEffect">
                                  <p:stCondLst>
                                    <p:cond delay="0"/>
                                  </p:stCondLst>
                                  <p:childTnLst>
                                    <p:set>
                                      <p:cBhvr>
                                        <p:cTn id="34" dur="1" fill="hold">
                                          <p:stCondLst>
                                            <p:cond delay="0"/>
                                          </p:stCondLst>
                                        </p:cTn>
                                        <p:tgtEl>
                                          <p:spTgt spid="7178"/>
                                        </p:tgtEl>
                                        <p:attrNameLst>
                                          <p:attrName>style.visibility</p:attrName>
                                        </p:attrNameLst>
                                      </p:cBhvr>
                                      <p:to>
                                        <p:strVal val="visible"/>
                                      </p:to>
                                    </p:set>
                                    <p:animEffect transition="in" filter="wipe(up)">
                                      <p:cBhvr>
                                        <p:cTn id="35" dur="500"/>
                                        <p:tgtEl>
                                          <p:spTgt spid="7178"/>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53" presetClass="entr" presetSubtype="0" fill="hold" grpId="0" nodeType="clickEffect">
                                  <p:stCondLst>
                                    <p:cond delay="0"/>
                                  </p:stCondLst>
                                  <p:childTnLst>
                                    <p:set>
                                      <p:cBhvr>
                                        <p:cTn id="39" dur="1" fill="hold">
                                          <p:stCondLst>
                                            <p:cond delay="0"/>
                                          </p:stCondLst>
                                        </p:cTn>
                                        <p:tgtEl>
                                          <p:spTgt spid="7180"/>
                                        </p:tgtEl>
                                        <p:attrNameLst>
                                          <p:attrName>style.visibility</p:attrName>
                                        </p:attrNameLst>
                                      </p:cBhvr>
                                      <p:to>
                                        <p:strVal val="visible"/>
                                      </p:to>
                                    </p:set>
                                    <p:anim calcmode="lin" valueType="num">
                                      <p:cBhvr>
                                        <p:cTn id="40" dur="500" fill="hold"/>
                                        <p:tgtEl>
                                          <p:spTgt spid="7180"/>
                                        </p:tgtEl>
                                        <p:attrNameLst>
                                          <p:attrName>ppt_w</p:attrName>
                                        </p:attrNameLst>
                                      </p:cBhvr>
                                      <p:tavLst>
                                        <p:tav tm="0">
                                          <p:val>
                                            <p:fltVal val="0"/>
                                          </p:val>
                                        </p:tav>
                                        <p:tav tm="100000">
                                          <p:val>
                                            <p:strVal val="#ppt_w"/>
                                          </p:val>
                                        </p:tav>
                                      </p:tavLst>
                                    </p:anim>
                                    <p:anim calcmode="lin" valueType="num">
                                      <p:cBhvr>
                                        <p:cTn id="41" dur="500" fill="hold"/>
                                        <p:tgtEl>
                                          <p:spTgt spid="7180"/>
                                        </p:tgtEl>
                                        <p:attrNameLst>
                                          <p:attrName>ppt_h</p:attrName>
                                        </p:attrNameLst>
                                      </p:cBhvr>
                                      <p:tavLst>
                                        <p:tav tm="0">
                                          <p:val>
                                            <p:fltVal val="0"/>
                                          </p:val>
                                        </p:tav>
                                        <p:tav tm="100000">
                                          <p:val>
                                            <p:strVal val="#ppt_h"/>
                                          </p:val>
                                        </p:tav>
                                      </p:tavLst>
                                    </p:anim>
                                    <p:animEffect transition="in" filter="fade">
                                      <p:cBhvr>
                                        <p:cTn id="42" dur="500"/>
                                        <p:tgtEl>
                                          <p:spTgt spid="7180"/>
                                        </p:tgtEl>
                                      </p:cBhvr>
                                    </p:animEffect>
                                  </p:childTnLst>
                                </p:cTn>
                              </p:par>
                              <p:par>
                                <p:cTn id="43" presetID="53" presetClass="entr" presetSubtype="0" fill="hold" grpId="0" nodeType="withEffect">
                                  <p:stCondLst>
                                    <p:cond delay="0"/>
                                  </p:stCondLst>
                                  <p:childTnLst>
                                    <p:set>
                                      <p:cBhvr>
                                        <p:cTn id="44" dur="1" fill="hold">
                                          <p:stCondLst>
                                            <p:cond delay="0"/>
                                          </p:stCondLst>
                                        </p:cTn>
                                        <p:tgtEl>
                                          <p:spTgt spid="7179"/>
                                        </p:tgtEl>
                                        <p:attrNameLst>
                                          <p:attrName>style.visibility</p:attrName>
                                        </p:attrNameLst>
                                      </p:cBhvr>
                                      <p:to>
                                        <p:strVal val="visible"/>
                                      </p:to>
                                    </p:set>
                                    <p:anim calcmode="lin" valueType="num">
                                      <p:cBhvr>
                                        <p:cTn id="45" dur="500" fill="hold"/>
                                        <p:tgtEl>
                                          <p:spTgt spid="7179"/>
                                        </p:tgtEl>
                                        <p:attrNameLst>
                                          <p:attrName>ppt_w</p:attrName>
                                        </p:attrNameLst>
                                      </p:cBhvr>
                                      <p:tavLst>
                                        <p:tav tm="0">
                                          <p:val>
                                            <p:fltVal val="0"/>
                                          </p:val>
                                        </p:tav>
                                        <p:tav tm="100000">
                                          <p:val>
                                            <p:strVal val="#ppt_w"/>
                                          </p:val>
                                        </p:tav>
                                      </p:tavLst>
                                    </p:anim>
                                    <p:anim calcmode="lin" valueType="num">
                                      <p:cBhvr>
                                        <p:cTn id="46" dur="500" fill="hold"/>
                                        <p:tgtEl>
                                          <p:spTgt spid="7179"/>
                                        </p:tgtEl>
                                        <p:attrNameLst>
                                          <p:attrName>ppt_h</p:attrName>
                                        </p:attrNameLst>
                                      </p:cBhvr>
                                      <p:tavLst>
                                        <p:tav tm="0">
                                          <p:val>
                                            <p:fltVal val="0"/>
                                          </p:val>
                                        </p:tav>
                                        <p:tav tm="100000">
                                          <p:val>
                                            <p:strVal val="#ppt_h"/>
                                          </p:val>
                                        </p:tav>
                                      </p:tavLst>
                                    </p:anim>
                                    <p:animEffect transition="in" filter="fade">
                                      <p:cBhvr>
                                        <p:cTn id="47" dur="500"/>
                                        <p:tgtEl>
                                          <p:spTgt spid="7179"/>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26" presetClass="emph" presetSubtype="0" fill="hold" grpId="1" nodeType="clickEffect">
                                  <p:stCondLst>
                                    <p:cond delay="0"/>
                                  </p:stCondLst>
                                  <p:childTnLst>
                                    <p:animEffect transition="out" filter="fade">
                                      <p:cBhvr>
                                        <p:cTn id="51" dur="500" tmFilter="0, 0; .2, .5; .8, .5; 1, 0"/>
                                        <p:tgtEl>
                                          <p:spTgt spid="7180"/>
                                        </p:tgtEl>
                                      </p:cBhvr>
                                    </p:animEffect>
                                    <p:animScale>
                                      <p:cBhvr>
                                        <p:cTn id="52" dur="250" autoRev="1" fill="hold"/>
                                        <p:tgtEl>
                                          <p:spTgt spid="7180"/>
                                        </p:tgtEl>
                                      </p:cBhvr>
                                      <p:by x="105000" y="105000"/>
                                    </p:animScale>
                                  </p:childTnLst>
                                </p:cTn>
                              </p:par>
                            </p:childTnLst>
                          </p:cTn>
                        </p:par>
                        <p:par>
                          <p:cTn id="53" fill="hold" nodeType="afterGroup">
                            <p:stCondLst>
                              <p:cond delay="500"/>
                            </p:stCondLst>
                            <p:childTnLst>
                              <p:par>
                                <p:cTn id="54" presetID="53" presetClass="entr" presetSubtype="0" fill="hold" grpId="0" nodeType="afterEffect">
                                  <p:stCondLst>
                                    <p:cond delay="0"/>
                                  </p:stCondLst>
                                  <p:childTnLst>
                                    <p:set>
                                      <p:cBhvr>
                                        <p:cTn id="55" dur="1" fill="hold">
                                          <p:stCondLst>
                                            <p:cond delay="0"/>
                                          </p:stCondLst>
                                        </p:cTn>
                                        <p:tgtEl>
                                          <p:spTgt spid="7181"/>
                                        </p:tgtEl>
                                        <p:attrNameLst>
                                          <p:attrName>style.visibility</p:attrName>
                                        </p:attrNameLst>
                                      </p:cBhvr>
                                      <p:to>
                                        <p:strVal val="visible"/>
                                      </p:to>
                                    </p:set>
                                    <p:anim calcmode="lin" valueType="num">
                                      <p:cBhvr>
                                        <p:cTn id="56" dur="500" fill="hold"/>
                                        <p:tgtEl>
                                          <p:spTgt spid="7181"/>
                                        </p:tgtEl>
                                        <p:attrNameLst>
                                          <p:attrName>ppt_w</p:attrName>
                                        </p:attrNameLst>
                                      </p:cBhvr>
                                      <p:tavLst>
                                        <p:tav tm="0">
                                          <p:val>
                                            <p:fltVal val="0"/>
                                          </p:val>
                                        </p:tav>
                                        <p:tav tm="100000">
                                          <p:val>
                                            <p:strVal val="#ppt_w"/>
                                          </p:val>
                                        </p:tav>
                                      </p:tavLst>
                                    </p:anim>
                                    <p:anim calcmode="lin" valueType="num">
                                      <p:cBhvr>
                                        <p:cTn id="57" dur="500" fill="hold"/>
                                        <p:tgtEl>
                                          <p:spTgt spid="7181"/>
                                        </p:tgtEl>
                                        <p:attrNameLst>
                                          <p:attrName>ppt_h</p:attrName>
                                        </p:attrNameLst>
                                      </p:cBhvr>
                                      <p:tavLst>
                                        <p:tav tm="0">
                                          <p:val>
                                            <p:fltVal val="0"/>
                                          </p:val>
                                        </p:tav>
                                        <p:tav tm="100000">
                                          <p:val>
                                            <p:strVal val="#ppt_h"/>
                                          </p:val>
                                        </p:tav>
                                      </p:tavLst>
                                    </p:anim>
                                    <p:animEffect transition="in" filter="fade">
                                      <p:cBhvr>
                                        <p:cTn id="58" dur="500"/>
                                        <p:tgtEl>
                                          <p:spTgt spid="7181"/>
                                        </p:tgtEl>
                                      </p:cBhvr>
                                    </p:animEffect>
                                  </p:childTnLst>
                                </p:cTn>
                              </p:par>
                            </p:childTnLst>
                          </p:cTn>
                        </p:par>
                      </p:childTnLst>
                    </p:cTn>
                  </p:par>
                  <p:par>
                    <p:cTn id="59" fill="hold" nodeType="clickPar">
                      <p:stCondLst>
                        <p:cond delay="indefinite"/>
                      </p:stCondLst>
                      <p:childTnLst>
                        <p:par>
                          <p:cTn id="60" fill="hold" nodeType="withGroup">
                            <p:stCondLst>
                              <p:cond delay="0"/>
                            </p:stCondLst>
                            <p:childTnLst>
                              <p:par>
                                <p:cTn id="61" presetID="22" presetClass="entr" presetSubtype="1" fill="hold" grpId="0" nodeType="clickEffect">
                                  <p:stCondLst>
                                    <p:cond delay="0"/>
                                  </p:stCondLst>
                                  <p:childTnLst>
                                    <p:set>
                                      <p:cBhvr>
                                        <p:cTn id="62" dur="1" fill="hold">
                                          <p:stCondLst>
                                            <p:cond delay="0"/>
                                          </p:stCondLst>
                                        </p:cTn>
                                        <p:tgtEl>
                                          <p:spTgt spid="7187"/>
                                        </p:tgtEl>
                                        <p:attrNameLst>
                                          <p:attrName>style.visibility</p:attrName>
                                        </p:attrNameLst>
                                      </p:cBhvr>
                                      <p:to>
                                        <p:strVal val="visible"/>
                                      </p:to>
                                    </p:set>
                                    <p:animEffect transition="in" filter="wipe(up)">
                                      <p:cBhvr>
                                        <p:cTn id="63" dur="500"/>
                                        <p:tgtEl>
                                          <p:spTgt spid="7187"/>
                                        </p:tgtEl>
                                      </p:cBhvr>
                                    </p:animEffect>
                                  </p:childTnLst>
                                </p:cTn>
                              </p:par>
                            </p:childTnLst>
                          </p:cTn>
                        </p:par>
                        <p:par>
                          <p:cTn id="64" fill="hold" nodeType="afterGroup">
                            <p:stCondLst>
                              <p:cond delay="500"/>
                            </p:stCondLst>
                            <p:childTnLst>
                              <p:par>
                                <p:cTn id="65" presetID="22" presetClass="entr" presetSubtype="1" fill="hold" grpId="0" nodeType="afterEffect">
                                  <p:stCondLst>
                                    <p:cond delay="0"/>
                                  </p:stCondLst>
                                  <p:childTnLst>
                                    <p:set>
                                      <p:cBhvr>
                                        <p:cTn id="66" dur="1" fill="hold">
                                          <p:stCondLst>
                                            <p:cond delay="0"/>
                                          </p:stCondLst>
                                        </p:cTn>
                                        <p:tgtEl>
                                          <p:spTgt spid="7186"/>
                                        </p:tgtEl>
                                        <p:attrNameLst>
                                          <p:attrName>style.visibility</p:attrName>
                                        </p:attrNameLst>
                                      </p:cBhvr>
                                      <p:to>
                                        <p:strVal val="visible"/>
                                      </p:to>
                                    </p:set>
                                    <p:animEffect transition="in" filter="wipe(up)">
                                      <p:cBhvr>
                                        <p:cTn id="67" dur="500"/>
                                        <p:tgtEl>
                                          <p:spTgt spid="71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4" grpId="0" animBg="1"/>
      <p:bldP spid="7175" grpId="0" animBg="1"/>
      <p:bldP spid="7176" grpId="0" animBg="1"/>
      <p:bldP spid="7176" grpId="1" animBg="1"/>
      <p:bldP spid="7177" grpId="0" animBg="1"/>
      <p:bldP spid="7178" grpId="0" animBg="1"/>
      <p:bldP spid="7179" grpId="0" animBg="1"/>
      <p:bldP spid="7180" grpId="0" animBg="1"/>
      <p:bldP spid="7180" grpId="1" animBg="1"/>
      <p:bldP spid="7181" grpId="0" animBg="1"/>
      <p:bldP spid="7186" grpId="0" animBg="1"/>
      <p:bldP spid="718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7361" name="Group 17"/>
          <p:cNvGraphicFramePr>
            <a:graphicFrameLocks noGrp="1"/>
          </p:cNvGraphicFramePr>
          <p:nvPr/>
        </p:nvGraphicFramePr>
        <p:xfrm>
          <a:off x="609600" y="1447800"/>
          <a:ext cx="7543800" cy="2514600"/>
        </p:xfrm>
        <a:graphic>
          <a:graphicData uri="http://schemas.openxmlformats.org/drawingml/2006/table">
            <a:tbl>
              <a:tblPr/>
              <a:tblGrid>
                <a:gridCol w="1885950"/>
                <a:gridCol w="1885950"/>
                <a:gridCol w="1885950"/>
                <a:gridCol w="1885950"/>
              </a:tblGrid>
              <a:tr h="62865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1" lang="ja-JP" altLang="en-US" sz="2800" b="0" i="0" u="none" strike="noStrike" cap="none" normalizeH="0" baseline="0" dirty="0" smtClean="0">
                        <a:ln>
                          <a:noFill/>
                        </a:ln>
                        <a:solidFill>
                          <a:schemeClr val="tx1"/>
                        </a:solidFill>
                        <a:effectLst/>
                        <a:latin typeface="Arial" charset="0"/>
                        <a:ea typeface="ＭＳ Ｐゴシック" pitchFamily="50" charset="-128"/>
                      </a:endParaRPr>
                    </a:p>
                  </a:txBody>
                  <a:tcPr marL="0" marR="0" marT="0" marB="0" anchor="ctr" anchorCtr="1" horzOverflow="overflow">
                    <a:lnL cap="flat">
                      <a:noFill/>
                    </a:lnL>
                    <a:lnR>
                      <a:noFill/>
                    </a:lnR>
                    <a:lnT cap="fla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1" lang="ja-JP" altLang="en-US" sz="2800" b="0" i="0" u="none" strike="noStrike" cap="none" normalizeH="0" baseline="0" smtClean="0">
                        <a:ln>
                          <a:noFill/>
                        </a:ln>
                        <a:solidFill>
                          <a:schemeClr val="tx1"/>
                        </a:solidFill>
                        <a:effectLst/>
                        <a:latin typeface="Arial" charset="0"/>
                        <a:ea typeface="ＭＳ Ｐゴシック" pitchFamily="50" charset="-128"/>
                      </a:endParaRPr>
                    </a:p>
                  </a:txBody>
                  <a:tcPr marL="0" marR="0" marT="0" marB="0" anchor="ctr" anchorCtr="1" horzOverflow="overflow">
                    <a:lnL>
                      <a:noFill/>
                    </a:lnL>
                    <a:lnR w="28575" cap="flat" cmpd="sng" algn="ctr">
                      <a:solidFill>
                        <a:schemeClr val="tx1"/>
                      </a:solidFill>
                      <a:prstDash val="solid"/>
                      <a:round/>
                      <a:headEnd type="none" w="med" len="med"/>
                      <a:tailEnd type="none" w="med" len="med"/>
                    </a:lnR>
                    <a:lnT cap="flat">
                      <a:noFill/>
                    </a:lnT>
                    <a:lnB>
                      <a:noFill/>
                    </a:lnB>
                    <a:lnTlToBr>
                      <a:noFill/>
                    </a:lnTlToBr>
                    <a:lnBlToTr>
                      <a:noFill/>
                    </a:lnBlToTr>
                    <a:noFill/>
                  </a:tcPr>
                </a:tc>
                <a:tc gridSpan="2">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ja-JP" altLang="en-US" sz="2800" b="0" i="0" u="none" strike="noStrike" cap="none" normalizeH="0" baseline="0" dirty="0" smtClean="0">
                          <a:ln>
                            <a:noFill/>
                          </a:ln>
                          <a:solidFill>
                            <a:schemeClr val="tx1"/>
                          </a:solidFill>
                          <a:effectLst/>
                          <a:latin typeface="Arial" charset="0"/>
                          <a:ea typeface="ＭＳ Ｐゴシック" pitchFamily="50" charset="-128"/>
                        </a:rPr>
                        <a:t>プレイヤー</a:t>
                      </a:r>
                      <a:r>
                        <a:rPr kumimoji="1" lang="en-US" altLang="ja-JP" sz="2800" b="0" i="0" u="none" strike="noStrike" cap="none" normalizeH="0" baseline="0" dirty="0" smtClean="0">
                          <a:ln>
                            <a:noFill/>
                          </a:ln>
                          <a:solidFill>
                            <a:schemeClr val="tx1"/>
                          </a:solidFill>
                          <a:effectLst/>
                          <a:latin typeface="Arial" charset="0"/>
                          <a:ea typeface="ＭＳ Ｐゴシック" pitchFamily="50" charset="-128"/>
                        </a:rPr>
                        <a:t>2</a:t>
                      </a:r>
                      <a:endParaRPr kumimoji="1" lang="ja-JP" altLang="en-US" sz="2800" b="0" i="0" u="none" strike="noStrike" cap="none" normalizeH="0" baseline="0" dirty="0" smtClean="0">
                        <a:ln>
                          <a:noFill/>
                        </a:ln>
                        <a:solidFill>
                          <a:schemeClr val="tx1"/>
                        </a:solidFill>
                        <a:effectLst/>
                        <a:latin typeface="Arial" charset="0"/>
                        <a:ea typeface="ＭＳ Ｐゴシック" pitchFamily="50" charset="-128"/>
                      </a:endParaRPr>
                    </a:p>
                  </a:txBody>
                  <a:tcPr marL="0" marR="0" marT="0" marB="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r>
              <a:tr h="62865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1" lang="ja-JP" altLang="en-US" sz="2800" b="0" i="0" u="none" strike="noStrike" cap="none" normalizeH="0" baseline="0" smtClean="0">
                        <a:ln>
                          <a:noFill/>
                        </a:ln>
                        <a:solidFill>
                          <a:schemeClr val="tx1"/>
                        </a:solidFill>
                        <a:effectLst/>
                        <a:latin typeface="Arial" charset="0"/>
                        <a:ea typeface="ＭＳ Ｐゴシック" pitchFamily="50" charset="-128"/>
                      </a:endParaRPr>
                    </a:p>
                  </a:txBody>
                  <a:tcPr marL="0" marR="0" marT="0" marB="0" anchor="ctr" anchorCtr="1" horzOverflow="overflow">
                    <a:lnL cap="flat">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1" lang="ja-JP" altLang="en-US" sz="2800" b="0" i="0" u="none" strike="noStrike" cap="none" normalizeH="0" baseline="0" smtClean="0">
                        <a:ln>
                          <a:noFill/>
                        </a:ln>
                        <a:solidFill>
                          <a:schemeClr val="tx1"/>
                        </a:solidFill>
                        <a:effectLst/>
                        <a:latin typeface="Arial" charset="0"/>
                        <a:ea typeface="ＭＳ Ｐゴシック" pitchFamily="50" charset="-128"/>
                      </a:endParaRPr>
                    </a:p>
                  </a:txBody>
                  <a:tcPr marL="0" marR="0" marT="0" marB="0" anchor="ctr" anchorCtr="1" horzOverflow="overflow">
                    <a:lnL>
                      <a:noFill/>
                    </a:lnL>
                    <a:lnR w="28575" cap="flat" cmpd="sng" algn="ctr">
                      <a:solidFill>
                        <a:schemeClr val="tx1"/>
                      </a:solid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ja-JP" altLang="en-US" sz="2800" b="0" i="0" u="none" strike="noStrike" cap="none" normalizeH="0" baseline="0" dirty="0" smtClean="0">
                          <a:ln>
                            <a:noFill/>
                          </a:ln>
                          <a:solidFill>
                            <a:schemeClr val="tx1"/>
                          </a:solidFill>
                          <a:effectLst/>
                          <a:latin typeface="Arial" charset="0"/>
                          <a:ea typeface="ＭＳ Ｐゴシック" pitchFamily="50" charset="-128"/>
                        </a:rPr>
                        <a:t>タカ</a:t>
                      </a:r>
                    </a:p>
                  </a:txBody>
                  <a:tcPr marL="0" marR="0" marT="0" marB="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ja-JP" altLang="en-US" sz="2800" b="0" i="0" u="none" strike="noStrike" cap="none" normalizeH="0" baseline="0" dirty="0" smtClean="0">
                          <a:ln>
                            <a:noFill/>
                          </a:ln>
                          <a:solidFill>
                            <a:schemeClr val="tx1"/>
                          </a:solidFill>
                          <a:effectLst/>
                          <a:latin typeface="Arial" charset="0"/>
                          <a:ea typeface="ＭＳ Ｐゴシック" pitchFamily="50" charset="-128"/>
                        </a:rPr>
                        <a:t>ハト</a:t>
                      </a:r>
                    </a:p>
                  </a:txBody>
                  <a:tcPr marL="0" marR="0" marT="0" marB="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28650">
                <a:tc rowSpan="2">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ja-JP" altLang="en-US" sz="2800" b="0" i="0" u="none" strike="noStrike" cap="none" normalizeH="0" baseline="0" dirty="0" smtClean="0">
                          <a:ln>
                            <a:noFill/>
                          </a:ln>
                          <a:solidFill>
                            <a:schemeClr val="tx1"/>
                          </a:solidFill>
                          <a:effectLst/>
                          <a:latin typeface="Arial" charset="0"/>
                          <a:ea typeface="ＭＳ Ｐゴシック" pitchFamily="50" charset="-128"/>
                        </a:rPr>
                        <a:t>プレイヤー</a:t>
                      </a:r>
                      <a:r>
                        <a:rPr kumimoji="1" lang="en-US" altLang="ja-JP" sz="2800" b="0" i="0" u="none" strike="noStrike" cap="none" normalizeH="0" baseline="0" dirty="0" smtClean="0">
                          <a:ln>
                            <a:noFill/>
                          </a:ln>
                          <a:solidFill>
                            <a:schemeClr val="tx1"/>
                          </a:solidFill>
                          <a:effectLst/>
                          <a:latin typeface="Arial" charset="0"/>
                          <a:ea typeface="ＭＳ Ｐゴシック" pitchFamily="50" charset="-128"/>
                        </a:rPr>
                        <a:t>1</a:t>
                      </a:r>
                      <a:endParaRPr kumimoji="1" lang="ja-JP" altLang="en-US" sz="2800" b="0" i="0" u="none" strike="noStrike" cap="none" normalizeH="0" baseline="0" dirty="0" smtClean="0">
                        <a:ln>
                          <a:noFill/>
                        </a:ln>
                        <a:solidFill>
                          <a:schemeClr val="tx1"/>
                        </a:solidFill>
                        <a:effectLst/>
                        <a:latin typeface="Arial" charset="0"/>
                        <a:ea typeface="ＭＳ Ｐゴシック" pitchFamily="50" charset="-128"/>
                      </a:endParaRPr>
                    </a:p>
                  </a:txBody>
                  <a:tcPr marL="0" marR="0" marT="0" marB="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ja-JP" altLang="en-US" sz="2800" b="0" i="0" u="none" strike="noStrike" cap="none" normalizeH="0" baseline="0" dirty="0" smtClean="0">
                          <a:ln>
                            <a:noFill/>
                          </a:ln>
                          <a:solidFill>
                            <a:schemeClr val="tx1"/>
                          </a:solidFill>
                          <a:effectLst/>
                          <a:latin typeface="Arial" charset="0"/>
                          <a:ea typeface="ＭＳ Ｐゴシック" pitchFamily="50" charset="-128"/>
                        </a:rPr>
                        <a:t>タカ</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en-US" altLang="ja-JP" sz="2800" b="0" i="0" u="none" strike="noStrike" cap="none" normalizeH="0" baseline="0" dirty="0" smtClean="0">
                          <a:ln>
                            <a:noFill/>
                          </a:ln>
                          <a:solidFill>
                            <a:schemeClr val="tx1"/>
                          </a:solidFill>
                          <a:effectLst/>
                          <a:latin typeface="Arial" charset="0"/>
                          <a:ea typeface="ＭＳ Ｐゴシック" pitchFamily="50" charset="-128"/>
                        </a:rPr>
                        <a:t>-10 ,  -10</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en-US" altLang="ja-JP" sz="2800" b="0" i="0" u="none" strike="noStrike" cap="none" normalizeH="0" baseline="0" dirty="0" smtClean="0">
                          <a:ln>
                            <a:noFill/>
                          </a:ln>
                          <a:solidFill>
                            <a:schemeClr val="tx1"/>
                          </a:solidFill>
                          <a:effectLst/>
                          <a:latin typeface="Arial" charset="0"/>
                          <a:ea typeface="ＭＳ Ｐゴシック" pitchFamily="50" charset="-128"/>
                        </a:rPr>
                        <a:t>100 ,  0</a:t>
                      </a:r>
                    </a:p>
                  </a:txBody>
                  <a:tcPr marL="0" marR="0" marT="0" marB="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28650">
                <a:tc vMerge="1">
                  <a:txBody>
                    <a:bodyPr/>
                    <a:lstStyle/>
                    <a:p>
                      <a:endParaRPr kumimoji="1" lang="ja-JP" altLang="en-US"/>
                    </a:p>
                  </a:txBody>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ja-JP" altLang="en-US" sz="2800" b="0" i="0" u="none" strike="noStrike" cap="none" normalizeH="0" baseline="0" dirty="0" smtClean="0">
                          <a:ln>
                            <a:noFill/>
                          </a:ln>
                          <a:solidFill>
                            <a:schemeClr val="tx1"/>
                          </a:solidFill>
                          <a:effectLst/>
                          <a:latin typeface="Arial" charset="0"/>
                          <a:ea typeface="ＭＳ Ｐゴシック" pitchFamily="50" charset="-128"/>
                        </a:rPr>
                        <a:t>ハト</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en-US" altLang="ja-JP" sz="2800" b="0" i="0" u="none" strike="noStrike" cap="none" normalizeH="0" baseline="0" dirty="0" smtClean="0">
                          <a:ln>
                            <a:noFill/>
                          </a:ln>
                          <a:solidFill>
                            <a:schemeClr val="tx1"/>
                          </a:solidFill>
                          <a:effectLst/>
                          <a:latin typeface="Arial" charset="0"/>
                          <a:ea typeface="ＭＳ Ｐゴシック" pitchFamily="50" charset="-128"/>
                        </a:rPr>
                        <a:t>0 ,  100</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en-US" altLang="ja-JP" sz="2800" b="0" i="0" u="none" strike="noStrike" cap="none" normalizeH="0" baseline="0" dirty="0" smtClean="0">
                          <a:ln>
                            <a:noFill/>
                          </a:ln>
                          <a:solidFill>
                            <a:schemeClr val="tx1"/>
                          </a:solidFill>
                          <a:effectLst/>
                          <a:latin typeface="Arial" charset="0"/>
                          <a:ea typeface="ＭＳ Ｐゴシック" pitchFamily="50" charset="-128"/>
                        </a:rPr>
                        <a:t>50 ,  50</a:t>
                      </a:r>
                    </a:p>
                  </a:txBody>
                  <a:tcPr marL="0" marR="0" marT="0" marB="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39965"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DDA1EA9-FE9C-424F-8625-D2D751CE0527}" type="slidenum">
              <a:rPr kumimoji="0" lang="en-US" altLang="ja-JP" sz="1400"/>
              <a:pPr>
                <a:spcBef>
                  <a:spcPct val="0"/>
                </a:spcBef>
                <a:buFontTx/>
                <a:buNone/>
              </a:pPr>
              <a:t>19</a:t>
            </a:fld>
            <a:endParaRPr kumimoji="0" lang="en-US" altLang="ja-JP" sz="1400"/>
          </a:p>
        </p:txBody>
      </p:sp>
      <p:sp>
        <p:nvSpPr>
          <p:cNvPr id="39966" name="Rectangle 14"/>
          <p:cNvSpPr>
            <a:spLocks noGrp="1" noChangeArrowheads="1"/>
          </p:cNvSpPr>
          <p:nvPr>
            <p:ph type="title"/>
          </p:nvPr>
        </p:nvSpPr>
        <p:spPr>
          <a:xfrm>
            <a:off x="457200" y="274638"/>
            <a:ext cx="8229600" cy="792162"/>
          </a:xfrm>
        </p:spPr>
        <p:txBody>
          <a:bodyPr/>
          <a:lstStyle/>
          <a:p>
            <a:r>
              <a:rPr lang="ja-JP" altLang="en-US" sz="3600" smtClean="0"/>
              <a:t>「タカ・ハト」ゲームにおけるナッシュ均衡</a:t>
            </a:r>
          </a:p>
        </p:txBody>
      </p:sp>
      <p:sp>
        <p:nvSpPr>
          <p:cNvPr id="57348" name="AutoShape 4"/>
          <p:cNvSpPr>
            <a:spLocks noChangeArrowheads="1"/>
          </p:cNvSpPr>
          <p:nvPr/>
        </p:nvSpPr>
        <p:spPr bwMode="auto">
          <a:xfrm>
            <a:off x="2743200" y="3352800"/>
            <a:ext cx="5257800" cy="533400"/>
          </a:xfrm>
          <a:prstGeom prst="roundRect">
            <a:avLst>
              <a:gd name="adj" fmla="val 16667"/>
            </a:avLst>
          </a:prstGeom>
          <a:noFill/>
          <a:ln w="2540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57349" name="Oval 5"/>
          <p:cNvSpPr>
            <a:spLocks noChangeArrowheads="1"/>
          </p:cNvSpPr>
          <p:nvPr/>
        </p:nvSpPr>
        <p:spPr bwMode="auto">
          <a:xfrm>
            <a:off x="7239000" y="3429000"/>
            <a:ext cx="685800" cy="457200"/>
          </a:xfrm>
          <a:prstGeom prst="ellipse">
            <a:avLst/>
          </a:prstGeom>
          <a:noFill/>
          <a:ln w="25400">
            <a:solidFill>
              <a:srgbClr val="FF0000"/>
            </a:solidFill>
            <a:prstDash val="sysDot"/>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57350" name="Oval 6"/>
          <p:cNvSpPr>
            <a:spLocks noChangeArrowheads="1"/>
          </p:cNvSpPr>
          <p:nvPr/>
        </p:nvSpPr>
        <p:spPr bwMode="auto">
          <a:xfrm>
            <a:off x="5257800" y="3429000"/>
            <a:ext cx="762000" cy="457200"/>
          </a:xfrm>
          <a:prstGeom prst="ellipse">
            <a:avLst/>
          </a:prstGeom>
          <a:noFill/>
          <a:ln w="2540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57351" name="Rectangle 7"/>
          <p:cNvSpPr>
            <a:spLocks noChangeArrowheads="1"/>
          </p:cNvSpPr>
          <p:nvPr/>
        </p:nvSpPr>
        <p:spPr bwMode="auto">
          <a:xfrm>
            <a:off x="4724400" y="2133600"/>
            <a:ext cx="1219200" cy="533400"/>
          </a:xfrm>
          <a:prstGeom prst="rect">
            <a:avLst/>
          </a:prstGeom>
          <a:noFill/>
          <a:ln w="254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57352" name="AutoShape 8"/>
          <p:cNvSpPr>
            <a:spLocks noChangeArrowheads="1"/>
          </p:cNvSpPr>
          <p:nvPr/>
        </p:nvSpPr>
        <p:spPr bwMode="auto">
          <a:xfrm>
            <a:off x="2743200" y="2743200"/>
            <a:ext cx="5257800" cy="533400"/>
          </a:xfrm>
          <a:prstGeom prst="roundRect">
            <a:avLst>
              <a:gd name="adj" fmla="val 16667"/>
            </a:avLst>
          </a:prstGeom>
          <a:noFill/>
          <a:ln w="25400">
            <a:solidFill>
              <a:srgbClr val="0000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57353" name="Oval 9"/>
          <p:cNvSpPr>
            <a:spLocks noChangeArrowheads="1"/>
          </p:cNvSpPr>
          <p:nvPr/>
        </p:nvSpPr>
        <p:spPr bwMode="auto">
          <a:xfrm>
            <a:off x="5410200" y="2819400"/>
            <a:ext cx="762000" cy="381000"/>
          </a:xfrm>
          <a:prstGeom prst="ellipse">
            <a:avLst/>
          </a:prstGeom>
          <a:noFill/>
          <a:ln w="25400">
            <a:solidFill>
              <a:srgbClr val="0000FF"/>
            </a:solidFill>
            <a:prstDash val="sysDot"/>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57354" name="Oval 10"/>
          <p:cNvSpPr>
            <a:spLocks noChangeArrowheads="1"/>
          </p:cNvSpPr>
          <p:nvPr/>
        </p:nvSpPr>
        <p:spPr bwMode="auto">
          <a:xfrm>
            <a:off x="7467600" y="2819400"/>
            <a:ext cx="457200" cy="457200"/>
          </a:xfrm>
          <a:prstGeom prst="ellipse">
            <a:avLst/>
          </a:prstGeom>
          <a:noFill/>
          <a:ln w="25400">
            <a:solidFill>
              <a:srgbClr val="0000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57355" name="Rectangle 11"/>
          <p:cNvSpPr>
            <a:spLocks noChangeArrowheads="1"/>
          </p:cNvSpPr>
          <p:nvPr/>
        </p:nvSpPr>
        <p:spPr bwMode="auto">
          <a:xfrm>
            <a:off x="6629400" y="2133600"/>
            <a:ext cx="1143000" cy="533400"/>
          </a:xfrm>
          <a:prstGeom prst="rect">
            <a:avLst/>
          </a:prstGeom>
          <a:noFill/>
          <a:ln w="25400">
            <a:solidFill>
              <a:srgbClr val="0000FF"/>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57359" name="Text Box 15"/>
          <p:cNvSpPr txBox="1">
            <a:spLocks noChangeArrowheads="1"/>
          </p:cNvSpPr>
          <p:nvPr/>
        </p:nvSpPr>
        <p:spPr bwMode="auto">
          <a:xfrm>
            <a:off x="2514600" y="4800600"/>
            <a:ext cx="4876800" cy="134778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buFontTx/>
              <a:buNone/>
            </a:pPr>
            <a:r>
              <a:rPr lang="ja-JP" altLang="en-US" sz="2400"/>
              <a:t>プレイヤー</a:t>
            </a:r>
            <a:r>
              <a:rPr lang="en-US" altLang="ja-JP" sz="2400"/>
              <a:t>2</a:t>
            </a:r>
            <a:r>
              <a:rPr lang="ja-JP" altLang="en-US" sz="2400"/>
              <a:t>の最適反応は</a:t>
            </a:r>
          </a:p>
          <a:p>
            <a:r>
              <a:rPr lang="ja-JP" altLang="en-US" sz="2400"/>
              <a:t>プレイヤー</a:t>
            </a:r>
            <a:r>
              <a:rPr lang="en-US" altLang="ja-JP" sz="2400"/>
              <a:t>1</a:t>
            </a:r>
            <a:r>
              <a:rPr lang="ja-JP" altLang="en-US" sz="2400"/>
              <a:t>が「タカ」のとき、「ハト」</a:t>
            </a:r>
          </a:p>
          <a:p>
            <a:r>
              <a:rPr lang="ja-JP" altLang="en-US" sz="2400"/>
              <a:t>プレイヤー</a:t>
            </a:r>
            <a:r>
              <a:rPr lang="en-US" altLang="ja-JP" sz="2400"/>
              <a:t>1</a:t>
            </a:r>
            <a:r>
              <a:rPr lang="ja-JP" altLang="en-US" sz="2400"/>
              <a:t>が「ハト」のとき、「タカ」</a:t>
            </a:r>
          </a:p>
        </p:txBody>
      </p:sp>
      <p:sp>
        <p:nvSpPr>
          <p:cNvPr id="57360" name="AutoShape 16"/>
          <p:cNvSpPr>
            <a:spLocks noChangeArrowheads="1"/>
          </p:cNvSpPr>
          <p:nvPr/>
        </p:nvSpPr>
        <p:spPr bwMode="auto">
          <a:xfrm>
            <a:off x="4648200" y="4267200"/>
            <a:ext cx="457200" cy="381000"/>
          </a:xfrm>
          <a:prstGeom prst="downArrow">
            <a:avLst>
              <a:gd name="adj1" fmla="val 50000"/>
              <a:gd name="adj2" fmla="val 25000"/>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vert="eaVert"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7352"/>
                                        </p:tgtEl>
                                        <p:attrNameLst>
                                          <p:attrName>style.visibility</p:attrName>
                                        </p:attrNameLst>
                                      </p:cBhvr>
                                      <p:to>
                                        <p:strVal val="visible"/>
                                      </p:to>
                                    </p:set>
                                    <p:animEffect transition="in" filter="wipe(left)">
                                      <p:cBhvr>
                                        <p:cTn id="7" dur="500"/>
                                        <p:tgtEl>
                                          <p:spTgt spid="5735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3" presetClass="entr" presetSubtype="0" fill="hold" grpId="0" nodeType="clickEffect">
                                  <p:stCondLst>
                                    <p:cond delay="0"/>
                                  </p:stCondLst>
                                  <p:childTnLst>
                                    <p:set>
                                      <p:cBhvr>
                                        <p:cTn id="11" dur="1" fill="hold">
                                          <p:stCondLst>
                                            <p:cond delay="0"/>
                                          </p:stCondLst>
                                        </p:cTn>
                                        <p:tgtEl>
                                          <p:spTgt spid="57353"/>
                                        </p:tgtEl>
                                        <p:attrNameLst>
                                          <p:attrName>style.visibility</p:attrName>
                                        </p:attrNameLst>
                                      </p:cBhvr>
                                      <p:to>
                                        <p:strVal val="visible"/>
                                      </p:to>
                                    </p:set>
                                    <p:anim calcmode="lin" valueType="num">
                                      <p:cBhvr>
                                        <p:cTn id="12" dur="500" fill="hold"/>
                                        <p:tgtEl>
                                          <p:spTgt spid="57353"/>
                                        </p:tgtEl>
                                        <p:attrNameLst>
                                          <p:attrName>ppt_w</p:attrName>
                                        </p:attrNameLst>
                                      </p:cBhvr>
                                      <p:tavLst>
                                        <p:tav tm="0">
                                          <p:val>
                                            <p:fltVal val="0"/>
                                          </p:val>
                                        </p:tav>
                                        <p:tav tm="100000">
                                          <p:val>
                                            <p:strVal val="#ppt_w"/>
                                          </p:val>
                                        </p:tav>
                                      </p:tavLst>
                                    </p:anim>
                                    <p:anim calcmode="lin" valueType="num">
                                      <p:cBhvr>
                                        <p:cTn id="13" dur="500" fill="hold"/>
                                        <p:tgtEl>
                                          <p:spTgt spid="57353"/>
                                        </p:tgtEl>
                                        <p:attrNameLst>
                                          <p:attrName>ppt_h</p:attrName>
                                        </p:attrNameLst>
                                      </p:cBhvr>
                                      <p:tavLst>
                                        <p:tav tm="0">
                                          <p:val>
                                            <p:fltVal val="0"/>
                                          </p:val>
                                        </p:tav>
                                        <p:tav tm="100000">
                                          <p:val>
                                            <p:strVal val="#ppt_h"/>
                                          </p:val>
                                        </p:tav>
                                      </p:tavLst>
                                    </p:anim>
                                    <p:animEffect transition="in" filter="fade">
                                      <p:cBhvr>
                                        <p:cTn id="14" dur="500"/>
                                        <p:tgtEl>
                                          <p:spTgt spid="57353"/>
                                        </p:tgtEl>
                                      </p:cBhvr>
                                    </p:animEffect>
                                  </p:childTnLst>
                                </p:cTn>
                              </p:par>
                              <p:par>
                                <p:cTn id="15" presetID="53" presetClass="entr" presetSubtype="0" fill="hold" grpId="0" nodeType="withEffect">
                                  <p:stCondLst>
                                    <p:cond delay="0"/>
                                  </p:stCondLst>
                                  <p:childTnLst>
                                    <p:set>
                                      <p:cBhvr>
                                        <p:cTn id="16" dur="1" fill="hold">
                                          <p:stCondLst>
                                            <p:cond delay="0"/>
                                          </p:stCondLst>
                                        </p:cTn>
                                        <p:tgtEl>
                                          <p:spTgt spid="57354"/>
                                        </p:tgtEl>
                                        <p:attrNameLst>
                                          <p:attrName>style.visibility</p:attrName>
                                        </p:attrNameLst>
                                      </p:cBhvr>
                                      <p:to>
                                        <p:strVal val="visible"/>
                                      </p:to>
                                    </p:set>
                                    <p:anim calcmode="lin" valueType="num">
                                      <p:cBhvr>
                                        <p:cTn id="17" dur="500" fill="hold"/>
                                        <p:tgtEl>
                                          <p:spTgt spid="57354"/>
                                        </p:tgtEl>
                                        <p:attrNameLst>
                                          <p:attrName>ppt_w</p:attrName>
                                        </p:attrNameLst>
                                      </p:cBhvr>
                                      <p:tavLst>
                                        <p:tav tm="0">
                                          <p:val>
                                            <p:fltVal val="0"/>
                                          </p:val>
                                        </p:tav>
                                        <p:tav tm="100000">
                                          <p:val>
                                            <p:strVal val="#ppt_w"/>
                                          </p:val>
                                        </p:tav>
                                      </p:tavLst>
                                    </p:anim>
                                    <p:anim calcmode="lin" valueType="num">
                                      <p:cBhvr>
                                        <p:cTn id="18" dur="500" fill="hold"/>
                                        <p:tgtEl>
                                          <p:spTgt spid="57354"/>
                                        </p:tgtEl>
                                        <p:attrNameLst>
                                          <p:attrName>ppt_h</p:attrName>
                                        </p:attrNameLst>
                                      </p:cBhvr>
                                      <p:tavLst>
                                        <p:tav tm="0">
                                          <p:val>
                                            <p:fltVal val="0"/>
                                          </p:val>
                                        </p:tav>
                                        <p:tav tm="100000">
                                          <p:val>
                                            <p:strVal val="#ppt_h"/>
                                          </p:val>
                                        </p:tav>
                                      </p:tavLst>
                                    </p:anim>
                                    <p:animEffect transition="in" filter="fade">
                                      <p:cBhvr>
                                        <p:cTn id="19" dur="500"/>
                                        <p:tgtEl>
                                          <p:spTgt spid="57354"/>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26" presetClass="emph" presetSubtype="0" fill="hold" grpId="1" nodeType="clickEffect">
                                  <p:stCondLst>
                                    <p:cond delay="0"/>
                                  </p:stCondLst>
                                  <p:childTnLst>
                                    <p:animEffect transition="out" filter="fade">
                                      <p:cBhvr>
                                        <p:cTn id="23" dur="500" tmFilter="0, 0; .2, .5; .8, .5; 1, 0"/>
                                        <p:tgtEl>
                                          <p:spTgt spid="57354"/>
                                        </p:tgtEl>
                                      </p:cBhvr>
                                    </p:animEffect>
                                    <p:animScale>
                                      <p:cBhvr>
                                        <p:cTn id="24" dur="250" autoRev="1" fill="hold"/>
                                        <p:tgtEl>
                                          <p:spTgt spid="57354"/>
                                        </p:tgtEl>
                                      </p:cBhvr>
                                      <p:by x="105000" y="105000"/>
                                    </p:animScale>
                                  </p:childTnLst>
                                </p:cTn>
                              </p:par>
                            </p:childTnLst>
                          </p:cTn>
                        </p:par>
                        <p:par>
                          <p:cTn id="25" fill="hold" nodeType="afterGroup">
                            <p:stCondLst>
                              <p:cond delay="500"/>
                            </p:stCondLst>
                            <p:childTnLst>
                              <p:par>
                                <p:cTn id="26" presetID="53" presetClass="entr" presetSubtype="0" fill="hold" grpId="0" nodeType="afterEffect">
                                  <p:stCondLst>
                                    <p:cond delay="0"/>
                                  </p:stCondLst>
                                  <p:childTnLst>
                                    <p:set>
                                      <p:cBhvr>
                                        <p:cTn id="27" dur="1" fill="hold">
                                          <p:stCondLst>
                                            <p:cond delay="0"/>
                                          </p:stCondLst>
                                        </p:cTn>
                                        <p:tgtEl>
                                          <p:spTgt spid="57355"/>
                                        </p:tgtEl>
                                        <p:attrNameLst>
                                          <p:attrName>style.visibility</p:attrName>
                                        </p:attrNameLst>
                                      </p:cBhvr>
                                      <p:to>
                                        <p:strVal val="visible"/>
                                      </p:to>
                                    </p:set>
                                    <p:anim calcmode="lin" valueType="num">
                                      <p:cBhvr>
                                        <p:cTn id="28" dur="500" fill="hold"/>
                                        <p:tgtEl>
                                          <p:spTgt spid="57355"/>
                                        </p:tgtEl>
                                        <p:attrNameLst>
                                          <p:attrName>ppt_w</p:attrName>
                                        </p:attrNameLst>
                                      </p:cBhvr>
                                      <p:tavLst>
                                        <p:tav tm="0">
                                          <p:val>
                                            <p:fltVal val="0"/>
                                          </p:val>
                                        </p:tav>
                                        <p:tav tm="100000">
                                          <p:val>
                                            <p:strVal val="#ppt_w"/>
                                          </p:val>
                                        </p:tav>
                                      </p:tavLst>
                                    </p:anim>
                                    <p:anim calcmode="lin" valueType="num">
                                      <p:cBhvr>
                                        <p:cTn id="29" dur="500" fill="hold"/>
                                        <p:tgtEl>
                                          <p:spTgt spid="57355"/>
                                        </p:tgtEl>
                                        <p:attrNameLst>
                                          <p:attrName>ppt_h</p:attrName>
                                        </p:attrNameLst>
                                      </p:cBhvr>
                                      <p:tavLst>
                                        <p:tav tm="0">
                                          <p:val>
                                            <p:fltVal val="0"/>
                                          </p:val>
                                        </p:tav>
                                        <p:tav tm="100000">
                                          <p:val>
                                            <p:strVal val="#ppt_h"/>
                                          </p:val>
                                        </p:tav>
                                      </p:tavLst>
                                    </p:anim>
                                    <p:animEffect transition="in" filter="fade">
                                      <p:cBhvr>
                                        <p:cTn id="30" dur="500"/>
                                        <p:tgtEl>
                                          <p:spTgt spid="57355"/>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22" presetClass="entr" presetSubtype="8" fill="hold" grpId="0" nodeType="clickEffect">
                                  <p:stCondLst>
                                    <p:cond delay="0"/>
                                  </p:stCondLst>
                                  <p:childTnLst>
                                    <p:set>
                                      <p:cBhvr>
                                        <p:cTn id="34" dur="1" fill="hold">
                                          <p:stCondLst>
                                            <p:cond delay="0"/>
                                          </p:stCondLst>
                                        </p:cTn>
                                        <p:tgtEl>
                                          <p:spTgt spid="57348"/>
                                        </p:tgtEl>
                                        <p:attrNameLst>
                                          <p:attrName>style.visibility</p:attrName>
                                        </p:attrNameLst>
                                      </p:cBhvr>
                                      <p:to>
                                        <p:strVal val="visible"/>
                                      </p:to>
                                    </p:set>
                                    <p:animEffect transition="in" filter="wipe(left)">
                                      <p:cBhvr>
                                        <p:cTn id="35" dur="500"/>
                                        <p:tgtEl>
                                          <p:spTgt spid="57348"/>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53" presetClass="entr" presetSubtype="0" fill="hold" grpId="0" nodeType="clickEffect">
                                  <p:stCondLst>
                                    <p:cond delay="0"/>
                                  </p:stCondLst>
                                  <p:childTnLst>
                                    <p:set>
                                      <p:cBhvr>
                                        <p:cTn id="39" dur="1" fill="hold">
                                          <p:stCondLst>
                                            <p:cond delay="0"/>
                                          </p:stCondLst>
                                        </p:cTn>
                                        <p:tgtEl>
                                          <p:spTgt spid="57350"/>
                                        </p:tgtEl>
                                        <p:attrNameLst>
                                          <p:attrName>style.visibility</p:attrName>
                                        </p:attrNameLst>
                                      </p:cBhvr>
                                      <p:to>
                                        <p:strVal val="visible"/>
                                      </p:to>
                                    </p:set>
                                    <p:anim calcmode="lin" valueType="num">
                                      <p:cBhvr>
                                        <p:cTn id="40" dur="500" fill="hold"/>
                                        <p:tgtEl>
                                          <p:spTgt spid="57350"/>
                                        </p:tgtEl>
                                        <p:attrNameLst>
                                          <p:attrName>ppt_w</p:attrName>
                                        </p:attrNameLst>
                                      </p:cBhvr>
                                      <p:tavLst>
                                        <p:tav tm="0">
                                          <p:val>
                                            <p:fltVal val="0"/>
                                          </p:val>
                                        </p:tav>
                                        <p:tav tm="100000">
                                          <p:val>
                                            <p:strVal val="#ppt_w"/>
                                          </p:val>
                                        </p:tav>
                                      </p:tavLst>
                                    </p:anim>
                                    <p:anim calcmode="lin" valueType="num">
                                      <p:cBhvr>
                                        <p:cTn id="41" dur="500" fill="hold"/>
                                        <p:tgtEl>
                                          <p:spTgt spid="57350"/>
                                        </p:tgtEl>
                                        <p:attrNameLst>
                                          <p:attrName>ppt_h</p:attrName>
                                        </p:attrNameLst>
                                      </p:cBhvr>
                                      <p:tavLst>
                                        <p:tav tm="0">
                                          <p:val>
                                            <p:fltVal val="0"/>
                                          </p:val>
                                        </p:tav>
                                        <p:tav tm="100000">
                                          <p:val>
                                            <p:strVal val="#ppt_h"/>
                                          </p:val>
                                        </p:tav>
                                      </p:tavLst>
                                    </p:anim>
                                    <p:animEffect transition="in" filter="fade">
                                      <p:cBhvr>
                                        <p:cTn id="42" dur="500"/>
                                        <p:tgtEl>
                                          <p:spTgt spid="57350"/>
                                        </p:tgtEl>
                                      </p:cBhvr>
                                    </p:animEffect>
                                  </p:childTnLst>
                                </p:cTn>
                              </p:par>
                              <p:par>
                                <p:cTn id="43" presetID="53" presetClass="entr" presetSubtype="0" fill="hold" grpId="0" nodeType="withEffect">
                                  <p:stCondLst>
                                    <p:cond delay="0"/>
                                  </p:stCondLst>
                                  <p:childTnLst>
                                    <p:set>
                                      <p:cBhvr>
                                        <p:cTn id="44" dur="1" fill="hold">
                                          <p:stCondLst>
                                            <p:cond delay="0"/>
                                          </p:stCondLst>
                                        </p:cTn>
                                        <p:tgtEl>
                                          <p:spTgt spid="57349"/>
                                        </p:tgtEl>
                                        <p:attrNameLst>
                                          <p:attrName>style.visibility</p:attrName>
                                        </p:attrNameLst>
                                      </p:cBhvr>
                                      <p:to>
                                        <p:strVal val="visible"/>
                                      </p:to>
                                    </p:set>
                                    <p:anim calcmode="lin" valueType="num">
                                      <p:cBhvr>
                                        <p:cTn id="45" dur="500" fill="hold"/>
                                        <p:tgtEl>
                                          <p:spTgt spid="57349"/>
                                        </p:tgtEl>
                                        <p:attrNameLst>
                                          <p:attrName>ppt_w</p:attrName>
                                        </p:attrNameLst>
                                      </p:cBhvr>
                                      <p:tavLst>
                                        <p:tav tm="0">
                                          <p:val>
                                            <p:fltVal val="0"/>
                                          </p:val>
                                        </p:tav>
                                        <p:tav tm="100000">
                                          <p:val>
                                            <p:strVal val="#ppt_w"/>
                                          </p:val>
                                        </p:tav>
                                      </p:tavLst>
                                    </p:anim>
                                    <p:anim calcmode="lin" valueType="num">
                                      <p:cBhvr>
                                        <p:cTn id="46" dur="500" fill="hold"/>
                                        <p:tgtEl>
                                          <p:spTgt spid="57349"/>
                                        </p:tgtEl>
                                        <p:attrNameLst>
                                          <p:attrName>ppt_h</p:attrName>
                                        </p:attrNameLst>
                                      </p:cBhvr>
                                      <p:tavLst>
                                        <p:tav tm="0">
                                          <p:val>
                                            <p:fltVal val="0"/>
                                          </p:val>
                                        </p:tav>
                                        <p:tav tm="100000">
                                          <p:val>
                                            <p:strVal val="#ppt_h"/>
                                          </p:val>
                                        </p:tav>
                                      </p:tavLst>
                                    </p:anim>
                                    <p:animEffect transition="in" filter="fade">
                                      <p:cBhvr>
                                        <p:cTn id="47" dur="500"/>
                                        <p:tgtEl>
                                          <p:spTgt spid="57349"/>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26" presetClass="emph" presetSubtype="0" fill="hold" grpId="1" nodeType="clickEffect">
                                  <p:stCondLst>
                                    <p:cond delay="0"/>
                                  </p:stCondLst>
                                  <p:childTnLst>
                                    <p:animEffect transition="out" filter="fade">
                                      <p:cBhvr>
                                        <p:cTn id="51" dur="500" tmFilter="0, 0; .2, .5; .8, .5; 1, 0"/>
                                        <p:tgtEl>
                                          <p:spTgt spid="57350"/>
                                        </p:tgtEl>
                                      </p:cBhvr>
                                    </p:animEffect>
                                    <p:animScale>
                                      <p:cBhvr>
                                        <p:cTn id="52" dur="250" autoRev="1" fill="hold"/>
                                        <p:tgtEl>
                                          <p:spTgt spid="57350"/>
                                        </p:tgtEl>
                                      </p:cBhvr>
                                      <p:by x="105000" y="105000"/>
                                    </p:animScale>
                                  </p:childTnLst>
                                </p:cTn>
                              </p:par>
                            </p:childTnLst>
                          </p:cTn>
                        </p:par>
                        <p:par>
                          <p:cTn id="53" fill="hold" nodeType="afterGroup">
                            <p:stCondLst>
                              <p:cond delay="500"/>
                            </p:stCondLst>
                            <p:childTnLst>
                              <p:par>
                                <p:cTn id="54" presetID="53" presetClass="entr" presetSubtype="0" fill="hold" grpId="0" nodeType="afterEffect">
                                  <p:stCondLst>
                                    <p:cond delay="0"/>
                                  </p:stCondLst>
                                  <p:childTnLst>
                                    <p:set>
                                      <p:cBhvr>
                                        <p:cTn id="55" dur="1" fill="hold">
                                          <p:stCondLst>
                                            <p:cond delay="0"/>
                                          </p:stCondLst>
                                        </p:cTn>
                                        <p:tgtEl>
                                          <p:spTgt spid="57351"/>
                                        </p:tgtEl>
                                        <p:attrNameLst>
                                          <p:attrName>style.visibility</p:attrName>
                                        </p:attrNameLst>
                                      </p:cBhvr>
                                      <p:to>
                                        <p:strVal val="visible"/>
                                      </p:to>
                                    </p:set>
                                    <p:anim calcmode="lin" valueType="num">
                                      <p:cBhvr>
                                        <p:cTn id="56" dur="500" fill="hold"/>
                                        <p:tgtEl>
                                          <p:spTgt spid="57351"/>
                                        </p:tgtEl>
                                        <p:attrNameLst>
                                          <p:attrName>ppt_w</p:attrName>
                                        </p:attrNameLst>
                                      </p:cBhvr>
                                      <p:tavLst>
                                        <p:tav tm="0">
                                          <p:val>
                                            <p:fltVal val="0"/>
                                          </p:val>
                                        </p:tav>
                                        <p:tav tm="100000">
                                          <p:val>
                                            <p:strVal val="#ppt_w"/>
                                          </p:val>
                                        </p:tav>
                                      </p:tavLst>
                                    </p:anim>
                                    <p:anim calcmode="lin" valueType="num">
                                      <p:cBhvr>
                                        <p:cTn id="57" dur="500" fill="hold"/>
                                        <p:tgtEl>
                                          <p:spTgt spid="57351"/>
                                        </p:tgtEl>
                                        <p:attrNameLst>
                                          <p:attrName>ppt_h</p:attrName>
                                        </p:attrNameLst>
                                      </p:cBhvr>
                                      <p:tavLst>
                                        <p:tav tm="0">
                                          <p:val>
                                            <p:fltVal val="0"/>
                                          </p:val>
                                        </p:tav>
                                        <p:tav tm="100000">
                                          <p:val>
                                            <p:strVal val="#ppt_h"/>
                                          </p:val>
                                        </p:tav>
                                      </p:tavLst>
                                    </p:anim>
                                    <p:animEffect transition="in" filter="fade">
                                      <p:cBhvr>
                                        <p:cTn id="58" dur="500"/>
                                        <p:tgtEl>
                                          <p:spTgt spid="57351"/>
                                        </p:tgtEl>
                                      </p:cBhvr>
                                    </p:animEffect>
                                  </p:childTnLst>
                                </p:cTn>
                              </p:par>
                            </p:childTnLst>
                          </p:cTn>
                        </p:par>
                      </p:childTnLst>
                    </p:cTn>
                  </p:par>
                  <p:par>
                    <p:cTn id="59" fill="hold" nodeType="clickPar">
                      <p:stCondLst>
                        <p:cond delay="indefinite"/>
                      </p:stCondLst>
                      <p:childTnLst>
                        <p:par>
                          <p:cTn id="60" fill="hold" nodeType="withGroup">
                            <p:stCondLst>
                              <p:cond delay="0"/>
                            </p:stCondLst>
                            <p:childTnLst>
                              <p:par>
                                <p:cTn id="61" presetID="22" presetClass="entr" presetSubtype="1" fill="hold" grpId="0" nodeType="clickEffect">
                                  <p:stCondLst>
                                    <p:cond delay="0"/>
                                  </p:stCondLst>
                                  <p:childTnLst>
                                    <p:set>
                                      <p:cBhvr>
                                        <p:cTn id="62" dur="1" fill="hold">
                                          <p:stCondLst>
                                            <p:cond delay="0"/>
                                          </p:stCondLst>
                                        </p:cTn>
                                        <p:tgtEl>
                                          <p:spTgt spid="57360"/>
                                        </p:tgtEl>
                                        <p:attrNameLst>
                                          <p:attrName>style.visibility</p:attrName>
                                        </p:attrNameLst>
                                      </p:cBhvr>
                                      <p:to>
                                        <p:strVal val="visible"/>
                                      </p:to>
                                    </p:set>
                                    <p:animEffect transition="in" filter="wipe(up)">
                                      <p:cBhvr>
                                        <p:cTn id="63" dur="500"/>
                                        <p:tgtEl>
                                          <p:spTgt spid="57360"/>
                                        </p:tgtEl>
                                      </p:cBhvr>
                                    </p:animEffect>
                                  </p:childTnLst>
                                </p:cTn>
                              </p:par>
                            </p:childTnLst>
                          </p:cTn>
                        </p:par>
                        <p:par>
                          <p:cTn id="64" fill="hold" nodeType="afterGroup">
                            <p:stCondLst>
                              <p:cond delay="500"/>
                            </p:stCondLst>
                            <p:childTnLst>
                              <p:par>
                                <p:cTn id="65" presetID="22" presetClass="entr" presetSubtype="1" fill="hold" grpId="0" nodeType="afterEffect">
                                  <p:stCondLst>
                                    <p:cond delay="0"/>
                                  </p:stCondLst>
                                  <p:childTnLst>
                                    <p:set>
                                      <p:cBhvr>
                                        <p:cTn id="66" dur="1" fill="hold">
                                          <p:stCondLst>
                                            <p:cond delay="0"/>
                                          </p:stCondLst>
                                        </p:cTn>
                                        <p:tgtEl>
                                          <p:spTgt spid="57359"/>
                                        </p:tgtEl>
                                        <p:attrNameLst>
                                          <p:attrName>style.visibility</p:attrName>
                                        </p:attrNameLst>
                                      </p:cBhvr>
                                      <p:to>
                                        <p:strVal val="visible"/>
                                      </p:to>
                                    </p:set>
                                    <p:animEffect transition="in" filter="wipe(up)">
                                      <p:cBhvr>
                                        <p:cTn id="67" dur="500"/>
                                        <p:tgtEl>
                                          <p:spTgt spid="573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8" grpId="0" animBg="1"/>
      <p:bldP spid="57349" grpId="0" animBg="1"/>
      <p:bldP spid="57350" grpId="0" animBg="1"/>
      <p:bldP spid="57350" grpId="1" animBg="1"/>
      <p:bldP spid="57351" grpId="0" animBg="1"/>
      <p:bldP spid="57352" grpId="0" animBg="1"/>
      <p:bldP spid="57353" grpId="0" animBg="1"/>
      <p:bldP spid="57354" grpId="0" animBg="1"/>
      <p:bldP spid="57354" grpId="1" animBg="1"/>
      <p:bldP spid="57355" grpId="0" animBg="1"/>
      <p:bldP spid="57359" grpId="0" animBg="1"/>
      <p:bldP spid="5736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タイトル 2"/>
          <p:cNvSpPr>
            <a:spLocks noGrp="1"/>
          </p:cNvSpPr>
          <p:nvPr>
            <p:ph type="title"/>
          </p:nvPr>
        </p:nvSpPr>
        <p:spPr/>
        <p:txBody>
          <a:bodyPr/>
          <a:lstStyle/>
          <a:p>
            <a:r>
              <a:rPr lang="ja-JP" altLang="en-US" smtClean="0"/>
              <a:t>協力ゲームと非協力ゲーム</a:t>
            </a:r>
          </a:p>
        </p:txBody>
      </p:sp>
      <p:sp>
        <p:nvSpPr>
          <p:cNvPr id="6147" name="コンテンツ プレースホルダー 3"/>
          <p:cNvSpPr>
            <a:spLocks noGrp="1"/>
          </p:cNvSpPr>
          <p:nvPr>
            <p:ph idx="1"/>
          </p:nvPr>
        </p:nvSpPr>
        <p:spPr/>
        <p:txBody>
          <a:bodyPr/>
          <a:lstStyle/>
          <a:p>
            <a:r>
              <a:rPr lang="ja-JP" altLang="en-US" smtClean="0"/>
              <a:t>ゲーム理論：協力ゲーム理論と非協力ゲーム理論とに分類</a:t>
            </a:r>
            <a:endParaRPr lang="en-US" altLang="ja-JP" smtClean="0"/>
          </a:p>
          <a:p>
            <a:pPr lvl="1"/>
            <a:r>
              <a:rPr lang="ja-JP" altLang="en-US" smtClean="0"/>
              <a:t>協力ゲーム理論：複数のプレイヤーが拘束力のある合意を結ぶ状況を扱う</a:t>
            </a:r>
            <a:endParaRPr lang="en-US" altLang="ja-JP" smtClean="0"/>
          </a:p>
          <a:p>
            <a:pPr lvl="1"/>
            <a:r>
              <a:rPr lang="ja-JP" altLang="en-US" smtClean="0"/>
              <a:t>非協力ゲーム理論：個々のプレイヤーが独立に行動する状況を扱う</a:t>
            </a:r>
            <a:endParaRPr lang="en-US" altLang="ja-JP" smtClean="0"/>
          </a:p>
          <a:p>
            <a:pPr lvl="2"/>
            <a:r>
              <a:rPr lang="ja-JP" altLang="en-US" smtClean="0"/>
              <a:t>プレイヤーが拘束力のある合意を形成する制度的な枠組みがない状況を想定</a:t>
            </a:r>
          </a:p>
        </p:txBody>
      </p:sp>
      <p:sp>
        <p:nvSpPr>
          <p:cNvPr id="6148" name="スライド番号プレースホルダー 1"/>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Arial" panose="020B0604020202020204" pitchFamily="34" charset="0"/>
                <a:ea typeface="ＭＳ Ｐゴシック" panose="020B0600070205080204" pitchFamily="50" charset="-128"/>
              </a:defRPr>
            </a:lvl1pPr>
            <a:lvl2pPr marL="742950" indent="-285750">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fld id="{BDE42B3D-6058-49ED-B111-C22ADB7BD0F2}" type="slidenum">
              <a:rPr kumimoji="0" lang="en-US" altLang="ja-JP"/>
              <a:pPr/>
              <a:t>2</a:t>
            </a:fld>
            <a:endParaRPr kumimoji="0" lang="en-US" altLang="ja-JP"/>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5314" name="Group 18"/>
          <p:cNvGraphicFramePr>
            <a:graphicFrameLocks noGrp="1"/>
          </p:cNvGraphicFramePr>
          <p:nvPr/>
        </p:nvGraphicFramePr>
        <p:xfrm>
          <a:off x="533400" y="1600200"/>
          <a:ext cx="7772400" cy="2514600"/>
        </p:xfrm>
        <a:graphic>
          <a:graphicData uri="http://schemas.openxmlformats.org/drawingml/2006/table">
            <a:tbl>
              <a:tblPr/>
              <a:tblGrid>
                <a:gridCol w="1943100"/>
                <a:gridCol w="1943100"/>
                <a:gridCol w="1943100"/>
                <a:gridCol w="1943100"/>
              </a:tblGrid>
              <a:tr h="62865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1" lang="ja-JP" altLang="en-US" sz="2800" b="0" i="0" u="none" strike="noStrike" cap="none" normalizeH="0" baseline="0" dirty="0" smtClean="0">
                        <a:ln>
                          <a:noFill/>
                        </a:ln>
                        <a:solidFill>
                          <a:schemeClr val="tx1"/>
                        </a:solidFill>
                        <a:effectLst/>
                        <a:latin typeface="Arial" charset="0"/>
                        <a:ea typeface="ＭＳ Ｐゴシック" pitchFamily="50" charset="-128"/>
                      </a:endParaRPr>
                    </a:p>
                  </a:txBody>
                  <a:tcPr marL="0" marR="0" marT="0" marB="0" anchor="ctr" anchorCtr="1" horzOverflow="overflow">
                    <a:lnL cap="flat">
                      <a:noFill/>
                    </a:lnL>
                    <a:lnR>
                      <a:noFill/>
                    </a:lnR>
                    <a:lnT cap="fla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1" lang="ja-JP" altLang="en-US" sz="2800" b="0" i="0" u="none" strike="noStrike" cap="none" normalizeH="0" baseline="0" smtClean="0">
                        <a:ln>
                          <a:noFill/>
                        </a:ln>
                        <a:solidFill>
                          <a:schemeClr val="tx1"/>
                        </a:solidFill>
                        <a:effectLst/>
                        <a:latin typeface="Arial" charset="0"/>
                        <a:ea typeface="ＭＳ Ｐゴシック" pitchFamily="50" charset="-128"/>
                      </a:endParaRPr>
                    </a:p>
                  </a:txBody>
                  <a:tcPr marL="0" marR="0" marT="0" marB="0" anchor="ctr" anchorCtr="1" horzOverflow="overflow">
                    <a:lnL>
                      <a:noFill/>
                    </a:lnL>
                    <a:lnR w="28575" cap="flat" cmpd="sng" algn="ctr">
                      <a:solidFill>
                        <a:schemeClr val="tx1"/>
                      </a:solidFill>
                      <a:prstDash val="solid"/>
                      <a:round/>
                      <a:headEnd type="none" w="med" len="med"/>
                      <a:tailEnd type="none" w="med" len="med"/>
                    </a:lnR>
                    <a:lnT cap="flat">
                      <a:noFill/>
                    </a:lnT>
                    <a:lnB>
                      <a:noFill/>
                    </a:lnB>
                    <a:lnTlToBr>
                      <a:noFill/>
                    </a:lnTlToBr>
                    <a:lnBlToTr>
                      <a:noFill/>
                    </a:lnBlToTr>
                    <a:noFill/>
                  </a:tcPr>
                </a:tc>
                <a:tc gridSpan="2">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ja-JP" altLang="en-US" sz="2800" b="0" i="0" u="none" strike="noStrike" cap="none" normalizeH="0" baseline="0" dirty="0" smtClean="0">
                          <a:ln>
                            <a:noFill/>
                          </a:ln>
                          <a:solidFill>
                            <a:schemeClr val="tx1"/>
                          </a:solidFill>
                          <a:effectLst/>
                          <a:latin typeface="Arial" charset="0"/>
                          <a:ea typeface="ＭＳ Ｐゴシック" pitchFamily="50" charset="-128"/>
                        </a:rPr>
                        <a:t>プレイヤー</a:t>
                      </a:r>
                      <a:r>
                        <a:rPr kumimoji="1" lang="en-US" altLang="ja-JP" sz="2800" b="0" i="0" u="none" strike="noStrike" cap="none" normalizeH="0" baseline="0" dirty="0" smtClean="0">
                          <a:ln>
                            <a:noFill/>
                          </a:ln>
                          <a:solidFill>
                            <a:schemeClr val="tx1"/>
                          </a:solidFill>
                          <a:effectLst/>
                          <a:latin typeface="Arial" charset="0"/>
                          <a:ea typeface="ＭＳ Ｐゴシック" pitchFamily="50" charset="-128"/>
                        </a:rPr>
                        <a:t>2</a:t>
                      </a:r>
                      <a:endParaRPr kumimoji="1" lang="ja-JP" altLang="en-US" sz="2800" b="0" i="0" u="none" strike="noStrike" cap="none" normalizeH="0" baseline="0" dirty="0" smtClean="0">
                        <a:ln>
                          <a:noFill/>
                        </a:ln>
                        <a:solidFill>
                          <a:schemeClr val="tx1"/>
                        </a:solidFill>
                        <a:effectLst/>
                        <a:latin typeface="Arial" charset="0"/>
                        <a:ea typeface="ＭＳ Ｐゴシック" pitchFamily="50" charset="-128"/>
                      </a:endParaRPr>
                    </a:p>
                  </a:txBody>
                  <a:tcPr marL="0" marR="0" marT="0" marB="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r>
              <a:tr h="62865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1" lang="ja-JP" altLang="en-US" sz="2800" b="0" i="0" u="none" strike="noStrike" cap="none" normalizeH="0" baseline="0" smtClean="0">
                        <a:ln>
                          <a:noFill/>
                        </a:ln>
                        <a:solidFill>
                          <a:schemeClr val="tx1"/>
                        </a:solidFill>
                        <a:effectLst/>
                        <a:latin typeface="Arial" charset="0"/>
                        <a:ea typeface="ＭＳ Ｐゴシック" pitchFamily="50" charset="-128"/>
                      </a:endParaRPr>
                    </a:p>
                  </a:txBody>
                  <a:tcPr marL="0" marR="0" marT="0" marB="0" anchor="ctr" anchorCtr="1" horzOverflow="overflow">
                    <a:lnL cap="flat">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1" lang="ja-JP" altLang="en-US" sz="2800" b="0" i="0" u="none" strike="noStrike" cap="none" normalizeH="0" baseline="0" smtClean="0">
                        <a:ln>
                          <a:noFill/>
                        </a:ln>
                        <a:solidFill>
                          <a:schemeClr val="tx1"/>
                        </a:solidFill>
                        <a:effectLst/>
                        <a:latin typeface="Arial" charset="0"/>
                        <a:ea typeface="ＭＳ Ｐゴシック" pitchFamily="50" charset="-128"/>
                      </a:endParaRPr>
                    </a:p>
                  </a:txBody>
                  <a:tcPr marL="0" marR="0" marT="0" marB="0" anchor="ctr" anchorCtr="1" horzOverflow="overflow">
                    <a:lnL>
                      <a:noFill/>
                    </a:lnL>
                    <a:lnR w="28575" cap="flat" cmpd="sng" algn="ctr">
                      <a:solidFill>
                        <a:schemeClr val="tx1"/>
                      </a:solid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ja-JP" altLang="en-US" sz="2800" b="0" i="0" u="none" strike="noStrike" cap="none" normalizeH="0" baseline="0" dirty="0" smtClean="0">
                          <a:ln>
                            <a:noFill/>
                          </a:ln>
                          <a:solidFill>
                            <a:schemeClr val="tx1"/>
                          </a:solidFill>
                          <a:effectLst/>
                          <a:latin typeface="Arial" charset="0"/>
                          <a:ea typeface="ＭＳ Ｐゴシック" pitchFamily="50" charset="-128"/>
                        </a:rPr>
                        <a:t>タカ</a:t>
                      </a:r>
                    </a:p>
                  </a:txBody>
                  <a:tcPr marL="0" marR="0" marT="0" marB="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ja-JP" altLang="en-US" sz="2800" b="0" i="0" u="none" strike="noStrike" cap="none" normalizeH="0" baseline="0" dirty="0" smtClean="0">
                          <a:ln>
                            <a:noFill/>
                          </a:ln>
                          <a:solidFill>
                            <a:schemeClr val="tx1"/>
                          </a:solidFill>
                          <a:effectLst/>
                          <a:latin typeface="Arial" charset="0"/>
                          <a:ea typeface="ＭＳ Ｐゴシック" pitchFamily="50" charset="-128"/>
                        </a:rPr>
                        <a:t>ハト</a:t>
                      </a:r>
                    </a:p>
                  </a:txBody>
                  <a:tcPr marL="0" marR="0" marT="0" marB="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28650">
                <a:tc rowSpan="2">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ja-JP" altLang="en-US" sz="2800" b="0" i="0" u="none" strike="noStrike" cap="none" normalizeH="0" baseline="0" dirty="0" smtClean="0">
                          <a:ln>
                            <a:noFill/>
                          </a:ln>
                          <a:solidFill>
                            <a:schemeClr val="tx1"/>
                          </a:solidFill>
                          <a:effectLst/>
                          <a:latin typeface="Arial" charset="0"/>
                          <a:ea typeface="ＭＳ Ｐゴシック" pitchFamily="50" charset="-128"/>
                        </a:rPr>
                        <a:t>プレイヤー</a:t>
                      </a:r>
                      <a:r>
                        <a:rPr kumimoji="1" lang="en-US" altLang="ja-JP" sz="2800" b="0" i="0" u="none" strike="noStrike" cap="none" normalizeH="0" baseline="0" dirty="0" smtClean="0">
                          <a:ln>
                            <a:noFill/>
                          </a:ln>
                          <a:solidFill>
                            <a:schemeClr val="tx1"/>
                          </a:solidFill>
                          <a:effectLst/>
                          <a:latin typeface="Arial" charset="0"/>
                          <a:ea typeface="ＭＳ Ｐゴシック" pitchFamily="50" charset="-128"/>
                        </a:rPr>
                        <a:t>1</a:t>
                      </a:r>
                      <a:endParaRPr kumimoji="1" lang="ja-JP" altLang="en-US" sz="2800" b="0" i="0" u="none" strike="noStrike" cap="none" normalizeH="0" baseline="0" dirty="0" smtClean="0">
                        <a:ln>
                          <a:noFill/>
                        </a:ln>
                        <a:solidFill>
                          <a:schemeClr val="tx1"/>
                        </a:solidFill>
                        <a:effectLst/>
                        <a:latin typeface="Arial" charset="0"/>
                        <a:ea typeface="ＭＳ Ｐゴシック" pitchFamily="50" charset="-128"/>
                      </a:endParaRPr>
                    </a:p>
                  </a:txBody>
                  <a:tcPr marL="0" marR="0" marT="0" marB="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ja-JP" altLang="en-US" sz="2800" b="0" i="0" u="none" strike="noStrike" cap="none" normalizeH="0" baseline="0" dirty="0" smtClean="0">
                          <a:ln>
                            <a:noFill/>
                          </a:ln>
                          <a:solidFill>
                            <a:schemeClr val="tx1"/>
                          </a:solidFill>
                          <a:effectLst/>
                          <a:latin typeface="Arial" charset="0"/>
                          <a:ea typeface="ＭＳ Ｐゴシック" pitchFamily="50" charset="-128"/>
                        </a:rPr>
                        <a:t>タカ</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en-US" altLang="ja-JP" sz="2800" b="0" i="0" u="none" strike="noStrike" cap="none" normalizeH="0" baseline="0" dirty="0" smtClean="0">
                          <a:ln>
                            <a:noFill/>
                          </a:ln>
                          <a:solidFill>
                            <a:schemeClr val="tx1"/>
                          </a:solidFill>
                          <a:effectLst/>
                          <a:latin typeface="Arial" charset="0"/>
                          <a:ea typeface="ＭＳ Ｐゴシック" pitchFamily="50" charset="-128"/>
                        </a:rPr>
                        <a:t>-10 ,  -10</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en-US" altLang="ja-JP" sz="2800" b="0" i="0" u="none" strike="noStrike" cap="none" normalizeH="0" baseline="0" dirty="0" smtClean="0">
                          <a:ln>
                            <a:noFill/>
                          </a:ln>
                          <a:solidFill>
                            <a:schemeClr val="tx1"/>
                          </a:solidFill>
                          <a:effectLst/>
                          <a:latin typeface="Arial" charset="0"/>
                          <a:ea typeface="ＭＳ Ｐゴシック" pitchFamily="50" charset="-128"/>
                        </a:rPr>
                        <a:t>100 ,  0</a:t>
                      </a:r>
                    </a:p>
                  </a:txBody>
                  <a:tcPr marL="0" marR="0" marT="0" marB="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28650">
                <a:tc vMerge="1">
                  <a:txBody>
                    <a:bodyPr/>
                    <a:lstStyle/>
                    <a:p>
                      <a:endParaRPr kumimoji="1" lang="ja-JP" altLang="en-US"/>
                    </a:p>
                  </a:txBody>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ja-JP" altLang="en-US" sz="2800" b="0" i="0" u="none" strike="noStrike" cap="none" normalizeH="0" baseline="0" dirty="0" smtClean="0">
                          <a:ln>
                            <a:noFill/>
                          </a:ln>
                          <a:solidFill>
                            <a:schemeClr val="tx1"/>
                          </a:solidFill>
                          <a:effectLst/>
                          <a:latin typeface="Arial" charset="0"/>
                          <a:ea typeface="ＭＳ Ｐゴシック" pitchFamily="50" charset="-128"/>
                        </a:rPr>
                        <a:t>ハト</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en-US" altLang="ja-JP" sz="2800" b="0" i="0" u="none" strike="noStrike" cap="none" normalizeH="0" baseline="0" dirty="0" smtClean="0">
                          <a:ln>
                            <a:noFill/>
                          </a:ln>
                          <a:solidFill>
                            <a:schemeClr val="tx1"/>
                          </a:solidFill>
                          <a:effectLst/>
                          <a:latin typeface="Arial" charset="0"/>
                          <a:ea typeface="ＭＳ Ｐゴシック" pitchFamily="50" charset="-128"/>
                        </a:rPr>
                        <a:t>0 ,  100</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en-US" altLang="ja-JP" sz="2800" b="0" i="0" u="none" strike="noStrike" cap="none" normalizeH="0" baseline="0" dirty="0" smtClean="0">
                          <a:ln>
                            <a:noFill/>
                          </a:ln>
                          <a:solidFill>
                            <a:schemeClr val="tx1"/>
                          </a:solidFill>
                          <a:effectLst/>
                          <a:latin typeface="Arial" charset="0"/>
                          <a:ea typeface="ＭＳ Ｐゴシック" pitchFamily="50" charset="-128"/>
                        </a:rPr>
                        <a:t>50 ,  50</a:t>
                      </a:r>
                    </a:p>
                  </a:txBody>
                  <a:tcPr marL="0" marR="0" marT="0" marB="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42013"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14D9CDB-1674-4EFC-ADFF-8A2BCB6CF5F0}" type="slidenum">
              <a:rPr kumimoji="0" lang="en-US" altLang="ja-JP" sz="1400"/>
              <a:pPr>
                <a:spcBef>
                  <a:spcPct val="0"/>
                </a:spcBef>
                <a:buFontTx/>
                <a:buNone/>
              </a:pPr>
              <a:t>20</a:t>
            </a:fld>
            <a:endParaRPr kumimoji="0" lang="en-US" altLang="ja-JP" sz="1400"/>
          </a:p>
        </p:txBody>
      </p:sp>
      <p:sp>
        <p:nvSpPr>
          <p:cNvPr id="42014" name="Rectangle 2"/>
          <p:cNvSpPr>
            <a:spLocks noGrp="1" noChangeArrowheads="1"/>
          </p:cNvSpPr>
          <p:nvPr>
            <p:ph type="title"/>
          </p:nvPr>
        </p:nvSpPr>
        <p:spPr>
          <a:xfrm>
            <a:off x="457200" y="274638"/>
            <a:ext cx="8229600" cy="1020762"/>
          </a:xfrm>
        </p:spPr>
        <p:txBody>
          <a:bodyPr/>
          <a:lstStyle/>
          <a:p>
            <a:pPr eaLnBrk="1" hangingPunct="1"/>
            <a:r>
              <a:rPr lang="ja-JP" altLang="en-US" sz="3600" smtClean="0"/>
              <a:t>「タカ・ハト」ゲームにおけるナッシュ均衡</a:t>
            </a:r>
          </a:p>
        </p:txBody>
      </p:sp>
      <p:sp>
        <p:nvSpPr>
          <p:cNvPr id="55302" name="Oval 6"/>
          <p:cNvSpPr>
            <a:spLocks noChangeArrowheads="1"/>
          </p:cNvSpPr>
          <p:nvPr/>
        </p:nvSpPr>
        <p:spPr bwMode="auto">
          <a:xfrm>
            <a:off x="4648200" y="3581400"/>
            <a:ext cx="457200" cy="457200"/>
          </a:xfrm>
          <a:prstGeom prst="ellipse">
            <a:avLst/>
          </a:prstGeom>
          <a:noFill/>
          <a:ln w="2540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55303" name="Oval 7"/>
          <p:cNvSpPr>
            <a:spLocks noChangeArrowheads="1"/>
          </p:cNvSpPr>
          <p:nvPr/>
        </p:nvSpPr>
        <p:spPr bwMode="auto">
          <a:xfrm>
            <a:off x="6705600" y="2971800"/>
            <a:ext cx="685800" cy="457200"/>
          </a:xfrm>
          <a:prstGeom prst="ellipse">
            <a:avLst/>
          </a:prstGeom>
          <a:noFill/>
          <a:ln w="25400">
            <a:solidFill>
              <a:srgbClr val="0000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55306" name="Rectangle 10"/>
          <p:cNvSpPr>
            <a:spLocks noChangeArrowheads="1"/>
          </p:cNvSpPr>
          <p:nvPr/>
        </p:nvSpPr>
        <p:spPr bwMode="auto">
          <a:xfrm>
            <a:off x="3048000" y="3581400"/>
            <a:ext cx="838200" cy="457200"/>
          </a:xfrm>
          <a:prstGeom prst="rect">
            <a:avLst/>
          </a:prstGeom>
          <a:noFill/>
          <a:ln w="254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55307" name="Rectangle 11"/>
          <p:cNvSpPr>
            <a:spLocks noChangeArrowheads="1"/>
          </p:cNvSpPr>
          <p:nvPr/>
        </p:nvSpPr>
        <p:spPr bwMode="auto">
          <a:xfrm>
            <a:off x="3048000" y="2971800"/>
            <a:ext cx="838200" cy="457200"/>
          </a:xfrm>
          <a:prstGeom prst="rect">
            <a:avLst/>
          </a:prstGeom>
          <a:noFill/>
          <a:ln w="25400">
            <a:solidFill>
              <a:srgbClr val="0000FF"/>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55308" name="Rectangle 12"/>
          <p:cNvSpPr>
            <a:spLocks noChangeArrowheads="1"/>
          </p:cNvSpPr>
          <p:nvPr/>
        </p:nvSpPr>
        <p:spPr bwMode="auto">
          <a:xfrm>
            <a:off x="4800600" y="2362200"/>
            <a:ext cx="1143000" cy="381000"/>
          </a:xfrm>
          <a:prstGeom prst="rect">
            <a:avLst/>
          </a:prstGeom>
          <a:noFill/>
          <a:ln w="254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55309" name="Rectangle 13"/>
          <p:cNvSpPr>
            <a:spLocks noChangeArrowheads="1"/>
          </p:cNvSpPr>
          <p:nvPr/>
        </p:nvSpPr>
        <p:spPr bwMode="auto">
          <a:xfrm>
            <a:off x="6705600" y="2362200"/>
            <a:ext cx="1219200" cy="381000"/>
          </a:xfrm>
          <a:prstGeom prst="rect">
            <a:avLst/>
          </a:prstGeom>
          <a:noFill/>
          <a:ln w="25400">
            <a:solidFill>
              <a:srgbClr val="0000FF"/>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55310" name="AutoShape 14"/>
          <p:cNvSpPr>
            <a:spLocks noChangeArrowheads="1"/>
          </p:cNvSpPr>
          <p:nvPr/>
        </p:nvSpPr>
        <p:spPr bwMode="auto">
          <a:xfrm>
            <a:off x="4648200" y="4343400"/>
            <a:ext cx="457200" cy="457200"/>
          </a:xfrm>
          <a:prstGeom prst="downArrow">
            <a:avLst>
              <a:gd name="adj1" fmla="val 50000"/>
              <a:gd name="adj2" fmla="val 25000"/>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vert="eaVert"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55311" name="Text Box 15"/>
          <p:cNvSpPr txBox="1">
            <a:spLocks noChangeArrowheads="1"/>
          </p:cNvSpPr>
          <p:nvPr/>
        </p:nvSpPr>
        <p:spPr bwMode="auto">
          <a:xfrm>
            <a:off x="990600" y="5105400"/>
            <a:ext cx="7543800" cy="46196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2400"/>
              <a:t>ナッシュ均衡は</a:t>
            </a:r>
            <a:r>
              <a:rPr lang="en-US" altLang="ja-JP" sz="2400"/>
              <a:t>2</a:t>
            </a:r>
            <a:r>
              <a:rPr lang="ja-JP" altLang="en-US" sz="2400"/>
              <a:t>つ存在：</a:t>
            </a:r>
            <a:r>
              <a:rPr lang="en-US" altLang="ja-JP" sz="2400">
                <a:solidFill>
                  <a:srgbClr val="0000FF"/>
                </a:solidFill>
              </a:rPr>
              <a:t>(</a:t>
            </a:r>
            <a:r>
              <a:rPr lang="ja-JP" altLang="en-US" sz="2400">
                <a:solidFill>
                  <a:srgbClr val="0000FF"/>
                </a:solidFill>
              </a:rPr>
              <a:t>「タカ」</a:t>
            </a:r>
            <a:r>
              <a:rPr lang="en-US" altLang="ja-JP" sz="2400">
                <a:solidFill>
                  <a:srgbClr val="0000FF"/>
                </a:solidFill>
              </a:rPr>
              <a:t>,</a:t>
            </a:r>
            <a:r>
              <a:rPr lang="ja-JP" altLang="en-US" sz="2400">
                <a:solidFill>
                  <a:srgbClr val="0000FF"/>
                </a:solidFill>
              </a:rPr>
              <a:t>「ハト」</a:t>
            </a:r>
            <a:r>
              <a:rPr lang="en-US" altLang="ja-JP" sz="2400">
                <a:solidFill>
                  <a:srgbClr val="0000FF"/>
                </a:solidFill>
              </a:rPr>
              <a:t>)</a:t>
            </a:r>
            <a:r>
              <a:rPr lang="en-US" altLang="ja-JP" sz="2400"/>
              <a:t> </a:t>
            </a:r>
            <a:r>
              <a:rPr lang="ja-JP" altLang="en-US" sz="2400"/>
              <a:t>と </a:t>
            </a:r>
            <a:r>
              <a:rPr lang="en-US" altLang="ja-JP" sz="2400">
                <a:solidFill>
                  <a:srgbClr val="FF0000"/>
                </a:solidFill>
              </a:rPr>
              <a:t>(</a:t>
            </a:r>
            <a:r>
              <a:rPr lang="ja-JP" altLang="en-US" sz="2400">
                <a:solidFill>
                  <a:srgbClr val="FF0000"/>
                </a:solidFill>
              </a:rPr>
              <a:t>「ハト」</a:t>
            </a:r>
            <a:r>
              <a:rPr lang="en-US" altLang="ja-JP" sz="2400">
                <a:solidFill>
                  <a:srgbClr val="FF0000"/>
                </a:solidFill>
              </a:rPr>
              <a:t>,</a:t>
            </a:r>
            <a:r>
              <a:rPr lang="ja-JP" altLang="en-US" sz="2400">
                <a:solidFill>
                  <a:srgbClr val="FF0000"/>
                </a:solidFill>
              </a:rPr>
              <a:t>「タカ」</a:t>
            </a:r>
            <a:r>
              <a:rPr lang="en-US" altLang="ja-JP" sz="2400">
                <a:solidFill>
                  <a:srgbClr val="FF0000"/>
                </a:solidFill>
              </a:rPr>
              <a:t>)</a:t>
            </a:r>
            <a:endParaRPr lang="ja-JP" altLang="en-US" sz="2400"/>
          </a:p>
        </p:txBody>
      </p:sp>
      <p:sp>
        <p:nvSpPr>
          <p:cNvPr id="55312" name="Oval 16"/>
          <p:cNvSpPr>
            <a:spLocks noChangeArrowheads="1"/>
          </p:cNvSpPr>
          <p:nvPr/>
        </p:nvSpPr>
        <p:spPr bwMode="auto">
          <a:xfrm>
            <a:off x="5334000" y="3581400"/>
            <a:ext cx="762000" cy="457200"/>
          </a:xfrm>
          <a:prstGeom prst="ellipse">
            <a:avLst/>
          </a:prstGeom>
          <a:noFill/>
          <a:ln w="2540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55313" name="Oval 17"/>
          <p:cNvSpPr>
            <a:spLocks noChangeArrowheads="1"/>
          </p:cNvSpPr>
          <p:nvPr/>
        </p:nvSpPr>
        <p:spPr bwMode="auto">
          <a:xfrm>
            <a:off x="7620000" y="2971800"/>
            <a:ext cx="457200" cy="457200"/>
          </a:xfrm>
          <a:prstGeom prst="ellipse">
            <a:avLst/>
          </a:prstGeom>
          <a:noFill/>
          <a:ln w="25400">
            <a:solidFill>
              <a:srgbClr val="0000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55307"/>
                                        </p:tgtEl>
                                        <p:attrNameLst>
                                          <p:attrName>style.visibility</p:attrName>
                                        </p:attrNameLst>
                                      </p:cBhvr>
                                      <p:to>
                                        <p:strVal val="visible"/>
                                      </p:to>
                                    </p:set>
                                    <p:anim calcmode="lin" valueType="num">
                                      <p:cBhvr>
                                        <p:cTn id="7" dur="500" fill="hold"/>
                                        <p:tgtEl>
                                          <p:spTgt spid="55307"/>
                                        </p:tgtEl>
                                        <p:attrNameLst>
                                          <p:attrName>ppt_w</p:attrName>
                                        </p:attrNameLst>
                                      </p:cBhvr>
                                      <p:tavLst>
                                        <p:tav tm="0">
                                          <p:val>
                                            <p:fltVal val="0"/>
                                          </p:val>
                                        </p:tav>
                                        <p:tav tm="100000">
                                          <p:val>
                                            <p:strVal val="#ppt_w"/>
                                          </p:val>
                                        </p:tav>
                                      </p:tavLst>
                                    </p:anim>
                                    <p:anim calcmode="lin" valueType="num">
                                      <p:cBhvr>
                                        <p:cTn id="8" dur="500" fill="hold"/>
                                        <p:tgtEl>
                                          <p:spTgt spid="55307"/>
                                        </p:tgtEl>
                                        <p:attrNameLst>
                                          <p:attrName>ppt_h</p:attrName>
                                        </p:attrNameLst>
                                      </p:cBhvr>
                                      <p:tavLst>
                                        <p:tav tm="0">
                                          <p:val>
                                            <p:fltVal val="0"/>
                                          </p:val>
                                        </p:tav>
                                        <p:tav tm="100000">
                                          <p:val>
                                            <p:strVal val="#ppt_h"/>
                                          </p:val>
                                        </p:tav>
                                      </p:tavLst>
                                    </p:anim>
                                    <p:animEffect transition="in" filter="fade">
                                      <p:cBhvr>
                                        <p:cTn id="9" dur="500"/>
                                        <p:tgtEl>
                                          <p:spTgt spid="55307"/>
                                        </p:tgtEl>
                                      </p:cBhvr>
                                    </p:animEffect>
                                  </p:childTnLst>
                                </p:cTn>
                              </p:par>
                              <p:par>
                                <p:cTn id="10" presetID="53" presetClass="entr" presetSubtype="0" fill="hold" grpId="0" nodeType="withEffect">
                                  <p:stCondLst>
                                    <p:cond delay="0"/>
                                  </p:stCondLst>
                                  <p:childTnLst>
                                    <p:set>
                                      <p:cBhvr>
                                        <p:cTn id="11" dur="1" fill="hold">
                                          <p:stCondLst>
                                            <p:cond delay="0"/>
                                          </p:stCondLst>
                                        </p:cTn>
                                        <p:tgtEl>
                                          <p:spTgt spid="55313"/>
                                        </p:tgtEl>
                                        <p:attrNameLst>
                                          <p:attrName>style.visibility</p:attrName>
                                        </p:attrNameLst>
                                      </p:cBhvr>
                                      <p:to>
                                        <p:strVal val="visible"/>
                                      </p:to>
                                    </p:set>
                                    <p:anim calcmode="lin" valueType="num">
                                      <p:cBhvr>
                                        <p:cTn id="12" dur="500" fill="hold"/>
                                        <p:tgtEl>
                                          <p:spTgt spid="55313"/>
                                        </p:tgtEl>
                                        <p:attrNameLst>
                                          <p:attrName>ppt_w</p:attrName>
                                        </p:attrNameLst>
                                      </p:cBhvr>
                                      <p:tavLst>
                                        <p:tav tm="0">
                                          <p:val>
                                            <p:fltVal val="0"/>
                                          </p:val>
                                        </p:tav>
                                        <p:tav tm="100000">
                                          <p:val>
                                            <p:strVal val="#ppt_w"/>
                                          </p:val>
                                        </p:tav>
                                      </p:tavLst>
                                    </p:anim>
                                    <p:anim calcmode="lin" valueType="num">
                                      <p:cBhvr>
                                        <p:cTn id="13" dur="500" fill="hold"/>
                                        <p:tgtEl>
                                          <p:spTgt spid="55313"/>
                                        </p:tgtEl>
                                        <p:attrNameLst>
                                          <p:attrName>ppt_h</p:attrName>
                                        </p:attrNameLst>
                                      </p:cBhvr>
                                      <p:tavLst>
                                        <p:tav tm="0">
                                          <p:val>
                                            <p:fltVal val="0"/>
                                          </p:val>
                                        </p:tav>
                                        <p:tav tm="100000">
                                          <p:val>
                                            <p:strVal val="#ppt_h"/>
                                          </p:val>
                                        </p:tav>
                                      </p:tavLst>
                                    </p:anim>
                                    <p:animEffect transition="in" filter="fade">
                                      <p:cBhvr>
                                        <p:cTn id="14" dur="500"/>
                                        <p:tgtEl>
                                          <p:spTgt spid="55313"/>
                                        </p:tgtEl>
                                      </p:cBhvr>
                                    </p:animEffect>
                                  </p:childTnLst>
                                </p:cTn>
                              </p:par>
                              <p:par>
                                <p:cTn id="15" presetID="53" presetClass="entr" presetSubtype="0" fill="hold" grpId="0" nodeType="withEffect">
                                  <p:stCondLst>
                                    <p:cond delay="0"/>
                                  </p:stCondLst>
                                  <p:childTnLst>
                                    <p:set>
                                      <p:cBhvr>
                                        <p:cTn id="16" dur="1" fill="hold">
                                          <p:stCondLst>
                                            <p:cond delay="0"/>
                                          </p:stCondLst>
                                        </p:cTn>
                                        <p:tgtEl>
                                          <p:spTgt spid="55309"/>
                                        </p:tgtEl>
                                        <p:attrNameLst>
                                          <p:attrName>style.visibility</p:attrName>
                                        </p:attrNameLst>
                                      </p:cBhvr>
                                      <p:to>
                                        <p:strVal val="visible"/>
                                      </p:to>
                                    </p:set>
                                    <p:anim calcmode="lin" valueType="num">
                                      <p:cBhvr>
                                        <p:cTn id="17" dur="500" fill="hold"/>
                                        <p:tgtEl>
                                          <p:spTgt spid="55309"/>
                                        </p:tgtEl>
                                        <p:attrNameLst>
                                          <p:attrName>ppt_w</p:attrName>
                                        </p:attrNameLst>
                                      </p:cBhvr>
                                      <p:tavLst>
                                        <p:tav tm="0">
                                          <p:val>
                                            <p:fltVal val="0"/>
                                          </p:val>
                                        </p:tav>
                                        <p:tav tm="100000">
                                          <p:val>
                                            <p:strVal val="#ppt_w"/>
                                          </p:val>
                                        </p:tav>
                                      </p:tavLst>
                                    </p:anim>
                                    <p:anim calcmode="lin" valueType="num">
                                      <p:cBhvr>
                                        <p:cTn id="18" dur="500" fill="hold"/>
                                        <p:tgtEl>
                                          <p:spTgt spid="55309"/>
                                        </p:tgtEl>
                                        <p:attrNameLst>
                                          <p:attrName>ppt_h</p:attrName>
                                        </p:attrNameLst>
                                      </p:cBhvr>
                                      <p:tavLst>
                                        <p:tav tm="0">
                                          <p:val>
                                            <p:fltVal val="0"/>
                                          </p:val>
                                        </p:tav>
                                        <p:tav tm="100000">
                                          <p:val>
                                            <p:strVal val="#ppt_h"/>
                                          </p:val>
                                        </p:tav>
                                      </p:tavLst>
                                    </p:anim>
                                    <p:animEffect transition="in" filter="fade">
                                      <p:cBhvr>
                                        <p:cTn id="19" dur="500"/>
                                        <p:tgtEl>
                                          <p:spTgt spid="55309"/>
                                        </p:tgtEl>
                                      </p:cBhvr>
                                    </p:animEffect>
                                  </p:childTnLst>
                                </p:cTn>
                              </p:par>
                              <p:par>
                                <p:cTn id="20" presetID="53" presetClass="entr" presetSubtype="0" fill="hold" grpId="0" nodeType="withEffect">
                                  <p:stCondLst>
                                    <p:cond delay="0"/>
                                  </p:stCondLst>
                                  <p:childTnLst>
                                    <p:set>
                                      <p:cBhvr>
                                        <p:cTn id="21" dur="1" fill="hold">
                                          <p:stCondLst>
                                            <p:cond delay="0"/>
                                          </p:stCondLst>
                                        </p:cTn>
                                        <p:tgtEl>
                                          <p:spTgt spid="55303"/>
                                        </p:tgtEl>
                                        <p:attrNameLst>
                                          <p:attrName>style.visibility</p:attrName>
                                        </p:attrNameLst>
                                      </p:cBhvr>
                                      <p:to>
                                        <p:strVal val="visible"/>
                                      </p:to>
                                    </p:set>
                                    <p:anim calcmode="lin" valueType="num">
                                      <p:cBhvr>
                                        <p:cTn id="22" dur="500" fill="hold"/>
                                        <p:tgtEl>
                                          <p:spTgt spid="55303"/>
                                        </p:tgtEl>
                                        <p:attrNameLst>
                                          <p:attrName>ppt_w</p:attrName>
                                        </p:attrNameLst>
                                      </p:cBhvr>
                                      <p:tavLst>
                                        <p:tav tm="0">
                                          <p:val>
                                            <p:fltVal val="0"/>
                                          </p:val>
                                        </p:tav>
                                        <p:tav tm="100000">
                                          <p:val>
                                            <p:strVal val="#ppt_w"/>
                                          </p:val>
                                        </p:tav>
                                      </p:tavLst>
                                    </p:anim>
                                    <p:anim calcmode="lin" valueType="num">
                                      <p:cBhvr>
                                        <p:cTn id="23" dur="500" fill="hold"/>
                                        <p:tgtEl>
                                          <p:spTgt spid="55303"/>
                                        </p:tgtEl>
                                        <p:attrNameLst>
                                          <p:attrName>ppt_h</p:attrName>
                                        </p:attrNameLst>
                                      </p:cBhvr>
                                      <p:tavLst>
                                        <p:tav tm="0">
                                          <p:val>
                                            <p:fltVal val="0"/>
                                          </p:val>
                                        </p:tav>
                                        <p:tav tm="100000">
                                          <p:val>
                                            <p:strVal val="#ppt_h"/>
                                          </p:val>
                                        </p:tav>
                                      </p:tavLst>
                                    </p:anim>
                                    <p:animEffect transition="in" filter="fade">
                                      <p:cBhvr>
                                        <p:cTn id="24" dur="500"/>
                                        <p:tgtEl>
                                          <p:spTgt spid="55303"/>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53" presetClass="entr" presetSubtype="0" fill="hold" grpId="0" nodeType="clickEffect">
                                  <p:stCondLst>
                                    <p:cond delay="0"/>
                                  </p:stCondLst>
                                  <p:childTnLst>
                                    <p:set>
                                      <p:cBhvr>
                                        <p:cTn id="28" dur="1" fill="hold">
                                          <p:stCondLst>
                                            <p:cond delay="0"/>
                                          </p:stCondLst>
                                        </p:cTn>
                                        <p:tgtEl>
                                          <p:spTgt spid="55308"/>
                                        </p:tgtEl>
                                        <p:attrNameLst>
                                          <p:attrName>style.visibility</p:attrName>
                                        </p:attrNameLst>
                                      </p:cBhvr>
                                      <p:to>
                                        <p:strVal val="visible"/>
                                      </p:to>
                                    </p:set>
                                    <p:anim calcmode="lin" valueType="num">
                                      <p:cBhvr>
                                        <p:cTn id="29" dur="500" fill="hold"/>
                                        <p:tgtEl>
                                          <p:spTgt spid="55308"/>
                                        </p:tgtEl>
                                        <p:attrNameLst>
                                          <p:attrName>ppt_w</p:attrName>
                                        </p:attrNameLst>
                                      </p:cBhvr>
                                      <p:tavLst>
                                        <p:tav tm="0">
                                          <p:val>
                                            <p:fltVal val="0"/>
                                          </p:val>
                                        </p:tav>
                                        <p:tav tm="100000">
                                          <p:val>
                                            <p:strVal val="#ppt_w"/>
                                          </p:val>
                                        </p:tav>
                                      </p:tavLst>
                                    </p:anim>
                                    <p:anim calcmode="lin" valueType="num">
                                      <p:cBhvr>
                                        <p:cTn id="30" dur="500" fill="hold"/>
                                        <p:tgtEl>
                                          <p:spTgt spid="55308"/>
                                        </p:tgtEl>
                                        <p:attrNameLst>
                                          <p:attrName>ppt_h</p:attrName>
                                        </p:attrNameLst>
                                      </p:cBhvr>
                                      <p:tavLst>
                                        <p:tav tm="0">
                                          <p:val>
                                            <p:fltVal val="0"/>
                                          </p:val>
                                        </p:tav>
                                        <p:tav tm="100000">
                                          <p:val>
                                            <p:strVal val="#ppt_h"/>
                                          </p:val>
                                        </p:tav>
                                      </p:tavLst>
                                    </p:anim>
                                    <p:animEffect transition="in" filter="fade">
                                      <p:cBhvr>
                                        <p:cTn id="31" dur="500"/>
                                        <p:tgtEl>
                                          <p:spTgt spid="55308"/>
                                        </p:tgtEl>
                                      </p:cBhvr>
                                    </p:animEffect>
                                  </p:childTnLst>
                                </p:cTn>
                              </p:par>
                              <p:par>
                                <p:cTn id="32" presetID="53" presetClass="entr" presetSubtype="0" fill="hold" grpId="0" nodeType="withEffect">
                                  <p:stCondLst>
                                    <p:cond delay="0"/>
                                  </p:stCondLst>
                                  <p:childTnLst>
                                    <p:set>
                                      <p:cBhvr>
                                        <p:cTn id="33" dur="1" fill="hold">
                                          <p:stCondLst>
                                            <p:cond delay="0"/>
                                          </p:stCondLst>
                                        </p:cTn>
                                        <p:tgtEl>
                                          <p:spTgt spid="55306"/>
                                        </p:tgtEl>
                                        <p:attrNameLst>
                                          <p:attrName>style.visibility</p:attrName>
                                        </p:attrNameLst>
                                      </p:cBhvr>
                                      <p:to>
                                        <p:strVal val="visible"/>
                                      </p:to>
                                    </p:set>
                                    <p:anim calcmode="lin" valueType="num">
                                      <p:cBhvr>
                                        <p:cTn id="34" dur="500" fill="hold"/>
                                        <p:tgtEl>
                                          <p:spTgt spid="55306"/>
                                        </p:tgtEl>
                                        <p:attrNameLst>
                                          <p:attrName>ppt_w</p:attrName>
                                        </p:attrNameLst>
                                      </p:cBhvr>
                                      <p:tavLst>
                                        <p:tav tm="0">
                                          <p:val>
                                            <p:fltVal val="0"/>
                                          </p:val>
                                        </p:tav>
                                        <p:tav tm="100000">
                                          <p:val>
                                            <p:strVal val="#ppt_w"/>
                                          </p:val>
                                        </p:tav>
                                      </p:tavLst>
                                    </p:anim>
                                    <p:anim calcmode="lin" valueType="num">
                                      <p:cBhvr>
                                        <p:cTn id="35" dur="500" fill="hold"/>
                                        <p:tgtEl>
                                          <p:spTgt spid="55306"/>
                                        </p:tgtEl>
                                        <p:attrNameLst>
                                          <p:attrName>ppt_h</p:attrName>
                                        </p:attrNameLst>
                                      </p:cBhvr>
                                      <p:tavLst>
                                        <p:tav tm="0">
                                          <p:val>
                                            <p:fltVal val="0"/>
                                          </p:val>
                                        </p:tav>
                                        <p:tav tm="100000">
                                          <p:val>
                                            <p:strVal val="#ppt_h"/>
                                          </p:val>
                                        </p:tav>
                                      </p:tavLst>
                                    </p:anim>
                                    <p:animEffect transition="in" filter="fade">
                                      <p:cBhvr>
                                        <p:cTn id="36" dur="500"/>
                                        <p:tgtEl>
                                          <p:spTgt spid="55306"/>
                                        </p:tgtEl>
                                      </p:cBhvr>
                                    </p:animEffect>
                                  </p:childTnLst>
                                </p:cTn>
                              </p:par>
                              <p:par>
                                <p:cTn id="37" presetID="53" presetClass="entr" presetSubtype="0" fill="hold" grpId="0" nodeType="withEffect">
                                  <p:stCondLst>
                                    <p:cond delay="0"/>
                                  </p:stCondLst>
                                  <p:childTnLst>
                                    <p:set>
                                      <p:cBhvr>
                                        <p:cTn id="38" dur="1" fill="hold">
                                          <p:stCondLst>
                                            <p:cond delay="0"/>
                                          </p:stCondLst>
                                        </p:cTn>
                                        <p:tgtEl>
                                          <p:spTgt spid="55302"/>
                                        </p:tgtEl>
                                        <p:attrNameLst>
                                          <p:attrName>style.visibility</p:attrName>
                                        </p:attrNameLst>
                                      </p:cBhvr>
                                      <p:to>
                                        <p:strVal val="visible"/>
                                      </p:to>
                                    </p:set>
                                    <p:anim calcmode="lin" valueType="num">
                                      <p:cBhvr>
                                        <p:cTn id="39" dur="500" fill="hold"/>
                                        <p:tgtEl>
                                          <p:spTgt spid="55302"/>
                                        </p:tgtEl>
                                        <p:attrNameLst>
                                          <p:attrName>ppt_w</p:attrName>
                                        </p:attrNameLst>
                                      </p:cBhvr>
                                      <p:tavLst>
                                        <p:tav tm="0">
                                          <p:val>
                                            <p:fltVal val="0"/>
                                          </p:val>
                                        </p:tav>
                                        <p:tav tm="100000">
                                          <p:val>
                                            <p:strVal val="#ppt_w"/>
                                          </p:val>
                                        </p:tav>
                                      </p:tavLst>
                                    </p:anim>
                                    <p:anim calcmode="lin" valueType="num">
                                      <p:cBhvr>
                                        <p:cTn id="40" dur="500" fill="hold"/>
                                        <p:tgtEl>
                                          <p:spTgt spid="55302"/>
                                        </p:tgtEl>
                                        <p:attrNameLst>
                                          <p:attrName>ppt_h</p:attrName>
                                        </p:attrNameLst>
                                      </p:cBhvr>
                                      <p:tavLst>
                                        <p:tav tm="0">
                                          <p:val>
                                            <p:fltVal val="0"/>
                                          </p:val>
                                        </p:tav>
                                        <p:tav tm="100000">
                                          <p:val>
                                            <p:strVal val="#ppt_h"/>
                                          </p:val>
                                        </p:tav>
                                      </p:tavLst>
                                    </p:anim>
                                    <p:animEffect transition="in" filter="fade">
                                      <p:cBhvr>
                                        <p:cTn id="41" dur="500"/>
                                        <p:tgtEl>
                                          <p:spTgt spid="55302"/>
                                        </p:tgtEl>
                                      </p:cBhvr>
                                    </p:animEffect>
                                  </p:childTnLst>
                                </p:cTn>
                              </p:par>
                              <p:par>
                                <p:cTn id="42" presetID="53" presetClass="entr" presetSubtype="0" fill="hold" grpId="0" nodeType="withEffect">
                                  <p:stCondLst>
                                    <p:cond delay="0"/>
                                  </p:stCondLst>
                                  <p:childTnLst>
                                    <p:set>
                                      <p:cBhvr>
                                        <p:cTn id="43" dur="1" fill="hold">
                                          <p:stCondLst>
                                            <p:cond delay="0"/>
                                          </p:stCondLst>
                                        </p:cTn>
                                        <p:tgtEl>
                                          <p:spTgt spid="55312"/>
                                        </p:tgtEl>
                                        <p:attrNameLst>
                                          <p:attrName>style.visibility</p:attrName>
                                        </p:attrNameLst>
                                      </p:cBhvr>
                                      <p:to>
                                        <p:strVal val="visible"/>
                                      </p:to>
                                    </p:set>
                                    <p:anim calcmode="lin" valueType="num">
                                      <p:cBhvr>
                                        <p:cTn id="44" dur="500" fill="hold"/>
                                        <p:tgtEl>
                                          <p:spTgt spid="55312"/>
                                        </p:tgtEl>
                                        <p:attrNameLst>
                                          <p:attrName>ppt_w</p:attrName>
                                        </p:attrNameLst>
                                      </p:cBhvr>
                                      <p:tavLst>
                                        <p:tav tm="0">
                                          <p:val>
                                            <p:fltVal val="0"/>
                                          </p:val>
                                        </p:tav>
                                        <p:tav tm="100000">
                                          <p:val>
                                            <p:strVal val="#ppt_w"/>
                                          </p:val>
                                        </p:tav>
                                      </p:tavLst>
                                    </p:anim>
                                    <p:anim calcmode="lin" valueType="num">
                                      <p:cBhvr>
                                        <p:cTn id="45" dur="500" fill="hold"/>
                                        <p:tgtEl>
                                          <p:spTgt spid="55312"/>
                                        </p:tgtEl>
                                        <p:attrNameLst>
                                          <p:attrName>ppt_h</p:attrName>
                                        </p:attrNameLst>
                                      </p:cBhvr>
                                      <p:tavLst>
                                        <p:tav tm="0">
                                          <p:val>
                                            <p:fltVal val="0"/>
                                          </p:val>
                                        </p:tav>
                                        <p:tav tm="100000">
                                          <p:val>
                                            <p:strVal val="#ppt_h"/>
                                          </p:val>
                                        </p:tav>
                                      </p:tavLst>
                                    </p:anim>
                                    <p:animEffect transition="in" filter="fade">
                                      <p:cBhvr>
                                        <p:cTn id="46" dur="500"/>
                                        <p:tgtEl>
                                          <p:spTgt spid="55312"/>
                                        </p:tgtEl>
                                      </p:cBhvr>
                                    </p:animEffect>
                                  </p:childTnLst>
                                </p:cTn>
                              </p:par>
                            </p:childTnLst>
                          </p:cTn>
                        </p:par>
                      </p:childTnLst>
                    </p:cTn>
                  </p:par>
                  <p:par>
                    <p:cTn id="47" fill="hold" nodeType="clickPar">
                      <p:stCondLst>
                        <p:cond delay="indefinite"/>
                      </p:stCondLst>
                      <p:childTnLst>
                        <p:par>
                          <p:cTn id="48" fill="hold" nodeType="withGroup">
                            <p:stCondLst>
                              <p:cond delay="0"/>
                            </p:stCondLst>
                            <p:childTnLst>
                              <p:par>
                                <p:cTn id="49" presetID="22" presetClass="entr" presetSubtype="1" fill="hold" grpId="0" nodeType="clickEffect">
                                  <p:stCondLst>
                                    <p:cond delay="0"/>
                                  </p:stCondLst>
                                  <p:childTnLst>
                                    <p:set>
                                      <p:cBhvr>
                                        <p:cTn id="50" dur="1" fill="hold">
                                          <p:stCondLst>
                                            <p:cond delay="0"/>
                                          </p:stCondLst>
                                        </p:cTn>
                                        <p:tgtEl>
                                          <p:spTgt spid="55310"/>
                                        </p:tgtEl>
                                        <p:attrNameLst>
                                          <p:attrName>style.visibility</p:attrName>
                                        </p:attrNameLst>
                                      </p:cBhvr>
                                      <p:to>
                                        <p:strVal val="visible"/>
                                      </p:to>
                                    </p:set>
                                    <p:animEffect transition="in" filter="wipe(up)">
                                      <p:cBhvr>
                                        <p:cTn id="51" dur="500"/>
                                        <p:tgtEl>
                                          <p:spTgt spid="55310"/>
                                        </p:tgtEl>
                                      </p:cBhvr>
                                    </p:animEffect>
                                  </p:childTnLst>
                                </p:cTn>
                              </p:par>
                            </p:childTnLst>
                          </p:cTn>
                        </p:par>
                        <p:par>
                          <p:cTn id="52" fill="hold" nodeType="afterGroup">
                            <p:stCondLst>
                              <p:cond delay="500"/>
                            </p:stCondLst>
                            <p:childTnLst>
                              <p:par>
                                <p:cTn id="53" presetID="22" presetClass="entr" presetSubtype="1" fill="hold" grpId="0" nodeType="afterEffect">
                                  <p:stCondLst>
                                    <p:cond delay="0"/>
                                  </p:stCondLst>
                                  <p:childTnLst>
                                    <p:set>
                                      <p:cBhvr>
                                        <p:cTn id="54" dur="1" fill="hold">
                                          <p:stCondLst>
                                            <p:cond delay="0"/>
                                          </p:stCondLst>
                                        </p:cTn>
                                        <p:tgtEl>
                                          <p:spTgt spid="55311"/>
                                        </p:tgtEl>
                                        <p:attrNameLst>
                                          <p:attrName>style.visibility</p:attrName>
                                        </p:attrNameLst>
                                      </p:cBhvr>
                                      <p:to>
                                        <p:strVal val="visible"/>
                                      </p:to>
                                    </p:set>
                                    <p:animEffect transition="in" filter="wipe(up)">
                                      <p:cBhvr>
                                        <p:cTn id="55" dur="500"/>
                                        <p:tgtEl>
                                          <p:spTgt spid="553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302" grpId="0" animBg="1"/>
      <p:bldP spid="55303" grpId="0" animBg="1"/>
      <p:bldP spid="55306" grpId="0" animBg="1"/>
      <p:bldP spid="55307" grpId="0" animBg="1"/>
      <p:bldP spid="55308" grpId="0" animBg="1"/>
      <p:bldP spid="55309" grpId="0" animBg="1"/>
      <p:bldP spid="55310" grpId="0" animBg="1"/>
      <p:bldP spid="55311" grpId="0" animBg="1"/>
      <p:bldP spid="55312" grpId="0" animBg="1"/>
      <p:bldP spid="5531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2F09A7B1-D18F-435F-9E17-98334B8EE1D4}" type="slidenum">
              <a:rPr kumimoji="0" lang="en-US" altLang="ja-JP" sz="1400"/>
              <a:pPr>
                <a:spcBef>
                  <a:spcPct val="0"/>
                </a:spcBef>
                <a:buFontTx/>
                <a:buNone/>
              </a:pPr>
              <a:t>21</a:t>
            </a:fld>
            <a:endParaRPr kumimoji="0" lang="en-US" altLang="ja-JP" sz="1400"/>
          </a:p>
        </p:txBody>
      </p:sp>
      <p:sp>
        <p:nvSpPr>
          <p:cNvPr id="44035" name="Rectangle 2"/>
          <p:cNvSpPr>
            <a:spLocks noGrp="1" noChangeArrowheads="1"/>
          </p:cNvSpPr>
          <p:nvPr>
            <p:ph type="title"/>
          </p:nvPr>
        </p:nvSpPr>
        <p:spPr/>
        <p:txBody>
          <a:bodyPr/>
          <a:lstStyle/>
          <a:p>
            <a:r>
              <a:rPr lang="ja-JP" altLang="en-US" sz="4000" smtClean="0"/>
              <a:t>じゃんけんにナッシュ均衡は存在するか？</a:t>
            </a:r>
          </a:p>
        </p:txBody>
      </p:sp>
      <p:graphicFrame>
        <p:nvGraphicFramePr>
          <p:cNvPr id="120836" name="Group 4"/>
          <p:cNvGraphicFramePr>
            <a:graphicFrameLocks noGrp="1"/>
          </p:cNvGraphicFramePr>
          <p:nvPr/>
        </p:nvGraphicFramePr>
        <p:xfrm>
          <a:off x="457200" y="2133600"/>
          <a:ext cx="8305800" cy="3810000"/>
        </p:xfrm>
        <a:graphic>
          <a:graphicData uri="http://schemas.openxmlformats.org/drawingml/2006/table">
            <a:tbl>
              <a:tblPr/>
              <a:tblGrid>
                <a:gridCol w="1981200"/>
                <a:gridCol w="1524000"/>
                <a:gridCol w="1638300"/>
                <a:gridCol w="1581150"/>
                <a:gridCol w="1581150"/>
              </a:tblGrid>
              <a:tr h="76200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2800" b="0" i="0" u="none" strike="noStrike" cap="none" normalizeH="0" baseline="0" dirty="0" smtClean="0">
                        <a:ln>
                          <a:noFill/>
                        </a:ln>
                        <a:solidFill>
                          <a:schemeClr val="tx1"/>
                        </a:solidFill>
                        <a:effectLst/>
                        <a:latin typeface="Arial" charset="0"/>
                        <a:ea typeface="ＭＳ Ｐゴシック" pitchFamily="50" charset="-128"/>
                      </a:endParaRPr>
                    </a:p>
                  </a:txBody>
                  <a:tcPr marL="90000" marR="90000" marT="46800" marB="46800" anchor="ctr" anchorCtr="1" horzOverflow="overflow">
                    <a:lnL cap="flat">
                      <a:noFill/>
                    </a:lnL>
                    <a:lnR>
                      <a:noFill/>
                    </a:lnR>
                    <a:lnT cap="fla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2800" b="0" i="0" u="none" strike="noStrike" cap="none" normalizeH="0" baseline="0" dirty="0" smtClean="0">
                        <a:ln>
                          <a:noFill/>
                        </a:ln>
                        <a:solidFill>
                          <a:schemeClr val="tx1"/>
                        </a:solidFill>
                        <a:effectLst/>
                        <a:latin typeface="Arial" charset="0"/>
                        <a:ea typeface="ＭＳ Ｐゴシック" pitchFamily="50" charset="-128"/>
                      </a:endParaRPr>
                    </a:p>
                  </a:txBody>
                  <a:tcPr marL="90000" marR="90000" marT="46800" marB="46800" anchor="ctr" anchorCtr="1" horzOverflow="overflow">
                    <a:lnL>
                      <a:noFill/>
                    </a:lnL>
                    <a:lnR w="28575" cap="flat" cmpd="sng" algn="ctr">
                      <a:solidFill>
                        <a:schemeClr val="tx1"/>
                      </a:solidFill>
                      <a:prstDash val="solid"/>
                      <a:round/>
                      <a:headEnd type="none" w="med" len="med"/>
                      <a:tailEnd type="none" w="med" len="med"/>
                    </a:lnR>
                    <a:lnT cap="flat">
                      <a:noFill/>
                    </a:lnT>
                    <a:lnB>
                      <a:noFill/>
                    </a:lnB>
                    <a:lnTlToBr>
                      <a:noFill/>
                    </a:lnTlToBr>
                    <a:lnBlToTr>
                      <a:noFill/>
                    </a:lnBlToTr>
                    <a:noFill/>
                  </a:tcPr>
                </a:tc>
                <a:tc gridSpan="3">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ja-JP" altLang="en-US" sz="2800" b="0" i="0" u="none" strike="noStrike" cap="none" normalizeH="0" baseline="0" dirty="0" smtClean="0">
                          <a:ln>
                            <a:noFill/>
                          </a:ln>
                          <a:solidFill>
                            <a:schemeClr val="tx1"/>
                          </a:solidFill>
                          <a:effectLst/>
                          <a:latin typeface="Arial" charset="0"/>
                          <a:ea typeface="ＭＳ Ｐゴシック" pitchFamily="50" charset="-128"/>
                        </a:rPr>
                        <a:t>プレイヤー</a:t>
                      </a:r>
                      <a:r>
                        <a:rPr kumimoji="1" lang="en-US" altLang="ja-JP" sz="2800" b="0" i="0" u="none" strike="noStrike" cap="none" normalizeH="0" baseline="0" dirty="0" smtClean="0">
                          <a:ln>
                            <a:noFill/>
                          </a:ln>
                          <a:solidFill>
                            <a:schemeClr val="tx1"/>
                          </a:solidFill>
                          <a:effectLst/>
                          <a:latin typeface="Arial" charset="0"/>
                          <a:ea typeface="ＭＳ Ｐゴシック" pitchFamily="50" charset="-128"/>
                        </a:rPr>
                        <a:t>2</a:t>
                      </a:r>
                    </a:p>
                  </a:txBody>
                  <a:tcPr marL="90000" marR="90000" marT="46800" marB="4680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r>
              <a:tr h="76200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2800" b="0" i="0" u="none" strike="noStrike" cap="none" normalizeH="0" baseline="0" smtClean="0">
                        <a:ln>
                          <a:noFill/>
                        </a:ln>
                        <a:solidFill>
                          <a:schemeClr val="tx1"/>
                        </a:solidFill>
                        <a:effectLst/>
                        <a:latin typeface="Arial" charset="0"/>
                        <a:ea typeface="ＭＳ Ｐゴシック" pitchFamily="50" charset="-128"/>
                      </a:endParaRPr>
                    </a:p>
                  </a:txBody>
                  <a:tcPr marL="90000" marR="90000" marT="46800" marB="46800" anchor="ctr" anchorCtr="1" horzOverflow="overflow">
                    <a:lnL cap="flat">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2800" b="0" i="0" u="none" strike="noStrike" cap="none" normalizeH="0" baseline="0" smtClean="0">
                        <a:ln>
                          <a:noFill/>
                        </a:ln>
                        <a:solidFill>
                          <a:schemeClr val="tx1"/>
                        </a:solidFill>
                        <a:effectLst/>
                        <a:latin typeface="Arial" charset="0"/>
                        <a:ea typeface="ＭＳ Ｐゴシック" pitchFamily="50" charset="-128"/>
                      </a:endParaRPr>
                    </a:p>
                  </a:txBody>
                  <a:tcPr marL="90000" marR="90000" marT="46800" marB="46800" anchor="ctr" anchorCtr="1" horzOverflow="overflow">
                    <a:lnL>
                      <a:noFill/>
                    </a:lnL>
                    <a:lnR w="28575" cap="flat" cmpd="sng" algn="ctr">
                      <a:solidFill>
                        <a:schemeClr val="tx1"/>
                      </a:solid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ja-JP" altLang="en-US" sz="2800" b="0" i="0" u="none" strike="noStrike" cap="none" normalizeH="0" baseline="0" smtClean="0">
                          <a:ln>
                            <a:noFill/>
                          </a:ln>
                          <a:solidFill>
                            <a:schemeClr val="tx1"/>
                          </a:solidFill>
                          <a:effectLst/>
                          <a:latin typeface="Arial" charset="0"/>
                          <a:ea typeface="ＭＳ Ｐゴシック" pitchFamily="50" charset="-128"/>
                        </a:rPr>
                        <a:t>グー</a:t>
                      </a:r>
                    </a:p>
                  </a:txBody>
                  <a:tcPr marL="90000" marR="90000" marT="46800" marB="4680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ja-JP" altLang="en-US" sz="2800" b="0" i="0" u="none" strike="noStrike" cap="none" normalizeH="0" baseline="0" smtClean="0">
                          <a:ln>
                            <a:noFill/>
                          </a:ln>
                          <a:solidFill>
                            <a:schemeClr val="tx1"/>
                          </a:solidFill>
                          <a:effectLst/>
                          <a:latin typeface="Arial" charset="0"/>
                          <a:ea typeface="ＭＳ Ｐゴシック" pitchFamily="50" charset="-128"/>
                        </a:rPr>
                        <a:t>チョキ</a:t>
                      </a: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ja-JP" altLang="en-US" sz="2800" b="0" i="0" u="none" strike="noStrike" cap="none" normalizeH="0" baseline="0" smtClean="0">
                          <a:ln>
                            <a:noFill/>
                          </a:ln>
                          <a:solidFill>
                            <a:schemeClr val="tx1"/>
                          </a:solidFill>
                          <a:effectLst/>
                          <a:latin typeface="Arial" charset="0"/>
                          <a:ea typeface="ＭＳ Ｐゴシック" pitchFamily="50" charset="-128"/>
                        </a:rPr>
                        <a:t>パー</a:t>
                      </a:r>
                    </a:p>
                  </a:txBody>
                  <a:tcPr marL="90000" marR="90000" marT="46800" marB="4680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62000">
                <a:tc rowSpan="3">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ja-JP" altLang="en-US" sz="2800" b="0" i="0" u="none" strike="noStrike" cap="none" normalizeH="0" baseline="0" smtClean="0">
                          <a:ln>
                            <a:noFill/>
                          </a:ln>
                          <a:solidFill>
                            <a:schemeClr val="tx1"/>
                          </a:solidFill>
                          <a:effectLst/>
                          <a:latin typeface="Arial" charset="0"/>
                          <a:ea typeface="ＭＳ Ｐゴシック" pitchFamily="50" charset="-128"/>
                        </a:rPr>
                        <a:t>プレイヤー</a:t>
                      </a:r>
                      <a:r>
                        <a:rPr kumimoji="1" lang="en-US" altLang="ja-JP" sz="2800" b="0" i="0" u="none" strike="noStrike" cap="none" normalizeH="0" baseline="0" smtClean="0">
                          <a:ln>
                            <a:noFill/>
                          </a:ln>
                          <a:solidFill>
                            <a:schemeClr val="tx1"/>
                          </a:solidFill>
                          <a:effectLst/>
                          <a:latin typeface="Arial" charset="0"/>
                          <a:ea typeface="ＭＳ Ｐゴシック" pitchFamily="50" charset="-128"/>
                        </a:rPr>
                        <a:t>1</a:t>
                      </a:r>
                    </a:p>
                  </a:txBody>
                  <a:tcPr marL="90000" marR="90000" marT="46800" marB="4680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ja-JP" altLang="en-US" sz="2800" b="0" i="0" u="none" strike="noStrike" cap="none" normalizeH="0" baseline="0" smtClean="0">
                          <a:ln>
                            <a:noFill/>
                          </a:ln>
                          <a:solidFill>
                            <a:schemeClr val="tx1"/>
                          </a:solidFill>
                          <a:effectLst/>
                          <a:latin typeface="Arial" charset="0"/>
                          <a:ea typeface="ＭＳ Ｐゴシック" pitchFamily="50" charset="-128"/>
                        </a:rPr>
                        <a:t>グー</a:t>
                      </a: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en-US" altLang="ja-JP" sz="2800" b="0" i="0" u="none" strike="noStrike" cap="none" normalizeH="0" baseline="0" smtClean="0">
                          <a:ln>
                            <a:noFill/>
                          </a:ln>
                          <a:solidFill>
                            <a:schemeClr val="tx1"/>
                          </a:solidFill>
                          <a:effectLst/>
                          <a:latin typeface="Arial" charset="0"/>
                          <a:ea typeface="ＭＳ Ｐゴシック" pitchFamily="50" charset="-128"/>
                        </a:rPr>
                        <a:t>0 ,  0</a:t>
                      </a: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en-US" altLang="ja-JP" sz="2800" b="0" i="0" u="none" strike="noStrike" cap="none" normalizeH="0" baseline="0" smtClean="0">
                          <a:ln>
                            <a:noFill/>
                          </a:ln>
                          <a:solidFill>
                            <a:schemeClr val="tx1"/>
                          </a:solidFill>
                          <a:effectLst/>
                          <a:latin typeface="Arial" charset="0"/>
                          <a:ea typeface="ＭＳ Ｐゴシック" pitchFamily="50" charset="-128"/>
                        </a:rPr>
                        <a:t>1 ,  -1</a:t>
                      </a: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en-US" altLang="ja-JP" sz="2800" b="0" i="0" u="none" strike="noStrike" cap="none" normalizeH="0" baseline="0" smtClean="0">
                          <a:ln>
                            <a:noFill/>
                          </a:ln>
                          <a:solidFill>
                            <a:schemeClr val="tx1"/>
                          </a:solidFill>
                          <a:effectLst/>
                          <a:latin typeface="Arial" charset="0"/>
                          <a:ea typeface="ＭＳ Ｐゴシック" pitchFamily="50" charset="-128"/>
                        </a:rPr>
                        <a:t>-1 ,  1</a:t>
                      </a:r>
                    </a:p>
                  </a:txBody>
                  <a:tcPr marL="90000" marR="90000" marT="46800" marB="4680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62000">
                <a:tc vMerge="1">
                  <a:txBody>
                    <a:bodyPr/>
                    <a:lstStyle/>
                    <a:p>
                      <a:endParaRPr kumimoji="1" lang="ja-JP" altLang="en-US"/>
                    </a:p>
                  </a:txBody>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ja-JP" altLang="en-US" sz="2800" b="0" i="0" u="none" strike="noStrike" cap="none" normalizeH="0" baseline="0" smtClean="0">
                          <a:ln>
                            <a:noFill/>
                          </a:ln>
                          <a:solidFill>
                            <a:schemeClr val="tx1"/>
                          </a:solidFill>
                          <a:effectLst/>
                          <a:latin typeface="Arial" charset="0"/>
                          <a:ea typeface="ＭＳ Ｐゴシック" pitchFamily="50" charset="-128"/>
                        </a:rPr>
                        <a:t>チョキ</a:t>
                      </a: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en-US" altLang="ja-JP" sz="2800" b="0" i="0" u="none" strike="noStrike" cap="none" normalizeH="0" baseline="0" smtClean="0">
                          <a:ln>
                            <a:noFill/>
                          </a:ln>
                          <a:solidFill>
                            <a:schemeClr val="tx1"/>
                          </a:solidFill>
                          <a:effectLst/>
                          <a:latin typeface="Arial" charset="0"/>
                          <a:ea typeface="ＭＳ Ｐゴシック" pitchFamily="50" charset="-128"/>
                        </a:rPr>
                        <a:t>-1 ,  1</a:t>
                      </a: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en-US" altLang="ja-JP" sz="2800" b="0" i="0" u="none" strike="noStrike" cap="none" normalizeH="0" baseline="0" smtClean="0">
                          <a:ln>
                            <a:noFill/>
                          </a:ln>
                          <a:solidFill>
                            <a:schemeClr val="tx1"/>
                          </a:solidFill>
                          <a:effectLst/>
                          <a:latin typeface="Arial" charset="0"/>
                          <a:ea typeface="ＭＳ Ｐゴシック" pitchFamily="50" charset="-128"/>
                        </a:rPr>
                        <a:t>0 ,  0</a:t>
                      </a: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en-US" altLang="ja-JP" sz="2800" b="0" i="0" u="none" strike="noStrike" cap="none" normalizeH="0" baseline="0" smtClean="0">
                          <a:ln>
                            <a:noFill/>
                          </a:ln>
                          <a:solidFill>
                            <a:schemeClr val="tx1"/>
                          </a:solidFill>
                          <a:effectLst/>
                          <a:latin typeface="Arial" charset="0"/>
                          <a:ea typeface="ＭＳ Ｐゴシック" pitchFamily="50" charset="-128"/>
                        </a:rPr>
                        <a:t>1 ,  -1</a:t>
                      </a:r>
                    </a:p>
                  </a:txBody>
                  <a:tcPr marL="90000" marR="90000" marT="46800" marB="4680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62000">
                <a:tc vMerge="1">
                  <a:txBody>
                    <a:bodyPr/>
                    <a:lstStyle/>
                    <a:p>
                      <a:endParaRPr kumimoji="1" lang="ja-JP" altLang="en-US"/>
                    </a:p>
                  </a:txBody>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ja-JP" altLang="en-US" sz="2800" b="0" i="0" u="none" strike="noStrike" cap="none" normalizeH="0" baseline="0" smtClean="0">
                          <a:ln>
                            <a:noFill/>
                          </a:ln>
                          <a:solidFill>
                            <a:schemeClr val="tx1"/>
                          </a:solidFill>
                          <a:effectLst/>
                          <a:latin typeface="Arial" charset="0"/>
                          <a:ea typeface="ＭＳ Ｐゴシック" pitchFamily="50" charset="-128"/>
                        </a:rPr>
                        <a:t>パー</a:t>
                      </a: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en-US" altLang="ja-JP" sz="2800" b="0" i="0" u="none" strike="noStrike" cap="none" normalizeH="0" baseline="0" smtClean="0">
                          <a:ln>
                            <a:noFill/>
                          </a:ln>
                          <a:solidFill>
                            <a:schemeClr val="tx1"/>
                          </a:solidFill>
                          <a:effectLst/>
                          <a:latin typeface="Arial" charset="0"/>
                          <a:ea typeface="ＭＳ Ｐゴシック" pitchFamily="50" charset="-128"/>
                        </a:rPr>
                        <a:t>1 ,  -1</a:t>
                      </a: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en-US" altLang="ja-JP" sz="2800" b="0" i="0" u="none" strike="noStrike" cap="none" normalizeH="0" baseline="0" smtClean="0">
                          <a:ln>
                            <a:noFill/>
                          </a:ln>
                          <a:solidFill>
                            <a:schemeClr val="tx1"/>
                          </a:solidFill>
                          <a:effectLst/>
                          <a:latin typeface="Arial" charset="0"/>
                          <a:ea typeface="ＭＳ Ｐゴシック" pitchFamily="50" charset="-128"/>
                        </a:rPr>
                        <a:t>-1 ,  1</a:t>
                      </a: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en-US" altLang="ja-JP" sz="2800" b="0" i="0" u="none" strike="noStrike" cap="none" normalizeH="0" baseline="0" dirty="0" smtClean="0">
                          <a:ln>
                            <a:noFill/>
                          </a:ln>
                          <a:solidFill>
                            <a:schemeClr val="tx1"/>
                          </a:solidFill>
                          <a:effectLst/>
                          <a:latin typeface="Arial" charset="0"/>
                          <a:ea typeface="ＭＳ Ｐゴシック" pitchFamily="50" charset="-128"/>
                        </a:rPr>
                        <a:t>0 ,  0</a:t>
                      </a:r>
                    </a:p>
                  </a:txBody>
                  <a:tcPr marL="90000" marR="90000" marT="46800" marB="4680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20876" name="Oval 44"/>
          <p:cNvSpPr>
            <a:spLocks noChangeArrowheads="1"/>
          </p:cNvSpPr>
          <p:nvPr/>
        </p:nvSpPr>
        <p:spPr bwMode="auto">
          <a:xfrm>
            <a:off x="4211638" y="5373688"/>
            <a:ext cx="431800" cy="431800"/>
          </a:xfrm>
          <a:prstGeom prst="ellipse">
            <a:avLst/>
          </a:prstGeom>
          <a:noFill/>
          <a:ln w="25400">
            <a:solidFill>
              <a:srgbClr val="0000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120877" name="Oval 45"/>
          <p:cNvSpPr>
            <a:spLocks noChangeArrowheads="1"/>
          </p:cNvSpPr>
          <p:nvPr/>
        </p:nvSpPr>
        <p:spPr bwMode="auto">
          <a:xfrm>
            <a:off x="5795963" y="3789363"/>
            <a:ext cx="431800" cy="431800"/>
          </a:xfrm>
          <a:prstGeom prst="ellipse">
            <a:avLst/>
          </a:prstGeom>
          <a:noFill/>
          <a:ln w="25400">
            <a:solidFill>
              <a:srgbClr val="0000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120878" name="Oval 46"/>
          <p:cNvSpPr>
            <a:spLocks noChangeArrowheads="1"/>
          </p:cNvSpPr>
          <p:nvPr/>
        </p:nvSpPr>
        <p:spPr bwMode="auto">
          <a:xfrm>
            <a:off x="7380288" y="4581525"/>
            <a:ext cx="431800" cy="431800"/>
          </a:xfrm>
          <a:prstGeom prst="ellipse">
            <a:avLst/>
          </a:prstGeom>
          <a:noFill/>
          <a:ln w="25400">
            <a:solidFill>
              <a:srgbClr val="0000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120882" name="Rectangle 50"/>
          <p:cNvSpPr>
            <a:spLocks noChangeArrowheads="1"/>
          </p:cNvSpPr>
          <p:nvPr/>
        </p:nvSpPr>
        <p:spPr bwMode="auto">
          <a:xfrm>
            <a:off x="3962400" y="2895600"/>
            <a:ext cx="1638300" cy="762000"/>
          </a:xfrm>
          <a:prstGeom prst="rect">
            <a:avLst/>
          </a:prstGeom>
          <a:solidFill>
            <a:schemeClr val="accent1">
              <a:alpha val="39999"/>
            </a:schemeClr>
          </a:solidFill>
          <a:ln w="9525">
            <a:solidFill>
              <a:schemeClr val="tx1"/>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120883" name="Oval 51"/>
          <p:cNvSpPr>
            <a:spLocks noChangeArrowheads="1"/>
          </p:cNvSpPr>
          <p:nvPr/>
        </p:nvSpPr>
        <p:spPr bwMode="auto">
          <a:xfrm>
            <a:off x="4267200" y="3810000"/>
            <a:ext cx="431800" cy="431800"/>
          </a:xfrm>
          <a:prstGeom prst="ellipse">
            <a:avLst/>
          </a:prstGeom>
          <a:noFill/>
          <a:ln w="25400" cap="rnd">
            <a:solidFill>
              <a:srgbClr val="0000FF"/>
            </a:solidFill>
            <a:prstDash val="sysDot"/>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120884" name="Oval 52"/>
          <p:cNvSpPr>
            <a:spLocks noChangeArrowheads="1"/>
          </p:cNvSpPr>
          <p:nvPr/>
        </p:nvSpPr>
        <p:spPr bwMode="auto">
          <a:xfrm>
            <a:off x="4267200" y="4572000"/>
            <a:ext cx="431800" cy="431800"/>
          </a:xfrm>
          <a:prstGeom prst="ellipse">
            <a:avLst/>
          </a:prstGeom>
          <a:noFill/>
          <a:ln w="25400" cap="rnd">
            <a:solidFill>
              <a:srgbClr val="0000FF"/>
            </a:solidFill>
            <a:prstDash val="sysDot"/>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120885" name="Rectangle 53"/>
          <p:cNvSpPr>
            <a:spLocks noChangeArrowheads="1"/>
          </p:cNvSpPr>
          <p:nvPr/>
        </p:nvSpPr>
        <p:spPr bwMode="auto">
          <a:xfrm>
            <a:off x="5600700" y="2895600"/>
            <a:ext cx="1579563" cy="762000"/>
          </a:xfrm>
          <a:prstGeom prst="rect">
            <a:avLst/>
          </a:prstGeom>
          <a:solidFill>
            <a:schemeClr val="accent1">
              <a:alpha val="39999"/>
            </a:schemeClr>
          </a:solidFill>
          <a:ln w="9525">
            <a:solidFill>
              <a:schemeClr val="tx1"/>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120886" name="Rectangle 54"/>
          <p:cNvSpPr>
            <a:spLocks noChangeArrowheads="1"/>
          </p:cNvSpPr>
          <p:nvPr/>
        </p:nvSpPr>
        <p:spPr bwMode="auto">
          <a:xfrm>
            <a:off x="7180263" y="2895600"/>
            <a:ext cx="1584325" cy="762000"/>
          </a:xfrm>
          <a:prstGeom prst="rect">
            <a:avLst/>
          </a:prstGeom>
          <a:solidFill>
            <a:schemeClr val="accent1">
              <a:alpha val="39999"/>
            </a:schemeClr>
          </a:solidFill>
          <a:ln w="9525">
            <a:solidFill>
              <a:schemeClr val="tx1"/>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120887" name="Rectangle 55"/>
          <p:cNvSpPr>
            <a:spLocks noChangeArrowheads="1"/>
          </p:cNvSpPr>
          <p:nvPr/>
        </p:nvSpPr>
        <p:spPr bwMode="auto">
          <a:xfrm>
            <a:off x="2438400" y="3657600"/>
            <a:ext cx="1524000" cy="762000"/>
          </a:xfrm>
          <a:prstGeom prst="rect">
            <a:avLst/>
          </a:prstGeom>
          <a:solidFill>
            <a:schemeClr val="accent1">
              <a:alpha val="39999"/>
            </a:schemeClr>
          </a:solidFill>
          <a:ln w="9525">
            <a:solidFill>
              <a:schemeClr val="tx1"/>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120888" name="Oval 56"/>
          <p:cNvSpPr>
            <a:spLocks noChangeArrowheads="1"/>
          </p:cNvSpPr>
          <p:nvPr/>
        </p:nvSpPr>
        <p:spPr bwMode="auto">
          <a:xfrm>
            <a:off x="8077200" y="3810000"/>
            <a:ext cx="431800" cy="431800"/>
          </a:xfrm>
          <a:prstGeom prst="ellipse">
            <a:avLst/>
          </a:prstGeom>
          <a:noFill/>
          <a:ln w="25400">
            <a:solidFill>
              <a:srgbClr val="0000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120889" name="Oval 57"/>
          <p:cNvSpPr>
            <a:spLocks noChangeArrowheads="1"/>
          </p:cNvSpPr>
          <p:nvPr/>
        </p:nvSpPr>
        <p:spPr bwMode="auto">
          <a:xfrm>
            <a:off x="4876800" y="3810000"/>
            <a:ext cx="431800" cy="431800"/>
          </a:xfrm>
          <a:prstGeom prst="ellipse">
            <a:avLst/>
          </a:prstGeom>
          <a:noFill/>
          <a:ln w="25400" cap="rnd">
            <a:solidFill>
              <a:srgbClr val="0000FF"/>
            </a:solidFill>
            <a:prstDash val="sysDot"/>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120890" name="Oval 58"/>
          <p:cNvSpPr>
            <a:spLocks noChangeArrowheads="1"/>
          </p:cNvSpPr>
          <p:nvPr/>
        </p:nvSpPr>
        <p:spPr bwMode="auto">
          <a:xfrm>
            <a:off x="6477000" y="3810000"/>
            <a:ext cx="431800" cy="431800"/>
          </a:xfrm>
          <a:prstGeom prst="ellipse">
            <a:avLst/>
          </a:prstGeom>
          <a:noFill/>
          <a:ln w="25400" cap="rnd">
            <a:solidFill>
              <a:srgbClr val="0000FF"/>
            </a:solidFill>
            <a:prstDash val="sysDot"/>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120891" name="Oval 59"/>
          <p:cNvSpPr>
            <a:spLocks noChangeArrowheads="1"/>
          </p:cNvSpPr>
          <p:nvPr/>
        </p:nvSpPr>
        <p:spPr bwMode="auto">
          <a:xfrm>
            <a:off x="4953000" y="4572000"/>
            <a:ext cx="431800" cy="431800"/>
          </a:xfrm>
          <a:prstGeom prst="ellipse">
            <a:avLst/>
          </a:prstGeom>
          <a:noFill/>
          <a:ln w="25400">
            <a:solidFill>
              <a:srgbClr val="0000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120892" name="Rectangle 60"/>
          <p:cNvSpPr>
            <a:spLocks noChangeArrowheads="1"/>
          </p:cNvSpPr>
          <p:nvPr/>
        </p:nvSpPr>
        <p:spPr bwMode="auto">
          <a:xfrm>
            <a:off x="2438400" y="4419600"/>
            <a:ext cx="1524000" cy="762000"/>
          </a:xfrm>
          <a:prstGeom prst="rect">
            <a:avLst/>
          </a:prstGeom>
          <a:solidFill>
            <a:schemeClr val="accent1">
              <a:alpha val="39999"/>
            </a:schemeClr>
          </a:solidFill>
          <a:ln w="9525">
            <a:solidFill>
              <a:schemeClr val="tx1"/>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120893" name="Oval 61"/>
          <p:cNvSpPr>
            <a:spLocks noChangeArrowheads="1"/>
          </p:cNvSpPr>
          <p:nvPr/>
        </p:nvSpPr>
        <p:spPr bwMode="auto">
          <a:xfrm>
            <a:off x="6477000" y="5334000"/>
            <a:ext cx="431800" cy="431800"/>
          </a:xfrm>
          <a:prstGeom prst="ellipse">
            <a:avLst/>
          </a:prstGeom>
          <a:noFill/>
          <a:ln w="25400">
            <a:solidFill>
              <a:srgbClr val="0000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120894" name="Rectangle 62"/>
          <p:cNvSpPr>
            <a:spLocks noChangeArrowheads="1"/>
          </p:cNvSpPr>
          <p:nvPr/>
        </p:nvSpPr>
        <p:spPr bwMode="auto">
          <a:xfrm>
            <a:off x="2438400" y="5181600"/>
            <a:ext cx="1524000" cy="762000"/>
          </a:xfrm>
          <a:prstGeom prst="rect">
            <a:avLst/>
          </a:prstGeom>
          <a:solidFill>
            <a:schemeClr val="accent1">
              <a:alpha val="39999"/>
            </a:schemeClr>
          </a:solidFill>
          <a:ln w="9525">
            <a:solidFill>
              <a:schemeClr val="tx1"/>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20882"/>
                                        </p:tgtEl>
                                        <p:attrNameLst>
                                          <p:attrName>style.visibility</p:attrName>
                                        </p:attrNameLst>
                                      </p:cBhvr>
                                      <p:to>
                                        <p:strVal val="visible"/>
                                      </p:to>
                                    </p:set>
                                    <p:animEffect transition="in" filter="dissolve">
                                      <p:cBhvr>
                                        <p:cTn id="7" dur="500"/>
                                        <p:tgtEl>
                                          <p:spTgt spid="120882"/>
                                        </p:tgtEl>
                                      </p:cBhvr>
                                    </p:animEffect>
                                  </p:childTnLst>
                                </p:cTn>
                              </p:par>
                            </p:childTnLst>
                          </p:cTn>
                        </p:par>
                        <p:par>
                          <p:cTn id="8" fill="hold" nodeType="afterGroup">
                            <p:stCondLst>
                              <p:cond delay="500"/>
                            </p:stCondLst>
                            <p:childTnLst>
                              <p:par>
                                <p:cTn id="9" presetID="53" presetClass="entr" presetSubtype="0" fill="hold" grpId="0" nodeType="afterEffect">
                                  <p:stCondLst>
                                    <p:cond delay="0"/>
                                  </p:stCondLst>
                                  <p:childTnLst>
                                    <p:set>
                                      <p:cBhvr>
                                        <p:cTn id="10" dur="1" fill="hold">
                                          <p:stCondLst>
                                            <p:cond delay="0"/>
                                          </p:stCondLst>
                                        </p:cTn>
                                        <p:tgtEl>
                                          <p:spTgt spid="120883"/>
                                        </p:tgtEl>
                                        <p:attrNameLst>
                                          <p:attrName>style.visibility</p:attrName>
                                        </p:attrNameLst>
                                      </p:cBhvr>
                                      <p:to>
                                        <p:strVal val="visible"/>
                                      </p:to>
                                    </p:set>
                                    <p:anim calcmode="lin" valueType="num">
                                      <p:cBhvr>
                                        <p:cTn id="11" dur="500" fill="hold"/>
                                        <p:tgtEl>
                                          <p:spTgt spid="120883"/>
                                        </p:tgtEl>
                                        <p:attrNameLst>
                                          <p:attrName>ppt_w</p:attrName>
                                        </p:attrNameLst>
                                      </p:cBhvr>
                                      <p:tavLst>
                                        <p:tav tm="0">
                                          <p:val>
                                            <p:fltVal val="0"/>
                                          </p:val>
                                        </p:tav>
                                        <p:tav tm="100000">
                                          <p:val>
                                            <p:strVal val="#ppt_w"/>
                                          </p:val>
                                        </p:tav>
                                      </p:tavLst>
                                    </p:anim>
                                    <p:anim calcmode="lin" valueType="num">
                                      <p:cBhvr>
                                        <p:cTn id="12" dur="500" fill="hold"/>
                                        <p:tgtEl>
                                          <p:spTgt spid="120883"/>
                                        </p:tgtEl>
                                        <p:attrNameLst>
                                          <p:attrName>ppt_h</p:attrName>
                                        </p:attrNameLst>
                                      </p:cBhvr>
                                      <p:tavLst>
                                        <p:tav tm="0">
                                          <p:val>
                                            <p:fltVal val="0"/>
                                          </p:val>
                                        </p:tav>
                                        <p:tav tm="100000">
                                          <p:val>
                                            <p:strVal val="#ppt_h"/>
                                          </p:val>
                                        </p:tav>
                                      </p:tavLst>
                                    </p:anim>
                                    <p:animEffect transition="in" filter="fade">
                                      <p:cBhvr>
                                        <p:cTn id="13" dur="500"/>
                                        <p:tgtEl>
                                          <p:spTgt spid="120883"/>
                                        </p:tgtEl>
                                      </p:cBhvr>
                                    </p:animEffect>
                                  </p:childTnLst>
                                </p:cTn>
                              </p:par>
                              <p:par>
                                <p:cTn id="14" presetID="53" presetClass="entr" presetSubtype="0" fill="hold" grpId="0" nodeType="withEffect">
                                  <p:stCondLst>
                                    <p:cond delay="0"/>
                                  </p:stCondLst>
                                  <p:childTnLst>
                                    <p:set>
                                      <p:cBhvr>
                                        <p:cTn id="15" dur="1" fill="hold">
                                          <p:stCondLst>
                                            <p:cond delay="0"/>
                                          </p:stCondLst>
                                        </p:cTn>
                                        <p:tgtEl>
                                          <p:spTgt spid="120884"/>
                                        </p:tgtEl>
                                        <p:attrNameLst>
                                          <p:attrName>style.visibility</p:attrName>
                                        </p:attrNameLst>
                                      </p:cBhvr>
                                      <p:to>
                                        <p:strVal val="visible"/>
                                      </p:to>
                                    </p:set>
                                    <p:anim calcmode="lin" valueType="num">
                                      <p:cBhvr>
                                        <p:cTn id="16" dur="500" fill="hold"/>
                                        <p:tgtEl>
                                          <p:spTgt spid="120884"/>
                                        </p:tgtEl>
                                        <p:attrNameLst>
                                          <p:attrName>ppt_w</p:attrName>
                                        </p:attrNameLst>
                                      </p:cBhvr>
                                      <p:tavLst>
                                        <p:tav tm="0">
                                          <p:val>
                                            <p:fltVal val="0"/>
                                          </p:val>
                                        </p:tav>
                                        <p:tav tm="100000">
                                          <p:val>
                                            <p:strVal val="#ppt_w"/>
                                          </p:val>
                                        </p:tav>
                                      </p:tavLst>
                                    </p:anim>
                                    <p:anim calcmode="lin" valueType="num">
                                      <p:cBhvr>
                                        <p:cTn id="17" dur="500" fill="hold"/>
                                        <p:tgtEl>
                                          <p:spTgt spid="120884"/>
                                        </p:tgtEl>
                                        <p:attrNameLst>
                                          <p:attrName>ppt_h</p:attrName>
                                        </p:attrNameLst>
                                      </p:cBhvr>
                                      <p:tavLst>
                                        <p:tav tm="0">
                                          <p:val>
                                            <p:fltVal val="0"/>
                                          </p:val>
                                        </p:tav>
                                        <p:tav tm="100000">
                                          <p:val>
                                            <p:strVal val="#ppt_h"/>
                                          </p:val>
                                        </p:tav>
                                      </p:tavLst>
                                    </p:anim>
                                    <p:animEffect transition="in" filter="fade">
                                      <p:cBhvr>
                                        <p:cTn id="18" dur="500"/>
                                        <p:tgtEl>
                                          <p:spTgt spid="120884"/>
                                        </p:tgtEl>
                                      </p:cBhvr>
                                    </p:animEffect>
                                  </p:childTnLst>
                                </p:cTn>
                              </p:par>
                              <p:par>
                                <p:cTn id="19" presetID="53" presetClass="entr" presetSubtype="0" fill="hold" grpId="0" nodeType="withEffect">
                                  <p:stCondLst>
                                    <p:cond delay="0"/>
                                  </p:stCondLst>
                                  <p:childTnLst>
                                    <p:set>
                                      <p:cBhvr>
                                        <p:cTn id="20" dur="1" fill="hold">
                                          <p:stCondLst>
                                            <p:cond delay="0"/>
                                          </p:stCondLst>
                                        </p:cTn>
                                        <p:tgtEl>
                                          <p:spTgt spid="120876"/>
                                        </p:tgtEl>
                                        <p:attrNameLst>
                                          <p:attrName>style.visibility</p:attrName>
                                        </p:attrNameLst>
                                      </p:cBhvr>
                                      <p:to>
                                        <p:strVal val="visible"/>
                                      </p:to>
                                    </p:set>
                                    <p:anim calcmode="lin" valueType="num">
                                      <p:cBhvr>
                                        <p:cTn id="21" dur="500" fill="hold"/>
                                        <p:tgtEl>
                                          <p:spTgt spid="120876"/>
                                        </p:tgtEl>
                                        <p:attrNameLst>
                                          <p:attrName>ppt_w</p:attrName>
                                        </p:attrNameLst>
                                      </p:cBhvr>
                                      <p:tavLst>
                                        <p:tav tm="0">
                                          <p:val>
                                            <p:fltVal val="0"/>
                                          </p:val>
                                        </p:tav>
                                        <p:tav tm="100000">
                                          <p:val>
                                            <p:strVal val="#ppt_w"/>
                                          </p:val>
                                        </p:tav>
                                      </p:tavLst>
                                    </p:anim>
                                    <p:anim calcmode="lin" valueType="num">
                                      <p:cBhvr>
                                        <p:cTn id="22" dur="500" fill="hold"/>
                                        <p:tgtEl>
                                          <p:spTgt spid="120876"/>
                                        </p:tgtEl>
                                        <p:attrNameLst>
                                          <p:attrName>ppt_h</p:attrName>
                                        </p:attrNameLst>
                                      </p:cBhvr>
                                      <p:tavLst>
                                        <p:tav tm="0">
                                          <p:val>
                                            <p:fltVal val="0"/>
                                          </p:val>
                                        </p:tav>
                                        <p:tav tm="100000">
                                          <p:val>
                                            <p:strVal val="#ppt_h"/>
                                          </p:val>
                                        </p:tav>
                                      </p:tavLst>
                                    </p:anim>
                                    <p:animEffect transition="in" filter="fade">
                                      <p:cBhvr>
                                        <p:cTn id="23" dur="500"/>
                                        <p:tgtEl>
                                          <p:spTgt spid="120876"/>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26" presetClass="emph" presetSubtype="0" fill="hold" grpId="1" nodeType="clickEffect">
                                  <p:stCondLst>
                                    <p:cond delay="0"/>
                                  </p:stCondLst>
                                  <p:childTnLst>
                                    <p:animEffect transition="out" filter="fade">
                                      <p:cBhvr>
                                        <p:cTn id="27" dur="500" tmFilter="0, 0; .2, .5; .8, .5; 1, 0"/>
                                        <p:tgtEl>
                                          <p:spTgt spid="120876"/>
                                        </p:tgtEl>
                                      </p:cBhvr>
                                    </p:animEffect>
                                    <p:animScale>
                                      <p:cBhvr>
                                        <p:cTn id="28" dur="250" autoRev="1" fill="hold"/>
                                        <p:tgtEl>
                                          <p:spTgt spid="120876"/>
                                        </p:tgtEl>
                                      </p:cBhvr>
                                      <p:by x="105000" y="105000"/>
                                    </p:animScale>
                                  </p:childTnLst>
                                </p:cTn>
                              </p:par>
                            </p:childTnLst>
                          </p:cTn>
                        </p:par>
                        <p:par>
                          <p:cTn id="29" fill="hold" nodeType="afterGroup">
                            <p:stCondLst>
                              <p:cond delay="500"/>
                            </p:stCondLst>
                            <p:childTnLst>
                              <p:par>
                                <p:cTn id="30" presetID="1" presetClass="exit" presetSubtype="0" fill="hold" grpId="1" nodeType="afterEffect">
                                  <p:stCondLst>
                                    <p:cond delay="0"/>
                                  </p:stCondLst>
                                  <p:childTnLst>
                                    <p:set>
                                      <p:cBhvr>
                                        <p:cTn id="31" dur="1" fill="hold">
                                          <p:stCondLst>
                                            <p:cond delay="0"/>
                                          </p:stCondLst>
                                        </p:cTn>
                                        <p:tgtEl>
                                          <p:spTgt spid="120882"/>
                                        </p:tgtEl>
                                        <p:attrNameLst>
                                          <p:attrName>style.visibility</p:attrName>
                                        </p:attrNameLst>
                                      </p:cBhvr>
                                      <p:to>
                                        <p:strVal val="hidden"/>
                                      </p:to>
                                    </p:set>
                                  </p:childTnLst>
                                </p:cTn>
                              </p:par>
                              <p:par>
                                <p:cTn id="32" presetID="1" presetClass="exit" presetSubtype="0" fill="hold" grpId="1" nodeType="withEffect">
                                  <p:stCondLst>
                                    <p:cond delay="0"/>
                                  </p:stCondLst>
                                  <p:childTnLst>
                                    <p:set>
                                      <p:cBhvr>
                                        <p:cTn id="33" dur="1" fill="hold">
                                          <p:stCondLst>
                                            <p:cond delay="0"/>
                                          </p:stCondLst>
                                        </p:cTn>
                                        <p:tgtEl>
                                          <p:spTgt spid="120883"/>
                                        </p:tgtEl>
                                        <p:attrNameLst>
                                          <p:attrName>style.visibility</p:attrName>
                                        </p:attrNameLst>
                                      </p:cBhvr>
                                      <p:to>
                                        <p:strVal val="hidden"/>
                                      </p:to>
                                    </p:set>
                                  </p:childTnLst>
                                </p:cTn>
                              </p:par>
                              <p:par>
                                <p:cTn id="34" presetID="1" presetClass="exit" presetSubtype="0" fill="hold" grpId="1" nodeType="withEffect">
                                  <p:stCondLst>
                                    <p:cond delay="0"/>
                                  </p:stCondLst>
                                  <p:childTnLst>
                                    <p:set>
                                      <p:cBhvr>
                                        <p:cTn id="35" dur="1" fill="hold">
                                          <p:stCondLst>
                                            <p:cond delay="0"/>
                                          </p:stCondLst>
                                        </p:cTn>
                                        <p:tgtEl>
                                          <p:spTgt spid="120884"/>
                                        </p:tgtEl>
                                        <p:attrNameLst>
                                          <p:attrName>style.visibility</p:attrName>
                                        </p:attrNameLst>
                                      </p:cBhvr>
                                      <p:to>
                                        <p:strVal val="hidden"/>
                                      </p:to>
                                    </p:set>
                                  </p:childTnLst>
                                </p:cTn>
                              </p:par>
                            </p:childTnLst>
                          </p:cTn>
                        </p:par>
                      </p:childTnLst>
                    </p:cTn>
                  </p:par>
                  <p:par>
                    <p:cTn id="36" fill="hold" nodeType="clickPar">
                      <p:stCondLst>
                        <p:cond delay="indefinite"/>
                      </p:stCondLst>
                      <p:childTnLst>
                        <p:par>
                          <p:cTn id="37" fill="hold" nodeType="withGroup">
                            <p:stCondLst>
                              <p:cond delay="0"/>
                            </p:stCondLst>
                            <p:childTnLst>
                              <p:par>
                                <p:cTn id="38" presetID="9" presetClass="entr" presetSubtype="0" fill="hold" grpId="0" nodeType="clickEffect">
                                  <p:stCondLst>
                                    <p:cond delay="0"/>
                                  </p:stCondLst>
                                  <p:childTnLst>
                                    <p:set>
                                      <p:cBhvr>
                                        <p:cTn id="39" dur="1" fill="hold">
                                          <p:stCondLst>
                                            <p:cond delay="0"/>
                                          </p:stCondLst>
                                        </p:cTn>
                                        <p:tgtEl>
                                          <p:spTgt spid="120885"/>
                                        </p:tgtEl>
                                        <p:attrNameLst>
                                          <p:attrName>style.visibility</p:attrName>
                                        </p:attrNameLst>
                                      </p:cBhvr>
                                      <p:to>
                                        <p:strVal val="visible"/>
                                      </p:to>
                                    </p:set>
                                    <p:animEffect transition="in" filter="dissolve">
                                      <p:cBhvr>
                                        <p:cTn id="40" dur="500"/>
                                        <p:tgtEl>
                                          <p:spTgt spid="120885"/>
                                        </p:tgtEl>
                                      </p:cBhvr>
                                    </p:animEffect>
                                  </p:childTnLst>
                                </p:cTn>
                              </p:par>
                            </p:childTnLst>
                          </p:cTn>
                        </p:par>
                      </p:childTnLst>
                    </p:cTn>
                  </p:par>
                  <p:par>
                    <p:cTn id="41" fill="hold" nodeType="clickPar">
                      <p:stCondLst>
                        <p:cond delay="indefinite"/>
                      </p:stCondLst>
                      <p:childTnLst>
                        <p:par>
                          <p:cTn id="42" fill="hold" nodeType="withGroup">
                            <p:stCondLst>
                              <p:cond delay="0"/>
                            </p:stCondLst>
                            <p:childTnLst>
                              <p:par>
                                <p:cTn id="43" presetID="53" presetClass="entr" presetSubtype="0" fill="hold" grpId="0" nodeType="clickEffect">
                                  <p:stCondLst>
                                    <p:cond delay="0"/>
                                  </p:stCondLst>
                                  <p:childTnLst>
                                    <p:set>
                                      <p:cBhvr>
                                        <p:cTn id="44" dur="1" fill="hold">
                                          <p:stCondLst>
                                            <p:cond delay="0"/>
                                          </p:stCondLst>
                                        </p:cTn>
                                        <p:tgtEl>
                                          <p:spTgt spid="120877"/>
                                        </p:tgtEl>
                                        <p:attrNameLst>
                                          <p:attrName>style.visibility</p:attrName>
                                        </p:attrNameLst>
                                      </p:cBhvr>
                                      <p:to>
                                        <p:strVal val="visible"/>
                                      </p:to>
                                    </p:set>
                                    <p:anim calcmode="lin" valueType="num">
                                      <p:cBhvr>
                                        <p:cTn id="45" dur="500" fill="hold"/>
                                        <p:tgtEl>
                                          <p:spTgt spid="120877"/>
                                        </p:tgtEl>
                                        <p:attrNameLst>
                                          <p:attrName>ppt_w</p:attrName>
                                        </p:attrNameLst>
                                      </p:cBhvr>
                                      <p:tavLst>
                                        <p:tav tm="0">
                                          <p:val>
                                            <p:fltVal val="0"/>
                                          </p:val>
                                        </p:tav>
                                        <p:tav tm="100000">
                                          <p:val>
                                            <p:strVal val="#ppt_w"/>
                                          </p:val>
                                        </p:tav>
                                      </p:tavLst>
                                    </p:anim>
                                    <p:anim calcmode="lin" valueType="num">
                                      <p:cBhvr>
                                        <p:cTn id="46" dur="500" fill="hold"/>
                                        <p:tgtEl>
                                          <p:spTgt spid="120877"/>
                                        </p:tgtEl>
                                        <p:attrNameLst>
                                          <p:attrName>ppt_h</p:attrName>
                                        </p:attrNameLst>
                                      </p:cBhvr>
                                      <p:tavLst>
                                        <p:tav tm="0">
                                          <p:val>
                                            <p:fltVal val="0"/>
                                          </p:val>
                                        </p:tav>
                                        <p:tav tm="100000">
                                          <p:val>
                                            <p:strVal val="#ppt_h"/>
                                          </p:val>
                                        </p:tav>
                                      </p:tavLst>
                                    </p:anim>
                                    <p:animEffect transition="in" filter="fade">
                                      <p:cBhvr>
                                        <p:cTn id="47" dur="500"/>
                                        <p:tgtEl>
                                          <p:spTgt spid="120877"/>
                                        </p:tgtEl>
                                      </p:cBhvr>
                                    </p:animEffect>
                                  </p:childTnLst>
                                </p:cTn>
                              </p:par>
                            </p:childTnLst>
                          </p:cTn>
                        </p:par>
                        <p:par>
                          <p:cTn id="48" fill="hold" nodeType="afterGroup">
                            <p:stCondLst>
                              <p:cond delay="500"/>
                            </p:stCondLst>
                            <p:childTnLst>
                              <p:par>
                                <p:cTn id="49" presetID="1" presetClass="exit" presetSubtype="0" fill="hold" grpId="1" nodeType="afterEffect">
                                  <p:stCondLst>
                                    <p:cond delay="0"/>
                                  </p:stCondLst>
                                  <p:childTnLst>
                                    <p:set>
                                      <p:cBhvr>
                                        <p:cTn id="50" dur="1" fill="hold">
                                          <p:stCondLst>
                                            <p:cond delay="0"/>
                                          </p:stCondLst>
                                        </p:cTn>
                                        <p:tgtEl>
                                          <p:spTgt spid="120885"/>
                                        </p:tgtEl>
                                        <p:attrNameLst>
                                          <p:attrName>style.visibility</p:attrName>
                                        </p:attrNameLst>
                                      </p:cBhvr>
                                      <p:to>
                                        <p:strVal val="hidden"/>
                                      </p:to>
                                    </p:set>
                                  </p:childTnLst>
                                </p:cTn>
                              </p:par>
                            </p:childTnLst>
                          </p:cTn>
                        </p:par>
                      </p:childTnLst>
                    </p:cTn>
                  </p:par>
                  <p:par>
                    <p:cTn id="51" fill="hold" nodeType="clickPar">
                      <p:stCondLst>
                        <p:cond delay="indefinite"/>
                      </p:stCondLst>
                      <p:childTnLst>
                        <p:par>
                          <p:cTn id="52" fill="hold" nodeType="withGroup">
                            <p:stCondLst>
                              <p:cond delay="0"/>
                            </p:stCondLst>
                            <p:childTnLst>
                              <p:par>
                                <p:cTn id="53" presetID="9" presetClass="entr" presetSubtype="0" fill="hold" grpId="0" nodeType="clickEffect">
                                  <p:stCondLst>
                                    <p:cond delay="0"/>
                                  </p:stCondLst>
                                  <p:childTnLst>
                                    <p:set>
                                      <p:cBhvr>
                                        <p:cTn id="54" dur="1" fill="hold">
                                          <p:stCondLst>
                                            <p:cond delay="0"/>
                                          </p:stCondLst>
                                        </p:cTn>
                                        <p:tgtEl>
                                          <p:spTgt spid="120886"/>
                                        </p:tgtEl>
                                        <p:attrNameLst>
                                          <p:attrName>style.visibility</p:attrName>
                                        </p:attrNameLst>
                                      </p:cBhvr>
                                      <p:to>
                                        <p:strVal val="visible"/>
                                      </p:to>
                                    </p:set>
                                    <p:animEffect transition="in" filter="dissolve">
                                      <p:cBhvr>
                                        <p:cTn id="55" dur="500"/>
                                        <p:tgtEl>
                                          <p:spTgt spid="120886"/>
                                        </p:tgtEl>
                                      </p:cBhvr>
                                    </p:animEffect>
                                  </p:childTnLst>
                                </p:cTn>
                              </p:par>
                            </p:childTnLst>
                          </p:cTn>
                        </p:par>
                        <p:par>
                          <p:cTn id="56" fill="hold" nodeType="afterGroup">
                            <p:stCondLst>
                              <p:cond delay="500"/>
                            </p:stCondLst>
                            <p:childTnLst>
                              <p:par>
                                <p:cTn id="57" presetID="1" presetClass="exit" presetSubtype="0" fill="hold" grpId="2" nodeType="afterEffect">
                                  <p:stCondLst>
                                    <p:cond delay="0"/>
                                  </p:stCondLst>
                                  <p:childTnLst>
                                    <p:set>
                                      <p:cBhvr>
                                        <p:cTn id="58" dur="1" fill="hold">
                                          <p:stCondLst>
                                            <p:cond delay="0"/>
                                          </p:stCondLst>
                                        </p:cTn>
                                        <p:tgtEl>
                                          <p:spTgt spid="120885"/>
                                        </p:tgtEl>
                                        <p:attrNameLst>
                                          <p:attrName>style.visibility</p:attrName>
                                        </p:attrNameLst>
                                      </p:cBhvr>
                                      <p:to>
                                        <p:strVal val="hidden"/>
                                      </p:to>
                                    </p:set>
                                  </p:childTnLst>
                                </p:cTn>
                              </p:par>
                            </p:childTnLst>
                          </p:cTn>
                        </p:par>
                      </p:childTnLst>
                    </p:cTn>
                  </p:par>
                  <p:par>
                    <p:cTn id="59" fill="hold" nodeType="clickPar">
                      <p:stCondLst>
                        <p:cond delay="indefinite"/>
                      </p:stCondLst>
                      <p:childTnLst>
                        <p:par>
                          <p:cTn id="60" fill="hold" nodeType="withGroup">
                            <p:stCondLst>
                              <p:cond delay="0"/>
                            </p:stCondLst>
                            <p:childTnLst>
                              <p:par>
                                <p:cTn id="61" presetID="53" presetClass="entr" presetSubtype="0" fill="hold" grpId="0" nodeType="clickEffect">
                                  <p:stCondLst>
                                    <p:cond delay="0"/>
                                  </p:stCondLst>
                                  <p:childTnLst>
                                    <p:set>
                                      <p:cBhvr>
                                        <p:cTn id="62" dur="1" fill="hold">
                                          <p:stCondLst>
                                            <p:cond delay="0"/>
                                          </p:stCondLst>
                                        </p:cTn>
                                        <p:tgtEl>
                                          <p:spTgt spid="120878"/>
                                        </p:tgtEl>
                                        <p:attrNameLst>
                                          <p:attrName>style.visibility</p:attrName>
                                        </p:attrNameLst>
                                      </p:cBhvr>
                                      <p:to>
                                        <p:strVal val="visible"/>
                                      </p:to>
                                    </p:set>
                                    <p:anim calcmode="lin" valueType="num">
                                      <p:cBhvr>
                                        <p:cTn id="63" dur="500" fill="hold"/>
                                        <p:tgtEl>
                                          <p:spTgt spid="120878"/>
                                        </p:tgtEl>
                                        <p:attrNameLst>
                                          <p:attrName>ppt_w</p:attrName>
                                        </p:attrNameLst>
                                      </p:cBhvr>
                                      <p:tavLst>
                                        <p:tav tm="0">
                                          <p:val>
                                            <p:fltVal val="0"/>
                                          </p:val>
                                        </p:tav>
                                        <p:tav tm="100000">
                                          <p:val>
                                            <p:strVal val="#ppt_w"/>
                                          </p:val>
                                        </p:tav>
                                      </p:tavLst>
                                    </p:anim>
                                    <p:anim calcmode="lin" valueType="num">
                                      <p:cBhvr>
                                        <p:cTn id="64" dur="500" fill="hold"/>
                                        <p:tgtEl>
                                          <p:spTgt spid="120878"/>
                                        </p:tgtEl>
                                        <p:attrNameLst>
                                          <p:attrName>ppt_h</p:attrName>
                                        </p:attrNameLst>
                                      </p:cBhvr>
                                      <p:tavLst>
                                        <p:tav tm="0">
                                          <p:val>
                                            <p:fltVal val="0"/>
                                          </p:val>
                                        </p:tav>
                                        <p:tav tm="100000">
                                          <p:val>
                                            <p:strVal val="#ppt_h"/>
                                          </p:val>
                                        </p:tav>
                                      </p:tavLst>
                                    </p:anim>
                                    <p:animEffect transition="in" filter="fade">
                                      <p:cBhvr>
                                        <p:cTn id="65" dur="500"/>
                                        <p:tgtEl>
                                          <p:spTgt spid="120878"/>
                                        </p:tgtEl>
                                      </p:cBhvr>
                                    </p:animEffect>
                                  </p:childTnLst>
                                </p:cTn>
                              </p:par>
                            </p:childTnLst>
                          </p:cTn>
                        </p:par>
                        <p:par>
                          <p:cTn id="66" fill="hold" nodeType="afterGroup">
                            <p:stCondLst>
                              <p:cond delay="500"/>
                            </p:stCondLst>
                            <p:childTnLst>
                              <p:par>
                                <p:cTn id="67" presetID="1" presetClass="exit" presetSubtype="0" fill="hold" grpId="1" nodeType="afterEffect">
                                  <p:stCondLst>
                                    <p:cond delay="0"/>
                                  </p:stCondLst>
                                  <p:childTnLst>
                                    <p:set>
                                      <p:cBhvr>
                                        <p:cTn id="68" dur="1" fill="hold">
                                          <p:stCondLst>
                                            <p:cond delay="0"/>
                                          </p:stCondLst>
                                        </p:cTn>
                                        <p:tgtEl>
                                          <p:spTgt spid="120886"/>
                                        </p:tgtEl>
                                        <p:attrNameLst>
                                          <p:attrName>style.visibility</p:attrName>
                                        </p:attrNameLst>
                                      </p:cBhvr>
                                      <p:to>
                                        <p:strVal val="hidden"/>
                                      </p:to>
                                    </p:set>
                                  </p:childTnLst>
                                </p:cTn>
                              </p:par>
                            </p:childTnLst>
                          </p:cTn>
                        </p:par>
                      </p:childTnLst>
                    </p:cTn>
                  </p:par>
                  <p:par>
                    <p:cTn id="69" fill="hold" nodeType="clickPar">
                      <p:stCondLst>
                        <p:cond delay="indefinite"/>
                      </p:stCondLst>
                      <p:childTnLst>
                        <p:par>
                          <p:cTn id="70" fill="hold" nodeType="withGroup">
                            <p:stCondLst>
                              <p:cond delay="0"/>
                            </p:stCondLst>
                            <p:childTnLst>
                              <p:par>
                                <p:cTn id="71" presetID="9" presetClass="entr" presetSubtype="0" fill="hold" grpId="0" nodeType="clickEffect">
                                  <p:stCondLst>
                                    <p:cond delay="0"/>
                                  </p:stCondLst>
                                  <p:childTnLst>
                                    <p:set>
                                      <p:cBhvr>
                                        <p:cTn id="72" dur="1" fill="hold">
                                          <p:stCondLst>
                                            <p:cond delay="0"/>
                                          </p:stCondLst>
                                        </p:cTn>
                                        <p:tgtEl>
                                          <p:spTgt spid="120887"/>
                                        </p:tgtEl>
                                        <p:attrNameLst>
                                          <p:attrName>style.visibility</p:attrName>
                                        </p:attrNameLst>
                                      </p:cBhvr>
                                      <p:to>
                                        <p:strVal val="visible"/>
                                      </p:to>
                                    </p:set>
                                    <p:animEffect transition="in" filter="dissolve">
                                      <p:cBhvr>
                                        <p:cTn id="73" dur="500"/>
                                        <p:tgtEl>
                                          <p:spTgt spid="120887"/>
                                        </p:tgtEl>
                                      </p:cBhvr>
                                    </p:animEffect>
                                  </p:childTnLst>
                                </p:cTn>
                              </p:par>
                            </p:childTnLst>
                          </p:cTn>
                        </p:par>
                        <p:par>
                          <p:cTn id="74" fill="hold" nodeType="afterGroup">
                            <p:stCondLst>
                              <p:cond delay="500"/>
                            </p:stCondLst>
                            <p:childTnLst>
                              <p:par>
                                <p:cTn id="75" presetID="53" presetClass="entr" presetSubtype="0" fill="hold" grpId="0" nodeType="afterEffect">
                                  <p:stCondLst>
                                    <p:cond delay="0"/>
                                  </p:stCondLst>
                                  <p:childTnLst>
                                    <p:set>
                                      <p:cBhvr>
                                        <p:cTn id="76" dur="1" fill="hold">
                                          <p:stCondLst>
                                            <p:cond delay="0"/>
                                          </p:stCondLst>
                                        </p:cTn>
                                        <p:tgtEl>
                                          <p:spTgt spid="120889"/>
                                        </p:tgtEl>
                                        <p:attrNameLst>
                                          <p:attrName>style.visibility</p:attrName>
                                        </p:attrNameLst>
                                      </p:cBhvr>
                                      <p:to>
                                        <p:strVal val="visible"/>
                                      </p:to>
                                    </p:set>
                                    <p:anim calcmode="lin" valueType="num">
                                      <p:cBhvr>
                                        <p:cTn id="77" dur="500" fill="hold"/>
                                        <p:tgtEl>
                                          <p:spTgt spid="120889"/>
                                        </p:tgtEl>
                                        <p:attrNameLst>
                                          <p:attrName>ppt_w</p:attrName>
                                        </p:attrNameLst>
                                      </p:cBhvr>
                                      <p:tavLst>
                                        <p:tav tm="0">
                                          <p:val>
                                            <p:fltVal val="0"/>
                                          </p:val>
                                        </p:tav>
                                        <p:tav tm="100000">
                                          <p:val>
                                            <p:strVal val="#ppt_w"/>
                                          </p:val>
                                        </p:tav>
                                      </p:tavLst>
                                    </p:anim>
                                    <p:anim calcmode="lin" valueType="num">
                                      <p:cBhvr>
                                        <p:cTn id="78" dur="500" fill="hold"/>
                                        <p:tgtEl>
                                          <p:spTgt spid="120889"/>
                                        </p:tgtEl>
                                        <p:attrNameLst>
                                          <p:attrName>ppt_h</p:attrName>
                                        </p:attrNameLst>
                                      </p:cBhvr>
                                      <p:tavLst>
                                        <p:tav tm="0">
                                          <p:val>
                                            <p:fltVal val="0"/>
                                          </p:val>
                                        </p:tav>
                                        <p:tav tm="100000">
                                          <p:val>
                                            <p:strVal val="#ppt_h"/>
                                          </p:val>
                                        </p:tav>
                                      </p:tavLst>
                                    </p:anim>
                                    <p:animEffect transition="in" filter="fade">
                                      <p:cBhvr>
                                        <p:cTn id="79" dur="500"/>
                                        <p:tgtEl>
                                          <p:spTgt spid="120889"/>
                                        </p:tgtEl>
                                      </p:cBhvr>
                                    </p:animEffect>
                                  </p:childTnLst>
                                </p:cTn>
                              </p:par>
                              <p:par>
                                <p:cTn id="80" presetID="53" presetClass="entr" presetSubtype="0" fill="hold" grpId="0" nodeType="withEffect">
                                  <p:stCondLst>
                                    <p:cond delay="0"/>
                                  </p:stCondLst>
                                  <p:childTnLst>
                                    <p:set>
                                      <p:cBhvr>
                                        <p:cTn id="81" dur="1" fill="hold">
                                          <p:stCondLst>
                                            <p:cond delay="0"/>
                                          </p:stCondLst>
                                        </p:cTn>
                                        <p:tgtEl>
                                          <p:spTgt spid="120890"/>
                                        </p:tgtEl>
                                        <p:attrNameLst>
                                          <p:attrName>style.visibility</p:attrName>
                                        </p:attrNameLst>
                                      </p:cBhvr>
                                      <p:to>
                                        <p:strVal val="visible"/>
                                      </p:to>
                                    </p:set>
                                    <p:anim calcmode="lin" valueType="num">
                                      <p:cBhvr>
                                        <p:cTn id="82" dur="500" fill="hold"/>
                                        <p:tgtEl>
                                          <p:spTgt spid="120890"/>
                                        </p:tgtEl>
                                        <p:attrNameLst>
                                          <p:attrName>ppt_w</p:attrName>
                                        </p:attrNameLst>
                                      </p:cBhvr>
                                      <p:tavLst>
                                        <p:tav tm="0">
                                          <p:val>
                                            <p:fltVal val="0"/>
                                          </p:val>
                                        </p:tav>
                                        <p:tav tm="100000">
                                          <p:val>
                                            <p:strVal val="#ppt_w"/>
                                          </p:val>
                                        </p:tav>
                                      </p:tavLst>
                                    </p:anim>
                                    <p:anim calcmode="lin" valueType="num">
                                      <p:cBhvr>
                                        <p:cTn id="83" dur="500" fill="hold"/>
                                        <p:tgtEl>
                                          <p:spTgt spid="120890"/>
                                        </p:tgtEl>
                                        <p:attrNameLst>
                                          <p:attrName>ppt_h</p:attrName>
                                        </p:attrNameLst>
                                      </p:cBhvr>
                                      <p:tavLst>
                                        <p:tav tm="0">
                                          <p:val>
                                            <p:fltVal val="0"/>
                                          </p:val>
                                        </p:tav>
                                        <p:tav tm="100000">
                                          <p:val>
                                            <p:strVal val="#ppt_h"/>
                                          </p:val>
                                        </p:tav>
                                      </p:tavLst>
                                    </p:anim>
                                    <p:animEffect transition="in" filter="fade">
                                      <p:cBhvr>
                                        <p:cTn id="84" dur="500"/>
                                        <p:tgtEl>
                                          <p:spTgt spid="120890"/>
                                        </p:tgtEl>
                                      </p:cBhvr>
                                    </p:animEffect>
                                  </p:childTnLst>
                                </p:cTn>
                              </p:par>
                              <p:par>
                                <p:cTn id="85" presetID="53" presetClass="entr" presetSubtype="0" fill="hold" grpId="0" nodeType="withEffect">
                                  <p:stCondLst>
                                    <p:cond delay="0"/>
                                  </p:stCondLst>
                                  <p:childTnLst>
                                    <p:set>
                                      <p:cBhvr>
                                        <p:cTn id="86" dur="1" fill="hold">
                                          <p:stCondLst>
                                            <p:cond delay="0"/>
                                          </p:stCondLst>
                                        </p:cTn>
                                        <p:tgtEl>
                                          <p:spTgt spid="120888"/>
                                        </p:tgtEl>
                                        <p:attrNameLst>
                                          <p:attrName>style.visibility</p:attrName>
                                        </p:attrNameLst>
                                      </p:cBhvr>
                                      <p:to>
                                        <p:strVal val="visible"/>
                                      </p:to>
                                    </p:set>
                                    <p:anim calcmode="lin" valueType="num">
                                      <p:cBhvr>
                                        <p:cTn id="87" dur="500" fill="hold"/>
                                        <p:tgtEl>
                                          <p:spTgt spid="120888"/>
                                        </p:tgtEl>
                                        <p:attrNameLst>
                                          <p:attrName>ppt_w</p:attrName>
                                        </p:attrNameLst>
                                      </p:cBhvr>
                                      <p:tavLst>
                                        <p:tav tm="0">
                                          <p:val>
                                            <p:fltVal val="0"/>
                                          </p:val>
                                        </p:tav>
                                        <p:tav tm="100000">
                                          <p:val>
                                            <p:strVal val="#ppt_w"/>
                                          </p:val>
                                        </p:tav>
                                      </p:tavLst>
                                    </p:anim>
                                    <p:anim calcmode="lin" valueType="num">
                                      <p:cBhvr>
                                        <p:cTn id="88" dur="500" fill="hold"/>
                                        <p:tgtEl>
                                          <p:spTgt spid="120888"/>
                                        </p:tgtEl>
                                        <p:attrNameLst>
                                          <p:attrName>ppt_h</p:attrName>
                                        </p:attrNameLst>
                                      </p:cBhvr>
                                      <p:tavLst>
                                        <p:tav tm="0">
                                          <p:val>
                                            <p:fltVal val="0"/>
                                          </p:val>
                                        </p:tav>
                                        <p:tav tm="100000">
                                          <p:val>
                                            <p:strVal val="#ppt_h"/>
                                          </p:val>
                                        </p:tav>
                                      </p:tavLst>
                                    </p:anim>
                                    <p:animEffect transition="in" filter="fade">
                                      <p:cBhvr>
                                        <p:cTn id="89" dur="500"/>
                                        <p:tgtEl>
                                          <p:spTgt spid="120888"/>
                                        </p:tgtEl>
                                      </p:cBhvr>
                                    </p:animEffect>
                                  </p:childTnLst>
                                </p:cTn>
                              </p:par>
                            </p:childTnLst>
                          </p:cTn>
                        </p:par>
                      </p:childTnLst>
                    </p:cTn>
                  </p:par>
                  <p:par>
                    <p:cTn id="90" fill="hold" nodeType="clickPar">
                      <p:stCondLst>
                        <p:cond delay="indefinite"/>
                      </p:stCondLst>
                      <p:childTnLst>
                        <p:par>
                          <p:cTn id="91" fill="hold" nodeType="withGroup">
                            <p:stCondLst>
                              <p:cond delay="0"/>
                            </p:stCondLst>
                            <p:childTnLst>
                              <p:par>
                                <p:cTn id="92" presetID="26" presetClass="emph" presetSubtype="0" fill="hold" grpId="1" nodeType="clickEffect">
                                  <p:stCondLst>
                                    <p:cond delay="0"/>
                                  </p:stCondLst>
                                  <p:childTnLst>
                                    <p:animEffect transition="out" filter="fade">
                                      <p:cBhvr>
                                        <p:cTn id="93" dur="500" tmFilter="0, 0; .2, .5; .8, .5; 1, 0"/>
                                        <p:tgtEl>
                                          <p:spTgt spid="120888"/>
                                        </p:tgtEl>
                                      </p:cBhvr>
                                    </p:animEffect>
                                    <p:animScale>
                                      <p:cBhvr>
                                        <p:cTn id="94" dur="250" autoRev="1" fill="hold"/>
                                        <p:tgtEl>
                                          <p:spTgt spid="120888"/>
                                        </p:tgtEl>
                                      </p:cBhvr>
                                      <p:by x="105000" y="105000"/>
                                    </p:animScale>
                                  </p:childTnLst>
                                </p:cTn>
                              </p:par>
                            </p:childTnLst>
                          </p:cTn>
                        </p:par>
                        <p:par>
                          <p:cTn id="95" fill="hold" nodeType="afterGroup">
                            <p:stCondLst>
                              <p:cond delay="500"/>
                            </p:stCondLst>
                            <p:childTnLst>
                              <p:par>
                                <p:cTn id="96" presetID="1" presetClass="exit" presetSubtype="0" fill="hold" grpId="1" nodeType="afterEffect">
                                  <p:stCondLst>
                                    <p:cond delay="0"/>
                                  </p:stCondLst>
                                  <p:childTnLst>
                                    <p:set>
                                      <p:cBhvr>
                                        <p:cTn id="97" dur="1" fill="hold">
                                          <p:stCondLst>
                                            <p:cond delay="0"/>
                                          </p:stCondLst>
                                        </p:cTn>
                                        <p:tgtEl>
                                          <p:spTgt spid="120887"/>
                                        </p:tgtEl>
                                        <p:attrNameLst>
                                          <p:attrName>style.visibility</p:attrName>
                                        </p:attrNameLst>
                                      </p:cBhvr>
                                      <p:to>
                                        <p:strVal val="hidden"/>
                                      </p:to>
                                    </p:set>
                                  </p:childTnLst>
                                </p:cTn>
                              </p:par>
                              <p:par>
                                <p:cTn id="98" presetID="1" presetClass="exit" presetSubtype="0" fill="hold" grpId="1" nodeType="withEffect">
                                  <p:stCondLst>
                                    <p:cond delay="0"/>
                                  </p:stCondLst>
                                  <p:childTnLst>
                                    <p:set>
                                      <p:cBhvr>
                                        <p:cTn id="99" dur="1" fill="hold">
                                          <p:stCondLst>
                                            <p:cond delay="0"/>
                                          </p:stCondLst>
                                        </p:cTn>
                                        <p:tgtEl>
                                          <p:spTgt spid="120889"/>
                                        </p:tgtEl>
                                        <p:attrNameLst>
                                          <p:attrName>style.visibility</p:attrName>
                                        </p:attrNameLst>
                                      </p:cBhvr>
                                      <p:to>
                                        <p:strVal val="hidden"/>
                                      </p:to>
                                    </p:set>
                                  </p:childTnLst>
                                </p:cTn>
                              </p:par>
                              <p:par>
                                <p:cTn id="100" presetID="1" presetClass="exit" presetSubtype="0" fill="hold" grpId="1" nodeType="withEffect">
                                  <p:stCondLst>
                                    <p:cond delay="0"/>
                                  </p:stCondLst>
                                  <p:childTnLst>
                                    <p:set>
                                      <p:cBhvr>
                                        <p:cTn id="101" dur="1" fill="hold">
                                          <p:stCondLst>
                                            <p:cond delay="0"/>
                                          </p:stCondLst>
                                        </p:cTn>
                                        <p:tgtEl>
                                          <p:spTgt spid="120890"/>
                                        </p:tgtEl>
                                        <p:attrNameLst>
                                          <p:attrName>style.visibility</p:attrName>
                                        </p:attrNameLst>
                                      </p:cBhvr>
                                      <p:to>
                                        <p:strVal val="hidden"/>
                                      </p:to>
                                    </p:set>
                                  </p:childTnLst>
                                </p:cTn>
                              </p:par>
                            </p:childTnLst>
                          </p:cTn>
                        </p:par>
                      </p:childTnLst>
                    </p:cTn>
                  </p:par>
                  <p:par>
                    <p:cTn id="102" fill="hold" nodeType="clickPar">
                      <p:stCondLst>
                        <p:cond delay="indefinite"/>
                      </p:stCondLst>
                      <p:childTnLst>
                        <p:par>
                          <p:cTn id="103" fill="hold" nodeType="withGroup">
                            <p:stCondLst>
                              <p:cond delay="0"/>
                            </p:stCondLst>
                            <p:childTnLst>
                              <p:par>
                                <p:cTn id="104" presetID="9" presetClass="entr" presetSubtype="0" fill="hold" grpId="0" nodeType="clickEffect">
                                  <p:stCondLst>
                                    <p:cond delay="0"/>
                                  </p:stCondLst>
                                  <p:childTnLst>
                                    <p:set>
                                      <p:cBhvr>
                                        <p:cTn id="105" dur="1" fill="hold">
                                          <p:stCondLst>
                                            <p:cond delay="0"/>
                                          </p:stCondLst>
                                        </p:cTn>
                                        <p:tgtEl>
                                          <p:spTgt spid="120892"/>
                                        </p:tgtEl>
                                        <p:attrNameLst>
                                          <p:attrName>style.visibility</p:attrName>
                                        </p:attrNameLst>
                                      </p:cBhvr>
                                      <p:to>
                                        <p:strVal val="visible"/>
                                      </p:to>
                                    </p:set>
                                    <p:animEffect transition="in" filter="dissolve">
                                      <p:cBhvr>
                                        <p:cTn id="106" dur="500"/>
                                        <p:tgtEl>
                                          <p:spTgt spid="120892"/>
                                        </p:tgtEl>
                                      </p:cBhvr>
                                    </p:animEffect>
                                  </p:childTnLst>
                                </p:cTn>
                              </p:par>
                            </p:childTnLst>
                          </p:cTn>
                        </p:par>
                      </p:childTnLst>
                    </p:cTn>
                  </p:par>
                  <p:par>
                    <p:cTn id="107" fill="hold" nodeType="clickPar">
                      <p:stCondLst>
                        <p:cond delay="indefinite"/>
                      </p:stCondLst>
                      <p:childTnLst>
                        <p:par>
                          <p:cTn id="108" fill="hold" nodeType="withGroup">
                            <p:stCondLst>
                              <p:cond delay="0"/>
                            </p:stCondLst>
                            <p:childTnLst>
                              <p:par>
                                <p:cTn id="109" presetID="53" presetClass="entr" presetSubtype="0" fill="hold" grpId="0" nodeType="clickEffect">
                                  <p:stCondLst>
                                    <p:cond delay="0"/>
                                  </p:stCondLst>
                                  <p:childTnLst>
                                    <p:set>
                                      <p:cBhvr>
                                        <p:cTn id="110" dur="1" fill="hold">
                                          <p:stCondLst>
                                            <p:cond delay="0"/>
                                          </p:stCondLst>
                                        </p:cTn>
                                        <p:tgtEl>
                                          <p:spTgt spid="120891"/>
                                        </p:tgtEl>
                                        <p:attrNameLst>
                                          <p:attrName>style.visibility</p:attrName>
                                        </p:attrNameLst>
                                      </p:cBhvr>
                                      <p:to>
                                        <p:strVal val="visible"/>
                                      </p:to>
                                    </p:set>
                                    <p:anim calcmode="lin" valueType="num">
                                      <p:cBhvr>
                                        <p:cTn id="111" dur="500" fill="hold"/>
                                        <p:tgtEl>
                                          <p:spTgt spid="120891"/>
                                        </p:tgtEl>
                                        <p:attrNameLst>
                                          <p:attrName>ppt_w</p:attrName>
                                        </p:attrNameLst>
                                      </p:cBhvr>
                                      <p:tavLst>
                                        <p:tav tm="0">
                                          <p:val>
                                            <p:fltVal val="0"/>
                                          </p:val>
                                        </p:tav>
                                        <p:tav tm="100000">
                                          <p:val>
                                            <p:strVal val="#ppt_w"/>
                                          </p:val>
                                        </p:tav>
                                      </p:tavLst>
                                    </p:anim>
                                    <p:anim calcmode="lin" valueType="num">
                                      <p:cBhvr>
                                        <p:cTn id="112" dur="500" fill="hold"/>
                                        <p:tgtEl>
                                          <p:spTgt spid="120891"/>
                                        </p:tgtEl>
                                        <p:attrNameLst>
                                          <p:attrName>ppt_h</p:attrName>
                                        </p:attrNameLst>
                                      </p:cBhvr>
                                      <p:tavLst>
                                        <p:tav tm="0">
                                          <p:val>
                                            <p:fltVal val="0"/>
                                          </p:val>
                                        </p:tav>
                                        <p:tav tm="100000">
                                          <p:val>
                                            <p:strVal val="#ppt_h"/>
                                          </p:val>
                                        </p:tav>
                                      </p:tavLst>
                                    </p:anim>
                                    <p:animEffect transition="in" filter="fade">
                                      <p:cBhvr>
                                        <p:cTn id="113" dur="500"/>
                                        <p:tgtEl>
                                          <p:spTgt spid="120891"/>
                                        </p:tgtEl>
                                      </p:cBhvr>
                                    </p:animEffect>
                                  </p:childTnLst>
                                </p:cTn>
                              </p:par>
                            </p:childTnLst>
                          </p:cTn>
                        </p:par>
                        <p:par>
                          <p:cTn id="114" fill="hold" nodeType="afterGroup">
                            <p:stCondLst>
                              <p:cond delay="500"/>
                            </p:stCondLst>
                            <p:childTnLst>
                              <p:par>
                                <p:cTn id="115" presetID="1" presetClass="exit" presetSubtype="0" fill="hold" grpId="1" nodeType="afterEffect">
                                  <p:stCondLst>
                                    <p:cond delay="0"/>
                                  </p:stCondLst>
                                  <p:childTnLst>
                                    <p:set>
                                      <p:cBhvr>
                                        <p:cTn id="116" dur="1" fill="hold">
                                          <p:stCondLst>
                                            <p:cond delay="0"/>
                                          </p:stCondLst>
                                        </p:cTn>
                                        <p:tgtEl>
                                          <p:spTgt spid="120892"/>
                                        </p:tgtEl>
                                        <p:attrNameLst>
                                          <p:attrName>style.visibility</p:attrName>
                                        </p:attrNameLst>
                                      </p:cBhvr>
                                      <p:to>
                                        <p:strVal val="hidden"/>
                                      </p:to>
                                    </p:set>
                                  </p:childTnLst>
                                </p:cTn>
                              </p:par>
                            </p:childTnLst>
                          </p:cTn>
                        </p:par>
                        <p:par>
                          <p:cTn id="117" fill="hold" nodeType="afterGroup">
                            <p:stCondLst>
                              <p:cond delay="500"/>
                            </p:stCondLst>
                            <p:childTnLst>
                              <p:par>
                                <p:cTn id="118" presetID="1" presetClass="exit" presetSubtype="0" fill="hold" grpId="2" nodeType="afterEffect">
                                  <p:stCondLst>
                                    <p:cond delay="0"/>
                                  </p:stCondLst>
                                  <p:childTnLst>
                                    <p:set>
                                      <p:cBhvr>
                                        <p:cTn id="119" dur="1" fill="hold">
                                          <p:stCondLst>
                                            <p:cond delay="0"/>
                                          </p:stCondLst>
                                        </p:cTn>
                                        <p:tgtEl>
                                          <p:spTgt spid="120892"/>
                                        </p:tgtEl>
                                        <p:attrNameLst>
                                          <p:attrName>style.visibility</p:attrName>
                                        </p:attrNameLst>
                                      </p:cBhvr>
                                      <p:to>
                                        <p:strVal val="hidden"/>
                                      </p:to>
                                    </p:set>
                                  </p:childTnLst>
                                </p:cTn>
                              </p:par>
                            </p:childTnLst>
                          </p:cTn>
                        </p:par>
                      </p:childTnLst>
                    </p:cTn>
                  </p:par>
                  <p:par>
                    <p:cTn id="120" fill="hold" nodeType="clickPar">
                      <p:stCondLst>
                        <p:cond delay="indefinite"/>
                      </p:stCondLst>
                      <p:childTnLst>
                        <p:par>
                          <p:cTn id="121" fill="hold" nodeType="withGroup">
                            <p:stCondLst>
                              <p:cond delay="0"/>
                            </p:stCondLst>
                            <p:childTnLst>
                              <p:par>
                                <p:cTn id="122" presetID="9" presetClass="entr" presetSubtype="0" fill="hold" grpId="0" nodeType="clickEffect">
                                  <p:stCondLst>
                                    <p:cond delay="0"/>
                                  </p:stCondLst>
                                  <p:childTnLst>
                                    <p:set>
                                      <p:cBhvr>
                                        <p:cTn id="123" dur="1" fill="hold">
                                          <p:stCondLst>
                                            <p:cond delay="0"/>
                                          </p:stCondLst>
                                        </p:cTn>
                                        <p:tgtEl>
                                          <p:spTgt spid="120894"/>
                                        </p:tgtEl>
                                        <p:attrNameLst>
                                          <p:attrName>style.visibility</p:attrName>
                                        </p:attrNameLst>
                                      </p:cBhvr>
                                      <p:to>
                                        <p:strVal val="visible"/>
                                      </p:to>
                                    </p:set>
                                    <p:animEffect transition="in" filter="dissolve">
                                      <p:cBhvr>
                                        <p:cTn id="124" dur="500"/>
                                        <p:tgtEl>
                                          <p:spTgt spid="120894"/>
                                        </p:tgtEl>
                                      </p:cBhvr>
                                    </p:animEffect>
                                  </p:childTnLst>
                                </p:cTn>
                              </p:par>
                            </p:childTnLst>
                          </p:cTn>
                        </p:par>
                      </p:childTnLst>
                    </p:cTn>
                  </p:par>
                  <p:par>
                    <p:cTn id="125" fill="hold" nodeType="clickPar">
                      <p:stCondLst>
                        <p:cond delay="indefinite"/>
                      </p:stCondLst>
                      <p:childTnLst>
                        <p:par>
                          <p:cTn id="126" fill="hold" nodeType="withGroup">
                            <p:stCondLst>
                              <p:cond delay="0"/>
                            </p:stCondLst>
                            <p:childTnLst>
                              <p:par>
                                <p:cTn id="127" presetID="53" presetClass="entr" presetSubtype="0" fill="hold" grpId="0" nodeType="clickEffect">
                                  <p:stCondLst>
                                    <p:cond delay="0"/>
                                  </p:stCondLst>
                                  <p:childTnLst>
                                    <p:set>
                                      <p:cBhvr>
                                        <p:cTn id="128" dur="1" fill="hold">
                                          <p:stCondLst>
                                            <p:cond delay="0"/>
                                          </p:stCondLst>
                                        </p:cTn>
                                        <p:tgtEl>
                                          <p:spTgt spid="120893"/>
                                        </p:tgtEl>
                                        <p:attrNameLst>
                                          <p:attrName>style.visibility</p:attrName>
                                        </p:attrNameLst>
                                      </p:cBhvr>
                                      <p:to>
                                        <p:strVal val="visible"/>
                                      </p:to>
                                    </p:set>
                                    <p:anim calcmode="lin" valueType="num">
                                      <p:cBhvr>
                                        <p:cTn id="129" dur="500" fill="hold"/>
                                        <p:tgtEl>
                                          <p:spTgt spid="120893"/>
                                        </p:tgtEl>
                                        <p:attrNameLst>
                                          <p:attrName>ppt_w</p:attrName>
                                        </p:attrNameLst>
                                      </p:cBhvr>
                                      <p:tavLst>
                                        <p:tav tm="0">
                                          <p:val>
                                            <p:fltVal val="0"/>
                                          </p:val>
                                        </p:tav>
                                        <p:tav tm="100000">
                                          <p:val>
                                            <p:strVal val="#ppt_w"/>
                                          </p:val>
                                        </p:tav>
                                      </p:tavLst>
                                    </p:anim>
                                    <p:anim calcmode="lin" valueType="num">
                                      <p:cBhvr>
                                        <p:cTn id="130" dur="500" fill="hold"/>
                                        <p:tgtEl>
                                          <p:spTgt spid="120893"/>
                                        </p:tgtEl>
                                        <p:attrNameLst>
                                          <p:attrName>ppt_h</p:attrName>
                                        </p:attrNameLst>
                                      </p:cBhvr>
                                      <p:tavLst>
                                        <p:tav tm="0">
                                          <p:val>
                                            <p:fltVal val="0"/>
                                          </p:val>
                                        </p:tav>
                                        <p:tav tm="100000">
                                          <p:val>
                                            <p:strVal val="#ppt_h"/>
                                          </p:val>
                                        </p:tav>
                                      </p:tavLst>
                                    </p:anim>
                                    <p:animEffect transition="in" filter="fade">
                                      <p:cBhvr>
                                        <p:cTn id="131" dur="500"/>
                                        <p:tgtEl>
                                          <p:spTgt spid="120893"/>
                                        </p:tgtEl>
                                      </p:cBhvr>
                                    </p:animEffect>
                                  </p:childTnLst>
                                </p:cTn>
                              </p:par>
                            </p:childTnLst>
                          </p:cTn>
                        </p:par>
                        <p:par>
                          <p:cTn id="132" fill="hold" nodeType="afterGroup">
                            <p:stCondLst>
                              <p:cond delay="500"/>
                            </p:stCondLst>
                            <p:childTnLst>
                              <p:par>
                                <p:cTn id="133" presetID="1" presetClass="exit" presetSubtype="0" fill="hold" grpId="1" nodeType="afterEffect">
                                  <p:stCondLst>
                                    <p:cond delay="0"/>
                                  </p:stCondLst>
                                  <p:childTnLst>
                                    <p:set>
                                      <p:cBhvr>
                                        <p:cTn id="134" dur="1" fill="hold">
                                          <p:stCondLst>
                                            <p:cond delay="0"/>
                                          </p:stCondLst>
                                        </p:cTn>
                                        <p:tgtEl>
                                          <p:spTgt spid="120894"/>
                                        </p:tgtEl>
                                        <p:attrNameLst>
                                          <p:attrName>style.visibility</p:attrName>
                                        </p:attrNameLst>
                                      </p:cBhvr>
                                      <p:to>
                                        <p:strVal val="hidden"/>
                                      </p:to>
                                    </p:set>
                                  </p:childTnLst>
                                </p:cTn>
                              </p:par>
                            </p:childTnLst>
                          </p:cTn>
                        </p:par>
                        <p:par>
                          <p:cTn id="135" fill="hold" nodeType="afterGroup">
                            <p:stCondLst>
                              <p:cond delay="500"/>
                            </p:stCondLst>
                            <p:childTnLst>
                              <p:par>
                                <p:cTn id="136" presetID="1" presetClass="exit" presetSubtype="0" fill="hold" grpId="2" nodeType="afterEffect">
                                  <p:stCondLst>
                                    <p:cond delay="0"/>
                                  </p:stCondLst>
                                  <p:childTnLst>
                                    <p:set>
                                      <p:cBhvr>
                                        <p:cTn id="137" dur="1" fill="hold">
                                          <p:stCondLst>
                                            <p:cond delay="0"/>
                                          </p:stCondLst>
                                        </p:cTn>
                                        <p:tgtEl>
                                          <p:spTgt spid="12089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876" grpId="0" animBg="1"/>
      <p:bldP spid="120876" grpId="1" animBg="1"/>
      <p:bldP spid="120877" grpId="0" animBg="1"/>
      <p:bldP spid="120878" grpId="0" animBg="1"/>
      <p:bldP spid="120882" grpId="0" animBg="1"/>
      <p:bldP spid="120882" grpId="1" animBg="1"/>
      <p:bldP spid="120883" grpId="0" animBg="1"/>
      <p:bldP spid="120883" grpId="1" animBg="1"/>
      <p:bldP spid="120884" grpId="0" animBg="1"/>
      <p:bldP spid="120884" grpId="1" animBg="1"/>
      <p:bldP spid="120885" grpId="0" animBg="1"/>
      <p:bldP spid="120885" grpId="1" animBg="1"/>
      <p:bldP spid="120885" grpId="2" animBg="1"/>
      <p:bldP spid="120886" grpId="0" animBg="1"/>
      <p:bldP spid="120886" grpId="1" animBg="1"/>
      <p:bldP spid="120887" grpId="0" animBg="1"/>
      <p:bldP spid="120887" grpId="1" animBg="1"/>
      <p:bldP spid="120888" grpId="0" animBg="1"/>
      <p:bldP spid="120888" grpId="1" animBg="1"/>
      <p:bldP spid="120889" grpId="0" animBg="1"/>
      <p:bldP spid="120889" grpId="1" animBg="1"/>
      <p:bldP spid="120890" grpId="0" animBg="1"/>
      <p:bldP spid="120890" grpId="1" animBg="1"/>
      <p:bldP spid="120891" grpId="0" animBg="1"/>
      <p:bldP spid="120892" grpId="0" animBg="1"/>
      <p:bldP spid="120892" grpId="1" animBg="1"/>
      <p:bldP spid="120892" grpId="2" animBg="1"/>
      <p:bldP spid="120893" grpId="0" animBg="1"/>
      <p:bldP spid="120894" grpId="0" animBg="1"/>
      <p:bldP spid="120894" grpId="1" animBg="1"/>
      <p:bldP spid="120894" grpId="2"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74CBD905-6004-44DE-BC48-6464C976980E}" type="slidenum">
              <a:rPr kumimoji="0" lang="en-US" altLang="ja-JP" sz="1400"/>
              <a:pPr>
                <a:spcBef>
                  <a:spcPct val="0"/>
                </a:spcBef>
                <a:buFontTx/>
                <a:buNone/>
              </a:pPr>
              <a:t>22</a:t>
            </a:fld>
            <a:endParaRPr kumimoji="0" lang="en-US" altLang="ja-JP" sz="1400"/>
          </a:p>
        </p:txBody>
      </p:sp>
      <p:sp>
        <p:nvSpPr>
          <p:cNvPr id="46083" name="Rectangle 2"/>
          <p:cNvSpPr>
            <a:spLocks noGrp="1" noChangeArrowheads="1"/>
          </p:cNvSpPr>
          <p:nvPr>
            <p:ph type="title"/>
          </p:nvPr>
        </p:nvSpPr>
        <p:spPr/>
        <p:txBody>
          <a:bodyPr/>
          <a:lstStyle/>
          <a:p>
            <a:r>
              <a:rPr lang="ja-JP" altLang="en-US" smtClean="0"/>
              <a:t>じゃんけんにおけるナッシュ均衡</a:t>
            </a:r>
          </a:p>
        </p:txBody>
      </p:sp>
      <p:sp>
        <p:nvSpPr>
          <p:cNvPr id="134147" name="Rectangle 3"/>
          <p:cNvSpPr>
            <a:spLocks noGrp="1" noChangeArrowheads="1"/>
          </p:cNvSpPr>
          <p:nvPr>
            <p:ph type="body" idx="1"/>
          </p:nvPr>
        </p:nvSpPr>
        <p:spPr/>
        <p:txBody>
          <a:bodyPr/>
          <a:lstStyle/>
          <a:p>
            <a:r>
              <a:rPr lang="en-US" altLang="ja-JP" smtClean="0"/>
              <a:t>9</a:t>
            </a:r>
            <a:r>
              <a:rPr lang="ja-JP" altLang="en-US" smtClean="0"/>
              <a:t>つの戦略の組のいずれも、ナッシュ均衡とはならない</a:t>
            </a:r>
          </a:p>
          <a:p>
            <a:r>
              <a:rPr lang="ja-JP" altLang="en-US" smtClean="0"/>
              <a:t>⇒ ナッシュ均衡は存在しない？</a:t>
            </a:r>
          </a:p>
          <a:p>
            <a:pPr lvl="4"/>
            <a:endParaRPr lang="ja-JP" altLang="en-US" smtClean="0"/>
          </a:p>
          <a:p>
            <a:r>
              <a:rPr lang="ja-JP" altLang="en-US" smtClean="0"/>
              <a:t>「純粋戦略」の範囲では、ナッシュ均衡は存在しないが、「混合戦略」まで考えると、ナッシュ均衡は存在</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34147">
                                            <p:txEl>
                                              <p:pRg st="0" end="0"/>
                                            </p:txEl>
                                          </p:spTgt>
                                        </p:tgtEl>
                                        <p:attrNameLst>
                                          <p:attrName>style.visibility</p:attrName>
                                        </p:attrNameLst>
                                      </p:cBhvr>
                                      <p:to>
                                        <p:strVal val="visible"/>
                                      </p:to>
                                    </p:set>
                                    <p:animEffect transition="in" filter="wipe(left)">
                                      <p:cBhvr>
                                        <p:cTn id="7" dur="500"/>
                                        <p:tgtEl>
                                          <p:spTgt spid="134147">
                                            <p:txEl>
                                              <p:pRg st="0" end="0"/>
                                            </p:txEl>
                                          </p:spTgt>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34147">
                                            <p:txEl>
                                              <p:pRg st="1" end="1"/>
                                            </p:txEl>
                                          </p:spTgt>
                                        </p:tgtEl>
                                        <p:attrNameLst>
                                          <p:attrName>style.visibility</p:attrName>
                                        </p:attrNameLst>
                                      </p:cBhvr>
                                      <p:to>
                                        <p:strVal val="visible"/>
                                      </p:to>
                                    </p:set>
                                    <p:animEffect transition="in" filter="wipe(left)">
                                      <p:cBhvr>
                                        <p:cTn id="11" dur="500"/>
                                        <p:tgtEl>
                                          <p:spTgt spid="134147">
                                            <p:txEl>
                                              <p:pRg st="1" end="1"/>
                                            </p:txEl>
                                          </p:spTgt>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134147">
                                            <p:txEl>
                                              <p:pRg st="3" end="3"/>
                                            </p:txEl>
                                          </p:spTgt>
                                        </p:tgtEl>
                                        <p:attrNameLst>
                                          <p:attrName>style.visibility</p:attrName>
                                        </p:attrNameLst>
                                      </p:cBhvr>
                                      <p:to>
                                        <p:strVal val="visible"/>
                                      </p:to>
                                    </p:set>
                                    <p:animEffect transition="in" filter="wipe(left)">
                                      <p:cBhvr>
                                        <p:cTn id="16" dur="500"/>
                                        <p:tgtEl>
                                          <p:spTgt spid="13414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4147"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8B8C45D7-BC8E-4EDB-AA36-15CA0A63F908}" type="slidenum">
              <a:rPr kumimoji="0" lang="en-US" altLang="ja-JP" sz="1400"/>
              <a:pPr>
                <a:spcBef>
                  <a:spcPct val="0"/>
                </a:spcBef>
                <a:buFontTx/>
                <a:buNone/>
              </a:pPr>
              <a:t>23</a:t>
            </a:fld>
            <a:endParaRPr kumimoji="0" lang="en-US" altLang="ja-JP" sz="1400"/>
          </a:p>
        </p:txBody>
      </p:sp>
      <p:sp>
        <p:nvSpPr>
          <p:cNvPr id="48131" name="Rectangle 5"/>
          <p:cNvSpPr>
            <a:spLocks noGrp="1" noChangeArrowheads="1"/>
          </p:cNvSpPr>
          <p:nvPr>
            <p:ph type="title" idx="4294967295"/>
          </p:nvPr>
        </p:nvSpPr>
        <p:spPr/>
        <p:txBody>
          <a:bodyPr/>
          <a:lstStyle/>
          <a:p>
            <a:r>
              <a:rPr lang="ja-JP" altLang="en-US" smtClean="0"/>
              <a:t>支配戦略</a:t>
            </a:r>
          </a:p>
        </p:txBody>
      </p:sp>
      <p:sp>
        <p:nvSpPr>
          <p:cNvPr id="9222" name="Rectangle 6"/>
          <p:cNvSpPr>
            <a:spLocks noGrp="1" noChangeArrowheads="1"/>
          </p:cNvSpPr>
          <p:nvPr>
            <p:ph type="body" idx="4294967295"/>
          </p:nvPr>
        </p:nvSpPr>
        <p:spPr/>
        <p:txBody>
          <a:bodyPr/>
          <a:lstStyle/>
          <a:p>
            <a:pPr>
              <a:lnSpc>
                <a:spcPct val="90000"/>
              </a:lnSpc>
            </a:pPr>
            <a:r>
              <a:rPr lang="ja-JP" altLang="en-US" sz="2800" smtClean="0"/>
              <a:t>囚人のジレンマ・ゲームにおける </a:t>
            </a:r>
            <a:r>
              <a:rPr lang="en-US" altLang="ja-JP" sz="2800" smtClean="0"/>
              <a:t>(</a:t>
            </a:r>
            <a:r>
              <a:rPr lang="ja-JP" altLang="en-US" sz="2800" smtClean="0"/>
              <a:t>「自白」</a:t>
            </a:r>
            <a:r>
              <a:rPr lang="en-US" altLang="ja-JP" sz="2800" smtClean="0"/>
              <a:t>,</a:t>
            </a:r>
            <a:r>
              <a:rPr lang="ja-JP" altLang="en-US" sz="2800" smtClean="0"/>
              <a:t>「自白」</a:t>
            </a:r>
            <a:r>
              <a:rPr lang="en-US" altLang="ja-JP" sz="2800" smtClean="0"/>
              <a:t>) </a:t>
            </a:r>
            <a:r>
              <a:rPr lang="ja-JP" altLang="en-US" sz="2800" smtClean="0"/>
              <a:t>というナッシュ均衡：より強い性質を持っている</a:t>
            </a:r>
            <a:endParaRPr lang="en-US" altLang="ja-JP" sz="2800" smtClean="0"/>
          </a:p>
          <a:p>
            <a:pPr lvl="4">
              <a:lnSpc>
                <a:spcPct val="90000"/>
              </a:lnSpc>
            </a:pPr>
            <a:endParaRPr lang="en-US" altLang="ja-JP" sz="1600" smtClean="0"/>
          </a:p>
          <a:p>
            <a:pPr lvl="1">
              <a:lnSpc>
                <a:spcPct val="90000"/>
              </a:lnSpc>
            </a:pPr>
            <a:r>
              <a:rPr lang="ja-JP" altLang="en-US" sz="2400" smtClean="0"/>
              <a:t>相手の戦略に関係なく、自分は「自白」を選ぶのが常に望ましい</a:t>
            </a:r>
            <a:endParaRPr lang="en-US" altLang="ja-JP" sz="2400" smtClean="0"/>
          </a:p>
          <a:p>
            <a:pPr lvl="2">
              <a:lnSpc>
                <a:spcPct val="90000"/>
              </a:lnSpc>
            </a:pPr>
            <a:endParaRPr lang="en-US" altLang="ja-JP" smtClean="0"/>
          </a:p>
          <a:p>
            <a:pPr>
              <a:lnSpc>
                <a:spcPct val="90000"/>
              </a:lnSpc>
            </a:pPr>
            <a:r>
              <a:rPr lang="ja-JP" altLang="en-US" sz="2800" smtClean="0"/>
              <a:t>⇒ このような場合、「自白」戦略は「黙秘」戦略を</a:t>
            </a:r>
            <a:r>
              <a:rPr lang="ja-JP" altLang="en-US" sz="2800" smtClean="0">
                <a:solidFill>
                  <a:srgbClr val="FF0000"/>
                </a:solidFill>
              </a:rPr>
              <a:t>強支配</a:t>
            </a:r>
            <a:r>
              <a:rPr lang="ja-JP" altLang="en-US" sz="2800" smtClean="0"/>
              <a:t>する、という</a:t>
            </a:r>
            <a:endParaRPr lang="en-US" altLang="ja-JP" sz="2800" smtClean="0"/>
          </a:p>
          <a:p>
            <a:pPr lvl="4">
              <a:lnSpc>
                <a:spcPct val="90000"/>
              </a:lnSpc>
            </a:pPr>
            <a:endParaRPr lang="en-US" altLang="ja-JP" sz="1600" smtClean="0"/>
          </a:p>
          <a:p>
            <a:pPr>
              <a:lnSpc>
                <a:spcPct val="90000"/>
              </a:lnSpc>
            </a:pPr>
            <a:r>
              <a:rPr lang="ja-JP" altLang="en-US" sz="2800" smtClean="0"/>
              <a:t>相手のどの戦略に対しても戦略</a:t>
            </a:r>
            <a:r>
              <a:rPr lang="en-US" altLang="ja-JP" sz="2800" smtClean="0"/>
              <a:t>A</a:t>
            </a:r>
            <a:r>
              <a:rPr lang="ja-JP" altLang="en-US" sz="2800" smtClean="0"/>
              <a:t>の方が戦略</a:t>
            </a:r>
            <a:r>
              <a:rPr lang="en-US" altLang="ja-JP" sz="2800" smtClean="0"/>
              <a:t>B</a:t>
            </a:r>
            <a:r>
              <a:rPr lang="ja-JP" altLang="en-US" sz="2800" smtClean="0"/>
              <a:t>よりも</a:t>
            </a:r>
            <a:r>
              <a:rPr lang="ja-JP" altLang="en-US" sz="2800" smtClean="0">
                <a:solidFill>
                  <a:srgbClr val="FF0000"/>
                </a:solidFill>
              </a:rPr>
              <a:t>厳密に高い利得</a:t>
            </a:r>
            <a:r>
              <a:rPr lang="ja-JP" altLang="en-US" sz="2800" smtClean="0"/>
              <a:t>をもたらす ⇒ </a:t>
            </a:r>
            <a:r>
              <a:rPr lang="en-US" altLang="ja-JP" sz="2800" smtClean="0"/>
              <a:t>A</a:t>
            </a:r>
            <a:r>
              <a:rPr lang="ja-JP" altLang="en-US" sz="2800" smtClean="0"/>
              <a:t>は</a:t>
            </a:r>
            <a:r>
              <a:rPr lang="en-US" altLang="ja-JP" sz="2800" smtClean="0"/>
              <a:t>B</a:t>
            </a:r>
            <a:r>
              <a:rPr lang="ja-JP" altLang="en-US" sz="2800" smtClean="0"/>
              <a:t>を強支配</a:t>
            </a:r>
            <a:endParaRPr lang="ja-JP" altLang="ja-JP" sz="2800"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222">
                                            <p:txEl>
                                              <p:pRg st="0" end="0"/>
                                            </p:txEl>
                                          </p:spTgt>
                                        </p:tgtEl>
                                        <p:attrNameLst>
                                          <p:attrName>style.visibility</p:attrName>
                                        </p:attrNameLst>
                                      </p:cBhvr>
                                      <p:to>
                                        <p:strVal val="visible"/>
                                      </p:to>
                                    </p:set>
                                    <p:animEffect transition="in" filter="blinds(horizontal)">
                                      <p:cBhvr>
                                        <p:cTn id="7" dur="500"/>
                                        <p:tgtEl>
                                          <p:spTgt spid="9222">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9222">
                                            <p:txEl>
                                              <p:pRg st="2" end="2"/>
                                            </p:txEl>
                                          </p:spTgt>
                                        </p:tgtEl>
                                        <p:attrNameLst>
                                          <p:attrName>style.visibility</p:attrName>
                                        </p:attrNameLst>
                                      </p:cBhvr>
                                      <p:to>
                                        <p:strVal val="visible"/>
                                      </p:to>
                                    </p:set>
                                    <p:animEffect transition="in" filter="blinds(horizontal)">
                                      <p:cBhvr>
                                        <p:cTn id="10" dur="500"/>
                                        <p:tgtEl>
                                          <p:spTgt spid="9222">
                                            <p:txEl>
                                              <p:pRg st="2" end="2"/>
                                            </p:txEl>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9222">
                                            <p:txEl>
                                              <p:pRg st="4" end="4"/>
                                            </p:txEl>
                                          </p:spTgt>
                                        </p:tgtEl>
                                        <p:attrNameLst>
                                          <p:attrName>style.visibility</p:attrName>
                                        </p:attrNameLst>
                                      </p:cBhvr>
                                      <p:to>
                                        <p:strVal val="visible"/>
                                      </p:to>
                                    </p:set>
                                    <p:animEffect transition="in" filter="blinds(horizontal)">
                                      <p:cBhvr>
                                        <p:cTn id="15" dur="500"/>
                                        <p:tgtEl>
                                          <p:spTgt spid="9222">
                                            <p:txEl>
                                              <p:pRg st="4" end="4"/>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3" presetClass="entr" presetSubtype="10" fill="hold" grpId="0" nodeType="clickEffect">
                                  <p:stCondLst>
                                    <p:cond delay="0"/>
                                  </p:stCondLst>
                                  <p:childTnLst>
                                    <p:set>
                                      <p:cBhvr>
                                        <p:cTn id="19" dur="1" fill="hold">
                                          <p:stCondLst>
                                            <p:cond delay="0"/>
                                          </p:stCondLst>
                                        </p:cTn>
                                        <p:tgtEl>
                                          <p:spTgt spid="9222">
                                            <p:txEl>
                                              <p:pRg st="6" end="6"/>
                                            </p:txEl>
                                          </p:spTgt>
                                        </p:tgtEl>
                                        <p:attrNameLst>
                                          <p:attrName>style.visibility</p:attrName>
                                        </p:attrNameLst>
                                      </p:cBhvr>
                                      <p:to>
                                        <p:strVal val="visible"/>
                                      </p:to>
                                    </p:set>
                                    <p:animEffect transition="in" filter="blinds(horizontal)">
                                      <p:cBhvr>
                                        <p:cTn id="20" dur="500"/>
                                        <p:tgtEl>
                                          <p:spTgt spid="922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2"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CA55E1E0-94D3-48C3-9AD2-E8FE66E14C35}" type="slidenum">
              <a:rPr kumimoji="0" lang="en-US" altLang="ja-JP" sz="1400"/>
              <a:pPr>
                <a:spcBef>
                  <a:spcPct val="0"/>
                </a:spcBef>
                <a:buFontTx/>
                <a:buNone/>
              </a:pPr>
              <a:t>24</a:t>
            </a:fld>
            <a:endParaRPr kumimoji="0" lang="en-US" altLang="ja-JP" sz="1400"/>
          </a:p>
        </p:txBody>
      </p:sp>
      <p:sp>
        <p:nvSpPr>
          <p:cNvPr id="50179" name="Rectangle 12"/>
          <p:cNvSpPr>
            <a:spLocks noGrp="1" noChangeArrowheads="1"/>
          </p:cNvSpPr>
          <p:nvPr>
            <p:ph type="title" idx="4294967295"/>
          </p:nvPr>
        </p:nvSpPr>
        <p:spPr/>
        <p:txBody>
          <a:bodyPr/>
          <a:lstStyle/>
          <a:p>
            <a:r>
              <a:rPr lang="ja-JP" altLang="en-US" smtClean="0"/>
              <a:t>支配戦略：強支配と弱支配</a:t>
            </a:r>
          </a:p>
        </p:txBody>
      </p:sp>
      <p:sp>
        <p:nvSpPr>
          <p:cNvPr id="10253" name="Rectangle 13"/>
          <p:cNvSpPr>
            <a:spLocks noGrp="1" noChangeArrowheads="1"/>
          </p:cNvSpPr>
          <p:nvPr>
            <p:ph type="body" idx="4294967295"/>
          </p:nvPr>
        </p:nvSpPr>
        <p:spPr/>
        <p:txBody>
          <a:bodyPr/>
          <a:lstStyle/>
          <a:p>
            <a:r>
              <a:rPr lang="ja-JP" altLang="en-US" sz="2800" smtClean="0"/>
              <a:t>相手のどの戦略に対しても戦略</a:t>
            </a:r>
            <a:r>
              <a:rPr lang="en-US" altLang="ja-JP" sz="2800" smtClean="0"/>
              <a:t>A</a:t>
            </a:r>
            <a:r>
              <a:rPr lang="ja-JP" altLang="en-US" sz="2800" smtClean="0"/>
              <a:t>の方が戦略</a:t>
            </a:r>
            <a:r>
              <a:rPr lang="en-US" altLang="ja-JP" sz="2800" smtClean="0"/>
              <a:t>B</a:t>
            </a:r>
            <a:r>
              <a:rPr lang="ja-JP" altLang="en-US" sz="2800" smtClean="0"/>
              <a:t>をとったとき</a:t>
            </a:r>
            <a:r>
              <a:rPr lang="ja-JP" altLang="en-US" sz="2800" smtClean="0">
                <a:solidFill>
                  <a:srgbClr val="FF0000"/>
                </a:solidFill>
              </a:rPr>
              <a:t>以上の利得</a:t>
            </a:r>
            <a:r>
              <a:rPr lang="ja-JP" altLang="en-US" sz="2800" smtClean="0"/>
              <a:t>をもたらす ⇒ </a:t>
            </a:r>
            <a:r>
              <a:rPr lang="en-US" altLang="ja-JP" sz="2800" smtClean="0"/>
              <a:t>A</a:t>
            </a:r>
            <a:r>
              <a:rPr lang="ja-JP" altLang="en-US" sz="2800" smtClean="0"/>
              <a:t>は</a:t>
            </a:r>
            <a:r>
              <a:rPr lang="en-US" altLang="ja-JP" sz="2800" smtClean="0"/>
              <a:t>B</a:t>
            </a:r>
            <a:r>
              <a:rPr lang="ja-JP" altLang="en-US" sz="2800" smtClean="0"/>
              <a:t>を</a:t>
            </a:r>
            <a:r>
              <a:rPr lang="ja-JP" altLang="en-US" sz="2800" smtClean="0">
                <a:solidFill>
                  <a:srgbClr val="FF0000"/>
                </a:solidFill>
              </a:rPr>
              <a:t>弱支配</a:t>
            </a:r>
            <a:endParaRPr lang="en-US" altLang="ja-JP" sz="2800" smtClean="0">
              <a:solidFill>
                <a:srgbClr val="FF0000"/>
              </a:solidFill>
            </a:endParaRPr>
          </a:p>
          <a:p>
            <a:pPr lvl="4"/>
            <a:endParaRPr lang="en-US" altLang="ja-JP" sz="1600" smtClean="0"/>
          </a:p>
          <a:p>
            <a:pPr lvl="1"/>
            <a:r>
              <a:rPr lang="ja-JP" altLang="en-US" sz="2400" smtClean="0"/>
              <a:t>相手のある戦略については、戦略</a:t>
            </a:r>
            <a:r>
              <a:rPr lang="en-US" altLang="ja-JP" sz="2400" smtClean="0"/>
              <a:t>A</a:t>
            </a:r>
            <a:r>
              <a:rPr lang="ja-JP" altLang="en-US" sz="2400" smtClean="0"/>
              <a:t>は戦略</a:t>
            </a:r>
            <a:r>
              <a:rPr lang="en-US" altLang="ja-JP" sz="2400" smtClean="0"/>
              <a:t>B</a:t>
            </a:r>
            <a:r>
              <a:rPr lang="ja-JP" altLang="en-US" sz="2400" smtClean="0"/>
              <a:t>と同じ利得をもたらすが、相手の他のすべての戦略については、戦略</a:t>
            </a:r>
            <a:r>
              <a:rPr lang="en-US" altLang="ja-JP" sz="2400" smtClean="0"/>
              <a:t>A</a:t>
            </a:r>
            <a:r>
              <a:rPr lang="ja-JP" altLang="en-US" sz="2400" smtClean="0"/>
              <a:t>の方が戦略</a:t>
            </a:r>
            <a:r>
              <a:rPr lang="en-US" altLang="ja-JP" sz="2400" smtClean="0"/>
              <a:t>B</a:t>
            </a:r>
            <a:r>
              <a:rPr lang="ja-JP" altLang="en-US" sz="2400" smtClean="0"/>
              <a:t>よりも厳密に高い利得</a:t>
            </a:r>
          </a:p>
          <a:p>
            <a:pPr lvl="2"/>
            <a:endParaRPr lang="en-US" altLang="ja-JP" smtClean="0"/>
          </a:p>
          <a:p>
            <a:r>
              <a:rPr lang="ja-JP" altLang="en-US" sz="2800" smtClean="0"/>
              <a:t>相手の戦略に応じて、戦略</a:t>
            </a:r>
            <a:r>
              <a:rPr lang="en-US" altLang="ja-JP" sz="2800" smtClean="0"/>
              <a:t>A</a:t>
            </a:r>
            <a:r>
              <a:rPr lang="ja-JP" altLang="en-US" sz="2800" smtClean="0"/>
              <a:t>のもたらす利得と戦略</a:t>
            </a:r>
            <a:r>
              <a:rPr lang="en-US" altLang="ja-JP" sz="2800" smtClean="0"/>
              <a:t>B</a:t>
            </a:r>
            <a:r>
              <a:rPr lang="ja-JP" altLang="en-US" sz="2800" smtClean="0"/>
              <a:t>がもたらす利得との大小関係が変わる ⇒ 支配関係は存在しない</a:t>
            </a:r>
            <a:endParaRPr lang="en-US" altLang="ja-JP" sz="2800"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253">
                                            <p:txEl>
                                              <p:pRg st="0" end="0"/>
                                            </p:txEl>
                                          </p:spTgt>
                                        </p:tgtEl>
                                        <p:attrNameLst>
                                          <p:attrName>style.visibility</p:attrName>
                                        </p:attrNameLst>
                                      </p:cBhvr>
                                      <p:to>
                                        <p:strVal val="visible"/>
                                      </p:to>
                                    </p:set>
                                    <p:animEffect transition="in" filter="blinds(horizontal)">
                                      <p:cBhvr>
                                        <p:cTn id="7" dur="500"/>
                                        <p:tgtEl>
                                          <p:spTgt spid="1025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0253">
                                            <p:txEl>
                                              <p:pRg st="2" end="2"/>
                                            </p:txEl>
                                          </p:spTgt>
                                        </p:tgtEl>
                                        <p:attrNameLst>
                                          <p:attrName>style.visibility</p:attrName>
                                        </p:attrNameLst>
                                      </p:cBhvr>
                                      <p:to>
                                        <p:strVal val="visible"/>
                                      </p:to>
                                    </p:set>
                                    <p:animEffect transition="in" filter="blinds(horizontal)">
                                      <p:cBhvr>
                                        <p:cTn id="10" dur="500"/>
                                        <p:tgtEl>
                                          <p:spTgt spid="10253">
                                            <p:txEl>
                                              <p:pRg st="2" end="2"/>
                                            </p:txEl>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10253">
                                            <p:txEl>
                                              <p:pRg st="4" end="4"/>
                                            </p:txEl>
                                          </p:spTgt>
                                        </p:tgtEl>
                                        <p:attrNameLst>
                                          <p:attrName>style.visibility</p:attrName>
                                        </p:attrNameLst>
                                      </p:cBhvr>
                                      <p:to>
                                        <p:strVal val="visible"/>
                                      </p:to>
                                    </p:set>
                                    <p:animEffect transition="in" filter="blinds(horizontal)">
                                      <p:cBhvr>
                                        <p:cTn id="15" dur="500"/>
                                        <p:tgtEl>
                                          <p:spTgt spid="1025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5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F6AC1E36-4487-47BC-A08F-C7E644E0B5BD}" type="slidenum">
              <a:rPr kumimoji="0" lang="en-US" altLang="ja-JP" sz="1400"/>
              <a:pPr>
                <a:spcBef>
                  <a:spcPct val="0"/>
                </a:spcBef>
                <a:buFontTx/>
                <a:buNone/>
              </a:pPr>
              <a:t>25</a:t>
            </a:fld>
            <a:endParaRPr kumimoji="0" lang="en-US" altLang="ja-JP" sz="1400"/>
          </a:p>
        </p:txBody>
      </p:sp>
      <p:sp>
        <p:nvSpPr>
          <p:cNvPr id="52227" name="Rectangle 2"/>
          <p:cNvSpPr>
            <a:spLocks noGrp="1" noChangeArrowheads="1"/>
          </p:cNvSpPr>
          <p:nvPr>
            <p:ph type="title"/>
          </p:nvPr>
        </p:nvSpPr>
        <p:spPr>
          <a:xfrm>
            <a:off x="457200" y="274638"/>
            <a:ext cx="8229600" cy="715962"/>
          </a:xfrm>
        </p:spPr>
        <p:txBody>
          <a:bodyPr/>
          <a:lstStyle/>
          <a:p>
            <a:r>
              <a:rPr lang="ja-JP" altLang="en-US" sz="4000" smtClean="0"/>
              <a:t>強支配と弱支配（つづき）</a:t>
            </a:r>
          </a:p>
        </p:txBody>
      </p:sp>
      <p:sp>
        <p:nvSpPr>
          <p:cNvPr id="86019" name="Rectangle 3"/>
          <p:cNvSpPr>
            <a:spLocks noGrp="1" noChangeArrowheads="1"/>
          </p:cNvSpPr>
          <p:nvPr>
            <p:ph type="body" idx="1"/>
          </p:nvPr>
        </p:nvSpPr>
        <p:spPr>
          <a:xfrm>
            <a:off x="914400" y="4191000"/>
            <a:ext cx="7315200" cy="2362200"/>
          </a:xfrm>
          <a:ln>
            <a:solidFill>
              <a:schemeClr val="tx1"/>
            </a:solidFill>
            <a:miter lim="800000"/>
            <a:headEnd/>
            <a:tailEnd/>
          </a:ln>
        </p:spPr>
        <p:txBody>
          <a:bodyPr/>
          <a:lstStyle/>
          <a:p>
            <a:pPr>
              <a:lnSpc>
                <a:spcPct val="80000"/>
              </a:lnSpc>
              <a:buFontTx/>
              <a:buNone/>
            </a:pPr>
            <a:r>
              <a:rPr lang="ja-JP" altLang="en-US" sz="2400" smtClean="0"/>
              <a:t>この例において、</a:t>
            </a:r>
          </a:p>
          <a:p>
            <a:pPr>
              <a:lnSpc>
                <a:spcPct val="80000"/>
              </a:lnSpc>
            </a:pPr>
            <a:r>
              <a:rPr lang="ja-JP" altLang="en-US" sz="2400" smtClean="0"/>
              <a:t>プレイヤー</a:t>
            </a:r>
            <a:r>
              <a:rPr lang="en-US" altLang="ja-JP" sz="2400" smtClean="0"/>
              <a:t>1</a:t>
            </a:r>
            <a:r>
              <a:rPr lang="ja-JP" altLang="en-US" sz="2400" smtClean="0"/>
              <a:t>：「</a:t>
            </a:r>
            <a:r>
              <a:rPr lang="en-US" altLang="ja-JP" sz="2400" smtClean="0"/>
              <a:t>B</a:t>
            </a:r>
            <a:r>
              <a:rPr lang="ja-JP" altLang="en-US" sz="2400" smtClean="0"/>
              <a:t>」は「</a:t>
            </a:r>
            <a:r>
              <a:rPr lang="en-US" altLang="ja-JP" sz="2400" smtClean="0"/>
              <a:t>A</a:t>
            </a:r>
            <a:r>
              <a:rPr lang="ja-JP" altLang="en-US" sz="2400" smtClean="0"/>
              <a:t>」を弱支配</a:t>
            </a:r>
          </a:p>
          <a:p>
            <a:pPr lvl="1">
              <a:lnSpc>
                <a:spcPct val="80000"/>
              </a:lnSpc>
            </a:pPr>
            <a:r>
              <a:rPr lang="ja-JP" altLang="en-US" sz="2000" smtClean="0"/>
              <a:t>プレイヤー</a:t>
            </a:r>
            <a:r>
              <a:rPr lang="en-US" altLang="ja-JP" sz="2000" smtClean="0"/>
              <a:t>2</a:t>
            </a:r>
            <a:r>
              <a:rPr lang="ja-JP" altLang="en-US" sz="2000" smtClean="0"/>
              <a:t>が「</a:t>
            </a:r>
            <a:r>
              <a:rPr lang="en-US" altLang="ja-JP" sz="2000" smtClean="0"/>
              <a:t>A</a:t>
            </a:r>
            <a:r>
              <a:rPr lang="ja-JP" altLang="en-US" sz="2000" smtClean="0"/>
              <a:t>」のとき、プレイヤー１にとって「</a:t>
            </a:r>
            <a:r>
              <a:rPr lang="en-US" altLang="ja-JP" sz="2000" smtClean="0"/>
              <a:t>B</a:t>
            </a:r>
            <a:r>
              <a:rPr lang="ja-JP" altLang="en-US" sz="2000" smtClean="0"/>
              <a:t>」の方が厳密に高い利得</a:t>
            </a:r>
          </a:p>
          <a:p>
            <a:pPr lvl="1">
              <a:lnSpc>
                <a:spcPct val="80000"/>
              </a:lnSpc>
            </a:pPr>
            <a:r>
              <a:rPr lang="ja-JP" altLang="en-US" sz="2000" smtClean="0"/>
              <a:t>プレイヤー</a:t>
            </a:r>
            <a:r>
              <a:rPr lang="en-US" altLang="ja-JP" sz="2000" smtClean="0"/>
              <a:t>2</a:t>
            </a:r>
            <a:r>
              <a:rPr lang="ja-JP" altLang="en-US" sz="2000" smtClean="0"/>
              <a:t>が「</a:t>
            </a:r>
            <a:r>
              <a:rPr lang="en-US" altLang="ja-JP" sz="2000" smtClean="0"/>
              <a:t>B</a:t>
            </a:r>
            <a:r>
              <a:rPr lang="ja-JP" altLang="en-US" sz="2000" smtClean="0"/>
              <a:t>」のとき、プレイヤー１にとって「</a:t>
            </a:r>
            <a:r>
              <a:rPr lang="en-US" altLang="ja-JP" sz="2000" smtClean="0"/>
              <a:t>B</a:t>
            </a:r>
            <a:r>
              <a:rPr lang="ja-JP" altLang="en-US" sz="2000" smtClean="0"/>
              <a:t>」と「</a:t>
            </a:r>
            <a:r>
              <a:rPr lang="en-US" altLang="ja-JP" sz="2000" smtClean="0"/>
              <a:t>A</a:t>
            </a:r>
            <a:r>
              <a:rPr lang="ja-JP" altLang="en-US" sz="2000" smtClean="0"/>
              <a:t>」は同じ利得</a:t>
            </a:r>
          </a:p>
          <a:p>
            <a:pPr>
              <a:lnSpc>
                <a:spcPct val="80000"/>
              </a:lnSpc>
            </a:pPr>
            <a:r>
              <a:rPr lang="ja-JP" altLang="en-US" sz="2400" smtClean="0"/>
              <a:t>プレイヤー</a:t>
            </a:r>
            <a:r>
              <a:rPr lang="en-US" altLang="ja-JP" sz="2400" smtClean="0"/>
              <a:t>2</a:t>
            </a:r>
            <a:r>
              <a:rPr lang="ja-JP" altLang="en-US" sz="2400" smtClean="0"/>
              <a:t>：「</a:t>
            </a:r>
            <a:r>
              <a:rPr lang="en-US" altLang="ja-JP" sz="2400" smtClean="0"/>
              <a:t>B</a:t>
            </a:r>
            <a:r>
              <a:rPr lang="ja-JP" altLang="en-US" sz="2400" smtClean="0"/>
              <a:t>」は「</a:t>
            </a:r>
            <a:r>
              <a:rPr lang="en-US" altLang="ja-JP" sz="2400" smtClean="0"/>
              <a:t>A</a:t>
            </a:r>
            <a:r>
              <a:rPr lang="ja-JP" altLang="en-US" sz="2400" smtClean="0"/>
              <a:t>」を強支配</a:t>
            </a:r>
          </a:p>
        </p:txBody>
      </p:sp>
      <p:sp>
        <p:nvSpPr>
          <p:cNvPr id="86021" name="AutoShape 5"/>
          <p:cNvSpPr>
            <a:spLocks noChangeArrowheads="1"/>
          </p:cNvSpPr>
          <p:nvPr/>
        </p:nvSpPr>
        <p:spPr bwMode="auto">
          <a:xfrm>
            <a:off x="4495800" y="3657600"/>
            <a:ext cx="457200" cy="381000"/>
          </a:xfrm>
          <a:prstGeom prst="downArrow">
            <a:avLst>
              <a:gd name="adj1" fmla="val 50000"/>
              <a:gd name="adj2" fmla="val 25000"/>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vert="eaVert"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graphicFrame>
        <p:nvGraphicFramePr>
          <p:cNvPr id="86096" name="Group 80"/>
          <p:cNvGraphicFramePr>
            <a:graphicFrameLocks noGrp="1"/>
          </p:cNvGraphicFramePr>
          <p:nvPr/>
        </p:nvGraphicFramePr>
        <p:xfrm>
          <a:off x="533400" y="1295400"/>
          <a:ext cx="7162799" cy="2209800"/>
        </p:xfrm>
        <a:graphic>
          <a:graphicData uri="http://schemas.openxmlformats.org/drawingml/2006/table">
            <a:tbl>
              <a:tblPr/>
              <a:tblGrid>
                <a:gridCol w="1981199"/>
                <a:gridCol w="1219200"/>
                <a:gridCol w="1981200"/>
                <a:gridCol w="1981200"/>
              </a:tblGrid>
              <a:tr h="55245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1" lang="ja-JP" altLang="en-US" sz="2400" b="0" i="0" u="none" strike="noStrike" cap="none" normalizeH="0" baseline="0" dirty="0" smtClean="0">
                        <a:ln>
                          <a:noFill/>
                        </a:ln>
                        <a:solidFill>
                          <a:schemeClr val="tx1"/>
                        </a:solidFill>
                        <a:effectLst/>
                        <a:latin typeface="Arial" charset="0"/>
                        <a:ea typeface="ＭＳ Ｐゴシック" pitchFamily="50" charset="-128"/>
                      </a:endParaRPr>
                    </a:p>
                  </a:txBody>
                  <a:tcPr marL="0" marR="0" marT="0" marB="0" anchor="ctr" anchorCtr="1" horzOverflow="overflow">
                    <a:lnL cap="flat">
                      <a:noFill/>
                    </a:lnL>
                    <a:lnR>
                      <a:noFill/>
                    </a:lnR>
                    <a:lnT cap="fla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1" lang="ja-JP" altLang="en-US" sz="2400" b="0" i="0" u="none" strike="noStrike" cap="none" normalizeH="0" baseline="0" dirty="0" smtClean="0">
                        <a:ln>
                          <a:noFill/>
                        </a:ln>
                        <a:solidFill>
                          <a:schemeClr val="tx1"/>
                        </a:solidFill>
                        <a:effectLst/>
                        <a:latin typeface="Arial" charset="0"/>
                        <a:ea typeface="ＭＳ Ｐゴシック" pitchFamily="50" charset="-128"/>
                      </a:endParaRPr>
                    </a:p>
                  </a:txBody>
                  <a:tcPr marL="0" marR="0" marT="0" marB="0" anchor="ctr" anchorCtr="1" horzOverflow="overflow">
                    <a:lnL>
                      <a:noFill/>
                    </a:lnL>
                    <a:lnR w="28575" cap="flat" cmpd="sng" algn="ctr">
                      <a:solidFill>
                        <a:schemeClr val="tx1"/>
                      </a:solidFill>
                      <a:prstDash val="solid"/>
                      <a:round/>
                      <a:headEnd type="none" w="med" len="med"/>
                      <a:tailEnd type="none" w="med" len="med"/>
                    </a:lnR>
                    <a:lnT cap="flat">
                      <a:noFill/>
                    </a:lnT>
                    <a:lnB>
                      <a:noFill/>
                    </a:lnB>
                    <a:lnTlToBr>
                      <a:noFill/>
                    </a:lnTlToBr>
                    <a:lnBlToTr>
                      <a:noFill/>
                    </a:lnBlToTr>
                    <a:noFill/>
                  </a:tcPr>
                </a:tc>
                <a:tc gridSpan="2">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ja-JP" altLang="en-US" sz="2400" b="0" i="0" u="none" strike="noStrike" cap="none" normalizeH="0" baseline="0" dirty="0" smtClean="0">
                          <a:ln>
                            <a:noFill/>
                          </a:ln>
                          <a:solidFill>
                            <a:schemeClr val="tx1"/>
                          </a:solidFill>
                          <a:effectLst/>
                          <a:latin typeface="Arial" charset="0"/>
                          <a:ea typeface="ＭＳ Ｐゴシック" pitchFamily="50" charset="-128"/>
                        </a:rPr>
                        <a:t>プレイヤー</a:t>
                      </a:r>
                      <a:r>
                        <a:rPr kumimoji="1" lang="en-US" altLang="ja-JP" sz="2400" b="0" i="0" u="none" strike="noStrike" cap="none" normalizeH="0" baseline="0" dirty="0" smtClean="0">
                          <a:ln>
                            <a:noFill/>
                          </a:ln>
                          <a:solidFill>
                            <a:schemeClr val="tx1"/>
                          </a:solidFill>
                          <a:effectLst/>
                          <a:latin typeface="Arial" charset="0"/>
                          <a:ea typeface="ＭＳ Ｐゴシック" pitchFamily="50" charset="-128"/>
                        </a:rPr>
                        <a:t>2</a:t>
                      </a:r>
                    </a:p>
                  </a:txBody>
                  <a:tcPr marL="0" marR="0" marT="0" marB="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r>
              <a:tr h="55245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1" lang="ja-JP" altLang="en-US" sz="2400" b="0" i="0" u="none" strike="noStrike" cap="none" normalizeH="0" baseline="0" smtClean="0">
                        <a:ln>
                          <a:noFill/>
                        </a:ln>
                        <a:solidFill>
                          <a:schemeClr val="tx1"/>
                        </a:solidFill>
                        <a:effectLst/>
                        <a:latin typeface="Arial" charset="0"/>
                        <a:ea typeface="ＭＳ Ｐゴシック" pitchFamily="50" charset="-128"/>
                      </a:endParaRPr>
                    </a:p>
                  </a:txBody>
                  <a:tcPr marL="0" marR="0" marT="0" marB="0" anchor="ctr" anchorCtr="1" horzOverflow="overflow">
                    <a:lnL cap="flat">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1" lang="ja-JP" altLang="en-US" sz="2400" b="0" i="0" u="none" strike="noStrike" cap="none" normalizeH="0" baseline="0" dirty="0" smtClean="0">
                        <a:ln>
                          <a:noFill/>
                        </a:ln>
                        <a:solidFill>
                          <a:schemeClr val="tx1"/>
                        </a:solidFill>
                        <a:effectLst/>
                        <a:latin typeface="Arial" charset="0"/>
                        <a:ea typeface="ＭＳ Ｐゴシック" pitchFamily="50" charset="-128"/>
                      </a:endParaRPr>
                    </a:p>
                  </a:txBody>
                  <a:tcPr marL="0" marR="0" marT="0" marB="0" anchor="ctr" anchorCtr="1" horzOverflow="overflow">
                    <a:lnL>
                      <a:noFill/>
                    </a:lnL>
                    <a:lnR w="28575" cap="flat" cmpd="sng" algn="ctr">
                      <a:solidFill>
                        <a:schemeClr val="tx1"/>
                      </a:solid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en-US" altLang="ja-JP" sz="2400" b="0" i="0" u="none" strike="noStrike" cap="none" normalizeH="0" baseline="0" dirty="0" smtClean="0">
                          <a:ln>
                            <a:noFill/>
                          </a:ln>
                          <a:solidFill>
                            <a:schemeClr val="tx1"/>
                          </a:solidFill>
                          <a:effectLst/>
                          <a:latin typeface="Arial" charset="0"/>
                          <a:ea typeface="ＭＳ Ｐゴシック" pitchFamily="50" charset="-128"/>
                        </a:rPr>
                        <a:t>A</a:t>
                      </a:r>
                      <a:endParaRPr kumimoji="1" lang="ja-JP" altLang="en-US" sz="2400" b="0" i="0" u="none" strike="noStrike" cap="none" normalizeH="0" baseline="0" dirty="0" smtClean="0">
                        <a:ln>
                          <a:noFill/>
                        </a:ln>
                        <a:solidFill>
                          <a:schemeClr val="tx1"/>
                        </a:solidFill>
                        <a:effectLst/>
                        <a:latin typeface="Arial" charset="0"/>
                        <a:ea typeface="ＭＳ Ｐゴシック" pitchFamily="50" charset="-128"/>
                      </a:endParaRPr>
                    </a:p>
                  </a:txBody>
                  <a:tcPr marL="0" marR="0" marT="0" marB="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en-US" altLang="ja-JP" sz="2400" b="0" i="0" u="none" strike="noStrike" cap="none" normalizeH="0" baseline="0" dirty="0" smtClean="0">
                          <a:ln>
                            <a:noFill/>
                          </a:ln>
                          <a:solidFill>
                            <a:schemeClr val="tx1"/>
                          </a:solidFill>
                          <a:effectLst/>
                          <a:latin typeface="Arial" charset="0"/>
                          <a:ea typeface="ＭＳ Ｐゴシック" pitchFamily="50" charset="-128"/>
                        </a:rPr>
                        <a:t>B</a:t>
                      </a:r>
                      <a:endParaRPr kumimoji="1" lang="ja-JP" altLang="en-US" sz="2400" b="0" i="0" u="none" strike="noStrike" cap="none" normalizeH="0" baseline="0" dirty="0" smtClean="0">
                        <a:ln>
                          <a:noFill/>
                        </a:ln>
                        <a:solidFill>
                          <a:schemeClr val="tx1"/>
                        </a:solidFill>
                        <a:effectLst/>
                        <a:latin typeface="Arial" charset="0"/>
                        <a:ea typeface="ＭＳ Ｐゴシック" pitchFamily="50" charset="-128"/>
                      </a:endParaRPr>
                    </a:p>
                  </a:txBody>
                  <a:tcPr marL="0" marR="0" marT="0" marB="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2450">
                <a:tc rowSpan="2">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ja-JP" altLang="en-US" sz="2400" b="0" i="0" u="none" strike="noStrike" cap="none" normalizeH="0" baseline="0" dirty="0" smtClean="0">
                          <a:ln>
                            <a:noFill/>
                          </a:ln>
                          <a:solidFill>
                            <a:schemeClr val="tx1"/>
                          </a:solidFill>
                          <a:effectLst/>
                          <a:latin typeface="Arial" charset="0"/>
                          <a:ea typeface="ＭＳ Ｐゴシック" pitchFamily="50" charset="-128"/>
                        </a:rPr>
                        <a:t>プレイヤー</a:t>
                      </a:r>
                      <a:r>
                        <a:rPr kumimoji="1" lang="en-US" altLang="ja-JP" sz="2400" b="0" i="0" u="none" strike="noStrike" cap="none" normalizeH="0" baseline="0" dirty="0" smtClean="0">
                          <a:ln>
                            <a:noFill/>
                          </a:ln>
                          <a:solidFill>
                            <a:schemeClr val="tx1"/>
                          </a:solidFill>
                          <a:effectLst/>
                          <a:latin typeface="Arial" charset="0"/>
                          <a:ea typeface="ＭＳ Ｐゴシック" pitchFamily="50" charset="-128"/>
                        </a:rPr>
                        <a:t>1</a:t>
                      </a:r>
                    </a:p>
                  </a:txBody>
                  <a:tcPr marL="0" marR="0" marT="0" marB="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en-US" altLang="ja-JP" sz="2400" b="0" i="0" u="none" strike="noStrike" cap="none" normalizeH="0" baseline="0" dirty="0" smtClean="0">
                          <a:ln>
                            <a:noFill/>
                          </a:ln>
                          <a:solidFill>
                            <a:schemeClr val="tx1"/>
                          </a:solidFill>
                          <a:effectLst/>
                          <a:latin typeface="Arial" charset="0"/>
                          <a:ea typeface="ＭＳ Ｐゴシック" pitchFamily="50" charset="-128"/>
                        </a:rPr>
                        <a:t>A</a:t>
                      </a:r>
                      <a:endParaRPr kumimoji="1" lang="ja-JP" altLang="en-US" sz="2400" b="0" i="0" u="none" strike="noStrike" cap="none" normalizeH="0" baseline="0" dirty="0" smtClean="0">
                        <a:ln>
                          <a:noFill/>
                        </a:ln>
                        <a:solidFill>
                          <a:schemeClr val="tx1"/>
                        </a:solidFill>
                        <a:effectLst/>
                        <a:latin typeface="Arial" charset="0"/>
                        <a:ea typeface="ＭＳ Ｐゴシック" pitchFamily="50" charset="-128"/>
                      </a:endParaRP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en-US" altLang="ja-JP" sz="2400" b="0" i="0" u="none" strike="noStrike" cap="none" normalizeH="0" baseline="0" dirty="0" smtClean="0">
                          <a:ln>
                            <a:noFill/>
                          </a:ln>
                          <a:solidFill>
                            <a:schemeClr val="tx1"/>
                          </a:solidFill>
                          <a:effectLst/>
                          <a:latin typeface="Arial" charset="0"/>
                          <a:ea typeface="ＭＳ Ｐゴシック" pitchFamily="50" charset="-128"/>
                        </a:rPr>
                        <a:t>5 ,    5</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en-US" altLang="ja-JP" sz="2400" b="0" i="0" u="none" strike="noStrike" cap="none" normalizeH="0" baseline="0" dirty="0" smtClean="0">
                          <a:ln>
                            <a:noFill/>
                          </a:ln>
                          <a:solidFill>
                            <a:schemeClr val="tx1"/>
                          </a:solidFill>
                          <a:effectLst/>
                          <a:latin typeface="Arial" charset="0"/>
                          <a:ea typeface="ＭＳ Ｐゴシック" pitchFamily="50" charset="-128"/>
                        </a:rPr>
                        <a:t>-10 ,   15</a:t>
                      </a:r>
                    </a:p>
                  </a:txBody>
                  <a:tcPr marL="0" marR="0" marT="0" marB="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2450">
                <a:tc vMerge="1">
                  <a:txBody>
                    <a:bodyPr/>
                    <a:lstStyle/>
                    <a:p>
                      <a:endParaRPr kumimoji="1" lang="ja-JP" altLang="en-US"/>
                    </a:p>
                  </a:txBody>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en-US" altLang="ja-JP" sz="2400" b="0" i="0" u="none" strike="noStrike" cap="none" normalizeH="0" baseline="0" dirty="0" smtClean="0">
                          <a:ln>
                            <a:noFill/>
                          </a:ln>
                          <a:solidFill>
                            <a:schemeClr val="tx1"/>
                          </a:solidFill>
                          <a:effectLst/>
                          <a:latin typeface="Arial" charset="0"/>
                          <a:ea typeface="ＭＳ Ｐゴシック" pitchFamily="50" charset="-128"/>
                        </a:rPr>
                        <a:t>B</a:t>
                      </a:r>
                      <a:endParaRPr kumimoji="1" lang="ja-JP" altLang="en-US" sz="2400" b="0" i="0" u="none" strike="noStrike" cap="none" normalizeH="0" baseline="0" dirty="0" smtClean="0">
                        <a:ln>
                          <a:noFill/>
                        </a:ln>
                        <a:solidFill>
                          <a:schemeClr val="tx1"/>
                        </a:solidFill>
                        <a:effectLst/>
                        <a:latin typeface="Arial" charset="0"/>
                        <a:ea typeface="ＭＳ Ｐゴシック" pitchFamily="50" charset="-128"/>
                      </a:endParaRP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en-US" altLang="ja-JP" sz="2400" b="0" i="0" u="none" strike="noStrike" cap="none" normalizeH="0" baseline="0" dirty="0" smtClean="0">
                          <a:ln>
                            <a:noFill/>
                          </a:ln>
                          <a:solidFill>
                            <a:schemeClr val="tx1"/>
                          </a:solidFill>
                          <a:effectLst/>
                          <a:latin typeface="Arial" charset="0"/>
                          <a:ea typeface="ＭＳ Ｐゴシック" pitchFamily="50" charset="-128"/>
                        </a:rPr>
                        <a:t>15 ,    -10</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en-US" altLang="ja-JP" sz="2400" b="0" i="0" u="none" strike="noStrike" cap="none" normalizeH="0" baseline="0" dirty="0" smtClean="0">
                          <a:ln>
                            <a:noFill/>
                          </a:ln>
                          <a:solidFill>
                            <a:schemeClr val="tx1"/>
                          </a:solidFill>
                          <a:effectLst/>
                          <a:latin typeface="Arial" charset="0"/>
                          <a:ea typeface="ＭＳ Ｐゴシック" pitchFamily="50" charset="-128"/>
                        </a:rPr>
                        <a:t>-10 ,   -5</a:t>
                      </a:r>
                    </a:p>
                  </a:txBody>
                  <a:tcPr marL="0" marR="0" marT="0" marB="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86087" name="Text Box 71"/>
          <p:cNvSpPr txBox="1">
            <a:spLocks noChangeArrowheads="1"/>
          </p:cNvSpPr>
          <p:nvPr/>
        </p:nvSpPr>
        <p:spPr bwMode="auto">
          <a:xfrm>
            <a:off x="6629400" y="3048000"/>
            <a:ext cx="412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t>○</a:t>
            </a:r>
          </a:p>
        </p:txBody>
      </p:sp>
      <p:sp>
        <p:nvSpPr>
          <p:cNvPr id="86088" name="Text Box 72"/>
          <p:cNvSpPr txBox="1">
            <a:spLocks noChangeArrowheads="1"/>
          </p:cNvSpPr>
          <p:nvPr/>
        </p:nvSpPr>
        <p:spPr bwMode="auto">
          <a:xfrm>
            <a:off x="4572000" y="3048000"/>
            <a:ext cx="381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1800"/>
              <a:t>×</a:t>
            </a:r>
          </a:p>
        </p:txBody>
      </p:sp>
      <p:sp>
        <p:nvSpPr>
          <p:cNvPr id="86089" name="Text Box 73"/>
          <p:cNvSpPr txBox="1">
            <a:spLocks noChangeArrowheads="1"/>
          </p:cNvSpPr>
          <p:nvPr/>
        </p:nvSpPr>
        <p:spPr bwMode="auto">
          <a:xfrm>
            <a:off x="5791200" y="3048000"/>
            <a:ext cx="412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t>△</a:t>
            </a:r>
          </a:p>
        </p:txBody>
      </p:sp>
      <p:sp>
        <p:nvSpPr>
          <p:cNvPr id="86092" name="Text Box 76"/>
          <p:cNvSpPr txBox="1">
            <a:spLocks noChangeArrowheads="1"/>
          </p:cNvSpPr>
          <p:nvPr/>
        </p:nvSpPr>
        <p:spPr bwMode="auto">
          <a:xfrm>
            <a:off x="5791200" y="2514600"/>
            <a:ext cx="412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t>△</a:t>
            </a:r>
          </a:p>
        </p:txBody>
      </p:sp>
      <p:sp>
        <p:nvSpPr>
          <p:cNvPr id="86093" name="Text Box 77"/>
          <p:cNvSpPr txBox="1">
            <a:spLocks noChangeArrowheads="1"/>
          </p:cNvSpPr>
          <p:nvPr/>
        </p:nvSpPr>
        <p:spPr bwMode="auto">
          <a:xfrm>
            <a:off x="3733800" y="3048000"/>
            <a:ext cx="412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t>○</a:t>
            </a:r>
          </a:p>
        </p:txBody>
      </p:sp>
      <p:sp>
        <p:nvSpPr>
          <p:cNvPr id="86094" name="Text Box 78"/>
          <p:cNvSpPr txBox="1">
            <a:spLocks noChangeArrowheads="1"/>
          </p:cNvSpPr>
          <p:nvPr/>
        </p:nvSpPr>
        <p:spPr bwMode="auto">
          <a:xfrm>
            <a:off x="6553200" y="2514600"/>
            <a:ext cx="5445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t> ○ </a:t>
            </a:r>
          </a:p>
        </p:txBody>
      </p:sp>
      <p:sp>
        <p:nvSpPr>
          <p:cNvPr id="86097" name="Text Box 81"/>
          <p:cNvSpPr txBox="1">
            <a:spLocks noChangeArrowheads="1"/>
          </p:cNvSpPr>
          <p:nvPr/>
        </p:nvSpPr>
        <p:spPr bwMode="auto">
          <a:xfrm>
            <a:off x="4648200" y="2514600"/>
            <a:ext cx="412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1800"/>
              <a:t>×</a:t>
            </a:r>
          </a:p>
        </p:txBody>
      </p:sp>
      <p:sp>
        <p:nvSpPr>
          <p:cNvPr id="86098" name="Text Box 82"/>
          <p:cNvSpPr txBox="1">
            <a:spLocks noChangeArrowheads="1"/>
          </p:cNvSpPr>
          <p:nvPr/>
        </p:nvSpPr>
        <p:spPr bwMode="auto">
          <a:xfrm>
            <a:off x="3962400" y="2514600"/>
            <a:ext cx="412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1800"/>
              <a: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nodeType="clickEffect">
                                  <p:stCondLst>
                                    <p:cond delay="0"/>
                                  </p:stCondLst>
                                  <p:childTnLst>
                                    <p:set>
                                      <p:cBhvr>
                                        <p:cTn id="6" dur="1" fill="hold">
                                          <p:stCondLst>
                                            <p:cond delay="0"/>
                                          </p:stCondLst>
                                        </p:cTn>
                                        <p:tgtEl>
                                          <p:spTgt spid="86096"/>
                                        </p:tgtEl>
                                        <p:attrNameLst>
                                          <p:attrName>style.visibility</p:attrName>
                                        </p:attrNameLst>
                                      </p:cBhvr>
                                      <p:to>
                                        <p:strVal val="visible"/>
                                      </p:to>
                                    </p:set>
                                    <p:anim calcmode="lin" valueType="num">
                                      <p:cBhvr>
                                        <p:cTn id="7" dur="500" fill="hold"/>
                                        <p:tgtEl>
                                          <p:spTgt spid="86096"/>
                                        </p:tgtEl>
                                        <p:attrNameLst>
                                          <p:attrName>ppt_w</p:attrName>
                                        </p:attrNameLst>
                                      </p:cBhvr>
                                      <p:tavLst>
                                        <p:tav tm="0">
                                          <p:val>
                                            <p:fltVal val="0"/>
                                          </p:val>
                                        </p:tav>
                                        <p:tav tm="100000">
                                          <p:val>
                                            <p:strVal val="#ppt_w"/>
                                          </p:val>
                                        </p:tav>
                                      </p:tavLst>
                                    </p:anim>
                                    <p:anim calcmode="lin" valueType="num">
                                      <p:cBhvr>
                                        <p:cTn id="8" dur="500" fill="hold"/>
                                        <p:tgtEl>
                                          <p:spTgt spid="86096"/>
                                        </p:tgtEl>
                                        <p:attrNameLst>
                                          <p:attrName>ppt_h</p:attrName>
                                        </p:attrNameLst>
                                      </p:cBhvr>
                                      <p:tavLst>
                                        <p:tav tm="0">
                                          <p:val>
                                            <p:fltVal val="0"/>
                                          </p:val>
                                        </p:tav>
                                        <p:tav tm="100000">
                                          <p:val>
                                            <p:strVal val="#ppt_h"/>
                                          </p:val>
                                        </p:tav>
                                      </p:tavLst>
                                    </p:anim>
                                    <p:animEffect transition="in" filter="fade">
                                      <p:cBhvr>
                                        <p:cTn id="9" dur="500"/>
                                        <p:tgtEl>
                                          <p:spTgt spid="86096"/>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9" presetClass="entr" presetSubtype="0" fill="hold" grpId="0" nodeType="clickEffect">
                                  <p:stCondLst>
                                    <p:cond delay="0"/>
                                  </p:stCondLst>
                                  <p:childTnLst>
                                    <p:set>
                                      <p:cBhvr>
                                        <p:cTn id="13" dur="1" fill="hold">
                                          <p:stCondLst>
                                            <p:cond delay="0"/>
                                          </p:stCondLst>
                                        </p:cTn>
                                        <p:tgtEl>
                                          <p:spTgt spid="86098"/>
                                        </p:tgtEl>
                                        <p:attrNameLst>
                                          <p:attrName>style.visibility</p:attrName>
                                        </p:attrNameLst>
                                      </p:cBhvr>
                                      <p:to>
                                        <p:strVal val="visible"/>
                                      </p:to>
                                    </p:set>
                                    <p:animEffect transition="in" filter="dissolve">
                                      <p:cBhvr>
                                        <p:cTn id="14" dur="500"/>
                                        <p:tgtEl>
                                          <p:spTgt spid="86098"/>
                                        </p:tgtEl>
                                      </p:cBhvr>
                                    </p:animEffect>
                                  </p:childTnLst>
                                </p:cTn>
                              </p:par>
                              <p:par>
                                <p:cTn id="15" presetID="9" presetClass="entr" presetSubtype="0" fill="hold" grpId="0" nodeType="withEffect">
                                  <p:stCondLst>
                                    <p:cond delay="0"/>
                                  </p:stCondLst>
                                  <p:childTnLst>
                                    <p:set>
                                      <p:cBhvr>
                                        <p:cTn id="16" dur="1" fill="hold">
                                          <p:stCondLst>
                                            <p:cond delay="0"/>
                                          </p:stCondLst>
                                        </p:cTn>
                                        <p:tgtEl>
                                          <p:spTgt spid="86093"/>
                                        </p:tgtEl>
                                        <p:attrNameLst>
                                          <p:attrName>style.visibility</p:attrName>
                                        </p:attrNameLst>
                                      </p:cBhvr>
                                      <p:to>
                                        <p:strVal val="visible"/>
                                      </p:to>
                                    </p:set>
                                    <p:animEffect transition="in" filter="dissolve">
                                      <p:cBhvr>
                                        <p:cTn id="17" dur="500"/>
                                        <p:tgtEl>
                                          <p:spTgt spid="86093"/>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86092"/>
                                        </p:tgtEl>
                                        <p:attrNameLst>
                                          <p:attrName>style.visibility</p:attrName>
                                        </p:attrNameLst>
                                      </p:cBhvr>
                                      <p:to>
                                        <p:strVal val="visible"/>
                                      </p:to>
                                    </p:set>
                                    <p:animEffect transition="in" filter="dissolve">
                                      <p:cBhvr>
                                        <p:cTn id="22" dur="500"/>
                                        <p:tgtEl>
                                          <p:spTgt spid="86092"/>
                                        </p:tgtEl>
                                      </p:cBhvr>
                                    </p:animEffect>
                                  </p:childTnLst>
                                </p:cTn>
                              </p:par>
                              <p:par>
                                <p:cTn id="23" presetID="9" presetClass="entr" presetSubtype="0" fill="hold" grpId="0" nodeType="withEffect">
                                  <p:stCondLst>
                                    <p:cond delay="0"/>
                                  </p:stCondLst>
                                  <p:childTnLst>
                                    <p:set>
                                      <p:cBhvr>
                                        <p:cTn id="24" dur="1" fill="hold">
                                          <p:stCondLst>
                                            <p:cond delay="0"/>
                                          </p:stCondLst>
                                        </p:cTn>
                                        <p:tgtEl>
                                          <p:spTgt spid="86089"/>
                                        </p:tgtEl>
                                        <p:attrNameLst>
                                          <p:attrName>style.visibility</p:attrName>
                                        </p:attrNameLst>
                                      </p:cBhvr>
                                      <p:to>
                                        <p:strVal val="visible"/>
                                      </p:to>
                                    </p:set>
                                    <p:animEffect transition="in" filter="dissolve">
                                      <p:cBhvr>
                                        <p:cTn id="25" dur="500"/>
                                        <p:tgtEl>
                                          <p:spTgt spid="86089"/>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22" presetClass="entr" presetSubtype="1" fill="hold" grpId="0" nodeType="clickEffect">
                                  <p:stCondLst>
                                    <p:cond delay="0"/>
                                  </p:stCondLst>
                                  <p:childTnLst>
                                    <p:set>
                                      <p:cBhvr>
                                        <p:cTn id="29" dur="1" fill="hold">
                                          <p:stCondLst>
                                            <p:cond delay="0"/>
                                          </p:stCondLst>
                                        </p:cTn>
                                        <p:tgtEl>
                                          <p:spTgt spid="86021"/>
                                        </p:tgtEl>
                                        <p:attrNameLst>
                                          <p:attrName>style.visibility</p:attrName>
                                        </p:attrNameLst>
                                      </p:cBhvr>
                                      <p:to>
                                        <p:strVal val="visible"/>
                                      </p:to>
                                    </p:set>
                                    <p:animEffect transition="in" filter="wipe(up)">
                                      <p:cBhvr>
                                        <p:cTn id="30" dur="500"/>
                                        <p:tgtEl>
                                          <p:spTgt spid="86021"/>
                                        </p:tgtEl>
                                      </p:cBhvr>
                                    </p:animEffect>
                                  </p:childTnLst>
                                </p:cTn>
                              </p:par>
                            </p:childTnLst>
                          </p:cTn>
                        </p:par>
                        <p:par>
                          <p:cTn id="31" fill="hold" nodeType="afterGroup">
                            <p:stCondLst>
                              <p:cond delay="500"/>
                            </p:stCondLst>
                            <p:childTnLst>
                              <p:par>
                                <p:cTn id="32" presetID="22" presetClass="entr" presetSubtype="1" fill="hold" grpId="0" nodeType="afterEffect">
                                  <p:stCondLst>
                                    <p:cond delay="0"/>
                                  </p:stCondLst>
                                  <p:childTnLst>
                                    <p:set>
                                      <p:cBhvr>
                                        <p:cTn id="33" dur="1" fill="hold">
                                          <p:stCondLst>
                                            <p:cond delay="0"/>
                                          </p:stCondLst>
                                        </p:cTn>
                                        <p:tgtEl>
                                          <p:spTgt spid="86019">
                                            <p:bg/>
                                          </p:spTgt>
                                        </p:tgtEl>
                                        <p:attrNameLst>
                                          <p:attrName>style.visibility</p:attrName>
                                        </p:attrNameLst>
                                      </p:cBhvr>
                                      <p:to>
                                        <p:strVal val="visible"/>
                                      </p:to>
                                    </p:set>
                                    <p:animEffect transition="in" filter="wipe(up)">
                                      <p:cBhvr>
                                        <p:cTn id="34" dur="500"/>
                                        <p:tgtEl>
                                          <p:spTgt spid="86019">
                                            <p:bg/>
                                          </p:spTgt>
                                        </p:tgtEl>
                                      </p:cBhvr>
                                    </p:animEffect>
                                  </p:childTnLst>
                                </p:cTn>
                              </p:par>
                            </p:childTnLst>
                          </p:cTn>
                        </p:par>
                        <p:par>
                          <p:cTn id="35" fill="hold" nodeType="afterGroup">
                            <p:stCondLst>
                              <p:cond delay="1000"/>
                            </p:stCondLst>
                            <p:childTnLst>
                              <p:par>
                                <p:cTn id="36" presetID="22" presetClass="entr" presetSubtype="1" fill="hold" grpId="0" nodeType="afterEffect">
                                  <p:stCondLst>
                                    <p:cond delay="0"/>
                                  </p:stCondLst>
                                  <p:childTnLst>
                                    <p:set>
                                      <p:cBhvr>
                                        <p:cTn id="37" dur="1" fill="hold">
                                          <p:stCondLst>
                                            <p:cond delay="0"/>
                                          </p:stCondLst>
                                        </p:cTn>
                                        <p:tgtEl>
                                          <p:spTgt spid="86019">
                                            <p:txEl>
                                              <p:pRg st="0" end="0"/>
                                            </p:txEl>
                                          </p:spTgt>
                                        </p:tgtEl>
                                        <p:attrNameLst>
                                          <p:attrName>style.visibility</p:attrName>
                                        </p:attrNameLst>
                                      </p:cBhvr>
                                      <p:to>
                                        <p:strVal val="visible"/>
                                      </p:to>
                                    </p:set>
                                    <p:animEffect transition="in" filter="wipe(up)">
                                      <p:cBhvr>
                                        <p:cTn id="38" dur="500"/>
                                        <p:tgtEl>
                                          <p:spTgt spid="86019">
                                            <p:txEl>
                                              <p:pRg st="0" end="0"/>
                                            </p:txEl>
                                          </p:spTgt>
                                        </p:tgtEl>
                                      </p:cBhvr>
                                    </p:animEffect>
                                  </p:childTnLst>
                                </p:cTn>
                              </p:par>
                            </p:childTnLst>
                          </p:cTn>
                        </p:par>
                        <p:par>
                          <p:cTn id="39" fill="hold" nodeType="afterGroup">
                            <p:stCondLst>
                              <p:cond delay="1500"/>
                            </p:stCondLst>
                            <p:childTnLst>
                              <p:par>
                                <p:cTn id="40" presetID="22" presetClass="entr" presetSubtype="1" fill="hold" grpId="0" nodeType="afterEffect">
                                  <p:stCondLst>
                                    <p:cond delay="0"/>
                                  </p:stCondLst>
                                  <p:childTnLst>
                                    <p:set>
                                      <p:cBhvr>
                                        <p:cTn id="41" dur="1" fill="hold">
                                          <p:stCondLst>
                                            <p:cond delay="0"/>
                                          </p:stCondLst>
                                        </p:cTn>
                                        <p:tgtEl>
                                          <p:spTgt spid="86019">
                                            <p:txEl>
                                              <p:pRg st="1" end="1"/>
                                            </p:txEl>
                                          </p:spTgt>
                                        </p:tgtEl>
                                        <p:attrNameLst>
                                          <p:attrName>style.visibility</p:attrName>
                                        </p:attrNameLst>
                                      </p:cBhvr>
                                      <p:to>
                                        <p:strVal val="visible"/>
                                      </p:to>
                                    </p:set>
                                    <p:animEffect transition="in" filter="wipe(up)">
                                      <p:cBhvr>
                                        <p:cTn id="42" dur="500"/>
                                        <p:tgtEl>
                                          <p:spTgt spid="86019">
                                            <p:txEl>
                                              <p:pRg st="1" end="1"/>
                                            </p:txEl>
                                          </p:spTgt>
                                        </p:tgtEl>
                                      </p:cBhvr>
                                    </p:animEffect>
                                  </p:childTnLst>
                                </p:cTn>
                              </p:par>
                            </p:childTnLst>
                          </p:cTn>
                        </p:par>
                        <p:par>
                          <p:cTn id="43" fill="hold" nodeType="afterGroup">
                            <p:stCondLst>
                              <p:cond delay="2000"/>
                            </p:stCondLst>
                            <p:childTnLst>
                              <p:par>
                                <p:cTn id="44" presetID="22" presetClass="entr" presetSubtype="1" fill="hold" grpId="0" nodeType="afterEffect">
                                  <p:stCondLst>
                                    <p:cond delay="0"/>
                                  </p:stCondLst>
                                  <p:childTnLst>
                                    <p:set>
                                      <p:cBhvr>
                                        <p:cTn id="45" dur="1" fill="hold">
                                          <p:stCondLst>
                                            <p:cond delay="0"/>
                                          </p:stCondLst>
                                        </p:cTn>
                                        <p:tgtEl>
                                          <p:spTgt spid="86019">
                                            <p:txEl>
                                              <p:pRg st="2" end="2"/>
                                            </p:txEl>
                                          </p:spTgt>
                                        </p:tgtEl>
                                        <p:attrNameLst>
                                          <p:attrName>style.visibility</p:attrName>
                                        </p:attrNameLst>
                                      </p:cBhvr>
                                      <p:to>
                                        <p:strVal val="visible"/>
                                      </p:to>
                                    </p:set>
                                    <p:animEffect transition="in" filter="wipe(up)">
                                      <p:cBhvr>
                                        <p:cTn id="46" dur="500"/>
                                        <p:tgtEl>
                                          <p:spTgt spid="86019">
                                            <p:txEl>
                                              <p:pRg st="2" end="2"/>
                                            </p:txEl>
                                          </p:spTgt>
                                        </p:tgtEl>
                                      </p:cBhvr>
                                    </p:animEffect>
                                  </p:childTnLst>
                                </p:cTn>
                              </p:par>
                            </p:childTnLst>
                          </p:cTn>
                        </p:par>
                        <p:par>
                          <p:cTn id="47" fill="hold" nodeType="afterGroup">
                            <p:stCondLst>
                              <p:cond delay="2500"/>
                            </p:stCondLst>
                            <p:childTnLst>
                              <p:par>
                                <p:cTn id="48" presetID="22" presetClass="entr" presetSubtype="1" fill="hold" grpId="0" nodeType="afterEffect">
                                  <p:stCondLst>
                                    <p:cond delay="0"/>
                                  </p:stCondLst>
                                  <p:childTnLst>
                                    <p:set>
                                      <p:cBhvr>
                                        <p:cTn id="49" dur="1" fill="hold">
                                          <p:stCondLst>
                                            <p:cond delay="0"/>
                                          </p:stCondLst>
                                        </p:cTn>
                                        <p:tgtEl>
                                          <p:spTgt spid="86019">
                                            <p:txEl>
                                              <p:pRg st="3" end="3"/>
                                            </p:txEl>
                                          </p:spTgt>
                                        </p:tgtEl>
                                        <p:attrNameLst>
                                          <p:attrName>style.visibility</p:attrName>
                                        </p:attrNameLst>
                                      </p:cBhvr>
                                      <p:to>
                                        <p:strVal val="visible"/>
                                      </p:to>
                                    </p:set>
                                    <p:animEffect transition="in" filter="wipe(up)">
                                      <p:cBhvr>
                                        <p:cTn id="50" dur="500"/>
                                        <p:tgtEl>
                                          <p:spTgt spid="86019">
                                            <p:txEl>
                                              <p:pRg st="3" end="3"/>
                                            </p:txEl>
                                          </p:spTgt>
                                        </p:tgtEl>
                                      </p:cBhvr>
                                    </p:animEffect>
                                  </p:childTnLst>
                                </p:cTn>
                              </p:par>
                            </p:childTnLst>
                          </p:cTn>
                        </p:par>
                      </p:childTnLst>
                    </p:cTn>
                  </p:par>
                  <p:par>
                    <p:cTn id="51" fill="hold" nodeType="clickPar">
                      <p:stCondLst>
                        <p:cond delay="indefinite"/>
                      </p:stCondLst>
                      <p:childTnLst>
                        <p:par>
                          <p:cTn id="52" fill="hold" nodeType="withGroup">
                            <p:stCondLst>
                              <p:cond delay="0"/>
                            </p:stCondLst>
                            <p:childTnLst>
                              <p:par>
                                <p:cTn id="53" presetID="9" presetClass="entr" presetSubtype="0" fill="hold" grpId="0" nodeType="clickEffect">
                                  <p:stCondLst>
                                    <p:cond delay="0"/>
                                  </p:stCondLst>
                                  <p:childTnLst>
                                    <p:set>
                                      <p:cBhvr>
                                        <p:cTn id="54" dur="1" fill="hold">
                                          <p:stCondLst>
                                            <p:cond delay="0"/>
                                          </p:stCondLst>
                                        </p:cTn>
                                        <p:tgtEl>
                                          <p:spTgt spid="86097"/>
                                        </p:tgtEl>
                                        <p:attrNameLst>
                                          <p:attrName>style.visibility</p:attrName>
                                        </p:attrNameLst>
                                      </p:cBhvr>
                                      <p:to>
                                        <p:strVal val="visible"/>
                                      </p:to>
                                    </p:set>
                                    <p:animEffect transition="in" filter="dissolve">
                                      <p:cBhvr>
                                        <p:cTn id="55" dur="500"/>
                                        <p:tgtEl>
                                          <p:spTgt spid="86097"/>
                                        </p:tgtEl>
                                      </p:cBhvr>
                                    </p:animEffect>
                                  </p:childTnLst>
                                </p:cTn>
                              </p:par>
                              <p:par>
                                <p:cTn id="56" presetID="9" presetClass="entr" presetSubtype="0" fill="hold" grpId="0" nodeType="withEffect">
                                  <p:stCondLst>
                                    <p:cond delay="0"/>
                                  </p:stCondLst>
                                  <p:childTnLst>
                                    <p:set>
                                      <p:cBhvr>
                                        <p:cTn id="57" dur="1" fill="hold">
                                          <p:stCondLst>
                                            <p:cond delay="0"/>
                                          </p:stCondLst>
                                        </p:cTn>
                                        <p:tgtEl>
                                          <p:spTgt spid="86094"/>
                                        </p:tgtEl>
                                        <p:attrNameLst>
                                          <p:attrName>style.visibility</p:attrName>
                                        </p:attrNameLst>
                                      </p:cBhvr>
                                      <p:to>
                                        <p:strVal val="visible"/>
                                      </p:to>
                                    </p:set>
                                    <p:animEffect transition="in" filter="dissolve">
                                      <p:cBhvr>
                                        <p:cTn id="58" dur="500"/>
                                        <p:tgtEl>
                                          <p:spTgt spid="86094"/>
                                        </p:tgtEl>
                                      </p:cBhvr>
                                    </p:animEffect>
                                  </p:childTnLst>
                                </p:cTn>
                              </p:par>
                            </p:childTnLst>
                          </p:cTn>
                        </p:par>
                      </p:childTnLst>
                    </p:cTn>
                  </p:par>
                  <p:par>
                    <p:cTn id="59" fill="hold" nodeType="clickPar">
                      <p:stCondLst>
                        <p:cond delay="indefinite"/>
                      </p:stCondLst>
                      <p:childTnLst>
                        <p:par>
                          <p:cTn id="60" fill="hold" nodeType="withGroup">
                            <p:stCondLst>
                              <p:cond delay="0"/>
                            </p:stCondLst>
                            <p:childTnLst>
                              <p:par>
                                <p:cTn id="61" presetID="9" presetClass="entr" presetSubtype="0" fill="hold" grpId="0" nodeType="clickEffect">
                                  <p:stCondLst>
                                    <p:cond delay="0"/>
                                  </p:stCondLst>
                                  <p:childTnLst>
                                    <p:set>
                                      <p:cBhvr>
                                        <p:cTn id="62" dur="1" fill="hold">
                                          <p:stCondLst>
                                            <p:cond delay="0"/>
                                          </p:stCondLst>
                                        </p:cTn>
                                        <p:tgtEl>
                                          <p:spTgt spid="86088"/>
                                        </p:tgtEl>
                                        <p:attrNameLst>
                                          <p:attrName>style.visibility</p:attrName>
                                        </p:attrNameLst>
                                      </p:cBhvr>
                                      <p:to>
                                        <p:strVal val="visible"/>
                                      </p:to>
                                    </p:set>
                                    <p:animEffect transition="in" filter="dissolve">
                                      <p:cBhvr>
                                        <p:cTn id="63" dur="500"/>
                                        <p:tgtEl>
                                          <p:spTgt spid="86088"/>
                                        </p:tgtEl>
                                      </p:cBhvr>
                                    </p:animEffect>
                                  </p:childTnLst>
                                </p:cTn>
                              </p:par>
                              <p:par>
                                <p:cTn id="64" presetID="9" presetClass="entr" presetSubtype="0" fill="hold" grpId="0" nodeType="withEffect">
                                  <p:stCondLst>
                                    <p:cond delay="0"/>
                                  </p:stCondLst>
                                  <p:childTnLst>
                                    <p:set>
                                      <p:cBhvr>
                                        <p:cTn id="65" dur="1" fill="hold">
                                          <p:stCondLst>
                                            <p:cond delay="0"/>
                                          </p:stCondLst>
                                        </p:cTn>
                                        <p:tgtEl>
                                          <p:spTgt spid="86087"/>
                                        </p:tgtEl>
                                        <p:attrNameLst>
                                          <p:attrName>style.visibility</p:attrName>
                                        </p:attrNameLst>
                                      </p:cBhvr>
                                      <p:to>
                                        <p:strVal val="visible"/>
                                      </p:to>
                                    </p:set>
                                    <p:animEffect transition="in" filter="dissolve">
                                      <p:cBhvr>
                                        <p:cTn id="66" dur="500"/>
                                        <p:tgtEl>
                                          <p:spTgt spid="86087"/>
                                        </p:tgtEl>
                                      </p:cBhvr>
                                    </p:animEffect>
                                  </p:childTnLst>
                                </p:cTn>
                              </p:par>
                            </p:childTnLst>
                          </p:cTn>
                        </p:par>
                      </p:childTnLst>
                    </p:cTn>
                  </p:par>
                  <p:par>
                    <p:cTn id="67" fill="hold" nodeType="clickPar">
                      <p:stCondLst>
                        <p:cond delay="indefinite"/>
                      </p:stCondLst>
                      <p:childTnLst>
                        <p:par>
                          <p:cTn id="68" fill="hold" nodeType="withGroup">
                            <p:stCondLst>
                              <p:cond delay="0"/>
                            </p:stCondLst>
                            <p:childTnLst>
                              <p:par>
                                <p:cTn id="69" presetID="22" presetClass="entr" presetSubtype="1" fill="hold" grpId="0" nodeType="clickEffect">
                                  <p:stCondLst>
                                    <p:cond delay="0"/>
                                  </p:stCondLst>
                                  <p:childTnLst>
                                    <p:set>
                                      <p:cBhvr>
                                        <p:cTn id="70" dur="1" fill="hold">
                                          <p:stCondLst>
                                            <p:cond delay="0"/>
                                          </p:stCondLst>
                                        </p:cTn>
                                        <p:tgtEl>
                                          <p:spTgt spid="86019">
                                            <p:txEl>
                                              <p:pRg st="4" end="4"/>
                                            </p:txEl>
                                          </p:spTgt>
                                        </p:tgtEl>
                                        <p:attrNameLst>
                                          <p:attrName>style.visibility</p:attrName>
                                        </p:attrNameLst>
                                      </p:cBhvr>
                                      <p:to>
                                        <p:strVal val="visible"/>
                                      </p:to>
                                    </p:set>
                                    <p:animEffect transition="in" filter="wipe(up)">
                                      <p:cBhvr>
                                        <p:cTn id="71" dur="500"/>
                                        <p:tgtEl>
                                          <p:spTgt spid="8601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019" grpId="0" build="p" animBg="1"/>
      <p:bldP spid="86021" grpId="0" animBg="1"/>
      <p:bldP spid="86087" grpId="0"/>
      <p:bldP spid="86088" grpId="0"/>
      <p:bldP spid="86089" grpId="0"/>
      <p:bldP spid="86092" grpId="0"/>
      <p:bldP spid="86093" grpId="0"/>
      <p:bldP spid="86094" grpId="0"/>
      <p:bldP spid="86097" grpId="0"/>
      <p:bldP spid="8609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224B1645-A552-4BF3-9EA1-2C04077B018B}" type="slidenum">
              <a:rPr kumimoji="0" lang="en-US" altLang="ja-JP" sz="1400"/>
              <a:pPr>
                <a:spcBef>
                  <a:spcPct val="0"/>
                </a:spcBef>
                <a:buFontTx/>
                <a:buNone/>
              </a:pPr>
              <a:t>26</a:t>
            </a:fld>
            <a:endParaRPr kumimoji="0" lang="en-US" altLang="ja-JP" sz="1400"/>
          </a:p>
        </p:txBody>
      </p:sp>
      <p:sp>
        <p:nvSpPr>
          <p:cNvPr id="54275" name="タイトル 1"/>
          <p:cNvSpPr>
            <a:spLocks noGrp="1"/>
          </p:cNvSpPr>
          <p:nvPr>
            <p:ph type="title"/>
          </p:nvPr>
        </p:nvSpPr>
        <p:spPr/>
        <p:txBody>
          <a:bodyPr/>
          <a:lstStyle/>
          <a:p>
            <a:pPr eaLnBrk="1" hangingPunct="1"/>
            <a:r>
              <a:rPr lang="ja-JP" altLang="en-US" smtClean="0"/>
              <a:t>支配戦略とナッシュ均衡</a:t>
            </a:r>
          </a:p>
        </p:txBody>
      </p:sp>
      <p:sp>
        <p:nvSpPr>
          <p:cNvPr id="11269" name="Rectangle 5"/>
          <p:cNvSpPr>
            <a:spLocks noGrp="1" noChangeArrowheads="1"/>
          </p:cNvSpPr>
          <p:nvPr>
            <p:ph type="body" idx="4294967295"/>
          </p:nvPr>
        </p:nvSpPr>
        <p:spPr>
          <a:xfrm>
            <a:off x="152400" y="1828800"/>
            <a:ext cx="8763000" cy="4724400"/>
          </a:xfrm>
        </p:spPr>
        <p:txBody>
          <a:bodyPr/>
          <a:lstStyle/>
          <a:p>
            <a:r>
              <a:rPr lang="ja-JP" altLang="en-US" sz="2800" smtClean="0"/>
              <a:t>「</a:t>
            </a:r>
            <a:r>
              <a:rPr lang="ja-JP" altLang="en-US" sz="2800" smtClean="0">
                <a:solidFill>
                  <a:srgbClr val="FF0000"/>
                </a:solidFill>
              </a:rPr>
              <a:t>支配戦略同士の組 ⇒ ナッシュ均衡</a:t>
            </a:r>
            <a:r>
              <a:rPr lang="ja-JP" altLang="en-US" sz="2800" smtClean="0"/>
              <a:t>」が</a:t>
            </a:r>
            <a:r>
              <a:rPr lang="ja-JP" altLang="en-US" sz="2800" smtClean="0">
                <a:solidFill>
                  <a:srgbClr val="FF0000"/>
                </a:solidFill>
              </a:rPr>
              <a:t>必ず</a:t>
            </a:r>
            <a:r>
              <a:rPr lang="ja-JP" altLang="en-US" sz="2800" smtClean="0"/>
              <a:t>成立</a:t>
            </a:r>
          </a:p>
          <a:p>
            <a:pPr lvl="4"/>
            <a:endParaRPr lang="ja-JP" altLang="en-US" sz="1600" smtClean="0"/>
          </a:p>
          <a:p>
            <a:pPr lvl="1"/>
            <a:r>
              <a:rPr lang="ja-JP" altLang="en-US" sz="2400" smtClean="0"/>
              <a:t>特に、</a:t>
            </a:r>
            <a:r>
              <a:rPr lang="ja-JP" altLang="en-US" sz="2400" smtClean="0">
                <a:solidFill>
                  <a:srgbClr val="FF0000"/>
                </a:solidFill>
              </a:rPr>
              <a:t>強支配戦略</a:t>
            </a:r>
            <a:r>
              <a:rPr lang="ja-JP" altLang="en-US" sz="2400" smtClean="0"/>
              <a:t>同士の組 ⇒ それが</a:t>
            </a:r>
            <a:r>
              <a:rPr lang="ja-JP" altLang="en-US" sz="2400" smtClean="0">
                <a:solidFill>
                  <a:srgbClr val="FF0000"/>
                </a:solidFill>
              </a:rPr>
              <a:t>唯一</a:t>
            </a:r>
            <a:r>
              <a:rPr lang="ja-JP" altLang="en-US" sz="2400" smtClean="0"/>
              <a:t>のナッシュ均衡</a:t>
            </a:r>
          </a:p>
          <a:p>
            <a:pPr lvl="2"/>
            <a:endParaRPr lang="ja-JP" altLang="en-US" smtClean="0"/>
          </a:p>
          <a:p>
            <a:r>
              <a:rPr lang="ja-JP" altLang="en-US" sz="2800" smtClean="0"/>
              <a:t>「ナッシュ均衡 ⇒ 支配戦略の組」は</a:t>
            </a:r>
            <a:r>
              <a:rPr lang="ja-JP" altLang="en-US" sz="2800" smtClean="0">
                <a:solidFill>
                  <a:srgbClr val="FF0000"/>
                </a:solidFill>
              </a:rPr>
              <a:t>必ずしも成立しない</a:t>
            </a:r>
          </a:p>
          <a:p>
            <a:pPr lvl="4"/>
            <a:endParaRPr lang="ja-JP" altLang="en-US" sz="1600" smtClean="0"/>
          </a:p>
          <a:p>
            <a:pPr lvl="1"/>
            <a:r>
              <a:rPr lang="ja-JP" altLang="en-US" sz="2400" smtClean="0"/>
              <a:t>「タカ・ハト」ゲーム：ナッシュ均衡は</a:t>
            </a:r>
            <a:r>
              <a:rPr lang="en-US" altLang="ja-JP" sz="2400" smtClean="0"/>
              <a:t>2</a:t>
            </a:r>
            <a:r>
              <a:rPr lang="ja-JP" altLang="en-US" sz="2400" smtClean="0"/>
              <a:t>つ存在するが、どちらも支配戦略ではない</a:t>
            </a:r>
          </a:p>
          <a:p>
            <a:pPr lvl="4"/>
            <a:endParaRPr lang="ja-JP" altLang="en-US" sz="1600" smtClean="0"/>
          </a:p>
          <a:p>
            <a:pPr lvl="1"/>
            <a:r>
              <a:rPr lang="ja-JP" altLang="en-US" sz="2400" smtClean="0"/>
              <a:t>弱支配される戦略がナッシュ均衡になる可能性</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1269">
                                            <p:txEl>
                                              <p:pRg st="0" end="0"/>
                                            </p:txEl>
                                          </p:spTgt>
                                        </p:tgtEl>
                                        <p:attrNameLst>
                                          <p:attrName>style.visibility</p:attrName>
                                        </p:attrNameLst>
                                      </p:cBhvr>
                                      <p:to>
                                        <p:strVal val="visible"/>
                                      </p:to>
                                    </p:set>
                                    <p:animEffect transition="in" filter="blinds(horizontal)">
                                      <p:cBhvr>
                                        <p:cTn id="7" dur="500"/>
                                        <p:tgtEl>
                                          <p:spTgt spid="11269">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1269">
                                            <p:txEl>
                                              <p:pRg st="2" end="2"/>
                                            </p:txEl>
                                          </p:spTgt>
                                        </p:tgtEl>
                                        <p:attrNameLst>
                                          <p:attrName>style.visibility</p:attrName>
                                        </p:attrNameLst>
                                      </p:cBhvr>
                                      <p:to>
                                        <p:strVal val="visible"/>
                                      </p:to>
                                    </p:set>
                                    <p:animEffect transition="in" filter="blinds(horizontal)">
                                      <p:cBhvr>
                                        <p:cTn id="10" dur="500"/>
                                        <p:tgtEl>
                                          <p:spTgt spid="11269">
                                            <p:txEl>
                                              <p:pRg st="2" end="2"/>
                                            </p:txEl>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11269">
                                            <p:txEl>
                                              <p:pRg st="4" end="4"/>
                                            </p:txEl>
                                          </p:spTgt>
                                        </p:tgtEl>
                                        <p:attrNameLst>
                                          <p:attrName>style.visibility</p:attrName>
                                        </p:attrNameLst>
                                      </p:cBhvr>
                                      <p:to>
                                        <p:strVal val="visible"/>
                                      </p:to>
                                    </p:set>
                                    <p:animEffect transition="in" filter="blinds(horizontal)">
                                      <p:cBhvr>
                                        <p:cTn id="15" dur="500"/>
                                        <p:tgtEl>
                                          <p:spTgt spid="11269">
                                            <p:txEl>
                                              <p:pRg st="4" end="4"/>
                                            </p:txEl>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11269">
                                            <p:txEl>
                                              <p:pRg st="6" end="6"/>
                                            </p:txEl>
                                          </p:spTgt>
                                        </p:tgtEl>
                                        <p:attrNameLst>
                                          <p:attrName>style.visibility</p:attrName>
                                        </p:attrNameLst>
                                      </p:cBhvr>
                                      <p:to>
                                        <p:strVal val="visible"/>
                                      </p:to>
                                    </p:set>
                                    <p:animEffect transition="in" filter="blinds(horizontal)">
                                      <p:cBhvr>
                                        <p:cTn id="18" dur="500"/>
                                        <p:tgtEl>
                                          <p:spTgt spid="11269">
                                            <p:txEl>
                                              <p:pRg st="6" end="6"/>
                                            </p:txEl>
                                          </p:spTgt>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11269">
                                            <p:txEl>
                                              <p:pRg st="8" end="8"/>
                                            </p:txEl>
                                          </p:spTgt>
                                        </p:tgtEl>
                                        <p:attrNameLst>
                                          <p:attrName>style.visibility</p:attrName>
                                        </p:attrNameLst>
                                      </p:cBhvr>
                                      <p:to>
                                        <p:strVal val="visible"/>
                                      </p:to>
                                    </p:set>
                                    <p:animEffect transition="in" filter="blinds(horizontal)">
                                      <p:cBhvr>
                                        <p:cTn id="21" dur="500"/>
                                        <p:tgtEl>
                                          <p:spTgt spid="11269">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9"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EB9403B9-9C6E-4978-AB55-F8F025B8D245}" type="slidenum">
              <a:rPr kumimoji="0" lang="en-US" altLang="ja-JP" sz="1400"/>
              <a:pPr>
                <a:spcBef>
                  <a:spcPct val="0"/>
                </a:spcBef>
                <a:buFontTx/>
                <a:buNone/>
              </a:pPr>
              <a:t>27</a:t>
            </a:fld>
            <a:endParaRPr kumimoji="0" lang="en-US" altLang="ja-JP" sz="1400"/>
          </a:p>
        </p:txBody>
      </p:sp>
      <p:sp>
        <p:nvSpPr>
          <p:cNvPr id="56323" name="Rectangle 2"/>
          <p:cNvSpPr>
            <a:spLocks noGrp="1" noChangeArrowheads="1"/>
          </p:cNvSpPr>
          <p:nvPr>
            <p:ph type="title"/>
          </p:nvPr>
        </p:nvSpPr>
        <p:spPr>
          <a:xfrm>
            <a:off x="457200" y="274638"/>
            <a:ext cx="8382000" cy="715962"/>
          </a:xfrm>
        </p:spPr>
        <p:txBody>
          <a:bodyPr/>
          <a:lstStyle/>
          <a:p>
            <a:r>
              <a:rPr lang="ja-JP" altLang="en-US" sz="3600" smtClean="0"/>
              <a:t>弱支配される戦略がナッシュ均衡になる例</a:t>
            </a:r>
          </a:p>
        </p:txBody>
      </p:sp>
      <p:sp>
        <p:nvSpPr>
          <p:cNvPr id="76816" name="AutoShape 16"/>
          <p:cNvSpPr>
            <a:spLocks noChangeArrowheads="1"/>
          </p:cNvSpPr>
          <p:nvPr/>
        </p:nvSpPr>
        <p:spPr bwMode="auto">
          <a:xfrm>
            <a:off x="4495800" y="4038600"/>
            <a:ext cx="457200" cy="381000"/>
          </a:xfrm>
          <a:prstGeom prst="downArrow">
            <a:avLst>
              <a:gd name="adj1" fmla="val 50000"/>
              <a:gd name="adj2" fmla="val 25000"/>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vert="eaVert"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76817" name="Text Box 17"/>
          <p:cNvSpPr txBox="1">
            <a:spLocks noChangeArrowheads="1"/>
          </p:cNvSpPr>
          <p:nvPr/>
        </p:nvSpPr>
        <p:spPr bwMode="auto">
          <a:xfrm>
            <a:off x="1447800" y="4648200"/>
            <a:ext cx="6477000" cy="16859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800"/>
              <a:t>ナッシュ均衡は </a:t>
            </a:r>
            <a:r>
              <a:rPr lang="en-US" altLang="ja-JP" sz="2800">
                <a:solidFill>
                  <a:srgbClr val="FF0000"/>
                </a:solidFill>
              </a:rPr>
              <a:t>(T,L)</a:t>
            </a:r>
            <a:r>
              <a:rPr lang="en-US" altLang="ja-JP" sz="2800"/>
              <a:t> </a:t>
            </a:r>
            <a:r>
              <a:rPr lang="ja-JP" altLang="en-US" sz="2800"/>
              <a:t>と </a:t>
            </a:r>
            <a:r>
              <a:rPr lang="en-US" altLang="ja-JP" sz="2800">
                <a:solidFill>
                  <a:srgbClr val="0000FF"/>
                </a:solidFill>
              </a:rPr>
              <a:t>(B,R)</a:t>
            </a:r>
            <a:r>
              <a:rPr lang="en-US" altLang="ja-JP" sz="2800"/>
              <a:t> </a:t>
            </a:r>
            <a:r>
              <a:rPr lang="ja-JP" altLang="en-US" sz="2800"/>
              <a:t>の</a:t>
            </a:r>
            <a:r>
              <a:rPr lang="en-US" altLang="ja-JP" sz="2800"/>
              <a:t>2</a:t>
            </a:r>
            <a:r>
              <a:rPr lang="ja-JP" altLang="en-US" sz="2800"/>
              <a:t>つだが、</a:t>
            </a:r>
          </a:p>
          <a:p>
            <a:pPr eaLnBrk="1" hangingPunct="1">
              <a:spcBef>
                <a:spcPct val="0"/>
              </a:spcBef>
              <a:buFontTx/>
              <a:buNone/>
            </a:pPr>
            <a:r>
              <a:rPr lang="en-US" altLang="ja-JP" sz="2800"/>
              <a:t>(B,R) </a:t>
            </a:r>
            <a:r>
              <a:rPr lang="ja-JP" altLang="en-US" sz="2800"/>
              <a:t>は弱支配される戦略の組</a:t>
            </a:r>
          </a:p>
          <a:p>
            <a:pPr eaLnBrk="1" hangingPunct="1">
              <a:spcBef>
                <a:spcPct val="0"/>
              </a:spcBef>
            </a:pPr>
            <a:r>
              <a:rPr lang="ja-JP" altLang="en-US" sz="2400"/>
              <a:t>戦略</a:t>
            </a:r>
            <a:r>
              <a:rPr lang="en-US" altLang="ja-JP" sz="2400"/>
              <a:t>B</a:t>
            </a:r>
            <a:r>
              <a:rPr lang="ja-JP" altLang="en-US" sz="2400"/>
              <a:t>は、戦略</a:t>
            </a:r>
            <a:r>
              <a:rPr lang="en-US" altLang="ja-JP" sz="2400"/>
              <a:t>T</a:t>
            </a:r>
            <a:r>
              <a:rPr lang="ja-JP" altLang="en-US" sz="2400"/>
              <a:t>に弱支配される</a:t>
            </a:r>
          </a:p>
          <a:p>
            <a:pPr eaLnBrk="1" hangingPunct="1">
              <a:spcBef>
                <a:spcPct val="0"/>
              </a:spcBef>
            </a:pPr>
            <a:r>
              <a:rPr lang="ja-JP" altLang="en-US" sz="2400"/>
              <a:t>戦略</a:t>
            </a:r>
            <a:r>
              <a:rPr lang="en-US" altLang="ja-JP" sz="2400"/>
              <a:t>R</a:t>
            </a:r>
            <a:r>
              <a:rPr lang="ja-JP" altLang="en-US" sz="2400"/>
              <a:t>は、戦略</a:t>
            </a:r>
            <a:r>
              <a:rPr lang="en-US" altLang="ja-JP" sz="2400"/>
              <a:t>L</a:t>
            </a:r>
            <a:r>
              <a:rPr lang="ja-JP" altLang="en-US" sz="2400"/>
              <a:t>に弱支配される</a:t>
            </a:r>
          </a:p>
        </p:txBody>
      </p:sp>
      <p:graphicFrame>
        <p:nvGraphicFramePr>
          <p:cNvPr id="76884" name="Group 84"/>
          <p:cNvGraphicFramePr>
            <a:graphicFrameLocks noGrp="1"/>
          </p:cNvGraphicFramePr>
          <p:nvPr/>
        </p:nvGraphicFramePr>
        <p:xfrm>
          <a:off x="1600200" y="1524000"/>
          <a:ext cx="6154738" cy="2209800"/>
        </p:xfrm>
        <a:graphic>
          <a:graphicData uri="http://schemas.openxmlformats.org/drawingml/2006/table">
            <a:tbl>
              <a:tblPr/>
              <a:tblGrid>
                <a:gridCol w="2006600"/>
                <a:gridCol w="1382713"/>
                <a:gridCol w="1382712"/>
                <a:gridCol w="1382713"/>
              </a:tblGrid>
              <a:tr h="552450">
                <a:tc>
                  <a:txBody>
                    <a:bodyPr/>
                    <a:lstStyle>
                      <a:lvl1pPr eaLnBrk="0" hangingPunct="0">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eaLnBrk="0" hangingPunct="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1" lang="ja-JP" altLang="en-US" sz="2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a:txBody>
                  <a:tcPr marL="0" marR="0" marT="0" marB="0" anchor="ctr" anchorCtr="1" horzOverflow="overflow">
                    <a:lnL>
                      <a:noFill/>
                    </a:lnL>
                    <a:lnR>
                      <a:noFill/>
                    </a:lnR>
                    <a:lnT>
                      <a:noFill/>
                    </a:lnT>
                    <a:lnB>
                      <a:noFill/>
                    </a:lnB>
                    <a:lnTlToBr>
                      <a:noFill/>
                    </a:lnTlToBr>
                    <a:lnBlToTr>
                      <a:noFill/>
                    </a:lnBlToTr>
                    <a:noFill/>
                  </a:tcPr>
                </a:tc>
                <a:tc>
                  <a:txBody>
                    <a:bodyPr/>
                    <a:lstStyle>
                      <a:lvl1pPr eaLnBrk="0" hangingPunct="0">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eaLnBrk="0" hangingPunct="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1" lang="ja-JP" altLang="en-US" sz="2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a:txBody>
                  <a:tcPr marL="0" marR="0" marT="0" marB="0" anchor="ctr" anchorCtr="1" horzOverflow="overflow">
                    <a:lnL>
                      <a:noFill/>
                    </a:lnL>
                    <a:lnR w="28575" cap="flat" cmpd="sng" algn="ctr">
                      <a:solidFill>
                        <a:schemeClr val="tx1"/>
                      </a:solidFill>
                      <a:prstDash val="solid"/>
                      <a:round/>
                      <a:headEnd type="none" w="med" len="med"/>
                      <a:tailEnd type="none" w="med" len="med"/>
                    </a:lnR>
                    <a:lnT>
                      <a:noFill/>
                    </a:lnT>
                    <a:lnB>
                      <a:noFill/>
                    </a:lnB>
                    <a:lnTlToBr>
                      <a:noFill/>
                    </a:lnTlToBr>
                    <a:lnBlToTr>
                      <a:noFill/>
                    </a:lnBlToTr>
                    <a:noFill/>
                  </a:tcPr>
                </a:tc>
                <a:tc gridSpan="2">
                  <a:txBody>
                    <a:bodyPr/>
                    <a:lstStyle>
                      <a:lvl1pPr eaLnBrk="0" hangingPunct="0">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eaLnBrk="0" hangingPunct="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ja-JP" altLang="en-US" sz="2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rPr>
                        <a:t>プレイヤー</a:t>
                      </a:r>
                      <a:r>
                        <a:rPr kumimoji="1" lang="en-US" altLang="ja-JP" sz="2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rPr>
                        <a:t>2</a:t>
                      </a:r>
                    </a:p>
                  </a:txBody>
                  <a:tcPr marL="0" marR="0" marT="0" marB="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r>
              <a:tr h="552450">
                <a:tc>
                  <a:txBody>
                    <a:bodyPr/>
                    <a:lstStyle>
                      <a:lvl1pPr eaLnBrk="0" hangingPunct="0">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eaLnBrk="0" hangingPunct="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1" lang="ja-JP" altLang="en-US" sz="2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a:txBody>
                  <a:tcPr marL="0" marR="0" marT="0" marB="0" anchor="ctr" anchorCtr="1"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eaLnBrk="0" hangingPunct="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1" lang="ja-JP" altLang="en-US" sz="2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a:txBody>
                  <a:tcPr marL="0" marR="0" marT="0" marB="0" anchor="ctr" anchorCtr="1" horzOverflow="overflow">
                    <a:lnL>
                      <a:noFill/>
                    </a:lnL>
                    <a:lnR w="28575" cap="flat" cmpd="sng" algn="ctr">
                      <a:solidFill>
                        <a:schemeClr val="tx1"/>
                      </a:solid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eaLnBrk="0" hangingPunct="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en-US" altLang="ja-JP" sz="2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rPr>
                        <a:t>L</a:t>
                      </a:r>
                    </a:p>
                  </a:txBody>
                  <a:tcPr marL="0" marR="0" marT="0" marB="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eaLnBrk="0" hangingPunct="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en-US" altLang="ja-JP" sz="2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rPr>
                        <a:t>R</a:t>
                      </a:r>
                    </a:p>
                  </a:txBody>
                  <a:tcPr marL="0" marR="0" marT="0" marB="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2450">
                <a:tc rowSpan="2">
                  <a:txBody>
                    <a:bodyPr/>
                    <a:lstStyle>
                      <a:lvl1pPr eaLnBrk="0" hangingPunct="0">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eaLnBrk="0" hangingPunct="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ja-JP" altLang="en-US" sz="2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rPr>
                        <a:t>プレイヤー</a:t>
                      </a:r>
                      <a:r>
                        <a:rPr kumimoji="1" lang="en-US" altLang="ja-JP" sz="2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rPr>
                        <a:t>1</a:t>
                      </a:r>
                    </a:p>
                  </a:txBody>
                  <a:tcPr marL="0" marR="0" marT="0" marB="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eaLnBrk="0" hangingPunct="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en-US" altLang="ja-JP" sz="2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rPr>
                        <a:t>T</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eaLnBrk="0" hangingPunct="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en-US" altLang="ja-JP" sz="2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rPr>
                        <a:t>1 ,  1</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eaLnBrk="0" hangingPunct="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en-US" altLang="ja-JP" sz="2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rPr>
                        <a:t>0 ,  0</a:t>
                      </a:r>
                    </a:p>
                  </a:txBody>
                  <a:tcPr marL="0" marR="0" marT="0" marB="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2450">
                <a:tc vMerge="1">
                  <a:txBody>
                    <a:bodyPr/>
                    <a:lstStyle/>
                    <a:p>
                      <a:endParaRPr kumimoji="1" lang="ja-JP" altLang="en-US"/>
                    </a:p>
                  </a:txBody>
                  <a:tcPr/>
                </a:tc>
                <a:tc>
                  <a:txBody>
                    <a:bodyPr/>
                    <a:lstStyle>
                      <a:lvl1pPr eaLnBrk="0" hangingPunct="0">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eaLnBrk="0" hangingPunct="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en-US" altLang="ja-JP" sz="2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rPr>
                        <a:t>B</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eaLnBrk="0" hangingPunct="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en-US" altLang="ja-JP" sz="2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rPr>
                        <a:t>0 ,  0</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eaLnBrk="0" hangingPunct="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en-US" altLang="ja-JP" sz="2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rPr>
                        <a:t>0 ,  0</a:t>
                      </a:r>
                    </a:p>
                  </a:txBody>
                  <a:tcPr marL="0" marR="0" marT="0" marB="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76886" name="Oval 86"/>
          <p:cNvSpPr>
            <a:spLocks noChangeArrowheads="1"/>
          </p:cNvSpPr>
          <p:nvPr/>
        </p:nvSpPr>
        <p:spPr bwMode="auto">
          <a:xfrm>
            <a:off x="6553200" y="2667000"/>
            <a:ext cx="457200" cy="457200"/>
          </a:xfrm>
          <a:prstGeom prst="ellipse">
            <a:avLst/>
          </a:prstGeom>
          <a:noFill/>
          <a:ln w="25400">
            <a:solidFill>
              <a:srgbClr val="0000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76887" name="Oval 87"/>
          <p:cNvSpPr>
            <a:spLocks noChangeArrowheads="1"/>
          </p:cNvSpPr>
          <p:nvPr/>
        </p:nvSpPr>
        <p:spPr bwMode="auto">
          <a:xfrm>
            <a:off x="6553200" y="3200400"/>
            <a:ext cx="457200" cy="457200"/>
          </a:xfrm>
          <a:prstGeom prst="ellipse">
            <a:avLst/>
          </a:prstGeom>
          <a:noFill/>
          <a:ln w="25400">
            <a:solidFill>
              <a:srgbClr val="0000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76888" name="Oval 88"/>
          <p:cNvSpPr>
            <a:spLocks noChangeArrowheads="1"/>
          </p:cNvSpPr>
          <p:nvPr/>
        </p:nvSpPr>
        <p:spPr bwMode="auto">
          <a:xfrm>
            <a:off x="7162800" y="3200400"/>
            <a:ext cx="457200" cy="457200"/>
          </a:xfrm>
          <a:prstGeom prst="ellipse">
            <a:avLst/>
          </a:prstGeom>
          <a:noFill/>
          <a:ln w="25400">
            <a:solidFill>
              <a:srgbClr val="0000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76889" name="Oval 89"/>
          <p:cNvSpPr>
            <a:spLocks noChangeArrowheads="1"/>
          </p:cNvSpPr>
          <p:nvPr/>
        </p:nvSpPr>
        <p:spPr bwMode="auto">
          <a:xfrm>
            <a:off x="5181600" y="2667000"/>
            <a:ext cx="457200" cy="457200"/>
          </a:xfrm>
          <a:prstGeom prst="ellipse">
            <a:avLst/>
          </a:prstGeom>
          <a:noFill/>
          <a:ln w="2540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76890" name="Oval 90"/>
          <p:cNvSpPr>
            <a:spLocks noChangeArrowheads="1"/>
          </p:cNvSpPr>
          <p:nvPr/>
        </p:nvSpPr>
        <p:spPr bwMode="auto">
          <a:xfrm>
            <a:off x="5715000" y="2667000"/>
            <a:ext cx="457200" cy="457200"/>
          </a:xfrm>
          <a:prstGeom prst="ellipse">
            <a:avLst/>
          </a:prstGeom>
          <a:noFill/>
          <a:ln w="2540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76891" name="Oval 91"/>
          <p:cNvSpPr>
            <a:spLocks noChangeArrowheads="1"/>
          </p:cNvSpPr>
          <p:nvPr/>
        </p:nvSpPr>
        <p:spPr bwMode="auto">
          <a:xfrm>
            <a:off x="5715000" y="3200400"/>
            <a:ext cx="457200" cy="457200"/>
          </a:xfrm>
          <a:prstGeom prst="ellipse">
            <a:avLst/>
          </a:prstGeom>
          <a:noFill/>
          <a:ln w="25400">
            <a:solidFill>
              <a:srgbClr val="0000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76889"/>
                                        </p:tgtEl>
                                        <p:attrNameLst>
                                          <p:attrName>style.visibility</p:attrName>
                                        </p:attrNameLst>
                                      </p:cBhvr>
                                      <p:to>
                                        <p:strVal val="visible"/>
                                      </p:to>
                                    </p:set>
                                    <p:anim calcmode="lin" valueType="num">
                                      <p:cBhvr>
                                        <p:cTn id="7" dur="500" fill="hold"/>
                                        <p:tgtEl>
                                          <p:spTgt spid="76889"/>
                                        </p:tgtEl>
                                        <p:attrNameLst>
                                          <p:attrName>ppt_w</p:attrName>
                                        </p:attrNameLst>
                                      </p:cBhvr>
                                      <p:tavLst>
                                        <p:tav tm="0">
                                          <p:val>
                                            <p:fltVal val="0"/>
                                          </p:val>
                                        </p:tav>
                                        <p:tav tm="100000">
                                          <p:val>
                                            <p:strVal val="#ppt_w"/>
                                          </p:val>
                                        </p:tav>
                                      </p:tavLst>
                                    </p:anim>
                                    <p:anim calcmode="lin" valueType="num">
                                      <p:cBhvr>
                                        <p:cTn id="8" dur="500" fill="hold"/>
                                        <p:tgtEl>
                                          <p:spTgt spid="76889"/>
                                        </p:tgtEl>
                                        <p:attrNameLst>
                                          <p:attrName>ppt_h</p:attrName>
                                        </p:attrNameLst>
                                      </p:cBhvr>
                                      <p:tavLst>
                                        <p:tav tm="0">
                                          <p:val>
                                            <p:fltVal val="0"/>
                                          </p:val>
                                        </p:tav>
                                        <p:tav tm="100000">
                                          <p:val>
                                            <p:strVal val="#ppt_h"/>
                                          </p:val>
                                        </p:tav>
                                      </p:tavLst>
                                    </p:anim>
                                    <p:animEffect transition="in" filter="fade">
                                      <p:cBhvr>
                                        <p:cTn id="9" dur="500"/>
                                        <p:tgtEl>
                                          <p:spTgt spid="76889"/>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76886"/>
                                        </p:tgtEl>
                                        <p:attrNameLst>
                                          <p:attrName>style.visibility</p:attrName>
                                        </p:attrNameLst>
                                      </p:cBhvr>
                                      <p:to>
                                        <p:strVal val="visible"/>
                                      </p:to>
                                    </p:set>
                                    <p:anim calcmode="lin" valueType="num">
                                      <p:cBhvr>
                                        <p:cTn id="14" dur="500" fill="hold"/>
                                        <p:tgtEl>
                                          <p:spTgt spid="76886"/>
                                        </p:tgtEl>
                                        <p:attrNameLst>
                                          <p:attrName>ppt_w</p:attrName>
                                        </p:attrNameLst>
                                      </p:cBhvr>
                                      <p:tavLst>
                                        <p:tav tm="0">
                                          <p:val>
                                            <p:fltVal val="0"/>
                                          </p:val>
                                        </p:tav>
                                        <p:tav tm="100000">
                                          <p:val>
                                            <p:strVal val="#ppt_w"/>
                                          </p:val>
                                        </p:tav>
                                      </p:tavLst>
                                    </p:anim>
                                    <p:anim calcmode="lin" valueType="num">
                                      <p:cBhvr>
                                        <p:cTn id="15" dur="500" fill="hold"/>
                                        <p:tgtEl>
                                          <p:spTgt spid="76886"/>
                                        </p:tgtEl>
                                        <p:attrNameLst>
                                          <p:attrName>ppt_h</p:attrName>
                                        </p:attrNameLst>
                                      </p:cBhvr>
                                      <p:tavLst>
                                        <p:tav tm="0">
                                          <p:val>
                                            <p:fltVal val="0"/>
                                          </p:val>
                                        </p:tav>
                                        <p:tav tm="100000">
                                          <p:val>
                                            <p:strVal val="#ppt_h"/>
                                          </p:val>
                                        </p:tav>
                                      </p:tavLst>
                                    </p:anim>
                                    <p:animEffect transition="in" filter="fade">
                                      <p:cBhvr>
                                        <p:cTn id="16" dur="500"/>
                                        <p:tgtEl>
                                          <p:spTgt spid="76886"/>
                                        </p:tgtEl>
                                      </p:cBhvr>
                                    </p:animEffect>
                                  </p:childTnLst>
                                </p:cTn>
                              </p:par>
                              <p:par>
                                <p:cTn id="17" presetID="53" presetClass="entr" presetSubtype="0" fill="hold" grpId="0" nodeType="withEffect">
                                  <p:stCondLst>
                                    <p:cond delay="0"/>
                                  </p:stCondLst>
                                  <p:childTnLst>
                                    <p:set>
                                      <p:cBhvr>
                                        <p:cTn id="18" dur="1" fill="hold">
                                          <p:stCondLst>
                                            <p:cond delay="0"/>
                                          </p:stCondLst>
                                        </p:cTn>
                                        <p:tgtEl>
                                          <p:spTgt spid="76887"/>
                                        </p:tgtEl>
                                        <p:attrNameLst>
                                          <p:attrName>style.visibility</p:attrName>
                                        </p:attrNameLst>
                                      </p:cBhvr>
                                      <p:to>
                                        <p:strVal val="visible"/>
                                      </p:to>
                                    </p:set>
                                    <p:anim calcmode="lin" valueType="num">
                                      <p:cBhvr>
                                        <p:cTn id="19" dur="500" fill="hold"/>
                                        <p:tgtEl>
                                          <p:spTgt spid="76887"/>
                                        </p:tgtEl>
                                        <p:attrNameLst>
                                          <p:attrName>ppt_w</p:attrName>
                                        </p:attrNameLst>
                                      </p:cBhvr>
                                      <p:tavLst>
                                        <p:tav tm="0">
                                          <p:val>
                                            <p:fltVal val="0"/>
                                          </p:val>
                                        </p:tav>
                                        <p:tav tm="100000">
                                          <p:val>
                                            <p:strVal val="#ppt_w"/>
                                          </p:val>
                                        </p:tav>
                                      </p:tavLst>
                                    </p:anim>
                                    <p:anim calcmode="lin" valueType="num">
                                      <p:cBhvr>
                                        <p:cTn id="20" dur="500" fill="hold"/>
                                        <p:tgtEl>
                                          <p:spTgt spid="76887"/>
                                        </p:tgtEl>
                                        <p:attrNameLst>
                                          <p:attrName>ppt_h</p:attrName>
                                        </p:attrNameLst>
                                      </p:cBhvr>
                                      <p:tavLst>
                                        <p:tav tm="0">
                                          <p:val>
                                            <p:fltVal val="0"/>
                                          </p:val>
                                        </p:tav>
                                        <p:tav tm="100000">
                                          <p:val>
                                            <p:strVal val="#ppt_h"/>
                                          </p:val>
                                        </p:tav>
                                      </p:tavLst>
                                    </p:anim>
                                    <p:animEffect transition="in" filter="fade">
                                      <p:cBhvr>
                                        <p:cTn id="21" dur="500"/>
                                        <p:tgtEl>
                                          <p:spTgt spid="76887"/>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53" presetClass="entr" presetSubtype="0" fill="hold" grpId="0" nodeType="clickEffect">
                                  <p:stCondLst>
                                    <p:cond delay="0"/>
                                  </p:stCondLst>
                                  <p:childTnLst>
                                    <p:set>
                                      <p:cBhvr>
                                        <p:cTn id="25" dur="1" fill="hold">
                                          <p:stCondLst>
                                            <p:cond delay="0"/>
                                          </p:stCondLst>
                                        </p:cTn>
                                        <p:tgtEl>
                                          <p:spTgt spid="76890"/>
                                        </p:tgtEl>
                                        <p:attrNameLst>
                                          <p:attrName>style.visibility</p:attrName>
                                        </p:attrNameLst>
                                      </p:cBhvr>
                                      <p:to>
                                        <p:strVal val="visible"/>
                                      </p:to>
                                    </p:set>
                                    <p:anim calcmode="lin" valueType="num">
                                      <p:cBhvr>
                                        <p:cTn id="26" dur="500" fill="hold"/>
                                        <p:tgtEl>
                                          <p:spTgt spid="76890"/>
                                        </p:tgtEl>
                                        <p:attrNameLst>
                                          <p:attrName>ppt_w</p:attrName>
                                        </p:attrNameLst>
                                      </p:cBhvr>
                                      <p:tavLst>
                                        <p:tav tm="0">
                                          <p:val>
                                            <p:fltVal val="0"/>
                                          </p:val>
                                        </p:tav>
                                        <p:tav tm="100000">
                                          <p:val>
                                            <p:strVal val="#ppt_w"/>
                                          </p:val>
                                        </p:tav>
                                      </p:tavLst>
                                    </p:anim>
                                    <p:anim calcmode="lin" valueType="num">
                                      <p:cBhvr>
                                        <p:cTn id="27" dur="500" fill="hold"/>
                                        <p:tgtEl>
                                          <p:spTgt spid="76890"/>
                                        </p:tgtEl>
                                        <p:attrNameLst>
                                          <p:attrName>ppt_h</p:attrName>
                                        </p:attrNameLst>
                                      </p:cBhvr>
                                      <p:tavLst>
                                        <p:tav tm="0">
                                          <p:val>
                                            <p:fltVal val="0"/>
                                          </p:val>
                                        </p:tav>
                                        <p:tav tm="100000">
                                          <p:val>
                                            <p:strVal val="#ppt_h"/>
                                          </p:val>
                                        </p:tav>
                                      </p:tavLst>
                                    </p:anim>
                                    <p:animEffect transition="in" filter="fade">
                                      <p:cBhvr>
                                        <p:cTn id="28" dur="500"/>
                                        <p:tgtEl>
                                          <p:spTgt spid="76890"/>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53" presetClass="entr" presetSubtype="0" fill="hold" grpId="0" nodeType="clickEffect">
                                  <p:stCondLst>
                                    <p:cond delay="0"/>
                                  </p:stCondLst>
                                  <p:childTnLst>
                                    <p:set>
                                      <p:cBhvr>
                                        <p:cTn id="32" dur="1" fill="hold">
                                          <p:stCondLst>
                                            <p:cond delay="0"/>
                                          </p:stCondLst>
                                        </p:cTn>
                                        <p:tgtEl>
                                          <p:spTgt spid="76891"/>
                                        </p:tgtEl>
                                        <p:attrNameLst>
                                          <p:attrName>style.visibility</p:attrName>
                                        </p:attrNameLst>
                                      </p:cBhvr>
                                      <p:to>
                                        <p:strVal val="visible"/>
                                      </p:to>
                                    </p:set>
                                    <p:anim calcmode="lin" valueType="num">
                                      <p:cBhvr>
                                        <p:cTn id="33" dur="500" fill="hold"/>
                                        <p:tgtEl>
                                          <p:spTgt spid="76891"/>
                                        </p:tgtEl>
                                        <p:attrNameLst>
                                          <p:attrName>ppt_w</p:attrName>
                                        </p:attrNameLst>
                                      </p:cBhvr>
                                      <p:tavLst>
                                        <p:tav tm="0">
                                          <p:val>
                                            <p:fltVal val="0"/>
                                          </p:val>
                                        </p:tav>
                                        <p:tav tm="100000">
                                          <p:val>
                                            <p:strVal val="#ppt_w"/>
                                          </p:val>
                                        </p:tav>
                                      </p:tavLst>
                                    </p:anim>
                                    <p:anim calcmode="lin" valueType="num">
                                      <p:cBhvr>
                                        <p:cTn id="34" dur="500" fill="hold"/>
                                        <p:tgtEl>
                                          <p:spTgt spid="76891"/>
                                        </p:tgtEl>
                                        <p:attrNameLst>
                                          <p:attrName>ppt_h</p:attrName>
                                        </p:attrNameLst>
                                      </p:cBhvr>
                                      <p:tavLst>
                                        <p:tav tm="0">
                                          <p:val>
                                            <p:fltVal val="0"/>
                                          </p:val>
                                        </p:tav>
                                        <p:tav tm="100000">
                                          <p:val>
                                            <p:strVal val="#ppt_h"/>
                                          </p:val>
                                        </p:tav>
                                      </p:tavLst>
                                    </p:anim>
                                    <p:animEffect transition="in" filter="fade">
                                      <p:cBhvr>
                                        <p:cTn id="35" dur="500"/>
                                        <p:tgtEl>
                                          <p:spTgt spid="76891"/>
                                        </p:tgtEl>
                                      </p:cBhvr>
                                    </p:animEffect>
                                  </p:childTnLst>
                                </p:cTn>
                              </p:par>
                              <p:par>
                                <p:cTn id="36" presetID="53" presetClass="entr" presetSubtype="0" fill="hold" grpId="0" nodeType="withEffect">
                                  <p:stCondLst>
                                    <p:cond delay="0"/>
                                  </p:stCondLst>
                                  <p:childTnLst>
                                    <p:set>
                                      <p:cBhvr>
                                        <p:cTn id="37" dur="1" fill="hold">
                                          <p:stCondLst>
                                            <p:cond delay="0"/>
                                          </p:stCondLst>
                                        </p:cTn>
                                        <p:tgtEl>
                                          <p:spTgt spid="76888"/>
                                        </p:tgtEl>
                                        <p:attrNameLst>
                                          <p:attrName>style.visibility</p:attrName>
                                        </p:attrNameLst>
                                      </p:cBhvr>
                                      <p:to>
                                        <p:strVal val="visible"/>
                                      </p:to>
                                    </p:set>
                                    <p:anim calcmode="lin" valueType="num">
                                      <p:cBhvr>
                                        <p:cTn id="38" dur="500" fill="hold"/>
                                        <p:tgtEl>
                                          <p:spTgt spid="76888"/>
                                        </p:tgtEl>
                                        <p:attrNameLst>
                                          <p:attrName>ppt_w</p:attrName>
                                        </p:attrNameLst>
                                      </p:cBhvr>
                                      <p:tavLst>
                                        <p:tav tm="0">
                                          <p:val>
                                            <p:fltVal val="0"/>
                                          </p:val>
                                        </p:tav>
                                        <p:tav tm="100000">
                                          <p:val>
                                            <p:strVal val="#ppt_w"/>
                                          </p:val>
                                        </p:tav>
                                      </p:tavLst>
                                    </p:anim>
                                    <p:anim calcmode="lin" valueType="num">
                                      <p:cBhvr>
                                        <p:cTn id="39" dur="500" fill="hold"/>
                                        <p:tgtEl>
                                          <p:spTgt spid="76888"/>
                                        </p:tgtEl>
                                        <p:attrNameLst>
                                          <p:attrName>ppt_h</p:attrName>
                                        </p:attrNameLst>
                                      </p:cBhvr>
                                      <p:tavLst>
                                        <p:tav tm="0">
                                          <p:val>
                                            <p:fltVal val="0"/>
                                          </p:val>
                                        </p:tav>
                                        <p:tav tm="100000">
                                          <p:val>
                                            <p:strVal val="#ppt_h"/>
                                          </p:val>
                                        </p:tav>
                                      </p:tavLst>
                                    </p:anim>
                                    <p:animEffect transition="in" filter="fade">
                                      <p:cBhvr>
                                        <p:cTn id="40" dur="500"/>
                                        <p:tgtEl>
                                          <p:spTgt spid="76888"/>
                                        </p:tgtEl>
                                      </p:cBhvr>
                                    </p:animEffect>
                                  </p:childTnLst>
                                </p:cTn>
                              </p:par>
                            </p:childTnLst>
                          </p:cTn>
                        </p:par>
                      </p:childTnLst>
                    </p:cTn>
                  </p:par>
                  <p:par>
                    <p:cTn id="41" fill="hold" nodeType="clickPar">
                      <p:stCondLst>
                        <p:cond delay="indefinite"/>
                      </p:stCondLst>
                      <p:childTnLst>
                        <p:par>
                          <p:cTn id="42" fill="hold" nodeType="withGroup">
                            <p:stCondLst>
                              <p:cond delay="0"/>
                            </p:stCondLst>
                            <p:childTnLst>
                              <p:par>
                                <p:cTn id="43" presetID="22" presetClass="entr" presetSubtype="1" fill="hold" grpId="0" nodeType="clickEffect">
                                  <p:stCondLst>
                                    <p:cond delay="0"/>
                                  </p:stCondLst>
                                  <p:childTnLst>
                                    <p:set>
                                      <p:cBhvr>
                                        <p:cTn id="44" dur="1" fill="hold">
                                          <p:stCondLst>
                                            <p:cond delay="0"/>
                                          </p:stCondLst>
                                        </p:cTn>
                                        <p:tgtEl>
                                          <p:spTgt spid="76816"/>
                                        </p:tgtEl>
                                        <p:attrNameLst>
                                          <p:attrName>style.visibility</p:attrName>
                                        </p:attrNameLst>
                                      </p:cBhvr>
                                      <p:to>
                                        <p:strVal val="visible"/>
                                      </p:to>
                                    </p:set>
                                    <p:animEffect transition="in" filter="wipe(up)">
                                      <p:cBhvr>
                                        <p:cTn id="45" dur="500"/>
                                        <p:tgtEl>
                                          <p:spTgt spid="76816"/>
                                        </p:tgtEl>
                                      </p:cBhvr>
                                    </p:animEffect>
                                  </p:childTnLst>
                                </p:cTn>
                              </p:par>
                            </p:childTnLst>
                          </p:cTn>
                        </p:par>
                        <p:par>
                          <p:cTn id="46" fill="hold" nodeType="afterGroup">
                            <p:stCondLst>
                              <p:cond delay="500"/>
                            </p:stCondLst>
                            <p:childTnLst>
                              <p:par>
                                <p:cTn id="47" presetID="22" presetClass="entr" presetSubtype="1" fill="hold" grpId="0" nodeType="afterEffect">
                                  <p:stCondLst>
                                    <p:cond delay="0"/>
                                  </p:stCondLst>
                                  <p:childTnLst>
                                    <p:set>
                                      <p:cBhvr>
                                        <p:cTn id="48" dur="1" fill="hold">
                                          <p:stCondLst>
                                            <p:cond delay="0"/>
                                          </p:stCondLst>
                                        </p:cTn>
                                        <p:tgtEl>
                                          <p:spTgt spid="76817"/>
                                        </p:tgtEl>
                                        <p:attrNameLst>
                                          <p:attrName>style.visibility</p:attrName>
                                        </p:attrNameLst>
                                      </p:cBhvr>
                                      <p:to>
                                        <p:strVal val="visible"/>
                                      </p:to>
                                    </p:set>
                                    <p:animEffect transition="in" filter="wipe(up)">
                                      <p:cBhvr>
                                        <p:cTn id="49" dur="500"/>
                                        <p:tgtEl>
                                          <p:spTgt spid="768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816" grpId="0" animBg="1"/>
      <p:bldP spid="76817" grpId="0" animBg="1"/>
      <p:bldP spid="76886" grpId="0" animBg="1"/>
      <p:bldP spid="76887" grpId="0" animBg="1"/>
      <p:bldP spid="76888" grpId="0" animBg="1"/>
      <p:bldP spid="76889" grpId="0" animBg="1"/>
      <p:bldP spid="76890" grpId="0" animBg="1"/>
      <p:bldP spid="76891"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4192A533-6A35-40E3-8D14-5F839C707126}" type="slidenum">
              <a:rPr kumimoji="0" lang="en-US" altLang="ja-JP" sz="1400"/>
              <a:pPr>
                <a:spcBef>
                  <a:spcPct val="0"/>
                </a:spcBef>
                <a:buFontTx/>
                <a:buNone/>
              </a:pPr>
              <a:t>3</a:t>
            </a:fld>
            <a:endParaRPr kumimoji="0" lang="en-US" altLang="ja-JP" sz="1400"/>
          </a:p>
        </p:txBody>
      </p:sp>
      <p:sp>
        <p:nvSpPr>
          <p:cNvPr id="7171" name="Rectangle 2"/>
          <p:cNvSpPr>
            <a:spLocks noGrp="1" noChangeArrowheads="1"/>
          </p:cNvSpPr>
          <p:nvPr>
            <p:ph type="title"/>
          </p:nvPr>
        </p:nvSpPr>
        <p:spPr/>
        <p:txBody>
          <a:bodyPr/>
          <a:lstStyle/>
          <a:p>
            <a:r>
              <a:rPr lang="ja-JP" altLang="en-US" smtClean="0"/>
              <a:t>非協力ゲームの表現様式</a:t>
            </a:r>
          </a:p>
        </p:txBody>
      </p:sp>
      <p:sp>
        <p:nvSpPr>
          <p:cNvPr id="117763" name="Rectangle 3"/>
          <p:cNvSpPr>
            <a:spLocks noGrp="1" noChangeArrowheads="1"/>
          </p:cNvSpPr>
          <p:nvPr>
            <p:ph type="body" idx="1"/>
          </p:nvPr>
        </p:nvSpPr>
        <p:spPr/>
        <p:txBody>
          <a:bodyPr/>
          <a:lstStyle/>
          <a:p>
            <a:pPr>
              <a:lnSpc>
                <a:spcPct val="90000"/>
              </a:lnSpc>
            </a:pPr>
            <a:r>
              <a:rPr lang="ja-JP" altLang="en-US" sz="2800" smtClean="0"/>
              <a:t>戦略形ゲーム（</a:t>
            </a:r>
            <a:r>
              <a:rPr lang="en-US" altLang="ja-JP" sz="2800" smtClean="0"/>
              <a:t>strategic form game</a:t>
            </a:r>
            <a:r>
              <a:rPr lang="ja-JP" altLang="en-US" sz="2800" smtClean="0"/>
              <a:t>）</a:t>
            </a:r>
          </a:p>
          <a:p>
            <a:pPr lvl="1">
              <a:lnSpc>
                <a:spcPct val="90000"/>
              </a:lnSpc>
            </a:pPr>
            <a:r>
              <a:rPr lang="ja-JP" altLang="en-US" sz="2400" smtClean="0"/>
              <a:t>標準形ゲーム（</a:t>
            </a:r>
            <a:r>
              <a:rPr lang="en-US" altLang="ja-JP" sz="2400" smtClean="0"/>
              <a:t>normal form game</a:t>
            </a:r>
            <a:r>
              <a:rPr lang="ja-JP" altLang="en-US" sz="2400" smtClean="0"/>
              <a:t>）とも言う</a:t>
            </a:r>
          </a:p>
          <a:p>
            <a:pPr lvl="1">
              <a:lnSpc>
                <a:spcPct val="90000"/>
              </a:lnSpc>
            </a:pPr>
            <a:r>
              <a:rPr lang="ja-JP" altLang="en-US" sz="2400" smtClean="0"/>
              <a:t>プレイヤー（ゲームに参加して行動を行う主体）が同時に行動して</a:t>
            </a:r>
            <a:r>
              <a:rPr lang="en-US" altLang="ja-JP" sz="2400" smtClean="0"/>
              <a:t>1</a:t>
            </a:r>
            <a:r>
              <a:rPr lang="ja-JP" altLang="en-US" sz="2400" smtClean="0"/>
              <a:t>回限りで終わってしまうゲームを記述しているのに適している</a:t>
            </a:r>
          </a:p>
          <a:p>
            <a:pPr lvl="4">
              <a:lnSpc>
                <a:spcPct val="90000"/>
              </a:lnSpc>
            </a:pPr>
            <a:endParaRPr lang="ja-JP" altLang="en-US" sz="1600" smtClean="0"/>
          </a:p>
          <a:p>
            <a:pPr>
              <a:lnSpc>
                <a:spcPct val="90000"/>
              </a:lnSpc>
            </a:pPr>
            <a:r>
              <a:rPr lang="ja-JP" altLang="en-US" sz="2800" smtClean="0"/>
              <a:t>展開形ゲーム（</a:t>
            </a:r>
            <a:r>
              <a:rPr lang="en-US" altLang="ja-JP" sz="2800" smtClean="0"/>
              <a:t>extensive form game</a:t>
            </a:r>
            <a:r>
              <a:rPr lang="ja-JP" altLang="en-US" sz="2800" smtClean="0"/>
              <a:t>）</a:t>
            </a:r>
          </a:p>
          <a:p>
            <a:pPr lvl="1">
              <a:lnSpc>
                <a:spcPct val="90000"/>
              </a:lnSpc>
            </a:pPr>
            <a:r>
              <a:rPr lang="ja-JP" altLang="en-US" sz="2400" smtClean="0"/>
              <a:t>時間をかけて進行していくゲームの記述に適している</a:t>
            </a:r>
          </a:p>
          <a:p>
            <a:pPr lvl="4">
              <a:lnSpc>
                <a:spcPct val="90000"/>
              </a:lnSpc>
            </a:pPr>
            <a:endParaRPr lang="ja-JP" altLang="en-US" sz="1600" smtClean="0"/>
          </a:p>
          <a:p>
            <a:pPr>
              <a:lnSpc>
                <a:spcPct val="90000"/>
              </a:lnSpc>
            </a:pPr>
            <a:r>
              <a:rPr lang="en-US" altLang="ja-JP" sz="2800" smtClean="0"/>
              <a:t>1</a:t>
            </a:r>
            <a:r>
              <a:rPr lang="ja-JP" altLang="en-US" sz="2800" smtClean="0"/>
              <a:t>回限りのゲームを展開形で表すこともあるし、時間をかけて進行するゲームを戦略形で表すこともある</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17763">
                                            <p:txEl>
                                              <p:pRg st="0" end="0"/>
                                            </p:txEl>
                                          </p:spTgt>
                                        </p:tgtEl>
                                        <p:attrNameLst>
                                          <p:attrName>style.visibility</p:attrName>
                                        </p:attrNameLst>
                                      </p:cBhvr>
                                      <p:to>
                                        <p:strVal val="visible"/>
                                      </p:to>
                                    </p:set>
                                    <p:animEffect transition="in" filter="wipe(left)">
                                      <p:cBhvr>
                                        <p:cTn id="7" dur="500"/>
                                        <p:tgtEl>
                                          <p:spTgt spid="11776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17763">
                                            <p:txEl>
                                              <p:pRg st="4" end="4"/>
                                            </p:txEl>
                                          </p:spTgt>
                                        </p:tgtEl>
                                        <p:attrNameLst>
                                          <p:attrName>style.visibility</p:attrName>
                                        </p:attrNameLst>
                                      </p:cBhvr>
                                      <p:to>
                                        <p:strVal val="visible"/>
                                      </p:to>
                                    </p:set>
                                    <p:animEffect transition="in" filter="wipe(left)">
                                      <p:cBhvr>
                                        <p:cTn id="12" dur="500"/>
                                        <p:tgtEl>
                                          <p:spTgt spid="117763">
                                            <p:txEl>
                                              <p:pRg st="4" end="4"/>
                                            </p:txEl>
                                          </p:spTgt>
                                        </p:tgtEl>
                                      </p:cBhvr>
                                    </p:animEffect>
                                  </p:childTnLst>
                                </p:cTn>
                              </p:par>
                            </p:childTnLst>
                          </p:cTn>
                        </p:par>
                        <p:par>
                          <p:cTn id="13" fill="hold" nodeType="afterGroup">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117763">
                                            <p:txEl>
                                              <p:pRg st="1" end="1"/>
                                            </p:txEl>
                                          </p:spTgt>
                                        </p:tgtEl>
                                        <p:attrNameLst>
                                          <p:attrName>style.visibility</p:attrName>
                                        </p:attrNameLst>
                                      </p:cBhvr>
                                      <p:to>
                                        <p:strVal val="visible"/>
                                      </p:to>
                                    </p:set>
                                    <p:animEffect transition="in" filter="wipe(left)">
                                      <p:cBhvr>
                                        <p:cTn id="16" dur="500"/>
                                        <p:tgtEl>
                                          <p:spTgt spid="117763">
                                            <p:txEl>
                                              <p:pRg st="1" end="1"/>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117763">
                                            <p:txEl>
                                              <p:pRg st="2" end="2"/>
                                            </p:txEl>
                                          </p:spTgt>
                                        </p:tgtEl>
                                        <p:attrNameLst>
                                          <p:attrName>style.visibility</p:attrName>
                                        </p:attrNameLst>
                                      </p:cBhvr>
                                      <p:to>
                                        <p:strVal val="visible"/>
                                      </p:to>
                                    </p:set>
                                    <p:animEffect transition="in" filter="wipe(left)">
                                      <p:cBhvr>
                                        <p:cTn id="21" dur="500"/>
                                        <p:tgtEl>
                                          <p:spTgt spid="117763">
                                            <p:txEl>
                                              <p:pRg st="2" end="2"/>
                                            </p:txEl>
                                          </p:spTgt>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117763">
                                            <p:txEl>
                                              <p:pRg st="5" end="5"/>
                                            </p:txEl>
                                          </p:spTgt>
                                        </p:tgtEl>
                                        <p:attrNameLst>
                                          <p:attrName>style.visibility</p:attrName>
                                        </p:attrNameLst>
                                      </p:cBhvr>
                                      <p:to>
                                        <p:strVal val="visible"/>
                                      </p:to>
                                    </p:set>
                                    <p:animEffect transition="in" filter="wipe(left)">
                                      <p:cBhvr>
                                        <p:cTn id="24" dur="500"/>
                                        <p:tgtEl>
                                          <p:spTgt spid="117763">
                                            <p:txEl>
                                              <p:pRg st="5" end="5"/>
                                            </p:txEl>
                                          </p:spTgt>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117763">
                                            <p:txEl>
                                              <p:pRg st="7" end="7"/>
                                            </p:txEl>
                                          </p:spTgt>
                                        </p:tgtEl>
                                        <p:attrNameLst>
                                          <p:attrName>style.visibility</p:attrName>
                                        </p:attrNameLst>
                                      </p:cBhvr>
                                      <p:to>
                                        <p:strVal val="visible"/>
                                      </p:to>
                                    </p:set>
                                    <p:animEffect transition="in" filter="wipe(left)">
                                      <p:cBhvr>
                                        <p:cTn id="29" dur="500"/>
                                        <p:tgtEl>
                                          <p:spTgt spid="11776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76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7123370D-8A2E-4900-B1A2-6727A9DAF3DA}" type="slidenum">
              <a:rPr kumimoji="0" lang="en-US" altLang="ja-JP" sz="1400"/>
              <a:pPr>
                <a:spcBef>
                  <a:spcPct val="0"/>
                </a:spcBef>
                <a:buFontTx/>
                <a:buNone/>
              </a:pPr>
              <a:t>4</a:t>
            </a:fld>
            <a:endParaRPr kumimoji="0" lang="en-US" altLang="ja-JP" sz="1400"/>
          </a:p>
        </p:txBody>
      </p:sp>
      <p:sp>
        <p:nvSpPr>
          <p:cNvPr id="9219" name="Rectangle 12"/>
          <p:cNvSpPr>
            <a:spLocks noGrp="1" noChangeArrowheads="1"/>
          </p:cNvSpPr>
          <p:nvPr>
            <p:ph type="title" idx="4294967295"/>
          </p:nvPr>
        </p:nvSpPr>
        <p:spPr/>
        <p:txBody>
          <a:bodyPr/>
          <a:lstStyle/>
          <a:p>
            <a:r>
              <a:rPr lang="ja-JP" altLang="en-US" smtClean="0"/>
              <a:t>戦略形ゲームの構成要素</a:t>
            </a:r>
          </a:p>
        </p:txBody>
      </p:sp>
      <p:sp>
        <p:nvSpPr>
          <p:cNvPr id="3085" name="Rectangle 13"/>
          <p:cNvSpPr>
            <a:spLocks noGrp="1" noChangeArrowheads="1"/>
          </p:cNvSpPr>
          <p:nvPr>
            <p:ph type="body" idx="4294967295"/>
          </p:nvPr>
        </p:nvSpPr>
        <p:spPr>
          <a:xfrm>
            <a:off x="457200" y="1600200"/>
            <a:ext cx="8534400" cy="4191000"/>
          </a:xfrm>
        </p:spPr>
        <p:txBody>
          <a:bodyPr/>
          <a:lstStyle/>
          <a:p>
            <a:r>
              <a:rPr lang="ja-JP" altLang="en-US" sz="2800" smtClean="0">
                <a:solidFill>
                  <a:srgbClr val="FF0000"/>
                </a:solidFill>
              </a:rPr>
              <a:t>プレイヤー（</a:t>
            </a:r>
            <a:r>
              <a:rPr lang="en-US" altLang="ja-JP" sz="2800" smtClean="0">
                <a:solidFill>
                  <a:srgbClr val="FF0000"/>
                </a:solidFill>
              </a:rPr>
              <a:t>player</a:t>
            </a:r>
            <a:r>
              <a:rPr lang="ja-JP" altLang="en-US" sz="2800" smtClean="0">
                <a:solidFill>
                  <a:srgbClr val="FF0000"/>
                </a:solidFill>
              </a:rPr>
              <a:t>）</a:t>
            </a:r>
            <a:r>
              <a:rPr lang="ja-JP" altLang="en-US" sz="2800" smtClean="0"/>
              <a:t>の集合</a:t>
            </a:r>
          </a:p>
          <a:p>
            <a:pPr lvl="1"/>
            <a:r>
              <a:rPr lang="ja-JP" altLang="en-US" sz="2400" smtClean="0"/>
              <a:t>誰がゲームに参加しているのか？</a:t>
            </a:r>
          </a:p>
          <a:p>
            <a:pPr lvl="2"/>
            <a:endParaRPr lang="ja-JP" altLang="en-US" sz="2000" smtClean="0"/>
          </a:p>
          <a:p>
            <a:r>
              <a:rPr lang="ja-JP" altLang="en-US" sz="2800" smtClean="0"/>
              <a:t>各プレイヤーが採りうる</a:t>
            </a:r>
            <a:r>
              <a:rPr lang="ja-JP" altLang="en-US" sz="2800" smtClean="0">
                <a:solidFill>
                  <a:srgbClr val="FF0000"/>
                </a:solidFill>
              </a:rPr>
              <a:t>戦略（</a:t>
            </a:r>
            <a:r>
              <a:rPr lang="en-US" altLang="ja-JP" sz="2800" smtClean="0">
                <a:solidFill>
                  <a:srgbClr val="FF0000"/>
                </a:solidFill>
              </a:rPr>
              <a:t>strategy</a:t>
            </a:r>
            <a:r>
              <a:rPr lang="ja-JP" altLang="en-US" sz="2800" smtClean="0">
                <a:solidFill>
                  <a:srgbClr val="FF0000"/>
                </a:solidFill>
              </a:rPr>
              <a:t>）</a:t>
            </a:r>
            <a:r>
              <a:rPr lang="ja-JP" altLang="en-US" sz="2800" smtClean="0"/>
              <a:t>の集合</a:t>
            </a:r>
          </a:p>
          <a:p>
            <a:pPr lvl="1"/>
            <a:r>
              <a:rPr lang="ja-JP" altLang="en-US" sz="2400" smtClean="0"/>
              <a:t>各プレーヤーはどんな行動を採るのか？</a:t>
            </a:r>
          </a:p>
          <a:p>
            <a:pPr lvl="2"/>
            <a:endParaRPr lang="ja-JP" altLang="en-US" sz="2000" smtClean="0"/>
          </a:p>
          <a:p>
            <a:r>
              <a:rPr lang="ja-JP" altLang="en-US" sz="2800" smtClean="0"/>
              <a:t>各プレイヤーの</a:t>
            </a:r>
            <a:r>
              <a:rPr lang="ja-JP" altLang="en-US" sz="2800" smtClean="0">
                <a:solidFill>
                  <a:srgbClr val="FF0000"/>
                </a:solidFill>
              </a:rPr>
              <a:t>利得（</a:t>
            </a:r>
            <a:r>
              <a:rPr lang="en-US" altLang="ja-JP" sz="2800" smtClean="0">
                <a:solidFill>
                  <a:srgbClr val="FF0000"/>
                </a:solidFill>
              </a:rPr>
              <a:t>payoff</a:t>
            </a:r>
            <a:r>
              <a:rPr lang="ja-JP" altLang="en-US" sz="2800" smtClean="0">
                <a:solidFill>
                  <a:srgbClr val="FF0000"/>
                </a:solidFill>
              </a:rPr>
              <a:t>）</a:t>
            </a:r>
          </a:p>
          <a:p>
            <a:pPr lvl="1"/>
            <a:r>
              <a:rPr lang="ja-JP" altLang="en-US" sz="2400" smtClean="0"/>
              <a:t>各プレーヤーの戦略が決まるとどんな結果が生ずるのか？</a:t>
            </a:r>
          </a:p>
        </p:txBody>
      </p:sp>
      <p:graphicFrame>
        <p:nvGraphicFramePr>
          <p:cNvPr id="3081" name="Object 9"/>
          <p:cNvGraphicFramePr>
            <a:graphicFrameLocks noChangeAspect="1"/>
          </p:cNvGraphicFramePr>
          <p:nvPr/>
        </p:nvGraphicFramePr>
        <p:xfrm>
          <a:off x="5791200" y="1752600"/>
          <a:ext cx="2195513" cy="573088"/>
        </p:xfrm>
        <a:graphic>
          <a:graphicData uri="http://schemas.openxmlformats.org/presentationml/2006/ole">
            <mc:AlternateContent xmlns:mc="http://schemas.openxmlformats.org/markup-compatibility/2006">
              <mc:Choice xmlns:v="urn:schemas-microsoft-com:vml" Requires="v">
                <p:oleObj spid="_x0000_s9230" name="Equation" r:id="rId4" imgW="876300" imgH="228600" progId="Equation.DSMT4">
                  <p:embed/>
                </p:oleObj>
              </mc:Choice>
              <mc:Fallback>
                <p:oleObj name="Equation" r:id="rId4" imgW="876300" imgH="228600" progId="Equation.DSMT4">
                  <p:embed/>
                  <p:pic>
                    <p:nvPicPr>
                      <p:cNvPr id="0" name="Object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91200" y="1752600"/>
                        <a:ext cx="2195513" cy="57308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082" name="Object 10"/>
          <p:cNvGraphicFramePr>
            <a:graphicFrameLocks noChangeAspect="1"/>
          </p:cNvGraphicFramePr>
          <p:nvPr/>
        </p:nvGraphicFramePr>
        <p:xfrm>
          <a:off x="6781800" y="3581400"/>
          <a:ext cx="1744663" cy="508000"/>
        </p:xfrm>
        <a:graphic>
          <a:graphicData uri="http://schemas.openxmlformats.org/presentationml/2006/ole">
            <mc:AlternateContent xmlns:mc="http://schemas.openxmlformats.org/markup-compatibility/2006">
              <mc:Choice xmlns:v="urn:schemas-microsoft-com:vml" Requires="v">
                <p:oleObj spid="_x0000_s9231" name="Equation" r:id="rId6" imgW="698197" imgH="203112" progId="Equation.DSMT4">
                  <p:embed/>
                </p:oleObj>
              </mc:Choice>
              <mc:Fallback>
                <p:oleObj name="Equation" r:id="rId6" imgW="698197" imgH="203112" progId="Equation.DSMT4">
                  <p:embed/>
                  <p:pic>
                    <p:nvPicPr>
                      <p:cNvPr id="0" name="Object 1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781800" y="3581400"/>
                        <a:ext cx="1744663" cy="508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083" name="Object 11"/>
          <p:cNvGraphicFramePr>
            <a:graphicFrameLocks noChangeAspect="1"/>
          </p:cNvGraphicFramePr>
          <p:nvPr/>
        </p:nvGraphicFramePr>
        <p:xfrm>
          <a:off x="3170238" y="5307013"/>
          <a:ext cx="5516562" cy="508000"/>
        </p:xfrm>
        <a:graphic>
          <a:graphicData uri="http://schemas.openxmlformats.org/presentationml/2006/ole">
            <mc:AlternateContent xmlns:mc="http://schemas.openxmlformats.org/markup-compatibility/2006">
              <mc:Choice xmlns:v="urn:schemas-microsoft-com:vml" Requires="v">
                <p:oleObj spid="_x0000_s9232" name="Equation" r:id="rId8" imgW="2209800" imgH="203200" progId="Equation.DSMT4">
                  <p:embed/>
                </p:oleObj>
              </mc:Choice>
              <mc:Fallback>
                <p:oleObj name="Equation" r:id="rId8" imgW="2209800" imgH="203200" progId="Equation.DSMT4">
                  <p:embed/>
                  <p:pic>
                    <p:nvPicPr>
                      <p:cNvPr id="0" name="Object 1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170238" y="5307013"/>
                        <a:ext cx="5516562" cy="508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085">
                                            <p:txEl>
                                              <p:pRg st="0" end="0"/>
                                            </p:txEl>
                                          </p:spTgt>
                                        </p:tgtEl>
                                        <p:attrNameLst>
                                          <p:attrName>style.visibility</p:attrName>
                                        </p:attrNameLst>
                                      </p:cBhvr>
                                      <p:to>
                                        <p:strVal val="visible"/>
                                      </p:to>
                                    </p:set>
                                    <p:anim calcmode="lin" valueType="num">
                                      <p:cBhvr additive="base">
                                        <p:cTn id="7" dur="500" fill="hold"/>
                                        <p:tgtEl>
                                          <p:spTgt spid="308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085">
                                            <p:txEl>
                                              <p:pRg st="0" end="0"/>
                                            </p:txEl>
                                          </p:spTgt>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53" presetClass="entr" presetSubtype="0" fill="hold" nodeType="afterEffect">
                                  <p:stCondLst>
                                    <p:cond delay="0"/>
                                  </p:stCondLst>
                                  <p:childTnLst>
                                    <p:set>
                                      <p:cBhvr>
                                        <p:cTn id="11" dur="1" fill="hold">
                                          <p:stCondLst>
                                            <p:cond delay="0"/>
                                          </p:stCondLst>
                                        </p:cTn>
                                        <p:tgtEl>
                                          <p:spTgt spid="3081"/>
                                        </p:tgtEl>
                                        <p:attrNameLst>
                                          <p:attrName>style.visibility</p:attrName>
                                        </p:attrNameLst>
                                      </p:cBhvr>
                                      <p:to>
                                        <p:strVal val="visible"/>
                                      </p:to>
                                    </p:set>
                                    <p:anim calcmode="lin" valueType="num">
                                      <p:cBhvr>
                                        <p:cTn id="12" dur="500" fill="hold"/>
                                        <p:tgtEl>
                                          <p:spTgt spid="3081"/>
                                        </p:tgtEl>
                                        <p:attrNameLst>
                                          <p:attrName>ppt_w</p:attrName>
                                        </p:attrNameLst>
                                      </p:cBhvr>
                                      <p:tavLst>
                                        <p:tav tm="0">
                                          <p:val>
                                            <p:fltVal val="0"/>
                                          </p:val>
                                        </p:tav>
                                        <p:tav tm="100000">
                                          <p:val>
                                            <p:strVal val="#ppt_w"/>
                                          </p:val>
                                        </p:tav>
                                      </p:tavLst>
                                    </p:anim>
                                    <p:anim calcmode="lin" valueType="num">
                                      <p:cBhvr>
                                        <p:cTn id="13" dur="500" fill="hold"/>
                                        <p:tgtEl>
                                          <p:spTgt spid="3081"/>
                                        </p:tgtEl>
                                        <p:attrNameLst>
                                          <p:attrName>ppt_h</p:attrName>
                                        </p:attrNameLst>
                                      </p:cBhvr>
                                      <p:tavLst>
                                        <p:tav tm="0">
                                          <p:val>
                                            <p:fltVal val="0"/>
                                          </p:val>
                                        </p:tav>
                                        <p:tav tm="100000">
                                          <p:val>
                                            <p:strVal val="#ppt_h"/>
                                          </p:val>
                                        </p:tav>
                                      </p:tavLst>
                                    </p:anim>
                                    <p:animEffect transition="in" filter="fade">
                                      <p:cBhvr>
                                        <p:cTn id="14" dur="500"/>
                                        <p:tgtEl>
                                          <p:spTgt spid="3081"/>
                                        </p:tgtEl>
                                      </p:cBhvr>
                                    </p:animEffect>
                                  </p:childTnLst>
                                </p:cTn>
                              </p:par>
                              <p:par>
                                <p:cTn id="15" presetID="2" presetClass="entr" presetSubtype="4" fill="hold" grpId="0" nodeType="withEffect">
                                  <p:stCondLst>
                                    <p:cond delay="0"/>
                                  </p:stCondLst>
                                  <p:childTnLst>
                                    <p:set>
                                      <p:cBhvr>
                                        <p:cTn id="16" dur="1" fill="hold">
                                          <p:stCondLst>
                                            <p:cond delay="0"/>
                                          </p:stCondLst>
                                        </p:cTn>
                                        <p:tgtEl>
                                          <p:spTgt spid="3085">
                                            <p:txEl>
                                              <p:pRg st="1" end="1"/>
                                            </p:txEl>
                                          </p:spTgt>
                                        </p:tgtEl>
                                        <p:attrNameLst>
                                          <p:attrName>style.visibility</p:attrName>
                                        </p:attrNameLst>
                                      </p:cBhvr>
                                      <p:to>
                                        <p:strVal val="visible"/>
                                      </p:to>
                                    </p:set>
                                    <p:anim calcmode="lin" valueType="num">
                                      <p:cBhvr additive="base">
                                        <p:cTn id="17" dur="500" fill="hold"/>
                                        <p:tgtEl>
                                          <p:spTgt spid="3085">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08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3085">
                                            <p:txEl>
                                              <p:pRg st="3" end="3"/>
                                            </p:txEl>
                                          </p:spTgt>
                                        </p:tgtEl>
                                        <p:attrNameLst>
                                          <p:attrName>style.visibility</p:attrName>
                                        </p:attrNameLst>
                                      </p:cBhvr>
                                      <p:to>
                                        <p:strVal val="visible"/>
                                      </p:to>
                                    </p:set>
                                    <p:anim calcmode="lin" valueType="num">
                                      <p:cBhvr additive="base">
                                        <p:cTn id="23" dur="500" fill="hold"/>
                                        <p:tgtEl>
                                          <p:spTgt spid="3085">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085">
                                            <p:txEl>
                                              <p:pRg st="3" end="3"/>
                                            </p:txEl>
                                          </p:spTgt>
                                        </p:tgtEl>
                                        <p:attrNameLst>
                                          <p:attrName>ppt_y</p:attrName>
                                        </p:attrNameLst>
                                      </p:cBhvr>
                                      <p:tavLst>
                                        <p:tav tm="0">
                                          <p:val>
                                            <p:strVal val="1+#ppt_h/2"/>
                                          </p:val>
                                        </p:tav>
                                        <p:tav tm="100000">
                                          <p:val>
                                            <p:strVal val="#ppt_y"/>
                                          </p:val>
                                        </p:tav>
                                      </p:tavLst>
                                    </p:anim>
                                  </p:childTnLst>
                                </p:cTn>
                              </p:par>
                            </p:childTnLst>
                          </p:cTn>
                        </p:par>
                        <p:par>
                          <p:cTn id="25" fill="hold" nodeType="afterGroup">
                            <p:stCondLst>
                              <p:cond delay="500"/>
                            </p:stCondLst>
                            <p:childTnLst>
                              <p:par>
                                <p:cTn id="26" presetID="53" presetClass="entr" presetSubtype="0" fill="hold" nodeType="afterEffect">
                                  <p:stCondLst>
                                    <p:cond delay="0"/>
                                  </p:stCondLst>
                                  <p:childTnLst>
                                    <p:set>
                                      <p:cBhvr>
                                        <p:cTn id="27" dur="1" fill="hold">
                                          <p:stCondLst>
                                            <p:cond delay="0"/>
                                          </p:stCondLst>
                                        </p:cTn>
                                        <p:tgtEl>
                                          <p:spTgt spid="3082"/>
                                        </p:tgtEl>
                                        <p:attrNameLst>
                                          <p:attrName>style.visibility</p:attrName>
                                        </p:attrNameLst>
                                      </p:cBhvr>
                                      <p:to>
                                        <p:strVal val="visible"/>
                                      </p:to>
                                    </p:set>
                                    <p:anim calcmode="lin" valueType="num">
                                      <p:cBhvr>
                                        <p:cTn id="28" dur="500" fill="hold"/>
                                        <p:tgtEl>
                                          <p:spTgt spid="3082"/>
                                        </p:tgtEl>
                                        <p:attrNameLst>
                                          <p:attrName>ppt_w</p:attrName>
                                        </p:attrNameLst>
                                      </p:cBhvr>
                                      <p:tavLst>
                                        <p:tav tm="0">
                                          <p:val>
                                            <p:fltVal val="0"/>
                                          </p:val>
                                        </p:tav>
                                        <p:tav tm="100000">
                                          <p:val>
                                            <p:strVal val="#ppt_w"/>
                                          </p:val>
                                        </p:tav>
                                      </p:tavLst>
                                    </p:anim>
                                    <p:anim calcmode="lin" valueType="num">
                                      <p:cBhvr>
                                        <p:cTn id="29" dur="500" fill="hold"/>
                                        <p:tgtEl>
                                          <p:spTgt spid="3082"/>
                                        </p:tgtEl>
                                        <p:attrNameLst>
                                          <p:attrName>ppt_h</p:attrName>
                                        </p:attrNameLst>
                                      </p:cBhvr>
                                      <p:tavLst>
                                        <p:tav tm="0">
                                          <p:val>
                                            <p:fltVal val="0"/>
                                          </p:val>
                                        </p:tav>
                                        <p:tav tm="100000">
                                          <p:val>
                                            <p:strVal val="#ppt_h"/>
                                          </p:val>
                                        </p:tav>
                                      </p:tavLst>
                                    </p:anim>
                                    <p:animEffect transition="in" filter="fade">
                                      <p:cBhvr>
                                        <p:cTn id="30" dur="500"/>
                                        <p:tgtEl>
                                          <p:spTgt spid="3082"/>
                                        </p:tgtEl>
                                      </p:cBhvr>
                                    </p:animEffect>
                                  </p:childTnLst>
                                </p:cTn>
                              </p:par>
                              <p:par>
                                <p:cTn id="31" presetID="2" presetClass="entr" presetSubtype="4" fill="hold" grpId="0" nodeType="withEffect">
                                  <p:stCondLst>
                                    <p:cond delay="0"/>
                                  </p:stCondLst>
                                  <p:childTnLst>
                                    <p:set>
                                      <p:cBhvr>
                                        <p:cTn id="32" dur="1" fill="hold">
                                          <p:stCondLst>
                                            <p:cond delay="0"/>
                                          </p:stCondLst>
                                        </p:cTn>
                                        <p:tgtEl>
                                          <p:spTgt spid="3085">
                                            <p:txEl>
                                              <p:pRg st="4" end="4"/>
                                            </p:txEl>
                                          </p:spTgt>
                                        </p:tgtEl>
                                        <p:attrNameLst>
                                          <p:attrName>style.visibility</p:attrName>
                                        </p:attrNameLst>
                                      </p:cBhvr>
                                      <p:to>
                                        <p:strVal val="visible"/>
                                      </p:to>
                                    </p:set>
                                    <p:anim calcmode="lin" valueType="num">
                                      <p:cBhvr additive="base">
                                        <p:cTn id="33" dur="500" fill="hold"/>
                                        <p:tgtEl>
                                          <p:spTgt spid="3085">
                                            <p:txEl>
                                              <p:pRg st="4" end="4"/>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08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5" fill="hold" nodeType="clickPar">
                      <p:stCondLst>
                        <p:cond delay="indefinite"/>
                      </p:stCondLst>
                      <p:childTnLst>
                        <p:par>
                          <p:cTn id="36" fill="hold" nodeType="withGroup">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3085">
                                            <p:txEl>
                                              <p:pRg st="6" end="6"/>
                                            </p:txEl>
                                          </p:spTgt>
                                        </p:tgtEl>
                                        <p:attrNameLst>
                                          <p:attrName>style.visibility</p:attrName>
                                        </p:attrNameLst>
                                      </p:cBhvr>
                                      <p:to>
                                        <p:strVal val="visible"/>
                                      </p:to>
                                    </p:set>
                                    <p:anim calcmode="lin" valueType="num">
                                      <p:cBhvr additive="base">
                                        <p:cTn id="39" dur="500" fill="hold"/>
                                        <p:tgtEl>
                                          <p:spTgt spid="3085">
                                            <p:txEl>
                                              <p:pRg st="6" end="6"/>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085">
                                            <p:txEl>
                                              <p:pRg st="6" end="6"/>
                                            </p:txEl>
                                          </p:spTgt>
                                        </p:tgtEl>
                                        <p:attrNameLst>
                                          <p:attrName>ppt_y</p:attrName>
                                        </p:attrNameLst>
                                      </p:cBhvr>
                                      <p:tavLst>
                                        <p:tav tm="0">
                                          <p:val>
                                            <p:strVal val="1+#ppt_h/2"/>
                                          </p:val>
                                        </p:tav>
                                        <p:tav tm="100000">
                                          <p:val>
                                            <p:strVal val="#ppt_y"/>
                                          </p:val>
                                        </p:tav>
                                      </p:tavLst>
                                    </p:anim>
                                  </p:childTnLst>
                                </p:cTn>
                              </p:par>
                            </p:childTnLst>
                          </p:cTn>
                        </p:par>
                        <p:par>
                          <p:cTn id="41" fill="hold" nodeType="afterGroup">
                            <p:stCondLst>
                              <p:cond delay="500"/>
                            </p:stCondLst>
                            <p:childTnLst>
                              <p:par>
                                <p:cTn id="42" presetID="53" presetClass="entr" presetSubtype="0" fill="hold" nodeType="afterEffect">
                                  <p:stCondLst>
                                    <p:cond delay="0"/>
                                  </p:stCondLst>
                                  <p:childTnLst>
                                    <p:set>
                                      <p:cBhvr>
                                        <p:cTn id="43" dur="1" fill="hold">
                                          <p:stCondLst>
                                            <p:cond delay="0"/>
                                          </p:stCondLst>
                                        </p:cTn>
                                        <p:tgtEl>
                                          <p:spTgt spid="3083"/>
                                        </p:tgtEl>
                                        <p:attrNameLst>
                                          <p:attrName>style.visibility</p:attrName>
                                        </p:attrNameLst>
                                      </p:cBhvr>
                                      <p:to>
                                        <p:strVal val="visible"/>
                                      </p:to>
                                    </p:set>
                                    <p:anim calcmode="lin" valueType="num">
                                      <p:cBhvr>
                                        <p:cTn id="44" dur="500" fill="hold"/>
                                        <p:tgtEl>
                                          <p:spTgt spid="3083"/>
                                        </p:tgtEl>
                                        <p:attrNameLst>
                                          <p:attrName>ppt_w</p:attrName>
                                        </p:attrNameLst>
                                      </p:cBhvr>
                                      <p:tavLst>
                                        <p:tav tm="0">
                                          <p:val>
                                            <p:fltVal val="0"/>
                                          </p:val>
                                        </p:tav>
                                        <p:tav tm="100000">
                                          <p:val>
                                            <p:strVal val="#ppt_w"/>
                                          </p:val>
                                        </p:tav>
                                      </p:tavLst>
                                    </p:anim>
                                    <p:anim calcmode="lin" valueType="num">
                                      <p:cBhvr>
                                        <p:cTn id="45" dur="500" fill="hold"/>
                                        <p:tgtEl>
                                          <p:spTgt spid="3083"/>
                                        </p:tgtEl>
                                        <p:attrNameLst>
                                          <p:attrName>ppt_h</p:attrName>
                                        </p:attrNameLst>
                                      </p:cBhvr>
                                      <p:tavLst>
                                        <p:tav tm="0">
                                          <p:val>
                                            <p:fltVal val="0"/>
                                          </p:val>
                                        </p:tav>
                                        <p:tav tm="100000">
                                          <p:val>
                                            <p:strVal val="#ppt_h"/>
                                          </p:val>
                                        </p:tav>
                                      </p:tavLst>
                                    </p:anim>
                                    <p:animEffect transition="in" filter="fade">
                                      <p:cBhvr>
                                        <p:cTn id="46" dur="500"/>
                                        <p:tgtEl>
                                          <p:spTgt spid="3083"/>
                                        </p:tgtEl>
                                      </p:cBhvr>
                                    </p:animEffect>
                                  </p:childTnLst>
                                </p:cTn>
                              </p:par>
                              <p:par>
                                <p:cTn id="47" presetID="2" presetClass="entr" presetSubtype="4" fill="hold" grpId="0" nodeType="withEffect">
                                  <p:stCondLst>
                                    <p:cond delay="0"/>
                                  </p:stCondLst>
                                  <p:childTnLst>
                                    <p:set>
                                      <p:cBhvr>
                                        <p:cTn id="48" dur="1" fill="hold">
                                          <p:stCondLst>
                                            <p:cond delay="0"/>
                                          </p:stCondLst>
                                        </p:cTn>
                                        <p:tgtEl>
                                          <p:spTgt spid="3085">
                                            <p:txEl>
                                              <p:pRg st="7" end="7"/>
                                            </p:txEl>
                                          </p:spTgt>
                                        </p:tgtEl>
                                        <p:attrNameLst>
                                          <p:attrName>style.visibility</p:attrName>
                                        </p:attrNameLst>
                                      </p:cBhvr>
                                      <p:to>
                                        <p:strVal val="visible"/>
                                      </p:to>
                                    </p:set>
                                    <p:anim calcmode="lin" valueType="num">
                                      <p:cBhvr additive="base">
                                        <p:cTn id="49" dur="500" fill="hold"/>
                                        <p:tgtEl>
                                          <p:spTgt spid="3085">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085">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85"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2898745B-9476-40F1-AFE2-56691463B550}" type="slidenum">
              <a:rPr kumimoji="0" lang="en-US" altLang="ja-JP" sz="1400"/>
              <a:pPr>
                <a:spcBef>
                  <a:spcPct val="0"/>
                </a:spcBef>
                <a:buFontTx/>
                <a:buNone/>
              </a:pPr>
              <a:t>5</a:t>
            </a:fld>
            <a:endParaRPr kumimoji="0" lang="en-US" altLang="ja-JP" sz="1400"/>
          </a:p>
        </p:txBody>
      </p:sp>
      <p:sp>
        <p:nvSpPr>
          <p:cNvPr id="11267" name="Rectangle 2"/>
          <p:cNvSpPr>
            <a:spLocks noGrp="1" noChangeArrowheads="1"/>
          </p:cNvSpPr>
          <p:nvPr>
            <p:ph type="title"/>
          </p:nvPr>
        </p:nvSpPr>
        <p:spPr/>
        <p:txBody>
          <a:bodyPr/>
          <a:lstStyle/>
          <a:p>
            <a:r>
              <a:rPr lang="ja-JP" altLang="en-US" smtClean="0"/>
              <a:t>利得行列による表現</a:t>
            </a:r>
          </a:p>
        </p:txBody>
      </p:sp>
      <p:sp>
        <p:nvSpPr>
          <p:cNvPr id="136195" name="Rectangle 3"/>
          <p:cNvSpPr>
            <a:spLocks noGrp="1" noChangeArrowheads="1"/>
          </p:cNvSpPr>
          <p:nvPr>
            <p:ph type="body" idx="1"/>
          </p:nvPr>
        </p:nvSpPr>
        <p:spPr>
          <a:xfrm>
            <a:off x="457200" y="1600200"/>
            <a:ext cx="8229600" cy="4800600"/>
          </a:xfrm>
        </p:spPr>
        <p:txBody>
          <a:bodyPr/>
          <a:lstStyle/>
          <a:p>
            <a:pPr>
              <a:lnSpc>
                <a:spcPct val="80000"/>
              </a:lnSpc>
            </a:pPr>
            <a:r>
              <a:rPr lang="ja-JP" altLang="en-US" sz="2800" smtClean="0"/>
              <a:t>プレイヤーが</a:t>
            </a:r>
            <a:r>
              <a:rPr lang="en-US" altLang="ja-JP" sz="2800" smtClean="0"/>
              <a:t>2</a:t>
            </a:r>
            <a:r>
              <a:rPr lang="ja-JP" altLang="en-US" sz="2800" smtClean="0"/>
              <a:t>人で、戦略の数が有限個の場合、利得行列（</a:t>
            </a:r>
            <a:r>
              <a:rPr lang="en-US" altLang="ja-JP" sz="2800" smtClean="0"/>
              <a:t>payoff matrix</a:t>
            </a:r>
            <a:r>
              <a:rPr lang="ja-JP" altLang="en-US" sz="2800" smtClean="0"/>
              <a:t>）で表現することが可能</a:t>
            </a:r>
          </a:p>
          <a:p>
            <a:pPr lvl="1">
              <a:lnSpc>
                <a:spcPct val="80000"/>
              </a:lnSpc>
            </a:pPr>
            <a:r>
              <a:rPr lang="ja-JP" altLang="en-US" sz="2400" smtClean="0"/>
              <a:t>利得表（</a:t>
            </a:r>
            <a:r>
              <a:rPr lang="en-US" altLang="ja-JP" sz="2400" smtClean="0"/>
              <a:t>payoff table</a:t>
            </a:r>
            <a:r>
              <a:rPr lang="ja-JP" altLang="en-US" sz="2400" smtClean="0"/>
              <a:t>）とも言う</a:t>
            </a:r>
          </a:p>
          <a:p>
            <a:pPr lvl="1">
              <a:lnSpc>
                <a:spcPct val="80000"/>
              </a:lnSpc>
            </a:pPr>
            <a:endParaRPr lang="ja-JP" altLang="en-US" sz="2400" smtClean="0"/>
          </a:p>
          <a:p>
            <a:pPr lvl="1">
              <a:lnSpc>
                <a:spcPct val="80000"/>
              </a:lnSpc>
            </a:pPr>
            <a:endParaRPr lang="ja-JP" altLang="en-US" sz="2400" smtClean="0"/>
          </a:p>
          <a:p>
            <a:pPr lvl="1">
              <a:lnSpc>
                <a:spcPct val="80000"/>
              </a:lnSpc>
            </a:pPr>
            <a:endParaRPr lang="ja-JP" altLang="en-US" sz="2400" smtClean="0"/>
          </a:p>
          <a:p>
            <a:pPr lvl="1">
              <a:lnSpc>
                <a:spcPct val="80000"/>
              </a:lnSpc>
            </a:pPr>
            <a:endParaRPr lang="ja-JP" altLang="en-US" sz="2400" smtClean="0"/>
          </a:p>
          <a:p>
            <a:pPr lvl="1">
              <a:lnSpc>
                <a:spcPct val="80000"/>
              </a:lnSpc>
            </a:pPr>
            <a:endParaRPr lang="ja-JP" altLang="en-US" sz="2400" smtClean="0"/>
          </a:p>
          <a:p>
            <a:pPr lvl="1">
              <a:lnSpc>
                <a:spcPct val="80000"/>
              </a:lnSpc>
            </a:pPr>
            <a:endParaRPr lang="ja-JP" altLang="en-US" sz="2400" smtClean="0"/>
          </a:p>
          <a:p>
            <a:pPr lvl="1">
              <a:lnSpc>
                <a:spcPct val="80000"/>
              </a:lnSpc>
            </a:pPr>
            <a:endParaRPr lang="ja-JP" altLang="en-US" sz="2400" smtClean="0"/>
          </a:p>
          <a:p>
            <a:pPr>
              <a:lnSpc>
                <a:spcPct val="80000"/>
              </a:lnSpc>
            </a:pPr>
            <a:r>
              <a:rPr lang="ja-JP" altLang="en-US" sz="2800" smtClean="0"/>
              <a:t>上の利得行列において、例えば</a:t>
            </a:r>
          </a:p>
          <a:p>
            <a:pPr lvl="1">
              <a:lnSpc>
                <a:spcPct val="80000"/>
              </a:lnSpc>
            </a:pPr>
            <a:r>
              <a:rPr lang="ja-JP" altLang="en-US" sz="2400" smtClean="0"/>
              <a:t>プレイヤー</a:t>
            </a:r>
            <a:r>
              <a:rPr lang="en-US" altLang="ja-JP" sz="2400" smtClean="0"/>
              <a:t>1</a:t>
            </a:r>
            <a:r>
              <a:rPr lang="ja-JP" altLang="en-US" sz="2400" smtClean="0"/>
              <a:t>が「</a:t>
            </a:r>
            <a:r>
              <a:rPr lang="en-US" altLang="ja-JP" sz="2400" smtClean="0"/>
              <a:t>A</a:t>
            </a:r>
            <a:r>
              <a:rPr lang="ja-JP" altLang="en-US" sz="2400" smtClean="0"/>
              <a:t>」を、プレイヤー</a:t>
            </a:r>
            <a:r>
              <a:rPr lang="en-US" altLang="ja-JP" sz="2400" smtClean="0"/>
              <a:t>2</a:t>
            </a:r>
            <a:r>
              <a:rPr lang="ja-JP" altLang="en-US" sz="2400" smtClean="0"/>
              <a:t>が「</a:t>
            </a:r>
            <a:r>
              <a:rPr lang="en-US" altLang="ja-JP" sz="2400" smtClean="0"/>
              <a:t>C</a:t>
            </a:r>
            <a:r>
              <a:rPr lang="ja-JP" altLang="en-US" sz="2400" smtClean="0"/>
              <a:t>」をそれぞれ選択→ プレイヤー</a:t>
            </a:r>
            <a:r>
              <a:rPr lang="en-US" altLang="ja-JP" sz="2400" smtClean="0"/>
              <a:t>1</a:t>
            </a:r>
            <a:r>
              <a:rPr lang="ja-JP" altLang="en-US" sz="2400" smtClean="0"/>
              <a:t>とプレイヤー</a:t>
            </a:r>
            <a:r>
              <a:rPr lang="en-US" altLang="ja-JP" sz="2400" smtClean="0"/>
              <a:t>2</a:t>
            </a:r>
            <a:r>
              <a:rPr lang="ja-JP" altLang="en-US" sz="2400" smtClean="0"/>
              <a:t>の利得はそれぞれ</a:t>
            </a:r>
            <a:r>
              <a:rPr lang="en-US" altLang="ja-JP" sz="2400" smtClean="0"/>
              <a:t>v</a:t>
            </a:r>
            <a:r>
              <a:rPr lang="en-US" altLang="ja-JP" sz="2400" baseline="-25000" smtClean="0"/>
              <a:t>ac</a:t>
            </a:r>
            <a:r>
              <a:rPr lang="ja-JP" altLang="en-US" sz="2400" smtClean="0"/>
              <a:t>と</a:t>
            </a:r>
            <a:r>
              <a:rPr lang="en-US" altLang="ja-JP" sz="2400" smtClean="0"/>
              <a:t>w</a:t>
            </a:r>
            <a:r>
              <a:rPr lang="en-US" altLang="ja-JP" sz="2400" baseline="-25000" smtClean="0"/>
              <a:t>ac</a:t>
            </a:r>
            <a:endParaRPr lang="ja-JP" altLang="en-US" sz="2400" smtClean="0"/>
          </a:p>
        </p:txBody>
      </p:sp>
      <p:graphicFrame>
        <p:nvGraphicFramePr>
          <p:cNvPr id="136232" name="Group 40"/>
          <p:cNvGraphicFramePr>
            <a:graphicFrameLocks noGrp="1"/>
          </p:cNvGraphicFramePr>
          <p:nvPr/>
        </p:nvGraphicFramePr>
        <p:xfrm>
          <a:off x="1219200" y="2855913"/>
          <a:ext cx="7010400" cy="2133600"/>
        </p:xfrm>
        <a:graphic>
          <a:graphicData uri="http://schemas.openxmlformats.org/drawingml/2006/table">
            <a:tbl>
              <a:tblPr/>
              <a:tblGrid>
                <a:gridCol w="1752600"/>
                <a:gridCol w="1752600"/>
                <a:gridCol w="1752600"/>
                <a:gridCol w="1752600"/>
              </a:tblGrid>
              <a:tr h="53340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1" lang="ja-JP" altLang="en-US" sz="2800" b="0" i="0" u="none" strike="noStrike" cap="none" normalizeH="0" baseline="0" dirty="0" smtClean="0">
                        <a:ln>
                          <a:noFill/>
                        </a:ln>
                        <a:solidFill>
                          <a:schemeClr val="tx1"/>
                        </a:solidFill>
                        <a:effectLst/>
                        <a:latin typeface="Arial" charset="0"/>
                        <a:ea typeface="ＭＳ Ｐゴシック" pitchFamily="50" charset="-128"/>
                      </a:endParaRPr>
                    </a:p>
                  </a:txBody>
                  <a:tcPr marL="0" marR="0" marT="0" marB="0" anchor="ctr" anchorCtr="1" horzOverflow="overflow">
                    <a:lnL cap="flat">
                      <a:noFill/>
                    </a:lnL>
                    <a:lnR>
                      <a:noFill/>
                    </a:lnR>
                    <a:lnT cap="fla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1" lang="ja-JP" altLang="en-US" sz="2800" b="0" i="0" u="none" strike="noStrike" cap="none" normalizeH="0" baseline="0" dirty="0" smtClean="0">
                        <a:ln>
                          <a:noFill/>
                        </a:ln>
                        <a:solidFill>
                          <a:schemeClr val="tx1"/>
                        </a:solidFill>
                        <a:effectLst/>
                        <a:latin typeface="Arial" charset="0"/>
                        <a:ea typeface="ＭＳ Ｐゴシック" pitchFamily="50" charset="-128"/>
                      </a:endParaRPr>
                    </a:p>
                  </a:txBody>
                  <a:tcPr marL="0" marR="0" marT="0" marB="0" anchor="ctr" anchorCtr="1" horzOverflow="overflow">
                    <a:lnL>
                      <a:noFill/>
                    </a:lnL>
                    <a:lnR w="28575" cap="flat" cmpd="sng" algn="ctr">
                      <a:solidFill>
                        <a:schemeClr val="tx1"/>
                      </a:solidFill>
                      <a:prstDash val="solid"/>
                      <a:round/>
                      <a:headEnd type="none" w="med" len="med"/>
                      <a:tailEnd type="none" w="med" len="med"/>
                    </a:lnR>
                    <a:lnT cap="flat">
                      <a:noFill/>
                    </a:lnT>
                    <a:lnB>
                      <a:noFill/>
                    </a:lnB>
                    <a:lnTlToBr>
                      <a:noFill/>
                    </a:lnTlToBr>
                    <a:lnBlToTr>
                      <a:noFill/>
                    </a:lnBlToTr>
                    <a:noFill/>
                  </a:tcPr>
                </a:tc>
                <a:tc gridSpan="2">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ja-JP" altLang="en-US" sz="2800" b="0" i="0" u="none" strike="noStrike" cap="none" normalizeH="0" baseline="0" smtClean="0">
                          <a:ln>
                            <a:noFill/>
                          </a:ln>
                          <a:solidFill>
                            <a:schemeClr val="tx1"/>
                          </a:solidFill>
                          <a:effectLst/>
                          <a:latin typeface="Arial" charset="0"/>
                          <a:ea typeface="ＭＳ Ｐゴシック" pitchFamily="50" charset="-128"/>
                        </a:rPr>
                        <a:t>プレイヤー</a:t>
                      </a:r>
                      <a:r>
                        <a:rPr kumimoji="1" lang="en-US" altLang="ja-JP" sz="2800" b="0" i="0" u="none" strike="noStrike" cap="none" normalizeH="0" baseline="0" smtClean="0">
                          <a:ln>
                            <a:noFill/>
                          </a:ln>
                          <a:solidFill>
                            <a:schemeClr val="tx1"/>
                          </a:solidFill>
                          <a:effectLst/>
                          <a:latin typeface="Arial" charset="0"/>
                          <a:ea typeface="ＭＳ Ｐゴシック" pitchFamily="50" charset="-128"/>
                        </a:rPr>
                        <a:t>2</a:t>
                      </a:r>
                    </a:p>
                  </a:txBody>
                  <a:tcPr marL="0" marR="0" marT="0" marB="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r>
              <a:tr h="53340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1" lang="ja-JP" altLang="en-US" sz="2800" b="0" i="0" u="none" strike="noStrike" cap="none" normalizeH="0" baseline="0" smtClean="0">
                        <a:ln>
                          <a:noFill/>
                        </a:ln>
                        <a:solidFill>
                          <a:schemeClr val="tx1"/>
                        </a:solidFill>
                        <a:effectLst/>
                        <a:latin typeface="Arial" charset="0"/>
                        <a:ea typeface="ＭＳ Ｐゴシック" pitchFamily="50" charset="-128"/>
                      </a:endParaRPr>
                    </a:p>
                  </a:txBody>
                  <a:tcPr marL="0" marR="0" marT="0" marB="0" anchor="ctr" anchorCtr="1" horzOverflow="overflow">
                    <a:lnL cap="flat">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1" lang="ja-JP" altLang="en-US" sz="2800" b="0" i="0" u="none" strike="noStrike" cap="none" normalizeH="0" baseline="0" smtClean="0">
                        <a:ln>
                          <a:noFill/>
                        </a:ln>
                        <a:solidFill>
                          <a:schemeClr val="tx1"/>
                        </a:solidFill>
                        <a:effectLst/>
                        <a:latin typeface="Arial" charset="0"/>
                        <a:ea typeface="ＭＳ Ｐゴシック" pitchFamily="50" charset="-128"/>
                      </a:endParaRPr>
                    </a:p>
                  </a:txBody>
                  <a:tcPr marL="0" marR="0" marT="0" marB="0" anchor="ctr" anchorCtr="1" horzOverflow="overflow">
                    <a:lnL>
                      <a:noFill/>
                    </a:lnL>
                    <a:lnR w="28575" cap="flat" cmpd="sng" algn="ctr">
                      <a:solidFill>
                        <a:schemeClr val="tx1"/>
                      </a:solid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ja-JP" altLang="en-US" sz="2800" b="0" i="0" u="none" strike="noStrike" cap="none" normalizeH="0" baseline="0" smtClean="0">
                          <a:ln>
                            <a:noFill/>
                          </a:ln>
                          <a:solidFill>
                            <a:schemeClr val="tx1"/>
                          </a:solidFill>
                          <a:effectLst/>
                          <a:latin typeface="Arial" charset="0"/>
                          <a:ea typeface="ＭＳ Ｐゴシック" pitchFamily="50" charset="-128"/>
                        </a:rPr>
                        <a:t>戦略</a:t>
                      </a:r>
                      <a:r>
                        <a:rPr kumimoji="1" lang="en-US" altLang="ja-JP" sz="2800" b="0" i="0" u="none" strike="noStrike" cap="none" normalizeH="0" baseline="0" smtClean="0">
                          <a:ln>
                            <a:noFill/>
                          </a:ln>
                          <a:solidFill>
                            <a:schemeClr val="tx1"/>
                          </a:solidFill>
                          <a:effectLst/>
                          <a:latin typeface="Arial" charset="0"/>
                          <a:ea typeface="ＭＳ Ｐゴシック" pitchFamily="50" charset="-128"/>
                        </a:rPr>
                        <a:t>C</a:t>
                      </a:r>
                    </a:p>
                  </a:txBody>
                  <a:tcPr marL="0" marR="0" marT="0" marB="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ja-JP" altLang="en-US" sz="2800" b="0" i="0" u="none" strike="noStrike" cap="none" normalizeH="0" baseline="0" smtClean="0">
                          <a:ln>
                            <a:noFill/>
                          </a:ln>
                          <a:solidFill>
                            <a:schemeClr val="tx1"/>
                          </a:solidFill>
                          <a:effectLst/>
                          <a:latin typeface="Arial" charset="0"/>
                          <a:ea typeface="ＭＳ Ｐゴシック" pitchFamily="50" charset="-128"/>
                        </a:rPr>
                        <a:t>戦略</a:t>
                      </a:r>
                      <a:r>
                        <a:rPr kumimoji="1" lang="en-US" altLang="ja-JP" sz="2800" b="0" i="0" u="none" strike="noStrike" cap="none" normalizeH="0" baseline="0" smtClean="0">
                          <a:ln>
                            <a:noFill/>
                          </a:ln>
                          <a:solidFill>
                            <a:schemeClr val="tx1"/>
                          </a:solidFill>
                          <a:effectLst/>
                          <a:latin typeface="Arial" charset="0"/>
                          <a:ea typeface="ＭＳ Ｐゴシック" pitchFamily="50" charset="-128"/>
                        </a:rPr>
                        <a:t>D</a:t>
                      </a:r>
                    </a:p>
                  </a:txBody>
                  <a:tcPr marL="0" marR="0" marT="0" marB="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33400">
                <a:tc rowSpan="2">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ja-JP" altLang="en-US" sz="2800" b="0" i="0" u="none" strike="noStrike" cap="none" normalizeH="0" baseline="0" smtClean="0">
                          <a:ln>
                            <a:noFill/>
                          </a:ln>
                          <a:solidFill>
                            <a:schemeClr val="tx1"/>
                          </a:solidFill>
                          <a:effectLst/>
                          <a:latin typeface="Arial" charset="0"/>
                          <a:ea typeface="ＭＳ Ｐゴシック" pitchFamily="50" charset="-128"/>
                        </a:rPr>
                        <a:t>プレイヤー</a:t>
                      </a:r>
                      <a:r>
                        <a:rPr kumimoji="1" lang="en-US" altLang="ja-JP" sz="2800" b="0" i="0" u="none" strike="noStrike" cap="none" normalizeH="0" baseline="0" smtClean="0">
                          <a:ln>
                            <a:noFill/>
                          </a:ln>
                          <a:solidFill>
                            <a:schemeClr val="tx1"/>
                          </a:solidFill>
                          <a:effectLst/>
                          <a:latin typeface="Arial" charset="0"/>
                          <a:ea typeface="ＭＳ Ｐゴシック" pitchFamily="50" charset="-128"/>
                        </a:rPr>
                        <a:t>1</a:t>
                      </a:r>
                    </a:p>
                  </a:txBody>
                  <a:tcPr marL="0" marR="0" marT="0" marB="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ja-JP" altLang="en-US" sz="2800" b="0" i="0" u="none" strike="noStrike" cap="none" normalizeH="0" baseline="0" smtClean="0">
                          <a:ln>
                            <a:noFill/>
                          </a:ln>
                          <a:solidFill>
                            <a:schemeClr val="tx1"/>
                          </a:solidFill>
                          <a:effectLst/>
                          <a:latin typeface="Arial" charset="0"/>
                          <a:ea typeface="ＭＳ Ｐゴシック" pitchFamily="50" charset="-128"/>
                        </a:rPr>
                        <a:t>戦略</a:t>
                      </a:r>
                      <a:r>
                        <a:rPr kumimoji="1" lang="en-US" altLang="ja-JP" sz="2800" b="0" i="0" u="none" strike="noStrike" cap="none" normalizeH="0" baseline="0" smtClean="0">
                          <a:ln>
                            <a:noFill/>
                          </a:ln>
                          <a:solidFill>
                            <a:schemeClr val="tx1"/>
                          </a:solidFill>
                          <a:effectLst/>
                          <a:latin typeface="Arial" charset="0"/>
                          <a:ea typeface="ＭＳ Ｐゴシック" pitchFamily="50" charset="-128"/>
                        </a:rPr>
                        <a:t>A</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en-US" altLang="ja-JP" sz="2800" b="0" i="0" u="none" strike="noStrike" cap="none" normalizeH="0" baseline="0" smtClean="0">
                          <a:ln>
                            <a:noFill/>
                          </a:ln>
                          <a:solidFill>
                            <a:schemeClr val="tx1"/>
                          </a:solidFill>
                          <a:effectLst/>
                          <a:latin typeface="Arial" charset="0"/>
                          <a:ea typeface="ＭＳ Ｐゴシック" pitchFamily="50" charset="-128"/>
                        </a:rPr>
                        <a:t>v</a:t>
                      </a:r>
                      <a:r>
                        <a:rPr kumimoji="1" lang="en-US" altLang="ja-JP" sz="2800" b="0" i="0" u="none" strike="noStrike" cap="none" normalizeH="0" baseline="-25000" smtClean="0">
                          <a:ln>
                            <a:noFill/>
                          </a:ln>
                          <a:solidFill>
                            <a:schemeClr val="tx1"/>
                          </a:solidFill>
                          <a:effectLst/>
                          <a:latin typeface="Arial" charset="0"/>
                          <a:ea typeface="ＭＳ Ｐゴシック" pitchFamily="50" charset="-128"/>
                        </a:rPr>
                        <a:t>ac</a:t>
                      </a:r>
                      <a:r>
                        <a:rPr kumimoji="1" lang="en-US" altLang="ja-JP" sz="2800" b="0" i="0" u="none" strike="noStrike" cap="none" normalizeH="0" baseline="0" smtClean="0">
                          <a:ln>
                            <a:noFill/>
                          </a:ln>
                          <a:solidFill>
                            <a:schemeClr val="tx1"/>
                          </a:solidFill>
                          <a:effectLst/>
                          <a:latin typeface="Arial" charset="0"/>
                          <a:ea typeface="ＭＳ Ｐゴシック" pitchFamily="50" charset="-128"/>
                        </a:rPr>
                        <a:t> ,  w</a:t>
                      </a:r>
                      <a:r>
                        <a:rPr kumimoji="1" lang="en-US" altLang="ja-JP" sz="2800" b="0" i="0" u="none" strike="noStrike" cap="none" normalizeH="0" baseline="-25000" smtClean="0">
                          <a:ln>
                            <a:noFill/>
                          </a:ln>
                          <a:solidFill>
                            <a:schemeClr val="tx1"/>
                          </a:solidFill>
                          <a:effectLst/>
                          <a:latin typeface="Arial" charset="0"/>
                          <a:ea typeface="ＭＳ Ｐゴシック" pitchFamily="50" charset="-128"/>
                        </a:rPr>
                        <a:t>ac</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en-US" altLang="ja-JP" sz="2800" b="0" i="0" u="none" strike="noStrike" cap="none" normalizeH="0" baseline="0" smtClean="0">
                          <a:ln>
                            <a:noFill/>
                          </a:ln>
                          <a:solidFill>
                            <a:schemeClr val="tx1"/>
                          </a:solidFill>
                          <a:effectLst/>
                          <a:latin typeface="Arial" charset="0"/>
                          <a:ea typeface="ＭＳ Ｐゴシック" pitchFamily="50" charset="-128"/>
                        </a:rPr>
                        <a:t>v</a:t>
                      </a:r>
                      <a:r>
                        <a:rPr kumimoji="1" lang="en-US" altLang="ja-JP" sz="2800" b="0" i="0" u="none" strike="noStrike" cap="none" normalizeH="0" baseline="-25000" smtClean="0">
                          <a:ln>
                            <a:noFill/>
                          </a:ln>
                          <a:solidFill>
                            <a:schemeClr val="tx1"/>
                          </a:solidFill>
                          <a:effectLst/>
                          <a:latin typeface="Arial" charset="0"/>
                          <a:ea typeface="ＭＳ Ｐゴシック" pitchFamily="50" charset="-128"/>
                        </a:rPr>
                        <a:t>ad</a:t>
                      </a:r>
                      <a:r>
                        <a:rPr kumimoji="1" lang="en-US" altLang="ja-JP" sz="2800" b="0" i="0" u="none" strike="noStrike" cap="none" normalizeH="0" baseline="0" smtClean="0">
                          <a:ln>
                            <a:noFill/>
                          </a:ln>
                          <a:solidFill>
                            <a:schemeClr val="tx1"/>
                          </a:solidFill>
                          <a:effectLst/>
                          <a:latin typeface="Arial" charset="0"/>
                          <a:ea typeface="ＭＳ Ｐゴシック" pitchFamily="50" charset="-128"/>
                        </a:rPr>
                        <a:t> ,  w</a:t>
                      </a:r>
                      <a:r>
                        <a:rPr kumimoji="1" lang="en-US" altLang="ja-JP" sz="2800" b="0" i="0" u="none" strike="noStrike" cap="none" normalizeH="0" baseline="-25000" smtClean="0">
                          <a:ln>
                            <a:noFill/>
                          </a:ln>
                          <a:solidFill>
                            <a:schemeClr val="tx1"/>
                          </a:solidFill>
                          <a:effectLst/>
                          <a:latin typeface="Arial" charset="0"/>
                          <a:ea typeface="ＭＳ Ｐゴシック" pitchFamily="50" charset="-128"/>
                        </a:rPr>
                        <a:t>ad</a:t>
                      </a:r>
                    </a:p>
                  </a:txBody>
                  <a:tcPr marL="0" marR="0" marT="0" marB="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33400">
                <a:tc vMerge="1">
                  <a:txBody>
                    <a:bodyPr/>
                    <a:lstStyle/>
                    <a:p>
                      <a:endParaRPr kumimoji="1" lang="ja-JP" altLang="en-US"/>
                    </a:p>
                  </a:txBody>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ja-JP" altLang="en-US" sz="2800" b="0" i="0" u="none" strike="noStrike" cap="none" normalizeH="0" baseline="0" smtClean="0">
                          <a:ln>
                            <a:noFill/>
                          </a:ln>
                          <a:solidFill>
                            <a:schemeClr val="tx1"/>
                          </a:solidFill>
                          <a:effectLst/>
                          <a:latin typeface="Arial" charset="0"/>
                          <a:ea typeface="ＭＳ Ｐゴシック" pitchFamily="50" charset="-128"/>
                        </a:rPr>
                        <a:t>戦略</a:t>
                      </a:r>
                      <a:r>
                        <a:rPr kumimoji="1" lang="en-US" altLang="ja-JP" sz="2800" b="0" i="0" u="none" strike="noStrike" cap="none" normalizeH="0" baseline="0" smtClean="0">
                          <a:ln>
                            <a:noFill/>
                          </a:ln>
                          <a:solidFill>
                            <a:schemeClr val="tx1"/>
                          </a:solidFill>
                          <a:effectLst/>
                          <a:latin typeface="Arial" charset="0"/>
                          <a:ea typeface="ＭＳ Ｐゴシック" pitchFamily="50" charset="-128"/>
                        </a:rPr>
                        <a:t>B</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en-US" altLang="ja-JP" sz="2800" b="0" i="0" u="none" strike="noStrike" cap="none" normalizeH="0" baseline="0" smtClean="0">
                          <a:ln>
                            <a:noFill/>
                          </a:ln>
                          <a:solidFill>
                            <a:schemeClr val="tx1"/>
                          </a:solidFill>
                          <a:effectLst/>
                          <a:latin typeface="Arial" charset="0"/>
                          <a:ea typeface="ＭＳ Ｐゴシック" pitchFamily="50" charset="-128"/>
                        </a:rPr>
                        <a:t>v</a:t>
                      </a:r>
                      <a:r>
                        <a:rPr kumimoji="1" lang="en-US" altLang="ja-JP" sz="2800" b="0" i="0" u="none" strike="noStrike" cap="none" normalizeH="0" baseline="-25000" smtClean="0">
                          <a:ln>
                            <a:noFill/>
                          </a:ln>
                          <a:solidFill>
                            <a:schemeClr val="tx1"/>
                          </a:solidFill>
                          <a:effectLst/>
                          <a:latin typeface="Arial" charset="0"/>
                          <a:ea typeface="ＭＳ Ｐゴシック" pitchFamily="50" charset="-128"/>
                        </a:rPr>
                        <a:t>bc</a:t>
                      </a:r>
                      <a:r>
                        <a:rPr kumimoji="1" lang="en-US" altLang="ja-JP" sz="2800" b="0" i="0" u="none" strike="noStrike" cap="none" normalizeH="0" baseline="0" smtClean="0">
                          <a:ln>
                            <a:noFill/>
                          </a:ln>
                          <a:solidFill>
                            <a:schemeClr val="tx1"/>
                          </a:solidFill>
                          <a:effectLst/>
                          <a:latin typeface="Arial" charset="0"/>
                          <a:ea typeface="ＭＳ Ｐゴシック" pitchFamily="50" charset="-128"/>
                        </a:rPr>
                        <a:t> ,  w</a:t>
                      </a:r>
                      <a:r>
                        <a:rPr kumimoji="1" lang="en-US" altLang="ja-JP" sz="2800" b="0" i="0" u="none" strike="noStrike" cap="none" normalizeH="0" baseline="-25000" smtClean="0">
                          <a:ln>
                            <a:noFill/>
                          </a:ln>
                          <a:solidFill>
                            <a:schemeClr val="tx1"/>
                          </a:solidFill>
                          <a:effectLst/>
                          <a:latin typeface="Arial" charset="0"/>
                          <a:ea typeface="ＭＳ Ｐゴシック" pitchFamily="50" charset="-128"/>
                        </a:rPr>
                        <a:t>bc</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en-US" altLang="ja-JP" sz="2800" b="0" i="0" u="none" strike="noStrike" cap="none" normalizeH="0" baseline="0" dirty="0" err="1" smtClean="0">
                          <a:ln>
                            <a:noFill/>
                          </a:ln>
                          <a:solidFill>
                            <a:schemeClr val="tx1"/>
                          </a:solidFill>
                          <a:effectLst/>
                          <a:latin typeface="Arial" charset="0"/>
                          <a:ea typeface="ＭＳ Ｐゴシック" pitchFamily="50" charset="-128"/>
                        </a:rPr>
                        <a:t>v</a:t>
                      </a:r>
                      <a:r>
                        <a:rPr kumimoji="1" lang="en-US" altLang="ja-JP" sz="2800" b="0" i="0" u="none" strike="noStrike" cap="none" normalizeH="0" baseline="-25000" dirty="0" err="1" smtClean="0">
                          <a:ln>
                            <a:noFill/>
                          </a:ln>
                          <a:solidFill>
                            <a:schemeClr val="tx1"/>
                          </a:solidFill>
                          <a:effectLst/>
                          <a:latin typeface="Arial" charset="0"/>
                          <a:ea typeface="ＭＳ Ｐゴシック" pitchFamily="50" charset="-128"/>
                        </a:rPr>
                        <a:t>bd</a:t>
                      </a:r>
                      <a:r>
                        <a:rPr kumimoji="1" lang="en-US" altLang="ja-JP" sz="2800" b="0" i="0" u="none" strike="noStrike" cap="none" normalizeH="0" baseline="0" dirty="0" smtClean="0">
                          <a:ln>
                            <a:noFill/>
                          </a:ln>
                          <a:solidFill>
                            <a:schemeClr val="tx1"/>
                          </a:solidFill>
                          <a:effectLst/>
                          <a:latin typeface="Arial" charset="0"/>
                          <a:ea typeface="ＭＳ Ｐゴシック" pitchFamily="50" charset="-128"/>
                        </a:rPr>
                        <a:t> ,  </a:t>
                      </a:r>
                      <a:r>
                        <a:rPr kumimoji="1" lang="en-US" altLang="ja-JP" sz="2800" b="0" i="0" u="none" strike="noStrike" cap="none" normalizeH="0" baseline="0" dirty="0" err="1" smtClean="0">
                          <a:ln>
                            <a:noFill/>
                          </a:ln>
                          <a:solidFill>
                            <a:schemeClr val="tx1"/>
                          </a:solidFill>
                          <a:effectLst/>
                          <a:latin typeface="Arial" charset="0"/>
                          <a:ea typeface="ＭＳ Ｐゴシック" pitchFamily="50" charset="-128"/>
                        </a:rPr>
                        <a:t>w</a:t>
                      </a:r>
                      <a:r>
                        <a:rPr kumimoji="1" lang="en-US" altLang="ja-JP" sz="2800" b="0" i="0" u="none" strike="noStrike" cap="none" normalizeH="0" baseline="-25000" dirty="0" err="1" smtClean="0">
                          <a:ln>
                            <a:noFill/>
                          </a:ln>
                          <a:solidFill>
                            <a:schemeClr val="tx1"/>
                          </a:solidFill>
                          <a:effectLst/>
                          <a:latin typeface="Arial" charset="0"/>
                          <a:ea typeface="ＭＳ Ｐゴシック" pitchFamily="50" charset="-128"/>
                        </a:rPr>
                        <a:t>bd</a:t>
                      </a:r>
                      <a:endParaRPr kumimoji="1" lang="en-US" altLang="ja-JP" sz="2800" b="0" i="0" u="none" strike="noStrike" cap="none" normalizeH="0" baseline="-25000" dirty="0" smtClean="0">
                        <a:ln>
                          <a:noFill/>
                        </a:ln>
                        <a:solidFill>
                          <a:schemeClr val="tx1"/>
                        </a:solidFill>
                        <a:effectLst/>
                        <a:latin typeface="Arial" charset="0"/>
                        <a:ea typeface="ＭＳ Ｐゴシック" pitchFamily="50" charset="-128"/>
                      </a:endParaRPr>
                    </a:p>
                  </a:txBody>
                  <a:tcPr marL="0" marR="0" marT="0" marB="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6195">
                                            <p:txEl>
                                              <p:pRg st="0" end="0"/>
                                            </p:txEl>
                                          </p:spTgt>
                                        </p:tgtEl>
                                        <p:attrNameLst>
                                          <p:attrName>style.visibility</p:attrName>
                                        </p:attrNameLst>
                                      </p:cBhvr>
                                      <p:to>
                                        <p:strVal val="visible"/>
                                      </p:to>
                                    </p:set>
                                    <p:anim calcmode="lin" valueType="num">
                                      <p:cBhvr additive="base">
                                        <p:cTn id="7" dur="500" fill="hold"/>
                                        <p:tgtEl>
                                          <p:spTgt spid="13619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36195">
                                            <p:txEl>
                                              <p:pRg st="0" end="0"/>
                                            </p:txEl>
                                          </p:spTgt>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36195">
                                            <p:txEl>
                                              <p:pRg st="1" end="1"/>
                                            </p:txEl>
                                          </p:spTgt>
                                        </p:tgtEl>
                                        <p:attrNameLst>
                                          <p:attrName>style.visibility</p:attrName>
                                        </p:attrNameLst>
                                      </p:cBhvr>
                                      <p:to>
                                        <p:strVal val="visible"/>
                                      </p:to>
                                    </p:set>
                                    <p:anim calcmode="lin" valueType="num">
                                      <p:cBhvr additive="base">
                                        <p:cTn id="12" dur="500" fill="hold"/>
                                        <p:tgtEl>
                                          <p:spTgt spid="136195">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13619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53" presetClass="entr" presetSubtype="0" fill="hold" nodeType="clickEffect">
                                  <p:stCondLst>
                                    <p:cond delay="0"/>
                                  </p:stCondLst>
                                  <p:childTnLst>
                                    <p:set>
                                      <p:cBhvr>
                                        <p:cTn id="17" dur="1" fill="hold">
                                          <p:stCondLst>
                                            <p:cond delay="0"/>
                                          </p:stCondLst>
                                        </p:cTn>
                                        <p:tgtEl>
                                          <p:spTgt spid="136232"/>
                                        </p:tgtEl>
                                        <p:attrNameLst>
                                          <p:attrName>style.visibility</p:attrName>
                                        </p:attrNameLst>
                                      </p:cBhvr>
                                      <p:to>
                                        <p:strVal val="visible"/>
                                      </p:to>
                                    </p:set>
                                    <p:anim calcmode="lin" valueType="num">
                                      <p:cBhvr>
                                        <p:cTn id="18" dur="500" fill="hold"/>
                                        <p:tgtEl>
                                          <p:spTgt spid="136232"/>
                                        </p:tgtEl>
                                        <p:attrNameLst>
                                          <p:attrName>ppt_w</p:attrName>
                                        </p:attrNameLst>
                                      </p:cBhvr>
                                      <p:tavLst>
                                        <p:tav tm="0">
                                          <p:val>
                                            <p:fltVal val="0"/>
                                          </p:val>
                                        </p:tav>
                                        <p:tav tm="100000">
                                          <p:val>
                                            <p:strVal val="#ppt_w"/>
                                          </p:val>
                                        </p:tav>
                                      </p:tavLst>
                                    </p:anim>
                                    <p:anim calcmode="lin" valueType="num">
                                      <p:cBhvr>
                                        <p:cTn id="19" dur="500" fill="hold"/>
                                        <p:tgtEl>
                                          <p:spTgt spid="136232"/>
                                        </p:tgtEl>
                                        <p:attrNameLst>
                                          <p:attrName>ppt_h</p:attrName>
                                        </p:attrNameLst>
                                      </p:cBhvr>
                                      <p:tavLst>
                                        <p:tav tm="0">
                                          <p:val>
                                            <p:fltVal val="0"/>
                                          </p:val>
                                        </p:tav>
                                        <p:tav tm="100000">
                                          <p:val>
                                            <p:strVal val="#ppt_h"/>
                                          </p:val>
                                        </p:tav>
                                      </p:tavLst>
                                    </p:anim>
                                    <p:animEffect transition="in" filter="fade">
                                      <p:cBhvr>
                                        <p:cTn id="20" dur="500"/>
                                        <p:tgtEl>
                                          <p:spTgt spid="136232"/>
                                        </p:tgtEl>
                                      </p:cBhvr>
                                    </p:animEffect>
                                  </p:childTnLst>
                                </p:cTn>
                              </p:par>
                            </p:childTnLst>
                          </p:cTn>
                        </p:par>
                        <p:par>
                          <p:cTn id="21" fill="hold" nodeType="afterGroup">
                            <p:stCondLst>
                              <p:cond delay="500"/>
                            </p:stCondLst>
                            <p:childTnLst>
                              <p:par>
                                <p:cTn id="22" presetID="2" presetClass="entr" presetSubtype="4" fill="hold" grpId="0" nodeType="afterEffect">
                                  <p:stCondLst>
                                    <p:cond delay="0"/>
                                  </p:stCondLst>
                                  <p:childTnLst>
                                    <p:set>
                                      <p:cBhvr>
                                        <p:cTn id="23" dur="1" fill="hold">
                                          <p:stCondLst>
                                            <p:cond delay="0"/>
                                          </p:stCondLst>
                                        </p:cTn>
                                        <p:tgtEl>
                                          <p:spTgt spid="136195">
                                            <p:txEl>
                                              <p:pRg st="9" end="9"/>
                                            </p:txEl>
                                          </p:spTgt>
                                        </p:tgtEl>
                                        <p:attrNameLst>
                                          <p:attrName>style.visibility</p:attrName>
                                        </p:attrNameLst>
                                      </p:cBhvr>
                                      <p:to>
                                        <p:strVal val="visible"/>
                                      </p:to>
                                    </p:set>
                                    <p:anim calcmode="lin" valueType="num">
                                      <p:cBhvr additive="base">
                                        <p:cTn id="24" dur="500" fill="hold"/>
                                        <p:tgtEl>
                                          <p:spTgt spid="136195">
                                            <p:txEl>
                                              <p:pRg st="9" end="9"/>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136195">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26" fill="hold" nodeType="clickPar">
                      <p:stCondLst>
                        <p:cond delay="indefinite"/>
                      </p:stCondLst>
                      <p:childTnLst>
                        <p:par>
                          <p:cTn id="27" fill="hold" nodeType="withGroup">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136195">
                                            <p:txEl>
                                              <p:pRg st="10" end="10"/>
                                            </p:txEl>
                                          </p:spTgt>
                                        </p:tgtEl>
                                        <p:attrNameLst>
                                          <p:attrName>style.visibility</p:attrName>
                                        </p:attrNameLst>
                                      </p:cBhvr>
                                      <p:to>
                                        <p:strVal val="visible"/>
                                      </p:to>
                                    </p:set>
                                    <p:anim calcmode="lin" valueType="num">
                                      <p:cBhvr additive="base">
                                        <p:cTn id="30" dur="500" fill="hold"/>
                                        <p:tgtEl>
                                          <p:spTgt spid="136195">
                                            <p:txEl>
                                              <p:pRg st="10" end="10"/>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136195">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6195"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A4F244A8-147D-48D7-84AA-7903AAC2B34D}" type="slidenum">
              <a:rPr kumimoji="0" lang="en-US" altLang="ja-JP" sz="1400"/>
              <a:pPr>
                <a:spcBef>
                  <a:spcPct val="0"/>
                </a:spcBef>
                <a:buFontTx/>
                <a:buNone/>
              </a:pPr>
              <a:t>6</a:t>
            </a:fld>
            <a:endParaRPr kumimoji="0" lang="en-US" altLang="ja-JP" sz="1400"/>
          </a:p>
        </p:txBody>
      </p:sp>
      <p:sp>
        <p:nvSpPr>
          <p:cNvPr id="13315" name="Rectangle 35"/>
          <p:cNvSpPr>
            <a:spLocks noGrp="1" noChangeArrowheads="1"/>
          </p:cNvSpPr>
          <p:nvPr>
            <p:ph type="title"/>
          </p:nvPr>
        </p:nvSpPr>
        <p:spPr/>
        <p:txBody>
          <a:bodyPr/>
          <a:lstStyle/>
          <a:p>
            <a:r>
              <a:rPr lang="ja-JP" altLang="en-US" smtClean="0"/>
              <a:t>例</a:t>
            </a:r>
            <a:r>
              <a:rPr lang="en-US" altLang="ja-JP" smtClean="0"/>
              <a:t>1</a:t>
            </a:r>
            <a:r>
              <a:rPr lang="ja-JP" altLang="en-US" smtClean="0"/>
              <a:t>：囚人のジレンマ</a:t>
            </a:r>
            <a:endParaRPr lang="en-US" altLang="ja-JP" smtClean="0"/>
          </a:p>
        </p:txBody>
      </p:sp>
      <p:sp>
        <p:nvSpPr>
          <p:cNvPr id="118820" name="Rectangle 36"/>
          <p:cNvSpPr>
            <a:spLocks noGrp="1" noChangeArrowheads="1"/>
          </p:cNvSpPr>
          <p:nvPr>
            <p:ph type="body" idx="1"/>
          </p:nvPr>
        </p:nvSpPr>
        <p:spPr>
          <a:xfrm>
            <a:off x="457200" y="1600200"/>
            <a:ext cx="8229600" cy="4876800"/>
          </a:xfrm>
        </p:spPr>
        <p:txBody>
          <a:bodyPr/>
          <a:lstStyle/>
          <a:p>
            <a:pPr>
              <a:lnSpc>
                <a:spcPct val="90000"/>
              </a:lnSpc>
            </a:pPr>
            <a:r>
              <a:rPr lang="en-US" altLang="ja-JP" sz="2800" smtClean="0"/>
              <a:t>2</a:t>
            </a:r>
            <a:r>
              <a:rPr lang="ja-JP" altLang="en-US" sz="2800" smtClean="0"/>
              <a:t>人の共犯者が別々に取り調べを受けていて、「黙秘」か「自白」かの選択を迫られる</a:t>
            </a:r>
          </a:p>
          <a:p>
            <a:pPr lvl="4">
              <a:lnSpc>
                <a:spcPct val="90000"/>
              </a:lnSpc>
            </a:pPr>
            <a:endParaRPr lang="ja-JP" altLang="en-US" sz="1600" smtClean="0"/>
          </a:p>
          <a:p>
            <a:pPr lvl="1">
              <a:lnSpc>
                <a:spcPct val="90000"/>
              </a:lnSpc>
            </a:pPr>
            <a:r>
              <a:rPr lang="ja-JP" altLang="en-US" sz="2400" smtClean="0"/>
              <a:t>自分も相手も「黙秘」 ⇒ </a:t>
            </a:r>
            <a:r>
              <a:rPr lang="en-US" altLang="ja-JP" sz="2400" smtClean="0"/>
              <a:t>2</a:t>
            </a:r>
            <a:r>
              <a:rPr lang="ja-JP" altLang="en-US" sz="2400" smtClean="0"/>
              <a:t>人とも懲役</a:t>
            </a:r>
            <a:r>
              <a:rPr lang="en-US" altLang="ja-JP" sz="2400" smtClean="0"/>
              <a:t>1</a:t>
            </a:r>
            <a:r>
              <a:rPr lang="ja-JP" altLang="en-US" sz="2400" smtClean="0"/>
              <a:t>年</a:t>
            </a:r>
          </a:p>
          <a:p>
            <a:pPr lvl="1">
              <a:lnSpc>
                <a:spcPct val="90000"/>
              </a:lnSpc>
            </a:pPr>
            <a:r>
              <a:rPr lang="ja-JP" altLang="en-US" sz="2400" smtClean="0"/>
              <a:t>自分は「黙秘」、相手は「自白」 ⇒ 自分は懲役</a:t>
            </a:r>
            <a:r>
              <a:rPr lang="en-US" altLang="ja-JP" sz="2400" smtClean="0"/>
              <a:t>10</a:t>
            </a:r>
            <a:r>
              <a:rPr lang="ja-JP" altLang="en-US" sz="2400" smtClean="0"/>
              <a:t>年、相手は無罪（司法取引）</a:t>
            </a:r>
          </a:p>
          <a:p>
            <a:pPr lvl="1">
              <a:lnSpc>
                <a:spcPct val="90000"/>
              </a:lnSpc>
            </a:pPr>
            <a:r>
              <a:rPr lang="ja-JP" altLang="en-US" sz="2400" smtClean="0"/>
              <a:t>自分も相手も「自白」 ⇒ </a:t>
            </a:r>
            <a:r>
              <a:rPr lang="en-US" altLang="ja-JP" sz="2400" smtClean="0"/>
              <a:t>2</a:t>
            </a:r>
            <a:r>
              <a:rPr lang="ja-JP" altLang="en-US" sz="2400" smtClean="0"/>
              <a:t>人とも懲役</a:t>
            </a:r>
            <a:r>
              <a:rPr lang="en-US" altLang="ja-JP" sz="2400" smtClean="0"/>
              <a:t>5</a:t>
            </a:r>
            <a:r>
              <a:rPr lang="ja-JP" altLang="en-US" sz="2400" smtClean="0"/>
              <a:t>年</a:t>
            </a:r>
          </a:p>
          <a:p>
            <a:pPr lvl="2">
              <a:lnSpc>
                <a:spcPct val="90000"/>
              </a:lnSpc>
            </a:pPr>
            <a:endParaRPr lang="ja-JP" altLang="en-US" smtClean="0"/>
          </a:p>
          <a:p>
            <a:pPr>
              <a:lnSpc>
                <a:spcPct val="90000"/>
              </a:lnSpc>
            </a:pPr>
            <a:r>
              <a:rPr lang="ja-JP" altLang="en-US" sz="2800" smtClean="0"/>
              <a:t>このゲームの</a:t>
            </a:r>
          </a:p>
          <a:p>
            <a:pPr lvl="1">
              <a:lnSpc>
                <a:spcPct val="90000"/>
              </a:lnSpc>
            </a:pPr>
            <a:r>
              <a:rPr lang="ja-JP" altLang="en-US" sz="2400" smtClean="0"/>
              <a:t>プレイヤーの集合：容疑者</a:t>
            </a:r>
            <a:r>
              <a:rPr lang="en-US" altLang="ja-JP" sz="2400" smtClean="0"/>
              <a:t>1</a:t>
            </a:r>
            <a:r>
              <a:rPr lang="ja-JP" altLang="en-US" sz="2400" smtClean="0"/>
              <a:t>＆容疑者</a:t>
            </a:r>
            <a:r>
              <a:rPr lang="en-US" altLang="ja-JP" sz="2400" smtClean="0"/>
              <a:t>2</a:t>
            </a:r>
          </a:p>
          <a:p>
            <a:pPr lvl="1">
              <a:lnSpc>
                <a:spcPct val="90000"/>
              </a:lnSpc>
            </a:pPr>
            <a:r>
              <a:rPr lang="ja-JP" altLang="en-US" sz="2400" smtClean="0"/>
              <a:t>各プレイヤーの戦略：「黙秘」</a:t>
            </a:r>
            <a:r>
              <a:rPr lang="en-US" altLang="ja-JP" sz="2400" smtClean="0"/>
              <a:t>or</a:t>
            </a:r>
            <a:r>
              <a:rPr lang="ja-JP" altLang="en-US" sz="2400" smtClean="0"/>
              <a:t>「自白」</a:t>
            </a:r>
          </a:p>
          <a:p>
            <a:pPr lvl="1">
              <a:lnSpc>
                <a:spcPct val="90000"/>
              </a:lnSpc>
            </a:pPr>
            <a:r>
              <a:rPr lang="ja-JP" altLang="en-US" sz="2400" smtClean="0"/>
              <a:t>各プレイヤーの利得：上に書いたとおり</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118820">
                                            <p:txEl>
                                              <p:pRg st="2" end="2"/>
                                            </p:txEl>
                                          </p:spTgt>
                                        </p:tgtEl>
                                        <p:attrNameLst>
                                          <p:attrName>style.visibility</p:attrName>
                                        </p:attrNameLst>
                                      </p:cBhvr>
                                      <p:to>
                                        <p:strVal val="visible"/>
                                      </p:to>
                                    </p:set>
                                    <p:anim calcmode="lin" valueType="num">
                                      <p:cBhvr additive="base">
                                        <p:cTn id="7" dur="500" fill="hold"/>
                                        <p:tgtEl>
                                          <p:spTgt spid="118820">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8820">
                                            <p:txEl>
                                              <p:pRg st="2" end="2"/>
                                            </p:txEl>
                                          </p:spTgt>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2" presetClass="entr" presetSubtype="4" fill="hold" nodeType="afterEffect">
                                  <p:stCondLst>
                                    <p:cond delay="0"/>
                                  </p:stCondLst>
                                  <p:childTnLst>
                                    <p:set>
                                      <p:cBhvr>
                                        <p:cTn id="11" dur="1" fill="hold">
                                          <p:stCondLst>
                                            <p:cond delay="0"/>
                                          </p:stCondLst>
                                        </p:cTn>
                                        <p:tgtEl>
                                          <p:spTgt spid="118820">
                                            <p:txEl>
                                              <p:pRg st="3" end="3"/>
                                            </p:txEl>
                                          </p:spTgt>
                                        </p:tgtEl>
                                        <p:attrNameLst>
                                          <p:attrName>style.visibility</p:attrName>
                                        </p:attrNameLst>
                                      </p:cBhvr>
                                      <p:to>
                                        <p:strVal val="visible"/>
                                      </p:to>
                                    </p:set>
                                    <p:anim calcmode="lin" valueType="num">
                                      <p:cBhvr additive="base">
                                        <p:cTn id="12" dur="1000" fill="hold"/>
                                        <p:tgtEl>
                                          <p:spTgt spid="118820">
                                            <p:txEl>
                                              <p:pRg st="3" end="3"/>
                                            </p:txEl>
                                          </p:spTgt>
                                        </p:tgtEl>
                                        <p:attrNameLst>
                                          <p:attrName>ppt_x</p:attrName>
                                        </p:attrNameLst>
                                      </p:cBhvr>
                                      <p:tavLst>
                                        <p:tav tm="0">
                                          <p:val>
                                            <p:strVal val="#ppt_x"/>
                                          </p:val>
                                        </p:tav>
                                        <p:tav tm="100000">
                                          <p:val>
                                            <p:strVal val="#ppt_x"/>
                                          </p:val>
                                        </p:tav>
                                      </p:tavLst>
                                    </p:anim>
                                    <p:anim calcmode="lin" valueType="num">
                                      <p:cBhvr additive="base">
                                        <p:cTn id="13" dur="1000" fill="hold"/>
                                        <p:tgtEl>
                                          <p:spTgt spid="118820">
                                            <p:txEl>
                                              <p:pRg st="3" end="3"/>
                                            </p:txEl>
                                          </p:spTgt>
                                        </p:tgtEl>
                                        <p:attrNameLst>
                                          <p:attrName>ppt_y</p:attrName>
                                        </p:attrNameLst>
                                      </p:cBhvr>
                                      <p:tavLst>
                                        <p:tav tm="0">
                                          <p:val>
                                            <p:strVal val="1+#ppt_h/2"/>
                                          </p:val>
                                        </p:tav>
                                        <p:tav tm="100000">
                                          <p:val>
                                            <p:strVal val="#ppt_y"/>
                                          </p:val>
                                        </p:tav>
                                      </p:tavLst>
                                    </p:anim>
                                  </p:childTnLst>
                                </p:cTn>
                              </p:par>
                            </p:childTnLst>
                          </p:cTn>
                        </p:par>
                        <p:par>
                          <p:cTn id="14" fill="hold" nodeType="afterGroup">
                            <p:stCondLst>
                              <p:cond delay="1500"/>
                            </p:stCondLst>
                            <p:childTnLst>
                              <p:par>
                                <p:cTn id="15" presetID="2" presetClass="entr" presetSubtype="4" fill="hold" nodeType="afterEffect">
                                  <p:stCondLst>
                                    <p:cond delay="0"/>
                                  </p:stCondLst>
                                  <p:childTnLst>
                                    <p:set>
                                      <p:cBhvr>
                                        <p:cTn id="16" dur="1" fill="hold">
                                          <p:stCondLst>
                                            <p:cond delay="0"/>
                                          </p:stCondLst>
                                        </p:cTn>
                                        <p:tgtEl>
                                          <p:spTgt spid="118820">
                                            <p:txEl>
                                              <p:pRg st="4" end="4"/>
                                            </p:txEl>
                                          </p:spTgt>
                                        </p:tgtEl>
                                        <p:attrNameLst>
                                          <p:attrName>style.visibility</p:attrName>
                                        </p:attrNameLst>
                                      </p:cBhvr>
                                      <p:to>
                                        <p:strVal val="visible"/>
                                      </p:to>
                                    </p:set>
                                    <p:anim calcmode="lin" valueType="num">
                                      <p:cBhvr additive="base">
                                        <p:cTn id="17" dur="1000" fill="hold"/>
                                        <p:tgtEl>
                                          <p:spTgt spid="118820">
                                            <p:txEl>
                                              <p:pRg st="4" end="4"/>
                                            </p:txEl>
                                          </p:spTgt>
                                        </p:tgtEl>
                                        <p:attrNameLst>
                                          <p:attrName>ppt_x</p:attrName>
                                        </p:attrNameLst>
                                      </p:cBhvr>
                                      <p:tavLst>
                                        <p:tav tm="0">
                                          <p:val>
                                            <p:strVal val="#ppt_x"/>
                                          </p:val>
                                        </p:tav>
                                        <p:tav tm="100000">
                                          <p:val>
                                            <p:strVal val="#ppt_x"/>
                                          </p:val>
                                        </p:tav>
                                      </p:tavLst>
                                    </p:anim>
                                    <p:anim calcmode="lin" valueType="num">
                                      <p:cBhvr additive="base">
                                        <p:cTn id="18" dur="1000" fill="hold"/>
                                        <p:tgtEl>
                                          <p:spTgt spid="118820">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2" presetClass="entr" presetSubtype="4" fill="hold" nodeType="clickEffect">
                                  <p:stCondLst>
                                    <p:cond delay="0"/>
                                  </p:stCondLst>
                                  <p:childTnLst>
                                    <p:set>
                                      <p:cBhvr>
                                        <p:cTn id="22" dur="1" fill="hold">
                                          <p:stCondLst>
                                            <p:cond delay="0"/>
                                          </p:stCondLst>
                                        </p:cTn>
                                        <p:tgtEl>
                                          <p:spTgt spid="118820">
                                            <p:txEl>
                                              <p:pRg st="6" end="6"/>
                                            </p:txEl>
                                          </p:spTgt>
                                        </p:tgtEl>
                                        <p:attrNameLst>
                                          <p:attrName>style.visibility</p:attrName>
                                        </p:attrNameLst>
                                      </p:cBhvr>
                                      <p:to>
                                        <p:strVal val="visible"/>
                                      </p:to>
                                    </p:set>
                                    <p:anim calcmode="lin" valueType="num">
                                      <p:cBhvr additive="base">
                                        <p:cTn id="23" dur="500" fill="hold"/>
                                        <p:tgtEl>
                                          <p:spTgt spid="118820">
                                            <p:txEl>
                                              <p:pRg st="6" end="6"/>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118820">
                                            <p:txEl>
                                              <p:pRg st="6" end="6"/>
                                            </p:txEl>
                                          </p:spTgt>
                                        </p:tgtEl>
                                        <p:attrNameLst>
                                          <p:attrName>ppt_y</p:attrName>
                                        </p:attrNameLst>
                                      </p:cBhvr>
                                      <p:tavLst>
                                        <p:tav tm="0">
                                          <p:val>
                                            <p:strVal val="1+#ppt_h/2"/>
                                          </p:val>
                                        </p:tav>
                                        <p:tav tm="100000">
                                          <p:val>
                                            <p:strVal val="#ppt_y"/>
                                          </p:val>
                                        </p:tav>
                                      </p:tavLst>
                                    </p:anim>
                                  </p:childTnLst>
                                </p:cTn>
                              </p:par>
                            </p:childTnLst>
                          </p:cTn>
                        </p:par>
                        <p:par>
                          <p:cTn id="25" fill="hold" nodeType="afterGroup">
                            <p:stCondLst>
                              <p:cond delay="500"/>
                            </p:stCondLst>
                            <p:childTnLst>
                              <p:par>
                                <p:cTn id="26" presetID="2" presetClass="entr" presetSubtype="4" fill="hold" nodeType="afterEffect">
                                  <p:stCondLst>
                                    <p:cond delay="0"/>
                                  </p:stCondLst>
                                  <p:childTnLst>
                                    <p:set>
                                      <p:cBhvr>
                                        <p:cTn id="27" dur="1" fill="hold">
                                          <p:stCondLst>
                                            <p:cond delay="0"/>
                                          </p:stCondLst>
                                        </p:cTn>
                                        <p:tgtEl>
                                          <p:spTgt spid="118820">
                                            <p:txEl>
                                              <p:pRg st="7" end="7"/>
                                            </p:txEl>
                                          </p:spTgt>
                                        </p:tgtEl>
                                        <p:attrNameLst>
                                          <p:attrName>style.visibility</p:attrName>
                                        </p:attrNameLst>
                                      </p:cBhvr>
                                      <p:to>
                                        <p:strVal val="visible"/>
                                      </p:to>
                                    </p:set>
                                    <p:anim calcmode="lin" valueType="num">
                                      <p:cBhvr additive="base">
                                        <p:cTn id="28" dur="1000" fill="hold"/>
                                        <p:tgtEl>
                                          <p:spTgt spid="118820">
                                            <p:txEl>
                                              <p:pRg st="7" end="7"/>
                                            </p:txEl>
                                          </p:spTgt>
                                        </p:tgtEl>
                                        <p:attrNameLst>
                                          <p:attrName>ppt_x</p:attrName>
                                        </p:attrNameLst>
                                      </p:cBhvr>
                                      <p:tavLst>
                                        <p:tav tm="0">
                                          <p:val>
                                            <p:strVal val="#ppt_x"/>
                                          </p:val>
                                        </p:tav>
                                        <p:tav tm="100000">
                                          <p:val>
                                            <p:strVal val="#ppt_x"/>
                                          </p:val>
                                        </p:tav>
                                      </p:tavLst>
                                    </p:anim>
                                    <p:anim calcmode="lin" valueType="num">
                                      <p:cBhvr additive="base">
                                        <p:cTn id="29" dur="1000" fill="hold"/>
                                        <p:tgtEl>
                                          <p:spTgt spid="118820">
                                            <p:txEl>
                                              <p:pRg st="7" end="7"/>
                                            </p:txEl>
                                          </p:spTgt>
                                        </p:tgtEl>
                                        <p:attrNameLst>
                                          <p:attrName>ppt_y</p:attrName>
                                        </p:attrNameLst>
                                      </p:cBhvr>
                                      <p:tavLst>
                                        <p:tav tm="0">
                                          <p:val>
                                            <p:strVal val="1+#ppt_h/2"/>
                                          </p:val>
                                        </p:tav>
                                        <p:tav tm="100000">
                                          <p:val>
                                            <p:strVal val="#ppt_y"/>
                                          </p:val>
                                        </p:tav>
                                      </p:tavLst>
                                    </p:anim>
                                  </p:childTnLst>
                                </p:cTn>
                              </p:par>
                            </p:childTnLst>
                          </p:cTn>
                        </p:par>
                        <p:par>
                          <p:cTn id="30" fill="hold" nodeType="afterGroup">
                            <p:stCondLst>
                              <p:cond delay="1500"/>
                            </p:stCondLst>
                            <p:childTnLst>
                              <p:par>
                                <p:cTn id="31" presetID="2" presetClass="entr" presetSubtype="4" fill="hold" nodeType="afterEffect">
                                  <p:stCondLst>
                                    <p:cond delay="0"/>
                                  </p:stCondLst>
                                  <p:childTnLst>
                                    <p:set>
                                      <p:cBhvr>
                                        <p:cTn id="32" dur="1" fill="hold">
                                          <p:stCondLst>
                                            <p:cond delay="0"/>
                                          </p:stCondLst>
                                        </p:cTn>
                                        <p:tgtEl>
                                          <p:spTgt spid="118820">
                                            <p:txEl>
                                              <p:pRg st="8" end="8"/>
                                            </p:txEl>
                                          </p:spTgt>
                                        </p:tgtEl>
                                        <p:attrNameLst>
                                          <p:attrName>style.visibility</p:attrName>
                                        </p:attrNameLst>
                                      </p:cBhvr>
                                      <p:to>
                                        <p:strVal val="visible"/>
                                      </p:to>
                                    </p:set>
                                    <p:anim calcmode="lin" valueType="num">
                                      <p:cBhvr additive="base">
                                        <p:cTn id="33" dur="1000" fill="hold"/>
                                        <p:tgtEl>
                                          <p:spTgt spid="118820">
                                            <p:txEl>
                                              <p:pRg st="8" end="8"/>
                                            </p:txEl>
                                          </p:spTgt>
                                        </p:tgtEl>
                                        <p:attrNameLst>
                                          <p:attrName>ppt_x</p:attrName>
                                        </p:attrNameLst>
                                      </p:cBhvr>
                                      <p:tavLst>
                                        <p:tav tm="0">
                                          <p:val>
                                            <p:strVal val="#ppt_x"/>
                                          </p:val>
                                        </p:tav>
                                        <p:tav tm="100000">
                                          <p:val>
                                            <p:strVal val="#ppt_x"/>
                                          </p:val>
                                        </p:tav>
                                      </p:tavLst>
                                    </p:anim>
                                    <p:anim calcmode="lin" valueType="num">
                                      <p:cBhvr additive="base">
                                        <p:cTn id="34" dur="1000" fill="hold"/>
                                        <p:tgtEl>
                                          <p:spTgt spid="118820">
                                            <p:txEl>
                                              <p:pRg st="8" end="8"/>
                                            </p:txEl>
                                          </p:spTgt>
                                        </p:tgtEl>
                                        <p:attrNameLst>
                                          <p:attrName>ppt_y</p:attrName>
                                        </p:attrNameLst>
                                      </p:cBhvr>
                                      <p:tavLst>
                                        <p:tav tm="0">
                                          <p:val>
                                            <p:strVal val="1+#ppt_h/2"/>
                                          </p:val>
                                        </p:tav>
                                        <p:tav tm="100000">
                                          <p:val>
                                            <p:strVal val="#ppt_y"/>
                                          </p:val>
                                        </p:tav>
                                      </p:tavLst>
                                    </p:anim>
                                  </p:childTnLst>
                                </p:cTn>
                              </p:par>
                            </p:childTnLst>
                          </p:cTn>
                        </p:par>
                        <p:par>
                          <p:cTn id="35" fill="hold" nodeType="afterGroup">
                            <p:stCondLst>
                              <p:cond delay="2500"/>
                            </p:stCondLst>
                            <p:childTnLst>
                              <p:par>
                                <p:cTn id="36" presetID="2" presetClass="entr" presetSubtype="4" fill="hold" nodeType="afterEffect">
                                  <p:stCondLst>
                                    <p:cond delay="0"/>
                                  </p:stCondLst>
                                  <p:childTnLst>
                                    <p:set>
                                      <p:cBhvr>
                                        <p:cTn id="37" dur="1" fill="hold">
                                          <p:stCondLst>
                                            <p:cond delay="0"/>
                                          </p:stCondLst>
                                        </p:cTn>
                                        <p:tgtEl>
                                          <p:spTgt spid="118820">
                                            <p:txEl>
                                              <p:pRg st="9" end="9"/>
                                            </p:txEl>
                                          </p:spTgt>
                                        </p:tgtEl>
                                        <p:attrNameLst>
                                          <p:attrName>style.visibility</p:attrName>
                                        </p:attrNameLst>
                                      </p:cBhvr>
                                      <p:to>
                                        <p:strVal val="visible"/>
                                      </p:to>
                                    </p:set>
                                    <p:anim calcmode="lin" valueType="num">
                                      <p:cBhvr additive="base">
                                        <p:cTn id="38" dur="1000" fill="hold"/>
                                        <p:tgtEl>
                                          <p:spTgt spid="118820">
                                            <p:txEl>
                                              <p:pRg st="9" end="9"/>
                                            </p:txEl>
                                          </p:spTgt>
                                        </p:tgtEl>
                                        <p:attrNameLst>
                                          <p:attrName>ppt_x</p:attrName>
                                        </p:attrNameLst>
                                      </p:cBhvr>
                                      <p:tavLst>
                                        <p:tav tm="0">
                                          <p:val>
                                            <p:strVal val="#ppt_x"/>
                                          </p:val>
                                        </p:tav>
                                        <p:tav tm="100000">
                                          <p:val>
                                            <p:strVal val="#ppt_x"/>
                                          </p:val>
                                        </p:tav>
                                      </p:tavLst>
                                    </p:anim>
                                    <p:anim calcmode="lin" valueType="num">
                                      <p:cBhvr additive="base">
                                        <p:cTn id="39" dur="1000" fill="hold"/>
                                        <p:tgtEl>
                                          <p:spTgt spid="118820">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A32AF8C3-0FC5-4900-8C0D-4DCA1B269061}" type="slidenum">
              <a:rPr kumimoji="0" lang="en-US" altLang="ja-JP" sz="1400"/>
              <a:pPr>
                <a:spcBef>
                  <a:spcPct val="0"/>
                </a:spcBef>
                <a:buFontTx/>
                <a:buNone/>
              </a:pPr>
              <a:t>7</a:t>
            </a:fld>
            <a:endParaRPr kumimoji="0" lang="en-US" altLang="ja-JP" sz="1400"/>
          </a:p>
        </p:txBody>
      </p:sp>
      <p:graphicFrame>
        <p:nvGraphicFramePr>
          <p:cNvPr id="131076" name="Group 4"/>
          <p:cNvGraphicFramePr>
            <a:graphicFrameLocks noGrp="1"/>
          </p:cNvGraphicFramePr>
          <p:nvPr/>
        </p:nvGraphicFramePr>
        <p:xfrm>
          <a:off x="1219200" y="2286000"/>
          <a:ext cx="6781800" cy="2971800"/>
        </p:xfrm>
        <a:graphic>
          <a:graphicData uri="http://schemas.openxmlformats.org/drawingml/2006/table">
            <a:tbl>
              <a:tblPr/>
              <a:tblGrid>
                <a:gridCol w="1695450"/>
                <a:gridCol w="1695450"/>
                <a:gridCol w="1695450"/>
                <a:gridCol w="1695450"/>
              </a:tblGrid>
              <a:tr h="74295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1" lang="ja-JP" altLang="en-US" sz="2800" b="0" i="0" u="none" strike="noStrike" cap="none" normalizeH="0" baseline="0" smtClean="0">
                        <a:ln>
                          <a:noFill/>
                        </a:ln>
                        <a:solidFill>
                          <a:schemeClr val="tx1"/>
                        </a:solidFill>
                        <a:effectLst/>
                        <a:latin typeface="Arial" charset="0"/>
                        <a:ea typeface="ＭＳ Ｐゴシック" pitchFamily="50" charset="-128"/>
                      </a:endParaRPr>
                    </a:p>
                  </a:txBody>
                  <a:tcPr marL="0" marR="0" marT="0" marB="0" anchor="ctr" anchorCtr="1" horzOverflow="overflow">
                    <a:lnL cap="flat">
                      <a:noFill/>
                    </a:lnL>
                    <a:lnR>
                      <a:noFill/>
                    </a:lnR>
                    <a:lnT cap="fla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1" lang="ja-JP" altLang="en-US" sz="2800" b="0" i="0" u="none" strike="noStrike" cap="none" normalizeH="0" baseline="0" smtClean="0">
                        <a:ln>
                          <a:noFill/>
                        </a:ln>
                        <a:solidFill>
                          <a:schemeClr val="tx1"/>
                        </a:solidFill>
                        <a:effectLst/>
                        <a:latin typeface="Arial" charset="0"/>
                        <a:ea typeface="ＭＳ Ｐゴシック" pitchFamily="50" charset="-128"/>
                      </a:endParaRPr>
                    </a:p>
                  </a:txBody>
                  <a:tcPr marL="0" marR="0" marT="0" marB="0" anchor="ctr" anchorCtr="1" horzOverflow="overflow">
                    <a:lnL>
                      <a:noFill/>
                    </a:lnL>
                    <a:lnR w="28575" cap="flat" cmpd="sng" algn="ctr">
                      <a:solidFill>
                        <a:schemeClr val="tx1"/>
                      </a:solidFill>
                      <a:prstDash val="solid"/>
                      <a:round/>
                      <a:headEnd type="none" w="med" len="med"/>
                      <a:tailEnd type="none" w="med" len="med"/>
                    </a:lnR>
                    <a:lnT cap="flat">
                      <a:noFill/>
                    </a:lnT>
                    <a:lnB>
                      <a:noFill/>
                    </a:lnB>
                    <a:lnTlToBr>
                      <a:noFill/>
                    </a:lnTlToBr>
                    <a:lnBlToTr>
                      <a:noFill/>
                    </a:lnBlToTr>
                    <a:noFill/>
                  </a:tcPr>
                </a:tc>
                <a:tc gridSpan="2">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ja-JP" altLang="en-US" sz="2800" b="0" i="0" u="none" strike="noStrike" cap="none" normalizeH="0" baseline="0" smtClean="0">
                          <a:ln>
                            <a:noFill/>
                          </a:ln>
                          <a:solidFill>
                            <a:schemeClr val="tx1"/>
                          </a:solidFill>
                          <a:effectLst/>
                          <a:latin typeface="Arial" charset="0"/>
                          <a:ea typeface="ＭＳ Ｐゴシック" pitchFamily="50" charset="-128"/>
                        </a:rPr>
                        <a:t>容疑者</a:t>
                      </a:r>
                      <a:r>
                        <a:rPr kumimoji="1" lang="en-US" altLang="ja-JP" sz="2800" b="0" i="0" u="none" strike="noStrike" cap="none" normalizeH="0" baseline="0" smtClean="0">
                          <a:ln>
                            <a:noFill/>
                          </a:ln>
                          <a:solidFill>
                            <a:schemeClr val="tx1"/>
                          </a:solidFill>
                          <a:effectLst/>
                          <a:latin typeface="Arial" charset="0"/>
                          <a:ea typeface="ＭＳ Ｐゴシック" pitchFamily="50" charset="-128"/>
                        </a:rPr>
                        <a:t>2</a:t>
                      </a:r>
                    </a:p>
                  </a:txBody>
                  <a:tcPr marL="0" marR="0" marT="0" marB="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r>
              <a:tr h="74295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1" lang="ja-JP" altLang="en-US" sz="2800" b="0" i="0" u="none" strike="noStrike" cap="none" normalizeH="0" baseline="0" smtClean="0">
                        <a:ln>
                          <a:noFill/>
                        </a:ln>
                        <a:solidFill>
                          <a:schemeClr val="tx1"/>
                        </a:solidFill>
                        <a:effectLst/>
                        <a:latin typeface="Arial" charset="0"/>
                        <a:ea typeface="ＭＳ Ｐゴシック" pitchFamily="50" charset="-128"/>
                      </a:endParaRPr>
                    </a:p>
                  </a:txBody>
                  <a:tcPr marL="0" marR="0" marT="0" marB="0" anchor="ctr" anchorCtr="1" horzOverflow="overflow">
                    <a:lnL cap="flat">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1" lang="ja-JP" altLang="en-US" sz="2800" b="0" i="0" u="none" strike="noStrike" cap="none" normalizeH="0" baseline="0" smtClean="0">
                        <a:ln>
                          <a:noFill/>
                        </a:ln>
                        <a:solidFill>
                          <a:schemeClr val="tx1"/>
                        </a:solidFill>
                        <a:effectLst/>
                        <a:latin typeface="Arial" charset="0"/>
                        <a:ea typeface="ＭＳ Ｐゴシック" pitchFamily="50" charset="-128"/>
                      </a:endParaRPr>
                    </a:p>
                  </a:txBody>
                  <a:tcPr marL="0" marR="0" marT="0" marB="0" anchor="ctr" anchorCtr="1" horzOverflow="overflow">
                    <a:lnL>
                      <a:noFill/>
                    </a:lnL>
                    <a:lnR w="28575" cap="flat" cmpd="sng" algn="ctr">
                      <a:solidFill>
                        <a:schemeClr val="tx1"/>
                      </a:solid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ja-JP" altLang="en-US" sz="2800" b="0" i="0" u="none" strike="noStrike" cap="none" normalizeH="0" baseline="0" smtClean="0">
                          <a:ln>
                            <a:noFill/>
                          </a:ln>
                          <a:solidFill>
                            <a:schemeClr val="tx1"/>
                          </a:solidFill>
                          <a:effectLst/>
                          <a:latin typeface="Arial" charset="0"/>
                          <a:ea typeface="ＭＳ Ｐゴシック" pitchFamily="50" charset="-128"/>
                        </a:rPr>
                        <a:t>自白</a:t>
                      </a:r>
                    </a:p>
                  </a:txBody>
                  <a:tcPr marL="0" marR="0" marT="0" marB="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ja-JP" altLang="en-US" sz="2800" b="0" i="0" u="none" strike="noStrike" cap="none" normalizeH="0" baseline="0" smtClean="0">
                          <a:ln>
                            <a:noFill/>
                          </a:ln>
                          <a:solidFill>
                            <a:schemeClr val="tx1"/>
                          </a:solidFill>
                          <a:effectLst/>
                          <a:latin typeface="Arial" charset="0"/>
                          <a:ea typeface="ＭＳ Ｐゴシック" pitchFamily="50" charset="-128"/>
                        </a:rPr>
                        <a:t>黙秘</a:t>
                      </a:r>
                    </a:p>
                  </a:txBody>
                  <a:tcPr marL="0" marR="0" marT="0" marB="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42950">
                <a:tc rowSpan="2">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ja-JP" altLang="en-US" sz="2800" b="0" i="0" u="none" strike="noStrike" cap="none" normalizeH="0" baseline="0" smtClean="0">
                          <a:ln>
                            <a:noFill/>
                          </a:ln>
                          <a:solidFill>
                            <a:schemeClr val="tx1"/>
                          </a:solidFill>
                          <a:effectLst/>
                          <a:latin typeface="Arial" charset="0"/>
                          <a:ea typeface="ＭＳ Ｐゴシック" pitchFamily="50" charset="-128"/>
                        </a:rPr>
                        <a:t>容疑者</a:t>
                      </a:r>
                      <a:r>
                        <a:rPr kumimoji="1" lang="en-US" altLang="ja-JP" sz="2800" b="0" i="0" u="none" strike="noStrike" cap="none" normalizeH="0" baseline="0" smtClean="0">
                          <a:ln>
                            <a:noFill/>
                          </a:ln>
                          <a:solidFill>
                            <a:schemeClr val="tx1"/>
                          </a:solidFill>
                          <a:effectLst/>
                          <a:latin typeface="Arial" charset="0"/>
                          <a:ea typeface="ＭＳ Ｐゴシック" pitchFamily="50" charset="-128"/>
                        </a:rPr>
                        <a:t>1</a:t>
                      </a:r>
                    </a:p>
                  </a:txBody>
                  <a:tcPr marL="0" marR="0" marT="0" marB="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ja-JP" altLang="en-US" sz="2800" b="0" i="0" u="none" strike="noStrike" cap="none" normalizeH="0" baseline="0" smtClean="0">
                          <a:ln>
                            <a:noFill/>
                          </a:ln>
                          <a:solidFill>
                            <a:schemeClr val="tx1"/>
                          </a:solidFill>
                          <a:effectLst/>
                          <a:latin typeface="Arial" charset="0"/>
                          <a:ea typeface="ＭＳ Ｐゴシック" pitchFamily="50" charset="-128"/>
                        </a:rPr>
                        <a:t>自白</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en-US" altLang="ja-JP" sz="2800" b="0" i="0" u="none" strike="noStrike" cap="none" normalizeH="0" baseline="0" smtClean="0">
                          <a:ln>
                            <a:noFill/>
                          </a:ln>
                          <a:solidFill>
                            <a:schemeClr val="tx1"/>
                          </a:solidFill>
                          <a:effectLst/>
                          <a:latin typeface="Arial" charset="0"/>
                          <a:ea typeface="ＭＳ Ｐゴシック" pitchFamily="50" charset="-128"/>
                        </a:rPr>
                        <a:t>-5 ,  -5</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en-US" altLang="ja-JP" sz="2800" b="0" i="0" u="none" strike="noStrike" cap="none" normalizeH="0" baseline="0" smtClean="0">
                          <a:ln>
                            <a:noFill/>
                          </a:ln>
                          <a:solidFill>
                            <a:schemeClr val="tx1"/>
                          </a:solidFill>
                          <a:effectLst/>
                          <a:latin typeface="Arial" charset="0"/>
                          <a:ea typeface="ＭＳ Ｐゴシック" pitchFamily="50" charset="-128"/>
                        </a:rPr>
                        <a:t>0 ,  -10</a:t>
                      </a:r>
                    </a:p>
                  </a:txBody>
                  <a:tcPr marL="0" marR="0" marT="0" marB="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42950">
                <a:tc vMerge="1">
                  <a:txBody>
                    <a:bodyPr/>
                    <a:lstStyle/>
                    <a:p>
                      <a:endParaRPr kumimoji="1" lang="ja-JP" altLang="en-US"/>
                    </a:p>
                  </a:txBody>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ja-JP" altLang="en-US" sz="2800" b="0" i="0" u="none" strike="noStrike" cap="none" normalizeH="0" baseline="0" smtClean="0">
                          <a:ln>
                            <a:noFill/>
                          </a:ln>
                          <a:solidFill>
                            <a:schemeClr val="tx1"/>
                          </a:solidFill>
                          <a:effectLst/>
                          <a:latin typeface="Arial" charset="0"/>
                          <a:ea typeface="ＭＳ Ｐゴシック" pitchFamily="50" charset="-128"/>
                        </a:rPr>
                        <a:t>黙秘</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en-US" altLang="ja-JP" sz="2800" b="0" i="0" u="none" strike="noStrike" cap="none" normalizeH="0" baseline="0" smtClean="0">
                          <a:ln>
                            <a:noFill/>
                          </a:ln>
                          <a:solidFill>
                            <a:schemeClr val="tx1"/>
                          </a:solidFill>
                          <a:effectLst/>
                          <a:latin typeface="Arial" charset="0"/>
                          <a:ea typeface="ＭＳ Ｐゴシック" pitchFamily="50" charset="-128"/>
                        </a:rPr>
                        <a:t>-10 ,  0</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en-US" altLang="ja-JP" sz="2800" b="0" i="0" u="none" strike="noStrike" cap="none" normalizeH="0" baseline="0" smtClean="0">
                          <a:ln>
                            <a:noFill/>
                          </a:ln>
                          <a:solidFill>
                            <a:schemeClr val="tx1"/>
                          </a:solidFill>
                          <a:effectLst/>
                          <a:latin typeface="Arial" charset="0"/>
                          <a:ea typeface="ＭＳ Ｐゴシック" pitchFamily="50" charset="-128"/>
                        </a:rPr>
                        <a:t>-1 ,  -1</a:t>
                      </a:r>
                    </a:p>
                  </a:txBody>
                  <a:tcPr marL="0" marR="0" marT="0" marB="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5390" name="Rectangle 35"/>
          <p:cNvSpPr>
            <a:spLocks noGrp="1" noChangeArrowheads="1"/>
          </p:cNvSpPr>
          <p:nvPr>
            <p:ph type="title"/>
          </p:nvPr>
        </p:nvSpPr>
        <p:spPr/>
        <p:txBody>
          <a:bodyPr/>
          <a:lstStyle/>
          <a:p>
            <a:r>
              <a:rPr lang="ja-JP" altLang="en-US" sz="4000" smtClean="0"/>
              <a:t>囚人のジレンマ・ゲームの利得行列</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nodeType="withEffect">
                                  <p:stCondLst>
                                    <p:cond delay="0"/>
                                  </p:stCondLst>
                                  <p:childTnLst>
                                    <p:set>
                                      <p:cBhvr>
                                        <p:cTn id="6" dur="1" fill="hold">
                                          <p:stCondLst>
                                            <p:cond delay="0"/>
                                          </p:stCondLst>
                                        </p:cTn>
                                        <p:tgtEl>
                                          <p:spTgt spid="131076"/>
                                        </p:tgtEl>
                                        <p:attrNameLst>
                                          <p:attrName>style.visibility</p:attrName>
                                        </p:attrNameLst>
                                      </p:cBhvr>
                                      <p:to>
                                        <p:strVal val="visible"/>
                                      </p:to>
                                    </p:set>
                                    <p:anim calcmode="lin" valueType="num">
                                      <p:cBhvr>
                                        <p:cTn id="7" dur="500" fill="hold"/>
                                        <p:tgtEl>
                                          <p:spTgt spid="131076"/>
                                        </p:tgtEl>
                                        <p:attrNameLst>
                                          <p:attrName>ppt_w</p:attrName>
                                        </p:attrNameLst>
                                      </p:cBhvr>
                                      <p:tavLst>
                                        <p:tav tm="0">
                                          <p:val>
                                            <p:fltVal val="0"/>
                                          </p:val>
                                        </p:tav>
                                        <p:tav tm="100000">
                                          <p:val>
                                            <p:strVal val="#ppt_w"/>
                                          </p:val>
                                        </p:tav>
                                      </p:tavLst>
                                    </p:anim>
                                    <p:anim calcmode="lin" valueType="num">
                                      <p:cBhvr>
                                        <p:cTn id="8" dur="500" fill="hold"/>
                                        <p:tgtEl>
                                          <p:spTgt spid="131076"/>
                                        </p:tgtEl>
                                        <p:attrNameLst>
                                          <p:attrName>ppt_h</p:attrName>
                                        </p:attrNameLst>
                                      </p:cBhvr>
                                      <p:tavLst>
                                        <p:tav tm="0">
                                          <p:val>
                                            <p:fltVal val="0"/>
                                          </p:val>
                                        </p:tav>
                                        <p:tav tm="100000">
                                          <p:val>
                                            <p:strVal val="#ppt_h"/>
                                          </p:val>
                                        </p:tav>
                                      </p:tavLst>
                                    </p:anim>
                                    <p:animEffect transition="in" filter="fade">
                                      <p:cBhvr>
                                        <p:cTn id="9" dur="500"/>
                                        <p:tgtEl>
                                          <p:spTgt spid="1310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472BE9D6-90B8-4B52-9A0A-97CB7A884F27}" type="slidenum">
              <a:rPr kumimoji="0" lang="en-US" altLang="ja-JP" sz="1400"/>
              <a:pPr>
                <a:spcBef>
                  <a:spcPct val="0"/>
                </a:spcBef>
                <a:buFontTx/>
                <a:buNone/>
              </a:pPr>
              <a:t>8</a:t>
            </a:fld>
            <a:endParaRPr kumimoji="0" lang="en-US" altLang="ja-JP" sz="1400"/>
          </a:p>
        </p:txBody>
      </p:sp>
      <p:sp>
        <p:nvSpPr>
          <p:cNvPr id="17411" name="Rectangle 12"/>
          <p:cNvSpPr>
            <a:spLocks noGrp="1" noChangeArrowheads="1"/>
          </p:cNvSpPr>
          <p:nvPr>
            <p:ph type="title" idx="4294967295"/>
          </p:nvPr>
        </p:nvSpPr>
        <p:spPr/>
        <p:txBody>
          <a:bodyPr/>
          <a:lstStyle/>
          <a:p>
            <a:r>
              <a:rPr lang="ja-JP" altLang="en-US" smtClean="0"/>
              <a:t>例</a:t>
            </a:r>
            <a:r>
              <a:rPr lang="en-US" altLang="ja-JP" smtClean="0"/>
              <a:t>2</a:t>
            </a:r>
            <a:r>
              <a:rPr lang="ja-JP" altLang="en-US" smtClean="0"/>
              <a:t>：「タカ・ハト」ゲーム</a:t>
            </a:r>
          </a:p>
        </p:txBody>
      </p:sp>
      <p:sp>
        <p:nvSpPr>
          <p:cNvPr id="4109" name="Rectangle 13"/>
          <p:cNvSpPr>
            <a:spLocks noGrp="1" noChangeArrowheads="1"/>
          </p:cNvSpPr>
          <p:nvPr>
            <p:ph type="body" idx="4294967295"/>
          </p:nvPr>
        </p:nvSpPr>
        <p:spPr>
          <a:xfrm>
            <a:off x="457200" y="1600200"/>
            <a:ext cx="8382000" cy="4525963"/>
          </a:xfrm>
        </p:spPr>
        <p:txBody>
          <a:bodyPr/>
          <a:lstStyle/>
          <a:p>
            <a:r>
              <a:rPr lang="en-US" altLang="ja-JP" sz="2800" smtClean="0"/>
              <a:t>2</a:t>
            </a:r>
            <a:r>
              <a:rPr lang="ja-JP" altLang="en-US" sz="2800" smtClean="0"/>
              <a:t>人の優勝者が</a:t>
            </a:r>
            <a:r>
              <a:rPr lang="en-US" altLang="ja-JP" sz="2800" smtClean="0"/>
              <a:t>100</a:t>
            </a:r>
            <a:r>
              <a:rPr lang="ja-JP" altLang="en-US" sz="2800" smtClean="0"/>
              <a:t>万円の賞金を分ける</a:t>
            </a:r>
            <a:endParaRPr lang="en-US" altLang="ja-JP" sz="2800" smtClean="0"/>
          </a:p>
          <a:p>
            <a:pPr lvl="1"/>
            <a:r>
              <a:rPr lang="ja-JP" altLang="en-US" sz="2400" smtClean="0"/>
              <a:t>各プレイヤーの戦略：「タカ」（攻撃的）</a:t>
            </a:r>
            <a:r>
              <a:rPr lang="en-US" altLang="ja-JP" sz="2400" smtClean="0"/>
              <a:t>or</a:t>
            </a:r>
            <a:r>
              <a:rPr lang="ja-JP" altLang="en-US" sz="2400" smtClean="0"/>
              <a:t>「ハト」（非攻撃的）</a:t>
            </a:r>
            <a:endParaRPr lang="en-US" altLang="ja-JP" sz="2400" smtClean="0"/>
          </a:p>
          <a:p>
            <a:pPr lvl="1"/>
            <a:r>
              <a:rPr lang="ja-JP" altLang="en-US" sz="2400" smtClean="0"/>
              <a:t>両者とも「ハト」→</a:t>
            </a:r>
            <a:r>
              <a:rPr lang="en-US" altLang="ja-JP" sz="2400" smtClean="0"/>
              <a:t>100</a:t>
            </a:r>
            <a:r>
              <a:rPr lang="ja-JP" altLang="en-US" sz="2400" smtClean="0"/>
              <a:t>万円を</a:t>
            </a:r>
            <a:r>
              <a:rPr lang="en-US" altLang="ja-JP" sz="2400" smtClean="0"/>
              <a:t>2</a:t>
            </a:r>
            <a:r>
              <a:rPr lang="ja-JP" altLang="en-US" sz="2400" smtClean="0"/>
              <a:t>等分</a:t>
            </a:r>
            <a:endParaRPr lang="en-US" altLang="ja-JP" sz="2400" smtClean="0"/>
          </a:p>
          <a:p>
            <a:pPr lvl="1"/>
            <a:r>
              <a:rPr lang="ja-JP" altLang="en-US" sz="2400" smtClean="0"/>
              <a:t>一方が「タカ」＆他方が「ハト」→「タカ」が</a:t>
            </a:r>
            <a:r>
              <a:rPr lang="en-US" altLang="ja-JP" sz="2400" smtClean="0"/>
              <a:t>100</a:t>
            </a:r>
            <a:r>
              <a:rPr lang="ja-JP" altLang="en-US" sz="2400" smtClean="0"/>
              <a:t>万円をすべて獲得</a:t>
            </a:r>
            <a:endParaRPr lang="en-US" altLang="ja-JP" sz="2400" smtClean="0"/>
          </a:p>
          <a:p>
            <a:pPr lvl="1"/>
            <a:r>
              <a:rPr lang="ja-JP" altLang="en-US" sz="2400" smtClean="0"/>
              <a:t>両者とも「タカ」→戦う（</a:t>
            </a:r>
            <a:r>
              <a:rPr lang="en-US" altLang="ja-JP" sz="2400" smtClean="0"/>
              <a:t>60</a:t>
            </a:r>
            <a:r>
              <a:rPr lang="ja-JP" altLang="en-US" sz="2400" smtClean="0"/>
              <a:t>万円のコスト）→</a:t>
            </a:r>
            <a:r>
              <a:rPr lang="en-US" altLang="ja-JP" sz="2400" smtClean="0"/>
              <a:t>1/2</a:t>
            </a:r>
            <a:r>
              <a:rPr lang="ja-JP" altLang="en-US" sz="2400" smtClean="0"/>
              <a:t>の確率で勝ち、賞金を獲得</a:t>
            </a:r>
            <a:endParaRPr lang="en-US" altLang="ja-JP" sz="2400" smtClean="0"/>
          </a:p>
          <a:p>
            <a:pPr lvl="2"/>
            <a:r>
              <a:rPr lang="ja-JP" altLang="en-US" sz="2000" smtClean="0"/>
              <a:t>期待利得（</a:t>
            </a:r>
            <a:r>
              <a:rPr lang="en-US" altLang="ja-JP" sz="2000" smtClean="0"/>
              <a:t>expected payoff</a:t>
            </a:r>
            <a:r>
              <a:rPr lang="ja-JP" altLang="en-US" sz="2000" smtClean="0"/>
              <a:t>）：</a:t>
            </a:r>
            <a:endParaRPr lang="en-US" altLang="ja-JP" sz="2000" smtClean="0"/>
          </a:p>
        </p:txBody>
      </p:sp>
      <p:graphicFrame>
        <p:nvGraphicFramePr>
          <p:cNvPr id="5" name="Object 5"/>
          <p:cNvGraphicFramePr>
            <a:graphicFrameLocks noChangeAspect="1"/>
          </p:cNvGraphicFramePr>
          <p:nvPr/>
        </p:nvGraphicFramePr>
        <p:xfrm>
          <a:off x="4940300" y="4572000"/>
          <a:ext cx="3224213" cy="777875"/>
        </p:xfrm>
        <a:graphic>
          <a:graphicData uri="http://schemas.openxmlformats.org/presentationml/2006/ole">
            <mc:AlternateContent xmlns:mc="http://schemas.openxmlformats.org/markup-compatibility/2006">
              <mc:Choice xmlns:v="urn:schemas-microsoft-com:vml" Requires="v">
                <p:oleObj spid="_x0000_s17416" name="Equation" r:id="rId4" imgW="1790700" imgH="431800" progId="Equation.DSMT4">
                  <p:embed/>
                </p:oleObj>
              </mc:Choice>
              <mc:Fallback>
                <p:oleObj name="Equation" r:id="rId4" imgW="1790700" imgH="431800" progId="Equation.DSMT4">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40300" y="4572000"/>
                        <a:ext cx="3224213" cy="777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withEffect">
                                  <p:stCondLst>
                                    <p:cond delay="0"/>
                                  </p:stCondLst>
                                  <p:childTnLst>
                                    <p:set>
                                      <p:cBhvr>
                                        <p:cTn id="6" dur="1" fill="hold">
                                          <p:stCondLst>
                                            <p:cond delay="0"/>
                                          </p:stCondLst>
                                        </p:cTn>
                                        <p:tgtEl>
                                          <p:spTgt spid="4109">
                                            <p:txEl>
                                              <p:pRg st="0" end="0"/>
                                            </p:txEl>
                                          </p:spTgt>
                                        </p:tgtEl>
                                        <p:attrNameLst>
                                          <p:attrName>style.visibility</p:attrName>
                                        </p:attrNameLst>
                                      </p:cBhvr>
                                      <p:to>
                                        <p:strVal val="visible"/>
                                      </p:to>
                                    </p:set>
                                    <p:animEffect transition="in" filter="blinds(horizontal)">
                                      <p:cBhvr>
                                        <p:cTn id="7" dur="500"/>
                                        <p:tgtEl>
                                          <p:spTgt spid="410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109">
                                            <p:txEl>
                                              <p:pRg st="1" end="1"/>
                                            </p:txEl>
                                          </p:spTgt>
                                        </p:tgtEl>
                                        <p:attrNameLst>
                                          <p:attrName>style.visibility</p:attrName>
                                        </p:attrNameLst>
                                      </p:cBhvr>
                                      <p:to>
                                        <p:strVal val="visible"/>
                                      </p:to>
                                    </p:set>
                                    <p:animEffect transition="in" filter="blinds(horizontal)">
                                      <p:cBhvr>
                                        <p:cTn id="12" dur="500"/>
                                        <p:tgtEl>
                                          <p:spTgt spid="4109">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4109">
                                            <p:txEl>
                                              <p:pRg st="2" end="2"/>
                                            </p:txEl>
                                          </p:spTgt>
                                        </p:tgtEl>
                                        <p:attrNameLst>
                                          <p:attrName>style.visibility</p:attrName>
                                        </p:attrNameLst>
                                      </p:cBhvr>
                                      <p:to>
                                        <p:strVal val="visible"/>
                                      </p:to>
                                    </p:set>
                                    <p:animEffect transition="in" filter="blinds(horizontal)">
                                      <p:cBhvr>
                                        <p:cTn id="17" dur="500"/>
                                        <p:tgtEl>
                                          <p:spTgt spid="4109">
                                            <p:txEl>
                                              <p:pRg st="2" end="2"/>
                                            </p:txEl>
                                          </p:spTgt>
                                        </p:tgtEl>
                                      </p:cBhvr>
                                    </p:animEffect>
                                  </p:childTnLst>
                                </p:cTn>
                              </p:par>
                            </p:childTnLst>
                          </p:cTn>
                        </p:par>
                        <p:par>
                          <p:cTn id="18" fill="hold" nodeType="afterGroup">
                            <p:stCondLst>
                              <p:cond delay="500"/>
                            </p:stCondLst>
                            <p:childTnLst>
                              <p:par>
                                <p:cTn id="19" presetID="3" presetClass="entr" presetSubtype="10" fill="hold" grpId="0" nodeType="afterEffect">
                                  <p:stCondLst>
                                    <p:cond delay="0"/>
                                  </p:stCondLst>
                                  <p:childTnLst>
                                    <p:set>
                                      <p:cBhvr>
                                        <p:cTn id="20" dur="1" fill="hold">
                                          <p:stCondLst>
                                            <p:cond delay="0"/>
                                          </p:stCondLst>
                                        </p:cTn>
                                        <p:tgtEl>
                                          <p:spTgt spid="4109">
                                            <p:txEl>
                                              <p:pRg st="3" end="3"/>
                                            </p:txEl>
                                          </p:spTgt>
                                        </p:tgtEl>
                                        <p:attrNameLst>
                                          <p:attrName>style.visibility</p:attrName>
                                        </p:attrNameLst>
                                      </p:cBhvr>
                                      <p:to>
                                        <p:strVal val="visible"/>
                                      </p:to>
                                    </p:set>
                                    <p:animEffect transition="in" filter="blinds(horizontal)">
                                      <p:cBhvr>
                                        <p:cTn id="21" dur="1000"/>
                                        <p:tgtEl>
                                          <p:spTgt spid="4109">
                                            <p:txEl>
                                              <p:pRg st="3" end="3"/>
                                            </p:txEl>
                                          </p:spTgt>
                                        </p:tgtEl>
                                      </p:cBhvr>
                                    </p:animEffect>
                                  </p:childTnLst>
                                </p:cTn>
                              </p:par>
                            </p:childTnLst>
                          </p:cTn>
                        </p:par>
                        <p:par>
                          <p:cTn id="22" fill="hold" nodeType="afterGroup">
                            <p:stCondLst>
                              <p:cond delay="1500"/>
                            </p:stCondLst>
                            <p:childTnLst>
                              <p:par>
                                <p:cTn id="23" presetID="3" presetClass="entr" presetSubtype="10" fill="hold" grpId="0" nodeType="afterEffect">
                                  <p:stCondLst>
                                    <p:cond delay="0"/>
                                  </p:stCondLst>
                                  <p:childTnLst>
                                    <p:set>
                                      <p:cBhvr>
                                        <p:cTn id="24" dur="1" fill="hold">
                                          <p:stCondLst>
                                            <p:cond delay="0"/>
                                          </p:stCondLst>
                                        </p:cTn>
                                        <p:tgtEl>
                                          <p:spTgt spid="4109">
                                            <p:txEl>
                                              <p:pRg st="4" end="4"/>
                                            </p:txEl>
                                          </p:spTgt>
                                        </p:tgtEl>
                                        <p:attrNameLst>
                                          <p:attrName>style.visibility</p:attrName>
                                        </p:attrNameLst>
                                      </p:cBhvr>
                                      <p:to>
                                        <p:strVal val="visible"/>
                                      </p:to>
                                    </p:set>
                                    <p:animEffect transition="in" filter="blinds(horizontal)">
                                      <p:cBhvr>
                                        <p:cTn id="25" dur="1000"/>
                                        <p:tgtEl>
                                          <p:spTgt spid="4109">
                                            <p:txEl>
                                              <p:pRg st="4" end="4"/>
                                            </p:txEl>
                                          </p:spTgt>
                                        </p:tgtEl>
                                      </p:cBhvr>
                                    </p:animEffect>
                                  </p:childTnLst>
                                </p:cTn>
                              </p:par>
                            </p:childTnLst>
                          </p:cTn>
                        </p:par>
                        <p:par>
                          <p:cTn id="26" fill="hold" nodeType="afterGroup">
                            <p:stCondLst>
                              <p:cond delay="2500"/>
                            </p:stCondLst>
                            <p:childTnLst>
                              <p:par>
                                <p:cTn id="27" presetID="3" presetClass="entr" presetSubtype="10" fill="hold" grpId="0" nodeType="afterEffect">
                                  <p:stCondLst>
                                    <p:cond delay="0"/>
                                  </p:stCondLst>
                                  <p:childTnLst>
                                    <p:set>
                                      <p:cBhvr>
                                        <p:cTn id="28" dur="1" fill="hold">
                                          <p:stCondLst>
                                            <p:cond delay="0"/>
                                          </p:stCondLst>
                                        </p:cTn>
                                        <p:tgtEl>
                                          <p:spTgt spid="4109">
                                            <p:txEl>
                                              <p:pRg st="5" end="5"/>
                                            </p:txEl>
                                          </p:spTgt>
                                        </p:tgtEl>
                                        <p:attrNameLst>
                                          <p:attrName>style.visibility</p:attrName>
                                        </p:attrNameLst>
                                      </p:cBhvr>
                                      <p:to>
                                        <p:strVal val="visible"/>
                                      </p:to>
                                    </p:set>
                                    <p:animEffect transition="in" filter="blinds(horizontal)">
                                      <p:cBhvr>
                                        <p:cTn id="29" dur="1000"/>
                                        <p:tgtEl>
                                          <p:spTgt spid="4109">
                                            <p:txEl>
                                              <p:pRg st="5" end="5"/>
                                            </p:txEl>
                                          </p:spTgt>
                                        </p:tgtEl>
                                      </p:cBhvr>
                                    </p:animEffect>
                                  </p:childTnLst>
                                </p:cTn>
                              </p:par>
                            </p:childTnLst>
                          </p:cTn>
                        </p:par>
                        <p:par>
                          <p:cTn id="30" fill="hold" nodeType="afterGroup">
                            <p:stCondLst>
                              <p:cond delay="3500"/>
                            </p:stCondLst>
                            <p:childTnLst>
                              <p:par>
                                <p:cTn id="31" presetID="5" presetClass="entr" presetSubtype="10" fill="hold" nodeType="afterEffect">
                                  <p:stCondLst>
                                    <p:cond delay="0"/>
                                  </p:stCondLst>
                                  <p:childTnLst>
                                    <p:set>
                                      <p:cBhvr>
                                        <p:cTn id="32" dur="1" fill="hold">
                                          <p:stCondLst>
                                            <p:cond delay="0"/>
                                          </p:stCondLst>
                                        </p:cTn>
                                        <p:tgtEl>
                                          <p:spTgt spid="5"/>
                                        </p:tgtEl>
                                        <p:attrNameLst>
                                          <p:attrName>style.visibility</p:attrName>
                                        </p:attrNameLst>
                                      </p:cBhvr>
                                      <p:to>
                                        <p:strVal val="visible"/>
                                      </p:to>
                                    </p:set>
                                    <p:animEffect transition="in" filter="checkerboard(across)">
                                      <p:cBhvr>
                                        <p:cTn id="3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9"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AEDD9466-7346-46A9-B77A-7D96989CC13A}" type="slidenum">
              <a:rPr kumimoji="0" lang="en-US" altLang="ja-JP" sz="1400"/>
              <a:pPr>
                <a:spcBef>
                  <a:spcPct val="0"/>
                </a:spcBef>
                <a:buFontTx/>
                <a:buNone/>
              </a:pPr>
              <a:t>9</a:t>
            </a:fld>
            <a:endParaRPr kumimoji="0" lang="en-US" altLang="ja-JP" sz="1400"/>
          </a:p>
        </p:txBody>
      </p:sp>
      <p:sp>
        <p:nvSpPr>
          <p:cNvPr id="19459" name="Rectangle 2"/>
          <p:cNvSpPr>
            <a:spLocks noGrp="1" noChangeArrowheads="1"/>
          </p:cNvSpPr>
          <p:nvPr>
            <p:ph type="title"/>
          </p:nvPr>
        </p:nvSpPr>
        <p:spPr/>
        <p:txBody>
          <a:bodyPr/>
          <a:lstStyle/>
          <a:p>
            <a:r>
              <a:rPr lang="ja-JP" altLang="en-US" smtClean="0"/>
              <a:t>「タカ・ハト」ゲームの利得行列</a:t>
            </a:r>
          </a:p>
        </p:txBody>
      </p:sp>
      <p:graphicFrame>
        <p:nvGraphicFramePr>
          <p:cNvPr id="128005" name="Group 5"/>
          <p:cNvGraphicFramePr>
            <a:graphicFrameLocks noGrp="1"/>
          </p:cNvGraphicFramePr>
          <p:nvPr/>
        </p:nvGraphicFramePr>
        <p:xfrm>
          <a:off x="533400" y="2286000"/>
          <a:ext cx="8229600" cy="2971800"/>
        </p:xfrm>
        <a:graphic>
          <a:graphicData uri="http://schemas.openxmlformats.org/drawingml/2006/table">
            <a:tbl>
              <a:tblPr/>
              <a:tblGrid>
                <a:gridCol w="2057400"/>
                <a:gridCol w="2057400"/>
                <a:gridCol w="2057400"/>
                <a:gridCol w="2057400"/>
              </a:tblGrid>
              <a:tr h="74295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1" lang="ja-JP" altLang="en-US" sz="2800" b="0" i="0" u="none" strike="noStrike" cap="none" normalizeH="0" baseline="0" dirty="0" smtClean="0">
                        <a:ln>
                          <a:noFill/>
                        </a:ln>
                        <a:solidFill>
                          <a:schemeClr val="tx1"/>
                        </a:solidFill>
                        <a:effectLst/>
                        <a:latin typeface="Arial" charset="0"/>
                        <a:ea typeface="ＭＳ Ｐゴシック" pitchFamily="50" charset="-128"/>
                      </a:endParaRPr>
                    </a:p>
                  </a:txBody>
                  <a:tcPr marL="0" marR="0" marT="0" marB="0" anchor="ctr" anchorCtr="1" horzOverflow="overflow">
                    <a:lnL cap="flat">
                      <a:noFill/>
                    </a:lnL>
                    <a:lnR>
                      <a:noFill/>
                    </a:lnR>
                    <a:lnT cap="fla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1" lang="ja-JP" altLang="en-US" sz="2800" b="0" i="0" u="none" strike="noStrike" cap="none" normalizeH="0" baseline="0" smtClean="0">
                        <a:ln>
                          <a:noFill/>
                        </a:ln>
                        <a:solidFill>
                          <a:schemeClr val="tx1"/>
                        </a:solidFill>
                        <a:effectLst/>
                        <a:latin typeface="Arial" charset="0"/>
                        <a:ea typeface="ＭＳ Ｐゴシック" pitchFamily="50" charset="-128"/>
                      </a:endParaRPr>
                    </a:p>
                  </a:txBody>
                  <a:tcPr marL="0" marR="0" marT="0" marB="0" anchor="ctr" anchorCtr="1" horzOverflow="overflow">
                    <a:lnL>
                      <a:noFill/>
                    </a:lnL>
                    <a:lnR w="28575" cap="flat" cmpd="sng" algn="ctr">
                      <a:solidFill>
                        <a:schemeClr val="tx1"/>
                      </a:solidFill>
                      <a:prstDash val="solid"/>
                      <a:round/>
                      <a:headEnd type="none" w="med" len="med"/>
                      <a:tailEnd type="none" w="med" len="med"/>
                    </a:lnR>
                    <a:lnT cap="flat">
                      <a:noFill/>
                    </a:lnT>
                    <a:lnB>
                      <a:noFill/>
                    </a:lnB>
                    <a:lnTlToBr>
                      <a:noFill/>
                    </a:lnTlToBr>
                    <a:lnBlToTr>
                      <a:noFill/>
                    </a:lnBlToTr>
                    <a:noFill/>
                  </a:tcPr>
                </a:tc>
                <a:tc gridSpan="2">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ja-JP" altLang="en-US" sz="2800" b="0" i="0" u="none" strike="noStrike" cap="none" normalizeH="0" baseline="0" dirty="0" smtClean="0">
                          <a:ln>
                            <a:noFill/>
                          </a:ln>
                          <a:solidFill>
                            <a:schemeClr val="tx1"/>
                          </a:solidFill>
                          <a:effectLst/>
                          <a:latin typeface="Arial" charset="0"/>
                          <a:ea typeface="ＭＳ Ｐゴシック" pitchFamily="50" charset="-128"/>
                        </a:rPr>
                        <a:t>プレイヤー</a:t>
                      </a:r>
                      <a:r>
                        <a:rPr kumimoji="1" lang="en-US" altLang="ja-JP" sz="2800" b="0" i="0" u="none" strike="noStrike" cap="none" normalizeH="0" baseline="0" dirty="0" smtClean="0">
                          <a:ln>
                            <a:noFill/>
                          </a:ln>
                          <a:solidFill>
                            <a:schemeClr val="tx1"/>
                          </a:solidFill>
                          <a:effectLst/>
                          <a:latin typeface="Arial" charset="0"/>
                          <a:ea typeface="ＭＳ Ｐゴシック" pitchFamily="50" charset="-128"/>
                        </a:rPr>
                        <a:t>2</a:t>
                      </a:r>
                      <a:endParaRPr kumimoji="1" lang="ja-JP" altLang="en-US" sz="2800" b="0" i="0" u="none" strike="noStrike" cap="none" normalizeH="0" baseline="0" dirty="0" smtClean="0">
                        <a:ln>
                          <a:noFill/>
                        </a:ln>
                        <a:solidFill>
                          <a:schemeClr val="tx1"/>
                        </a:solidFill>
                        <a:effectLst/>
                        <a:latin typeface="Arial" charset="0"/>
                        <a:ea typeface="ＭＳ Ｐゴシック" pitchFamily="50" charset="-128"/>
                      </a:endParaRPr>
                    </a:p>
                  </a:txBody>
                  <a:tcPr marL="0" marR="0" marT="0" marB="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r>
              <a:tr h="74295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1" lang="ja-JP" altLang="en-US" sz="2800" b="0" i="0" u="none" strike="noStrike" cap="none" normalizeH="0" baseline="0" smtClean="0">
                        <a:ln>
                          <a:noFill/>
                        </a:ln>
                        <a:solidFill>
                          <a:schemeClr val="tx1"/>
                        </a:solidFill>
                        <a:effectLst/>
                        <a:latin typeface="Arial" charset="0"/>
                        <a:ea typeface="ＭＳ Ｐゴシック" pitchFamily="50" charset="-128"/>
                      </a:endParaRPr>
                    </a:p>
                  </a:txBody>
                  <a:tcPr marL="0" marR="0" marT="0" marB="0" anchor="ctr" anchorCtr="1" horzOverflow="overflow">
                    <a:lnL cap="flat">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1" lang="ja-JP" altLang="en-US" sz="2800" b="0" i="0" u="none" strike="noStrike" cap="none" normalizeH="0" baseline="0" smtClean="0">
                        <a:ln>
                          <a:noFill/>
                        </a:ln>
                        <a:solidFill>
                          <a:schemeClr val="tx1"/>
                        </a:solidFill>
                        <a:effectLst/>
                        <a:latin typeface="Arial" charset="0"/>
                        <a:ea typeface="ＭＳ Ｐゴシック" pitchFamily="50" charset="-128"/>
                      </a:endParaRPr>
                    </a:p>
                  </a:txBody>
                  <a:tcPr marL="0" marR="0" marT="0" marB="0" anchor="ctr" anchorCtr="1" horzOverflow="overflow">
                    <a:lnL>
                      <a:noFill/>
                    </a:lnL>
                    <a:lnR w="28575" cap="flat" cmpd="sng" algn="ctr">
                      <a:solidFill>
                        <a:schemeClr val="tx1"/>
                      </a:solid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ja-JP" altLang="en-US" sz="2800" b="0" i="0" u="none" strike="noStrike" cap="none" normalizeH="0" baseline="0" dirty="0" smtClean="0">
                          <a:ln>
                            <a:noFill/>
                          </a:ln>
                          <a:solidFill>
                            <a:schemeClr val="tx1"/>
                          </a:solidFill>
                          <a:effectLst/>
                          <a:latin typeface="Arial" charset="0"/>
                          <a:ea typeface="ＭＳ Ｐゴシック" pitchFamily="50" charset="-128"/>
                        </a:rPr>
                        <a:t>タカ</a:t>
                      </a:r>
                    </a:p>
                  </a:txBody>
                  <a:tcPr marL="0" marR="0" marT="0" marB="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ja-JP" altLang="en-US" sz="2800" b="0" i="0" u="none" strike="noStrike" cap="none" normalizeH="0" baseline="0" dirty="0" smtClean="0">
                          <a:ln>
                            <a:noFill/>
                          </a:ln>
                          <a:solidFill>
                            <a:schemeClr val="tx1"/>
                          </a:solidFill>
                          <a:effectLst/>
                          <a:latin typeface="Arial" charset="0"/>
                          <a:ea typeface="ＭＳ Ｐゴシック" pitchFamily="50" charset="-128"/>
                        </a:rPr>
                        <a:t>ハト</a:t>
                      </a:r>
                    </a:p>
                  </a:txBody>
                  <a:tcPr marL="0" marR="0" marT="0" marB="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42950">
                <a:tc rowSpan="2">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ja-JP" altLang="en-US" sz="2800" b="0" i="0" u="none" strike="noStrike" cap="none" normalizeH="0" baseline="0" dirty="0" smtClean="0">
                          <a:ln>
                            <a:noFill/>
                          </a:ln>
                          <a:solidFill>
                            <a:schemeClr val="tx1"/>
                          </a:solidFill>
                          <a:effectLst/>
                          <a:latin typeface="Arial" charset="0"/>
                          <a:ea typeface="ＭＳ Ｐゴシック" pitchFamily="50" charset="-128"/>
                        </a:rPr>
                        <a:t>プレイヤー</a:t>
                      </a:r>
                      <a:r>
                        <a:rPr kumimoji="1" lang="en-US" altLang="ja-JP" sz="2800" b="0" i="0" u="none" strike="noStrike" cap="none" normalizeH="0" baseline="0" dirty="0" smtClean="0">
                          <a:ln>
                            <a:noFill/>
                          </a:ln>
                          <a:solidFill>
                            <a:schemeClr val="tx1"/>
                          </a:solidFill>
                          <a:effectLst/>
                          <a:latin typeface="Arial" charset="0"/>
                          <a:ea typeface="ＭＳ Ｐゴシック" pitchFamily="50" charset="-128"/>
                        </a:rPr>
                        <a:t>1</a:t>
                      </a:r>
                      <a:endParaRPr kumimoji="1" lang="ja-JP" altLang="en-US" sz="2800" b="0" i="0" u="none" strike="noStrike" cap="none" normalizeH="0" baseline="0" dirty="0" smtClean="0">
                        <a:ln>
                          <a:noFill/>
                        </a:ln>
                        <a:solidFill>
                          <a:schemeClr val="tx1"/>
                        </a:solidFill>
                        <a:effectLst/>
                        <a:latin typeface="Arial" charset="0"/>
                        <a:ea typeface="ＭＳ Ｐゴシック" pitchFamily="50" charset="-128"/>
                      </a:endParaRPr>
                    </a:p>
                  </a:txBody>
                  <a:tcPr marL="0" marR="0" marT="0" marB="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ja-JP" altLang="en-US" sz="2800" b="0" i="0" u="none" strike="noStrike" cap="none" normalizeH="0" baseline="0" dirty="0" smtClean="0">
                          <a:ln>
                            <a:noFill/>
                          </a:ln>
                          <a:solidFill>
                            <a:schemeClr val="tx1"/>
                          </a:solidFill>
                          <a:effectLst/>
                          <a:latin typeface="Arial" charset="0"/>
                          <a:ea typeface="ＭＳ Ｐゴシック" pitchFamily="50" charset="-128"/>
                        </a:rPr>
                        <a:t>タカ</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en-US" altLang="ja-JP" sz="2800" b="0" i="0" u="none" strike="noStrike" cap="none" normalizeH="0" baseline="0" dirty="0" smtClean="0">
                          <a:ln>
                            <a:noFill/>
                          </a:ln>
                          <a:solidFill>
                            <a:schemeClr val="tx1"/>
                          </a:solidFill>
                          <a:effectLst/>
                          <a:latin typeface="Arial" charset="0"/>
                          <a:ea typeface="ＭＳ Ｐゴシック" pitchFamily="50" charset="-128"/>
                        </a:rPr>
                        <a:t>-10 ,  -10</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en-US" altLang="ja-JP" sz="2800" b="0" i="0" u="none" strike="noStrike" cap="none" normalizeH="0" baseline="0" dirty="0" smtClean="0">
                          <a:ln>
                            <a:noFill/>
                          </a:ln>
                          <a:solidFill>
                            <a:schemeClr val="tx1"/>
                          </a:solidFill>
                          <a:effectLst/>
                          <a:latin typeface="Arial" charset="0"/>
                          <a:ea typeface="ＭＳ Ｐゴシック" pitchFamily="50" charset="-128"/>
                        </a:rPr>
                        <a:t>100 ,  0</a:t>
                      </a:r>
                    </a:p>
                  </a:txBody>
                  <a:tcPr marL="0" marR="0" marT="0" marB="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42950">
                <a:tc vMerge="1">
                  <a:txBody>
                    <a:bodyPr/>
                    <a:lstStyle/>
                    <a:p>
                      <a:endParaRPr kumimoji="1" lang="ja-JP" altLang="en-US"/>
                    </a:p>
                  </a:txBody>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ja-JP" altLang="en-US" sz="2800" b="0" i="0" u="none" strike="noStrike" cap="none" normalizeH="0" baseline="0" dirty="0" smtClean="0">
                          <a:ln>
                            <a:noFill/>
                          </a:ln>
                          <a:solidFill>
                            <a:schemeClr val="tx1"/>
                          </a:solidFill>
                          <a:effectLst/>
                          <a:latin typeface="Arial" charset="0"/>
                          <a:ea typeface="ＭＳ Ｐゴシック" pitchFamily="50" charset="-128"/>
                        </a:rPr>
                        <a:t>ハト</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en-US" altLang="ja-JP" sz="2800" b="0" i="0" u="none" strike="noStrike" cap="none" normalizeH="0" baseline="0" dirty="0" smtClean="0">
                          <a:ln>
                            <a:noFill/>
                          </a:ln>
                          <a:solidFill>
                            <a:schemeClr val="tx1"/>
                          </a:solidFill>
                          <a:effectLst/>
                          <a:latin typeface="Arial" charset="0"/>
                          <a:ea typeface="ＭＳ Ｐゴシック" pitchFamily="50" charset="-128"/>
                        </a:rPr>
                        <a:t>0 ,  100</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en-US" altLang="ja-JP" sz="2800" b="0" i="0" u="none" strike="noStrike" cap="none" normalizeH="0" baseline="0" dirty="0" smtClean="0">
                          <a:ln>
                            <a:noFill/>
                          </a:ln>
                          <a:solidFill>
                            <a:schemeClr val="tx1"/>
                          </a:solidFill>
                          <a:effectLst/>
                          <a:latin typeface="Arial" charset="0"/>
                          <a:ea typeface="ＭＳ Ｐゴシック" pitchFamily="50" charset="-128"/>
                        </a:rPr>
                        <a:t>50 ,  50</a:t>
                      </a:r>
                    </a:p>
                  </a:txBody>
                  <a:tcPr marL="0" marR="0" marT="0" marB="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nodeType="withEffect">
                                  <p:stCondLst>
                                    <p:cond delay="0"/>
                                  </p:stCondLst>
                                  <p:childTnLst>
                                    <p:set>
                                      <p:cBhvr>
                                        <p:cTn id="6" dur="1" fill="hold">
                                          <p:stCondLst>
                                            <p:cond delay="0"/>
                                          </p:stCondLst>
                                        </p:cTn>
                                        <p:tgtEl>
                                          <p:spTgt spid="128005"/>
                                        </p:tgtEl>
                                        <p:attrNameLst>
                                          <p:attrName>style.visibility</p:attrName>
                                        </p:attrNameLst>
                                      </p:cBhvr>
                                      <p:to>
                                        <p:strVal val="visible"/>
                                      </p:to>
                                    </p:set>
                                    <p:anim calcmode="lin" valueType="num">
                                      <p:cBhvr>
                                        <p:cTn id="7" dur="500" fill="hold"/>
                                        <p:tgtEl>
                                          <p:spTgt spid="128005"/>
                                        </p:tgtEl>
                                        <p:attrNameLst>
                                          <p:attrName>ppt_w</p:attrName>
                                        </p:attrNameLst>
                                      </p:cBhvr>
                                      <p:tavLst>
                                        <p:tav tm="0">
                                          <p:val>
                                            <p:fltVal val="0"/>
                                          </p:val>
                                        </p:tav>
                                        <p:tav tm="100000">
                                          <p:val>
                                            <p:strVal val="#ppt_w"/>
                                          </p:val>
                                        </p:tav>
                                      </p:tavLst>
                                    </p:anim>
                                    <p:anim calcmode="lin" valueType="num">
                                      <p:cBhvr>
                                        <p:cTn id="8" dur="500" fill="hold"/>
                                        <p:tgtEl>
                                          <p:spTgt spid="128005"/>
                                        </p:tgtEl>
                                        <p:attrNameLst>
                                          <p:attrName>ppt_h</p:attrName>
                                        </p:attrNameLst>
                                      </p:cBhvr>
                                      <p:tavLst>
                                        <p:tav tm="0">
                                          <p:val>
                                            <p:fltVal val="0"/>
                                          </p:val>
                                        </p:tav>
                                        <p:tav tm="100000">
                                          <p:val>
                                            <p:strVal val="#ppt_h"/>
                                          </p:val>
                                        </p:tav>
                                      </p:tavLst>
                                    </p:anim>
                                    <p:animEffect transition="in" filter="fade">
                                      <p:cBhvr>
                                        <p:cTn id="9" dur="500"/>
                                        <p:tgtEl>
                                          <p:spTgt spid="1280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7430</TotalTime>
  <Words>2009</Words>
  <Application>Microsoft Office PowerPoint</Application>
  <PresentationFormat>画面に合わせる (4:3)</PresentationFormat>
  <Paragraphs>362</Paragraphs>
  <Slides>27</Slides>
  <Notes>26</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27</vt:i4>
      </vt:variant>
    </vt:vector>
  </HeadingPairs>
  <TitlesOfParts>
    <vt:vector size="33" baseType="lpstr">
      <vt:lpstr>Arial</vt:lpstr>
      <vt:lpstr>ＭＳ Ｐゴシック</vt:lpstr>
      <vt:lpstr>ＭＳ Ｐ明朝</vt:lpstr>
      <vt:lpstr>Calibri</vt:lpstr>
      <vt:lpstr>標準デザイン</vt:lpstr>
      <vt:lpstr>MathType 6.0 Equation</vt:lpstr>
      <vt:lpstr>戦略的行動と経済取引 （ゲーム理論入門）</vt:lpstr>
      <vt:lpstr>協力ゲームと非協力ゲーム</vt:lpstr>
      <vt:lpstr>非協力ゲームの表現様式</vt:lpstr>
      <vt:lpstr>戦略形ゲームの構成要素</vt:lpstr>
      <vt:lpstr>利得行列による表現</vt:lpstr>
      <vt:lpstr>例1：囚人のジレンマ</vt:lpstr>
      <vt:lpstr>囚人のジレンマ・ゲームの利得行列</vt:lpstr>
      <vt:lpstr>例2：「タカ・ハト」ゲーム</vt:lpstr>
      <vt:lpstr>「タカ・ハト」ゲームの利得行列</vt:lpstr>
      <vt:lpstr>例3：じゃんけん</vt:lpstr>
      <vt:lpstr>ナッシュ均衡と最適反応</vt:lpstr>
      <vt:lpstr>ナッシュ均衡の定義</vt:lpstr>
      <vt:lpstr>ナッシュ均衡と最適反応</vt:lpstr>
      <vt:lpstr>囚人のジレンマ・ゲームにおけるナッシュ均衡</vt:lpstr>
      <vt:lpstr>囚人のジレンマ・ゲームにおけるナッシュ均衡</vt:lpstr>
      <vt:lpstr>囚人のジレンマ・ゲームにおけるナッシュ均衡</vt:lpstr>
      <vt:lpstr>なぜ「ジレンマ」か？</vt:lpstr>
      <vt:lpstr>「タカ・ハト」ゲームにおけるナッシュ均衡</vt:lpstr>
      <vt:lpstr>「タカ・ハト」ゲームにおけるナッシュ均衡</vt:lpstr>
      <vt:lpstr>「タカ・ハト」ゲームにおけるナッシュ均衡</vt:lpstr>
      <vt:lpstr>じゃんけんにナッシュ均衡は存在するか？</vt:lpstr>
      <vt:lpstr>じゃんけんにおけるナッシュ均衡</vt:lpstr>
      <vt:lpstr>支配戦略</vt:lpstr>
      <vt:lpstr>支配戦略：強支配と弱支配</vt:lpstr>
      <vt:lpstr>強支配と弱支配（つづき）</vt:lpstr>
      <vt:lpstr>支配戦略とナッシュ均衡</vt:lpstr>
      <vt:lpstr>弱支配される戦略がナッシュ均衡になる例</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Akihiko</dc:creator>
  <cp:lastModifiedBy>Akihiko</cp:lastModifiedBy>
  <cp:revision>158</cp:revision>
  <cp:lastPrinted>1601-01-01T00:00:00Z</cp:lastPrinted>
  <dcterms:created xsi:type="dcterms:W3CDTF">1601-01-01T00:00:00Z</dcterms:created>
  <dcterms:modified xsi:type="dcterms:W3CDTF">2017-04-20T07:24:53Z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