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263" r:id="rId2"/>
    <p:sldId id="264" r:id="rId3"/>
    <p:sldId id="290" r:id="rId4"/>
    <p:sldId id="265" r:id="rId5"/>
    <p:sldId id="266" r:id="rId6"/>
    <p:sldId id="267" r:id="rId7"/>
    <p:sldId id="283" r:id="rId8"/>
    <p:sldId id="291" r:id="rId9"/>
    <p:sldId id="292" r:id="rId10"/>
    <p:sldId id="293" r:id="rId11"/>
    <p:sldId id="295" r:id="rId12"/>
    <p:sldId id="302" r:id="rId13"/>
    <p:sldId id="296" r:id="rId14"/>
    <p:sldId id="298" r:id="rId15"/>
    <p:sldId id="300" r:id="rId16"/>
    <p:sldId id="301" r:id="rId17"/>
    <p:sldId id="273" r:id="rId18"/>
    <p:sldId id="274" r:id="rId19"/>
    <p:sldId id="307" r:id="rId20"/>
    <p:sldId id="304" r:id="rId21"/>
    <p:sldId id="275" r:id="rId22"/>
    <p:sldId id="314" r:id="rId23"/>
    <p:sldId id="277" r:id="rId24"/>
    <p:sldId id="309" r:id="rId25"/>
    <p:sldId id="278" r:id="rId26"/>
    <p:sldId id="279" r:id="rId27"/>
    <p:sldId id="280" r:id="rId28"/>
    <p:sldId id="281" r:id="rId29"/>
    <p:sldId id="282" r:id="rId30"/>
    <p:sldId id="312" r:id="rId31"/>
    <p:sldId id="310" r:id="rId32"/>
    <p:sldId id="311" r:id="rId33"/>
    <p:sldId id="315" r:id="rId34"/>
    <p:sldId id="303" r:id="rId35"/>
    <p:sldId id="313" r:id="rId36"/>
    <p:sldId id="316" r:id="rId37"/>
  </p:sldIdLst>
  <p:sldSz cx="9144000" cy="6858000" type="screen4x3"/>
  <p:notesSz cx="6797675" cy="9926638"/>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32" autoAdjust="0"/>
    <p:restoredTop sz="94660"/>
  </p:normalViewPr>
  <p:slideViewPr>
    <p:cSldViewPr>
      <p:cViewPr varScale="1">
        <p:scale>
          <a:sx n="100" d="100"/>
          <a:sy n="100" d="100"/>
        </p:scale>
        <p:origin x="112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bwMode="auto">
          <a:xfrm>
            <a:off x="0" y="0"/>
            <a:ext cx="2945072" cy="494816"/>
          </a:xfrm>
          <a:prstGeom prst="rect">
            <a:avLst/>
          </a:prstGeom>
          <a:noFill/>
          <a:ln w="9525">
            <a:noFill/>
            <a:miter lim="800000"/>
            <a:headEnd/>
            <a:tailEnd/>
          </a:ln>
          <a:effectLst/>
        </p:spPr>
        <p:txBody>
          <a:bodyPr vert="horz" wrap="square" lIns="92034" tIns="46017" rIns="92034" bIns="46017" numCol="1" anchor="t" anchorCtr="0" compatLnSpc="1">
            <a:prstTxWarp prst="textNoShape">
              <a:avLst/>
            </a:prstTxWarp>
          </a:bodyPr>
          <a:lstStyle>
            <a:lvl1pPr eaLnBrk="1" hangingPunct="1">
              <a:defRPr sz="1200">
                <a:latin typeface="Arial" charset="0"/>
              </a:defRPr>
            </a:lvl1pPr>
          </a:lstStyle>
          <a:p>
            <a:pPr>
              <a:defRPr/>
            </a:pPr>
            <a:endParaRPr lang="en-US" altLang="ja-JP"/>
          </a:p>
        </p:txBody>
      </p:sp>
      <p:sp>
        <p:nvSpPr>
          <p:cNvPr id="95235" name="Rectangle 3"/>
          <p:cNvSpPr>
            <a:spLocks noGrp="1" noChangeArrowheads="1"/>
          </p:cNvSpPr>
          <p:nvPr>
            <p:ph type="dt" sz="quarter" idx="1"/>
          </p:nvPr>
        </p:nvSpPr>
        <p:spPr bwMode="auto">
          <a:xfrm>
            <a:off x="3851002" y="0"/>
            <a:ext cx="2945072" cy="494816"/>
          </a:xfrm>
          <a:prstGeom prst="rect">
            <a:avLst/>
          </a:prstGeom>
          <a:noFill/>
          <a:ln w="9525">
            <a:noFill/>
            <a:miter lim="800000"/>
            <a:headEnd/>
            <a:tailEnd/>
          </a:ln>
          <a:effectLst/>
        </p:spPr>
        <p:txBody>
          <a:bodyPr vert="horz" wrap="square" lIns="92034" tIns="46017" rIns="92034" bIns="46017" numCol="1" anchor="t" anchorCtr="0" compatLnSpc="1">
            <a:prstTxWarp prst="textNoShape">
              <a:avLst/>
            </a:prstTxWarp>
          </a:bodyPr>
          <a:lstStyle>
            <a:lvl1pPr algn="r" eaLnBrk="1" hangingPunct="1">
              <a:defRPr sz="1200">
                <a:latin typeface="Arial" charset="0"/>
              </a:defRPr>
            </a:lvl1pPr>
          </a:lstStyle>
          <a:p>
            <a:pPr>
              <a:defRPr/>
            </a:pPr>
            <a:fld id="{C63E91E4-33D2-4E5B-ADC2-17570EAE5CC9}" type="datetimeFigureOut">
              <a:rPr lang="en-US" altLang="ja-JP"/>
              <a:pPr>
                <a:defRPr/>
              </a:pPr>
              <a:t>5/13/2017</a:t>
            </a:fld>
            <a:endParaRPr lang="en-US" altLang="ja-JP"/>
          </a:p>
        </p:txBody>
      </p:sp>
      <p:sp>
        <p:nvSpPr>
          <p:cNvPr id="95236" name="Rectangle 4"/>
          <p:cNvSpPr>
            <a:spLocks noGrp="1" noChangeArrowheads="1"/>
          </p:cNvSpPr>
          <p:nvPr>
            <p:ph type="ftr" sz="quarter" idx="2"/>
          </p:nvPr>
        </p:nvSpPr>
        <p:spPr bwMode="auto">
          <a:xfrm>
            <a:off x="0" y="9428630"/>
            <a:ext cx="2945072" cy="496411"/>
          </a:xfrm>
          <a:prstGeom prst="rect">
            <a:avLst/>
          </a:prstGeom>
          <a:noFill/>
          <a:ln w="9525">
            <a:noFill/>
            <a:miter lim="800000"/>
            <a:headEnd/>
            <a:tailEnd/>
          </a:ln>
          <a:effectLst/>
        </p:spPr>
        <p:txBody>
          <a:bodyPr vert="horz" wrap="square" lIns="92034" tIns="46017" rIns="92034" bIns="46017" numCol="1" anchor="b" anchorCtr="0" compatLnSpc="1">
            <a:prstTxWarp prst="textNoShape">
              <a:avLst/>
            </a:prstTxWarp>
          </a:bodyPr>
          <a:lstStyle>
            <a:lvl1pPr eaLnBrk="1" hangingPunct="1">
              <a:defRPr sz="1200">
                <a:latin typeface="Arial" charset="0"/>
              </a:defRPr>
            </a:lvl1pPr>
          </a:lstStyle>
          <a:p>
            <a:pPr>
              <a:defRPr/>
            </a:pPr>
            <a:endParaRPr lang="en-US" altLang="ja-JP"/>
          </a:p>
        </p:txBody>
      </p:sp>
      <p:sp>
        <p:nvSpPr>
          <p:cNvPr id="95237" name="Rectangle 5"/>
          <p:cNvSpPr>
            <a:spLocks noGrp="1" noChangeArrowheads="1"/>
          </p:cNvSpPr>
          <p:nvPr>
            <p:ph type="sldNum" sz="quarter" idx="3"/>
          </p:nvPr>
        </p:nvSpPr>
        <p:spPr bwMode="auto">
          <a:xfrm>
            <a:off x="3851002" y="9428630"/>
            <a:ext cx="2945072" cy="496411"/>
          </a:xfrm>
          <a:prstGeom prst="rect">
            <a:avLst/>
          </a:prstGeom>
          <a:noFill/>
          <a:ln w="9525">
            <a:noFill/>
            <a:miter lim="800000"/>
            <a:headEnd/>
            <a:tailEnd/>
          </a:ln>
          <a:effectLst/>
        </p:spPr>
        <p:txBody>
          <a:bodyPr vert="horz" wrap="square" lIns="92034" tIns="46017" rIns="92034" bIns="46017" numCol="1" anchor="b" anchorCtr="0" compatLnSpc="1">
            <a:prstTxWarp prst="textNoShape">
              <a:avLst/>
            </a:prstTxWarp>
          </a:bodyPr>
          <a:lstStyle>
            <a:lvl1pPr algn="r" eaLnBrk="1" hangingPunct="1">
              <a:defRPr sz="1200" smtClean="0"/>
            </a:lvl1pPr>
          </a:lstStyle>
          <a:p>
            <a:pPr>
              <a:defRPr/>
            </a:pPr>
            <a:fld id="{39885292-FC5F-4EB6-ADEE-4942E1403553}" type="slidenum">
              <a:rPr lang="en-US" altLang="ja-JP"/>
              <a:pPr>
                <a:defRPr/>
              </a:pPr>
              <a:t>‹#›</a:t>
            </a:fld>
            <a:endParaRPr lang="en-US" altLang="ja-JP"/>
          </a:p>
        </p:txBody>
      </p:sp>
    </p:spTree>
    <p:extLst>
      <p:ext uri="{BB962C8B-B14F-4D97-AF65-F5344CB8AC3E}">
        <p14:creationId xmlns:p14="http://schemas.microsoft.com/office/powerpoint/2010/main" val="22362850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45072" cy="494816"/>
          </a:xfrm>
          <a:prstGeom prst="rect">
            <a:avLst/>
          </a:prstGeom>
          <a:noFill/>
          <a:ln w="9525">
            <a:noFill/>
            <a:miter lim="800000"/>
            <a:headEnd/>
            <a:tailEnd/>
          </a:ln>
          <a:effectLst/>
        </p:spPr>
        <p:txBody>
          <a:bodyPr vert="horz" wrap="square" lIns="92034" tIns="46017" rIns="92034" bIns="46017" numCol="1" anchor="t" anchorCtr="0" compatLnSpc="1">
            <a:prstTxWarp prst="textNoShape">
              <a:avLst/>
            </a:prstTxWarp>
          </a:bodyPr>
          <a:lstStyle>
            <a:lvl1pPr eaLnBrk="1" hangingPunct="1">
              <a:defRPr sz="1200">
                <a:latin typeface="Arial" charset="0"/>
              </a:defRPr>
            </a:lvl1pPr>
          </a:lstStyle>
          <a:p>
            <a:pPr>
              <a:defRPr/>
            </a:pPr>
            <a:endParaRPr lang="en-US" altLang="ja-JP"/>
          </a:p>
        </p:txBody>
      </p:sp>
      <p:sp>
        <p:nvSpPr>
          <p:cNvPr id="10243" name="Rectangle 3"/>
          <p:cNvSpPr>
            <a:spLocks noGrp="1" noChangeArrowheads="1"/>
          </p:cNvSpPr>
          <p:nvPr>
            <p:ph type="dt" idx="1"/>
          </p:nvPr>
        </p:nvSpPr>
        <p:spPr bwMode="auto">
          <a:xfrm>
            <a:off x="3851002" y="0"/>
            <a:ext cx="2945072" cy="494816"/>
          </a:xfrm>
          <a:prstGeom prst="rect">
            <a:avLst/>
          </a:prstGeom>
          <a:noFill/>
          <a:ln w="9525">
            <a:noFill/>
            <a:miter lim="800000"/>
            <a:headEnd/>
            <a:tailEnd/>
          </a:ln>
          <a:effectLst/>
        </p:spPr>
        <p:txBody>
          <a:bodyPr vert="horz" wrap="square" lIns="92034" tIns="46017" rIns="92034" bIns="46017" numCol="1" anchor="t" anchorCtr="0" compatLnSpc="1">
            <a:prstTxWarp prst="textNoShape">
              <a:avLst/>
            </a:prstTxWarp>
          </a:bodyPr>
          <a:lstStyle>
            <a:lvl1pPr algn="r" eaLnBrk="1" hangingPunct="1">
              <a:defRPr sz="1200">
                <a:latin typeface="Arial" charset="0"/>
              </a:defRPr>
            </a:lvl1pPr>
          </a:lstStyle>
          <a:p>
            <a:pPr>
              <a:defRPr/>
            </a:pPr>
            <a:fld id="{598893C9-CF15-411B-8A22-8C1B9A41AB96}" type="datetimeFigureOut">
              <a:rPr lang="en-US" altLang="ja-JP"/>
              <a:pPr>
                <a:defRPr/>
              </a:pPr>
              <a:t>5/13/2017</a:t>
            </a:fld>
            <a:endParaRPr lang="en-US" altLang="ja-JP"/>
          </a:p>
        </p:txBody>
      </p:sp>
      <p:sp>
        <p:nvSpPr>
          <p:cNvPr id="2052" name="Rectangle 4"/>
          <p:cNvSpPr>
            <a:spLocks noGrp="1" noRot="1" noChangeAspect="1" noChangeArrowheads="1" noTextEdit="1"/>
          </p:cNvSpPr>
          <p:nvPr>
            <p:ph type="sldImg" idx="2"/>
          </p:nvPr>
        </p:nvSpPr>
        <p:spPr bwMode="auto">
          <a:xfrm>
            <a:off x="919163" y="746125"/>
            <a:ext cx="4960937" cy="37195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5" name="Rectangle 5"/>
          <p:cNvSpPr>
            <a:spLocks noGrp="1" noChangeArrowheads="1"/>
          </p:cNvSpPr>
          <p:nvPr>
            <p:ph type="body" sz="quarter" idx="3"/>
          </p:nvPr>
        </p:nvSpPr>
        <p:spPr bwMode="auto">
          <a:xfrm>
            <a:off x="680249" y="4715113"/>
            <a:ext cx="5437179" cy="4466109"/>
          </a:xfrm>
          <a:prstGeom prst="rect">
            <a:avLst/>
          </a:prstGeom>
          <a:noFill/>
          <a:ln w="9525">
            <a:noFill/>
            <a:miter lim="800000"/>
            <a:headEnd/>
            <a:tailEnd/>
          </a:ln>
          <a:effectLst/>
        </p:spPr>
        <p:txBody>
          <a:bodyPr vert="horz" wrap="square" lIns="92034" tIns="46017" rIns="92034" bIns="46017"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10246" name="Rectangle 6"/>
          <p:cNvSpPr>
            <a:spLocks noGrp="1" noChangeArrowheads="1"/>
          </p:cNvSpPr>
          <p:nvPr>
            <p:ph type="ftr" sz="quarter" idx="4"/>
          </p:nvPr>
        </p:nvSpPr>
        <p:spPr bwMode="auto">
          <a:xfrm>
            <a:off x="0" y="9428630"/>
            <a:ext cx="2945072" cy="496411"/>
          </a:xfrm>
          <a:prstGeom prst="rect">
            <a:avLst/>
          </a:prstGeom>
          <a:noFill/>
          <a:ln w="9525">
            <a:noFill/>
            <a:miter lim="800000"/>
            <a:headEnd/>
            <a:tailEnd/>
          </a:ln>
          <a:effectLst/>
        </p:spPr>
        <p:txBody>
          <a:bodyPr vert="horz" wrap="square" lIns="92034" tIns="46017" rIns="92034" bIns="46017" numCol="1" anchor="b" anchorCtr="0" compatLnSpc="1">
            <a:prstTxWarp prst="textNoShape">
              <a:avLst/>
            </a:prstTxWarp>
          </a:bodyPr>
          <a:lstStyle>
            <a:lvl1pPr eaLnBrk="1" hangingPunct="1">
              <a:defRPr sz="1200">
                <a:latin typeface="Arial" charset="0"/>
              </a:defRPr>
            </a:lvl1pPr>
          </a:lstStyle>
          <a:p>
            <a:pPr>
              <a:defRPr/>
            </a:pPr>
            <a:endParaRPr lang="en-US" altLang="ja-JP"/>
          </a:p>
        </p:txBody>
      </p:sp>
      <p:sp>
        <p:nvSpPr>
          <p:cNvPr id="10247" name="Rectangle 7"/>
          <p:cNvSpPr>
            <a:spLocks noGrp="1" noChangeArrowheads="1"/>
          </p:cNvSpPr>
          <p:nvPr>
            <p:ph type="sldNum" sz="quarter" idx="5"/>
          </p:nvPr>
        </p:nvSpPr>
        <p:spPr bwMode="auto">
          <a:xfrm>
            <a:off x="3851002" y="9428630"/>
            <a:ext cx="2945072" cy="496411"/>
          </a:xfrm>
          <a:prstGeom prst="rect">
            <a:avLst/>
          </a:prstGeom>
          <a:noFill/>
          <a:ln w="9525">
            <a:noFill/>
            <a:miter lim="800000"/>
            <a:headEnd/>
            <a:tailEnd/>
          </a:ln>
          <a:effectLst/>
        </p:spPr>
        <p:txBody>
          <a:bodyPr vert="horz" wrap="square" lIns="92034" tIns="46017" rIns="92034" bIns="46017" numCol="1" anchor="b" anchorCtr="0" compatLnSpc="1">
            <a:prstTxWarp prst="textNoShape">
              <a:avLst/>
            </a:prstTxWarp>
          </a:bodyPr>
          <a:lstStyle>
            <a:lvl1pPr algn="r" eaLnBrk="1" hangingPunct="1">
              <a:defRPr sz="1200" smtClean="0"/>
            </a:lvl1pPr>
          </a:lstStyle>
          <a:p>
            <a:pPr>
              <a:defRPr/>
            </a:pPr>
            <a:fld id="{46E4B3B2-94CE-4AFD-AA08-B886229E01FE}" type="slidenum">
              <a:rPr lang="en-US" altLang="ja-JP"/>
              <a:pPr>
                <a:defRPr/>
              </a:pPr>
              <a:t>‹#›</a:t>
            </a:fld>
            <a:endParaRPr lang="en-US" altLang="ja-JP"/>
          </a:p>
        </p:txBody>
      </p:sp>
    </p:spTree>
    <p:extLst>
      <p:ext uri="{BB962C8B-B14F-4D97-AF65-F5344CB8AC3E}">
        <p14:creationId xmlns:p14="http://schemas.microsoft.com/office/powerpoint/2010/main" val="8291177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7E6BC24A-8FBA-4ADA-9BCD-F8E56A845046}" type="slidenum">
              <a:rPr lang="en-US" altLang="ja-JP">
                <a:ea typeface="ＭＳ Ｐゴシック" panose="020B0600070205080204" pitchFamily="50" charset="-128"/>
              </a:rPr>
              <a:pPr>
                <a:spcBef>
                  <a:spcPct val="0"/>
                </a:spcBef>
              </a:pPr>
              <a:t>1</a:t>
            </a:fld>
            <a:endParaRPr lang="en-US" altLang="ja-JP">
              <a:ea typeface="ＭＳ Ｐゴシック" panose="020B0600070205080204" pitchFamily="50" charset="-128"/>
            </a:endParaRPr>
          </a:p>
        </p:txBody>
      </p:sp>
      <p:sp>
        <p:nvSpPr>
          <p:cNvPr id="5123"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EF4BD67F-0315-4B21-8693-B121CBFAE078}" type="slidenum">
              <a:rPr lang="en-US" altLang="ja-JP">
                <a:ea typeface="ＭＳ Ｐゴシック" panose="020B0600070205080204" pitchFamily="50" charset="-128"/>
              </a:rPr>
              <a:pPr algn="r" eaLnBrk="1" hangingPunct="1">
                <a:spcBef>
                  <a:spcPct val="0"/>
                </a:spcBef>
              </a:pPr>
              <a:t>1</a:t>
            </a:fld>
            <a:endParaRPr lang="en-US" altLang="ja-JP">
              <a:ea typeface="ＭＳ Ｐゴシック" panose="020B0600070205080204" pitchFamily="50" charset="-128"/>
            </a:endParaRPr>
          </a:p>
        </p:txBody>
      </p:sp>
      <p:sp>
        <p:nvSpPr>
          <p:cNvPr id="5124" name="スライド イメージ プレースホルダ 1"/>
          <p:cNvSpPr>
            <a:spLocks noGrp="1" noRot="1" noChangeAspect="1" noTextEdit="1"/>
          </p:cNvSpPr>
          <p:nvPr>
            <p:ph type="sldImg"/>
          </p:nvPr>
        </p:nvSpPr>
        <p:spPr>
          <a:ln/>
        </p:spPr>
      </p:sp>
      <p:sp>
        <p:nvSpPr>
          <p:cNvPr id="5125"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ja-JP" altLang="ja-JP" smtClean="0">
              <a:latin typeface="Arial" panose="020B0604020202020204" pitchFamily="34" charset="0"/>
            </a:endParaRPr>
          </a:p>
        </p:txBody>
      </p:sp>
      <p:sp>
        <p:nvSpPr>
          <p:cNvPr id="5126" name="スライド番号プレースホルダ 3"/>
          <p:cNvSpPr txBox="1">
            <a:spLocks noGrp="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6C7E26F2-5386-4C08-BE0D-D84F4B011E14}" type="slidenum">
              <a:rPr lang="en-US" altLang="ja-JP">
                <a:latin typeface="Calibri" panose="020F0502020204030204" pitchFamily="34" charset="0"/>
                <a:ea typeface="ＭＳ Ｐゴシック" panose="020B0600070205080204" pitchFamily="50" charset="-128"/>
              </a:rPr>
              <a:pPr algn="r" eaLnBrk="1" hangingPunct="1">
                <a:spcBef>
                  <a:spcPct val="0"/>
                </a:spcBef>
              </a:pPr>
              <a:t>1</a:t>
            </a:fld>
            <a:endParaRPr lang="en-US" altLang="ja-JP">
              <a:latin typeface="Calibri" panose="020F0502020204030204" pitchFamily="34" charset="0"/>
              <a:ea typeface="ＭＳ Ｐゴシック" panose="020B0600070205080204" pitchFamily="50" charset="-128"/>
            </a:endParaRPr>
          </a:p>
        </p:txBody>
      </p:sp>
    </p:spTree>
    <p:extLst>
      <p:ext uri="{BB962C8B-B14F-4D97-AF65-F5344CB8AC3E}">
        <p14:creationId xmlns:p14="http://schemas.microsoft.com/office/powerpoint/2010/main" val="18441404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5678799A-4106-486B-9B36-4A65985461E2}" type="slidenum">
              <a:rPr lang="en-US" altLang="ja-JP">
                <a:ea typeface="ＭＳ Ｐゴシック" panose="020B0600070205080204" pitchFamily="50" charset="-128"/>
              </a:rPr>
              <a:pPr>
                <a:spcBef>
                  <a:spcPct val="0"/>
                </a:spcBef>
              </a:pPr>
              <a:t>10</a:t>
            </a:fld>
            <a:endParaRPr lang="en-US" altLang="ja-JP">
              <a:ea typeface="ＭＳ Ｐゴシック" panose="020B0600070205080204" pitchFamily="50" charset="-128"/>
            </a:endParaRPr>
          </a:p>
        </p:txBody>
      </p:sp>
      <p:sp>
        <p:nvSpPr>
          <p:cNvPr id="23555" name="スライド イメージ プレースホルダ 1"/>
          <p:cNvSpPr>
            <a:spLocks noGrp="1" noRot="1" noChangeAspect="1" noTextEdit="1"/>
          </p:cNvSpPr>
          <p:nvPr>
            <p:ph type="sldImg"/>
          </p:nvPr>
        </p:nvSpPr>
        <p:spPr>
          <a:ln/>
        </p:spPr>
      </p:sp>
      <p:sp>
        <p:nvSpPr>
          <p:cNvPr id="23556"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smtClean="0">
              <a:latin typeface="Arial" panose="020B0604020202020204" pitchFamily="34" charset="0"/>
            </a:endParaRPr>
          </a:p>
        </p:txBody>
      </p:sp>
      <p:sp>
        <p:nvSpPr>
          <p:cNvPr id="23557" name="スライド番号プレースホルダ 3"/>
          <p:cNvSpPr txBox="1">
            <a:spLocks noGrp="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CA62C760-7401-4956-B17A-EC86FBB0DE3C}" type="slidenum">
              <a:rPr lang="en-US" altLang="ja-JP">
                <a:ea typeface="ＭＳ Ｐゴシック" panose="020B0600070205080204" pitchFamily="50" charset="-128"/>
              </a:rPr>
              <a:pPr algn="r" eaLnBrk="1" hangingPunct="1">
                <a:spcBef>
                  <a:spcPct val="0"/>
                </a:spcBef>
              </a:pPr>
              <a:t>10</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35953065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7520F072-A09C-419B-AF0E-D2516EBA87DD}" type="slidenum">
              <a:rPr lang="en-US" altLang="ja-JP">
                <a:ea typeface="ＭＳ Ｐゴシック" panose="020B0600070205080204" pitchFamily="50" charset="-128"/>
              </a:rPr>
              <a:pPr>
                <a:spcBef>
                  <a:spcPct val="0"/>
                </a:spcBef>
              </a:pPr>
              <a:t>11</a:t>
            </a:fld>
            <a:endParaRPr lang="en-US" altLang="ja-JP">
              <a:ea typeface="ＭＳ Ｐゴシック" panose="020B0600070205080204" pitchFamily="50" charset="-128"/>
            </a:endParaRPr>
          </a:p>
        </p:txBody>
      </p:sp>
      <p:sp>
        <p:nvSpPr>
          <p:cNvPr id="25603"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72E1EDD6-BA56-40E1-B62B-63D03B524169}" type="slidenum">
              <a:rPr lang="en-US" altLang="ja-JP">
                <a:ea typeface="ＭＳ Ｐゴシック" panose="020B0600070205080204" pitchFamily="50" charset="-128"/>
              </a:rPr>
              <a:pPr algn="r" eaLnBrk="1" hangingPunct="1">
                <a:spcBef>
                  <a:spcPct val="0"/>
                </a:spcBef>
              </a:pPr>
              <a:t>11</a:t>
            </a:fld>
            <a:endParaRPr lang="en-US" altLang="ja-JP">
              <a:ea typeface="ＭＳ Ｐゴシック" panose="020B0600070205080204" pitchFamily="50" charset="-128"/>
            </a:endParaRPr>
          </a:p>
        </p:txBody>
      </p:sp>
      <p:sp>
        <p:nvSpPr>
          <p:cNvPr id="25604" name="Rectangle 2"/>
          <p:cNvSpPr>
            <a:spLocks noGrp="1" noRot="1" noChangeAspect="1" noChangeArrowheads="1" noTextEdit="1"/>
          </p:cNvSpPr>
          <p:nvPr>
            <p:ph type="sldImg"/>
          </p:nvPr>
        </p:nvSpPr>
        <p:spPr>
          <a:ln/>
        </p:spPr>
      </p:sp>
      <p:sp>
        <p:nvSpPr>
          <p:cNvPr id="2560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6372345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8F82169C-B45E-4E32-833D-0A902AB58601}" type="slidenum">
              <a:rPr lang="en-US" altLang="ja-JP">
                <a:ea typeface="ＭＳ Ｐゴシック" panose="020B0600070205080204" pitchFamily="50" charset="-128"/>
              </a:rPr>
              <a:pPr>
                <a:spcBef>
                  <a:spcPct val="0"/>
                </a:spcBef>
              </a:pPr>
              <a:t>12</a:t>
            </a:fld>
            <a:endParaRPr lang="en-US" altLang="ja-JP">
              <a:ea typeface="ＭＳ Ｐゴシック" panose="020B0600070205080204" pitchFamily="50" charset="-128"/>
            </a:endParaRPr>
          </a:p>
        </p:txBody>
      </p:sp>
      <p:sp>
        <p:nvSpPr>
          <p:cNvPr id="27651"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72D856F7-C5C1-4569-94A9-9F098ABB6413}" type="slidenum">
              <a:rPr lang="en-US" altLang="ja-JP">
                <a:ea typeface="ＭＳ Ｐゴシック" panose="020B0600070205080204" pitchFamily="50" charset="-128"/>
              </a:rPr>
              <a:pPr algn="r" eaLnBrk="1" hangingPunct="1">
                <a:spcBef>
                  <a:spcPct val="0"/>
                </a:spcBef>
              </a:pPr>
              <a:t>12</a:t>
            </a:fld>
            <a:endParaRPr lang="en-US" altLang="ja-JP">
              <a:ea typeface="ＭＳ Ｐゴシック" panose="020B0600070205080204" pitchFamily="50" charset="-128"/>
            </a:endParaRPr>
          </a:p>
        </p:txBody>
      </p:sp>
      <p:sp>
        <p:nvSpPr>
          <p:cNvPr id="27652" name="Rectangle 2"/>
          <p:cNvSpPr>
            <a:spLocks noGrp="1" noRot="1" noChangeAspect="1" noChangeArrowheads="1" noTextEdit="1"/>
          </p:cNvSpPr>
          <p:nvPr>
            <p:ph type="sldImg"/>
          </p:nvPr>
        </p:nvSpPr>
        <p:spPr>
          <a:ln/>
        </p:spPr>
      </p:sp>
      <p:sp>
        <p:nvSpPr>
          <p:cNvPr id="2765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24947908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943437E2-EA8F-462F-A9F6-BC906943190F}" type="slidenum">
              <a:rPr lang="en-US" altLang="ja-JP">
                <a:ea typeface="ＭＳ Ｐゴシック" panose="020B0600070205080204" pitchFamily="50" charset="-128"/>
              </a:rPr>
              <a:pPr>
                <a:spcBef>
                  <a:spcPct val="0"/>
                </a:spcBef>
              </a:pPr>
              <a:t>13</a:t>
            </a:fld>
            <a:endParaRPr lang="en-US" altLang="ja-JP">
              <a:ea typeface="ＭＳ Ｐゴシック" panose="020B0600070205080204" pitchFamily="50" charset="-128"/>
            </a:endParaRPr>
          </a:p>
        </p:txBody>
      </p:sp>
      <p:sp>
        <p:nvSpPr>
          <p:cNvPr id="29699"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19F173F3-A9D2-4F37-8DAF-3181E3653F4D}" type="slidenum">
              <a:rPr lang="en-US" altLang="ja-JP">
                <a:ea typeface="ＭＳ Ｐゴシック" panose="020B0600070205080204" pitchFamily="50" charset="-128"/>
              </a:rPr>
              <a:pPr algn="r" eaLnBrk="1" hangingPunct="1">
                <a:spcBef>
                  <a:spcPct val="0"/>
                </a:spcBef>
              </a:pPr>
              <a:t>13</a:t>
            </a:fld>
            <a:endParaRPr lang="en-US" altLang="ja-JP">
              <a:ea typeface="ＭＳ Ｐゴシック" panose="020B0600070205080204" pitchFamily="50" charset="-128"/>
            </a:endParaRPr>
          </a:p>
        </p:txBody>
      </p:sp>
      <p:sp>
        <p:nvSpPr>
          <p:cNvPr id="29700" name="Rectangle 2"/>
          <p:cNvSpPr>
            <a:spLocks noGrp="1" noRot="1" noChangeAspect="1" noChangeArrowheads="1" noTextEdit="1"/>
          </p:cNvSpPr>
          <p:nvPr>
            <p:ph type="sldImg"/>
          </p:nvPr>
        </p:nvSpPr>
        <p:spPr>
          <a:ln/>
        </p:spPr>
      </p:sp>
      <p:sp>
        <p:nvSpPr>
          <p:cNvPr id="2970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4762207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D60275F6-10D0-416E-85C3-D74B9CE14812}" type="slidenum">
              <a:rPr lang="en-US" altLang="ja-JP">
                <a:ea typeface="ＭＳ Ｐゴシック" panose="020B0600070205080204" pitchFamily="50" charset="-128"/>
              </a:rPr>
              <a:pPr>
                <a:spcBef>
                  <a:spcPct val="0"/>
                </a:spcBef>
              </a:pPr>
              <a:t>14</a:t>
            </a:fld>
            <a:endParaRPr lang="en-US" altLang="ja-JP">
              <a:ea typeface="ＭＳ Ｐゴシック" panose="020B0600070205080204" pitchFamily="50" charset="-128"/>
            </a:endParaRPr>
          </a:p>
        </p:txBody>
      </p:sp>
      <p:sp>
        <p:nvSpPr>
          <p:cNvPr id="31747"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A44337E8-83A6-40CA-8FA8-EB37FC387D96}" type="slidenum">
              <a:rPr lang="en-US" altLang="ja-JP">
                <a:ea typeface="ＭＳ Ｐゴシック" panose="020B0600070205080204" pitchFamily="50" charset="-128"/>
              </a:rPr>
              <a:pPr algn="r" eaLnBrk="1" hangingPunct="1">
                <a:spcBef>
                  <a:spcPct val="0"/>
                </a:spcBef>
              </a:pPr>
              <a:t>14</a:t>
            </a:fld>
            <a:endParaRPr lang="en-US" altLang="ja-JP">
              <a:ea typeface="ＭＳ Ｐゴシック" panose="020B0600070205080204" pitchFamily="50" charset="-128"/>
            </a:endParaRPr>
          </a:p>
        </p:txBody>
      </p:sp>
      <p:sp>
        <p:nvSpPr>
          <p:cNvPr id="31748" name="Rectangle 2"/>
          <p:cNvSpPr>
            <a:spLocks noGrp="1" noRot="1" noChangeAspect="1" noChangeArrowheads="1" noTextEdit="1"/>
          </p:cNvSpPr>
          <p:nvPr>
            <p:ph type="sldImg"/>
          </p:nvPr>
        </p:nvSpPr>
        <p:spPr>
          <a:ln/>
        </p:spPr>
      </p:sp>
      <p:sp>
        <p:nvSpPr>
          <p:cNvPr id="3174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0590992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0236FF9F-AA95-463F-9EDD-65611C0F1E8A}" type="slidenum">
              <a:rPr lang="en-US" altLang="ja-JP">
                <a:ea typeface="ＭＳ Ｐゴシック" panose="020B0600070205080204" pitchFamily="50" charset="-128"/>
              </a:rPr>
              <a:pPr>
                <a:spcBef>
                  <a:spcPct val="0"/>
                </a:spcBef>
              </a:pPr>
              <a:t>15</a:t>
            </a:fld>
            <a:endParaRPr lang="en-US" altLang="ja-JP">
              <a:ea typeface="ＭＳ Ｐゴシック" panose="020B0600070205080204" pitchFamily="50" charset="-128"/>
            </a:endParaRPr>
          </a:p>
        </p:txBody>
      </p:sp>
      <p:sp>
        <p:nvSpPr>
          <p:cNvPr id="33795" name="スライド イメージ プレースホルダ 1"/>
          <p:cNvSpPr>
            <a:spLocks noGrp="1" noRot="1" noChangeAspect="1" noTextEdit="1"/>
          </p:cNvSpPr>
          <p:nvPr>
            <p:ph type="sldImg"/>
          </p:nvPr>
        </p:nvSpPr>
        <p:spPr>
          <a:ln/>
        </p:spPr>
      </p:sp>
      <p:sp>
        <p:nvSpPr>
          <p:cNvPr id="33796"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smtClean="0">
              <a:latin typeface="Arial" panose="020B0604020202020204" pitchFamily="34" charset="0"/>
            </a:endParaRPr>
          </a:p>
        </p:txBody>
      </p:sp>
      <p:sp>
        <p:nvSpPr>
          <p:cNvPr id="33797" name="スライド番号プレースホルダ 3"/>
          <p:cNvSpPr txBox="1">
            <a:spLocks noGrp="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4D69ABC7-8F9B-4D23-9091-4C3755568882}" type="slidenum">
              <a:rPr lang="en-US" altLang="ja-JP">
                <a:ea typeface="ＭＳ Ｐゴシック" panose="020B0600070205080204" pitchFamily="50" charset="-128"/>
              </a:rPr>
              <a:pPr algn="r" eaLnBrk="1" hangingPunct="1">
                <a:spcBef>
                  <a:spcPct val="0"/>
                </a:spcBef>
              </a:pPr>
              <a:t>15</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34605403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A346A05B-74D1-483F-A459-324909BDF6AA}" type="slidenum">
              <a:rPr lang="en-US" altLang="ja-JP">
                <a:ea typeface="ＭＳ Ｐゴシック" panose="020B0600070205080204" pitchFamily="50" charset="-128"/>
              </a:rPr>
              <a:pPr>
                <a:spcBef>
                  <a:spcPct val="0"/>
                </a:spcBef>
              </a:pPr>
              <a:t>16</a:t>
            </a:fld>
            <a:endParaRPr lang="en-US" altLang="ja-JP">
              <a:ea typeface="ＭＳ Ｐゴシック" panose="020B0600070205080204" pitchFamily="50" charset="-128"/>
            </a:endParaRPr>
          </a:p>
        </p:txBody>
      </p:sp>
      <p:sp>
        <p:nvSpPr>
          <p:cNvPr id="35843" name="スライド イメージ プレースホルダ 1"/>
          <p:cNvSpPr>
            <a:spLocks noGrp="1" noRot="1" noChangeAspect="1" noTextEdit="1"/>
          </p:cNvSpPr>
          <p:nvPr>
            <p:ph type="sldImg"/>
          </p:nvPr>
        </p:nvSpPr>
        <p:spPr>
          <a:ln/>
        </p:spPr>
      </p:sp>
      <p:sp>
        <p:nvSpPr>
          <p:cNvPr id="35844"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smtClean="0">
              <a:latin typeface="Arial" panose="020B0604020202020204" pitchFamily="34" charset="0"/>
            </a:endParaRPr>
          </a:p>
        </p:txBody>
      </p:sp>
      <p:sp>
        <p:nvSpPr>
          <p:cNvPr id="35845" name="スライド番号プレースホルダ 3"/>
          <p:cNvSpPr txBox="1">
            <a:spLocks noGrp="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4037ADD9-F7A8-4440-8070-2E51A628A4F6}" type="slidenum">
              <a:rPr lang="en-US" altLang="ja-JP">
                <a:ea typeface="ＭＳ Ｐゴシック" panose="020B0600070205080204" pitchFamily="50" charset="-128"/>
              </a:rPr>
              <a:pPr algn="r" eaLnBrk="1" hangingPunct="1">
                <a:spcBef>
                  <a:spcPct val="0"/>
                </a:spcBef>
              </a:pPr>
              <a:t>16</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6481421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3367672D-49EC-49C9-8D0D-4B026F65AB18}" type="slidenum">
              <a:rPr lang="en-US" altLang="ja-JP">
                <a:ea typeface="ＭＳ Ｐゴシック" panose="020B0600070205080204" pitchFamily="50" charset="-128"/>
              </a:rPr>
              <a:pPr>
                <a:spcBef>
                  <a:spcPct val="0"/>
                </a:spcBef>
              </a:pPr>
              <a:t>17</a:t>
            </a:fld>
            <a:endParaRPr lang="en-US" altLang="ja-JP">
              <a:ea typeface="ＭＳ Ｐゴシック" panose="020B0600070205080204" pitchFamily="50" charset="-128"/>
            </a:endParaRPr>
          </a:p>
        </p:txBody>
      </p:sp>
      <p:sp>
        <p:nvSpPr>
          <p:cNvPr id="37891"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41B67FA8-D985-4F59-BC3C-E89EF1BCD484}" type="slidenum">
              <a:rPr lang="en-US" altLang="ja-JP">
                <a:ea typeface="ＭＳ Ｐゴシック" panose="020B0600070205080204" pitchFamily="50" charset="-128"/>
              </a:rPr>
              <a:pPr algn="r" eaLnBrk="1" hangingPunct="1">
                <a:spcBef>
                  <a:spcPct val="0"/>
                </a:spcBef>
              </a:pPr>
              <a:t>17</a:t>
            </a:fld>
            <a:endParaRPr lang="en-US" altLang="ja-JP">
              <a:ea typeface="ＭＳ Ｐゴシック" panose="020B0600070205080204" pitchFamily="50" charset="-128"/>
            </a:endParaRPr>
          </a:p>
        </p:txBody>
      </p:sp>
      <p:sp>
        <p:nvSpPr>
          <p:cNvPr id="37892" name="Rectangle 2"/>
          <p:cNvSpPr>
            <a:spLocks noGrp="1" noRot="1" noChangeAspect="1" noChangeArrowheads="1" noTextEdit="1"/>
          </p:cNvSpPr>
          <p:nvPr>
            <p:ph type="sldImg"/>
          </p:nvPr>
        </p:nvSpPr>
        <p:spPr>
          <a:ln/>
        </p:spPr>
      </p:sp>
      <p:sp>
        <p:nvSpPr>
          <p:cNvPr id="3789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23646599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4E7344B1-0B71-4CF4-871B-128600CDE1DD}" type="slidenum">
              <a:rPr lang="en-US" altLang="ja-JP">
                <a:ea typeface="ＭＳ Ｐゴシック" panose="020B0600070205080204" pitchFamily="50" charset="-128"/>
              </a:rPr>
              <a:pPr>
                <a:spcBef>
                  <a:spcPct val="0"/>
                </a:spcBef>
              </a:pPr>
              <a:t>18</a:t>
            </a:fld>
            <a:endParaRPr lang="en-US" altLang="ja-JP">
              <a:ea typeface="ＭＳ Ｐゴシック" panose="020B0600070205080204" pitchFamily="50" charset="-128"/>
            </a:endParaRPr>
          </a:p>
        </p:txBody>
      </p:sp>
      <p:sp>
        <p:nvSpPr>
          <p:cNvPr id="39939"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2E26AA72-053E-4CFD-B1DB-23E049F2BE44}" type="slidenum">
              <a:rPr lang="en-US" altLang="ja-JP">
                <a:ea typeface="ＭＳ Ｐゴシック" panose="020B0600070205080204" pitchFamily="50" charset="-128"/>
              </a:rPr>
              <a:pPr algn="r" eaLnBrk="1" hangingPunct="1">
                <a:spcBef>
                  <a:spcPct val="0"/>
                </a:spcBef>
              </a:pPr>
              <a:t>18</a:t>
            </a:fld>
            <a:endParaRPr lang="en-US" altLang="ja-JP">
              <a:ea typeface="ＭＳ Ｐゴシック" panose="020B0600070205080204" pitchFamily="50" charset="-128"/>
            </a:endParaRPr>
          </a:p>
        </p:txBody>
      </p:sp>
      <p:sp>
        <p:nvSpPr>
          <p:cNvPr id="39940" name="Rectangle 2"/>
          <p:cNvSpPr>
            <a:spLocks noGrp="1" noRot="1" noChangeAspect="1" noChangeArrowheads="1" noTextEdit="1"/>
          </p:cNvSpPr>
          <p:nvPr>
            <p:ph type="sldImg"/>
          </p:nvPr>
        </p:nvSpPr>
        <p:spPr>
          <a:ln/>
        </p:spPr>
      </p:sp>
      <p:sp>
        <p:nvSpPr>
          <p:cNvPr id="3994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555114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1F648523-413B-4029-9EB3-C764B7E099E0}" type="slidenum">
              <a:rPr lang="en-US" altLang="ja-JP">
                <a:ea typeface="ＭＳ Ｐゴシック" panose="020B0600070205080204" pitchFamily="50" charset="-128"/>
              </a:rPr>
              <a:pPr>
                <a:spcBef>
                  <a:spcPct val="0"/>
                </a:spcBef>
              </a:pPr>
              <a:t>19</a:t>
            </a:fld>
            <a:endParaRPr lang="en-US" altLang="ja-JP">
              <a:ea typeface="ＭＳ Ｐゴシック" panose="020B0600070205080204" pitchFamily="50" charset="-128"/>
            </a:endParaRPr>
          </a:p>
        </p:txBody>
      </p:sp>
      <p:sp>
        <p:nvSpPr>
          <p:cNvPr id="41987"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A8392D4B-09CC-4B26-820B-69FDE6664C0D}" type="slidenum">
              <a:rPr lang="en-US" altLang="ja-JP">
                <a:ea typeface="ＭＳ Ｐゴシック" panose="020B0600070205080204" pitchFamily="50" charset="-128"/>
              </a:rPr>
              <a:pPr algn="r" eaLnBrk="1" hangingPunct="1">
                <a:spcBef>
                  <a:spcPct val="0"/>
                </a:spcBef>
              </a:pPr>
              <a:t>19</a:t>
            </a:fld>
            <a:endParaRPr lang="en-US" altLang="ja-JP">
              <a:ea typeface="ＭＳ Ｐゴシック" panose="020B0600070205080204" pitchFamily="50" charset="-128"/>
            </a:endParaRPr>
          </a:p>
        </p:txBody>
      </p:sp>
      <p:sp>
        <p:nvSpPr>
          <p:cNvPr id="41988" name="Rectangle 2"/>
          <p:cNvSpPr>
            <a:spLocks noGrp="1" noRot="1" noChangeAspect="1" noChangeArrowheads="1" noTextEdit="1"/>
          </p:cNvSpPr>
          <p:nvPr>
            <p:ph type="sldImg"/>
          </p:nvPr>
        </p:nvSpPr>
        <p:spPr>
          <a:ln/>
        </p:spPr>
      </p:sp>
      <p:sp>
        <p:nvSpPr>
          <p:cNvPr id="4198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28054555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2CEFE6F-D4ED-45ED-8A2D-8A5274537AC5}" type="slidenum">
              <a:rPr lang="en-US" altLang="ja-JP">
                <a:ea typeface="ＭＳ Ｐゴシック" panose="020B0600070205080204" pitchFamily="50" charset="-128"/>
              </a:rPr>
              <a:pPr>
                <a:spcBef>
                  <a:spcPct val="0"/>
                </a:spcBef>
              </a:pPr>
              <a:t>2</a:t>
            </a:fld>
            <a:endParaRPr lang="en-US" altLang="ja-JP">
              <a:ea typeface="ＭＳ Ｐゴシック" panose="020B0600070205080204" pitchFamily="50" charset="-128"/>
            </a:endParaRPr>
          </a:p>
        </p:txBody>
      </p:sp>
      <p:sp>
        <p:nvSpPr>
          <p:cNvPr id="7171"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C3AA8C08-40E4-4EA4-B518-C58A282142AD}" type="slidenum">
              <a:rPr lang="en-US" altLang="ja-JP">
                <a:ea typeface="ＭＳ Ｐゴシック" panose="020B0600070205080204" pitchFamily="50" charset="-128"/>
              </a:rPr>
              <a:pPr algn="r" eaLnBrk="1" hangingPunct="1">
                <a:spcBef>
                  <a:spcPct val="0"/>
                </a:spcBef>
              </a:pPr>
              <a:t>2</a:t>
            </a:fld>
            <a:endParaRPr lang="en-US" altLang="ja-JP">
              <a:ea typeface="ＭＳ Ｐゴシック" panose="020B0600070205080204" pitchFamily="50" charset="-128"/>
            </a:endParaRPr>
          </a:p>
        </p:txBody>
      </p:sp>
      <p:sp>
        <p:nvSpPr>
          <p:cNvPr id="7172" name="Rectangle 2"/>
          <p:cNvSpPr>
            <a:spLocks noGrp="1" noRot="1" noChangeAspect="1" noChangeArrowheads="1" noTextEdit="1"/>
          </p:cNvSpPr>
          <p:nvPr>
            <p:ph type="sldImg"/>
          </p:nvPr>
        </p:nvSpPr>
        <p:spPr>
          <a:ln/>
        </p:spPr>
      </p:sp>
      <p:sp>
        <p:nvSpPr>
          <p:cNvPr id="717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42019650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934FFFAC-6F80-4E1B-94E7-BD30E3CC0D3E}" type="slidenum">
              <a:rPr lang="en-US" altLang="ja-JP">
                <a:ea typeface="ＭＳ Ｐゴシック" panose="020B0600070205080204" pitchFamily="50" charset="-128"/>
              </a:rPr>
              <a:pPr>
                <a:spcBef>
                  <a:spcPct val="0"/>
                </a:spcBef>
              </a:pPr>
              <a:t>20</a:t>
            </a:fld>
            <a:endParaRPr lang="en-US" altLang="ja-JP">
              <a:ea typeface="ＭＳ Ｐゴシック" panose="020B0600070205080204" pitchFamily="50" charset="-128"/>
            </a:endParaRPr>
          </a:p>
        </p:txBody>
      </p:sp>
      <p:sp>
        <p:nvSpPr>
          <p:cNvPr id="44035" name="スライド イメージ プレースホルダ 1"/>
          <p:cNvSpPr>
            <a:spLocks noGrp="1" noRot="1" noChangeAspect="1" noTextEdit="1"/>
          </p:cNvSpPr>
          <p:nvPr>
            <p:ph type="sldImg"/>
          </p:nvPr>
        </p:nvSpPr>
        <p:spPr>
          <a:ln/>
        </p:spPr>
      </p:sp>
      <p:sp>
        <p:nvSpPr>
          <p:cNvPr id="44036"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smtClean="0">
              <a:latin typeface="Arial" panose="020B0604020202020204" pitchFamily="34" charset="0"/>
            </a:endParaRPr>
          </a:p>
        </p:txBody>
      </p:sp>
      <p:sp>
        <p:nvSpPr>
          <p:cNvPr id="44037" name="スライド番号プレースホルダ 3"/>
          <p:cNvSpPr txBox="1">
            <a:spLocks noGrp="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036A3F07-0FFA-46A3-BB67-FA8BD69E7C9E}" type="slidenum">
              <a:rPr lang="en-US" altLang="ja-JP">
                <a:ea typeface="ＭＳ Ｐゴシック" panose="020B0600070205080204" pitchFamily="50" charset="-128"/>
              </a:rPr>
              <a:pPr algn="r" eaLnBrk="1" hangingPunct="1">
                <a:spcBef>
                  <a:spcPct val="0"/>
                </a:spcBef>
              </a:pPr>
              <a:t>20</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34138304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635C2530-F698-40CE-9E02-DBFCC49FBE63}" type="slidenum">
              <a:rPr lang="en-US" altLang="ja-JP">
                <a:ea typeface="ＭＳ Ｐゴシック" panose="020B0600070205080204" pitchFamily="50" charset="-128"/>
              </a:rPr>
              <a:pPr>
                <a:spcBef>
                  <a:spcPct val="0"/>
                </a:spcBef>
              </a:pPr>
              <a:t>21</a:t>
            </a:fld>
            <a:endParaRPr lang="en-US" altLang="ja-JP">
              <a:ea typeface="ＭＳ Ｐゴシック" panose="020B0600070205080204" pitchFamily="50" charset="-128"/>
            </a:endParaRPr>
          </a:p>
        </p:txBody>
      </p:sp>
      <p:sp>
        <p:nvSpPr>
          <p:cNvPr id="46083"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152A5518-6E81-451E-80FB-08B101BD1DD0}" type="slidenum">
              <a:rPr lang="en-US" altLang="ja-JP">
                <a:ea typeface="ＭＳ Ｐゴシック" panose="020B0600070205080204" pitchFamily="50" charset="-128"/>
              </a:rPr>
              <a:pPr algn="r" eaLnBrk="1" hangingPunct="1">
                <a:spcBef>
                  <a:spcPct val="0"/>
                </a:spcBef>
              </a:pPr>
              <a:t>21</a:t>
            </a:fld>
            <a:endParaRPr lang="en-US" altLang="ja-JP">
              <a:ea typeface="ＭＳ Ｐゴシック" panose="020B0600070205080204" pitchFamily="50" charset="-128"/>
            </a:endParaRPr>
          </a:p>
        </p:txBody>
      </p:sp>
      <p:sp>
        <p:nvSpPr>
          <p:cNvPr id="46084" name="Rectangle 2"/>
          <p:cNvSpPr>
            <a:spLocks noGrp="1" noRot="1" noChangeAspect="1" noChangeArrowheads="1" noTextEdit="1"/>
          </p:cNvSpPr>
          <p:nvPr>
            <p:ph type="sldImg"/>
          </p:nvPr>
        </p:nvSpPr>
        <p:spPr>
          <a:ln/>
        </p:spPr>
      </p:sp>
      <p:sp>
        <p:nvSpPr>
          <p:cNvPr id="4608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36857919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087085B0-9D8A-4967-9B39-4EC08C7DDFA0}" type="slidenum">
              <a:rPr lang="en-US" altLang="ja-JP">
                <a:ea typeface="ＭＳ Ｐゴシック" panose="020B0600070205080204" pitchFamily="50" charset="-128"/>
              </a:rPr>
              <a:pPr>
                <a:spcBef>
                  <a:spcPct val="0"/>
                </a:spcBef>
              </a:pPr>
              <a:t>22</a:t>
            </a:fld>
            <a:endParaRPr lang="en-US" altLang="ja-JP">
              <a:ea typeface="ＭＳ Ｐゴシック" panose="020B0600070205080204" pitchFamily="50" charset="-128"/>
            </a:endParaRPr>
          </a:p>
        </p:txBody>
      </p:sp>
      <p:sp>
        <p:nvSpPr>
          <p:cNvPr id="48131" name="スライド イメージ プレースホルダ 1"/>
          <p:cNvSpPr>
            <a:spLocks noGrp="1" noRot="1" noChangeAspect="1" noTextEdit="1"/>
          </p:cNvSpPr>
          <p:nvPr>
            <p:ph type="sldImg"/>
          </p:nvPr>
        </p:nvSpPr>
        <p:spPr>
          <a:ln/>
        </p:spPr>
      </p:sp>
      <p:sp>
        <p:nvSpPr>
          <p:cNvPr id="48132"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ndParaRPr>
          </a:p>
        </p:txBody>
      </p:sp>
      <p:sp>
        <p:nvSpPr>
          <p:cNvPr id="48133" name="スライド番号プレースホルダ 3"/>
          <p:cNvSpPr txBox="1">
            <a:spLocks noGrp="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6724C4D3-543D-43EF-8DB6-A1ED5AF62A54}" type="slidenum">
              <a:rPr lang="en-US" altLang="ja-JP">
                <a:ea typeface="ＭＳ Ｐゴシック" panose="020B0600070205080204" pitchFamily="50" charset="-128"/>
              </a:rPr>
              <a:pPr algn="r" eaLnBrk="1" hangingPunct="1">
                <a:spcBef>
                  <a:spcPct val="0"/>
                </a:spcBef>
              </a:pPr>
              <a:t>22</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20063538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7A695139-3977-444D-A787-D3488370F45F}" type="slidenum">
              <a:rPr lang="en-US" altLang="ja-JP">
                <a:ea typeface="ＭＳ Ｐゴシック" panose="020B0600070205080204" pitchFamily="50" charset="-128"/>
              </a:rPr>
              <a:pPr>
                <a:spcBef>
                  <a:spcPct val="0"/>
                </a:spcBef>
              </a:pPr>
              <a:t>23</a:t>
            </a:fld>
            <a:endParaRPr lang="en-US" altLang="ja-JP">
              <a:ea typeface="ＭＳ Ｐゴシック" panose="020B0600070205080204" pitchFamily="50" charset="-128"/>
            </a:endParaRPr>
          </a:p>
        </p:txBody>
      </p:sp>
      <p:sp>
        <p:nvSpPr>
          <p:cNvPr id="50179"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62E6146C-5D57-43D6-A2BF-B854B042918C}" type="slidenum">
              <a:rPr lang="en-US" altLang="ja-JP">
                <a:ea typeface="ＭＳ Ｐゴシック" panose="020B0600070205080204" pitchFamily="50" charset="-128"/>
              </a:rPr>
              <a:pPr algn="r" eaLnBrk="1" hangingPunct="1">
                <a:spcBef>
                  <a:spcPct val="0"/>
                </a:spcBef>
              </a:pPr>
              <a:t>23</a:t>
            </a:fld>
            <a:endParaRPr lang="en-US" altLang="ja-JP">
              <a:ea typeface="ＭＳ Ｐゴシック" panose="020B0600070205080204" pitchFamily="50" charset="-128"/>
            </a:endParaRPr>
          </a:p>
        </p:txBody>
      </p:sp>
      <p:sp>
        <p:nvSpPr>
          <p:cNvPr id="50180" name="Rectangle 2"/>
          <p:cNvSpPr>
            <a:spLocks noGrp="1" noRot="1" noChangeAspect="1" noChangeArrowheads="1" noTextEdit="1"/>
          </p:cNvSpPr>
          <p:nvPr>
            <p:ph type="sldImg"/>
          </p:nvPr>
        </p:nvSpPr>
        <p:spPr>
          <a:ln/>
        </p:spPr>
      </p:sp>
      <p:sp>
        <p:nvSpPr>
          <p:cNvPr id="5018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8763007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974348ED-B22B-425D-B1BD-1618FE9C7DD8}" type="slidenum">
              <a:rPr lang="en-US" altLang="ja-JP">
                <a:ea typeface="ＭＳ Ｐゴシック" panose="020B0600070205080204" pitchFamily="50" charset="-128"/>
              </a:rPr>
              <a:pPr>
                <a:spcBef>
                  <a:spcPct val="0"/>
                </a:spcBef>
              </a:pPr>
              <a:t>24</a:t>
            </a:fld>
            <a:endParaRPr lang="en-US" altLang="ja-JP">
              <a:ea typeface="ＭＳ Ｐゴシック" panose="020B0600070205080204" pitchFamily="50" charset="-128"/>
            </a:endParaRPr>
          </a:p>
        </p:txBody>
      </p:sp>
      <p:sp>
        <p:nvSpPr>
          <p:cNvPr id="52227"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F48DA39D-D03C-4746-AFDC-02D122241A22}" type="slidenum">
              <a:rPr lang="en-US" altLang="ja-JP">
                <a:ea typeface="ＭＳ Ｐゴシック" panose="020B0600070205080204" pitchFamily="50" charset="-128"/>
              </a:rPr>
              <a:pPr algn="r" eaLnBrk="1" hangingPunct="1">
                <a:spcBef>
                  <a:spcPct val="0"/>
                </a:spcBef>
              </a:pPr>
              <a:t>24</a:t>
            </a:fld>
            <a:endParaRPr lang="en-US" altLang="ja-JP">
              <a:ea typeface="ＭＳ Ｐゴシック" panose="020B0600070205080204" pitchFamily="50" charset="-128"/>
            </a:endParaRPr>
          </a:p>
        </p:txBody>
      </p:sp>
      <p:sp>
        <p:nvSpPr>
          <p:cNvPr id="52228" name="Rectangle 2"/>
          <p:cNvSpPr>
            <a:spLocks noGrp="1" noRot="1" noChangeAspect="1" noChangeArrowheads="1" noTextEdit="1"/>
          </p:cNvSpPr>
          <p:nvPr>
            <p:ph type="sldImg"/>
          </p:nvPr>
        </p:nvSpPr>
        <p:spPr>
          <a:ln/>
        </p:spPr>
      </p:sp>
      <p:sp>
        <p:nvSpPr>
          <p:cNvPr id="5222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32758209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E4813952-127B-44E0-AFE6-4847C4624DC1}" type="slidenum">
              <a:rPr lang="en-US" altLang="ja-JP">
                <a:ea typeface="ＭＳ Ｐゴシック" panose="020B0600070205080204" pitchFamily="50" charset="-128"/>
              </a:rPr>
              <a:pPr>
                <a:spcBef>
                  <a:spcPct val="0"/>
                </a:spcBef>
              </a:pPr>
              <a:t>25</a:t>
            </a:fld>
            <a:endParaRPr lang="en-US" altLang="ja-JP">
              <a:ea typeface="ＭＳ Ｐゴシック" panose="020B0600070205080204" pitchFamily="50" charset="-128"/>
            </a:endParaRPr>
          </a:p>
        </p:txBody>
      </p:sp>
      <p:sp>
        <p:nvSpPr>
          <p:cNvPr id="54275"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1E26E81D-26AF-4F4F-8625-4E62F246F680}" type="slidenum">
              <a:rPr lang="en-US" altLang="ja-JP">
                <a:ea typeface="ＭＳ Ｐゴシック" panose="020B0600070205080204" pitchFamily="50" charset="-128"/>
              </a:rPr>
              <a:pPr algn="r" eaLnBrk="1" hangingPunct="1">
                <a:spcBef>
                  <a:spcPct val="0"/>
                </a:spcBef>
              </a:pPr>
              <a:t>25</a:t>
            </a:fld>
            <a:endParaRPr lang="en-US" altLang="ja-JP">
              <a:ea typeface="ＭＳ Ｐゴシック" panose="020B0600070205080204" pitchFamily="50" charset="-128"/>
            </a:endParaRPr>
          </a:p>
        </p:txBody>
      </p:sp>
      <p:sp>
        <p:nvSpPr>
          <p:cNvPr id="54276" name="Rectangle 2"/>
          <p:cNvSpPr>
            <a:spLocks noGrp="1" noRot="1" noChangeAspect="1" noChangeArrowheads="1" noTextEdit="1"/>
          </p:cNvSpPr>
          <p:nvPr>
            <p:ph type="sldImg"/>
          </p:nvPr>
        </p:nvSpPr>
        <p:spPr>
          <a:ln/>
        </p:spPr>
      </p:sp>
      <p:sp>
        <p:nvSpPr>
          <p:cNvPr id="5427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7431101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F9A7E097-B815-4E1E-8270-2A08393B006B}" type="slidenum">
              <a:rPr lang="en-US" altLang="ja-JP">
                <a:ea typeface="ＭＳ Ｐゴシック" panose="020B0600070205080204" pitchFamily="50" charset="-128"/>
              </a:rPr>
              <a:pPr>
                <a:spcBef>
                  <a:spcPct val="0"/>
                </a:spcBef>
              </a:pPr>
              <a:t>26</a:t>
            </a:fld>
            <a:endParaRPr lang="en-US" altLang="ja-JP">
              <a:ea typeface="ＭＳ Ｐゴシック" panose="020B0600070205080204" pitchFamily="50" charset="-128"/>
            </a:endParaRPr>
          </a:p>
        </p:txBody>
      </p:sp>
      <p:sp>
        <p:nvSpPr>
          <p:cNvPr id="56323"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37B45623-3D7F-4806-B65B-AB08BB384DE1}" type="slidenum">
              <a:rPr lang="en-US" altLang="ja-JP">
                <a:ea typeface="ＭＳ Ｐゴシック" panose="020B0600070205080204" pitchFamily="50" charset="-128"/>
              </a:rPr>
              <a:pPr algn="r" eaLnBrk="1" hangingPunct="1">
                <a:spcBef>
                  <a:spcPct val="0"/>
                </a:spcBef>
              </a:pPr>
              <a:t>26</a:t>
            </a:fld>
            <a:endParaRPr lang="en-US" altLang="ja-JP">
              <a:ea typeface="ＭＳ Ｐゴシック" panose="020B0600070205080204" pitchFamily="50" charset="-128"/>
            </a:endParaRPr>
          </a:p>
        </p:txBody>
      </p:sp>
      <p:sp>
        <p:nvSpPr>
          <p:cNvPr id="56324" name="Rectangle 2"/>
          <p:cNvSpPr>
            <a:spLocks noGrp="1" noRot="1" noChangeAspect="1" noChangeArrowheads="1" noTextEdit="1"/>
          </p:cNvSpPr>
          <p:nvPr>
            <p:ph type="sldImg"/>
          </p:nvPr>
        </p:nvSpPr>
        <p:spPr>
          <a:ln/>
        </p:spPr>
      </p:sp>
      <p:sp>
        <p:nvSpPr>
          <p:cNvPr id="5632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9734678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4D1B99BD-F353-4F60-A88C-83A543EA3EB9}" type="slidenum">
              <a:rPr lang="en-US" altLang="ja-JP">
                <a:ea typeface="ＭＳ Ｐゴシック" panose="020B0600070205080204" pitchFamily="50" charset="-128"/>
              </a:rPr>
              <a:pPr>
                <a:spcBef>
                  <a:spcPct val="0"/>
                </a:spcBef>
              </a:pPr>
              <a:t>27</a:t>
            </a:fld>
            <a:endParaRPr lang="en-US" altLang="ja-JP">
              <a:ea typeface="ＭＳ Ｐゴシック" panose="020B0600070205080204" pitchFamily="50" charset="-128"/>
            </a:endParaRPr>
          </a:p>
        </p:txBody>
      </p:sp>
      <p:sp>
        <p:nvSpPr>
          <p:cNvPr id="58371"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26A07B57-B7B2-4B78-975D-11531057BB01}" type="slidenum">
              <a:rPr lang="en-US" altLang="ja-JP">
                <a:ea typeface="ＭＳ Ｐゴシック" panose="020B0600070205080204" pitchFamily="50" charset="-128"/>
              </a:rPr>
              <a:pPr algn="r" eaLnBrk="1" hangingPunct="1">
                <a:spcBef>
                  <a:spcPct val="0"/>
                </a:spcBef>
              </a:pPr>
              <a:t>27</a:t>
            </a:fld>
            <a:endParaRPr lang="en-US" altLang="ja-JP">
              <a:ea typeface="ＭＳ Ｐゴシック" panose="020B0600070205080204" pitchFamily="50" charset="-128"/>
            </a:endParaRPr>
          </a:p>
        </p:txBody>
      </p:sp>
      <p:sp>
        <p:nvSpPr>
          <p:cNvPr id="58372" name="Rectangle 2"/>
          <p:cNvSpPr>
            <a:spLocks noGrp="1" noRot="1" noChangeAspect="1" noChangeArrowheads="1" noTextEdit="1"/>
          </p:cNvSpPr>
          <p:nvPr>
            <p:ph type="sldImg"/>
          </p:nvPr>
        </p:nvSpPr>
        <p:spPr>
          <a:ln/>
        </p:spPr>
      </p:sp>
      <p:sp>
        <p:nvSpPr>
          <p:cNvPr id="5837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1590194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F267CD1A-0034-42AB-AA0A-E3366026C41B}" type="slidenum">
              <a:rPr lang="en-US" altLang="ja-JP">
                <a:ea typeface="ＭＳ Ｐゴシック" panose="020B0600070205080204" pitchFamily="50" charset="-128"/>
              </a:rPr>
              <a:pPr>
                <a:spcBef>
                  <a:spcPct val="0"/>
                </a:spcBef>
              </a:pPr>
              <a:t>28</a:t>
            </a:fld>
            <a:endParaRPr lang="en-US" altLang="ja-JP">
              <a:ea typeface="ＭＳ Ｐゴシック" panose="020B0600070205080204" pitchFamily="50" charset="-128"/>
            </a:endParaRPr>
          </a:p>
        </p:txBody>
      </p:sp>
      <p:sp>
        <p:nvSpPr>
          <p:cNvPr id="60419"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FE70F50B-C55D-4C62-B539-DFBCD98E24A5}" type="slidenum">
              <a:rPr lang="en-US" altLang="ja-JP">
                <a:ea typeface="ＭＳ Ｐゴシック" panose="020B0600070205080204" pitchFamily="50" charset="-128"/>
              </a:rPr>
              <a:pPr algn="r" eaLnBrk="1" hangingPunct="1">
                <a:spcBef>
                  <a:spcPct val="0"/>
                </a:spcBef>
              </a:pPr>
              <a:t>28</a:t>
            </a:fld>
            <a:endParaRPr lang="en-US" altLang="ja-JP">
              <a:ea typeface="ＭＳ Ｐゴシック" panose="020B0600070205080204" pitchFamily="50" charset="-128"/>
            </a:endParaRPr>
          </a:p>
        </p:txBody>
      </p:sp>
      <p:sp>
        <p:nvSpPr>
          <p:cNvPr id="60420" name="Rectangle 2"/>
          <p:cNvSpPr>
            <a:spLocks noGrp="1" noRot="1" noChangeAspect="1" noChangeArrowheads="1" noTextEdit="1"/>
          </p:cNvSpPr>
          <p:nvPr>
            <p:ph type="sldImg"/>
          </p:nvPr>
        </p:nvSpPr>
        <p:spPr>
          <a:ln/>
        </p:spPr>
      </p:sp>
      <p:sp>
        <p:nvSpPr>
          <p:cNvPr id="6042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7355259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9575199D-0787-4304-8676-3F6446E51DF3}" type="slidenum">
              <a:rPr lang="en-US" altLang="ja-JP">
                <a:ea typeface="ＭＳ Ｐゴシック" panose="020B0600070205080204" pitchFamily="50" charset="-128"/>
              </a:rPr>
              <a:pPr>
                <a:spcBef>
                  <a:spcPct val="0"/>
                </a:spcBef>
              </a:pPr>
              <a:t>29</a:t>
            </a:fld>
            <a:endParaRPr lang="en-US" altLang="ja-JP">
              <a:ea typeface="ＭＳ Ｐゴシック" panose="020B0600070205080204" pitchFamily="50" charset="-128"/>
            </a:endParaRPr>
          </a:p>
        </p:txBody>
      </p:sp>
      <p:sp>
        <p:nvSpPr>
          <p:cNvPr id="62467"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84A92B57-6D66-4900-9175-9BF5B2AA6227}" type="slidenum">
              <a:rPr lang="en-US" altLang="ja-JP">
                <a:ea typeface="ＭＳ Ｐゴシック" panose="020B0600070205080204" pitchFamily="50" charset="-128"/>
              </a:rPr>
              <a:pPr algn="r" eaLnBrk="1" hangingPunct="1">
                <a:spcBef>
                  <a:spcPct val="0"/>
                </a:spcBef>
              </a:pPr>
              <a:t>29</a:t>
            </a:fld>
            <a:endParaRPr lang="en-US" altLang="ja-JP">
              <a:ea typeface="ＭＳ Ｐゴシック" panose="020B0600070205080204" pitchFamily="50" charset="-128"/>
            </a:endParaRPr>
          </a:p>
        </p:txBody>
      </p:sp>
      <p:sp>
        <p:nvSpPr>
          <p:cNvPr id="62468"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CFBDCE45-5D16-4D19-9FB7-BC9725792655}" type="slidenum">
              <a:rPr lang="en-US" altLang="ja-JP">
                <a:ea typeface="ＭＳ Ｐゴシック" panose="020B0600070205080204" pitchFamily="50" charset="-128"/>
              </a:rPr>
              <a:pPr algn="r" eaLnBrk="1" hangingPunct="1">
                <a:spcBef>
                  <a:spcPct val="0"/>
                </a:spcBef>
              </a:pPr>
              <a:t>29</a:t>
            </a:fld>
            <a:endParaRPr lang="en-US" altLang="ja-JP">
              <a:ea typeface="ＭＳ Ｐゴシック" panose="020B0600070205080204" pitchFamily="50" charset="-128"/>
            </a:endParaRPr>
          </a:p>
        </p:txBody>
      </p:sp>
      <p:sp>
        <p:nvSpPr>
          <p:cNvPr id="62469" name="Rectangle 2"/>
          <p:cNvSpPr>
            <a:spLocks noGrp="1" noRot="1" noChangeAspect="1" noChangeArrowheads="1" noTextEdit="1"/>
          </p:cNvSpPr>
          <p:nvPr>
            <p:ph type="sldImg"/>
          </p:nvPr>
        </p:nvSpPr>
        <p:spPr>
          <a:ln/>
        </p:spPr>
      </p:sp>
      <p:sp>
        <p:nvSpPr>
          <p:cNvPr id="6247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3206599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CCE7BAD7-C18C-4228-B3AF-87AF1441D5C6}" type="slidenum">
              <a:rPr lang="en-US" altLang="ja-JP">
                <a:ea typeface="ＭＳ Ｐゴシック" panose="020B0600070205080204" pitchFamily="50" charset="-128"/>
              </a:rPr>
              <a:pPr>
                <a:spcBef>
                  <a:spcPct val="0"/>
                </a:spcBef>
              </a:pPr>
              <a:t>3</a:t>
            </a:fld>
            <a:endParaRPr lang="en-US" altLang="ja-JP">
              <a:ea typeface="ＭＳ Ｐゴシック" panose="020B0600070205080204" pitchFamily="50" charset="-128"/>
            </a:endParaRPr>
          </a:p>
        </p:txBody>
      </p:sp>
      <p:sp>
        <p:nvSpPr>
          <p:cNvPr id="9219" name="スライド イメージ プレースホルダ 1"/>
          <p:cNvSpPr>
            <a:spLocks noGrp="1" noRot="1" noChangeAspect="1" noTextEdit="1"/>
          </p:cNvSpPr>
          <p:nvPr>
            <p:ph type="sldImg"/>
          </p:nvPr>
        </p:nvSpPr>
        <p:spPr>
          <a:ln/>
        </p:spPr>
      </p:sp>
      <p:sp>
        <p:nvSpPr>
          <p:cNvPr id="9220"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smtClean="0">
              <a:latin typeface="Arial" panose="020B0604020202020204" pitchFamily="34" charset="0"/>
            </a:endParaRPr>
          </a:p>
        </p:txBody>
      </p:sp>
      <p:sp>
        <p:nvSpPr>
          <p:cNvPr id="9221" name="スライド番号プレースホルダ 3"/>
          <p:cNvSpPr txBox="1">
            <a:spLocks noGrp="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25498F4A-2C27-4C14-9C50-F5729B8F9AF6}" type="slidenum">
              <a:rPr lang="en-US" altLang="ja-JP">
                <a:ea typeface="ＭＳ Ｐゴシック" panose="020B0600070205080204" pitchFamily="50" charset="-128"/>
              </a:rPr>
              <a:pPr algn="r" eaLnBrk="1" hangingPunct="1">
                <a:spcBef>
                  <a:spcPct val="0"/>
                </a:spcBef>
              </a:pPr>
              <a:t>3</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23378415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EBDCB368-E254-4454-8B57-5B5B00471BDC}" type="slidenum">
              <a:rPr lang="en-US" altLang="ja-JP">
                <a:ea typeface="ＭＳ Ｐゴシック" panose="020B0600070205080204" pitchFamily="50" charset="-128"/>
              </a:rPr>
              <a:pPr>
                <a:spcBef>
                  <a:spcPct val="0"/>
                </a:spcBef>
              </a:pPr>
              <a:t>30</a:t>
            </a:fld>
            <a:endParaRPr lang="en-US" altLang="ja-JP">
              <a:ea typeface="ＭＳ Ｐゴシック" panose="020B0600070205080204" pitchFamily="50" charset="-128"/>
            </a:endParaRPr>
          </a:p>
        </p:txBody>
      </p:sp>
      <p:sp>
        <p:nvSpPr>
          <p:cNvPr id="64515" name="スライド イメージ プレースホルダ 1"/>
          <p:cNvSpPr>
            <a:spLocks noGrp="1" noRot="1" noChangeAspect="1" noTextEdit="1"/>
          </p:cNvSpPr>
          <p:nvPr>
            <p:ph type="sldImg"/>
          </p:nvPr>
        </p:nvSpPr>
        <p:spPr>
          <a:ln/>
        </p:spPr>
      </p:sp>
      <p:sp>
        <p:nvSpPr>
          <p:cNvPr id="64516"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smtClean="0">
              <a:latin typeface="Arial" panose="020B0604020202020204" pitchFamily="34" charset="0"/>
            </a:endParaRPr>
          </a:p>
        </p:txBody>
      </p:sp>
      <p:sp>
        <p:nvSpPr>
          <p:cNvPr id="64517" name="スライド番号プレースホルダ 3"/>
          <p:cNvSpPr txBox="1">
            <a:spLocks noGrp="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23155AA5-E539-4DBE-9E57-B833BA0D722E}" type="slidenum">
              <a:rPr lang="en-US" altLang="ja-JP">
                <a:ea typeface="ＭＳ Ｐゴシック" panose="020B0600070205080204" pitchFamily="50" charset="-128"/>
              </a:rPr>
              <a:pPr algn="r" eaLnBrk="1" hangingPunct="1">
                <a:spcBef>
                  <a:spcPct val="0"/>
                </a:spcBef>
              </a:pPr>
              <a:t>30</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146458222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CA3ED365-5475-4AF1-8C10-387B98C46914}" type="slidenum">
              <a:rPr lang="en-US" altLang="ja-JP">
                <a:ea typeface="ＭＳ Ｐゴシック" panose="020B0600070205080204" pitchFamily="50" charset="-128"/>
              </a:rPr>
              <a:pPr>
                <a:spcBef>
                  <a:spcPct val="0"/>
                </a:spcBef>
              </a:pPr>
              <a:t>31</a:t>
            </a:fld>
            <a:endParaRPr lang="en-US" altLang="ja-JP">
              <a:ea typeface="ＭＳ Ｐゴシック" panose="020B0600070205080204" pitchFamily="50" charset="-128"/>
            </a:endParaRPr>
          </a:p>
        </p:txBody>
      </p:sp>
      <p:sp>
        <p:nvSpPr>
          <p:cNvPr id="66563"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81A39689-E305-4773-AECB-E69E5B26302B}" type="slidenum">
              <a:rPr lang="en-US" altLang="ja-JP">
                <a:ea typeface="ＭＳ Ｐゴシック" panose="020B0600070205080204" pitchFamily="50" charset="-128"/>
              </a:rPr>
              <a:pPr algn="r" eaLnBrk="1" hangingPunct="1">
                <a:spcBef>
                  <a:spcPct val="0"/>
                </a:spcBef>
              </a:pPr>
              <a:t>31</a:t>
            </a:fld>
            <a:endParaRPr lang="en-US" altLang="ja-JP">
              <a:ea typeface="ＭＳ Ｐゴシック" panose="020B0600070205080204" pitchFamily="50" charset="-128"/>
            </a:endParaRPr>
          </a:p>
        </p:txBody>
      </p:sp>
      <p:sp>
        <p:nvSpPr>
          <p:cNvPr id="66564" name="Rectangle 2"/>
          <p:cNvSpPr>
            <a:spLocks noGrp="1" noRot="1" noChangeAspect="1" noChangeArrowheads="1" noTextEdit="1"/>
          </p:cNvSpPr>
          <p:nvPr>
            <p:ph type="sldImg"/>
          </p:nvPr>
        </p:nvSpPr>
        <p:spPr>
          <a:ln/>
        </p:spPr>
      </p:sp>
      <p:sp>
        <p:nvSpPr>
          <p:cNvPr id="6656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29696356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1C8D6263-353D-40F2-8DD6-926144E504D5}" type="slidenum">
              <a:rPr lang="en-US" altLang="ja-JP">
                <a:ea typeface="ＭＳ Ｐゴシック" panose="020B0600070205080204" pitchFamily="50" charset="-128"/>
              </a:rPr>
              <a:pPr>
                <a:spcBef>
                  <a:spcPct val="0"/>
                </a:spcBef>
              </a:pPr>
              <a:t>32</a:t>
            </a:fld>
            <a:endParaRPr lang="en-US" altLang="ja-JP">
              <a:ea typeface="ＭＳ Ｐゴシック" panose="020B0600070205080204" pitchFamily="50" charset="-128"/>
            </a:endParaRPr>
          </a:p>
        </p:txBody>
      </p:sp>
      <p:sp>
        <p:nvSpPr>
          <p:cNvPr id="68611"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4EC07015-65BE-4382-98B1-0C67484CEC31}" type="slidenum">
              <a:rPr lang="en-US" altLang="ja-JP">
                <a:ea typeface="ＭＳ Ｐゴシック" panose="020B0600070205080204" pitchFamily="50" charset="-128"/>
              </a:rPr>
              <a:pPr algn="r" eaLnBrk="1" hangingPunct="1">
                <a:spcBef>
                  <a:spcPct val="0"/>
                </a:spcBef>
              </a:pPr>
              <a:t>32</a:t>
            </a:fld>
            <a:endParaRPr lang="en-US" altLang="ja-JP">
              <a:ea typeface="ＭＳ Ｐゴシック" panose="020B0600070205080204" pitchFamily="50" charset="-128"/>
            </a:endParaRPr>
          </a:p>
        </p:txBody>
      </p:sp>
      <p:sp>
        <p:nvSpPr>
          <p:cNvPr id="68612" name="Rectangle 2"/>
          <p:cNvSpPr>
            <a:spLocks noGrp="1" noRot="1" noChangeAspect="1" noChangeArrowheads="1" noTextEdit="1"/>
          </p:cNvSpPr>
          <p:nvPr>
            <p:ph type="sldImg"/>
          </p:nvPr>
        </p:nvSpPr>
        <p:spPr>
          <a:ln/>
        </p:spPr>
      </p:sp>
      <p:sp>
        <p:nvSpPr>
          <p:cNvPr id="6861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2767288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8F5F57B4-1AB0-4DDA-A169-205959C9708B}" type="slidenum">
              <a:rPr lang="en-US" altLang="ja-JP">
                <a:ea typeface="ＭＳ Ｐゴシック" panose="020B0600070205080204" pitchFamily="50" charset="-128"/>
              </a:rPr>
              <a:pPr>
                <a:spcBef>
                  <a:spcPct val="0"/>
                </a:spcBef>
              </a:pPr>
              <a:t>33</a:t>
            </a:fld>
            <a:endParaRPr lang="en-US" altLang="ja-JP">
              <a:ea typeface="ＭＳ Ｐゴシック" panose="020B0600070205080204" pitchFamily="50" charset="-128"/>
            </a:endParaRPr>
          </a:p>
        </p:txBody>
      </p:sp>
      <p:sp>
        <p:nvSpPr>
          <p:cNvPr id="70659" name="スライド イメージ プレースホルダ 1"/>
          <p:cNvSpPr>
            <a:spLocks noGrp="1" noRot="1" noChangeAspect="1" noTextEdit="1"/>
          </p:cNvSpPr>
          <p:nvPr>
            <p:ph type="sldImg"/>
          </p:nvPr>
        </p:nvSpPr>
        <p:spPr>
          <a:ln/>
        </p:spPr>
      </p:sp>
      <p:sp>
        <p:nvSpPr>
          <p:cNvPr id="70660"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smtClean="0">
              <a:latin typeface="Arial" panose="020B0604020202020204" pitchFamily="34" charset="0"/>
            </a:endParaRPr>
          </a:p>
        </p:txBody>
      </p:sp>
      <p:sp>
        <p:nvSpPr>
          <p:cNvPr id="70661" name="スライド番号プレースホルダ 3"/>
          <p:cNvSpPr txBox="1">
            <a:spLocks noGrp="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AE627131-09F9-4E65-BB4F-25C30701310E}" type="slidenum">
              <a:rPr lang="en-US" altLang="ja-JP">
                <a:ea typeface="ＭＳ Ｐゴシック" panose="020B0600070205080204" pitchFamily="50" charset="-128"/>
              </a:rPr>
              <a:pPr algn="r" eaLnBrk="1" hangingPunct="1">
                <a:spcBef>
                  <a:spcPct val="0"/>
                </a:spcBef>
              </a:pPr>
              <a:t>33</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31590298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03AC35F0-7ECA-4FE4-87DF-BF22CAB06708}" type="slidenum">
              <a:rPr lang="en-US" altLang="ja-JP">
                <a:ea typeface="ＭＳ Ｐゴシック" panose="020B0600070205080204" pitchFamily="50" charset="-128"/>
              </a:rPr>
              <a:pPr>
                <a:spcBef>
                  <a:spcPct val="0"/>
                </a:spcBef>
              </a:pPr>
              <a:t>34</a:t>
            </a:fld>
            <a:endParaRPr lang="en-US" altLang="ja-JP">
              <a:ea typeface="ＭＳ Ｐゴシック" panose="020B0600070205080204" pitchFamily="50" charset="-128"/>
            </a:endParaRPr>
          </a:p>
        </p:txBody>
      </p:sp>
      <p:sp>
        <p:nvSpPr>
          <p:cNvPr id="72707" name="スライド イメージ プレースホルダ 1"/>
          <p:cNvSpPr>
            <a:spLocks noGrp="1" noRot="1" noChangeAspect="1" noTextEdit="1"/>
          </p:cNvSpPr>
          <p:nvPr>
            <p:ph type="sldImg"/>
          </p:nvPr>
        </p:nvSpPr>
        <p:spPr>
          <a:ln/>
        </p:spPr>
      </p:sp>
      <p:sp>
        <p:nvSpPr>
          <p:cNvPr id="72708"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smtClean="0">
              <a:latin typeface="Arial" panose="020B0604020202020204" pitchFamily="34" charset="0"/>
            </a:endParaRPr>
          </a:p>
        </p:txBody>
      </p:sp>
      <p:sp>
        <p:nvSpPr>
          <p:cNvPr id="72709" name="スライド番号プレースホルダ 3"/>
          <p:cNvSpPr txBox="1">
            <a:spLocks noGrp="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4801A4C5-7044-44D7-9BC2-5EFE1F876CB1}" type="slidenum">
              <a:rPr lang="en-US" altLang="ja-JP">
                <a:ea typeface="ＭＳ Ｐゴシック" panose="020B0600070205080204" pitchFamily="50" charset="-128"/>
              </a:rPr>
              <a:pPr algn="r" eaLnBrk="1" hangingPunct="1">
                <a:spcBef>
                  <a:spcPct val="0"/>
                </a:spcBef>
              </a:pPr>
              <a:t>34</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16021205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AAECFB2-1C27-4BDA-9C1C-2A62F5629904}" type="slidenum">
              <a:rPr lang="en-US" altLang="ja-JP">
                <a:ea typeface="ＭＳ Ｐゴシック" panose="020B0600070205080204" pitchFamily="50" charset="-128"/>
              </a:rPr>
              <a:pPr>
                <a:spcBef>
                  <a:spcPct val="0"/>
                </a:spcBef>
              </a:pPr>
              <a:t>35</a:t>
            </a:fld>
            <a:endParaRPr lang="en-US" altLang="ja-JP">
              <a:ea typeface="ＭＳ Ｐゴシック" panose="020B0600070205080204" pitchFamily="50" charset="-128"/>
            </a:endParaRPr>
          </a:p>
        </p:txBody>
      </p:sp>
      <p:sp>
        <p:nvSpPr>
          <p:cNvPr id="74755" name="スライド イメージ プレースホルダ 1"/>
          <p:cNvSpPr>
            <a:spLocks noGrp="1" noRot="1" noChangeAspect="1" noTextEdit="1"/>
          </p:cNvSpPr>
          <p:nvPr>
            <p:ph type="sldImg"/>
          </p:nvPr>
        </p:nvSpPr>
        <p:spPr>
          <a:ln/>
        </p:spPr>
      </p:sp>
      <p:sp>
        <p:nvSpPr>
          <p:cNvPr id="74756"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smtClean="0">
              <a:latin typeface="Arial" panose="020B0604020202020204" pitchFamily="34" charset="0"/>
            </a:endParaRPr>
          </a:p>
        </p:txBody>
      </p:sp>
      <p:sp>
        <p:nvSpPr>
          <p:cNvPr id="74757" name="スライド番号プレースホルダ 3"/>
          <p:cNvSpPr txBox="1">
            <a:spLocks noGrp="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C26AE716-AE56-4758-AB67-0DC0F270C500}" type="slidenum">
              <a:rPr lang="en-US" altLang="ja-JP">
                <a:ea typeface="ＭＳ Ｐゴシック" panose="020B0600070205080204" pitchFamily="50" charset="-128"/>
              </a:rPr>
              <a:pPr algn="r" eaLnBrk="1" hangingPunct="1">
                <a:spcBef>
                  <a:spcPct val="0"/>
                </a:spcBef>
              </a:pPr>
              <a:t>35</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17459492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173E6EFC-CFD9-4E73-83C0-23C6F6229767}" type="slidenum">
              <a:rPr lang="en-US" altLang="ja-JP">
                <a:ea typeface="ＭＳ Ｐゴシック" panose="020B0600070205080204" pitchFamily="50" charset="-128"/>
              </a:rPr>
              <a:pPr>
                <a:spcBef>
                  <a:spcPct val="0"/>
                </a:spcBef>
              </a:pPr>
              <a:t>36</a:t>
            </a:fld>
            <a:endParaRPr lang="en-US" altLang="ja-JP">
              <a:ea typeface="ＭＳ Ｐゴシック" panose="020B0600070205080204" pitchFamily="50" charset="-128"/>
            </a:endParaRPr>
          </a:p>
        </p:txBody>
      </p:sp>
      <p:sp>
        <p:nvSpPr>
          <p:cNvPr id="76803" name="スライド イメージ プレースホルダ 1"/>
          <p:cNvSpPr>
            <a:spLocks noGrp="1" noRot="1" noChangeAspect="1" noTextEdit="1"/>
          </p:cNvSpPr>
          <p:nvPr>
            <p:ph type="sldImg"/>
          </p:nvPr>
        </p:nvSpPr>
        <p:spPr>
          <a:ln/>
        </p:spPr>
      </p:sp>
      <p:sp>
        <p:nvSpPr>
          <p:cNvPr id="76804"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smtClean="0">
              <a:latin typeface="Arial" panose="020B0604020202020204" pitchFamily="34" charset="0"/>
            </a:endParaRPr>
          </a:p>
        </p:txBody>
      </p:sp>
      <p:sp>
        <p:nvSpPr>
          <p:cNvPr id="76805" name="スライド番号プレースホルダ 3"/>
          <p:cNvSpPr txBox="1">
            <a:spLocks noGrp="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3EA36CDB-6872-439F-AF71-4D723B1F3FDE}" type="slidenum">
              <a:rPr lang="en-US" altLang="ja-JP">
                <a:ea typeface="ＭＳ Ｐゴシック" panose="020B0600070205080204" pitchFamily="50" charset="-128"/>
              </a:rPr>
              <a:pPr algn="r" eaLnBrk="1" hangingPunct="1">
                <a:spcBef>
                  <a:spcPct val="0"/>
                </a:spcBef>
              </a:pPr>
              <a:t>36</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2511874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AB9C4ED7-A08B-40FF-AADA-C9BE1089A138}" type="slidenum">
              <a:rPr lang="en-US" altLang="ja-JP">
                <a:ea typeface="ＭＳ Ｐゴシック" panose="020B0600070205080204" pitchFamily="50" charset="-128"/>
              </a:rPr>
              <a:pPr>
                <a:spcBef>
                  <a:spcPct val="0"/>
                </a:spcBef>
              </a:pPr>
              <a:t>4</a:t>
            </a:fld>
            <a:endParaRPr lang="en-US" altLang="ja-JP">
              <a:ea typeface="ＭＳ Ｐゴシック" panose="020B0600070205080204" pitchFamily="50" charset="-128"/>
            </a:endParaRPr>
          </a:p>
        </p:txBody>
      </p:sp>
      <p:sp>
        <p:nvSpPr>
          <p:cNvPr id="11267"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992FF58C-3AB9-4F96-874D-DFB8CE1B87A0}" type="slidenum">
              <a:rPr lang="en-US" altLang="ja-JP">
                <a:ea typeface="ＭＳ Ｐゴシック" panose="020B0600070205080204" pitchFamily="50" charset="-128"/>
              </a:rPr>
              <a:pPr algn="r" eaLnBrk="1" hangingPunct="1">
                <a:spcBef>
                  <a:spcPct val="0"/>
                </a:spcBef>
              </a:pPr>
              <a:t>4</a:t>
            </a:fld>
            <a:endParaRPr lang="en-US" altLang="ja-JP">
              <a:ea typeface="ＭＳ Ｐゴシック" panose="020B0600070205080204" pitchFamily="50" charset="-128"/>
            </a:endParaRPr>
          </a:p>
        </p:txBody>
      </p:sp>
      <p:sp>
        <p:nvSpPr>
          <p:cNvPr id="11268" name="Rectangle 2"/>
          <p:cNvSpPr>
            <a:spLocks noGrp="1" noRot="1" noChangeAspect="1" noChangeArrowheads="1" noTextEdit="1"/>
          </p:cNvSpPr>
          <p:nvPr>
            <p:ph type="sldImg"/>
          </p:nvPr>
        </p:nvSpPr>
        <p:spPr>
          <a:ln/>
        </p:spPr>
      </p:sp>
      <p:sp>
        <p:nvSpPr>
          <p:cNvPr id="1126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3781996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A3FD7284-3E0D-45DB-B4F4-C362ACA217A5}" type="slidenum">
              <a:rPr lang="en-US" altLang="ja-JP">
                <a:ea typeface="ＭＳ Ｐゴシック" panose="020B0600070205080204" pitchFamily="50" charset="-128"/>
              </a:rPr>
              <a:pPr>
                <a:spcBef>
                  <a:spcPct val="0"/>
                </a:spcBef>
              </a:pPr>
              <a:t>5</a:t>
            </a:fld>
            <a:endParaRPr lang="en-US" altLang="ja-JP">
              <a:ea typeface="ＭＳ Ｐゴシック" panose="020B0600070205080204" pitchFamily="50" charset="-128"/>
            </a:endParaRPr>
          </a:p>
        </p:txBody>
      </p:sp>
      <p:sp>
        <p:nvSpPr>
          <p:cNvPr id="13315"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D172A4FC-EAEC-4DA5-97D3-FFF4AB7F28FC}" type="slidenum">
              <a:rPr lang="en-US" altLang="ja-JP">
                <a:ea typeface="ＭＳ Ｐゴシック" panose="020B0600070205080204" pitchFamily="50" charset="-128"/>
              </a:rPr>
              <a:pPr algn="r" eaLnBrk="1" hangingPunct="1">
                <a:spcBef>
                  <a:spcPct val="0"/>
                </a:spcBef>
              </a:pPr>
              <a:t>5</a:t>
            </a:fld>
            <a:endParaRPr lang="en-US" altLang="ja-JP">
              <a:ea typeface="ＭＳ Ｐゴシック" panose="020B0600070205080204" pitchFamily="50" charset="-128"/>
            </a:endParaRPr>
          </a:p>
        </p:txBody>
      </p:sp>
      <p:sp>
        <p:nvSpPr>
          <p:cNvPr id="13316" name="Rectangle 2"/>
          <p:cNvSpPr>
            <a:spLocks noGrp="1" noRot="1" noChangeAspect="1" noChangeArrowheads="1" noTextEdit="1"/>
          </p:cNvSpPr>
          <p:nvPr>
            <p:ph type="sldImg"/>
          </p:nvPr>
        </p:nvSpPr>
        <p:spPr>
          <a:ln/>
        </p:spPr>
      </p:sp>
      <p:sp>
        <p:nvSpPr>
          <p:cNvPr id="1331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789803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69AB4B32-8EB8-47D4-929C-34274B3A59DA}" type="slidenum">
              <a:rPr lang="en-US" altLang="ja-JP">
                <a:ea typeface="ＭＳ Ｐゴシック" panose="020B0600070205080204" pitchFamily="50" charset="-128"/>
              </a:rPr>
              <a:pPr>
                <a:spcBef>
                  <a:spcPct val="0"/>
                </a:spcBef>
              </a:pPr>
              <a:t>6</a:t>
            </a:fld>
            <a:endParaRPr lang="en-US" altLang="ja-JP">
              <a:ea typeface="ＭＳ Ｐゴシック" panose="020B0600070205080204" pitchFamily="50" charset="-128"/>
            </a:endParaRPr>
          </a:p>
        </p:txBody>
      </p:sp>
      <p:sp>
        <p:nvSpPr>
          <p:cNvPr id="15363"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5B5918D1-F5C0-4E32-8E54-980705866BE8}" type="slidenum">
              <a:rPr lang="en-US" altLang="ja-JP">
                <a:ea typeface="ＭＳ Ｐゴシック" panose="020B0600070205080204" pitchFamily="50" charset="-128"/>
              </a:rPr>
              <a:pPr algn="r" eaLnBrk="1" hangingPunct="1">
                <a:spcBef>
                  <a:spcPct val="0"/>
                </a:spcBef>
              </a:pPr>
              <a:t>6</a:t>
            </a:fld>
            <a:endParaRPr lang="en-US" altLang="ja-JP">
              <a:ea typeface="ＭＳ Ｐゴシック" panose="020B0600070205080204" pitchFamily="50" charset="-128"/>
            </a:endParaRPr>
          </a:p>
        </p:txBody>
      </p:sp>
      <p:sp>
        <p:nvSpPr>
          <p:cNvPr id="15364" name="Rectangle 2"/>
          <p:cNvSpPr>
            <a:spLocks noGrp="1" noRot="1" noChangeAspect="1" noChangeArrowheads="1" noTextEdit="1"/>
          </p:cNvSpPr>
          <p:nvPr>
            <p:ph type="sldImg"/>
          </p:nvPr>
        </p:nvSpPr>
        <p:spPr>
          <a:ln/>
        </p:spPr>
      </p:sp>
      <p:sp>
        <p:nvSpPr>
          <p:cNvPr id="1536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35415017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5A9459BE-9A2B-4BC1-9E4B-6FC7B89E0FEA}" type="slidenum">
              <a:rPr lang="en-US" altLang="ja-JP">
                <a:ea typeface="ＭＳ Ｐゴシック" panose="020B0600070205080204" pitchFamily="50" charset="-128"/>
              </a:rPr>
              <a:pPr>
                <a:spcBef>
                  <a:spcPct val="0"/>
                </a:spcBef>
              </a:pPr>
              <a:t>7</a:t>
            </a:fld>
            <a:endParaRPr lang="en-US" altLang="ja-JP">
              <a:ea typeface="ＭＳ Ｐゴシック" panose="020B0600070205080204" pitchFamily="50" charset="-128"/>
            </a:endParaRPr>
          </a:p>
        </p:txBody>
      </p:sp>
      <p:sp>
        <p:nvSpPr>
          <p:cNvPr id="17411" name="Rectangle 7"/>
          <p:cNvSpPr txBox="1">
            <a:spLocks noGrp="1" noChangeArrowheads="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9DD2344A-05DC-4629-BCEB-3AACA8BB323B}" type="slidenum">
              <a:rPr lang="en-US" altLang="ja-JP">
                <a:ea typeface="ＭＳ Ｐゴシック" panose="020B0600070205080204" pitchFamily="50" charset="-128"/>
              </a:rPr>
              <a:pPr algn="r" eaLnBrk="1" hangingPunct="1">
                <a:spcBef>
                  <a:spcPct val="0"/>
                </a:spcBef>
              </a:pPr>
              <a:t>7</a:t>
            </a:fld>
            <a:endParaRPr lang="en-US" altLang="ja-JP">
              <a:ea typeface="ＭＳ Ｐゴシック" panose="020B0600070205080204" pitchFamily="50" charset="-128"/>
            </a:endParaRPr>
          </a:p>
        </p:txBody>
      </p:sp>
      <p:sp>
        <p:nvSpPr>
          <p:cNvPr id="17412" name="Rectangle 2"/>
          <p:cNvSpPr>
            <a:spLocks noGrp="1" noRot="1" noChangeAspect="1" noChangeArrowheads="1" noTextEdit="1"/>
          </p:cNvSpPr>
          <p:nvPr>
            <p:ph type="sldImg"/>
          </p:nvPr>
        </p:nvSpPr>
        <p:spPr>
          <a:ln/>
        </p:spPr>
      </p:sp>
      <p:sp>
        <p:nvSpPr>
          <p:cNvPr id="1741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22487090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E6FFAC68-A5B5-498C-8B43-2408EDABF381}" type="slidenum">
              <a:rPr lang="en-US" altLang="ja-JP">
                <a:ea typeface="ＭＳ Ｐゴシック" panose="020B0600070205080204" pitchFamily="50" charset="-128"/>
              </a:rPr>
              <a:pPr>
                <a:spcBef>
                  <a:spcPct val="0"/>
                </a:spcBef>
              </a:pPr>
              <a:t>8</a:t>
            </a:fld>
            <a:endParaRPr lang="en-US" altLang="ja-JP">
              <a:ea typeface="ＭＳ Ｐゴシック" panose="020B0600070205080204" pitchFamily="50" charset="-128"/>
            </a:endParaRPr>
          </a:p>
        </p:txBody>
      </p:sp>
      <p:sp>
        <p:nvSpPr>
          <p:cNvPr id="19459" name="スライド イメージ プレースホルダ 1"/>
          <p:cNvSpPr>
            <a:spLocks noGrp="1" noRot="1" noChangeAspect="1" noTextEdit="1"/>
          </p:cNvSpPr>
          <p:nvPr>
            <p:ph type="sldImg"/>
          </p:nvPr>
        </p:nvSpPr>
        <p:spPr>
          <a:ln/>
        </p:spPr>
      </p:sp>
      <p:sp>
        <p:nvSpPr>
          <p:cNvPr id="19460"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smtClean="0">
              <a:latin typeface="Arial" panose="020B0604020202020204" pitchFamily="34" charset="0"/>
            </a:endParaRPr>
          </a:p>
        </p:txBody>
      </p:sp>
      <p:sp>
        <p:nvSpPr>
          <p:cNvPr id="19461" name="スライド番号プレースホルダ 3"/>
          <p:cNvSpPr txBox="1">
            <a:spLocks noGrp="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8E13EBC0-643C-427E-B6B1-B35FE2E8F8AB}" type="slidenum">
              <a:rPr lang="en-US" altLang="ja-JP">
                <a:ea typeface="ＭＳ Ｐゴシック" panose="020B0600070205080204" pitchFamily="50" charset="-128"/>
              </a:rPr>
              <a:pPr algn="r" eaLnBrk="1" hangingPunct="1">
                <a:spcBef>
                  <a:spcPct val="0"/>
                </a:spcBef>
              </a:pPr>
              <a:t>8</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32276857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7779" indent="-287607">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0430" indent="-23008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01" indent="-23008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0773" indent="-23008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0945"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1117"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1289"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11460" indent="-23008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46170CFF-1F1E-4BF0-BDCB-B362259C20EB}" type="slidenum">
              <a:rPr lang="en-US" altLang="ja-JP">
                <a:ea typeface="ＭＳ Ｐゴシック" panose="020B0600070205080204" pitchFamily="50" charset="-128"/>
              </a:rPr>
              <a:pPr>
                <a:spcBef>
                  <a:spcPct val="0"/>
                </a:spcBef>
              </a:pPr>
              <a:t>9</a:t>
            </a:fld>
            <a:endParaRPr lang="en-US" altLang="ja-JP">
              <a:ea typeface="ＭＳ Ｐゴシック" panose="020B0600070205080204" pitchFamily="50" charset="-128"/>
            </a:endParaRPr>
          </a:p>
        </p:txBody>
      </p:sp>
      <p:sp>
        <p:nvSpPr>
          <p:cNvPr id="21507" name="スライド イメージ プレースホルダ 1"/>
          <p:cNvSpPr>
            <a:spLocks noGrp="1" noRot="1" noChangeAspect="1" noTextEdit="1"/>
          </p:cNvSpPr>
          <p:nvPr>
            <p:ph type="sldImg"/>
          </p:nvPr>
        </p:nvSpPr>
        <p:spPr>
          <a:ln/>
        </p:spPr>
      </p:sp>
      <p:sp>
        <p:nvSpPr>
          <p:cNvPr id="21508"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smtClean="0">
              <a:latin typeface="Arial" panose="020B0604020202020204" pitchFamily="34" charset="0"/>
            </a:endParaRPr>
          </a:p>
        </p:txBody>
      </p:sp>
      <p:sp>
        <p:nvSpPr>
          <p:cNvPr id="21509" name="スライド番号プレースホルダ 3"/>
          <p:cNvSpPr txBox="1">
            <a:spLocks noGrp="1"/>
          </p:cNvSpPr>
          <p:nvPr/>
        </p:nvSpPr>
        <p:spPr bwMode="auto">
          <a:xfrm>
            <a:off x="3851002" y="9428630"/>
            <a:ext cx="2945072"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4" tIns="46017" rIns="92034" bIns="46017"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6408A926-A9C3-4060-94A6-3D77913E8960}" type="slidenum">
              <a:rPr lang="en-US" altLang="ja-JP">
                <a:ea typeface="ＭＳ Ｐゴシック" panose="020B0600070205080204" pitchFamily="50" charset="-128"/>
              </a:rPr>
              <a:pPr algn="r" eaLnBrk="1" hangingPunct="1">
                <a:spcBef>
                  <a:spcPct val="0"/>
                </a:spcBef>
              </a:pPr>
              <a:t>9</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14193028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DB7922AF-72FE-4C9D-8FDC-C95037C6FD59}" type="datetime1">
              <a:rPr lang="ja-JP" altLang="en-US"/>
              <a:pPr>
                <a:defRPr/>
              </a:pPr>
              <a:t>2017/5/13</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445B08A9-1C1D-490D-9436-2E1719399B66}" type="slidenum">
              <a:rPr lang="en-US" altLang="ja-JP"/>
              <a:pPr>
                <a:defRPr/>
              </a:pPr>
              <a:t>‹#›</a:t>
            </a:fld>
            <a:endParaRPr lang="en-US" altLang="ja-JP"/>
          </a:p>
        </p:txBody>
      </p:sp>
    </p:spTree>
    <p:extLst>
      <p:ext uri="{BB962C8B-B14F-4D97-AF65-F5344CB8AC3E}">
        <p14:creationId xmlns:p14="http://schemas.microsoft.com/office/powerpoint/2010/main" val="3734351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D183E495-4CAA-4E18-A4CC-E4DCB92C1B07}" type="datetime1">
              <a:rPr lang="ja-JP" altLang="en-US"/>
              <a:pPr>
                <a:defRPr/>
              </a:pPr>
              <a:t>2017/5/13</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E5B38D7F-5CF0-418E-9A20-E4E634E61E53}" type="slidenum">
              <a:rPr lang="en-US" altLang="ja-JP"/>
              <a:pPr>
                <a:defRPr/>
              </a:pPr>
              <a:t>‹#›</a:t>
            </a:fld>
            <a:endParaRPr lang="en-US" altLang="ja-JP"/>
          </a:p>
        </p:txBody>
      </p:sp>
    </p:spTree>
    <p:extLst>
      <p:ext uri="{BB962C8B-B14F-4D97-AF65-F5344CB8AC3E}">
        <p14:creationId xmlns:p14="http://schemas.microsoft.com/office/powerpoint/2010/main" val="4225270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4F042E3D-1B2B-4EE5-9C7E-D4824C55AC46}" type="datetime1">
              <a:rPr lang="ja-JP" altLang="en-US"/>
              <a:pPr>
                <a:defRPr/>
              </a:pPr>
              <a:t>2017/5/13</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7F8755C6-2963-48A0-8F7A-D421BFBC2BCC}" type="slidenum">
              <a:rPr lang="en-US" altLang="ja-JP"/>
              <a:pPr>
                <a:defRPr/>
              </a:pPr>
              <a:t>‹#›</a:t>
            </a:fld>
            <a:endParaRPr lang="en-US" altLang="ja-JP"/>
          </a:p>
        </p:txBody>
      </p:sp>
    </p:spTree>
    <p:extLst>
      <p:ext uri="{BB962C8B-B14F-4D97-AF65-F5344CB8AC3E}">
        <p14:creationId xmlns:p14="http://schemas.microsoft.com/office/powerpoint/2010/main" val="20763832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0"/>
            <a:ext cx="82296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57200" y="3938588"/>
            <a:ext cx="82296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519018DF-B17D-48F4-8C4C-0B5269BDC397}" type="datetime1">
              <a:rPr lang="ja-JP" altLang="en-US"/>
              <a:pPr>
                <a:defRPr/>
              </a:pPr>
              <a:t>2017/5/13</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581F50F1-97B0-44F4-AF9F-0316294118A4}" type="slidenum">
              <a:rPr lang="en-US" altLang="ja-JP"/>
              <a:pPr>
                <a:defRPr/>
              </a:pPr>
              <a:t>‹#›</a:t>
            </a:fld>
            <a:endParaRPr lang="en-US" altLang="ja-JP"/>
          </a:p>
        </p:txBody>
      </p:sp>
    </p:spTree>
    <p:extLst>
      <p:ext uri="{BB962C8B-B14F-4D97-AF65-F5344CB8AC3E}">
        <p14:creationId xmlns:p14="http://schemas.microsoft.com/office/powerpoint/2010/main" val="2418092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2AC01714-60EF-4B06-980A-ACC60EA19749}" type="datetime1">
              <a:rPr lang="ja-JP" altLang="en-US"/>
              <a:pPr>
                <a:defRPr/>
              </a:pPr>
              <a:t>2017/5/13</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D47E52D-9FEF-4AFA-965D-C8412B115BF1}" type="slidenum">
              <a:rPr lang="en-US" altLang="ja-JP"/>
              <a:pPr>
                <a:defRPr/>
              </a:pPr>
              <a:t>‹#›</a:t>
            </a:fld>
            <a:endParaRPr lang="en-US" altLang="ja-JP"/>
          </a:p>
        </p:txBody>
      </p:sp>
    </p:spTree>
    <p:extLst>
      <p:ext uri="{BB962C8B-B14F-4D97-AF65-F5344CB8AC3E}">
        <p14:creationId xmlns:p14="http://schemas.microsoft.com/office/powerpoint/2010/main" val="2506530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864BB552-0A27-4C28-AF98-6C270BE243BD}" type="datetime1">
              <a:rPr lang="ja-JP" altLang="en-US"/>
              <a:pPr>
                <a:defRPr/>
              </a:pPr>
              <a:t>2017/5/13</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2DCD8BEC-0911-4D73-A564-01B1C0447967}" type="slidenum">
              <a:rPr lang="en-US" altLang="ja-JP"/>
              <a:pPr>
                <a:defRPr/>
              </a:pPr>
              <a:t>‹#›</a:t>
            </a:fld>
            <a:endParaRPr lang="en-US" altLang="ja-JP"/>
          </a:p>
        </p:txBody>
      </p:sp>
    </p:spTree>
    <p:extLst>
      <p:ext uri="{BB962C8B-B14F-4D97-AF65-F5344CB8AC3E}">
        <p14:creationId xmlns:p14="http://schemas.microsoft.com/office/powerpoint/2010/main" val="1516892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760BD4F9-FA08-40B8-8D2A-14749AC3999B}" type="datetime1">
              <a:rPr lang="ja-JP" altLang="en-US"/>
              <a:pPr>
                <a:defRPr/>
              </a:pPr>
              <a:t>2017/5/13</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A9413DD2-06CE-459D-B46B-E4BFD97C0BAE}" type="slidenum">
              <a:rPr lang="en-US" altLang="ja-JP"/>
              <a:pPr>
                <a:defRPr/>
              </a:pPr>
              <a:t>‹#›</a:t>
            </a:fld>
            <a:endParaRPr lang="en-US" altLang="ja-JP"/>
          </a:p>
        </p:txBody>
      </p:sp>
    </p:spTree>
    <p:extLst>
      <p:ext uri="{BB962C8B-B14F-4D97-AF65-F5344CB8AC3E}">
        <p14:creationId xmlns:p14="http://schemas.microsoft.com/office/powerpoint/2010/main" val="3925755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1C5CD329-2C15-4DA3-9ECA-27F0E8BEA4DF}" type="datetime1">
              <a:rPr lang="ja-JP" altLang="en-US"/>
              <a:pPr>
                <a:defRPr/>
              </a:pPr>
              <a:t>2017/5/13</a:t>
            </a:fld>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C276C3EB-D572-4377-87F5-9C06D4E59335}" type="slidenum">
              <a:rPr lang="en-US" altLang="ja-JP"/>
              <a:pPr>
                <a:defRPr/>
              </a:pPr>
              <a:t>‹#›</a:t>
            </a:fld>
            <a:endParaRPr lang="en-US" altLang="ja-JP"/>
          </a:p>
        </p:txBody>
      </p:sp>
    </p:spTree>
    <p:extLst>
      <p:ext uri="{BB962C8B-B14F-4D97-AF65-F5344CB8AC3E}">
        <p14:creationId xmlns:p14="http://schemas.microsoft.com/office/powerpoint/2010/main" val="2657030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2154305D-A898-4A1D-B571-995E3FEE90FD}" type="datetime1">
              <a:rPr lang="ja-JP" altLang="en-US"/>
              <a:pPr>
                <a:defRPr/>
              </a:pPr>
              <a:t>2017/5/13</a:t>
            </a:fld>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AD0DFB7E-F3B2-41C0-819E-387D3E52D3D8}" type="slidenum">
              <a:rPr lang="en-US" altLang="ja-JP"/>
              <a:pPr>
                <a:defRPr/>
              </a:pPr>
              <a:t>‹#›</a:t>
            </a:fld>
            <a:endParaRPr lang="en-US" altLang="ja-JP"/>
          </a:p>
        </p:txBody>
      </p:sp>
    </p:spTree>
    <p:extLst>
      <p:ext uri="{BB962C8B-B14F-4D97-AF65-F5344CB8AC3E}">
        <p14:creationId xmlns:p14="http://schemas.microsoft.com/office/powerpoint/2010/main" val="2762056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976D21B8-F8E0-4975-88CD-AC36712C8D63}" type="datetime1">
              <a:rPr lang="ja-JP" altLang="en-US"/>
              <a:pPr>
                <a:defRPr/>
              </a:pPr>
              <a:t>2017/5/13</a:t>
            </a:fld>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46DDD149-4F9F-43F2-BEB0-57D4630E4515}" type="slidenum">
              <a:rPr lang="en-US" altLang="ja-JP"/>
              <a:pPr>
                <a:defRPr/>
              </a:pPr>
              <a:t>‹#›</a:t>
            </a:fld>
            <a:endParaRPr lang="en-US" altLang="ja-JP"/>
          </a:p>
        </p:txBody>
      </p:sp>
    </p:spTree>
    <p:extLst>
      <p:ext uri="{BB962C8B-B14F-4D97-AF65-F5344CB8AC3E}">
        <p14:creationId xmlns:p14="http://schemas.microsoft.com/office/powerpoint/2010/main" val="4969773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D5CD74DB-074C-44E3-8B1E-5F93CBF733DF}" type="datetime1">
              <a:rPr lang="ja-JP" altLang="en-US"/>
              <a:pPr>
                <a:defRPr/>
              </a:pPr>
              <a:t>2017/5/13</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4B050827-A289-40C7-8868-949F7BD6EEA5}" type="slidenum">
              <a:rPr lang="en-US" altLang="ja-JP"/>
              <a:pPr>
                <a:defRPr/>
              </a:pPr>
              <a:t>‹#›</a:t>
            </a:fld>
            <a:endParaRPr lang="en-US" altLang="ja-JP"/>
          </a:p>
        </p:txBody>
      </p:sp>
    </p:spTree>
    <p:extLst>
      <p:ext uri="{BB962C8B-B14F-4D97-AF65-F5344CB8AC3E}">
        <p14:creationId xmlns:p14="http://schemas.microsoft.com/office/powerpoint/2010/main" val="3066140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1F0867A4-EDFE-4DD5-AE30-315CC1B09FFD}" type="datetime1">
              <a:rPr lang="ja-JP" altLang="en-US"/>
              <a:pPr>
                <a:defRPr/>
              </a:pPr>
              <a:t>2017/5/13</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B0635B78-C74A-4048-9C6B-4450359D5CE9}" type="slidenum">
              <a:rPr lang="en-US" altLang="ja-JP"/>
              <a:pPr>
                <a:defRPr/>
              </a:pPr>
              <a:t>‹#›</a:t>
            </a:fld>
            <a:endParaRPr lang="en-US" altLang="ja-JP"/>
          </a:p>
        </p:txBody>
      </p:sp>
    </p:spTree>
    <p:extLst>
      <p:ext uri="{BB962C8B-B14F-4D97-AF65-F5344CB8AC3E}">
        <p14:creationId xmlns:p14="http://schemas.microsoft.com/office/powerpoint/2010/main" val="302251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fld id="{E30EDB55-43A8-4817-95A8-12E7C28F7264}" type="datetime1">
              <a:rPr lang="ja-JP" altLang="en-US"/>
              <a:pPr>
                <a:defRPr/>
              </a:pPr>
              <a:t>2017/5/13</a:t>
            </a:fld>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6514EF24-FBAF-49DB-8852-B75A81E8550A}"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A8B9821A-0A21-4B58-98A9-49AF8211B707}" type="slidenum">
              <a:rPr lang="en-US" altLang="ja-JP" sz="1400"/>
              <a:pPr>
                <a:spcBef>
                  <a:spcPct val="0"/>
                </a:spcBef>
                <a:buFontTx/>
                <a:buNone/>
              </a:pPr>
              <a:t>1</a:t>
            </a:fld>
            <a:endParaRPr lang="en-US" altLang="ja-JP" sz="1400"/>
          </a:p>
        </p:txBody>
      </p:sp>
      <p:sp>
        <p:nvSpPr>
          <p:cNvPr id="4099" name="タイトル 1"/>
          <p:cNvSpPr>
            <a:spLocks noGrp="1"/>
          </p:cNvSpPr>
          <p:nvPr>
            <p:ph type="ctrTitle" idx="4294967295"/>
          </p:nvPr>
        </p:nvSpPr>
        <p:spPr>
          <a:xfrm>
            <a:off x="685800" y="2130425"/>
            <a:ext cx="7772400" cy="1470025"/>
          </a:xfrm>
        </p:spPr>
        <p:txBody>
          <a:bodyPr/>
          <a:lstStyle/>
          <a:p>
            <a:pPr eaLnBrk="1" hangingPunct="1"/>
            <a:r>
              <a:rPr lang="ja-JP" altLang="en-US" smtClean="0"/>
              <a:t>戦略的行動と経済取引</a:t>
            </a:r>
            <a:br>
              <a:rPr lang="ja-JP" altLang="en-US" smtClean="0"/>
            </a:br>
            <a:r>
              <a:rPr lang="ja-JP" altLang="en-US" smtClean="0"/>
              <a:t>（ゲーム理論入門）</a:t>
            </a:r>
          </a:p>
        </p:txBody>
      </p:sp>
      <p:sp>
        <p:nvSpPr>
          <p:cNvPr id="4100" name="サブタイトル 2"/>
          <p:cNvSpPr>
            <a:spLocks noGrp="1"/>
          </p:cNvSpPr>
          <p:nvPr>
            <p:ph type="subTitle" idx="4294967295"/>
          </p:nvPr>
        </p:nvSpPr>
        <p:spPr>
          <a:xfrm>
            <a:off x="1116013" y="3884613"/>
            <a:ext cx="6911975" cy="1752600"/>
          </a:xfrm>
        </p:spPr>
        <p:txBody>
          <a:bodyPr/>
          <a:lstStyle/>
          <a:p>
            <a:pPr marL="0" indent="0" algn="ctr" eaLnBrk="1" hangingPunct="1">
              <a:buFontTx/>
              <a:buNone/>
            </a:pPr>
            <a:r>
              <a:rPr lang="en-US" altLang="ja-JP" smtClean="0"/>
              <a:t>3. </a:t>
            </a:r>
            <a:r>
              <a:rPr lang="ja-JP" altLang="en-US" smtClean="0"/>
              <a:t>展開形ゲームとサブゲーム完全均衡</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671F18F3-4767-4211-BB61-FE23FFA9D739}" type="slidenum">
              <a:rPr lang="en-US" altLang="ja-JP" sz="1400"/>
              <a:pPr>
                <a:spcBef>
                  <a:spcPct val="0"/>
                </a:spcBef>
                <a:buFontTx/>
                <a:buNone/>
              </a:pPr>
              <a:t>10</a:t>
            </a:fld>
            <a:endParaRPr lang="en-US" altLang="ja-JP" sz="1400"/>
          </a:p>
        </p:txBody>
      </p:sp>
      <p:sp>
        <p:nvSpPr>
          <p:cNvPr id="22531" name="Rectangle 5"/>
          <p:cNvSpPr>
            <a:spLocks noGrp="1" noChangeArrowheads="1"/>
          </p:cNvSpPr>
          <p:nvPr>
            <p:ph type="title" idx="4294967295"/>
          </p:nvPr>
        </p:nvSpPr>
        <p:spPr/>
        <p:txBody>
          <a:bodyPr/>
          <a:lstStyle/>
          <a:p>
            <a:r>
              <a:rPr lang="ja-JP" altLang="en-US" smtClean="0"/>
              <a:t>例</a:t>
            </a:r>
            <a:r>
              <a:rPr lang="en-US" altLang="ja-JP" smtClean="0"/>
              <a:t>2</a:t>
            </a:r>
            <a:r>
              <a:rPr lang="ja-JP" altLang="en-US" smtClean="0"/>
              <a:t>：「裁量」</a:t>
            </a:r>
            <a:r>
              <a:rPr lang="en-US" altLang="ja-JP" smtClean="0"/>
              <a:t>vs</a:t>
            </a:r>
            <a:r>
              <a:rPr lang="ja-JP" altLang="en-US" smtClean="0"/>
              <a:t>「ルール」</a:t>
            </a:r>
          </a:p>
        </p:txBody>
      </p:sp>
      <p:sp>
        <p:nvSpPr>
          <p:cNvPr id="11270" name="Rectangle 6"/>
          <p:cNvSpPr>
            <a:spLocks noGrp="1" noChangeArrowheads="1"/>
          </p:cNvSpPr>
          <p:nvPr>
            <p:ph type="body" idx="4294967295"/>
          </p:nvPr>
        </p:nvSpPr>
        <p:spPr>
          <a:xfrm>
            <a:off x="457200" y="1600200"/>
            <a:ext cx="8229600" cy="5068888"/>
          </a:xfrm>
        </p:spPr>
        <p:txBody>
          <a:bodyPr/>
          <a:lstStyle/>
          <a:p>
            <a:pPr>
              <a:lnSpc>
                <a:spcPct val="90000"/>
              </a:lnSpc>
            </a:pPr>
            <a:r>
              <a:rPr lang="ja-JP" altLang="en-US" sz="2400" dirty="0" smtClean="0"/>
              <a:t>ある産業における参入の許認可（法律では基準が曖昧）について、政府がどのように判断するか？</a:t>
            </a:r>
          </a:p>
          <a:p>
            <a:pPr lvl="1">
              <a:lnSpc>
                <a:spcPct val="90000"/>
              </a:lnSpc>
            </a:pPr>
            <a:r>
              <a:rPr lang="ja-JP" altLang="en-US" sz="2000" dirty="0" smtClean="0"/>
              <a:t>「裁量」により弾力的に運用</a:t>
            </a:r>
          </a:p>
          <a:p>
            <a:pPr lvl="1">
              <a:lnSpc>
                <a:spcPct val="90000"/>
              </a:lnSpc>
            </a:pPr>
            <a:r>
              <a:rPr lang="ja-JP" altLang="en-US" sz="2000" dirty="0" smtClean="0"/>
              <a:t>始めに作った「ルール」どおりに機械的に処理</a:t>
            </a:r>
          </a:p>
          <a:p>
            <a:pPr lvl="3">
              <a:lnSpc>
                <a:spcPct val="90000"/>
              </a:lnSpc>
            </a:pPr>
            <a:endParaRPr lang="ja-JP" altLang="en-US" sz="1200" dirty="0" smtClean="0"/>
          </a:p>
          <a:p>
            <a:pPr>
              <a:lnSpc>
                <a:spcPct val="90000"/>
              </a:lnSpc>
            </a:pPr>
            <a:r>
              <a:rPr lang="ja-JP" altLang="en-US" sz="2400" dirty="0" smtClean="0"/>
              <a:t>政府と既存企業との間のゲーム</a:t>
            </a:r>
          </a:p>
          <a:p>
            <a:pPr lvl="1">
              <a:lnSpc>
                <a:spcPct val="90000"/>
              </a:lnSpc>
            </a:pPr>
            <a:r>
              <a:rPr lang="ja-JP" altLang="en-US" sz="2000" dirty="0" smtClean="0"/>
              <a:t>プレイヤー：政府＆企業</a:t>
            </a:r>
          </a:p>
          <a:p>
            <a:pPr lvl="1">
              <a:lnSpc>
                <a:spcPct val="90000"/>
              </a:lnSpc>
            </a:pPr>
            <a:r>
              <a:rPr lang="ja-JP" altLang="en-US" sz="2000" dirty="0" smtClean="0"/>
              <a:t>政府は「参入規制」をするか「自由参入」を認めるか</a:t>
            </a:r>
          </a:p>
          <a:p>
            <a:pPr lvl="1">
              <a:lnSpc>
                <a:spcPct val="90000"/>
              </a:lnSpc>
            </a:pPr>
            <a:r>
              <a:rPr lang="ja-JP" altLang="en-US" sz="2000" dirty="0" smtClean="0"/>
              <a:t>企業は「低コスト」の努力をするか「高コスト」のままにいるか</a:t>
            </a:r>
          </a:p>
          <a:p>
            <a:pPr lvl="3">
              <a:lnSpc>
                <a:spcPct val="90000"/>
              </a:lnSpc>
            </a:pPr>
            <a:endParaRPr lang="ja-JP" altLang="en-US" sz="1200" dirty="0" smtClean="0"/>
          </a:p>
          <a:p>
            <a:pPr>
              <a:lnSpc>
                <a:spcPct val="90000"/>
              </a:lnSpc>
            </a:pPr>
            <a:r>
              <a:rPr lang="ja-JP" altLang="en-US" sz="2400" dirty="0" smtClean="0"/>
              <a:t>「裁量」のケース：企業が先に行動、政府は企業の行動を見て政策決定</a:t>
            </a:r>
          </a:p>
          <a:p>
            <a:pPr>
              <a:lnSpc>
                <a:spcPct val="90000"/>
              </a:lnSpc>
            </a:pPr>
            <a:r>
              <a:rPr lang="ja-JP" altLang="en-US" sz="2400" dirty="0" smtClean="0"/>
              <a:t>「ルール」のケース：政府が先に行動、企業は政府の行動を見て意思決定</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70">
                                            <p:txEl>
                                              <p:pRg st="0" end="0"/>
                                            </p:txEl>
                                          </p:spTgt>
                                        </p:tgtEl>
                                        <p:attrNameLst>
                                          <p:attrName>style.visibility</p:attrName>
                                        </p:attrNameLst>
                                      </p:cBhvr>
                                      <p:to>
                                        <p:strVal val="visible"/>
                                      </p:to>
                                    </p:set>
                                    <p:anim calcmode="lin" valueType="num">
                                      <p:cBhvr additive="base">
                                        <p:cTn id="7" dur="500" fill="hold"/>
                                        <p:tgtEl>
                                          <p:spTgt spid="1127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270">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1270">
                                            <p:txEl>
                                              <p:pRg st="1" end="1"/>
                                            </p:txEl>
                                          </p:spTgt>
                                        </p:tgtEl>
                                        <p:attrNameLst>
                                          <p:attrName>style.visibility</p:attrName>
                                        </p:attrNameLst>
                                      </p:cBhvr>
                                      <p:to>
                                        <p:strVal val="visible"/>
                                      </p:to>
                                    </p:set>
                                    <p:anim calcmode="lin" valueType="num">
                                      <p:cBhvr additive="base">
                                        <p:cTn id="12" dur="500" fill="hold"/>
                                        <p:tgtEl>
                                          <p:spTgt spid="11270">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1270">
                                            <p:txEl>
                                              <p:pRg st="1" end="1"/>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1270">
                                            <p:txEl>
                                              <p:pRg st="2" end="2"/>
                                            </p:txEl>
                                          </p:spTgt>
                                        </p:tgtEl>
                                        <p:attrNameLst>
                                          <p:attrName>style.visibility</p:attrName>
                                        </p:attrNameLst>
                                      </p:cBhvr>
                                      <p:to>
                                        <p:strVal val="visible"/>
                                      </p:to>
                                    </p:set>
                                    <p:anim calcmode="lin" valueType="num">
                                      <p:cBhvr additive="base">
                                        <p:cTn id="17" dur="500" fill="hold"/>
                                        <p:tgtEl>
                                          <p:spTgt spid="11270">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1270">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11270">
                                            <p:txEl>
                                              <p:pRg st="4" end="4"/>
                                            </p:txEl>
                                          </p:spTgt>
                                        </p:tgtEl>
                                        <p:attrNameLst>
                                          <p:attrName>style.visibility</p:attrName>
                                        </p:attrNameLst>
                                      </p:cBhvr>
                                      <p:to>
                                        <p:strVal val="visible"/>
                                      </p:to>
                                    </p:set>
                                    <p:anim calcmode="lin" valueType="num">
                                      <p:cBhvr additive="base">
                                        <p:cTn id="23" dur="500" fill="hold"/>
                                        <p:tgtEl>
                                          <p:spTgt spid="11270">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1270">
                                            <p:txEl>
                                              <p:pRg st="4" end="4"/>
                                            </p:txEl>
                                          </p:spTgt>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11270">
                                            <p:txEl>
                                              <p:pRg st="5" end="5"/>
                                            </p:txEl>
                                          </p:spTgt>
                                        </p:tgtEl>
                                        <p:attrNameLst>
                                          <p:attrName>style.visibility</p:attrName>
                                        </p:attrNameLst>
                                      </p:cBhvr>
                                      <p:to>
                                        <p:strVal val="visible"/>
                                      </p:to>
                                    </p:set>
                                    <p:anim calcmode="lin" valueType="num">
                                      <p:cBhvr additive="base">
                                        <p:cTn id="28" dur="500" fill="hold"/>
                                        <p:tgtEl>
                                          <p:spTgt spid="11270">
                                            <p:txEl>
                                              <p:pRg st="5" end="5"/>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11270">
                                            <p:txEl>
                                              <p:pRg st="5" end="5"/>
                                            </p:txEl>
                                          </p:spTgt>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1000"/>
                            </p:stCondLst>
                            <p:childTnLst>
                              <p:par>
                                <p:cTn id="31" presetID="2" presetClass="entr" presetSubtype="8" fill="hold" grpId="0" nodeType="afterEffect">
                                  <p:stCondLst>
                                    <p:cond delay="0"/>
                                  </p:stCondLst>
                                  <p:childTnLst>
                                    <p:set>
                                      <p:cBhvr>
                                        <p:cTn id="32" dur="1" fill="hold">
                                          <p:stCondLst>
                                            <p:cond delay="0"/>
                                          </p:stCondLst>
                                        </p:cTn>
                                        <p:tgtEl>
                                          <p:spTgt spid="11270">
                                            <p:txEl>
                                              <p:pRg st="6" end="6"/>
                                            </p:txEl>
                                          </p:spTgt>
                                        </p:tgtEl>
                                        <p:attrNameLst>
                                          <p:attrName>style.visibility</p:attrName>
                                        </p:attrNameLst>
                                      </p:cBhvr>
                                      <p:to>
                                        <p:strVal val="visible"/>
                                      </p:to>
                                    </p:set>
                                    <p:anim calcmode="lin" valueType="num">
                                      <p:cBhvr additive="base">
                                        <p:cTn id="33" dur="500" fill="hold"/>
                                        <p:tgtEl>
                                          <p:spTgt spid="11270">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1270">
                                            <p:txEl>
                                              <p:pRg st="6" end="6"/>
                                            </p:txEl>
                                          </p:spTgt>
                                        </p:tgtEl>
                                        <p:attrNameLst>
                                          <p:attrName>ppt_y</p:attrName>
                                        </p:attrNameLst>
                                      </p:cBhvr>
                                      <p:tavLst>
                                        <p:tav tm="0">
                                          <p:val>
                                            <p:strVal val="#ppt_y"/>
                                          </p:val>
                                        </p:tav>
                                        <p:tav tm="100000">
                                          <p:val>
                                            <p:strVal val="#ppt_y"/>
                                          </p:val>
                                        </p:tav>
                                      </p:tavLst>
                                    </p:anim>
                                  </p:childTnLst>
                                </p:cTn>
                              </p:par>
                            </p:childTnLst>
                          </p:cTn>
                        </p:par>
                        <p:par>
                          <p:cTn id="35" fill="hold" nodeType="afterGroup">
                            <p:stCondLst>
                              <p:cond delay="1500"/>
                            </p:stCondLst>
                            <p:childTnLst>
                              <p:par>
                                <p:cTn id="36" presetID="2" presetClass="entr" presetSubtype="8" fill="hold" grpId="0" nodeType="afterEffect">
                                  <p:stCondLst>
                                    <p:cond delay="0"/>
                                  </p:stCondLst>
                                  <p:childTnLst>
                                    <p:set>
                                      <p:cBhvr>
                                        <p:cTn id="37" dur="1" fill="hold">
                                          <p:stCondLst>
                                            <p:cond delay="0"/>
                                          </p:stCondLst>
                                        </p:cTn>
                                        <p:tgtEl>
                                          <p:spTgt spid="11270">
                                            <p:txEl>
                                              <p:pRg st="7" end="7"/>
                                            </p:txEl>
                                          </p:spTgt>
                                        </p:tgtEl>
                                        <p:attrNameLst>
                                          <p:attrName>style.visibility</p:attrName>
                                        </p:attrNameLst>
                                      </p:cBhvr>
                                      <p:to>
                                        <p:strVal val="visible"/>
                                      </p:to>
                                    </p:set>
                                    <p:anim calcmode="lin" valueType="num">
                                      <p:cBhvr additive="base">
                                        <p:cTn id="38" dur="500" fill="hold"/>
                                        <p:tgtEl>
                                          <p:spTgt spid="11270">
                                            <p:txEl>
                                              <p:pRg st="7" end="7"/>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11270">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2" presetClass="entr" presetSubtype="8" fill="hold" grpId="0" nodeType="clickEffect">
                                  <p:stCondLst>
                                    <p:cond delay="0"/>
                                  </p:stCondLst>
                                  <p:childTnLst>
                                    <p:set>
                                      <p:cBhvr>
                                        <p:cTn id="43" dur="1" fill="hold">
                                          <p:stCondLst>
                                            <p:cond delay="0"/>
                                          </p:stCondLst>
                                        </p:cTn>
                                        <p:tgtEl>
                                          <p:spTgt spid="11270">
                                            <p:txEl>
                                              <p:pRg st="9" end="9"/>
                                            </p:txEl>
                                          </p:spTgt>
                                        </p:tgtEl>
                                        <p:attrNameLst>
                                          <p:attrName>style.visibility</p:attrName>
                                        </p:attrNameLst>
                                      </p:cBhvr>
                                      <p:to>
                                        <p:strVal val="visible"/>
                                      </p:to>
                                    </p:set>
                                    <p:anim calcmode="lin" valueType="num">
                                      <p:cBhvr additive="base">
                                        <p:cTn id="44" dur="500" fill="hold"/>
                                        <p:tgtEl>
                                          <p:spTgt spid="11270">
                                            <p:txEl>
                                              <p:pRg st="9" end="9"/>
                                            </p:txEl>
                                          </p:spTgt>
                                        </p:tgtEl>
                                        <p:attrNameLst>
                                          <p:attrName>ppt_x</p:attrName>
                                        </p:attrNameLst>
                                      </p:cBhvr>
                                      <p:tavLst>
                                        <p:tav tm="0">
                                          <p:val>
                                            <p:strVal val="0-#ppt_w/2"/>
                                          </p:val>
                                        </p:tav>
                                        <p:tav tm="100000">
                                          <p:val>
                                            <p:strVal val="#ppt_x"/>
                                          </p:val>
                                        </p:tav>
                                      </p:tavLst>
                                    </p:anim>
                                    <p:anim calcmode="lin" valueType="num">
                                      <p:cBhvr additive="base">
                                        <p:cTn id="45" dur="500" fill="hold"/>
                                        <p:tgtEl>
                                          <p:spTgt spid="11270">
                                            <p:txEl>
                                              <p:pRg st="9" end="9"/>
                                            </p:txEl>
                                          </p:spTgt>
                                        </p:tgtEl>
                                        <p:attrNameLst>
                                          <p:attrName>ppt_y</p:attrName>
                                        </p:attrNameLst>
                                      </p:cBhvr>
                                      <p:tavLst>
                                        <p:tav tm="0">
                                          <p:val>
                                            <p:strVal val="#ppt_y"/>
                                          </p:val>
                                        </p:tav>
                                        <p:tav tm="100000">
                                          <p:val>
                                            <p:strVal val="#ppt_y"/>
                                          </p:val>
                                        </p:tav>
                                      </p:tavLst>
                                    </p:anim>
                                  </p:childTnLst>
                                </p:cTn>
                              </p:par>
                            </p:childTnLst>
                          </p:cTn>
                        </p:par>
                        <p:par>
                          <p:cTn id="46" fill="hold" nodeType="afterGroup">
                            <p:stCondLst>
                              <p:cond delay="500"/>
                            </p:stCondLst>
                            <p:childTnLst>
                              <p:par>
                                <p:cTn id="47" presetID="2" presetClass="entr" presetSubtype="8" fill="hold" grpId="0" nodeType="afterEffect">
                                  <p:stCondLst>
                                    <p:cond delay="0"/>
                                  </p:stCondLst>
                                  <p:childTnLst>
                                    <p:set>
                                      <p:cBhvr>
                                        <p:cTn id="48" dur="1" fill="hold">
                                          <p:stCondLst>
                                            <p:cond delay="0"/>
                                          </p:stCondLst>
                                        </p:cTn>
                                        <p:tgtEl>
                                          <p:spTgt spid="11270">
                                            <p:txEl>
                                              <p:pRg st="10" end="10"/>
                                            </p:txEl>
                                          </p:spTgt>
                                        </p:tgtEl>
                                        <p:attrNameLst>
                                          <p:attrName>style.visibility</p:attrName>
                                        </p:attrNameLst>
                                      </p:cBhvr>
                                      <p:to>
                                        <p:strVal val="visible"/>
                                      </p:to>
                                    </p:set>
                                    <p:anim calcmode="lin" valueType="num">
                                      <p:cBhvr additive="base">
                                        <p:cTn id="49" dur="500" fill="hold"/>
                                        <p:tgtEl>
                                          <p:spTgt spid="11270">
                                            <p:txEl>
                                              <p:pRg st="10" end="1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1270">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0"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63DB98DD-7C98-46A2-8BF0-6418CF954D91}" type="slidenum">
              <a:rPr lang="en-US" altLang="ja-JP" sz="1400"/>
              <a:pPr>
                <a:spcBef>
                  <a:spcPct val="0"/>
                </a:spcBef>
                <a:buFontTx/>
                <a:buNone/>
              </a:pPr>
              <a:t>11</a:t>
            </a:fld>
            <a:endParaRPr lang="en-US" altLang="ja-JP" sz="1400"/>
          </a:p>
        </p:txBody>
      </p:sp>
      <p:sp>
        <p:nvSpPr>
          <p:cNvPr id="24579" name="Rectangle 5"/>
          <p:cNvSpPr>
            <a:spLocks noGrp="1" noChangeArrowheads="1"/>
          </p:cNvSpPr>
          <p:nvPr>
            <p:ph type="title" idx="4294967295"/>
          </p:nvPr>
        </p:nvSpPr>
        <p:spPr/>
        <p:txBody>
          <a:bodyPr/>
          <a:lstStyle/>
          <a:p>
            <a:r>
              <a:rPr lang="ja-JP" altLang="en-US" smtClean="0"/>
              <a:t>例</a:t>
            </a:r>
            <a:r>
              <a:rPr lang="en-US" altLang="ja-JP" smtClean="0"/>
              <a:t>2</a:t>
            </a:r>
            <a:r>
              <a:rPr lang="ja-JP" altLang="en-US" smtClean="0"/>
              <a:t>：「裁量」</a:t>
            </a:r>
            <a:r>
              <a:rPr lang="en-US" altLang="ja-JP" smtClean="0"/>
              <a:t>vs</a:t>
            </a:r>
            <a:r>
              <a:rPr lang="ja-JP" altLang="en-US" smtClean="0"/>
              <a:t>「ルール」</a:t>
            </a:r>
          </a:p>
        </p:txBody>
      </p:sp>
      <p:sp>
        <p:nvSpPr>
          <p:cNvPr id="12294" name="Rectangle 6"/>
          <p:cNvSpPr>
            <a:spLocks noGrp="1" noChangeArrowheads="1"/>
          </p:cNvSpPr>
          <p:nvPr>
            <p:ph type="body" idx="4294967295"/>
          </p:nvPr>
        </p:nvSpPr>
        <p:spPr>
          <a:xfrm>
            <a:off x="457200" y="1600200"/>
            <a:ext cx="8229600" cy="4924425"/>
          </a:xfrm>
        </p:spPr>
        <p:txBody>
          <a:bodyPr/>
          <a:lstStyle/>
          <a:p>
            <a:pPr>
              <a:lnSpc>
                <a:spcPct val="90000"/>
              </a:lnSpc>
            </a:pPr>
            <a:r>
              <a:rPr lang="ja-JP" altLang="en-US" sz="2800" dirty="0" smtClean="0"/>
              <a:t>政府の利得</a:t>
            </a:r>
          </a:p>
          <a:p>
            <a:pPr lvl="1">
              <a:lnSpc>
                <a:spcPct val="90000"/>
              </a:lnSpc>
            </a:pPr>
            <a:r>
              <a:rPr lang="ja-JP" altLang="en-US" sz="2400" dirty="0" smtClean="0"/>
              <a:t>企業に競争力をつけさせたい ⇒ 企業が「低コスト」になった方が「高コスト」よりも常に望ましい</a:t>
            </a:r>
          </a:p>
          <a:p>
            <a:pPr lvl="1">
              <a:lnSpc>
                <a:spcPct val="90000"/>
              </a:lnSpc>
            </a:pPr>
            <a:r>
              <a:rPr lang="ja-JP" altLang="en-US" sz="2400" dirty="0" smtClean="0"/>
              <a:t>企業が「低コスト」の状態では、「自由参入」が望ましい</a:t>
            </a:r>
          </a:p>
          <a:p>
            <a:pPr lvl="1">
              <a:lnSpc>
                <a:spcPct val="90000"/>
              </a:lnSpc>
            </a:pPr>
            <a:r>
              <a:rPr lang="ja-JP" altLang="en-US" sz="2400" dirty="0" smtClean="0"/>
              <a:t>企業が「高コスト」の状態では、「規制」（政府による保護）が必要 ⇒ 「自由参入」は最悪の結果</a:t>
            </a:r>
          </a:p>
          <a:p>
            <a:pPr lvl="3">
              <a:lnSpc>
                <a:spcPct val="90000"/>
              </a:lnSpc>
            </a:pPr>
            <a:endParaRPr lang="ja-JP" altLang="en-US" sz="1600" dirty="0" smtClean="0"/>
          </a:p>
          <a:p>
            <a:pPr>
              <a:lnSpc>
                <a:spcPct val="90000"/>
              </a:lnSpc>
            </a:pPr>
            <a:r>
              <a:rPr lang="ja-JP" altLang="en-US" sz="2800" dirty="0" smtClean="0"/>
              <a:t>⇒ 利得の大きさは以下の順：</a:t>
            </a:r>
          </a:p>
          <a:p>
            <a:pPr lvl="1">
              <a:lnSpc>
                <a:spcPct val="90000"/>
              </a:lnSpc>
            </a:pPr>
            <a:r>
              <a:rPr lang="ja-JP" altLang="en-US" sz="2400" dirty="0" smtClean="0"/>
              <a:t>「低コスト」＆「自由参入」 （利得</a:t>
            </a:r>
            <a:r>
              <a:rPr lang="en-US" altLang="ja-JP" sz="2400" dirty="0" smtClean="0"/>
              <a:t>2</a:t>
            </a:r>
            <a:r>
              <a:rPr lang="ja-JP" altLang="en-US" sz="2400" dirty="0" smtClean="0"/>
              <a:t>）</a:t>
            </a:r>
          </a:p>
          <a:p>
            <a:pPr lvl="1">
              <a:lnSpc>
                <a:spcPct val="90000"/>
              </a:lnSpc>
            </a:pPr>
            <a:r>
              <a:rPr lang="ja-JP" altLang="en-US" sz="2400" dirty="0" smtClean="0"/>
              <a:t>「低コスト」＆「規制」 （利得</a:t>
            </a:r>
            <a:r>
              <a:rPr lang="en-US" altLang="ja-JP" sz="2400" dirty="0" smtClean="0"/>
              <a:t>1</a:t>
            </a:r>
            <a:r>
              <a:rPr lang="ja-JP" altLang="en-US" sz="2400" dirty="0" smtClean="0"/>
              <a:t>）</a:t>
            </a:r>
          </a:p>
          <a:p>
            <a:pPr lvl="1">
              <a:lnSpc>
                <a:spcPct val="90000"/>
              </a:lnSpc>
            </a:pPr>
            <a:r>
              <a:rPr lang="ja-JP" altLang="en-US" sz="2400" dirty="0" smtClean="0"/>
              <a:t>「高コスト」＆「規制」 （利得</a:t>
            </a:r>
            <a:r>
              <a:rPr lang="en-US" altLang="ja-JP" sz="2400" dirty="0" smtClean="0"/>
              <a:t>0</a:t>
            </a:r>
            <a:r>
              <a:rPr lang="ja-JP" altLang="en-US" sz="2400" dirty="0" smtClean="0"/>
              <a:t>）</a:t>
            </a:r>
          </a:p>
          <a:p>
            <a:pPr lvl="1">
              <a:lnSpc>
                <a:spcPct val="90000"/>
              </a:lnSpc>
            </a:pPr>
            <a:r>
              <a:rPr lang="ja-JP" altLang="en-US" sz="2400" dirty="0" smtClean="0"/>
              <a:t>「高コスト」＆「自由参入」 （利得</a:t>
            </a:r>
            <a:r>
              <a:rPr lang="en-US" altLang="ja-JP" sz="2400" dirty="0" smtClean="0"/>
              <a:t>-1</a:t>
            </a:r>
            <a:r>
              <a:rPr lang="ja-JP" altLang="en-US" sz="2400"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94">
                                            <p:txEl>
                                              <p:pRg st="0" end="0"/>
                                            </p:txEl>
                                          </p:spTgt>
                                        </p:tgtEl>
                                        <p:attrNameLst>
                                          <p:attrName>style.visibility</p:attrName>
                                        </p:attrNameLst>
                                      </p:cBhvr>
                                      <p:to>
                                        <p:strVal val="visible"/>
                                      </p:to>
                                    </p:set>
                                    <p:anim calcmode="lin" valueType="num">
                                      <p:cBhvr additive="base">
                                        <p:cTn id="7" dur="500" fill="hold"/>
                                        <p:tgtEl>
                                          <p:spTgt spid="1229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294">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2294">
                                            <p:txEl>
                                              <p:pRg st="1" end="1"/>
                                            </p:txEl>
                                          </p:spTgt>
                                        </p:tgtEl>
                                        <p:attrNameLst>
                                          <p:attrName>style.visibility</p:attrName>
                                        </p:attrNameLst>
                                      </p:cBhvr>
                                      <p:to>
                                        <p:strVal val="visible"/>
                                      </p:to>
                                    </p:set>
                                    <p:anim calcmode="lin" valueType="num">
                                      <p:cBhvr additive="base">
                                        <p:cTn id="12" dur="500" fill="hold"/>
                                        <p:tgtEl>
                                          <p:spTgt spid="12294">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2294">
                                            <p:txEl>
                                              <p:pRg st="1" end="1"/>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2294">
                                            <p:txEl>
                                              <p:pRg st="2" end="2"/>
                                            </p:txEl>
                                          </p:spTgt>
                                        </p:tgtEl>
                                        <p:attrNameLst>
                                          <p:attrName>style.visibility</p:attrName>
                                        </p:attrNameLst>
                                      </p:cBhvr>
                                      <p:to>
                                        <p:strVal val="visible"/>
                                      </p:to>
                                    </p:set>
                                    <p:anim calcmode="lin" valueType="num">
                                      <p:cBhvr additive="base">
                                        <p:cTn id="17" dur="500" fill="hold"/>
                                        <p:tgtEl>
                                          <p:spTgt spid="12294">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2294">
                                            <p:txEl>
                                              <p:pRg st="2" end="2"/>
                                            </p:txEl>
                                          </p:spTgt>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2294">
                                            <p:txEl>
                                              <p:pRg st="3" end="3"/>
                                            </p:txEl>
                                          </p:spTgt>
                                        </p:tgtEl>
                                        <p:attrNameLst>
                                          <p:attrName>style.visibility</p:attrName>
                                        </p:attrNameLst>
                                      </p:cBhvr>
                                      <p:to>
                                        <p:strVal val="visible"/>
                                      </p:to>
                                    </p:set>
                                    <p:anim calcmode="lin" valueType="num">
                                      <p:cBhvr additive="base">
                                        <p:cTn id="22" dur="500" fill="hold"/>
                                        <p:tgtEl>
                                          <p:spTgt spid="12294">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229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12294">
                                            <p:txEl>
                                              <p:pRg st="5" end="5"/>
                                            </p:txEl>
                                          </p:spTgt>
                                        </p:tgtEl>
                                        <p:attrNameLst>
                                          <p:attrName>style.visibility</p:attrName>
                                        </p:attrNameLst>
                                      </p:cBhvr>
                                      <p:to>
                                        <p:strVal val="visible"/>
                                      </p:to>
                                    </p:set>
                                    <p:anim calcmode="lin" valueType="num">
                                      <p:cBhvr additive="base">
                                        <p:cTn id="28" dur="500" fill="hold"/>
                                        <p:tgtEl>
                                          <p:spTgt spid="12294">
                                            <p:txEl>
                                              <p:pRg st="5" end="5"/>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12294">
                                            <p:txEl>
                                              <p:pRg st="5" end="5"/>
                                            </p:txEl>
                                          </p:spTgt>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500"/>
                            </p:stCondLst>
                            <p:childTnLst>
                              <p:par>
                                <p:cTn id="31" presetID="2" presetClass="entr" presetSubtype="8" fill="hold" grpId="0" nodeType="afterEffect">
                                  <p:stCondLst>
                                    <p:cond delay="0"/>
                                  </p:stCondLst>
                                  <p:childTnLst>
                                    <p:set>
                                      <p:cBhvr>
                                        <p:cTn id="32" dur="1" fill="hold">
                                          <p:stCondLst>
                                            <p:cond delay="0"/>
                                          </p:stCondLst>
                                        </p:cTn>
                                        <p:tgtEl>
                                          <p:spTgt spid="12294">
                                            <p:txEl>
                                              <p:pRg st="6" end="6"/>
                                            </p:txEl>
                                          </p:spTgt>
                                        </p:tgtEl>
                                        <p:attrNameLst>
                                          <p:attrName>style.visibility</p:attrName>
                                        </p:attrNameLst>
                                      </p:cBhvr>
                                      <p:to>
                                        <p:strVal val="visible"/>
                                      </p:to>
                                    </p:set>
                                    <p:anim calcmode="lin" valueType="num">
                                      <p:cBhvr additive="base">
                                        <p:cTn id="33" dur="500" fill="hold"/>
                                        <p:tgtEl>
                                          <p:spTgt spid="12294">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2294">
                                            <p:txEl>
                                              <p:pRg st="6" end="6"/>
                                            </p:txEl>
                                          </p:spTgt>
                                        </p:tgtEl>
                                        <p:attrNameLst>
                                          <p:attrName>ppt_y</p:attrName>
                                        </p:attrNameLst>
                                      </p:cBhvr>
                                      <p:tavLst>
                                        <p:tav tm="0">
                                          <p:val>
                                            <p:strVal val="#ppt_y"/>
                                          </p:val>
                                        </p:tav>
                                        <p:tav tm="100000">
                                          <p:val>
                                            <p:strVal val="#ppt_y"/>
                                          </p:val>
                                        </p:tav>
                                      </p:tavLst>
                                    </p:anim>
                                  </p:childTnLst>
                                </p:cTn>
                              </p:par>
                            </p:childTnLst>
                          </p:cTn>
                        </p:par>
                        <p:par>
                          <p:cTn id="35" fill="hold" nodeType="afterGroup">
                            <p:stCondLst>
                              <p:cond delay="1000"/>
                            </p:stCondLst>
                            <p:childTnLst>
                              <p:par>
                                <p:cTn id="36" presetID="2" presetClass="entr" presetSubtype="8" fill="hold" grpId="0" nodeType="afterEffect">
                                  <p:stCondLst>
                                    <p:cond delay="0"/>
                                  </p:stCondLst>
                                  <p:childTnLst>
                                    <p:set>
                                      <p:cBhvr>
                                        <p:cTn id="37" dur="1" fill="hold">
                                          <p:stCondLst>
                                            <p:cond delay="0"/>
                                          </p:stCondLst>
                                        </p:cTn>
                                        <p:tgtEl>
                                          <p:spTgt spid="12294">
                                            <p:txEl>
                                              <p:pRg st="7" end="7"/>
                                            </p:txEl>
                                          </p:spTgt>
                                        </p:tgtEl>
                                        <p:attrNameLst>
                                          <p:attrName>style.visibility</p:attrName>
                                        </p:attrNameLst>
                                      </p:cBhvr>
                                      <p:to>
                                        <p:strVal val="visible"/>
                                      </p:to>
                                    </p:set>
                                    <p:anim calcmode="lin" valueType="num">
                                      <p:cBhvr additive="base">
                                        <p:cTn id="38" dur="500" fill="hold"/>
                                        <p:tgtEl>
                                          <p:spTgt spid="12294">
                                            <p:txEl>
                                              <p:pRg st="7" end="7"/>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12294">
                                            <p:txEl>
                                              <p:pRg st="7" end="7"/>
                                            </p:txEl>
                                          </p:spTgt>
                                        </p:tgtEl>
                                        <p:attrNameLst>
                                          <p:attrName>ppt_y</p:attrName>
                                        </p:attrNameLst>
                                      </p:cBhvr>
                                      <p:tavLst>
                                        <p:tav tm="0">
                                          <p:val>
                                            <p:strVal val="#ppt_y"/>
                                          </p:val>
                                        </p:tav>
                                        <p:tav tm="100000">
                                          <p:val>
                                            <p:strVal val="#ppt_y"/>
                                          </p:val>
                                        </p:tav>
                                      </p:tavLst>
                                    </p:anim>
                                  </p:childTnLst>
                                </p:cTn>
                              </p:par>
                            </p:childTnLst>
                          </p:cTn>
                        </p:par>
                        <p:par>
                          <p:cTn id="40" fill="hold" nodeType="afterGroup">
                            <p:stCondLst>
                              <p:cond delay="1500"/>
                            </p:stCondLst>
                            <p:childTnLst>
                              <p:par>
                                <p:cTn id="41" presetID="2" presetClass="entr" presetSubtype="8" fill="hold" grpId="0" nodeType="afterEffect">
                                  <p:stCondLst>
                                    <p:cond delay="0"/>
                                  </p:stCondLst>
                                  <p:childTnLst>
                                    <p:set>
                                      <p:cBhvr>
                                        <p:cTn id="42" dur="1" fill="hold">
                                          <p:stCondLst>
                                            <p:cond delay="0"/>
                                          </p:stCondLst>
                                        </p:cTn>
                                        <p:tgtEl>
                                          <p:spTgt spid="12294">
                                            <p:txEl>
                                              <p:pRg st="8" end="8"/>
                                            </p:txEl>
                                          </p:spTgt>
                                        </p:tgtEl>
                                        <p:attrNameLst>
                                          <p:attrName>style.visibility</p:attrName>
                                        </p:attrNameLst>
                                      </p:cBhvr>
                                      <p:to>
                                        <p:strVal val="visible"/>
                                      </p:to>
                                    </p:set>
                                    <p:anim calcmode="lin" valueType="num">
                                      <p:cBhvr additive="base">
                                        <p:cTn id="43" dur="500" fill="hold"/>
                                        <p:tgtEl>
                                          <p:spTgt spid="12294">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2294">
                                            <p:txEl>
                                              <p:pRg st="8" end="8"/>
                                            </p:txEl>
                                          </p:spTgt>
                                        </p:tgtEl>
                                        <p:attrNameLst>
                                          <p:attrName>ppt_y</p:attrName>
                                        </p:attrNameLst>
                                      </p:cBhvr>
                                      <p:tavLst>
                                        <p:tav tm="0">
                                          <p:val>
                                            <p:strVal val="#ppt_y"/>
                                          </p:val>
                                        </p:tav>
                                        <p:tav tm="100000">
                                          <p:val>
                                            <p:strVal val="#ppt_y"/>
                                          </p:val>
                                        </p:tav>
                                      </p:tavLst>
                                    </p:anim>
                                  </p:childTnLst>
                                </p:cTn>
                              </p:par>
                            </p:childTnLst>
                          </p:cTn>
                        </p:par>
                        <p:par>
                          <p:cTn id="45" fill="hold" nodeType="afterGroup">
                            <p:stCondLst>
                              <p:cond delay="2000"/>
                            </p:stCondLst>
                            <p:childTnLst>
                              <p:par>
                                <p:cTn id="46" presetID="2" presetClass="entr" presetSubtype="8" fill="hold" grpId="0" nodeType="afterEffect">
                                  <p:stCondLst>
                                    <p:cond delay="0"/>
                                  </p:stCondLst>
                                  <p:childTnLst>
                                    <p:set>
                                      <p:cBhvr>
                                        <p:cTn id="47" dur="1" fill="hold">
                                          <p:stCondLst>
                                            <p:cond delay="0"/>
                                          </p:stCondLst>
                                        </p:cTn>
                                        <p:tgtEl>
                                          <p:spTgt spid="12294">
                                            <p:txEl>
                                              <p:pRg st="9" end="9"/>
                                            </p:txEl>
                                          </p:spTgt>
                                        </p:tgtEl>
                                        <p:attrNameLst>
                                          <p:attrName>style.visibility</p:attrName>
                                        </p:attrNameLst>
                                      </p:cBhvr>
                                      <p:to>
                                        <p:strVal val="visible"/>
                                      </p:to>
                                    </p:set>
                                    <p:anim calcmode="lin" valueType="num">
                                      <p:cBhvr additive="base">
                                        <p:cTn id="48" dur="500" fill="hold"/>
                                        <p:tgtEl>
                                          <p:spTgt spid="12294">
                                            <p:txEl>
                                              <p:pRg st="9" end="9"/>
                                            </p:txEl>
                                          </p:spTgt>
                                        </p:tgtEl>
                                        <p:attrNameLst>
                                          <p:attrName>ppt_x</p:attrName>
                                        </p:attrNameLst>
                                      </p:cBhvr>
                                      <p:tavLst>
                                        <p:tav tm="0">
                                          <p:val>
                                            <p:strVal val="0-#ppt_w/2"/>
                                          </p:val>
                                        </p:tav>
                                        <p:tav tm="100000">
                                          <p:val>
                                            <p:strVal val="#ppt_x"/>
                                          </p:val>
                                        </p:tav>
                                      </p:tavLst>
                                    </p:anim>
                                    <p:anim calcmode="lin" valueType="num">
                                      <p:cBhvr additive="base">
                                        <p:cTn id="49" dur="500" fill="hold"/>
                                        <p:tgtEl>
                                          <p:spTgt spid="12294">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5B2705FC-9A5A-4C88-B400-A8D85F10B496}" type="slidenum">
              <a:rPr lang="en-US" altLang="ja-JP" sz="1400"/>
              <a:pPr>
                <a:spcBef>
                  <a:spcPct val="0"/>
                </a:spcBef>
                <a:buFontTx/>
                <a:buNone/>
              </a:pPr>
              <a:t>12</a:t>
            </a:fld>
            <a:endParaRPr lang="en-US" altLang="ja-JP" sz="1400"/>
          </a:p>
        </p:txBody>
      </p:sp>
      <p:sp>
        <p:nvSpPr>
          <p:cNvPr id="26627" name="Rectangle 5"/>
          <p:cNvSpPr>
            <a:spLocks noGrp="1" noChangeArrowheads="1"/>
          </p:cNvSpPr>
          <p:nvPr>
            <p:ph type="title" idx="4294967295"/>
          </p:nvPr>
        </p:nvSpPr>
        <p:spPr/>
        <p:txBody>
          <a:bodyPr/>
          <a:lstStyle/>
          <a:p>
            <a:r>
              <a:rPr lang="ja-JP" altLang="en-US" smtClean="0"/>
              <a:t>例</a:t>
            </a:r>
            <a:r>
              <a:rPr lang="en-US" altLang="ja-JP" smtClean="0"/>
              <a:t>2</a:t>
            </a:r>
            <a:r>
              <a:rPr lang="ja-JP" altLang="en-US" smtClean="0"/>
              <a:t>：「裁量」</a:t>
            </a:r>
            <a:r>
              <a:rPr lang="en-US" altLang="ja-JP" smtClean="0"/>
              <a:t>vs</a:t>
            </a:r>
            <a:r>
              <a:rPr lang="ja-JP" altLang="en-US" smtClean="0"/>
              <a:t>「ルール」</a:t>
            </a:r>
          </a:p>
        </p:txBody>
      </p:sp>
      <p:sp>
        <p:nvSpPr>
          <p:cNvPr id="13318" name="Rectangle 6"/>
          <p:cNvSpPr>
            <a:spLocks noGrp="1" noChangeArrowheads="1"/>
          </p:cNvSpPr>
          <p:nvPr>
            <p:ph type="body" idx="4294967295"/>
          </p:nvPr>
        </p:nvSpPr>
        <p:spPr>
          <a:xfrm>
            <a:off x="457200" y="1600200"/>
            <a:ext cx="8229600" cy="5068888"/>
          </a:xfrm>
        </p:spPr>
        <p:txBody>
          <a:bodyPr/>
          <a:lstStyle/>
          <a:p>
            <a:pPr>
              <a:lnSpc>
                <a:spcPct val="80000"/>
              </a:lnSpc>
            </a:pPr>
            <a:r>
              <a:rPr lang="ja-JP" altLang="en-US" sz="2800" dirty="0" smtClean="0"/>
              <a:t>企業の利得</a:t>
            </a:r>
          </a:p>
          <a:p>
            <a:pPr lvl="1">
              <a:lnSpc>
                <a:spcPct val="80000"/>
              </a:lnSpc>
            </a:pPr>
            <a:r>
              <a:rPr lang="ja-JP" altLang="en-US" sz="2400" dirty="0" smtClean="0"/>
              <a:t>政府に保護してほしい ⇒ 企業にとっては、政府が「規制」をした方が「自由参入」よりも常に望ましい</a:t>
            </a:r>
          </a:p>
          <a:p>
            <a:pPr lvl="1">
              <a:lnSpc>
                <a:spcPct val="80000"/>
              </a:lnSpc>
            </a:pPr>
            <a:r>
              <a:rPr lang="ja-JP" altLang="en-US" sz="2400" dirty="0" smtClean="0"/>
              <a:t>「規制」による保護の下では、企業自身の努力が少なくて済む「高コスト」の方が「低コスト」よりも望ましい</a:t>
            </a:r>
          </a:p>
          <a:p>
            <a:pPr lvl="1">
              <a:lnSpc>
                <a:spcPct val="80000"/>
              </a:lnSpc>
            </a:pPr>
            <a:r>
              <a:rPr lang="ja-JP" altLang="en-US" sz="2400" dirty="0" smtClean="0"/>
              <a:t>「高コスト」＆「自由参入」は、企業にとっても最悪（倒産の危機）</a:t>
            </a:r>
          </a:p>
          <a:p>
            <a:pPr lvl="3">
              <a:lnSpc>
                <a:spcPct val="80000"/>
              </a:lnSpc>
            </a:pPr>
            <a:endParaRPr lang="ja-JP" altLang="en-US" sz="1600" dirty="0" smtClean="0"/>
          </a:p>
          <a:p>
            <a:pPr>
              <a:lnSpc>
                <a:spcPct val="80000"/>
              </a:lnSpc>
            </a:pPr>
            <a:r>
              <a:rPr lang="ja-JP" altLang="en-US" sz="2800" dirty="0" smtClean="0"/>
              <a:t>⇒ 利得の大きさは以下の順：</a:t>
            </a:r>
          </a:p>
          <a:p>
            <a:pPr lvl="1">
              <a:lnSpc>
                <a:spcPct val="80000"/>
              </a:lnSpc>
            </a:pPr>
            <a:r>
              <a:rPr lang="ja-JP" altLang="en-US" sz="2400" dirty="0" smtClean="0"/>
              <a:t>「規制」＆「高コスト」 （利得</a:t>
            </a:r>
            <a:r>
              <a:rPr lang="en-US" altLang="ja-JP" sz="2400" dirty="0" smtClean="0"/>
              <a:t>3</a:t>
            </a:r>
            <a:r>
              <a:rPr lang="ja-JP" altLang="en-US" sz="2400" dirty="0" smtClean="0"/>
              <a:t>）</a:t>
            </a:r>
          </a:p>
          <a:p>
            <a:pPr lvl="1">
              <a:lnSpc>
                <a:spcPct val="80000"/>
              </a:lnSpc>
            </a:pPr>
            <a:r>
              <a:rPr lang="ja-JP" altLang="en-US" sz="2400" dirty="0" smtClean="0"/>
              <a:t>「規制」＆「低コスト」 （利得</a:t>
            </a:r>
            <a:r>
              <a:rPr lang="en-US" altLang="ja-JP" sz="2400" dirty="0" smtClean="0"/>
              <a:t>2</a:t>
            </a:r>
            <a:r>
              <a:rPr lang="ja-JP" altLang="en-US" sz="2400" dirty="0" smtClean="0"/>
              <a:t>）</a:t>
            </a:r>
          </a:p>
          <a:p>
            <a:pPr lvl="1">
              <a:lnSpc>
                <a:spcPct val="80000"/>
              </a:lnSpc>
            </a:pPr>
            <a:r>
              <a:rPr lang="ja-JP" altLang="en-US" sz="2400" dirty="0" smtClean="0"/>
              <a:t>「自由参入」＆「低コスト」 （利得</a:t>
            </a:r>
            <a:r>
              <a:rPr lang="en-US" altLang="ja-JP" sz="2400" dirty="0" smtClean="0"/>
              <a:t>1</a:t>
            </a:r>
            <a:r>
              <a:rPr lang="ja-JP" altLang="en-US" sz="2400" dirty="0" smtClean="0"/>
              <a:t>）</a:t>
            </a:r>
          </a:p>
          <a:p>
            <a:pPr lvl="1">
              <a:lnSpc>
                <a:spcPct val="80000"/>
              </a:lnSpc>
            </a:pPr>
            <a:r>
              <a:rPr lang="ja-JP" altLang="en-US" sz="2400" dirty="0" smtClean="0"/>
              <a:t>「自由参入」＆「高コスト」 （利得</a:t>
            </a:r>
            <a:r>
              <a:rPr lang="en-US" altLang="ja-JP" sz="2400" dirty="0" smtClean="0"/>
              <a:t>-1</a:t>
            </a:r>
            <a:r>
              <a:rPr lang="ja-JP" altLang="en-US" sz="2400"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8">
                                            <p:txEl>
                                              <p:pRg st="0" end="0"/>
                                            </p:txEl>
                                          </p:spTgt>
                                        </p:tgtEl>
                                        <p:attrNameLst>
                                          <p:attrName>style.visibility</p:attrName>
                                        </p:attrNameLst>
                                      </p:cBhvr>
                                      <p:to>
                                        <p:strVal val="visible"/>
                                      </p:to>
                                    </p:set>
                                    <p:anim calcmode="lin" valueType="num">
                                      <p:cBhvr additive="base">
                                        <p:cTn id="7" dur="500" fill="hold"/>
                                        <p:tgtEl>
                                          <p:spTgt spid="1331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3318">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3318">
                                            <p:txEl>
                                              <p:pRg st="1" end="1"/>
                                            </p:txEl>
                                          </p:spTgt>
                                        </p:tgtEl>
                                        <p:attrNameLst>
                                          <p:attrName>style.visibility</p:attrName>
                                        </p:attrNameLst>
                                      </p:cBhvr>
                                      <p:to>
                                        <p:strVal val="visible"/>
                                      </p:to>
                                    </p:set>
                                    <p:anim calcmode="lin" valueType="num">
                                      <p:cBhvr additive="base">
                                        <p:cTn id="12" dur="500" fill="hold"/>
                                        <p:tgtEl>
                                          <p:spTgt spid="13318">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3318">
                                            <p:txEl>
                                              <p:pRg st="1" end="1"/>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3318">
                                            <p:txEl>
                                              <p:pRg st="2" end="2"/>
                                            </p:txEl>
                                          </p:spTgt>
                                        </p:tgtEl>
                                        <p:attrNameLst>
                                          <p:attrName>style.visibility</p:attrName>
                                        </p:attrNameLst>
                                      </p:cBhvr>
                                      <p:to>
                                        <p:strVal val="visible"/>
                                      </p:to>
                                    </p:set>
                                    <p:anim calcmode="lin" valueType="num">
                                      <p:cBhvr additive="base">
                                        <p:cTn id="17" dur="500" fill="hold"/>
                                        <p:tgtEl>
                                          <p:spTgt spid="13318">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3318">
                                            <p:txEl>
                                              <p:pRg st="2" end="2"/>
                                            </p:txEl>
                                          </p:spTgt>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3318">
                                            <p:txEl>
                                              <p:pRg st="3" end="3"/>
                                            </p:txEl>
                                          </p:spTgt>
                                        </p:tgtEl>
                                        <p:attrNameLst>
                                          <p:attrName>style.visibility</p:attrName>
                                        </p:attrNameLst>
                                      </p:cBhvr>
                                      <p:to>
                                        <p:strVal val="visible"/>
                                      </p:to>
                                    </p:set>
                                    <p:anim calcmode="lin" valueType="num">
                                      <p:cBhvr additive="base">
                                        <p:cTn id="22" dur="500" fill="hold"/>
                                        <p:tgtEl>
                                          <p:spTgt spid="13318">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3318">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13318">
                                            <p:txEl>
                                              <p:pRg st="5" end="5"/>
                                            </p:txEl>
                                          </p:spTgt>
                                        </p:tgtEl>
                                        <p:attrNameLst>
                                          <p:attrName>style.visibility</p:attrName>
                                        </p:attrNameLst>
                                      </p:cBhvr>
                                      <p:to>
                                        <p:strVal val="visible"/>
                                      </p:to>
                                    </p:set>
                                    <p:anim calcmode="lin" valueType="num">
                                      <p:cBhvr additive="base">
                                        <p:cTn id="28" dur="500" fill="hold"/>
                                        <p:tgtEl>
                                          <p:spTgt spid="13318">
                                            <p:txEl>
                                              <p:pRg st="5" end="5"/>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13318">
                                            <p:txEl>
                                              <p:pRg st="5" end="5"/>
                                            </p:txEl>
                                          </p:spTgt>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500"/>
                            </p:stCondLst>
                            <p:childTnLst>
                              <p:par>
                                <p:cTn id="31" presetID="2" presetClass="entr" presetSubtype="8" fill="hold" grpId="0" nodeType="afterEffect">
                                  <p:stCondLst>
                                    <p:cond delay="0"/>
                                  </p:stCondLst>
                                  <p:childTnLst>
                                    <p:set>
                                      <p:cBhvr>
                                        <p:cTn id="32" dur="1" fill="hold">
                                          <p:stCondLst>
                                            <p:cond delay="0"/>
                                          </p:stCondLst>
                                        </p:cTn>
                                        <p:tgtEl>
                                          <p:spTgt spid="13318">
                                            <p:txEl>
                                              <p:pRg st="6" end="6"/>
                                            </p:txEl>
                                          </p:spTgt>
                                        </p:tgtEl>
                                        <p:attrNameLst>
                                          <p:attrName>style.visibility</p:attrName>
                                        </p:attrNameLst>
                                      </p:cBhvr>
                                      <p:to>
                                        <p:strVal val="visible"/>
                                      </p:to>
                                    </p:set>
                                    <p:anim calcmode="lin" valueType="num">
                                      <p:cBhvr additive="base">
                                        <p:cTn id="33" dur="500" fill="hold"/>
                                        <p:tgtEl>
                                          <p:spTgt spid="13318">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3318">
                                            <p:txEl>
                                              <p:pRg st="6" end="6"/>
                                            </p:txEl>
                                          </p:spTgt>
                                        </p:tgtEl>
                                        <p:attrNameLst>
                                          <p:attrName>ppt_y</p:attrName>
                                        </p:attrNameLst>
                                      </p:cBhvr>
                                      <p:tavLst>
                                        <p:tav tm="0">
                                          <p:val>
                                            <p:strVal val="#ppt_y"/>
                                          </p:val>
                                        </p:tav>
                                        <p:tav tm="100000">
                                          <p:val>
                                            <p:strVal val="#ppt_y"/>
                                          </p:val>
                                        </p:tav>
                                      </p:tavLst>
                                    </p:anim>
                                  </p:childTnLst>
                                </p:cTn>
                              </p:par>
                            </p:childTnLst>
                          </p:cTn>
                        </p:par>
                        <p:par>
                          <p:cTn id="35" fill="hold" nodeType="afterGroup">
                            <p:stCondLst>
                              <p:cond delay="1000"/>
                            </p:stCondLst>
                            <p:childTnLst>
                              <p:par>
                                <p:cTn id="36" presetID="2" presetClass="entr" presetSubtype="8" fill="hold" grpId="0" nodeType="afterEffect">
                                  <p:stCondLst>
                                    <p:cond delay="0"/>
                                  </p:stCondLst>
                                  <p:childTnLst>
                                    <p:set>
                                      <p:cBhvr>
                                        <p:cTn id="37" dur="1" fill="hold">
                                          <p:stCondLst>
                                            <p:cond delay="0"/>
                                          </p:stCondLst>
                                        </p:cTn>
                                        <p:tgtEl>
                                          <p:spTgt spid="13318">
                                            <p:txEl>
                                              <p:pRg st="7" end="7"/>
                                            </p:txEl>
                                          </p:spTgt>
                                        </p:tgtEl>
                                        <p:attrNameLst>
                                          <p:attrName>style.visibility</p:attrName>
                                        </p:attrNameLst>
                                      </p:cBhvr>
                                      <p:to>
                                        <p:strVal val="visible"/>
                                      </p:to>
                                    </p:set>
                                    <p:anim calcmode="lin" valueType="num">
                                      <p:cBhvr additive="base">
                                        <p:cTn id="38" dur="500" fill="hold"/>
                                        <p:tgtEl>
                                          <p:spTgt spid="13318">
                                            <p:txEl>
                                              <p:pRg st="7" end="7"/>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13318">
                                            <p:txEl>
                                              <p:pRg st="7" end="7"/>
                                            </p:txEl>
                                          </p:spTgt>
                                        </p:tgtEl>
                                        <p:attrNameLst>
                                          <p:attrName>ppt_y</p:attrName>
                                        </p:attrNameLst>
                                      </p:cBhvr>
                                      <p:tavLst>
                                        <p:tav tm="0">
                                          <p:val>
                                            <p:strVal val="#ppt_y"/>
                                          </p:val>
                                        </p:tav>
                                        <p:tav tm="100000">
                                          <p:val>
                                            <p:strVal val="#ppt_y"/>
                                          </p:val>
                                        </p:tav>
                                      </p:tavLst>
                                    </p:anim>
                                  </p:childTnLst>
                                </p:cTn>
                              </p:par>
                            </p:childTnLst>
                          </p:cTn>
                        </p:par>
                        <p:par>
                          <p:cTn id="40" fill="hold" nodeType="afterGroup">
                            <p:stCondLst>
                              <p:cond delay="1500"/>
                            </p:stCondLst>
                            <p:childTnLst>
                              <p:par>
                                <p:cTn id="41" presetID="2" presetClass="entr" presetSubtype="8" fill="hold" grpId="0" nodeType="afterEffect">
                                  <p:stCondLst>
                                    <p:cond delay="0"/>
                                  </p:stCondLst>
                                  <p:childTnLst>
                                    <p:set>
                                      <p:cBhvr>
                                        <p:cTn id="42" dur="1" fill="hold">
                                          <p:stCondLst>
                                            <p:cond delay="0"/>
                                          </p:stCondLst>
                                        </p:cTn>
                                        <p:tgtEl>
                                          <p:spTgt spid="13318">
                                            <p:txEl>
                                              <p:pRg st="8" end="8"/>
                                            </p:txEl>
                                          </p:spTgt>
                                        </p:tgtEl>
                                        <p:attrNameLst>
                                          <p:attrName>style.visibility</p:attrName>
                                        </p:attrNameLst>
                                      </p:cBhvr>
                                      <p:to>
                                        <p:strVal val="visible"/>
                                      </p:to>
                                    </p:set>
                                    <p:anim calcmode="lin" valueType="num">
                                      <p:cBhvr additive="base">
                                        <p:cTn id="43" dur="500" fill="hold"/>
                                        <p:tgtEl>
                                          <p:spTgt spid="13318">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3318">
                                            <p:txEl>
                                              <p:pRg st="8" end="8"/>
                                            </p:txEl>
                                          </p:spTgt>
                                        </p:tgtEl>
                                        <p:attrNameLst>
                                          <p:attrName>ppt_y</p:attrName>
                                        </p:attrNameLst>
                                      </p:cBhvr>
                                      <p:tavLst>
                                        <p:tav tm="0">
                                          <p:val>
                                            <p:strVal val="#ppt_y"/>
                                          </p:val>
                                        </p:tav>
                                        <p:tav tm="100000">
                                          <p:val>
                                            <p:strVal val="#ppt_y"/>
                                          </p:val>
                                        </p:tav>
                                      </p:tavLst>
                                    </p:anim>
                                  </p:childTnLst>
                                </p:cTn>
                              </p:par>
                            </p:childTnLst>
                          </p:cTn>
                        </p:par>
                        <p:par>
                          <p:cTn id="45" fill="hold" nodeType="afterGroup">
                            <p:stCondLst>
                              <p:cond delay="2000"/>
                            </p:stCondLst>
                            <p:childTnLst>
                              <p:par>
                                <p:cTn id="46" presetID="2" presetClass="entr" presetSubtype="8" fill="hold" grpId="0" nodeType="afterEffect">
                                  <p:stCondLst>
                                    <p:cond delay="0"/>
                                  </p:stCondLst>
                                  <p:childTnLst>
                                    <p:set>
                                      <p:cBhvr>
                                        <p:cTn id="47" dur="1" fill="hold">
                                          <p:stCondLst>
                                            <p:cond delay="0"/>
                                          </p:stCondLst>
                                        </p:cTn>
                                        <p:tgtEl>
                                          <p:spTgt spid="13318">
                                            <p:txEl>
                                              <p:pRg st="9" end="9"/>
                                            </p:txEl>
                                          </p:spTgt>
                                        </p:tgtEl>
                                        <p:attrNameLst>
                                          <p:attrName>style.visibility</p:attrName>
                                        </p:attrNameLst>
                                      </p:cBhvr>
                                      <p:to>
                                        <p:strVal val="visible"/>
                                      </p:to>
                                    </p:set>
                                    <p:anim calcmode="lin" valueType="num">
                                      <p:cBhvr additive="base">
                                        <p:cTn id="48" dur="500" fill="hold"/>
                                        <p:tgtEl>
                                          <p:spTgt spid="13318">
                                            <p:txEl>
                                              <p:pRg st="9" end="9"/>
                                            </p:txEl>
                                          </p:spTgt>
                                        </p:tgtEl>
                                        <p:attrNameLst>
                                          <p:attrName>ppt_x</p:attrName>
                                        </p:attrNameLst>
                                      </p:cBhvr>
                                      <p:tavLst>
                                        <p:tav tm="0">
                                          <p:val>
                                            <p:strVal val="0-#ppt_w/2"/>
                                          </p:val>
                                        </p:tav>
                                        <p:tav tm="100000">
                                          <p:val>
                                            <p:strVal val="#ppt_x"/>
                                          </p:val>
                                        </p:tav>
                                      </p:tavLst>
                                    </p:anim>
                                    <p:anim calcmode="lin" valueType="num">
                                      <p:cBhvr additive="base">
                                        <p:cTn id="49" dur="500" fill="hold"/>
                                        <p:tgtEl>
                                          <p:spTgt spid="13318">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8"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C2999655-7673-495E-B515-E56F4AEA47B3}" type="slidenum">
              <a:rPr lang="en-US" altLang="ja-JP" sz="1400"/>
              <a:pPr>
                <a:spcBef>
                  <a:spcPct val="0"/>
                </a:spcBef>
                <a:buFontTx/>
                <a:buNone/>
              </a:pPr>
              <a:t>13</a:t>
            </a:fld>
            <a:endParaRPr lang="en-US" altLang="ja-JP" sz="1400"/>
          </a:p>
        </p:txBody>
      </p:sp>
      <p:sp>
        <p:nvSpPr>
          <p:cNvPr id="28675" name="Rectangle 4"/>
          <p:cNvSpPr>
            <a:spLocks noGrp="1" noChangeArrowheads="1"/>
          </p:cNvSpPr>
          <p:nvPr>
            <p:ph type="title"/>
          </p:nvPr>
        </p:nvSpPr>
        <p:spPr/>
        <p:txBody>
          <a:bodyPr/>
          <a:lstStyle/>
          <a:p>
            <a:pPr eaLnBrk="1" hangingPunct="1"/>
            <a:r>
              <a:rPr lang="ja-JP" altLang="en-US" smtClean="0"/>
              <a:t>例</a:t>
            </a:r>
            <a:r>
              <a:rPr lang="en-US" altLang="ja-JP" smtClean="0"/>
              <a:t>2</a:t>
            </a:r>
            <a:r>
              <a:rPr lang="ja-JP" altLang="en-US" smtClean="0"/>
              <a:t>：「裁量」のケース</a:t>
            </a:r>
          </a:p>
        </p:txBody>
      </p:sp>
      <p:sp>
        <p:nvSpPr>
          <p:cNvPr id="2" name="Rectangle 5"/>
          <p:cNvSpPr>
            <a:spLocks noGrp="1" noChangeArrowheads="1"/>
          </p:cNvSpPr>
          <p:nvPr>
            <p:ph type="body" idx="1"/>
          </p:nvPr>
        </p:nvSpPr>
        <p:spPr>
          <a:xfrm>
            <a:off x="457200" y="1600200"/>
            <a:ext cx="8229600" cy="1757363"/>
          </a:xfrm>
        </p:spPr>
        <p:txBody>
          <a:bodyPr/>
          <a:lstStyle/>
          <a:p>
            <a:pPr eaLnBrk="1" hangingPunct="1">
              <a:lnSpc>
                <a:spcPct val="90000"/>
              </a:lnSpc>
            </a:pPr>
            <a:r>
              <a:rPr lang="ja-JP" altLang="en-US" sz="2400" smtClean="0"/>
              <a:t>企業の競争力に応じて、政府が参入規制を行う（ことによって企業を保護する）か否かを選択</a:t>
            </a:r>
          </a:p>
          <a:p>
            <a:pPr lvl="1" eaLnBrk="1" hangingPunct="1">
              <a:lnSpc>
                <a:spcPct val="90000"/>
              </a:lnSpc>
            </a:pPr>
            <a:endParaRPr lang="ja-JP" altLang="en-US" sz="2000" smtClean="0"/>
          </a:p>
          <a:p>
            <a:pPr eaLnBrk="1" hangingPunct="1">
              <a:lnSpc>
                <a:spcPct val="90000"/>
              </a:lnSpc>
            </a:pPr>
            <a:r>
              <a:rPr lang="ja-JP" altLang="en-US" sz="2400" smtClean="0"/>
              <a:t>⇒ 企業が先に意思決定、政府がその後に意思決定</a:t>
            </a:r>
          </a:p>
        </p:txBody>
      </p:sp>
      <p:sp>
        <p:nvSpPr>
          <p:cNvPr id="14340" name="Line 6"/>
          <p:cNvSpPr>
            <a:spLocks noChangeAspect="1" noChangeShapeType="1"/>
          </p:cNvSpPr>
          <p:nvPr/>
        </p:nvSpPr>
        <p:spPr bwMode="auto">
          <a:xfrm flipH="1" flipV="1">
            <a:off x="2411413" y="5256213"/>
            <a:ext cx="1257300" cy="1143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4341" name="Line 7"/>
          <p:cNvSpPr>
            <a:spLocks noChangeAspect="1" noChangeShapeType="1"/>
          </p:cNvSpPr>
          <p:nvPr/>
        </p:nvSpPr>
        <p:spPr bwMode="auto">
          <a:xfrm flipV="1">
            <a:off x="3851275" y="5184775"/>
            <a:ext cx="1200150" cy="1200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4342" name="Oval 8"/>
          <p:cNvSpPr>
            <a:spLocks noChangeAspect="1" noChangeArrowheads="1"/>
          </p:cNvSpPr>
          <p:nvPr/>
        </p:nvSpPr>
        <p:spPr bwMode="auto">
          <a:xfrm>
            <a:off x="2266950" y="5111750"/>
            <a:ext cx="153988" cy="153988"/>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4343" name="Oval 9"/>
          <p:cNvSpPr>
            <a:spLocks noChangeAspect="1" noChangeArrowheads="1"/>
          </p:cNvSpPr>
          <p:nvPr/>
        </p:nvSpPr>
        <p:spPr bwMode="auto">
          <a:xfrm>
            <a:off x="5003800" y="5040313"/>
            <a:ext cx="153988" cy="153987"/>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4344" name="Line 10"/>
          <p:cNvSpPr>
            <a:spLocks noChangeAspect="1" noChangeShapeType="1"/>
          </p:cNvSpPr>
          <p:nvPr/>
        </p:nvSpPr>
        <p:spPr bwMode="auto">
          <a:xfrm flipH="1" flipV="1">
            <a:off x="1476375" y="3743325"/>
            <a:ext cx="800100" cy="1371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4345" name="Line 11"/>
          <p:cNvSpPr>
            <a:spLocks noChangeAspect="1" noChangeShapeType="1"/>
          </p:cNvSpPr>
          <p:nvPr/>
        </p:nvSpPr>
        <p:spPr bwMode="auto">
          <a:xfrm flipV="1">
            <a:off x="2411413" y="3743325"/>
            <a:ext cx="701675" cy="14001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4346" name="Line 12"/>
          <p:cNvSpPr>
            <a:spLocks noChangeAspect="1" noChangeShapeType="1"/>
          </p:cNvSpPr>
          <p:nvPr/>
        </p:nvSpPr>
        <p:spPr bwMode="auto">
          <a:xfrm flipH="1" flipV="1">
            <a:off x="4356100" y="3743325"/>
            <a:ext cx="665163" cy="13223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4347" name="Text Box 13"/>
          <p:cNvSpPr txBox="1">
            <a:spLocks noChangeAspect="1" noChangeArrowheads="1"/>
          </p:cNvSpPr>
          <p:nvPr/>
        </p:nvSpPr>
        <p:spPr bwMode="auto">
          <a:xfrm>
            <a:off x="3851275" y="6335713"/>
            <a:ext cx="8239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企業</a:t>
            </a:r>
          </a:p>
        </p:txBody>
      </p:sp>
      <p:sp>
        <p:nvSpPr>
          <p:cNvPr id="14348" name="Text Box 14"/>
          <p:cNvSpPr txBox="1">
            <a:spLocks noChangeAspect="1" noChangeArrowheads="1"/>
          </p:cNvSpPr>
          <p:nvPr/>
        </p:nvSpPr>
        <p:spPr bwMode="auto">
          <a:xfrm>
            <a:off x="1619250" y="5040313"/>
            <a:ext cx="823913"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政府</a:t>
            </a:r>
          </a:p>
        </p:txBody>
      </p:sp>
      <p:sp>
        <p:nvSpPr>
          <p:cNvPr id="14349" name="Text Box 16"/>
          <p:cNvSpPr txBox="1">
            <a:spLocks noChangeAspect="1" noChangeArrowheads="1"/>
          </p:cNvSpPr>
          <p:nvPr/>
        </p:nvSpPr>
        <p:spPr bwMode="auto">
          <a:xfrm>
            <a:off x="1619250" y="5616575"/>
            <a:ext cx="165576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800"/>
              <a:t>高コスト</a:t>
            </a:r>
          </a:p>
          <a:p>
            <a:pPr algn="ctr" eaLnBrk="1" hangingPunct="1">
              <a:spcBef>
                <a:spcPct val="0"/>
              </a:spcBef>
              <a:buFontTx/>
              <a:buNone/>
            </a:pPr>
            <a:r>
              <a:rPr lang="ja-JP" altLang="en-US" sz="1800"/>
              <a:t>（＝努力しない）</a:t>
            </a:r>
          </a:p>
        </p:txBody>
      </p:sp>
      <p:sp>
        <p:nvSpPr>
          <p:cNvPr id="14350" name="Text Box 17"/>
          <p:cNvSpPr txBox="1">
            <a:spLocks noChangeAspect="1" noChangeArrowheads="1"/>
          </p:cNvSpPr>
          <p:nvPr/>
        </p:nvSpPr>
        <p:spPr bwMode="auto">
          <a:xfrm>
            <a:off x="4067175" y="5589588"/>
            <a:ext cx="187166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800"/>
              <a:t>低コスト</a:t>
            </a:r>
          </a:p>
          <a:p>
            <a:pPr algn="ctr" eaLnBrk="1" hangingPunct="1">
              <a:spcBef>
                <a:spcPct val="0"/>
              </a:spcBef>
              <a:buFontTx/>
              <a:buNone/>
            </a:pPr>
            <a:r>
              <a:rPr lang="ja-JP" altLang="en-US" sz="1800"/>
              <a:t>（＝努力する）</a:t>
            </a:r>
          </a:p>
        </p:txBody>
      </p:sp>
      <p:sp>
        <p:nvSpPr>
          <p:cNvPr id="14351" name="Text Box 18"/>
          <p:cNvSpPr txBox="1">
            <a:spLocks noChangeAspect="1" noChangeArrowheads="1"/>
          </p:cNvSpPr>
          <p:nvPr/>
        </p:nvSpPr>
        <p:spPr bwMode="auto">
          <a:xfrm>
            <a:off x="1258888" y="4365625"/>
            <a:ext cx="6492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規制</a:t>
            </a:r>
          </a:p>
        </p:txBody>
      </p:sp>
      <p:sp>
        <p:nvSpPr>
          <p:cNvPr id="14352" name="Text Box 19"/>
          <p:cNvSpPr txBox="1">
            <a:spLocks noChangeAspect="1" noChangeArrowheads="1"/>
          </p:cNvSpPr>
          <p:nvPr/>
        </p:nvSpPr>
        <p:spPr bwMode="auto">
          <a:xfrm>
            <a:off x="2700338" y="4365625"/>
            <a:ext cx="1081087"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自由参入</a:t>
            </a:r>
          </a:p>
        </p:txBody>
      </p:sp>
      <p:sp>
        <p:nvSpPr>
          <p:cNvPr id="14353" name="Text Box 22"/>
          <p:cNvSpPr txBox="1">
            <a:spLocks noChangeAspect="1" noChangeArrowheads="1"/>
          </p:cNvSpPr>
          <p:nvPr/>
        </p:nvSpPr>
        <p:spPr bwMode="auto">
          <a:xfrm>
            <a:off x="1042988" y="3357563"/>
            <a:ext cx="863600"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(3, 0)</a:t>
            </a:r>
          </a:p>
        </p:txBody>
      </p:sp>
      <p:sp>
        <p:nvSpPr>
          <p:cNvPr id="14354" name="Text Box 23"/>
          <p:cNvSpPr txBox="1">
            <a:spLocks noChangeAspect="1" noChangeArrowheads="1"/>
          </p:cNvSpPr>
          <p:nvPr/>
        </p:nvSpPr>
        <p:spPr bwMode="auto">
          <a:xfrm>
            <a:off x="2627313" y="3357563"/>
            <a:ext cx="86677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(-1, -1)</a:t>
            </a:r>
          </a:p>
        </p:txBody>
      </p:sp>
      <p:sp>
        <p:nvSpPr>
          <p:cNvPr id="14355" name="Text Box 24"/>
          <p:cNvSpPr txBox="1">
            <a:spLocks noChangeAspect="1" noChangeArrowheads="1"/>
          </p:cNvSpPr>
          <p:nvPr/>
        </p:nvSpPr>
        <p:spPr bwMode="auto">
          <a:xfrm>
            <a:off x="3924300" y="3357563"/>
            <a:ext cx="1131888"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(2, 1)</a:t>
            </a:r>
          </a:p>
        </p:txBody>
      </p:sp>
      <p:sp>
        <p:nvSpPr>
          <p:cNvPr id="14356" name="Text Box 25"/>
          <p:cNvSpPr txBox="1">
            <a:spLocks noChangeAspect="1" noChangeArrowheads="1"/>
          </p:cNvSpPr>
          <p:nvPr/>
        </p:nvSpPr>
        <p:spPr bwMode="auto">
          <a:xfrm>
            <a:off x="5435600" y="3357563"/>
            <a:ext cx="79375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(1, 2)</a:t>
            </a:r>
          </a:p>
        </p:txBody>
      </p:sp>
      <p:sp>
        <p:nvSpPr>
          <p:cNvPr id="14357" name="Oval 26"/>
          <p:cNvSpPr>
            <a:spLocks noChangeAspect="1" noChangeArrowheads="1"/>
          </p:cNvSpPr>
          <p:nvPr/>
        </p:nvSpPr>
        <p:spPr bwMode="auto">
          <a:xfrm>
            <a:off x="3635375" y="6278563"/>
            <a:ext cx="288925" cy="288925"/>
          </a:xfrm>
          <a:prstGeom prst="ellipse">
            <a:avLst/>
          </a:prstGeom>
          <a:solidFill>
            <a:schemeClr val="bg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4358" name="Line 27"/>
          <p:cNvSpPr>
            <a:spLocks noChangeAspect="1" noChangeShapeType="1"/>
          </p:cNvSpPr>
          <p:nvPr/>
        </p:nvSpPr>
        <p:spPr bwMode="auto">
          <a:xfrm flipV="1">
            <a:off x="5148263" y="3743325"/>
            <a:ext cx="668337" cy="13430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4359" name="Oval 28"/>
          <p:cNvSpPr>
            <a:spLocks noChangeAspect="1" noChangeArrowheads="1"/>
          </p:cNvSpPr>
          <p:nvPr/>
        </p:nvSpPr>
        <p:spPr bwMode="auto">
          <a:xfrm>
            <a:off x="3708400" y="6335713"/>
            <a:ext cx="153988" cy="153987"/>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4360" name="Text Box 32"/>
          <p:cNvSpPr txBox="1">
            <a:spLocks noChangeAspect="1" noChangeArrowheads="1"/>
          </p:cNvSpPr>
          <p:nvPr/>
        </p:nvSpPr>
        <p:spPr bwMode="auto">
          <a:xfrm>
            <a:off x="5148263" y="4968875"/>
            <a:ext cx="823912"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政府</a:t>
            </a:r>
          </a:p>
        </p:txBody>
      </p:sp>
      <p:sp>
        <p:nvSpPr>
          <p:cNvPr id="14361" name="Text Box 34"/>
          <p:cNvSpPr txBox="1">
            <a:spLocks noChangeArrowheads="1"/>
          </p:cNvSpPr>
          <p:nvPr/>
        </p:nvSpPr>
        <p:spPr bwMode="auto">
          <a:xfrm>
            <a:off x="6084888" y="5013325"/>
            <a:ext cx="2808287" cy="7889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800"/>
              <a:t>数字は</a:t>
            </a:r>
          </a:p>
          <a:p>
            <a:pPr eaLnBrk="1" hangingPunct="1">
              <a:spcBef>
                <a:spcPct val="50000"/>
              </a:spcBef>
              <a:buFontTx/>
              <a:buNone/>
            </a:pPr>
            <a:r>
              <a:rPr lang="en-US" altLang="ja-JP" sz="1800"/>
              <a:t>(</a:t>
            </a:r>
            <a:r>
              <a:rPr lang="ja-JP" altLang="en-US" sz="1800"/>
              <a:t>企業の利得</a:t>
            </a:r>
            <a:r>
              <a:rPr lang="en-US" altLang="ja-JP" sz="1800"/>
              <a:t>, </a:t>
            </a:r>
            <a:r>
              <a:rPr lang="ja-JP" altLang="en-US" sz="1800"/>
              <a:t>政府の利得）</a:t>
            </a:r>
          </a:p>
        </p:txBody>
      </p:sp>
      <p:sp>
        <p:nvSpPr>
          <p:cNvPr id="14362" name="Text Box 35"/>
          <p:cNvSpPr txBox="1">
            <a:spLocks noChangeAspect="1" noChangeArrowheads="1"/>
          </p:cNvSpPr>
          <p:nvPr/>
        </p:nvSpPr>
        <p:spPr bwMode="auto">
          <a:xfrm>
            <a:off x="4067175" y="4365625"/>
            <a:ext cx="649288"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規制</a:t>
            </a:r>
          </a:p>
        </p:txBody>
      </p:sp>
      <p:sp>
        <p:nvSpPr>
          <p:cNvPr id="14363" name="Text Box 36"/>
          <p:cNvSpPr txBox="1">
            <a:spLocks noChangeAspect="1" noChangeArrowheads="1"/>
          </p:cNvSpPr>
          <p:nvPr/>
        </p:nvSpPr>
        <p:spPr bwMode="auto">
          <a:xfrm>
            <a:off x="5435600" y="4365625"/>
            <a:ext cx="1081088"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自由参入</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14340"/>
                                        </p:tgtEl>
                                        <p:attrNameLst>
                                          <p:attrName>style.visibility</p:attrName>
                                        </p:attrNameLst>
                                      </p:cBhvr>
                                      <p:to>
                                        <p:strVal val="visible"/>
                                      </p:to>
                                    </p:set>
                                    <p:animEffect transition="in" filter="dissolve">
                                      <p:cBhvr>
                                        <p:cTn id="19" dur="500"/>
                                        <p:tgtEl>
                                          <p:spTgt spid="14340"/>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4341"/>
                                        </p:tgtEl>
                                        <p:attrNameLst>
                                          <p:attrName>style.visibility</p:attrName>
                                        </p:attrNameLst>
                                      </p:cBhvr>
                                      <p:to>
                                        <p:strVal val="visible"/>
                                      </p:to>
                                    </p:set>
                                    <p:animEffect transition="in" filter="dissolve">
                                      <p:cBhvr>
                                        <p:cTn id="22" dur="500"/>
                                        <p:tgtEl>
                                          <p:spTgt spid="14341"/>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4342"/>
                                        </p:tgtEl>
                                        <p:attrNameLst>
                                          <p:attrName>style.visibility</p:attrName>
                                        </p:attrNameLst>
                                      </p:cBhvr>
                                      <p:to>
                                        <p:strVal val="visible"/>
                                      </p:to>
                                    </p:set>
                                    <p:animEffect transition="in" filter="dissolve">
                                      <p:cBhvr>
                                        <p:cTn id="25" dur="500"/>
                                        <p:tgtEl>
                                          <p:spTgt spid="14342"/>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4343"/>
                                        </p:tgtEl>
                                        <p:attrNameLst>
                                          <p:attrName>style.visibility</p:attrName>
                                        </p:attrNameLst>
                                      </p:cBhvr>
                                      <p:to>
                                        <p:strVal val="visible"/>
                                      </p:to>
                                    </p:set>
                                    <p:animEffect transition="in" filter="dissolve">
                                      <p:cBhvr>
                                        <p:cTn id="28" dur="500"/>
                                        <p:tgtEl>
                                          <p:spTgt spid="14343"/>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14344"/>
                                        </p:tgtEl>
                                        <p:attrNameLst>
                                          <p:attrName>style.visibility</p:attrName>
                                        </p:attrNameLst>
                                      </p:cBhvr>
                                      <p:to>
                                        <p:strVal val="visible"/>
                                      </p:to>
                                    </p:set>
                                    <p:animEffect transition="in" filter="dissolve">
                                      <p:cBhvr>
                                        <p:cTn id="31" dur="500"/>
                                        <p:tgtEl>
                                          <p:spTgt spid="14344"/>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4345"/>
                                        </p:tgtEl>
                                        <p:attrNameLst>
                                          <p:attrName>style.visibility</p:attrName>
                                        </p:attrNameLst>
                                      </p:cBhvr>
                                      <p:to>
                                        <p:strVal val="visible"/>
                                      </p:to>
                                    </p:set>
                                    <p:animEffect transition="in" filter="dissolve">
                                      <p:cBhvr>
                                        <p:cTn id="34" dur="500"/>
                                        <p:tgtEl>
                                          <p:spTgt spid="14345"/>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4346"/>
                                        </p:tgtEl>
                                        <p:attrNameLst>
                                          <p:attrName>style.visibility</p:attrName>
                                        </p:attrNameLst>
                                      </p:cBhvr>
                                      <p:to>
                                        <p:strVal val="visible"/>
                                      </p:to>
                                    </p:set>
                                    <p:animEffect transition="in" filter="dissolve">
                                      <p:cBhvr>
                                        <p:cTn id="37" dur="500"/>
                                        <p:tgtEl>
                                          <p:spTgt spid="14346"/>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4347"/>
                                        </p:tgtEl>
                                        <p:attrNameLst>
                                          <p:attrName>style.visibility</p:attrName>
                                        </p:attrNameLst>
                                      </p:cBhvr>
                                      <p:to>
                                        <p:strVal val="visible"/>
                                      </p:to>
                                    </p:set>
                                    <p:animEffect transition="in" filter="dissolve">
                                      <p:cBhvr>
                                        <p:cTn id="40" dur="500"/>
                                        <p:tgtEl>
                                          <p:spTgt spid="14347"/>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14348"/>
                                        </p:tgtEl>
                                        <p:attrNameLst>
                                          <p:attrName>style.visibility</p:attrName>
                                        </p:attrNameLst>
                                      </p:cBhvr>
                                      <p:to>
                                        <p:strVal val="visible"/>
                                      </p:to>
                                    </p:set>
                                    <p:animEffect transition="in" filter="dissolve">
                                      <p:cBhvr>
                                        <p:cTn id="43" dur="500"/>
                                        <p:tgtEl>
                                          <p:spTgt spid="14348"/>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14349"/>
                                        </p:tgtEl>
                                        <p:attrNameLst>
                                          <p:attrName>style.visibility</p:attrName>
                                        </p:attrNameLst>
                                      </p:cBhvr>
                                      <p:to>
                                        <p:strVal val="visible"/>
                                      </p:to>
                                    </p:set>
                                    <p:animEffect transition="in" filter="dissolve">
                                      <p:cBhvr>
                                        <p:cTn id="46" dur="500"/>
                                        <p:tgtEl>
                                          <p:spTgt spid="14349"/>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14350"/>
                                        </p:tgtEl>
                                        <p:attrNameLst>
                                          <p:attrName>style.visibility</p:attrName>
                                        </p:attrNameLst>
                                      </p:cBhvr>
                                      <p:to>
                                        <p:strVal val="visible"/>
                                      </p:to>
                                    </p:set>
                                    <p:animEffect transition="in" filter="dissolve">
                                      <p:cBhvr>
                                        <p:cTn id="49" dur="500"/>
                                        <p:tgtEl>
                                          <p:spTgt spid="14350"/>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14351"/>
                                        </p:tgtEl>
                                        <p:attrNameLst>
                                          <p:attrName>style.visibility</p:attrName>
                                        </p:attrNameLst>
                                      </p:cBhvr>
                                      <p:to>
                                        <p:strVal val="visible"/>
                                      </p:to>
                                    </p:set>
                                    <p:animEffect transition="in" filter="dissolve">
                                      <p:cBhvr>
                                        <p:cTn id="52" dur="500"/>
                                        <p:tgtEl>
                                          <p:spTgt spid="14351"/>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14352"/>
                                        </p:tgtEl>
                                        <p:attrNameLst>
                                          <p:attrName>style.visibility</p:attrName>
                                        </p:attrNameLst>
                                      </p:cBhvr>
                                      <p:to>
                                        <p:strVal val="visible"/>
                                      </p:to>
                                    </p:set>
                                    <p:animEffect transition="in" filter="dissolve">
                                      <p:cBhvr>
                                        <p:cTn id="55" dur="500"/>
                                        <p:tgtEl>
                                          <p:spTgt spid="14352"/>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14357"/>
                                        </p:tgtEl>
                                        <p:attrNameLst>
                                          <p:attrName>style.visibility</p:attrName>
                                        </p:attrNameLst>
                                      </p:cBhvr>
                                      <p:to>
                                        <p:strVal val="visible"/>
                                      </p:to>
                                    </p:set>
                                    <p:animEffect transition="in" filter="dissolve">
                                      <p:cBhvr>
                                        <p:cTn id="58" dur="500"/>
                                        <p:tgtEl>
                                          <p:spTgt spid="14357"/>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14358"/>
                                        </p:tgtEl>
                                        <p:attrNameLst>
                                          <p:attrName>style.visibility</p:attrName>
                                        </p:attrNameLst>
                                      </p:cBhvr>
                                      <p:to>
                                        <p:strVal val="visible"/>
                                      </p:to>
                                    </p:set>
                                    <p:animEffect transition="in" filter="dissolve">
                                      <p:cBhvr>
                                        <p:cTn id="61" dur="500"/>
                                        <p:tgtEl>
                                          <p:spTgt spid="14358"/>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14359"/>
                                        </p:tgtEl>
                                        <p:attrNameLst>
                                          <p:attrName>style.visibility</p:attrName>
                                        </p:attrNameLst>
                                      </p:cBhvr>
                                      <p:to>
                                        <p:strVal val="visible"/>
                                      </p:to>
                                    </p:set>
                                    <p:animEffect transition="in" filter="dissolve">
                                      <p:cBhvr>
                                        <p:cTn id="64" dur="500"/>
                                        <p:tgtEl>
                                          <p:spTgt spid="14359"/>
                                        </p:tgtEl>
                                      </p:cBhvr>
                                    </p:animEffect>
                                  </p:childTnLst>
                                </p:cTn>
                              </p:par>
                              <p:par>
                                <p:cTn id="65" presetID="9" presetClass="entr" presetSubtype="0" fill="hold" grpId="0" nodeType="withEffect">
                                  <p:stCondLst>
                                    <p:cond delay="0"/>
                                  </p:stCondLst>
                                  <p:childTnLst>
                                    <p:set>
                                      <p:cBhvr>
                                        <p:cTn id="66" dur="1" fill="hold">
                                          <p:stCondLst>
                                            <p:cond delay="0"/>
                                          </p:stCondLst>
                                        </p:cTn>
                                        <p:tgtEl>
                                          <p:spTgt spid="14360"/>
                                        </p:tgtEl>
                                        <p:attrNameLst>
                                          <p:attrName>style.visibility</p:attrName>
                                        </p:attrNameLst>
                                      </p:cBhvr>
                                      <p:to>
                                        <p:strVal val="visible"/>
                                      </p:to>
                                    </p:set>
                                    <p:animEffect transition="in" filter="dissolve">
                                      <p:cBhvr>
                                        <p:cTn id="67" dur="500"/>
                                        <p:tgtEl>
                                          <p:spTgt spid="14360"/>
                                        </p:tgtEl>
                                      </p:cBhvr>
                                    </p:animEffect>
                                  </p:childTnLst>
                                </p:cTn>
                              </p:par>
                              <p:par>
                                <p:cTn id="68" presetID="9" presetClass="entr" presetSubtype="0" fill="hold" grpId="0" nodeType="withEffect">
                                  <p:stCondLst>
                                    <p:cond delay="0"/>
                                  </p:stCondLst>
                                  <p:childTnLst>
                                    <p:set>
                                      <p:cBhvr>
                                        <p:cTn id="69" dur="1" fill="hold">
                                          <p:stCondLst>
                                            <p:cond delay="0"/>
                                          </p:stCondLst>
                                        </p:cTn>
                                        <p:tgtEl>
                                          <p:spTgt spid="14361"/>
                                        </p:tgtEl>
                                        <p:attrNameLst>
                                          <p:attrName>style.visibility</p:attrName>
                                        </p:attrNameLst>
                                      </p:cBhvr>
                                      <p:to>
                                        <p:strVal val="visible"/>
                                      </p:to>
                                    </p:set>
                                    <p:animEffect transition="in" filter="dissolve">
                                      <p:cBhvr>
                                        <p:cTn id="70" dur="500"/>
                                        <p:tgtEl>
                                          <p:spTgt spid="14361"/>
                                        </p:tgtEl>
                                      </p:cBhvr>
                                    </p:animEffect>
                                  </p:childTnLst>
                                </p:cTn>
                              </p:par>
                              <p:par>
                                <p:cTn id="71" presetID="9" presetClass="entr" presetSubtype="0" fill="hold" grpId="0" nodeType="withEffect">
                                  <p:stCondLst>
                                    <p:cond delay="0"/>
                                  </p:stCondLst>
                                  <p:childTnLst>
                                    <p:set>
                                      <p:cBhvr>
                                        <p:cTn id="72" dur="1" fill="hold">
                                          <p:stCondLst>
                                            <p:cond delay="0"/>
                                          </p:stCondLst>
                                        </p:cTn>
                                        <p:tgtEl>
                                          <p:spTgt spid="14362"/>
                                        </p:tgtEl>
                                        <p:attrNameLst>
                                          <p:attrName>style.visibility</p:attrName>
                                        </p:attrNameLst>
                                      </p:cBhvr>
                                      <p:to>
                                        <p:strVal val="visible"/>
                                      </p:to>
                                    </p:set>
                                    <p:animEffect transition="in" filter="dissolve">
                                      <p:cBhvr>
                                        <p:cTn id="73" dur="500"/>
                                        <p:tgtEl>
                                          <p:spTgt spid="14362"/>
                                        </p:tgtEl>
                                      </p:cBhvr>
                                    </p:animEffect>
                                  </p:childTnLst>
                                </p:cTn>
                              </p:par>
                              <p:par>
                                <p:cTn id="74" presetID="9" presetClass="entr" presetSubtype="0" fill="hold" grpId="0" nodeType="withEffect">
                                  <p:stCondLst>
                                    <p:cond delay="0"/>
                                  </p:stCondLst>
                                  <p:childTnLst>
                                    <p:set>
                                      <p:cBhvr>
                                        <p:cTn id="75" dur="1" fill="hold">
                                          <p:stCondLst>
                                            <p:cond delay="0"/>
                                          </p:stCondLst>
                                        </p:cTn>
                                        <p:tgtEl>
                                          <p:spTgt spid="14363"/>
                                        </p:tgtEl>
                                        <p:attrNameLst>
                                          <p:attrName>style.visibility</p:attrName>
                                        </p:attrNameLst>
                                      </p:cBhvr>
                                      <p:to>
                                        <p:strVal val="visible"/>
                                      </p:to>
                                    </p:set>
                                    <p:animEffect transition="in" filter="dissolve">
                                      <p:cBhvr>
                                        <p:cTn id="76" dur="500"/>
                                        <p:tgtEl>
                                          <p:spTgt spid="14363"/>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9" presetClass="entr" presetSubtype="0" fill="hold" grpId="0" nodeType="clickEffect">
                                  <p:stCondLst>
                                    <p:cond delay="0"/>
                                  </p:stCondLst>
                                  <p:childTnLst>
                                    <p:set>
                                      <p:cBhvr>
                                        <p:cTn id="80" dur="1" fill="hold">
                                          <p:stCondLst>
                                            <p:cond delay="0"/>
                                          </p:stCondLst>
                                        </p:cTn>
                                        <p:tgtEl>
                                          <p:spTgt spid="14353"/>
                                        </p:tgtEl>
                                        <p:attrNameLst>
                                          <p:attrName>style.visibility</p:attrName>
                                        </p:attrNameLst>
                                      </p:cBhvr>
                                      <p:to>
                                        <p:strVal val="visible"/>
                                      </p:to>
                                    </p:set>
                                    <p:animEffect transition="in" filter="dissolve">
                                      <p:cBhvr>
                                        <p:cTn id="81" dur="500"/>
                                        <p:tgtEl>
                                          <p:spTgt spid="14353"/>
                                        </p:tgtEl>
                                      </p:cBhvr>
                                    </p:animEffect>
                                  </p:childTnLst>
                                </p:cTn>
                              </p:par>
                            </p:childTnLst>
                          </p:cTn>
                        </p:par>
                        <p:par>
                          <p:cTn id="82" fill="hold" nodeType="afterGroup">
                            <p:stCondLst>
                              <p:cond delay="500"/>
                            </p:stCondLst>
                            <p:childTnLst>
                              <p:par>
                                <p:cTn id="83" presetID="9" presetClass="entr" presetSubtype="0" fill="hold" grpId="0" nodeType="afterEffect">
                                  <p:stCondLst>
                                    <p:cond delay="0"/>
                                  </p:stCondLst>
                                  <p:childTnLst>
                                    <p:set>
                                      <p:cBhvr>
                                        <p:cTn id="84" dur="1" fill="hold">
                                          <p:stCondLst>
                                            <p:cond delay="0"/>
                                          </p:stCondLst>
                                        </p:cTn>
                                        <p:tgtEl>
                                          <p:spTgt spid="14354"/>
                                        </p:tgtEl>
                                        <p:attrNameLst>
                                          <p:attrName>style.visibility</p:attrName>
                                        </p:attrNameLst>
                                      </p:cBhvr>
                                      <p:to>
                                        <p:strVal val="visible"/>
                                      </p:to>
                                    </p:set>
                                    <p:animEffect transition="in" filter="dissolve">
                                      <p:cBhvr>
                                        <p:cTn id="85" dur="500"/>
                                        <p:tgtEl>
                                          <p:spTgt spid="14354"/>
                                        </p:tgtEl>
                                      </p:cBhvr>
                                    </p:animEffect>
                                  </p:childTnLst>
                                </p:cTn>
                              </p:par>
                            </p:childTnLst>
                          </p:cTn>
                        </p:par>
                        <p:par>
                          <p:cTn id="86" fill="hold" nodeType="afterGroup">
                            <p:stCondLst>
                              <p:cond delay="1000"/>
                            </p:stCondLst>
                            <p:childTnLst>
                              <p:par>
                                <p:cTn id="87" presetID="9" presetClass="entr" presetSubtype="0" fill="hold" grpId="0" nodeType="afterEffect">
                                  <p:stCondLst>
                                    <p:cond delay="0"/>
                                  </p:stCondLst>
                                  <p:childTnLst>
                                    <p:set>
                                      <p:cBhvr>
                                        <p:cTn id="88" dur="1" fill="hold">
                                          <p:stCondLst>
                                            <p:cond delay="0"/>
                                          </p:stCondLst>
                                        </p:cTn>
                                        <p:tgtEl>
                                          <p:spTgt spid="14355"/>
                                        </p:tgtEl>
                                        <p:attrNameLst>
                                          <p:attrName>style.visibility</p:attrName>
                                        </p:attrNameLst>
                                      </p:cBhvr>
                                      <p:to>
                                        <p:strVal val="visible"/>
                                      </p:to>
                                    </p:set>
                                    <p:animEffect transition="in" filter="dissolve">
                                      <p:cBhvr>
                                        <p:cTn id="89" dur="500"/>
                                        <p:tgtEl>
                                          <p:spTgt spid="14355"/>
                                        </p:tgtEl>
                                      </p:cBhvr>
                                    </p:animEffect>
                                  </p:childTnLst>
                                </p:cTn>
                              </p:par>
                            </p:childTnLst>
                          </p:cTn>
                        </p:par>
                        <p:par>
                          <p:cTn id="90" fill="hold" nodeType="afterGroup">
                            <p:stCondLst>
                              <p:cond delay="1500"/>
                            </p:stCondLst>
                            <p:childTnLst>
                              <p:par>
                                <p:cTn id="91" presetID="9" presetClass="entr" presetSubtype="0" fill="hold" grpId="0" nodeType="afterEffect">
                                  <p:stCondLst>
                                    <p:cond delay="0"/>
                                  </p:stCondLst>
                                  <p:childTnLst>
                                    <p:set>
                                      <p:cBhvr>
                                        <p:cTn id="92" dur="1" fill="hold">
                                          <p:stCondLst>
                                            <p:cond delay="0"/>
                                          </p:stCondLst>
                                        </p:cTn>
                                        <p:tgtEl>
                                          <p:spTgt spid="14356"/>
                                        </p:tgtEl>
                                        <p:attrNameLst>
                                          <p:attrName>style.visibility</p:attrName>
                                        </p:attrNameLst>
                                      </p:cBhvr>
                                      <p:to>
                                        <p:strVal val="visible"/>
                                      </p:to>
                                    </p:set>
                                    <p:animEffect transition="in" filter="dissolve">
                                      <p:cBhvr>
                                        <p:cTn id="93" dur="500"/>
                                        <p:tgtEl>
                                          <p:spTgt spid="143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14340" grpId="0" animBg="1"/>
      <p:bldP spid="14341" grpId="0" animBg="1"/>
      <p:bldP spid="14342" grpId="0" animBg="1"/>
      <p:bldP spid="14343" grpId="0" animBg="1"/>
      <p:bldP spid="14344" grpId="0" animBg="1"/>
      <p:bldP spid="14345" grpId="0" animBg="1"/>
      <p:bldP spid="14346" grpId="0" animBg="1"/>
      <p:bldP spid="14347" grpId="0"/>
      <p:bldP spid="14348" grpId="0"/>
      <p:bldP spid="14349" grpId="0"/>
      <p:bldP spid="14350" grpId="0"/>
      <p:bldP spid="14351" grpId="0"/>
      <p:bldP spid="14352" grpId="0"/>
      <p:bldP spid="14353" grpId="0"/>
      <p:bldP spid="14354" grpId="0"/>
      <p:bldP spid="14355" grpId="0"/>
      <p:bldP spid="14356" grpId="0"/>
      <p:bldP spid="14357" grpId="0" animBg="1"/>
      <p:bldP spid="14358" grpId="0" animBg="1"/>
      <p:bldP spid="14359" grpId="0" animBg="1"/>
      <p:bldP spid="14360" grpId="0"/>
      <p:bldP spid="14361" grpId="0" animBg="1"/>
      <p:bldP spid="14362" grpId="0"/>
      <p:bldP spid="1436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423E4C09-4E54-4280-BC18-3EB758AFEE84}" type="slidenum">
              <a:rPr lang="en-US" altLang="ja-JP" sz="1400"/>
              <a:pPr>
                <a:spcBef>
                  <a:spcPct val="0"/>
                </a:spcBef>
                <a:buFontTx/>
                <a:buNone/>
              </a:pPr>
              <a:t>14</a:t>
            </a:fld>
            <a:endParaRPr lang="en-US" altLang="ja-JP" sz="1400"/>
          </a:p>
        </p:txBody>
      </p:sp>
      <p:sp>
        <p:nvSpPr>
          <p:cNvPr id="30723" name="Rectangle 4"/>
          <p:cNvSpPr>
            <a:spLocks noGrp="1" noChangeArrowheads="1"/>
          </p:cNvSpPr>
          <p:nvPr>
            <p:ph type="title"/>
          </p:nvPr>
        </p:nvSpPr>
        <p:spPr/>
        <p:txBody>
          <a:bodyPr/>
          <a:lstStyle/>
          <a:p>
            <a:pPr eaLnBrk="1" hangingPunct="1"/>
            <a:r>
              <a:rPr lang="ja-JP" altLang="en-US" smtClean="0"/>
              <a:t>例</a:t>
            </a:r>
            <a:r>
              <a:rPr lang="en-US" altLang="ja-JP" smtClean="0"/>
              <a:t>2</a:t>
            </a:r>
            <a:r>
              <a:rPr lang="ja-JP" altLang="en-US" smtClean="0"/>
              <a:t>：「ルール」のケース</a:t>
            </a:r>
          </a:p>
        </p:txBody>
      </p:sp>
      <p:sp>
        <p:nvSpPr>
          <p:cNvPr id="2" name="Rectangle 5"/>
          <p:cNvSpPr>
            <a:spLocks noGrp="1" noChangeArrowheads="1"/>
          </p:cNvSpPr>
          <p:nvPr>
            <p:ph type="body" idx="1"/>
          </p:nvPr>
        </p:nvSpPr>
        <p:spPr>
          <a:xfrm>
            <a:off x="457200" y="1600200"/>
            <a:ext cx="8229600" cy="1541463"/>
          </a:xfrm>
        </p:spPr>
        <p:txBody>
          <a:bodyPr/>
          <a:lstStyle/>
          <a:p>
            <a:pPr eaLnBrk="1" hangingPunct="1">
              <a:lnSpc>
                <a:spcPct val="90000"/>
              </a:lnSpc>
            </a:pPr>
            <a:r>
              <a:rPr lang="ja-JP" altLang="en-US" sz="2400" smtClean="0"/>
              <a:t>政府が予め企業の選択とは独立に、参入規制を行うか否かを選択</a:t>
            </a:r>
          </a:p>
          <a:p>
            <a:pPr lvl="1" eaLnBrk="1" hangingPunct="1">
              <a:lnSpc>
                <a:spcPct val="90000"/>
              </a:lnSpc>
            </a:pPr>
            <a:endParaRPr lang="ja-JP" altLang="en-US" sz="2000" smtClean="0"/>
          </a:p>
          <a:p>
            <a:pPr eaLnBrk="1" hangingPunct="1">
              <a:lnSpc>
                <a:spcPct val="90000"/>
              </a:lnSpc>
            </a:pPr>
            <a:r>
              <a:rPr lang="ja-JP" altLang="en-US" sz="2400" smtClean="0"/>
              <a:t>⇒ 政府が先に意思決定、企業がその後に意思決定</a:t>
            </a:r>
          </a:p>
        </p:txBody>
      </p:sp>
      <p:sp>
        <p:nvSpPr>
          <p:cNvPr id="15364" name="Line 6"/>
          <p:cNvSpPr>
            <a:spLocks noChangeAspect="1" noChangeShapeType="1"/>
          </p:cNvSpPr>
          <p:nvPr/>
        </p:nvSpPr>
        <p:spPr bwMode="auto">
          <a:xfrm flipH="1" flipV="1">
            <a:off x="2411413" y="5256213"/>
            <a:ext cx="1257300" cy="1143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5365" name="Line 7"/>
          <p:cNvSpPr>
            <a:spLocks noChangeAspect="1" noChangeShapeType="1"/>
          </p:cNvSpPr>
          <p:nvPr/>
        </p:nvSpPr>
        <p:spPr bwMode="auto">
          <a:xfrm flipV="1">
            <a:off x="3851275" y="5184775"/>
            <a:ext cx="1200150" cy="1200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5366" name="Oval 8"/>
          <p:cNvSpPr>
            <a:spLocks noChangeAspect="1" noChangeArrowheads="1"/>
          </p:cNvSpPr>
          <p:nvPr/>
        </p:nvSpPr>
        <p:spPr bwMode="auto">
          <a:xfrm>
            <a:off x="2266950" y="5111750"/>
            <a:ext cx="153988" cy="153988"/>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5367" name="Oval 9"/>
          <p:cNvSpPr>
            <a:spLocks noChangeAspect="1" noChangeArrowheads="1"/>
          </p:cNvSpPr>
          <p:nvPr/>
        </p:nvSpPr>
        <p:spPr bwMode="auto">
          <a:xfrm>
            <a:off x="5003800" y="5040313"/>
            <a:ext cx="153988" cy="153987"/>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5368" name="Line 10"/>
          <p:cNvSpPr>
            <a:spLocks noChangeAspect="1" noChangeShapeType="1"/>
          </p:cNvSpPr>
          <p:nvPr/>
        </p:nvSpPr>
        <p:spPr bwMode="auto">
          <a:xfrm flipH="1" flipV="1">
            <a:off x="1476375" y="3743325"/>
            <a:ext cx="800100" cy="1371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5369" name="Line 11"/>
          <p:cNvSpPr>
            <a:spLocks noChangeAspect="1" noChangeShapeType="1"/>
          </p:cNvSpPr>
          <p:nvPr/>
        </p:nvSpPr>
        <p:spPr bwMode="auto">
          <a:xfrm flipV="1">
            <a:off x="2411413" y="3743325"/>
            <a:ext cx="701675" cy="14001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5370" name="Line 12"/>
          <p:cNvSpPr>
            <a:spLocks noChangeAspect="1" noChangeShapeType="1"/>
          </p:cNvSpPr>
          <p:nvPr/>
        </p:nvSpPr>
        <p:spPr bwMode="auto">
          <a:xfrm flipH="1" flipV="1">
            <a:off x="4356100" y="3743325"/>
            <a:ext cx="665163" cy="13223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5371" name="Text Box 13"/>
          <p:cNvSpPr txBox="1">
            <a:spLocks noChangeAspect="1" noChangeArrowheads="1"/>
          </p:cNvSpPr>
          <p:nvPr/>
        </p:nvSpPr>
        <p:spPr bwMode="auto">
          <a:xfrm>
            <a:off x="1619250" y="5084763"/>
            <a:ext cx="8239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企業</a:t>
            </a:r>
          </a:p>
        </p:txBody>
      </p:sp>
      <p:sp>
        <p:nvSpPr>
          <p:cNvPr id="15372" name="Text Box 14"/>
          <p:cNvSpPr txBox="1">
            <a:spLocks noChangeAspect="1" noChangeArrowheads="1"/>
          </p:cNvSpPr>
          <p:nvPr/>
        </p:nvSpPr>
        <p:spPr bwMode="auto">
          <a:xfrm>
            <a:off x="3924300" y="6308725"/>
            <a:ext cx="823913"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政府</a:t>
            </a:r>
          </a:p>
        </p:txBody>
      </p:sp>
      <p:sp>
        <p:nvSpPr>
          <p:cNvPr id="15373" name="Text Box 15"/>
          <p:cNvSpPr txBox="1">
            <a:spLocks noChangeAspect="1" noChangeArrowheads="1"/>
          </p:cNvSpPr>
          <p:nvPr/>
        </p:nvSpPr>
        <p:spPr bwMode="auto">
          <a:xfrm>
            <a:off x="1042988" y="4292600"/>
            <a:ext cx="936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800"/>
              <a:t>高コスト</a:t>
            </a:r>
          </a:p>
        </p:txBody>
      </p:sp>
      <p:sp>
        <p:nvSpPr>
          <p:cNvPr id="15374" name="Text Box 16"/>
          <p:cNvSpPr txBox="1">
            <a:spLocks noChangeAspect="1" noChangeArrowheads="1"/>
          </p:cNvSpPr>
          <p:nvPr/>
        </p:nvSpPr>
        <p:spPr bwMode="auto">
          <a:xfrm>
            <a:off x="5435600" y="4221163"/>
            <a:ext cx="10795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800"/>
              <a:t>低コスト</a:t>
            </a:r>
          </a:p>
        </p:txBody>
      </p:sp>
      <p:sp>
        <p:nvSpPr>
          <p:cNvPr id="15375" name="Text Box 17"/>
          <p:cNvSpPr txBox="1">
            <a:spLocks noChangeAspect="1" noChangeArrowheads="1"/>
          </p:cNvSpPr>
          <p:nvPr/>
        </p:nvSpPr>
        <p:spPr bwMode="auto">
          <a:xfrm>
            <a:off x="2339975" y="5734050"/>
            <a:ext cx="649288"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規制</a:t>
            </a:r>
          </a:p>
        </p:txBody>
      </p:sp>
      <p:sp>
        <p:nvSpPr>
          <p:cNvPr id="15376" name="Text Box 18"/>
          <p:cNvSpPr txBox="1">
            <a:spLocks noChangeAspect="1" noChangeArrowheads="1"/>
          </p:cNvSpPr>
          <p:nvPr/>
        </p:nvSpPr>
        <p:spPr bwMode="auto">
          <a:xfrm>
            <a:off x="4427538" y="5661025"/>
            <a:ext cx="1081087"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自由参入</a:t>
            </a:r>
          </a:p>
        </p:txBody>
      </p:sp>
      <p:sp>
        <p:nvSpPr>
          <p:cNvPr id="15377" name="Text Box 19"/>
          <p:cNvSpPr txBox="1">
            <a:spLocks noChangeAspect="1" noChangeArrowheads="1"/>
          </p:cNvSpPr>
          <p:nvPr/>
        </p:nvSpPr>
        <p:spPr bwMode="auto">
          <a:xfrm>
            <a:off x="1042988" y="3357563"/>
            <a:ext cx="863600"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(3, 0)</a:t>
            </a:r>
          </a:p>
        </p:txBody>
      </p:sp>
      <p:sp>
        <p:nvSpPr>
          <p:cNvPr id="15378" name="Text Box 20"/>
          <p:cNvSpPr txBox="1">
            <a:spLocks noChangeAspect="1" noChangeArrowheads="1"/>
          </p:cNvSpPr>
          <p:nvPr/>
        </p:nvSpPr>
        <p:spPr bwMode="auto">
          <a:xfrm>
            <a:off x="3851275" y="3357563"/>
            <a:ext cx="86677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(-1, -1)</a:t>
            </a:r>
          </a:p>
        </p:txBody>
      </p:sp>
      <p:sp>
        <p:nvSpPr>
          <p:cNvPr id="15379" name="Text Box 21"/>
          <p:cNvSpPr txBox="1">
            <a:spLocks noChangeAspect="1" noChangeArrowheads="1"/>
          </p:cNvSpPr>
          <p:nvPr/>
        </p:nvSpPr>
        <p:spPr bwMode="auto">
          <a:xfrm>
            <a:off x="2700338" y="3357563"/>
            <a:ext cx="1131887"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(2, 1)</a:t>
            </a:r>
          </a:p>
        </p:txBody>
      </p:sp>
      <p:sp>
        <p:nvSpPr>
          <p:cNvPr id="15380" name="Text Box 22"/>
          <p:cNvSpPr txBox="1">
            <a:spLocks noChangeAspect="1" noChangeArrowheads="1"/>
          </p:cNvSpPr>
          <p:nvPr/>
        </p:nvSpPr>
        <p:spPr bwMode="auto">
          <a:xfrm>
            <a:off x="5435600" y="3357563"/>
            <a:ext cx="79375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(1, 2)</a:t>
            </a:r>
          </a:p>
        </p:txBody>
      </p:sp>
      <p:sp>
        <p:nvSpPr>
          <p:cNvPr id="15381" name="Oval 23"/>
          <p:cNvSpPr>
            <a:spLocks noChangeAspect="1" noChangeArrowheads="1"/>
          </p:cNvSpPr>
          <p:nvPr/>
        </p:nvSpPr>
        <p:spPr bwMode="auto">
          <a:xfrm>
            <a:off x="3635375" y="6278563"/>
            <a:ext cx="288925" cy="288925"/>
          </a:xfrm>
          <a:prstGeom prst="ellipse">
            <a:avLst/>
          </a:prstGeom>
          <a:solidFill>
            <a:schemeClr val="bg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5382" name="Line 24"/>
          <p:cNvSpPr>
            <a:spLocks noChangeAspect="1" noChangeShapeType="1"/>
          </p:cNvSpPr>
          <p:nvPr/>
        </p:nvSpPr>
        <p:spPr bwMode="auto">
          <a:xfrm flipV="1">
            <a:off x="5148263" y="3743325"/>
            <a:ext cx="668337" cy="13430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5383" name="Oval 25"/>
          <p:cNvSpPr>
            <a:spLocks noChangeAspect="1" noChangeArrowheads="1"/>
          </p:cNvSpPr>
          <p:nvPr/>
        </p:nvSpPr>
        <p:spPr bwMode="auto">
          <a:xfrm>
            <a:off x="3708400" y="6335713"/>
            <a:ext cx="153988" cy="153987"/>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5384" name="Text Box 27"/>
          <p:cNvSpPr txBox="1">
            <a:spLocks noChangeArrowheads="1"/>
          </p:cNvSpPr>
          <p:nvPr/>
        </p:nvSpPr>
        <p:spPr bwMode="auto">
          <a:xfrm>
            <a:off x="6084888" y="5013325"/>
            <a:ext cx="2808287" cy="7889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800"/>
              <a:t>数字は</a:t>
            </a:r>
          </a:p>
          <a:p>
            <a:pPr eaLnBrk="1" hangingPunct="1">
              <a:spcBef>
                <a:spcPct val="50000"/>
              </a:spcBef>
              <a:buFontTx/>
              <a:buNone/>
            </a:pPr>
            <a:r>
              <a:rPr lang="en-US" altLang="ja-JP" sz="1800"/>
              <a:t>(</a:t>
            </a:r>
            <a:r>
              <a:rPr lang="ja-JP" altLang="en-US" sz="1800"/>
              <a:t>企業の利得</a:t>
            </a:r>
            <a:r>
              <a:rPr lang="en-US" altLang="ja-JP" sz="1800"/>
              <a:t>, </a:t>
            </a:r>
            <a:r>
              <a:rPr lang="ja-JP" altLang="en-US" sz="1800"/>
              <a:t>政府の利得）</a:t>
            </a:r>
          </a:p>
        </p:txBody>
      </p:sp>
      <p:sp>
        <p:nvSpPr>
          <p:cNvPr id="15385" name="Text Box 30"/>
          <p:cNvSpPr txBox="1">
            <a:spLocks noChangeAspect="1" noChangeArrowheads="1"/>
          </p:cNvSpPr>
          <p:nvPr/>
        </p:nvSpPr>
        <p:spPr bwMode="auto">
          <a:xfrm>
            <a:off x="3708400" y="4292600"/>
            <a:ext cx="1152525"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800"/>
              <a:t>高コスト</a:t>
            </a:r>
          </a:p>
        </p:txBody>
      </p:sp>
      <p:sp>
        <p:nvSpPr>
          <p:cNvPr id="15386" name="Text Box 31"/>
          <p:cNvSpPr txBox="1">
            <a:spLocks noChangeAspect="1" noChangeArrowheads="1"/>
          </p:cNvSpPr>
          <p:nvPr/>
        </p:nvSpPr>
        <p:spPr bwMode="auto">
          <a:xfrm>
            <a:off x="2627313" y="4292600"/>
            <a:ext cx="1150937"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800"/>
              <a:t>低コスト</a:t>
            </a:r>
          </a:p>
        </p:txBody>
      </p:sp>
      <p:sp>
        <p:nvSpPr>
          <p:cNvPr id="15387" name="Text Box 32"/>
          <p:cNvSpPr txBox="1">
            <a:spLocks noChangeAspect="1" noChangeArrowheads="1"/>
          </p:cNvSpPr>
          <p:nvPr/>
        </p:nvSpPr>
        <p:spPr bwMode="auto">
          <a:xfrm>
            <a:off x="5076825" y="5084763"/>
            <a:ext cx="8239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企業</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15364"/>
                                        </p:tgtEl>
                                        <p:attrNameLst>
                                          <p:attrName>style.visibility</p:attrName>
                                        </p:attrNameLst>
                                      </p:cBhvr>
                                      <p:to>
                                        <p:strVal val="visible"/>
                                      </p:to>
                                    </p:set>
                                    <p:animEffect transition="in" filter="dissolve">
                                      <p:cBhvr>
                                        <p:cTn id="19" dur="500"/>
                                        <p:tgtEl>
                                          <p:spTgt spid="15364"/>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5365"/>
                                        </p:tgtEl>
                                        <p:attrNameLst>
                                          <p:attrName>style.visibility</p:attrName>
                                        </p:attrNameLst>
                                      </p:cBhvr>
                                      <p:to>
                                        <p:strVal val="visible"/>
                                      </p:to>
                                    </p:set>
                                    <p:animEffect transition="in" filter="dissolve">
                                      <p:cBhvr>
                                        <p:cTn id="22" dur="500"/>
                                        <p:tgtEl>
                                          <p:spTgt spid="15365"/>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5366"/>
                                        </p:tgtEl>
                                        <p:attrNameLst>
                                          <p:attrName>style.visibility</p:attrName>
                                        </p:attrNameLst>
                                      </p:cBhvr>
                                      <p:to>
                                        <p:strVal val="visible"/>
                                      </p:to>
                                    </p:set>
                                    <p:animEffect transition="in" filter="dissolve">
                                      <p:cBhvr>
                                        <p:cTn id="25" dur="500"/>
                                        <p:tgtEl>
                                          <p:spTgt spid="15366"/>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5367"/>
                                        </p:tgtEl>
                                        <p:attrNameLst>
                                          <p:attrName>style.visibility</p:attrName>
                                        </p:attrNameLst>
                                      </p:cBhvr>
                                      <p:to>
                                        <p:strVal val="visible"/>
                                      </p:to>
                                    </p:set>
                                    <p:animEffect transition="in" filter="dissolve">
                                      <p:cBhvr>
                                        <p:cTn id="28" dur="500"/>
                                        <p:tgtEl>
                                          <p:spTgt spid="15367"/>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15368"/>
                                        </p:tgtEl>
                                        <p:attrNameLst>
                                          <p:attrName>style.visibility</p:attrName>
                                        </p:attrNameLst>
                                      </p:cBhvr>
                                      <p:to>
                                        <p:strVal val="visible"/>
                                      </p:to>
                                    </p:set>
                                    <p:animEffect transition="in" filter="dissolve">
                                      <p:cBhvr>
                                        <p:cTn id="31" dur="500"/>
                                        <p:tgtEl>
                                          <p:spTgt spid="15368"/>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5369"/>
                                        </p:tgtEl>
                                        <p:attrNameLst>
                                          <p:attrName>style.visibility</p:attrName>
                                        </p:attrNameLst>
                                      </p:cBhvr>
                                      <p:to>
                                        <p:strVal val="visible"/>
                                      </p:to>
                                    </p:set>
                                    <p:animEffect transition="in" filter="dissolve">
                                      <p:cBhvr>
                                        <p:cTn id="34" dur="500"/>
                                        <p:tgtEl>
                                          <p:spTgt spid="15369"/>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5370"/>
                                        </p:tgtEl>
                                        <p:attrNameLst>
                                          <p:attrName>style.visibility</p:attrName>
                                        </p:attrNameLst>
                                      </p:cBhvr>
                                      <p:to>
                                        <p:strVal val="visible"/>
                                      </p:to>
                                    </p:set>
                                    <p:animEffect transition="in" filter="dissolve">
                                      <p:cBhvr>
                                        <p:cTn id="37" dur="500"/>
                                        <p:tgtEl>
                                          <p:spTgt spid="15370"/>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5371"/>
                                        </p:tgtEl>
                                        <p:attrNameLst>
                                          <p:attrName>style.visibility</p:attrName>
                                        </p:attrNameLst>
                                      </p:cBhvr>
                                      <p:to>
                                        <p:strVal val="visible"/>
                                      </p:to>
                                    </p:set>
                                    <p:animEffect transition="in" filter="dissolve">
                                      <p:cBhvr>
                                        <p:cTn id="40" dur="500"/>
                                        <p:tgtEl>
                                          <p:spTgt spid="15371"/>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15372"/>
                                        </p:tgtEl>
                                        <p:attrNameLst>
                                          <p:attrName>style.visibility</p:attrName>
                                        </p:attrNameLst>
                                      </p:cBhvr>
                                      <p:to>
                                        <p:strVal val="visible"/>
                                      </p:to>
                                    </p:set>
                                    <p:animEffect transition="in" filter="dissolve">
                                      <p:cBhvr>
                                        <p:cTn id="43" dur="500"/>
                                        <p:tgtEl>
                                          <p:spTgt spid="15372"/>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15373"/>
                                        </p:tgtEl>
                                        <p:attrNameLst>
                                          <p:attrName>style.visibility</p:attrName>
                                        </p:attrNameLst>
                                      </p:cBhvr>
                                      <p:to>
                                        <p:strVal val="visible"/>
                                      </p:to>
                                    </p:set>
                                    <p:animEffect transition="in" filter="dissolve">
                                      <p:cBhvr>
                                        <p:cTn id="46" dur="500"/>
                                        <p:tgtEl>
                                          <p:spTgt spid="15373"/>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15374"/>
                                        </p:tgtEl>
                                        <p:attrNameLst>
                                          <p:attrName>style.visibility</p:attrName>
                                        </p:attrNameLst>
                                      </p:cBhvr>
                                      <p:to>
                                        <p:strVal val="visible"/>
                                      </p:to>
                                    </p:set>
                                    <p:animEffect transition="in" filter="dissolve">
                                      <p:cBhvr>
                                        <p:cTn id="49" dur="500"/>
                                        <p:tgtEl>
                                          <p:spTgt spid="15374"/>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15375"/>
                                        </p:tgtEl>
                                        <p:attrNameLst>
                                          <p:attrName>style.visibility</p:attrName>
                                        </p:attrNameLst>
                                      </p:cBhvr>
                                      <p:to>
                                        <p:strVal val="visible"/>
                                      </p:to>
                                    </p:set>
                                    <p:animEffect transition="in" filter="dissolve">
                                      <p:cBhvr>
                                        <p:cTn id="52" dur="500"/>
                                        <p:tgtEl>
                                          <p:spTgt spid="15375"/>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15376"/>
                                        </p:tgtEl>
                                        <p:attrNameLst>
                                          <p:attrName>style.visibility</p:attrName>
                                        </p:attrNameLst>
                                      </p:cBhvr>
                                      <p:to>
                                        <p:strVal val="visible"/>
                                      </p:to>
                                    </p:set>
                                    <p:animEffect transition="in" filter="dissolve">
                                      <p:cBhvr>
                                        <p:cTn id="55" dur="500"/>
                                        <p:tgtEl>
                                          <p:spTgt spid="15376"/>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15381"/>
                                        </p:tgtEl>
                                        <p:attrNameLst>
                                          <p:attrName>style.visibility</p:attrName>
                                        </p:attrNameLst>
                                      </p:cBhvr>
                                      <p:to>
                                        <p:strVal val="visible"/>
                                      </p:to>
                                    </p:set>
                                    <p:animEffect transition="in" filter="dissolve">
                                      <p:cBhvr>
                                        <p:cTn id="58" dur="500"/>
                                        <p:tgtEl>
                                          <p:spTgt spid="15381"/>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15382"/>
                                        </p:tgtEl>
                                        <p:attrNameLst>
                                          <p:attrName>style.visibility</p:attrName>
                                        </p:attrNameLst>
                                      </p:cBhvr>
                                      <p:to>
                                        <p:strVal val="visible"/>
                                      </p:to>
                                    </p:set>
                                    <p:animEffect transition="in" filter="dissolve">
                                      <p:cBhvr>
                                        <p:cTn id="61" dur="500"/>
                                        <p:tgtEl>
                                          <p:spTgt spid="15382"/>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15383"/>
                                        </p:tgtEl>
                                        <p:attrNameLst>
                                          <p:attrName>style.visibility</p:attrName>
                                        </p:attrNameLst>
                                      </p:cBhvr>
                                      <p:to>
                                        <p:strVal val="visible"/>
                                      </p:to>
                                    </p:set>
                                    <p:animEffect transition="in" filter="dissolve">
                                      <p:cBhvr>
                                        <p:cTn id="64" dur="500"/>
                                        <p:tgtEl>
                                          <p:spTgt spid="15383"/>
                                        </p:tgtEl>
                                      </p:cBhvr>
                                    </p:animEffect>
                                  </p:childTnLst>
                                </p:cTn>
                              </p:par>
                              <p:par>
                                <p:cTn id="65" presetID="9" presetClass="entr" presetSubtype="0" fill="hold" grpId="0" nodeType="withEffect">
                                  <p:stCondLst>
                                    <p:cond delay="0"/>
                                  </p:stCondLst>
                                  <p:childTnLst>
                                    <p:set>
                                      <p:cBhvr>
                                        <p:cTn id="66" dur="1" fill="hold">
                                          <p:stCondLst>
                                            <p:cond delay="0"/>
                                          </p:stCondLst>
                                        </p:cTn>
                                        <p:tgtEl>
                                          <p:spTgt spid="15384"/>
                                        </p:tgtEl>
                                        <p:attrNameLst>
                                          <p:attrName>style.visibility</p:attrName>
                                        </p:attrNameLst>
                                      </p:cBhvr>
                                      <p:to>
                                        <p:strVal val="visible"/>
                                      </p:to>
                                    </p:set>
                                    <p:animEffect transition="in" filter="dissolve">
                                      <p:cBhvr>
                                        <p:cTn id="67" dur="500"/>
                                        <p:tgtEl>
                                          <p:spTgt spid="15384"/>
                                        </p:tgtEl>
                                      </p:cBhvr>
                                    </p:animEffect>
                                  </p:childTnLst>
                                </p:cTn>
                              </p:par>
                              <p:par>
                                <p:cTn id="68" presetID="9" presetClass="entr" presetSubtype="0" fill="hold" grpId="0" nodeType="withEffect">
                                  <p:stCondLst>
                                    <p:cond delay="0"/>
                                  </p:stCondLst>
                                  <p:childTnLst>
                                    <p:set>
                                      <p:cBhvr>
                                        <p:cTn id="69" dur="1" fill="hold">
                                          <p:stCondLst>
                                            <p:cond delay="0"/>
                                          </p:stCondLst>
                                        </p:cTn>
                                        <p:tgtEl>
                                          <p:spTgt spid="15385"/>
                                        </p:tgtEl>
                                        <p:attrNameLst>
                                          <p:attrName>style.visibility</p:attrName>
                                        </p:attrNameLst>
                                      </p:cBhvr>
                                      <p:to>
                                        <p:strVal val="visible"/>
                                      </p:to>
                                    </p:set>
                                    <p:animEffect transition="in" filter="dissolve">
                                      <p:cBhvr>
                                        <p:cTn id="70" dur="500"/>
                                        <p:tgtEl>
                                          <p:spTgt spid="15385"/>
                                        </p:tgtEl>
                                      </p:cBhvr>
                                    </p:animEffect>
                                  </p:childTnLst>
                                </p:cTn>
                              </p:par>
                              <p:par>
                                <p:cTn id="71" presetID="9" presetClass="entr" presetSubtype="0" fill="hold" grpId="0" nodeType="withEffect">
                                  <p:stCondLst>
                                    <p:cond delay="0"/>
                                  </p:stCondLst>
                                  <p:childTnLst>
                                    <p:set>
                                      <p:cBhvr>
                                        <p:cTn id="72" dur="1" fill="hold">
                                          <p:stCondLst>
                                            <p:cond delay="0"/>
                                          </p:stCondLst>
                                        </p:cTn>
                                        <p:tgtEl>
                                          <p:spTgt spid="15386"/>
                                        </p:tgtEl>
                                        <p:attrNameLst>
                                          <p:attrName>style.visibility</p:attrName>
                                        </p:attrNameLst>
                                      </p:cBhvr>
                                      <p:to>
                                        <p:strVal val="visible"/>
                                      </p:to>
                                    </p:set>
                                    <p:animEffect transition="in" filter="dissolve">
                                      <p:cBhvr>
                                        <p:cTn id="73" dur="500"/>
                                        <p:tgtEl>
                                          <p:spTgt spid="15386"/>
                                        </p:tgtEl>
                                      </p:cBhvr>
                                    </p:animEffect>
                                  </p:childTnLst>
                                </p:cTn>
                              </p:par>
                              <p:par>
                                <p:cTn id="74" presetID="9" presetClass="entr" presetSubtype="0" fill="hold" grpId="0" nodeType="withEffect">
                                  <p:stCondLst>
                                    <p:cond delay="0"/>
                                  </p:stCondLst>
                                  <p:childTnLst>
                                    <p:set>
                                      <p:cBhvr>
                                        <p:cTn id="75" dur="1" fill="hold">
                                          <p:stCondLst>
                                            <p:cond delay="0"/>
                                          </p:stCondLst>
                                        </p:cTn>
                                        <p:tgtEl>
                                          <p:spTgt spid="15387"/>
                                        </p:tgtEl>
                                        <p:attrNameLst>
                                          <p:attrName>style.visibility</p:attrName>
                                        </p:attrNameLst>
                                      </p:cBhvr>
                                      <p:to>
                                        <p:strVal val="visible"/>
                                      </p:to>
                                    </p:set>
                                    <p:animEffect transition="in" filter="dissolve">
                                      <p:cBhvr>
                                        <p:cTn id="76" dur="500"/>
                                        <p:tgtEl>
                                          <p:spTgt spid="15387"/>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9" presetClass="entr" presetSubtype="0" fill="hold" grpId="0" nodeType="clickEffect">
                                  <p:stCondLst>
                                    <p:cond delay="0"/>
                                  </p:stCondLst>
                                  <p:childTnLst>
                                    <p:set>
                                      <p:cBhvr>
                                        <p:cTn id="80" dur="1" fill="hold">
                                          <p:stCondLst>
                                            <p:cond delay="0"/>
                                          </p:stCondLst>
                                        </p:cTn>
                                        <p:tgtEl>
                                          <p:spTgt spid="15377"/>
                                        </p:tgtEl>
                                        <p:attrNameLst>
                                          <p:attrName>style.visibility</p:attrName>
                                        </p:attrNameLst>
                                      </p:cBhvr>
                                      <p:to>
                                        <p:strVal val="visible"/>
                                      </p:to>
                                    </p:set>
                                    <p:animEffect transition="in" filter="dissolve">
                                      <p:cBhvr>
                                        <p:cTn id="81" dur="500"/>
                                        <p:tgtEl>
                                          <p:spTgt spid="15377"/>
                                        </p:tgtEl>
                                      </p:cBhvr>
                                    </p:animEffect>
                                  </p:childTnLst>
                                </p:cTn>
                              </p:par>
                            </p:childTnLst>
                          </p:cTn>
                        </p:par>
                        <p:par>
                          <p:cTn id="82" fill="hold" nodeType="afterGroup">
                            <p:stCondLst>
                              <p:cond delay="500"/>
                            </p:stCondLst>
                            <p:childTnLst>
                              <p:par>
                                <p:cTn id="83" presetID="9" presetClass="entr" presetSubtype="0" fill="hold" grpId="0" nodeType="afterEffect">
                                  <p:stCondLst>
                                    <p:cond delay="0"/>
                                  </p:stCondLst>
                                  <p:childTnLst>
                                    <p:set>
                                      <p:cBhvr>
                                        <p:cTn id="84" dur="1" fill="hold">
                                          <p:stCondLst>
                                            <p:cond delay="0"/>
                                          </p:stCondLst>
                                        </p:cTn>
                                        <p:tgtEl>
                                          <p:spTgt spid="15379"/>
                                        </p:tgtEl>
                                        <p:attrNameLst>
                                          <p:attrName>style.visibility</p:attrName>
                                        </p:attrNameLst>
                                      </p:cBhvr>
                                      <p:to>
                                        <p:strVal val="visible"/>
                                      </p:to>
                                    </p:set>
                                    <p:animEffect transition="in" filter="dissolve">
                                      <p:cBhvr>
                                        <p:cTn id="85" dur="500"/>
                                        <p:tgtEl>
                                          <p:spTgt spid="15379"/>
                                        </p:tgtEl>
                                      </p:cBhvr>
                                    </p:animEffect>
                                  </p:childTnLst>
                                </p:cTn>
                              </p:par>
                            </p:childTnLst>
                          </p:cTn>
                        </p:par>
                        <p:par>
                          <p:cTn id="86" fill="hold" nodeType="afterGroup">
                            <p:stCondLst>
                              <p:cond delay="1000"/>
                            </p:stCondLst>
                            <p:childTnLst>
                              <p:par>
                                <p:cTn id="87" presetID="9" presetClass="entr" presetSubtype="0" fill="hold" grpId="0" nodeType="afterEffect">
                                  <p:stCondLst>
                                    <p:cond delay="0"/>
                                  </p:stCondLst>
                                  <p:childTnLst>
                                    <p:set>
                                      <p:cBhvr>
                                        <p:cTn id="88" dur="1" fill="hold">
                                          <p:stCondLst>
                                            <p:cond delay="0"/>
                                          </p:stCondLst>
                                        </p:cTn>
                                        <p:tgtEl>
                                          <p:spTgt spid="15378"/>
                                        </p:tgtEl>
                                        <p:attrNameLst>
                                          <p:attrName>style.visibility</p:attrName>
                                        </p:attrNameLst>
                                      </p:cBhvr>
                                      <p:to>
                                        <p:strVal val="visible"/>
                                      </p:to>
                                    </p:set>
                                    <p:animEffect transition="in" filter="dissolve">
                                      <p:cBhvr>
                                        <p:cTn id="89" dur="500"/>
                                        <p:tgtEl>
                                          <p:spTgt spid="15378"/>
                                        </p:tgtEl>
                                      </p:cBhvr>
                                    </p:animEffect>
                                  </p:childTnLst>
                                </p:cTn>
                              </p:par>
                            </p:childTnLst>
                          </p:cTn>
                        </p:par>
                        <p:par>
                          <p:cTn id="90" fill="hold" nodeType="afterGroup">
                            <p:stCondLst>
                              <p:cond delay="1500"/>
                            </p:stCondLst>
                            <p:childTnLst>
                              <p:par>
                                <p:cTn id="91" presetID="9" presetClass="entr" presetSubtype="0" fill="hold" grpId="0" nodeType="afterEffect">
                                  <p:stCondLst>
                                    <p:cond delay="0"/>
                                  </p:stCondLst>
                                  <p:childTnLst>
                                    <p:set>
                                      <p:cBhvr>
                                        <p:cTn id="92" dur="1" fill="hold">
                                          <p:stCondLst>
                                            <p:cond delay="0"/>
                                          </p:stCondLst>
                                        </p:cTn>
                                        <p:tgtEl>
                                          <p:spTgt spid="15380"/>
                                        </p:tgtEl>
                                        <p:attrNameLst>
                                          <p:attrName>style.visibility</p:attrName>
                                        </p:attrNameLst>
                                      </p:cBhvr>
                                      <p:to>
                                        <p:strVal val="visible"/>
                                      </p:to>
                                    </p:set>
                                    <p:animEffect transition="in" filter="dissolve">
                                      <p:cBhvr>
                                        <p:cTn id="93" dur="500"/>
                                        <p:tgtEl>
                                          <p:spTgt spid="153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15364" grpId="0" animBg="1"/>
      <p:bldP spid="15365" grpId="0" animBg="1"/>
      <p:bldP spid="15366" grpId="0" animBg="1"/>
      <p:bldP spid="15367" grpId="0" animBg="1"/>
      <p:bldP spid="15368" grpId="0" animBg="1"/>
      <p:bldP spid="15369" grpId="0" animBg="1"/>
      <p:bldP spid="15370" grpId="0" animBg="1"/>
      <p:bldP spid="15371" grpId="0"/>
      <p:bldP spid="15372" grpId="0"/>
      <p:bldP spid="15373" grpId="0"/>
      <p:bldP spid="15374" grpId="0"/>
      <p:bldP spid="15375" grpId="0"/>
      <p:bldP spid="15376" grpId="0"/>
      <p:bldP spid="15377" grpId="0"/>
      <p:bldP spid="15378" grpId="0"/>
      <p:bldP spid="15379" grpId="0"/>
      <p:bldP spid="15380" grpId="0"/>
      <p:bldP spid="15381" grpId="0" animBg="1"/>
      <p:bldP spid="15382" grpId="0" animBg="1"/>
      <p:bldP spid="15383" grpId="0" animBg="1"/>
      <p:bldP spid="15384" grpId="0" animBg="1"/>
      <p:bldP spid="15385" grpId="0"/>
      <p:bldP spid="15386" grpId="0"/>
      <p:bldP spid="1538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E9575BFF-83BE-43E1-AD8E-989700C775F4}" type="slidenum">
              <a:rPr lang="en-US" altLang="ja-JP" sz="1400"/>
              <a:pPr>
                <a:spcBef>
                  <a:spcPct val="0"/>
                </a:spcBef>
                <a:buFontTx/>
                <a:buNone/>
              </a:pPr>
              <a:t>15</a:t>
            </a:fld>
            <a:endParaRPr lang="en-US" altLang="ja-JP" sz="1400"/>
          </a:p>
        </p:txBody>
      </p:sp>
      <p:sp>
        <p:nvSpPr>
          <p:cNvPr id="32771" name="Rectangle 2"/>
          <p:cNvSpPr>
            <a:spLocks noGrp="1" noChangeArrowheads="1"/>
          </p:cNvSpPr>
          <p:nvPr>
            <p:ph type="title"/>
          </p:nvPr>
        </p:nvSpPr>
        <p:spPr/>
        <p:txBody>
          <a:bodyPr/>
          <a:lstStyle/>
          <a:p>
            <a:pPr eaLnBrk="1" hangingPunct="1"/>
            <a:r>
              <a:rPr lang="ja-JP" altLang="en-US" smtClean="0"/>
              <a:t>例</a:t>
            </a:r>
            <a:r>
              <a:rPr lang="en-US" altLang="ja-JP" smtClean="0"/>
              <a:t>3</a:t>
            </a:r>
            <a:r>
              <a:rPr lang="ja-JP" altLang="en-US" smtClean="0"/>
              <a:t>：後出しじゃんけん</a:t>
            </a:r>
          </a:p>
        </p:txBody>
      </p:sp>
      <p:sp>
        <p:nvSpPr>
          <p:cNvPr id="2" name="Rectangle 3"/>
          <p:cNvSpPr>
            <a:spLocks noGrp="1" noChangeArrowheads="1"/>
          </p:cNvSpPr>
          <p:nvPr>
            <p:ph type="body" idx="1"/>
          </p:nvPr>
        </p:nvSpPr>
        <p:spPr>
          <a:xfrm>
            <a:off x="457200" y="1600200"/>
            <a:ext cx="8229600" cy="4781550"/>
          </a:xfrm>
        </p:spPr>
        <p:txBody>
          <a:bodyPr/>
          <a:lstStyle/>
          <a:p>
            <a:pPr eaLnBrk="1" hangingPunct="1">
              <a:lnSpc>
                <a:spcPct val="80000"/>
              </a:lnSpc>
            </a:pPr>
            <a:endParaRPr lang="en-US" altLang="ja-JP" sz="2800" smtClean="0"/>
          </a:p>
          <a:p>
            <a:pPr eaLnBrk="1" hangingPunct="1">
              <a:lnSpc>
                <a:spcPct val="80000"/>
              </a:lnSpc>
            </a:pPr>
            <a:endParaRPr lang="en-US" altLang="ja-JP" sz="2800" smtClean="0"/>
          </a:p>
          <a:p>
            <a:pPr eaLnBrk="1" hangingPunct="1">
              <a:lnSpc>
                <a:spcPct val="80000"/>
              </a:lnSpc>
            </a:pPr>
            <a:endParaRPr lang="en-US" altLang="ja-JP" sz="2800" smtClean="0"/>
          </a:p>
          <a:p>
            <a:pPr eaLnBrk="1" hangingPunct="1">
              <a:lnSpc>
                <a:spcPct val="80000"/>
              </a:lnSpc>
            </a:pPr>
            <a:endParaRPr lang="en-US" altLang="ja-JP" sz="2800" smtClean="0"/>
          </a:p>
          <a:p>
            <a:pPr eaLnBrk="1" hangingPunct="1">
              <a:lnSpc>
                <a:spcPct val="80000"/>
              </a:lnSpc>
            </a:pPr>
            <a:endParaRPr lang="en-US" altLang="ja-JP" sz="2800" smtClean="0"/>
          </a:p>
          <a:p>
            <a:pPr eaLnBrk="1" hangingPunct="1">
              <a:lnSpc>
                <a:spcPct val="80000"/>
              </a:lnSpc>
            </a:pPr>
            <a:endParaRPr lang="en-US" altLang="ja-JP" sz="2800" smtClean="0"/>
          </a:p>
          <a:p>
            <a:pPr eaLnBrk="1" hangingPunct="1">
              <a:lnSpc>
                <a:spcPct val="80000"/>
              </a:lnSpc>
            </a:pPr>
            <a:endParaRPr lang="en-US" altLang="ja-JP" sz="2800" smtClean="0"/>
          </a:p>
          <a:p>
            <a:pPr eaLnBrk="1" hangingPunct="1">
              <a:lnSpc>
                <a:spcPct val="80000"/>
              </a:lnSpc>
            </a:pPr>
            <a:endParaRPr lang="en-US" altLang="ja-JP" sz="2800" smtClean="0"/>
          </a:p>
          <a:p>
            <a:pPr eaLnBrk="1" hangingPunct="1">
              <a:lnSpc>
                <a:spcPct val="80000"/>
              </a:lnSpc>
            </a:pPr>
            <a:endParaRPr lang="en-US" altLang="ja-JP" sz="2800" smtClean="0"/>
          </a:p>
          <a:p>
            <a:pPr eaLnBrk="1" hangingPunct="1">
              <a:lnSpc>
                <a:spcPct val="80000"/>
              </a:lnSpc>
            </a:pPr>
            <a:r>
              <a:rPr lang="ja-JP" altLang="en-US" sz="2800" smtClean="0"/>
              <a:t>プレイヤー</a:t>
            </a:r>
            <a:r>
              <a:rPr lang="en-US" altLang="ja-JP" sz="2800" smtClean="0"/>
              <a:t>1</a:t>
            </a:r>
            <a:r>
              <a:rPr lang="ja-JP" altLang="en-US" sz="2800" smtClean="0"/>
              <a:t>が先に「グー」「チョキ」「パー」のどれかを出した後、プレイヤー</a:t>
            </a:r>
            <a:r>
              <a:rPr lang="en-US" altLang="ja-JP" sz="2800" smtClean="0"/>
              <a:t>2</a:t>
            </a:r>
            <a:r>
              <a:rPr lang="ja-JP" altLang="en-US" sz="2800" smtClean="0"/>
              <a:t>が後出しをすると仮定</a:t>
            </a:r>
          </a:p>
        </p:txBody>
      </p:sp>
      <p:graphicFrame>
        <p:nvGraphicFramePr>
          <p:cNvPr id="89140" name="Group 52"/>
          <p:cNvGraphicFramePr>
            <a:graphicFrameLocks noGrp="1"/>
          </p:cNvGraphicFramePr>
          <p:nvPr/>
        </p:nvGraphicFramePr>
        <p:xfrm>
          <a:off x="755650" y="1844675"/>
          <a:ext cx="7715250" cy="3113504"/>
        </p:xfrm>
        <a:graphic>
          <a:graphicData uri="http://schemas.openxmlformats.org/drawingml/2006/table">
            <a:tbl>
              <a:tblPr/>
              <a:tblGrid>
                <a:gridCol w="2386013"/>
                <a:gridCol w="1441450"/>
                <a:gridCol w="1316037"/>
                <a:gridCol w="1347788"/>
                <a:gridCol w="1223962"/>
              </a:tblGrid>
              <a:tr h="103220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Arial" charset="0"/>
                        <a:ea typeface="ＭＳ Ｐゴシック" pitchFamily="50" charset="-128"/>
                      </a:endParaRPr>
                    </a:p>
                  </a:txBody>
                  <a:tcPr marL="90000" marR="90000" marT="46784" marB="46784" anchor="ctr" anchorCtr="1"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2800" b="0" i="0" u="none" strike="noStrike" cap="none" normalizeH="0" baseline="0" smtClean="0">
                        <a:ln>
                          <a:noFill/>
                        </a:ln>
                        <a:solidFill>
                          <a:schemeClr val="tx1"/>
                        </a:solidFill>
                        <a:effectLst/>
                        <a:latin typeface="Arial" charset="0"/>
                        <a:ea typeface="ＭＳ Ｐゴシック"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2800" b="0" i="0" u="none" strike="noStrike" cap="none" normalizeH="0" baseline="0" smtClean="0">
                        <a:ln>
                          <a:noFill/>
                        </a:ln>
                        <a:solidFill>
                          <a:schemeClr val="tx1"/>
                        </a:solidFill>
                        <a:effectLst/>
                        <a:latin typeface="Arial" charset="0"/>
                        <a:ea typeface="ＭＳ Ｐゴシック" pitchFamily="50" charset="-128"/>
                      </a:endParaRPr>
                    </a:p>
                  </a:txBody>
                  <a:tcPr marL="90000" marR="90000" marT="46784" marB="46784" anchor="ctr" anchorCtr="1" horzOverflow="overflow">
                    <a:lnL>
                      <a:noFill/>
                    </a:lnL>
                    <a:lnR w="28575" cap="flat" cmpd="sng" algn="ctr">
                      <a:solidFill>
                        <a:schemeClr val="tx1"/>
                      </a:solidFill>
                      <a:prstDash val="solid"/>
                      <a:round/>
                      <a:headEnd type="none" w="med" len="med"/>
                      <a:tailEnd type="none" w="med" len="med"/>
                    </a:lnR>
                    <a:lnT cap="flat">
                      <a:noFill/>
                    </a:lnT>
                    <a:lnB>
                      <a:noFill/>
                    </a:lnB>
                    <a:lnTlToBr>
                      <a:noFill/>
                    </a:lnTlToBr>
                    <a:lnBlToTr>
                      <a:noFill/>
                    </a:lnBlToTr>
                    <a:noFill/>
                  </a:tcPr>
                </a:tc>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プレイヤー</a:t>
                      </a:r>
                      <a:r>
                        <a:rPr kumimoji="1" lang="en-US" altLang="ja-JP" sz="2800" b="0" i="0" u="none" strike="noStrike" cap="none" normalizeH="0" baseline="0" smtClean="0">
                          <a:ln>
                            <a:noFill/>
                          </a:ln>
                          <a:solidFill>
                            <a:schemeClr val="tx1"/>
                          </a:solidFill>
                          <a:effectLst/>
                          <a:latin typeface="Arial" charset="0"/>
                          <a:ea typeface="ＭＳ Ｐゴシック" pitchFamily="50" charset="-128"/>
                        </a:rPr>
                        <a:t>2</a:t>
                      </a:r>
                    </a:p>
                  </a:txBody>
                  <a:tcPr marL="90000" marR="90000" marT="46784" marB="46784"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r>
              <a:tr h="52022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Arial" charset="0"/>
                        <a:ea typeface="ＭＳ Ｐゴシック" pitchFamily="50" charset="-128"/>
                      </a:endParaRPr>
                    </a:p>
                  </a:txBody>
                  <a:tcPr marL="90000" marR="90000" marT="46784" marB="46784" anchor="ctr" anchorCtr="1"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Arial" charset="0"/>
                        <a:ea typeface="ＭＳ Ｐゴシック" pitchFamily="50" charset="-128"/>
                      </a:endParaRPr>
                    </a:p>
                  </a:txBody>
                  <a:tcPr marL="90000" marR="90000" marT="46784" marB="46784" anchor="ctr" anchorCtr="1" horzOverflow="overflow">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グー</a:t>
                      </a:r>
                    </a:p>
                  </a:txBody>
                  <a:tcPr marL="90000" marR="90000" marT="46784" marB="46784"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チョキ</a:t>
                      </a:r>
                    </a:p>
                  </a:txBody>
                  <a:tcPr marL="90000" marR="90000" marT="46784" marB="4678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パー</a:t>
                      </a:r>
                    </a:p>
                  </a:txBody>
                  <a:tcPr marL="90000" marR="90000" marT="46784" marB="46784"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0221">
                <a:tc row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プレイヤー</a:t>
                      </a: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a:t>
                      </a:r>
                    </a:p>
                  </a:txBody>
                  <a:tcPr marL="90000" marR="90000" marT="46784" marB="46784"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グー</a:t>
                      </a:r>
                    </a:p>
                  </a:txBody>
                  <a:tcPr marL="90000" marR="90000" marT="46784" marB="4678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0,  0</a:t>
                      </a:r>
                    </a:p>
                  </a:txBody>
                  <a:tcPr marL="90000" marR="90000" marT="46784" marB="4678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  -1</a:t>
                      </a:r>
                    </a:p>
                  </a:txBody>
                  <a:tcPr marL="90000" marR="90000" marT="46784" marB="4678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-1,  1</a:t>
                      </a:r>
                    </a:p>
                  </a:txBody>
                  <a:tcPr marL="90000" marR="90000" marT="46784" marB="46784"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0221">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チョキ</a:t>
                      </a:r>
                    </a:p>
                  </a:txBody>
                  <a:tcPr marL="90000" marR="90000" marT="46784" marB="4678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-1,  1</a:t>
                      </a:r>
                    </a:p>
                  </a:txBody>
                  <a:tcPr marL="90000" marR="90000" marT="46784" marB="4678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0,  0</a:t>
                      </a:r>
                    </a:p>
                  </a:txBody>
                  <a:tcPr marL="90000" marR="90000" marT="46784" marB="4678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  -1</a:t>
                      </a:r>
                    </a:p>
                  </a:txBody>
                  <a:tcPr marL="90000" marR="90000" marT="46784" marB="46784"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0221">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パー</a:t>
                      </a:r>
                    </a:p>
                  </a:txBody>
                  <a:tcPr marL="90000" marR="90000" marT="46784" marB="4678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  -1</a:t>
                      </a:r>
                    </a:p>
                  </a:txBody>
                  <a:tcPr marL="90000" marR="90000" marT="46784" marB="4678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-1,  1</a:t>
                      </a:r>
                    </a:p>
                  </a:txBody>
                  <a:tcPr marL="90000" marR="90000" marT="46784" marB="4678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0,  0</a:t>
                      </a:r>
                    </a:p>
                  </a:txBody>
                  <a:tcPr marL="90000" marR="90000" marT="46784" marB="46784"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89140"/>
                                        </p:tgtEl>
                                        <p:attrNameLst>
                                          <p:attrName>style.visibility</p:attrName>
                                        </p:attrNameLst>
                                      </p:cBhvr>
                                      <p:to>
                                        <p:strVal val="visible"/>
                                      </p:to>
                                    </p:set>
                                    <p:anim calcmode="lin" valueType="num">
                                      <p:cBhvr>
                                        <p:cTn id="7" dur="1000" fill="hold"/>
                                        <p:tgtEl>
                                          <p:spTgt spid="89140"/>
                                        </p:tgtEl>
                                        <p:attrNameLst>
                                          <p:attrName>ppt_w</p:attrName>
                                        </p:attrNameLst>
                                      </p:cBhvr>
                                      <p:tavLst>
                                        <p:tav tm="0">
                                          <p:val>
                                            <p:fltVal val="0"/>
                                          </p:val>
                                        </p:tav>
                                        <p:tav tm="100000">
                                          <p:val>
                                            <p:strVal val="#ppt_w"/>
                                          </p:val>
                                        </p:tav>
                                      </p:tavLst>
                                    </p:anim>
                                    <p:anim calcmode="lin" valueType="num">
                                      <p:cBhvr>
                                        <p:cTn id="8" dur="1000" fill="hold"/>
                                        <p:tgtEl>
                                          <p:spTgt spid="89140"/>
                                        </p:tgtEl>
                                        <p:attrNameLst>
                                          <p:attrName>ppt_h</p:attrName>
                                        </p:attrNameLst>
                                      </p:cBhvr>
                                      <p:tavLst>
                                        <p:tav tm="0">
                                          <p:val>
                                            <p:fltVal val="0"/>
                                          </p:val>
                                        </p:tav>
                                        <p:tav tm="100000">
                                          <p:val>
                                            <p:strVal val="#ppt_h"/>
                                          </p:val>
                                        </p:tav>
                                      </p:tavLst>
                                    </p:anim>
                                    <p:animEffect transition="in" filter="fade">
                                      <p:cBhvr>
                                        <p:cTn id="9" dur="1000"/>
                                        <p:tgtEl>
                                          <p:spTgt spid="8914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xEl>
                                              <p:pRg st="9" end="9"/>
                                            </p:txEl>
                                          </p:spTgt>
                                        </p:tgtEl>
                                        <p:attrNameLst>
                                          <p:attrName>style.visibility</p:attrName>
                                        </p:attrNameLst>
                                      </p:cBhvr>
                                      <p:to>
                                        <p:strVal val="visible"/>
                                      </p:to>
                                    </p:set>
                                    <p:anim calcmode="lin" valueType="num">
                                      <p:cBhvr additive="base">
                                        <p:cTn id="14"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A108D289-9223-4A90-9874-2972166F657A}" type="slidenum">
              <a:rPr lang="en-US" altLang="ja-JP" sz="1400"/>
              <a:pPr>
                <a:spcBef>
                  <a:spcPct val="0"/>
                </a:spcBef>
                <a:buFontTx/>
                <a:buNone/>
              </a:pPr>
              <a:t>16</a:t>
            </a:fld>
            <a:endParaRPr lang="en-US" altLang="ja-JP" sz="1400"/>
          </a:p>
        </p:txBody>
      </p:sp>
      <p:sp>
        <p:nvSpPr>
          <p:cNvPr id="34819" name="Rectangle 2"/>
          <p:cNvSpPr>
            <a:spLocks noGrp="1" noChangeArrowheads="1"/>
          </p:cNvSpPr>
          <p:nvPr>
            <p:ph type="title"/>
          </p:nvPr>
        </p:nvSpPr>
        <p:spPr/>
        <p:txBody>
          <a:bodyPr/>
          <a:lstStyle/>
          <a:p>
            <a:pPr eaLnBrk="1" hangingPunct="1"/>
            <a:r>
              <a:rPr lang="ja-JP" altLang="en-US" smtClean="0"/>
              <a:t>「後出しじゃんけん」ゲームの木</a:t>
            </a:r>
          </a:p>
        </p:txBody>
      </p:sp>
      <p:sp>
        <p:nvSpPr>
          <p:cNvPr id="2" name="Line 4"/>
          <p:cNvSpPr>
            <a:spLocks noChangeShapeType="1"/>
          </p:cNvSpPr>
          <p:nvPr/>
        </p:nvSpPr>
        <p:spPr bwMode="auto">
          <a:xfrm flipH="1" flipV="1">
            <a:off x="2411413" y="4365625"/>
            <a:ext cx="2160587" cy="12731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7412" name="Line 5"/>
          <p:cNvSpPr>
            <a:spLocks noChangeShapeType="1"/>
          </p:cNvSpPr>
          <p:nvPr/>
        </p:nvSpPr>
        <p:spPr bwMode="auto">
          <a:xfrm flipV="1">
            <a:off x="4648200" y="4221163"/>
            <a:ext cx="2011363" cy="14176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7413" name="Oval 6"/>
          <p:cNvSpPr>
            <a:spLocks noChangeArrowheads="1"/>
          </p:cNvSpPr>
          <p:nvPr/>
        </p:nvSpPr>
        <p:spPr bwMode="auto">
          <a:xfrm>
            <a:off x="6588125" y="4076700"/>
            <a:ext cx="228600" cy="2286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7414" name="Line 8"/>
          <p:cNvSpPr>
            <a:spLocks noChangeShapeType="1"/>
          </p:cNvSpPr>
          <p:nvPr/>
        </p:nvSpPr>
        <p:spPr bwMode="auto">
          <a:xfrm flipH="1" flipV="1">
            <a:off x="684213" y="3213100"/>
            <a:ext cx="1641475" cy="11080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7415" name="Line 9"/>
          <p:cNvSpPr>
            <a:spLocks noChangeShapeType="1"/>
          </p:cNvSpPr>
          <p:nvPr/>
        </p:nvSpPr>
        <p:spPr bwMode="auto">
          <a:xfrm flipV="1">
            <a:off x="2413000" y="3213100"/>
            <a:ext cx="142875" cy="11080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7416" name="Line 10"/>
          <p:cNvSpPr>
            <a:spLocks noChangeShapeType="1"/>
          </p:cNvSpPr>
          <p:nvPr/>
        </p:nvSpPr>
        <p:spPr bwMode="auto">
          <a:xfrm flipH="1" flipV="1">
            <a:off x="3563938" y="3213100"/>
            <a:ext cx="904875" cy="10033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7417" name="Line 11"/>
          <p:cNvSpPr>
            <a:spLocks noChangeShapeType="1"/>
          </p:cNvSpPr>
          <p:nvPr/>
        </p:nvSpPr>
        <p:spPr bwMode="auto">
          <a:xfrm flipV="1">
            <a:off x="4643438" y="3213100"/>
            <a:ext cx="792162" cy="10318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7418" name="Text Box 12"/>
          <p:cNvSpPr txBox="1">
            <a:spLocks noChangeArrowheads="1"/>
          </p:cNvSpPr>
          <p:nvPr/>
        </p:nvSpPr>
        <p:spPr bwMode="auto">
          <a:xfrm>
            <a:off x="4716463" y="5734050"/>
            <a:ext cx="1339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プレイヤー</a:t>
            </a:r>
            <a:r>
              <a:rPr lang="en-US" altLang="ja-JP" sz="1800"/>
              <a:t>1</a:t>
            </a:r>
          </a:p>
        </p:txBody>
      </p:sp>
      <p:sp>
        <p:nvSpPr>
          <p:cNvPr id="17419" name="Text Box 13"/>
          <p:cNvSpPr txBox="1">
            <a:spLocks noChangeArrowheads="1"/>
          </p:cNvSpPr>
          <p:nvPr/>
        </p:nvSpPr>
        <p:spPr bwMode="auto">
          <a:xfrm>
            <a:off x="1258888" y="4508500"/>
            <a:ext cx="1339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プレイヤー</a:t>
            </a:r>
            <a:r>
              <a:rPr lang="en-US" altLang="ja-JP" sz="1800"/>
              <a:t>2</a:t>
            </a:r>
          </a:p>
        </p:txBody>
      </p:sp>
      <p:sp>
        <p:nvSpPr>
          <p:cNvPr id="17420" name="Text Box 14"/>
          <p:cNvSpPr txBox="1">
            <a:spLocks noChangeArrowheads="1"/>
          </p:cNvSpPr>
          <p:nvPr/>
        </p:nvSpPr>
        <p:spPr bwMode="auto">
          <a:xfrm>
            <a:off x="900113" y="3716338"/>
            <a:ext cx="6191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グー</a:t>
            </a:r>
          </a:p>
        </p:txBody>
      </p:sp>
      <p:sp>
        <p:nvSpPr>
          <p:cNvPr id="17421" name="Text Box 20"/>
          <p:cNvSpPr txBox="1">
            <a:spLocks noChangeArrowheads="1"/>
          </p:cNvSpPr>
          <p:nvPr/>
        </p:nvSpPr>
        <p:spPr bwMode="auto">
          <a:xfrm>
            <a:off x="250825" y="2781300"/>
            <a:ext cx="774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(0, 0)</a:t>
            </a:r>
          </a:p>
        </p:txBody>
      </p:sp>
      <p:sp>
        <p:nvSpPr>
          <p:cNvPr id="17422" name="Oval 24"/>
          <p:cNvSpPr>
            <a:spLocks noChangeArrowheads="1"/>
          </p:cNvSpPr>
          <p:nvPr/>
        </p:nvSpPr>
        <p:spPr bwMode="auto">
          <a:xfrm>
            <a:off x="4419600" y="5486400"/>
            <a:ext cx="381000" cy="381000"/>
          </a:xfrm>
          <a:prstGeom prst="ellipse">
            <a:avLst/>
          </a:prstGeom>
          <a:solidFill>
            <a:schemeClr val="bg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7423" name="Oval 25"/>
          <p:cNvSpPr>
            <a:spLocks noChangeArrowheads="1"/>
          </p:cNvSpPr>
          <p:nvPr/>
        </p:nvSpPr>
        <p:spPr bwMode="auto">
          <a:xfrm>
            <a:off x="4495800" y="5562600"/>
            <a:ext cx="228600" cy="2286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7424" name="Line 26"/>
          <p:cNvSpPr>
            <a:spLocks noChangeShapeType="1"/>
          </p:cNvSpPr>
          <p:nvPr/>
        </p:nvSpPr>
        <p:spPr bwMode="auto">
          <a:xfrm flipH="1" flipV="1">
            <a:off x="4572000" y="4221163"/>
            <a:ext cx="0" cy="12954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7425" name="Line 27"/>
          <p:cNvSpPr>
            <a:spLocks noChangeShapeType="1"/>
          </p:cNvSpPr>
          <p:nvPr/>
        </p:nvSpPr>
        <p:spPr bwMode="auto">
          <a:xfrm flipH="1" flipV="1">
            <a:off x="1547813" y="3213100"/>
            <a:ext cx="863600" cy="11509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7426" name="Line 28"/>
          <p:cNvSpPr>
            <a:spLocks noChangeShapeType="1"/>
          </p:cNvSpPr>
          <p:nvPr/>
        </p:nvSpPr>
        <p:spPr bwMode="auto">
          <a:xfrm flipV="1">
            <a:off x="4572000" y="3213100"/>
            <a:ext cx="0" cy="9350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7427" name="Oval 29"/>
          <p:cNvSpPr>
            <a:spLocks noChangeArrowheads="1"/>
          </p:cNvSpPr>
          <p:nvPr/>
        </p:nvSpPr>
        <p:spPr bwMode="auto">
          <a:xfrm>
            <a:off x="2268538" y="4221163"/>
            <a:ext cx="228600" cy="2286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7428" name="Oval 30"/>
          <p:cNvSpPr>
            <a:spLocks noChangeArrowheads="1"/>
          </p:cNvSpPr>
          <p:nvPr/>
        </p:nvSpPr>
        <p:spPr bwMode="auto">
          <a:xfrm>
            <a:off x="4427538" y="4149725"/>
            <a:ext cx="228600" cy="2286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7429" name="Text Box 33"/>
          <p:cNvSpPr txBox="1">
            <a:spLocks noChangeArrowheads="1"/>
          </p:cNvSpPr>
          <p:nvPr/>
        </p:nvSpPr>
        <p:spPr bwMode="auto">
          <a:xfrm>
            <a:off x="1763713" y="3213100"/>
            <a:ext cx="755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チョキ</a:t>
            </a:r>
          </a:p>
        </p:txBody>
      </p:sp>
      <p:sp>
        <p:nvSpPr>
          <p:cNvPr id="17430" name="Text Box 34"/>
          <p:cNvSpPr txBox="1">
            <a:spLocks noChangeArrowheads="1"/>
          </p:cNvSpPr>
          <p:nvPr/>
        </p:nvSpPr>
        <p:spPr bwMode="auto">
          <a:xfrm>
            <a:off x="2500313" y="3571875"/>
            <a:ext cx="6318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パー</a:t>
            </a:r>
          </a:p>
        </p:txBody>
      </p:sp>
      <p:sp>
        <p:nvSpPr>
          <p:cNvPr id="17431" name="Text Box 35"/>
          <p:cNvSpPr txBox="1">
            <a:spLocks noChangeArrowheads="1"/>
          </p:cNvSpPr>
          <p:nvPr/>
        </p:nvSpPr>
        <p:spPr bwMode="auto">
          <a:xfrm>
            <a:off x="1116013" y="2781300"/>
            <a:ext cx="8588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(1, -1)</a:t>
            </a:r>
          </a:p>
        </p:txBody>
      </p:sp>
      <p:sp>
        <p:nvSpPr>
          <p:cNvPr id="17432" name="Text Box 36"/>
          <p:cNvSpPr txBox="1">
            <a:spLocks noChangeArrowheads="1"/>
          </p:cNvSpPr>
          <p:nvPr/>
        </p:nvSpPr>
        <p:spPr bwMode="auto">
          <a:xfrm>
            <a:off x="2051050" y="2781300"/>
            <a:ext cx="858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(-1, 1)</a:t>
            </a:r>
          </a:p>
        </p:txBody>
      </p:sp>
      <p:sp>
        <p:nvSpPr>
          <p:cNvPr id="17433" name="Text Box 37"/>
          <p:cNvSpPr txBox="1">
            <a:spLocks noChangeArrowheads="1"/>
          </p:cNvSpPr>
          <p:nvPr/>
        </p:nvSpPr>
        <p:spPr bwMode="auto">
          <a:xfrm>
            <a:off x="3143250" y="5000625"/>
            <a:ext cx="6191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グー</a:t>
            </a:r>
          </a:p>
        </p:txBody>
      </p:sp>
      <p:sp>
        <p:nvSpPr>
          <p:cNvPr id="17434" name="Text Box 38"/>
          <p:cNvSpPr txBox="1">
            <a:spLocks noChangeArrowheads="1"/>
          </p:cNvSpPr>
          <p:nvPr/>
        </p:nvSpPr>
        <p:spPr bwMode="auto">
          <a:xfrm>
            <a:off x="4572000" y="4797425"/>
            <a:ext cx="755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チョキ</a:t>
            </a:r>
          </a:p>
        </p:txBody>
      </p:sp>
      <p:sp>
        <p:nvSpPr>
          <p:cNvPr id="17435" name="Text Box 39"/>
          <p:cNvSpPr txBox="1">
            <a:spLocks noChangeArrowheads="1"/>
          </p:cNvSpPr>
          <p:nvPr/>
        </p:nvSpPr>
        <p:spPr bwMode="auto">
          <a:xfrm>
            <a:off x="5435600" y="4941888"/>
            <a:ext cx="6318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パー</a:t>
            </a:r>
          </a:p>
        </p:txBody>
      </p:sp>
      <p:sp>
        <p:nvSpPr>
          <p:cNvPr id="17436" name="Text Box 40"/>
          <p:cNvSpPr txBox="1">
            <a:spLocks noChangeArrowheads="1"/>
          </p:cNvSpPr>
          <p:nvPr/>
        </p:nvSpPr>
        <p:spPr bwMode="auto">
          <a:xfrm>
            <a:off x="3500438" y="3643313"/>
            <a:ext cx="6191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グー</a:t>
            </a:r>
          </a:p>
        </p:txBody>
      </p:sp>
      <p:sp>
        <p:nvSpPr>
          <p:cNvPr id="17437" name="Text Box 41"/>
          <p:cNvSpPr txBox="1">
            <a:spLocks noChangeArrowheads="1"/>
          </p:cNvSpPr>
          <p:nvPr/>
        </p:nvSpPr>
        <p:spPr bwMode="auto">
          <a:xfrm>
            <a:off x="3851275" y="3141663"/>
            <a:ext cx="755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チョキ</a:t>
            </a:r>
          </a:p>
        </p:txBody>
      </p:sp>
      <p:sp>
        <p:nvSpPr>
          <p:cNvPr id="17438" name="Text Box 42"/>
          <p:cNvSpPr txBox="1">
            <a:spLocks noChangeArrowheads="1"/>
          </p:cNvSpPr>
          <p:nvPr/>
        </p:nvSpPr>
        <p:spPr bwMode="auto">
          <a:xfrm>
            <a:off x="5000625" y="3643313"/>
            <a:ext cx="6318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パー</a:t>
            </a:r>
          </a:p>
        </p:txBody>
      </p:sp>
      <p:sp>
        <p:nvSpPr>
          <p:cNvPr id="17439" name="Text Box 43"/>
          <p:cNvSpPr txBox="1">
            <a:spLocks noChangeArrowheads="1"/>
          </p:cNvSpPr>
          <p:nvPr/>
        </p:nvSpPr>
        <p:spPr bwMode="auto">
          <a:xfrm>
            <a:off x="4140200" y="2781300"/>
            <a:ext cx="7794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(0, 0)</a:t>
            </a:r>
          </a:p>
        </p:txBody>
      </p:sp>
      <p:sp>
        <p:nvSpPr>
          <p:cNvPr id="17440" name="Text Box 44"/>
          <p:cNvSpPr txBox="1">
            <a:spLocks noChangeArrowheads="1"/>
          </p:cNvSpPr>
          <p:nvPr/>
        </p:nvSpPr>
        <p:spPr bwMode="auto">
          <a:xfrm>
            <a:off x="4932363" y="2781300"/>
            <a:ext cx="863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(1, -1)</a:t>
            </a:r>
          </a:p>
        </p:txBody>
      </p:sp>
      <p:sp>
        <p:nvSpPr>
          <p:cNvPr id="17441" name="Text Box 45"/>
          <p:cNvSpPr txBox="1">
            <a:spLocks noChangeArrowheads="1"/>
          </p:cNvSpPr>
          <p:nvPr/>
        </p:nvSpPr>
        <p:spPr bwMode="auto">
          <a:xfrm>
            <a:off x="3203575" y="2781300"/>
            <a:ext cx="863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(-1, 1)</a:t>
            </a:r>
          </a:p>
        </p:txBody>
      </p:sp>
      <p:sp>
        <p:nvSpPr>
          <p:cNvPr id="17442" name="Text Box 46"/>
          <p:cNvSpPr txBox="1">
            <a:spLocks noChangeArrowheads="1"/>
          </p:cNvSpPr>
          <p:nvPr/>
        </p:nvSpPr>
        <p:spPr bwMode="auto">
          <a:xfrm>
            <a:off x="4643438" y="4292600"/>
            <a:ext cx="1339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プレイヤー</a:t>
            </a:r>
            <a:r>
              <a:rPr lang="en-US" altLang="ja-JP" sz="1800"/>
              <a:t>2</a:t>
            </a:r>
          </a:p>
        </p:txBody>
      </p:sp>
      <p:sp>
        <p:nvSpPr>
          <p:cNvPr id="17443" name="Text Box 47"/>
          <p:cNvSpPr txBox="1">
            <a:spLocks noChangeArrowheads="1"/>
          </p:cNvSpPr>
          <p:nvPr/>
        </p:nvSpPr>
        <p:spPr bwMode="auto">
          <a:xfrm>
            <a:off x="6732588" y="4292600"/>
            <a:ext cx="1339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プレイヤー</a:t>
            </a:r>
            <a:r>
              <a:rPr lang="en-US" altLang="ja-JP" sz="1800"/>
              <a:t>2</a:t>
            </a:r>
          </a:p>
        </p:txBody>
      </p:sp>
      <p:sp>
        <p:nvSpPr>
          <p:cNvPr id="17444" name="Line 48"/>
          <p:cNvSpPr>
            <a:spLocks noChangeShapeType="1"/>
          </p:cNvSpPr>
          <p:nvPr/>
        </p:nvSpPr>
        <p:spPr bwMode="auto">
          <a:xfrm flipV="1">
            <a:off x="6804025" y="3213100"/>
            <a:ext cx="1512888" cy="96361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7445" name="Line 49"/>
          <p:cNvSpPr>
            <a:spLocks noChangeShapeType="1"/>
          </p:cNvSpPr>
          <p:nvPr/>
        </p:nvSpPr>
        <p:spPr bwMode="auto">
          <a:xfrm flipV="1">
            <a:off x="6732588" y="3213100"/>
            <a:ext cx="792162" cy="96361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7446" name="Line 50"/>
          <p:cNvSpPr>
            <a:spLocks noChangeShapeType="1"/>
          </p:cNvSpPr>
          <p:nvPr/>
        </p:nvSpPr>
        <p:spPr bwMode="auto">
          <a:xfrm flipH="1" flipV="1">
            <a:off x="6443663" y="3213100"/>
            <a:ext cx="301625" cy="10064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7447" name="Text Box 51"/>
          <p:cNvSpPr txBox="1">
            <a:spLocks noChangeArrowheads="1"/>
          </p:cNvSpPr>
          <p:nvPr/>
        </p:nvSpPr>
        <p:spPr bwMode="auto">
          <a:xfrm>
            <a:off x="6011863" y="3644900"/>
            <a:ext cx="6191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グー</a:t>
            </a:r>
          </a:p>
        </p:txBody>
      </p:sp>
      <p:sp>
        <p:nvSpPr>
          <p:cNvPr id="17448" name="Text Box 52"/>
          <p:cNvSpPr txBox="1">
            <a:spLocks noChangeArrowheads="1"/>
          </p:cNvSpPr>
          <p:nvPr/>
        </p:nvSpPr>
        <p:spPr bwMode="auto">
          <a:xfrm>
            <a:off x="6588125" y="3284538"/>
            <a:ext cx="755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チョキ</a:t>
            </a:r>
          </a:p>
        </p:txBody>
      </p:sp>
      <p:sp>
        <p:nvSpPr>
          <p:cNvPr id="17449" name="Text Box 53"/>
          <p:cNvSpPr txBox="1">
            <a:spLocks noChangeArrowheads="1"/>
          </p:cNvSpPr>
          <p:nvPr/>
        </p:nvSpPr>
        <p:spPr bwMode="auto">
          <a:xfrm>
            <a:off x="7572375" y="3571875"/>
            <a:ext cx="6318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パー</a:t>
            </a:r>
          </a:p>
        </p:txBody>
      </p:sp>
      <p:sp>
        <p:nvSpPr>
          <p:cNvPr id="17450" name="Text Box 54"/>
          <p:cNvSpPr txBox="1">
            <a:spLocks noChangeArrowheads="1"/>
          </p:cNvSpPr>
          <p:nvPr/>
        </p:nvSpPr>
        <p:spPr bwMode="auto">
          <a:xfrm>
            <a:off x="8027988" y="2781300"/>
            <a:ext cx="7794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(0, 0)</a:t>
            </a:r>
          </a:p>
        </p:txBody>
      </p:sp>
      <p:sp>
        <p:nvSpPr>
          <p:cNvPr id="17451" name="Text Box 56"/>
          <p:cNvSpPr txBox="1">
            <a:spLocks noChangeArrowheads="1"/>
          </p:cNvSpPr>
          <p:nvPr/>
        </p:nvSpPr>
        <p:spPr bwMode="auto">
          <a:xfrm>
            <a:off x="7092950" y="2781300"/>
            <a:ext cx="863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(-1, 1)</a:t>
            </a:r>
          </a:p>
        </p:txBody>
      </p:sp>
      <p:sp>
        <p:nvSpPr>
          <p:cNvPr id="17452" name="Text Box 57"/>
          <p:cNvSpPr txBox="1">
            <a:spLocks noChangeArrowheads="1"/>
          </p:cNvSpPr>
          <p:nvPr/>
        </p:nvSpPr>
        <p:spPr bwMode="auto">
          <a:xfrm>
            <a:off x="6084888" y="2781300"/>
            <a:ext cx="863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(1, -1)</a:t>
            </a:r>
          </a:p>
        </p:txBody>
      </p:sp>
      <p:sp>
        <p:nvSpPr>
          <p:cNvPr id="17453" name="AutoShape 58"/>
          <p:cNvSpPr>
            <a:spLocks/>
          </p:cNvSpPr>
          <p:nvPr/>
        </p:nvSpPr>
        <p:spPr bwMode="auto">
          <a:xfrm>
            <a:off x="2987675" y="1916113"/>
            <a:ext cx="1223963" cy="609600"/>
          </a:xfrm>
          <a:prstGeom prst="borderCallout2">
            <a:avLst>
              <a:gd name="adj1" fmla="val 18750"/>
              <a:gd name="adj2" fmla="val -6227"/>
              <a:gd name="adj3" fmla="val 18750"/>
              <a:gd name="adj4" fmla="val -16861"/>
              <a:gd name="adj5" fmla="val 136981"/>
              <a:gd name="adj6" fmla="val -27884"/>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プレイヤー</a:t>
            </a:r>
            <a:r>
              <a:rPr lang="en-US" altLang="ja-JP" sz="1600"/>
              <a:t>2</a:t>
            </a:r>
            <a:r>
              <a:rPr lang="ja-JP" altLang="en-US" sz="1600"/>
              <a:t>の利得</a:t>
            </a:r>
          </a:p>
        </p:txBody>
      </p:sp>
      <p:sp>
        <p:nvSpPr>
          <p:cNvPr id="17454" name="AutoShape 59"/>
          <p:cNvSpPr>
            <a:spLocks/>
          </p:cNvSpPr>
          <p:nvPr/>
        </p:nvSpPr>
        <p:spPr bwMode="auto">
          <a:xfrm>
            <a:off x="684213" y="1916113"/>
            <a:ext cx="1295400" cy="609600"/>
          </a:xfrm>
          <a:prstGeom prst="borderCallout2">
            <a:avLst>
              <a:gd name="adj1" fmla="val 18750"/>
              <a:gd name="adj2" fmla="val 105884"/>
              <a:gd name="adj3" fmla="val 18750"/>
              <a:gd name="adj4" fmla="val 114338"/>
              <a:gd name="adj5" fmla="val 135940"/>
              <a:gd name="adj6" fmla="val 123162"/>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プレイヤー</a:t>
            </a:r>
            <a:r>
              <a:rPr lang="en-US" altLang="ja-JP" sz="1600"/>
              <a:t>1</a:t>
            </a:r>
            <a:r>
              <a:rPr lang="ja-JP" altLang="en-US" sz="1600"/>
              <a:t>の利得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7412"/>
                                        </p:tgtEl>
                                        <p:attrNameLst>
                                          <p:attrName>style.visibility</p:attrName>
                                        </p:attrNameLst>
                                      </p:cBhvr>
                                      <p:to>
                                        <p:strVal val="visible"/>
                                      </p:to>
                                    </p:set>
                                    <p:animEffect transition="in" filter="dissolve">
                                      <p:cBhvr>
                                        <p:cTn id="10" dur="500"/>
                                        <p:tgtEl>
                                          <p:spTgt spid="17412"/>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7413"/>
                                        </p:tgtEl>
                                        <p:attrNameLst>
                                          <p:attrName>style.visibility</p:attrName>
                                        </p:attrNameLst>
                                      </p:cBhvr>
                                      <p:to>
                                        <p:strVal val="visible"/>
                                      </p:to>
                                    </p:set>
                                    <p:animEffect transition="in" filter="dissolve">
                                      <p:cBhvr>
                                        <p:cTn id="13" dur="500"/>
                                        <p:tgtEl>
                                          <p:spTgt spid="17413"/>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7414"/>
                                        </p:tgtEl>
                                        <p:attrNameLst>
                                          <p:attrName>style.visibility</p:attrName>
                                        </p:attrNameLst>
                                      </p:cBhvr>
                                      <p:to>
                                        <p:strVal val="visible"/>
                                      </p:to>
                                    </p:set>
                                    <p:animEffect transition="in" filter="dissolve">
                                      <p:cBhvr>
                                        <p:cTn id="16" dur="500"/>
                                        <p:tgtEl>
                                          <p:spTgt spid="17414"/>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7415"/>
                                        </p:tgtEl>
                                        <p:attrNameLst>
                                          <p:attrName>style.visibility</p:attrName>
                                        </p:attrNameLst>
                                      </p:cBhvr>
                                      <p:to>
                                        <p:strVal val="visible"/>
                                      </p:to>
                                    </p:set>
                                    <p:animEffect transition="in" filter="dissolve">
                                      <p:cBhvr>
                                        <p:cTn id="19" dur="500"/>
                                        <p:tgtEl>
                                          <p:spTgt spid="17415"/>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7416"/>
                                        </p:tgtEl>
                                        <p:attrNameLst>
                                          <p:attrName>style.visibility</p:attrName>
                                        </p:attrNameLst>
                                      </p:cBhvr>
                                      <p:to>
                                        <p:strVal val="visible"/>
                                      </p:to>
                                    </p:set>
                                    <p:animEffect transition="in" filter="dissolve">
                                      <p:cBhvr>
                                        <p:cTn id="22" dur="500"/>
                                        <p:tgtEl>
                                          <p:spTgt spid="17416"/>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7417"/>
                                        </p:tgtEl>
                                        <p:attrNameLst>
                                          <p:attrName>style.visibility</p:attrName>
                                        </p:attrNameLst>
                                      </p:cBhvr>
                                      <p:to>
                                        <p:strVal val="visible"/>
                                      </p:to>
                                    </p:set>
                                    <p:animEffect transition="in" filter="dissolve">
                                      <p:cBhvr>
                                        <p:cTn id="25" dur="500"/>
                                        <p:tgtEl>
                                          <p:spTgt spid="17417"/>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7418"/>
                                        </p:tgtEl>
                                        <p:attrNameLst>
                                          <p:attrName>style.visibility</p:attrName>
                                        </p:attrNameLst>
                                      </p:cBhvr>
                                      <p:to>
                                        <p:strVal val="visible"/>
                                      </p:to>
                                    </p:set>
                                    <p:animEffect transition="in" filter="dissolve">
                                      <p:cBhvr>
                                        <p:cTn id="28" dur="500"/>
                                        <p:tgtEl>
                                          <p:spTgt spid="17418"/>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17419"/>
                                        </p:tgtEl>
                                        <p:attrNameLst>
                                          <p:attrName>style.visibility</p:attrName>
                                        </p:attrNameLst>
                                      </p:cBhvr>
                                      <p:to>
                                        <p:strVal val="visible"/>
                                      </p:to>
                                    </p:set>
                                    <p:animEffect transition="in" filter="dissolve">
                                      <p:cBhvr>
                                        <p:cTn id="31" dur="500"/>
                                        <p:tgtEl>
                                          <p:spTgt spid="17419"/>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7420"/>
                                        </p:tgtEl>
                                        <p:attrNameLst>
                                          <p:attrName>style.visibility</p:attrName>
                                        </p:attrNameLst>
                                      </p:cBhvr>
                                      <p:to>
                                        <p:strVal val="visible"/>
                                      </p:to>
                                    </p:set>
                                    <p:animEffect transition="in" filter="dissolve">
                                      <p:cBhvr>
                                        <p:cTn id="34" dur="500"/>
                                        <p:tgtEl>
                                          <p:spTgt spid="17420"/>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7422"/>
                                        </p:tgtEl>
                                        <p:attrNameLst>
                                          <p:attrName>style.visibility</p:attrName>
                                        </p:attrNameLst>
                                      </p:cBhvr>
                                      <p:to>
                                        <p:strVal val="visible"/>
                                      </p:to>
                                    </p:set>
                                    <p:animEffect transition="in" filter="dissolve">
                                      <p:cBhvr>
                                        <p:cTn id="37" dur="500"/>
                                        <p:tgtEl>
                                          <p:spTgt spid="17422"/>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7423"/>
                                        </p:tgtEl>
                                        <p:attrNameLst>
                                          <p:attrName>style.visibility</p:attrName>
                                        </p:attrNameLst>
                                      </p:cBhvr>
                                      <p:to>
                                        <p:strVal val="visible"/>
                                      </p:to>
                                    </p:set>
                                    <p:animEffect transition="in" filter="dissolve">
                                      <p:cBhvr>
                                        <p:cTn id="40" dur="500"/>
                                        <p:tgtEl>
                                          <p:spTgt spid="17423"/>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17424"/>
                                        </p:tgtEl>
                                        <p:attrNameLst>
                                          <p:attrName>style.visibility</p:attrName>
                                        </p:attrNameLst>
                                      </p:cBhvr>
                                      <p:to>
                                        <p:strVal val="visible"/>
                                      </p:to>
                                    </p:set>
                                    <p:animEffect transition="in" filter="dissolve">
                                      <p:cBhvr>
                                        <p:cTn id="43" dur="500"/>
                                        <p:tgtEl>
                                          <p:spTgt spid="17424"/>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17425"/>
                                        </p:tgtEl>
                                        <p:attrNameLst>
                                          <p:attrName>style.visibility</p:attrName>
                                        </p:attrNameLst>
                                      </p:cBhvr>
                                      <p:to>
                                        <p:strVal val="visible"/>
                                      </p:to>
                                    </p:set>
                                    <p:animEffect transition="in" filter="dissolve">
                                      <p:cBhvr>
                                        <p:cTn id="46" dur="500"/>
                                        <p:tgtEl>
                                          <p:spTgt spid="17425"/>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17426"/>
                                        </p:tgtEl>
                                        <p:attrNameLst>
                                          <p:attrName>style.visibility</p:attrName>
                                        </p:attrNameLst>
                                      </p:cBhvr>
                                      <p:to>
                                        <p:strVal val="visible"/>
                                      </p:to>
                                    </p:set>
                                    <p:animEffect transition="in" filter="dissolve">
                                      <p:cBhvr>
                                        <p:cTn id="49" dur="500"/>
                                        <p:tgtEl>
                                          <p:spTgt spid="17426"/>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17427"/>
                                        </p:tgtEl>
                                        <p:attrNameLst>
                                          <p:attrName>style.visibility</p:attrName>
                                        </p:attrNameLst>
                                      </p:cBhvr>
                                      <p:to>
                                        <p:strVal val="visible"/>
                                      </p:to>
                                    </p:set>
                                    <p:animEffect transition="in" filter="dissolve">
                                      <p:cBhvr>
                                        <p:cTn id="52" dur="500"/>
                                        <p:tgtEl>
                                          <p:spTgt spid="17427"/>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17428"/>
                                        </p:tgtEl>
                                        <p:attrNameLst>
                                          <p:attrName>style.visibility</p:attrName>
                                        </p:attrNameLst>
                                      </p:cBhvr>
                                      <p:to>
                                        <p:strVal val="visible"/>
                                      </p:to>
                                    </p:set>
                                    <p:animEffect transition="in" filter="dissolve">
                                      <p:cBhvr>
                                        <p:cTn id="55" dur="500"/>
                                        <p:tgtEl>
                                          <p:spTgt spid="17428"/>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17429"/>
                                        </p:tgtEl>
                                        <p:attrNameLst>
                                          <p:attrName>style.visibility</p:attrName>
                                        </p:attrNameLst>
                                      </p:cBhvr>
                                      <p:to>
                                        <p:strVal val="visible"/>
                                      </p:to>
                                    </p:set>
                                    <p:animEffect transition="in" filter="dissolve">
                                      <p:cBhvr>
                                        <p:cTn id="58" dur="500"/>
                                        <p:tgtEl>
                                          <p:spTgt spid="17429"/>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17430"/>
                                        </p:tgtEl>
                                        <p:attrNameLst>
                                          <p:attrName>style.visibility</p:attrName>
                                        </p:attrNameLst>
                                      </p:cBhvr>
                                      <p:to>
                                        <p:strVal val="visible"/>
                                      </p:to>
                                    </p:set>
                                    <p:animEffect transition="in" filter="dissolve">
                                      <p:cBhvr>
                                        <p:cTn id="61" dur="500"/>
                                        <p:tgtEl>
                                          <p:spTgt spid="17430"/>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17433"/>
                                        </p:tgtEl>
                                        <p:attrNameLst>
                                          <p:attrName>style.visibility</p:attrName>
                                        </p:attrNameLst>
                                      </p:cBhvr>
                                      <p:to>
                                        <p:strVal val="visible"/>
                                      </p:to>
                                    </p:set>
                                    <p:animEffect transition="in" filter="dissolve">
                                      <p:cBhvr>
                                        <p:cTn id="64" dur="500"/>
                                        <p:tgtEl>
                                          <p:spTgt spid="17433"/>
                                        </p:tgtEl>
                                      </p:cBhvr>
                                    </p:animEffect>
                                  </p:childTnLst>
                                </p:cTn>
                              </p:par>
                              <p:par>
                                <p:cTn id="65" presetID="9" presetClass="entr" presetSubtype="0" fill="hold" grpId="0" nodeType="withEffect">
                                  <p:stCondLst>
                                    <p:cond delay="0"/>
                                  </p:stCondLst>
                                  <p:childTnLst>
                                    <p:set>
                                      <p:cBhvr>
                                        <p:cTn id="66" dur="1" fill="hold">
                                          <p:stCondLst>
                                            <p:cond delay="0"/>
                                          </p:stCondLst>
                                        </p:cTn>
                                        <p:tgtEl>
                                          <p:spTgt spid="17434"/>
                                        </p:tgtEl>
                                        <p:attrNameLst>
                                          <p:attrName>style.visibility</p:attrName>
                                        </p:attrNameLst>
                                      </p:cBhvr>
                                      <p:to>
                                        <p:strVal val="visible"/>
                                      </p:to>
                                    </p:set>
                                    <p:animEffect transition="in" filter="dissolve">
                                      <p:cBhvr>
                                        <p:cTn id="67" dur="500"/>
                                        <p:tgtEl>
                                          <p:spTgt spid="17434"/>
                                        </p:tgtEl>
                                      </p:cBhvr>
                                    </p:animEffect>
                                  </p:childTnLst>
                                </p:cTn>
                              </p:par>
                              <p:par>
                                <p:cTn id="68" presetID="9" presetClass="entr" presetSubtype="0" fill="hold" grpId="0" nodeType="withEffect">
                                  <p:stCondLst>
                                    <p:cond delay="0"/>
                                  </p:stCondLst>
                                  <p:childTnLst>
                                    <p:set>
                                      <p:cBhvr>
                                        <p:cTn id="69" dur="1" fill="hold">
                                          <p:stCondLst>
                                            <p:cond delay="0"/>
                                          </p:stCondLst>
                                        </p:cTn>
                                        <p:tgtEl>
                                          <p:spTgt spid="17435"/>
                                        </p:tgtEl>
                                        <p:attrNameLst>
                                          <p:attrName>style.visibility</p:attrName>
                                        </p:attrNameLst>
                                      </p:cBhvr>
                                      <p:to>
                                        <p:strVal val="visible"/>
                                      </p:to>
                                    </p:set>
                                    <p:animEffect transition="in" filter="dissolve">
                                      <p:cBhvr>
                                        <p:cTn id="70" dur="500"/>
                                        <p:tgtEl>
                                          <p:spTgt spid="17435"/>
                                        </p:tgtEl>
                                      </p:cBhvr>
                                    </p:animEffect>
                                  </p:childTnLst>
                                </p:cTn>
                              </p:par>
                              <p:par>
                                <p:cTn id="71" presetID="9" presetClass="entr" presetSubtype="0" fill="hold" grpId="0" nodeType="withEffect">
                                  <p:stCondLst>
                                    <p:cond delay="0"/>
                                  </p:stCondLst>
                                  <p:childTnLst>
                                    <p:set>
                                      <p:cBhvr>
                                        <p:cTn id="72" dur="1" fill="hold">
                                          <p:stCondLst>
                                            <p:cond delay="0"/>
                                          </p:stCondLst>
                                        </p:cTn>
                                        <p:tgtEl>
                                          <p:spTgt spid="17436"/>
                                        </p:tgtEl>
                                        <p:attrNameLst>
                                          <p:attrName>style.visibility</p:attrName>
                                        </p:attrNameLst>
                                      </p:cBhvr>
                                      <p:to>
                                        <p:strVal val="visible"/>
                                      </p:to>
                                    </p:set>
                                    <p:animEffect transition="in" filter="dissolve">
                                      <p:cBhvr>
                                        <p:cTn id="73" dur="500"/>
                                        <p:tgtEl>
                                          <p:spTgt spid="17436"/>
                                        </p:tgtEl>
                                      </p:cBhvr>
                                    </p:animEffect>
                                  </p:childTnLst>
                                </p:cTn>
                              </p:par>
                              <p:par>
                                <p:cTn id="74" presetID="9" presetClass="entr" presetSubtype="0" fill="hold" grpId="0" nodeType="withEffect">
                                  <p:stCondLst>
                                    <p:cond delay="0"/>
                                  </p:stCondLst>
                                  <p:childTnLst>
                                    <p:set>
                                      <p:cBhvr>
                                        <p:cTn id="75" dur="1" fill="hold">
                                          <p:stCondLst>
                                            <p:cond delay="0"/>
                                          </p:stCondLst>
                                        </p:cTn>
                                        <p:tgtEl>
                                          <p:spTgt spid="17437"/>
                                        </p:tgtEl>
                                        <p:attrNameLst>
                                          <p:attrName>style.visibility</p:attrName>
                                        </p:attrNameLst>
                                      </p:cBhvr>
                                      <p:to>
                                        <p:strVal val="visible"/>
                                      </p:to>
                                    </p:set>
                                    <p:animEffect transition="in" filter="dissolve">
                                      <p:cBhvr>
                                        <p:cTn id="76" dur="500"/>
                                        <p:tgtEl>
                                          <p:spTgt spid="17437"/>
                                        </p:tgtEl>
                                      </p:cBhvr>
                                    </p:animEffect>
                                  </p:childTnLst>
                                </p:cTn>
                              </p:par>
                              <p:par>
                                <p:cTn id="77" presetID="9" presetClass="entr" presetSubtype="0" fill="hold" grpId="0" nodeType="withEffect">
                                  <p:stCondLst>
                                    <p:cond delay="0"/>
                                  </p:stCondLst>
                                  <p:childTnLst>
                                    <p:set>
                                      <p:cBhvr>
                                        <p:cTn id="78" dur="1" fill="hold">
                                          <p:stCondLst>
                                            <p:cond delay="0"/>
                                          </p:stCondLst>
                                        </p:cTn>
                                        <p:tgtEl>
                                          <p:spTgt spid="17438"/>
                                        </p:tgtEl>
                                        <p:attrNameLst>
                                          <p:attrName>style.visibility</p:attrName>
                                        </p:attrNameLst>
                                      </p:cBhvr>
                                      <p:to>
                                        <p:strVal val="visible"/>
                                      </p:to>
                                    </p:set>
                                    <p:animEffect transition="in" filter="dissolve">
                                      <p:cBhvr>
                                        <p:cTn id="79" dur="500"/>
                                        <p:tgtEl>
                                          <p:spTgt spid="17438"/>
                                        </p:tgtEl>
                                      </p:cBhvr>
                                    </p:animEffect>
                                  </p:childTnLst>
                                </p:cTn>
                              </p:par>
                              <p:par>
                                <p:cTn id="80" presetID="9" presetClass="entr" presetSubtype="0" fill="hold" grpId="0" nodeType="withEffect">
                                  <p:stCondLst>
                                    <p:cond delay="0"/>
                                  </p:stCondLst>
                                  <p:childTnLst>
                                    <p:set>
                                      <p:cBhvr>
                                        <p:cTn id="81" dur="1" fill="hold">
                                          <p:stCondLst>
                                            <p:cond delay="0"/>
                                          </p:stCondLst>
                                        </p:cTn>
                                        <p:tgtEl>
                                          <p:spTgt spid="17442"/>
                                        </p:tgtEl>
                                        <p:attrNameLst>
                                          <p:attrName>style.visibility</p:attrName>
                                        </p:attrNameLst>
                                      </p:cBhvr>
                                      <p:to>
                                        <p:strVal val="visible"/>
                                      </p:to>
                                    </p:set>
                                    <p:animEffect transition="in" filter="dissolve">
                                      <p:cBhvr>
                                        <p:cTn id="82" dur="500"/>
                                        <p:tgtEl>
                                          <p:spTgt spid="17442"/>
                                        </p:tgtEl>
                                      </p:cBhvr>
                                    </p:animEffect>
                                  </p:childTnLst>
                                </p:cTn>
                              </p:par>
                              <p:par>
                                <p:cTn id="83" presetID="9" presetClass="entr" presetSubtype="0" fill="hold" grpId="0" nodeType="withEffect">
                                  <p:stCondLst>
                                    <p:cond delay="0"/>
                                  </p:stCondLst>
                                  <p:childTnLst>
                                    <p:set>
                                      <p:cBhvr>
                                        <p:cTn id="84" dur="1" fill="hold">
                                          <p:stCondLst>
                                            <p:cond delay="0"/>
                                          </p:stCondLst>
                                        </p:cTn>
                                        <p:tgtEl>
                                          <p:spTgt spid="17443"/>
                                        </p:tgtEl>
                                        <p:attrNameLst>
                                          <p:attrName>style.visibility</p:attrName>
                                        </p:attrNameLst>
                                      </p:cBhvr>
                                      <p:to>
                                        <p:strVal val="visible"/>
                                      </p:to>
                                    </p:set>
                                    <p:animEffect transition="in" filter="dissolve">
                                      <p:cBhvr>
                                        <p:cTn id="85" dur="500"/>
                                        <p:tgtEl>
                                          <p:spTgt spid="17443"/>
                                        </p:tgtEl>
                                      </p:cBhvr>
                                    </p:animEffect>
                                  </p:childTnLst>
                                </p:cTn>
                              </p:par>
                              <p:par>
                                <p:cTn id="86" presetID="9" presetClass="entr" presetSubtype="0" fill="hold" grpId="0" nodeType="withEffect">
                                  <p:stCondLst>
                                    <p:cond delay="0"/>
                                  </p:stCondLst>
                                  <p:childTnLst>
                                    <p:set>
                                      <p:cBhvr>
                                        <p:cTn id="87" dur="1" fill="hold">
                                          <p:stCondLst>
                                            <p:cond delay="0"/>
                                          </p:stCondLst>
                                        </p:cTn>
                                        <p:tgtEl>
                                          <p:spTgt spid="17444"/>
                                        </p:tgtEl>
                                        <p:attrNameLst>
                                          <p:attrName>style.visibility</p:attrName>
                                        </p:attrNameLst>
                                      </p:cBhvr>
                                      <p:to>
                                        <p:strVal val="visible"/>
                                      </p:to>
                                    </p:set>
                                    <p:animEffect transition="in" filter="dissolve">
                                      <p:cBhvr>
                                        <p:cTn id="88" dur="500"/>
                                        <p:tgtEl>
                                          <p:spTgt spid="17444"/>
                                        </p:tgtEl>
                                      </p:cBhvr>
                                    </p:animEffect>
                                  </p:childTnLst>
                                </p:cTn>
                              </p:par>
                              <p:par>
                                <p:cTn id="89" presetID="9" presetClass="entr" presetSubtype="0" fill="hold" grpId="0" nodeType="withEffect">
                                  <p:stCondLst>
                                    <p:cond delay="0"/>
                                  </p:stCondLst>
                                  <p:childTnLst>
                                    <p:set>
                                      <p:cBhvr>
                                        <p:cTn id="90" dur="1" fill="hold">
                                          <p:stCondLst>
                                            <p:cond delay="0"/>
                                          </p:stCondLst>
                                        </p:cTn>
                                        <p:tgtEl>
                                          <p:spTgt spid="17445"/>
                                        </p:tgtEl>
                                        <p:attrNameLst>
                                          <p:attrName>style.visibility</p:attrName>
                                        </p:attrNameLst>
                                      </p:cBhvr>
                                      <p:to>
                                        <p:strVal val="visible"/>
                                      </p:to>
                                    </p:set>
                                    <p:animEffect transition="in" filter="dissolve">
                                      <p:cBhvr>
                                        <p:cTn id="91" dur="500"/>
                                        <p:tgtEl>
                                          <p:spTgt spid="17445"/>
                                        </p:tgtEl>
                                      </p:cBhvr>
                                    </p:animEffect>
                                  </p:childTnLst>
                                </p:cTn>
                              </p:par>
                              <p:par>
                                <p:cTn id="92" presetID="9" presetClass="entr" presetSubtype="0" fill="hold" grpId="0" nodeType="withEffect">
                                  <p:stCondLst>
                                    <p:cond delay="0"/>
                                  </p:stCondLst>
                                  <p:childTnLst>
                                    <p:set>
                                      <p:cBhvr>
                                        <p:cTn id="93" dur="1" fill="hold">
                                          <p:stCondLst>
                                            <p:cond delay="0"/>
                                          </p:stCondLst>
                                        </p:cTn>
                                        <p:tgtEl>
                                          <p:spTgt spid="17446"/>
                                        </p:tgtEl>
                                        <p:attrNameLst>
                                          <p:attrName>style.visibility</p:attrName>
                                        </p:attrNameLst>
                                      </p:cBhvr>
                                      <p:to>
                                        <p:strVal val="visible"/>
                                      </p:to>
                                    </p:set>
                                    <p:animEffect transition="in" filter="dissolve">
                                      <p:cBhvr>
                                        <p:cTn id="94" dur="500"/>
                                        <p:tgtEl>
                                          <p:spTgt spid="17446"/>
                                        </p:tgtEl>
                                      </p:cBhvr>
                                    </p:animEffect>
                                  </p:childTnLst>
                                </p:cTn>
                              </p:par>
                              <p:par>
                                <p:cTn id="95" presetID="9" presetClass="entr" presetSubtype="0" fill="hold" grpId="0" nodeType="withEffect">
                                  <p:stCondLst>
                                    <p:cond delay="0"/>
                                  </p:stCondLst>
                                  <p:childTnLst>
                                    <p:set>
                                      <p:cBhvr>
                                        <p:cTn id="96" dur="1" fill="hold">
                                          <p:stCondLst>
                                            <p:cond delay="0"/>
                                          </p:stCondLst>
                                        </p:cTn>
                                        <p:tgtEl>
                                          <p:spTgt spid="17447"/>
                                        </p:tgtEl>
                                        <p:attrNameLst>
                                          <p:attrName>style.visibility</p:attrName>
                                        </p:attrNameLst>
                                      </p:cBhvr>
                                      <p:to>
                                        <p:strVal val="visible"/>
                                      </p:to>
                                    </p:set>
                                    <p:animEffect transition="in" filter="dissolve">
                                      <p:cBhvr>
                                        <p:cTn id="97" dur="500"/>
                                        <p:tgtEl>
                                          <p:spTgt spid="17447"/>
                                        </p:tgtEl>
                                      </p:cBhvr>
                                    </p:animEffect>
                                  </p:childTnLst>
                                </p:cTn>
                              </p:par>
                              <p:par>
                                <p:cTn id="98" presetID="9" presetClass="entr" presetSubtype="0" fill="hold" grpId="0" nodeType="withEffect">
                                  <p:stCondLst>
                                    <p:cond delay="0"/>
                                  </p:stCondLst>
                                  <p:childTnLst>
                                    <p:set>
                                      <p:cBhvr>
                                        <p:cTn id="99" dur="1" fill="hold">
                                          <p:stCondLst>
                                            <p:cond delay="0"/>
                                          </p:stCondLst>
                                        </p:cTn>
                                        <p:tgtEl>
                                          <p:spTgt spid="17448"/>
                                        </p:tgtEl>
                                        <p:attrNameLst>
                                          <p:attrName>style.visibility</p:attrName>
                                        </p:attrNameLst>
                                      </p:cBhvr>
                                      <p:to>
                                        <p:strVal val="visible"/>
                                      </p:to>
                                    </p:set>
                                    <p:animEffect transition="in" filter="dissolve">
                                      <p:cBhvr>
                                        <p:cTn id="100" dur="500"/>
                                        <p:tgtEl>
                                          <p:spTgt spid="17448"/>
                                        </p:tgtEl>
                                      </p:cBhvr>
                                    </p:animEffect>
                                  </p:childTnLst>
                                </p:cTn>
                              </p:par>
                              <p:par>
                                <p:cTn id="101" presetID="9" presetClass="entr" presetSubtype="0" fill="hold" grpId="0" nodeType="withEffect">
                                  <p:stCondLst>
                                    <p:cond delay="0"/>
                                  </p:stCondLst>
                                  <p:childTnLst>
                                    <p:set>
                                      <p:cBhvr>
                                        <p:cTn id="102" dur="1" fill="hold">
                                          <p:stCondLst>
                                            <p:cond delay="0"/>
                                          </p:stCondLst>
                                        </p:cTn>
                                        <p:tgtEl>
                                          <p:spTgt spid="17449"/>
                                        </p:tgtEl>
                                        <p:attrNameLst>
                                          <p:attrName>style.visibility</p:attrName>
                                        </p:attrNameLst>
                                      </p:cBhvr>
                                      <p:to>
                                        <p:strVal val="visible"/>
                                      </p:to>
                                    </p:set>
                                    <p:animEffect transition="in" filter="dissolve">
                                      <p:cBhvr>
                                        <p:cTn id="103" dur="500"/>
                                        <p:tgtEl>
                                          <p:spTgt spid="17449"/>
                                        </p:tgtEl>
                                      </p:cBhvr>
                                    </p:animEffect>
                                  </p:childTnLst>
                                </p:cTn>
                              </p:par>
                            </p:childTnLst>
                          </p:cTn>
                        </p:par>
                        <p:par>
                          <p:cTn id="104" fill="hold" nodeType="afterGroup">
                            <p:stCondLst>
                              <p:cond delay="500"/>
                            </p:stCondLst>
                            <p:childTnLst>
                              <p:par>
                                <p:cTn id="105" presetID="53" presetClass="entr" presetSubtype="0" fill="hold" grpId="0" nodeType="afterEffect">
                                  <p:stCondLst>
                                    <p:cond delay="0"/>
                                  </p:stCondLst>
                                  <p:childTnLst>
                                    <p:set>
                                      <p:cBhvr>
                                        <p:cTn id="106" dur="1" fill="hold">
                                          <p:stCondLst>
                                            <p:cond delay="0"/>
                                          </p:stCondLst>
                                        </p:cTn>
                                        <p:tgtEl>
                                          <p:spTgt spid="17454"/>
                                        </p:tgtEl>
                                        <p:attrNameLst>
                                          <p:attrName>style.visibility</p:attrName>
                                        </p:attrNameLst>
                                      </p:cBhvr>
                                      <p:to>
                                        <p:strVal val="visible"/>
                                      </p:to>
                                    </p:set>
                                    <p:anim calcmode="lin" valueType="num">
                                      <p:cBhvr>
                                        <p:cTn id="107" dur="500" fill="hold"/>
                                        <p:tgtEl>
                                          <p:spTgt spid="17454"/>
                                        </p:tgtEl>
                                        <p:attrNameLst>
                                          <p:attrName>ppt_w</p:attrName>
                                        </p:attrNameLst>
                                      </p:cBhvr>
                                      <p:tavLst>
                                        <p:tav tm="0">
                                          <p:val>
                                            <p:fltVal val="0"/>
                                          </p:val>
                                        </p:tav>
                                        <p:tav tm="100000">
                                          <p:val>
                                            <p:strVal val="#ppt_w"/>
                                          </p:val>
                                        </p:tav>
                                      </p:tavLst>
                                    </p:anim>
                                    <p:anim calcmode="lin" valueType="num">
                                      <p:cBhvr>
                                        <p:cTn id="108" dur="500" fill="hold"/>
                                        <p:tgtEl>
                                          <p:spTgt spid="17454"/>
                                        </p:tgtEl>
                                        <p:attrNameLst>
                                          <p:attrName>ppt_h</p:attrName>
                                        </p:attrNameLst>
                                      </p:cBhvr>
                                      <p:tavLst>
                                        <p:tav tm="0">
                                          <p:val>
                                            <p:fltVal val="0"/>
                                          </p:val>
                                        </p:tav>
                                        <p:tav tm="100000">
                                          <p:val>
                                            <p:strVal val="#ppt_h"/>
                                          </p:val>
                                        </p:tav>
                                      </p:tavLst>
                                    </p:anim>
                                    <p:animEffect transition="in" filter="fade">
                                      <p:cBhvr>
                                        <p:cTn id="109" dur="500"/>
                                        <p:tgtEl>
                                          <p:spTgt spid="17454"/>
                                        </p:tgtEl>
                                      </p:cBhvr>
                                    </p:animEffect>
                                  </p:childTnLst>
                                </p:cTn>
                              </p:par>
                              <p:par>
                                <p:cTn id="110" presetID="53" presetClass="entr" presetSubtype="0" fill="hold" grpId="0" nodeType="withEffect">
                                  <p:stCondLst>
                                    <p:cond delay="0"/>
                                  </p:stCondLst>
                                  <p:childTnLst>
                                    <p:set>
                                      <p:cBhvr>
                                        <p:cTn id="111" dur="1" fill="hold">
                                          <p:stCondLst>
                                            <p:cond delay="0"/>
                                          </p:stCondLst>
                                        </p:cTn>
                                        <p:tgtEl>
                                          <p:spTgt spid="17453"/>
                                        </p:tgtEl>
                                        <p:attrNameLst>
                                          <p:attrName>style.visibility</p:attrName>
                                        </p:attrNameLst>
                                      </p:cBhvr>
                                      <p:to>
                                        <p:strVal val="visible"/>
                                      </p:to>
                                    </p:set>
                                    <p:anim calcmode="lin" valueType="num">
                                      <p:cBhvr>
                                        <p:cTn id="112" dur="500" fill="hold"/>
                                        <p:tgtEl>
                                          <p:spTgt spid="17453"/>
                                        </p:tgtEl>
                                        <p:attrNameLst>
                                          <p:attrName>ppt_w</p:attrName>
                                        </p:attrNameLst>
                                      </p:cBhvr>
                                      <p:tavLst>
                                        <p:tav tm="0">
                                          <p:val>
                                            <p:fltVal val="0"/>
                                          </p:val>
                                        </p:tav>
                                        <p:tav tm="100000">
                                          <p:val>
                                            <p:strVal val="#ppt_w"/>
                                          </p:val>
                                        </p:tav>
                                      </p:tavLst>
                                    </p:anim>
                                    <p:anim calcmode="lin" valueType="num">
                                      <p:cBhvr>
                                        <p:cTn id="113" dur="500" fill="hold"/>
                                        <p:tgtEl>
                                          <p:spTgt spid="17453"/>
                                        </p:tgtEl>
                                        <p:attrNameLst>
                                          <p:attrName>ppt_h</p:attrName>
                                        </p:attrNameLst>
                                      </p:cBhvr>
                                      <p:tavLst>
                                        <p:tav tm="0">
                                          <p:val>
                                            <p:fltVal val="0"/>
                                          </p:val>
                                        </p:tav>
                                        <p:tav tm="100000">
                                          <p:val>
                                            <p:strVal val="#ppt_h"/>
                                          </p:val>
                                        </p:tav>
                                      </p:tavLst>
                                    </p:anim>
                                    <p:animEffect transition="in" filter="fade">
                                      <p:cBhvr>
                                        <p:cTn id="114" dur="500"/>
                                        <p:tgtEl>
                                          <p:spTgt spid="17453"/>
                                        </p:tgtEl>
                                      </p:cBhvr>
                                    </p:animEffect>
                                  </p:childTnLst>
                                </p:cTn>
                              </p:par>
                            </p:childTnLst>
                          </p:cTn>
                        </p:par>
                      </p:childTnLst>
                    </p:cTn>
                  </p:par>
                  <p:par>
                    <p:cTn id="115" fill="hold" nodeType="clickPar">
                      <p:stCondLst>
                        <p:cond delay="indefinite"/>
                      </p:stCondLst>
                      <p:childTnLst>
                        <p:par>
                          <p:cTn id="116" fill="hold" nodeType="withGroup">
                            <p:stCondLst>
                              <p:cond delay="0"/>
                            </p:stCondLst>
                            <p:childTnLst>
                              <p:par>
                                <p:cTn id="117" presetID="9" presetClass="entr" presetSubtype="0" fill="hold" grpId="0" nodeType="clickEffect">
                                  <p:stCondLst>
                                    <p:cond delay="0"/>
                                  </p:stCondLst>
                                  <p:childTnLst>
                                    <p:set>
                                      <p:cBhvr>
                                        <p:cTn id="118" dur="1" fill="hold">
                                          <p:stCondLst>
                                            <p:cond delay="0"/>
                                          </p:stCondLst>
                                        </p:cTn>
                                        <p:tgtEl>
                                          <p:spTgt spid="17421"/>
                                        </p:tgtEl>
                                        <p:attrNameLst>
                                          <p:attrName>style.visibility</p:attrName>
                                        </p:attrNameLst>
                                      </p:cBhvr>
                                      <p:to>
                                        <p:strVal val="visible"/>
                                      </p:to>
                                    </p:set>
                                    <p:animEffect transition="in" filter="dissolve">
                                      <p:cBhvr>
                                        <p:cTn id="119" dur="500"/>
                                        <p:tgtEl>
                                          <p:spTgt spid="17421"/>
                                        </p:tgtEl>
                                      </p:cBhvr>
                                    </p:animEffect>
                                  </p:childTnLst>
                                </p:cTn>
                              </p:par>
                            </p:childTnLst>
                          </p:cTn>
                        </p:par>
                        <p:par>
                          <p:cTn id="120" fill="hold" nodeType="afterGroup">
                            <p:stCondLst>
                              <p:cond delay="500"/>
                            </p:stCondLst>
                            <p:childTnLst>
                              <p:par>
                                <p:cTn id="121" presetID="9" presetClass="entr" presetSubtype="0" fill="hold" grpId="0" nodeType="afterEffect">
                                  <p:stCondLst>
                                    <p:cond delay="0"/>
                                  </p:stCondLst>
                                  <p:childTnLst>
                                    <p:set>
                                      <p:cBhvr>
                                        <p:cTn id="122" dur="1" fill="hold">
                                          <p:stCondLst>
                                            <p:cond delay="0"/>
                                          </p:stCondLst>
                                        </p:cTn>
                                        <p:tgtEl>
                                          <p:spTgt spid="17431"/>
                                        </p:tgtEl>
                                        <p:attrNameLst>
                                          <p:attrName>style.visibility</p:attrName>
                                        </p:attrNameLst>
                                      </p:cBhvr>
                                      <p:to>
                                        <p:strVal val="visible"/>
                                      </p:to>
                                    </p:set>
                                    <p:animEffect transition="in" filter="dissolve">
                                      <p:cBhvr>
                                        <p:cTn id="123" dur="500"/>
                                        <p:tgtEl>
                                          <p:spTgt spid="17431"/>
                                        </p:tgtEl>
                                      </p:cBhvr>
                                    </p:animEffect>
                                  </p:childTnLst>
                                </p:cTn>
                              </p:par>
                            </p:childTnLst>
                          </p:cTn>
                        </p:par>
                        <p:par>
                          <p:cTn id="124" fill="hold" nodeType="afterGroup">
                            <p:stCondLst>
                              <p:cond delay="1000"/>
                            </p:stCondLst>
                            <p:childTnLst>
                              <p:par>
                                <p:cTn id="125" presetID="9" presetClass="entr" presetSubtype="0" fill="hold" grpId="0" nodeType="afterEffect">
                                  <p:stCondLst>
                                    <p:cond delay="0"/>
                                  </p:stCondLst>
                                  <p:childTnLst>
                                    <p:set>
                                      <p:cBhvr>
                                        <p:cTn id="126" dur="1" fill="hold">
                                          <p:stCondLst>
                                            <p:cond delay="0"/>
                                          </p:stCondLst>
                                        </p:cTn>
                                        <p:tgtEl>
                                          <p:spTgt spid="17432"/>
                                        </p:tgtEl>
                                        <p:attrNameLst>
                                          <p:attrName>style.visibility</p:attrName>
                                        </p:attrNameLst>
                                      </p:cBhvr>
                                      <p:to>
                                        <p:strVal val="visible"/>
                                      </p:to>
                                    </p:set>
                                    <p:animEffect transition="in" filter="dissolve">
                                      <p:cBhvr>
                                        <p:cTn id="127" dur="500"/>
                                        <p:tgtEl>
                                          <p:spTgt spid="17432"/>
                                        </p:tgtEl>
                                      </p:cBhvr>
                                    </p:animEffect>
                                  </p:childTnLst>
                                </p:cTn>
                              </p:par>
                            </p:childTnLst>
                          </p:cTn>
                        </p:par>
                        <p:par>
                          <p:cTn id="128" fill="hold" nodeType="afterGroup">
                            <p:stCondLst>
                              <p:cond delay="1500"/>
                            </p:stCondLst>
                            <p:childTnLst>
                              <p:par>
                                <p:cTn id="129" presetID="9" presetClass="entr" presetSubtype="0" fill="hold" grpId="0" nodeType="afterEffect">
                                  <p:stCondLst>
                                    <p:cond delay="0"/>
                                  </p:stCondLst>
                                  <p:childTnLst>
                                    <p:set>
                                      <p:cBhvr>
                                        <p:cTn id="130" dur="1" fill="hold">
                                          <p:stCondLst>
                                            <p:cond delay="0"/>
                                          </p:stCondLst>
                                        </p:cTn>
                                        <p:tgtEl>
                                          <p:spTgt spid="17441"/>
                                        </p:tgtEl>
                                        <p:attrNameLst>
                                          <p:attrName>style.visibility</p:attrName>
                                        </p:attrNameLst>
                                      </p:cBhvr>
                                      <p:to>
                                        <p:strVal val="visible"/>
                                      </p:to>
                                    </p:set>
                                    <p:animEffect transition="in" filter="dissolve">
                                      <p:cBhvr>
                                        <p:cTn id="131" dur="500"/>
                                        <p:tgtEl>
                                          <p:spTgt spid="17441"/>
                                        </p:tgtEl>
                                      </p:cBhvr>
                                    </p:animEffect>
                                  </p:childTnLst>
                                </p:cTn>
                              </p:par>
                            </p:childTnLst>
                          </p:cTn>
                        </p:par>
                        <p:par>
                          <p:cTn id="132" fill="hold" nodeType="afterGroup">
                            <p:stCondLst>
                              <p:cond delay="2000"/>
                            </p:stCondLst>
                            <p:childTnLst>
                              <p:par>
                                <p:cTn id="133" presetID="9" presetClass="entr" presetSubtype="0" fill="hold" grpId="0" nodeType="afterEffect">
                                  <p:stCondLst>
                                    <p:cond delay="0"/>
                                  </p:stCondLst>
                                  <p:childTnLst>
                                    <p:set>
                                      <p:cBhvr>
                                        <p:cTn id="134" dur="1" fill="hold">
                                          <p:stCondLst>
                                            <p:cond delay="0"/>
                                          </p:stCondLst>
                                        </p:cTn>
                                        <p:tgtEl>
                                          <p:spTgt spid="17439"/>
                                        </p:tgtEl>
                                        <p:attrNameLst>
                                          <p:attrName>style.visibility</p:attrName>
                                        </p:attrNameLst>
                                      </p:cBhvr>
                                      <p:to>
                                        <p:strVal val="visible"/>
                                      </p:to>
                                    </p:set>
                                    <p:animEffect transition="in" filter="dissolve">
                                      <p:cBhvr>
                                        <p:cTn id="135" dur="500"/>
                                        <p:tgtEl>
                                          <p:spTgt spid="17439"/>
                                        </p:tgtEl>
                                      </p:cBhvr>
                                    </p:animEffect>
                                  </p:childTnLst>
                                </p:cTn>
                              </p:par>
                            </p:childTnLst>
                          </p:cTn>
                        </p:par>
                        <p:par>
                          <p:cTn id="136" fill="hold" nodeType="afterGroup">
                            <p:stCondLst>
                              <p:cond delay="2500"/>
                            </p:stCondLst>
                            <p:childTnLst>
                              <p:par>
                                <p:cTn id="137" presetID="9" presetClass="entr" presetSubtype="0" fill="hold" grpId="0" nodeType="afterEffect">
                                  <p:stCondLst>
                                    <p:cond delay="0"/>
                                  </p:stCondLst>
                                  <p:childTnLst>
                                    <p:set>
                                      <p:cBhvr>
                                        <p:cTn id="138" dur="1" fill="hold">
                                          <p:stCondLst>
                                            <p:cond delay="0"/>
                                          </p:stCondLst>
                                        </p:cTn>
                                        <p:tgtEl>
                                          <p:spTgt spid="17440"/>
                                        </p:tgtEl>
                                        <p:attrNameLst>
                                          <p:attrName>style.visibility</p:attrName>
                                        </p:attrNameLst>
                                      </p:cBhvr>
                                      <p:to>
                                        <p:strVal val="visible"/>
                                      </p:to>
                                    </p:set>
                                    <p:animEffect transition="in" filter="dissolve">
                                      <p:cBhvr>
                                        <p:cTn id="139" dur="500"/>
                                        <p:tgtEl>
                                          <p:spTgt spid="17440"/>
                                        </p:tgtEl>
                                      </p:cBhvr>
                                    </p:animEffect>
                                  </p:childTnLst>
                                </p:cTn>
                              </p:par>
                            </p:childTnLst>
                          </p:cTn>
                        </p:par>
                        <p:par>
                          <p:cTn id="140" fill="hold" nodeType="afterGroup">
                            <p:stCondLst>
                              <p:cond delay="3000"/>
                            </p:stCondLst>
                            <p:childTnLst>
                              <p:par>
                                <p:cTn id="141" presetID="9" presetClass="entr" presetSubtype="0" fill="hold" grpId="0" nodeType="afterEffect">
                                  <p:stCondLst>
                                    <p:cond delay="0"/>
                                  </p:stCondLst>
                                  <p:childTnLst>
                                    <p:set>
                                      <p:cBhvr>
                                        <p:cTn id="142" dur="1" fill="hold">
                                          <p:stCondLst>
                                            <p:cond delay="0"/>
                                          </p:stCondLst>
                                        </p:cTn>
                                        <p:tgtEl>
                                          <p:spTgt spid="17452"/>
                                        </p:tgtEl>
                                        <p:attrNameLst>
                                          <p:attrName>style.visibility</p:attrName>
                                        </p:attrNameLst>
                                      </p:cBhvr>
                                      <p:to>
                                        <p:strVal val="visible"/>
                                      </p:to>
                                    </p:set>
                                    <p:animEffect transition="in" filter="dissolve">
                                      <p:cBhvr>
                                        <p:cTn id="143" dur="500"/>
                                        <p:tgtEl>
                                          <p:spTgt spid="17452"/>
                                        </p:tgtEl>
                                      </p:cBhvr>
                                    </p:animEffect>
                                  </p:childTnLst>
                                </p:cTn>
                              </p:par>
                            </p:childTnLst>
                          </p:cTn>
                        </p:par>
                        <p:par>
                          <p:cTn id="144" fill="hold" nodeType="afterGroup">
                            <p:stCondLst>
                              <p:cond delay="3500"/>
                            </p:stCondLst>
                            <p:childTnLst>
                              <p:par>
                                <p:cTn id="145" presetID="9" presetClass="entr" presetSubtype="0" fill="hold" grpId="0" nodeType="afterEffect">
                                  <p:stCondLst>
                                    <p:cond delay="0"/>
                                  </p:stCondLst>
                                  <p:childTnLst>
                                    <p:set>
                                      <p:cBhvr>
                                        <p:cTn id="146" dur="1" fill="hold">
                                          <p:stCondLst>
                                            <p:cond delay="0"/>
                                          </p:stCondLst>
                                        </p:cTn>
                                        <p:tgtEl>
                                          <p:spTgt spid="17451"/>
                                        </p:tgtEl>
                                        <p:attrNameLst>
                                          <p:attrName>style.visibility</p:attrName>
                                        </p:attrNameLst>
                                      </p:cBhvr>
                                      <p:to>
                                        <p:strVal val="visible"/>
                                      </p:to>
                                    </p:set>
                                    <p:animEffect transition="in" filter="dissolve">
                                      <p:cBhvr>
                                        <p:cTn id="147" dur="500"/>
                                        <p:tgtEl>
                                          <p:spTgt spid="17451"/>
                                        </p:tgtEl>
                                      </p:cBhvr>
                                    </p:animEffect>
                                  </p:childTnLst>
                                </p:cTn>
                              </p:par>
                            </p:childTnLst>
                          </p:cTn>
                        </p:par>
                        <p:par>
                          <p:cTn id="148" fill="hold" nodeType="afterGroup">
                            <p:stCondLst>
                              <p:cond delay="4000"/>
                            </p:stCondLst>
                            <p:childTnLst>
                              <p:par>
                                <p:cTn id="149" presetID="9" presetClass="entr" presetSubtype="0" fill="hold" grpId="0" nodeType="afterEffect">
                                  <p:stCondLst>
                                    <p:cond delay="0"/>
                                  </p:stCondLst>
                                  <p:childTnLst>
                                    <p:set>
                                      <p:cBhvr>
                                        <p:cTn id="150" dur="1" fill="hold">
                                          <p:stCondLst>
                                            <p:cond delay="0"/>
                                          </p:stCondLst>
                                        </p:cTn>
                                        <p:tgtEl>
                                          <p:spTgt spid="17450"/>
                                        </p:tgtEl>
                                        <p:attrNameLst>
                                          <p:attrName>style.visibility</p:attrName>
                                        </p:attrNameLst>
                                      </p:cBhvr>
                                      <p:to>
                                        <p:strVal val="visible"/>
                                      </p:to>
                                    </p:set>
                                    <p:animEffect transition="in" filter="dissolve">
                                      <p:cBhvr>
                                        <p:cTn id="151" dur="500"/>
                                        <p:tgtEl>
                                          <p:spTgt spid="174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412" grpId="0" animBg="1"/>
      <p:bldP spid="17413" grpId="0" animBg="1"/>
      <p:bldP spid="17414" grpId="0" animBg="1"/>
      <p:bldP spid="17415" grpId="0" animBg="1"/>
      <p:bldP spid="17416" grpId="0" animBg="1"/>
      <p:bldP spid="17417" grpId="0" animBg="1"/>
      <p:bldP spid="17418" grpId="0"/>
      <p:bldP spid="17419" grpId="0"/>
      <p:bldP spid="17420" grpId="0"/>
      <p:bldP spid="17421" grpId="0"/>
      <p:bldP spid="17422" grpId="0" animBg="1"/>
      <p:bldP spid="17423" grpId="0" animBg="1"/>
      <p:bldP spid="17424" grpId="0" animBg="1"/>
      <p:bldP spid="17425" grpId="0" animBg="1"/>
      <p:bldP spid="17426" grpId="0" animBg="1"/>
      <p:bldP spid="17427" grpId="0" animBg="1"/>
      <p:bldP spid="17428" grpId="0" animBg="1"/>
      <p:bldP spid="17429" grpId="0"/>
      <p:bldP spid="17430" grpId="0"/>
      <p:bldP spid="17431" grpId="0"/>
      <p:bldP spid="17432" grpId="0"/>
      <p:bldP spid="17433" grpId="0"/>
      <p:bldP spid="17434" grpId="0"/>
      <p:bldP spid="17435" grpId="0"/>
      <p:bldP spid="17436" grpId="0"/>
      <p:bldP spid="17437" grpId="0"/>
      <p:bldP spid="17438" grpId="0"/>
      <p:bldP spid="17439" grpId="0"/>
      <p:bldP spid="17440" grpId="0"/>
      <p:bldP spid="17441" grpId="0"/>
      <p:bldP spid="17442" grpId="0"/>
      <p:bldP spid="17443" grpId="0"/>
      <p:bldP spid="17444" grpId="0" animBg="1"/>
      <p:bldP spid="17445" grpId="0" animBg="1"/>
      <p:bldP spid="17446" grpId="0" animBg="1"/>
      <p:bldP spid="17447" grpId="0"/>
      <p:bldP spid="17448" grpId="0"/>
      <p:bldP spid="17449" grpId="0"/>
      <p:bldP spid="17450" grpId="0"/>
      <p:bldP spid="17451" grpId="0"/>
      <p:bldP spid="17452" grpId="0"/>
      <p:bldP spid="17453" grpId="0" animBg="1"/>
      <p:bldP spid="1745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7AE954-3B04-4D9D-9189-4106439CB5AE}" type="slidenum">
              <a:rPr lang="en-US" altLang="ja-JP" sz="1400"/>
              <a:pPr>
                <a:spcBef>
                  <a:spcPct val="0"/>
                </a:spcBef>
                <a:buFontTx/>
                <a:buNone/>
              </a:pPr>
              <a:t>17</a:t>
            </a:fld>
            <a:endParaRPr lang="en-US" altLang="ja-JP" sz="1400"/>
          </a:p>
        </p:txBody>
      </p:sp>
      <p:sp>
        <p:nvSpPr>
          <p:cNvPr id="36867" name="Rectangle 2"/>
          <p:cNvSpPr>
            <a:spLocks noGrp="1" noChangeArrowheads="1"/>
          </p:cNvSpPr>
          <p:nvPr>
            <p:ph type="title"/>
          </p:nvPr>
        </p:nvSpPr>
        <p:spPr/>
        <p:txBody>
          <a:bodyPr/>
          <a:lstStyle/>
          <a:p>
            <a:pPr eaLnBrk="1" hangingPunct="1"/>
            <a:r>
              <a:rPr lang="ja-JP" altLang="en-US" smtClean="0"/>
              <a:t>バックワード・インダクション</a:t>
            </a:r>
          </a:p>
        </p:txBody>
      </p:sp>
      <p:sp>
        <p:nvSpPr>
          <p:cNvPr id="2" name="Rectangle 3"/>
          <p:cNvSpPr>
            <a:spLocks noGrp="1" noChangeArrowheads="1"/>
          </p:cNvSpPr>
          <p:nvPr>
            <p:ph type="body" idx="1"/>
          </p:nvPr>
        </p:nvSpPr>
        <p:spPr>
          <a:xfrm>
            <a:off x="457200" y="1412875"/>
            <a:ext cx="8229600" cy="5159375"/>
          </a:xfrm>
        </p:spPr>
        <p:txBody>
          <a:bodyPr/>
          <a:lstStyle/>
          <a:p>
            <a:pPr marL="609600" indent="-609600" eaLnBrk="1" hangingPunct="1">
              <a:lnSpc>
                <a:spcPct val="90000"/>
              </a:lnSpc>
            </a:pPr>
            <a:r>
              <a:rPr lang="ja-JP" altLang="en-US" sz="2400" dirty="0" smtClean="0"/>
              <a:t>ゲームの解をどう求めるか？</a:t>
            </a:r>
          </a:p>
          <a:p>
            <a:pPr marL="609600" indent="-609600" eaLnBrk="1" hangingPunct="1">
              <a:lnSpc>
                <a:spcPct val="90000"/>
              </a:lnSpc>
            </a:pPr>
            <a:r>
              <a:rPr lang="ja-JP" altLang="en-US" sz="2400" dirty="0" smtClean="0"/>
              <a:t>⇒ バックワード・インダクション（</a:t>
            </a:r>
            <a:r>
              <a:rPr lang="en-US" altLang="ja-JP" sz="2400" dirty="0" smtClean="0"/>
              <a:t>backward induction</a:t>
            </a:r>
            <a:r>
              <a:rPr lang="ja-JP" altLang="en-US" sz="2400" dirty="0" smtClean="0"/>
              <a:t>）</a:t>
            </a:r>
            <a:endParaRPr lang="en-US" altLang="ja-JP" sz="2400" dirty="0" smtClean="0"/>
          </a:p>
          <a:p>
            <a:pPr marL="1009650" lvl="1" indent="-609600" eaLnBrk="1" hangingPunct="1">
              <a:lnSpc>
                <a:spcPct val="90000"/>
              </a:lnSpc>
            </a:pPr>
            <a:r>
              <a:rPr lang="ja-JP" altLang="en-US" sz="2000" dirty="0" smtClean="0"/>
              <a:t>ゲームの解をゲームの</a:t>
            </a:r>
            <a:r>
              <a:rPr lang="ja-JP" altLang="en-US" sz="2000" dirty="0" smtClean="0">
                <a:solidFill>
                  <a:srgbClr val="FF0000"/>
                </a:solidFill>
              </a:rPr>
              <a:t>終わりから</a:t>
            </a:r>
            <a:r>
              <a:rPr lang="ja-JP" altLang="en-US" sz="2000" dirty="0" smtClean="0"/>
              <a:t>順に解いていく</a:t>
            </a:r>
          </a:p>
          <a:p>
            <a:pPr marL="1009650" lvl="1" indent="-609600" eaLnBrk="1" hangingPunct="1">
              <a:lnSpc>
                <a:spcPct val="90000"/>
              </a:lnSpc>
            </a:pPr>
            <a:endParaRPr lang="ja-JP" altLang="en-US" sz="2000" dirty="0" smtClean="0"/>
          </a:p>
          <a:p>
            <a:pPr marL="1009650" lvl="1" indent="-609600" eaLnBrk="1" hangingPunct="1">
              <a:lnSpc>
                <a:spcPct val="90000"/>
              </a:lnSpc>
              <a:buFontTx/>
              <a:buAutoNum type="arabicPeriod"/>
            </a:pPr>
            <a:r>
              <a:rPr lang="ja-JP" altLang="en-US" sz="2000" dirty="0" smtClean="0"/>
              <a:t>ゲームが</a:t>
            </a:r>
            <a:r>
              <a:rPr lang="ja-JP" altLang="en-US" sz="2000" dirty="0" smtClean="0">
                <a:solidFill>
                  <a:srgbClr val="FF0000"/>
                </a:solidFill>
              </a:rPr>
              <a:t>終わる直前の手番（意思決定点）</a:t>
            </a:r>
            <a:r>
              <a:rPr lang="ja-JP" altLang="en-US" sz="2000" dirty="0" smtClean="0"/>
              <a:t>を考え、その手番におけるプレイヤーの最適な選択を求める</a:t>
            </a:r>
          </a:p>
          <a:p>
            <a:pPr lvl="7">
              <a:lnSpc>
                <a:spcPct val="90000"/>
              </a:lnSpc>
              <a:buFontTx/>
              <a:buAutoNum type="arabicPeriod"/>
            </a:pPr>
            <a:endParaRPr lang="ja-JP" altLang="en-US" sz="1600" dirty="0" smtClean="0"/>
          </a:p>
          <a:p>
            <a:pPr marL="1009650" lvl="1" indent="-609600" eaLnBrk="1" hangingPunct="1">
              <a:lnSpc>
                <a:spcPct val="90000"/>
              </a:lnSpc>
              <a:buFontTx/>
              <a:buAutoNum type="arabicPeriod"/>
            </a:pPr>
            <a:r>
              <a:rPr lang="ja-JP" altLang="en-US" sz="2000" dirty="0" smtClean="0"/>
              <a:t>終点の直前の手番では</a:t>
            </a:r>
            <a:r>
              <a:rPr lang="en-US" altLang="ja-JP" sz="2000" dirty="0" smtClean="0"/>
              <a:t>1. </a:t>
            </a:r>
            <a:r>
              <a:rPr lang="ja-JP" altLang="en-US" sz="2000" dirty="0" smtClean="0"/>
              <a:t>のとおりにプレイヤーが行動するとして、さらに</a:t>
            </a:r>
            <a:r>
              <a:rPr lang="ja-JP" altLang="en-US" sz="2000" dirty="0" smtClean="0">
                <a:solidFill>
                  <a:srgbClr val="FF0000"/>
                </a:solidFill>
              </a:rPr>
              <a:t>その直前に繋がる手番</a:t>
            </a:r>
            <a:r>
              <a:rPr lang="ja-JP" altLang="en-US" sz="2000" dirty="0" smtClean="0"/>
              <a:t>におけるプレイヤーの最適な選択を求める</a:t>
            </a:r>
          </a:p>
          <a:p>
            <a:pPr lvl="8">
              <a:lnSpc>
                <a:spcPct val="90000"/>
              </a:lnSpc>
              <a:buFontTx/>
              <a:buAutoNum type="arabicPeriod"/>
            </a:pPr>
            <a:endParaRPr lang="ja-JP" altLang="en-US" sz="1600" dirty="0" smtClean="0"/>
          </a:p>
          <a:p>
            <a:pPr marL="1009650" lvl="1" indent="-609600" eaLnBrk="1" hangingPunct="1">
              <a:lnSpc>
                <a:spcPct val="90000"/>
              </a:lnSpc>
              <a:buFontTx/>
              <a:buAutoNum type="arabicPeriod"/>
            </a:pPr>
            <a:r>
              <a:rPr lang="ja-JP" altLang="en-US" sz="2000" dirty="0" smtClean="0"/>
              <a:t>終点の直前の手番とその直前に繋がる手番では上で述べたとおりにプレイヤーが行動するとして、さらに</a:t>
            </a:r>
            <a:r>
              <a:rPr lang="ja-JP" altLang="en-US" sz="2000" dirty="0" smtClean="0">
                <a:solidFill>
                  <a:srgbClr val="FF0000"/>
                </a:solidFill>
              </a:rPr>
              <a:t>その直前に繋がる手番</a:t>
            </a:r>
            <a:r>
              <a:rPr lang="ja-JP" altLang="en-US" sz="2000" dirty="0" smtClean="0"/>
              <a:t>におけるプレイヤーの最適な選択を求める</a:t>
            </a:r>
          </a:p>
          <a:p>
            <a:pPr lvl="8">
              <a:lnSpc>
                <a:spcPct val="90000"/>
              </a:lnSpc>
              <a:buFontTx/>
              <a:buAutoNum type="arabicPeriod"/>
            </a:pPr>
            <a:endParaRPr lang="ja-JP" altLang="en-US" sz="1600" dirty="0" smtClean="0"/>
          </a:p>
          <a:p>
            <a:pPr marL="1009650" lvl="1" indent="-609600" eaLnBrk="1" hangingPunct="1">
              <a:lnSpc>
                <a:spcPct val="90000"/>
              </a:lnSpc>
              <a:buFontTx/>
              <a:buAutoNum type="arabicPeriod"/>
            </a:pPr>
            <a:r>
              <a:rPr lang="en-US" altLang="ja-JP" sz="2000" dirty="0" smtClean="0"/>
              <a:t>3. </a:t>
            </a:r>
            <a:r>
              <a:rPr lang="ja-JP" altLang="en-US" sz="2000" dirty="0" smtClean="0"/>
              <a:t>を最初の意思決定点（根）まで続ける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500"/>
                            </p:stCondLst>
                            <p:childTnLst>
                              <p:par>
                                <p:cTn id="16" presetID="2" presetClass="entr" presetSubtype="8" fill="hold" grpId="0" nodeType="after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 calcmode="lin" valueType="num">
                                      <p:cBhvr additive="base">
                                        <p:cTn id="18"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2">
                                            <p:txEl>
                                              <p:pRg st="2" end="2"/>
                                            </p:txEl>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 calcmode="lin" valueType="num">
                                      <p:cBhvr additive="base">
                                        <p:cTn id="22"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2">
                                            <p:txEl>
                                              <p:pRg st="4" end="4"/>
                                            </p:txEl>
                                          </p:spTgt>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
                                            <p:txEl>
                                              <p:pRg st="6" end="6"/>
                                            </p:txEl>
                                          </p:spTgt>
                                        </p:tgtEl>
                                        <p:attrNameLst>
                                          <p:attrName>style.visibility</p:attrName>
                                        </p:attrNameLst>
                                      </p:cBhvr>
                                      <p:to>
                                        <p:strVal val="visible"/>
                                      </p:to>
                                    </p:set>
                                    <p:anim calcmode="lin" valueType="num">
                                      <p:cBhvr additive="base">
                                        <p:cTn id="26" dur="500" fill="hold"/>
                                        <p:tgtEl>
                                          <p:spTgt spid="2">
                                            <p:txEl>
                                              <p:pRg st="6" end="6"/>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2">
                                            <p:txEl>
                                              <p:pRg st="6" end="6"/>
                                            </p:txEl>
                                          </p:spTgt>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2">
                                            <p:txEl>
                                              <p:pRg st="8" end="8"/>
                                            </p:txEl>
                                          </p:spTgt>
                                        </p:tgtEl>
                                        <p:attrNameLst>
                                          <p:attrName>style.visibility</p:attrName>
                                        </p:attrNameLst>
                                      </p:cBhvr>
                                      <p:to>
                                        <p:strVal val="visible"/>
                                      </p:to>
                                    </p:set>
                                    <p:anim calcmode="lin" valueType="num">
                                      <p:cBhvr additive="base">
                                        <p:cTn id="30" dur="500" fill="hold"/>
                                        <p:tgtEl>
                                          <p:spTgt spid="2">
                                            <p:txEl>
                                              <p:pRg st="8" end="8"/>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2">
                                            <p:txEl>
                                              <p:pRg st="8" end="8"/>
                                            </p:txEl>
                                          </p:spTgt>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2">
                                            <p:txEl>
                                              <p:pRg st="10" end="10"/>
                                            </p:txEl>
                                          </p:spTgt>
                                        </p:tgtEl>
                                        <p:attrNameLst>
                                          <p:attrName>style.visibility</p:attrName>
                                        </p:attrNameLst>
                                      </p:cBhvr>
                                      <p:to>
                                        <p:strVal val="visible"/>
                                      </p:to>
                                    </p:set>
                                    <p:anim calcmode="lin" valueType="num">
                                      <p:cBhvr additive="base">
                                        <p:cTn id="34" dur="500" fill="hold"/>
                                        <p:tgtEl>
                                          <p:spTgt spid="2">
                                            <p:txEl>
                                              <p:pRg st="10" end="10"/>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2">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96874058-7F48-4399-BA4D-09B80806D859}" type="slidenum">
              <a:rPr lang="en-US" altLang="ja-JP" sz="1400"/>
              <a:pPr>
                <a:spcBef>
                  <a:spcPct val="0"/>
                </a:spcBef>
                <a:buFontTx/>
                <a:buNone/>
              </a:pPr>
              <a:t>18</a:t>
            </a:fld>
            <a:endParaRPr lang="en-US" altLang="ja-JP" sz="1400"/>
          </a:p>
        </p:txBody>
      </p:sp>
      <p:sp>
        <p:nvSpPr>
          <p:cNvPr id="38915" name="Rectangle 31"/>
          <p:cNvSpPr>
            <a:spLocks noGrp="1" noChangeArrowheads="1"/>
          </p:cNvSpPr>
          <p:nvPr>
            <p:ph type="title" idx="4294967295"/>
          </p:nvPr>
        </p:nvSpPr>
        <p:spPr/>
        <p:txBody>
          <a:bodyPr/>
          <a:lstStyle/>
          <a:p>
            <a:r>
              <a:rPr lang="ja-JP" altLang="en-US" smtClean="0"/>
              <a:t>サブゲーム</a:t>
            </a:r>
          </a:p>
        </p:txBody>
      </p:sp>
      <p:sp>
        <p:nvSpPr>
          <p:cNvPr id="19488" name="Rectangle 32"/>
          <p:cNvSpPr>
            <a:spLocks noGrp="1" noChangeArrowheads="1"/>
          </p:cNvSpPr>
          <p:nvPr>
            <p:ph type="body" idx="4294967295"/>
          </p:nvPr>
        </p:nvSpPr>
        <p:spPr>
          <a:xfrm>
            <a:off x="457200" y="1600200"/>
            <a:ext cx="8229600" cy="1541463"/>
          </a:xfrm>
        </p:spPr>
        <p:txBody>
          <a:bodyPr/>
          <a:lstStyle/>
          <a:p>
            <a:pPr>
              <a:lnSpc>
                <a:spcPct val="90000"/>
              </a:lnSpc>
            </a:pPr>
            <a:r>
              <a:rPr lang="ja-JP" altLang="en-US" sz="2400" dirty="0" smtClean="0"/>
              <a:t>サブゲーム（部分ゲーム）：</a:t>
            </a:r>
            <a:r>
              <a:rPr lang="ja-JP" altLang="en-US" sz="2400" dirty="0" smtClean="0">
                <a:solidFill>
                  <a:srgbClr val="FF0000"/>
                </a:solidFill>
              </a:rPr>
              <a:t>ある手番から先の部分だけを切り取ったときに，それ自体がゲームの形</a:t>
            </a:r>
            <a:r>
              <a:rPr lang="ja-JP" altLang="en-US" sz="2400" dirty="0" smtClean="0"/>
              <a:t>をしているもの</a:t>
            </a:r>
          </a:p>
          <a:p>
            <a:pPr lvl="3">
              <a:lnSpc>
                <a:spcPct val="90000"/>
              </a:lnSpc>
            </a:pPr>
            <a:endParaRPr lang="ja-JP" altLang="en-US" sz="1200" dirty="0" smtClean="0"/>
          </a:p>
          <a:p>
            <a:pPr>
              <a:lnSpc>
                <a:spcPct val="90000"/>
              </a:lnSpc>
            </a:pPr>
            <a:r>
              <a:rPr lang="ja-JP" altLang="en-US" sz="2400" dirty="0" smtClean="0"/>
              <a:t>元のゲーム自体もサブゲームと呼ぶ</a:t>
            </a:r>
          </a:p>
        </p:txBody>
      </p:sp>
      <p:sp>
        <p:nvSpPr>
          <p:cNvPr id="19460" name="Line 2"/>
          <p:cNvSpPr>
            <a:spLocks noChangeShapeType="1"/>
          </p:cNvSpPr>
          <p:nvPr/>
        </p:nvSpPr>
        <p:spPr bwMode="auto">
          <a:xfrm flipH="1" flipV="1">
            <a:off x="3693195" y="4854575"/>
            <a:ext cx="1071563" cy="99536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9461" name="Line 3"/>
          <p:cNvSpPr>
            <a:spLocks noChangeShapeType="1"/>
          </p:cNvSpPr>
          <p:nvPr/>
        </p:nvSpPr>
        <p:spPr bwMode="auto">
          <a:xfrm flipV="1">
            <a:off x="4840958" y="4854575"/>
            <a:ext cx="995362" cy="99536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9462" name="Oval 4"/>
          <p:cNvSpPr>
            <a:spLocks noChangeArrowheads="1"/>
          </p:cNvSpPr>
          <p:nvPr/>
        </p:nvSpPr>
        <p:spPr bwMode="auto">
          <a:xfrm>
            <a:off x="3621758" y="4783138"/>
            <a:ext cx="228600" cy="2286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9463" name="Oval 5"/>
          <p:cNvSpPr>
            <a:spLocks noChangeArrowheads="1"/>
          </p:cNvSpPr>
          <p:nvPr/>
        </p:nvSpPr>
        <p:spPr bwMode="auto">
          <a:xfrm>
            <a:off x="5693445" y="4783138"/>
            <a:ext cx="228600" cy="2286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9464" name="Line 6"/>
          <p:cNvSpPr>
            <a:spLocks noChangeShapeType="1"/>
          </p:cNvSpPr>
          <p:nvPr/>
        </p:nvSpPr>
        <p:spPr bwMode="auto">
          <a:xfrm flipH="1" flipV="1">
            <a:off x="3121695" y="3854450"/>
            <a:ext cx="566738" cy="9715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9465" name="Line 7"/>
          <p:cNvSpPr>
            <a:spLocks noChangeShapeType="1"/>
          </p:cNvSpPr>
          <p:nvPr/>
        </p:nvSpPr>
        <p:spPr bwMode="auto">
          <a:xfrm flipV="1">
            <a:off x="3764633" y="3854450"/>
            <a:ext cx="500062" cy="10429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9466" name="Text Box 10"/>
          <p:cNvSpPr txBox="1">
            <a:spLocks noChangeArrowheads="1"/>
          </p:cNvSpPr>
          <p:nvPr/>
        </p:nvSpPr>
        <p:spPr bwMode="auto">
          <a:xfrm>
            <a:off x="4979070" y="5926138"/>
            <a:ext cx="1339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プレイヤー</a:t>
            </a:r>
            <a:r>
              <a:rPr lang="en-US" altLang="ja-JP" sz="1800"/>
              <a:t>1</a:t>
            </a:r>
          </a:p>
        </p:txBody>
      </p:sp>
      <p:sp>
        <p:nvSpPr>
          <p:cNvPr id="19467" name="Text Box 11"/>
          <p:cNvSpPr txBox="1">
            <a:spLocks noChangeArrowheads="1"/>
          </p:cNvSpPr>
          <p:nvPr/>
        </p:nvSpPr>
        <p:spPr bwMode="auto">
          <a:xfrm>
            <a:off x="2264445" y="4783138"/>
            <a:ext cx="1339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プレイヤー</a:t>
            </a:r>
            <a:r>
              <a:rPr lang="en-US" altLang="ja-JP" sz="1800"/>
              <a:t>2</a:t>
            </a:r>
          </a:p>
        </p:txBody>
      </p:sp>
      <p:sp>
        <p:nvSpPr>
          <p:cNvPr id="19468" name="Text Box 12"/>
          <p:cNvSpPr txBox="1">
            <a:spLocks noChangeArrowheads="1"/>
          </p:cNvSpPr>
          <p:nvPr/>
        </p:nvSpPr>
        <p:spPr bwMode="auto">
          <a:xfrm>
            <a:off x="6050633" y="4783138"/>
            <a:ext cx="13573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プレイヤー</a:t>
            </a:r>
            <a:r>
              <a:rPr lang="en-US" altLang="ja-JP" sz="1800"/>
              <a:t>2</a:t>
            </a:r>
          </a:p>
        </p:txBody>
      </p:sp>
      <p:sp>
        <p:nvSpPr>
          <p:cNvPr id="19469" name="Text Box 13"/>
          <p:cNvSpPr txBox="1">
            <a:spLocks noChangeArrowheads="1"/>
          </p:cNvSpPr>
          <p:nvPr/>
        </p:nvSpPr>
        <p:spPr bwMode="auto">
          <a:xfrm>
            <a:off x="3907508" y="5354638"/>
            <a:ext cx="438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a:t>a1</a:t>
            </a:r>
          </a:p>
        </p:txBody>
      </p:sp>
      <p:sp>
        <p:nvSpPr>
          <p:cNvPr id="19470" name="Text Box 14"/>
          <p:cNvSpPr txBox="1">
            <a:spLocks noChangeArrowheads="1"/>
          </p:cNvSpPr>
          <p:nvPr/>
        </p:nvSpPr>
        <p:spPr bwMode="auto">
          <a:xfrm>
            <a:off x="5264820" y="5354638"/>
            <a:ext cx="438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a:t>b1</a:t>
            </a:r>
          </a:p>
        </p:txBody>
      </p:sp>
      <p:sp>
        <p:nvSpPr>
          <p:cNvPr id="19471" name="Text Box 15"/>
          <p:cNvSpPr txBox="1">
            <a:spLocks noChangeArrowheads="1"/>
          </p:cNvSpPr>
          <p:nvPr/>
        </p:nvSpPr>
        <p:spPr bwMode="auto">
          <a:xfrm>
            <a:off x="3050258" y="4283075"/>
            <a:ext cx="43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a:t>a2</a:t>
            </a:r>
          </a:p>
        </p:txBody>
      </p:sp>
      <p:sp>
        <p:nvSpPr>
          <p:cNvPr id="19472" name="Text Box 16"/>
          <p:cNvSpPr txBox="1">
            <a:spLocks noChangeArrowheads="1"/>
          </p:cNvSpPr>
          <p:nvPr/>
        </p:nvSpPr>
        <p:spPr bwMode="auto">
          <a:xfrm>
            <a:off x="4050383" y="4283075"/>
            <a:ext cx="43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a:t>b2</a:t>
            </a:r>
          </a:p>
        </p:txBody>
      </p:sp>
      <p:sp>
        <p:nvSpPr>
          <p:cNvPr id="19473" name="Text Box 17"/>
          <p:cNvSpPr txBox="1">
            <a:spLocks noChangeArrowheads="1"/>
          </p:cNvSpPr>
          <p:nvPr/>
        </p:nvSpPr>
        <p:spPr bwMode="auto">
          <a:xfrm>
            <a:off x="5050508" y="4283075"/>
            <a:ext cx="43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a:t>a2</a:t>
            </a:r>
          </a:p>
        </p:txBody>
      </p:sp>
      <p:sp>
        <p:nvSpPr>
          <p:cNvPr id="19474" name="Text Box 18"/>
          <p:cNvSpPr txBox="1">
            <a:spLocks noChangeArrowheads="1"/>
          </p:cNvSpPr>
          <p:nvPr/>
        </p:nvSpPr>
        <p:spPr bwMode="auto">
          <a:xfrm>
            <a:off x="6122070" y="4283075"/>
            <a:ext cx="43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a:t>b2</a:t>
            </a:r>
          </a:p>
        </p:txBody>
      </p:sp>
      <p:sp>
        <p:nvSpPr>
          <p:cNvPr id="19475" name="Text Box 19"/>
          <p:cNvSpPr txBox="1">
            <a:spLocks noChangeArrowheads="1"/>
          </p:cNvSpPr>
          <p:nvPr/>
        </p:nvSpPr>
        <p:spPr bwMode="auto">
          <a:xfrm>
            <a:off x="2621633" y="3497263"/>
            <a:ext cx="768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a:t>(A, B)</a:t>
            </a:r>
          </a:p>
        </p:txBody>
      </p:sp>
      <p:sp>
        <p:nvSpPr>
          <p:cNvPr id="19476" name="Text Box 20"/>
          <p:cNvSpPr txBox="1">
            <a:spLocks noChangeArrowheads="1"/>
          </p:cNvSpPr>
          <p:nvPr/>
        </p:nvSpPr>
        <p:spPr bwMode="auto">
          <a:xfrm>
            <a:off x="3907508" y="3497263"/>
            <a:ext cx="793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a:t>(C, D)</a:t>
            </a:r>
          </a:p>
        </p:txBody>
      </p:sp>
      <p:sp>
        <p:nvSpPr>
          <p:cNvPr id="19477" name="Text Box 21"/>
          <p:cNvSpPr txBox="1">
            <a:spLocks noChangeArrowheads="1"/>
          </p:cNvSpPr>
          <p:nvPr/>
        </p:nvSpPr>
        <p:spPr bwMode="auto">
          <a:xfrm>
            <a:off x="4907633" y="3497263"/>
            <a:ext cx="755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a:t>(E, F)</a:t>
            </a:r>
          </a:p>
        </p:txBody>
      </p:sp>
      <p:sp>
        <p:nvSpPr>
          <p:cNvPr id="19478" name="Text Box 22"/>
          <p:cNvSpPr txBox="1">
            <a:spLocks noChangeArrowheads="1"/>
          </p:cNvSpPr>
          <p:nvPr/>
        </p:nvSpPr>
        <p:spPr bwMode="auto">
          <a:xfrm>
            <a:off x="6050633" y="3497263"/>
            <a:ext cx="806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a:t>(G, H)</a:t>
            </a:r>
          </a:p>
        </p:txBody>
      </p:sp>
      <p:sp>
        <p:nvSpPr>
          <p:cNvPr id="19479" name="Oval 23"/>
          <p:cNvSpPr>
            <a:spLocks noChangeArrowheads="1"/>
          </p:cNvSpPr>
          <p:nvPr/>
        </p:nvSpPr>
        <p:spPr bwMode="auto">
          <a:xfrm>
            <a:off x="4612358" y="5697538"/>
            <a:ext cx="381000" cy="381000"/>
          </a:xfrm>
          <a:prstGeom prst="ellipse">
            <a:avLst/>
          </a:prstGeom>
          <a:solidFill>
            <a:schemeClr val="bg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9480" name="Oval 24"/>
          <p:cNvSpPr>
            <a:spLocks noChangeArrowheads="1"/>
          </p:cNvSpPr>
          <p:nvPr/>
        </p:nvSpPr>
        <p:spPr bwMode="auto">
          <a:xfrm>
            <a:off x="4688558" y="5773738"/>
            <a:ext cx="228600" cy="2286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9481" name="Line 6"/>
          <p:cNvSpPr>
            <a:spLocks noChangeShapeType="1"/>
          </p:cNvSpPr>
          <p:nvPr/>
        </p:nvSpPr>
        <p:spPr bwMode="auto">
          <a:xfrm flipH="1" flipV="1">
            <a:off x="5336258" y="3854450"/>
            <a:ext cx="423862" cy="9715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9482" name="Line 7"/>
          <p:cNvSpPr>
            <a:spLocks noChangeShapeType="1"/>
          </p:cNvSpPr>
          <p:nvPr/>
        </p:nvSpPr>
        <p:spPr bwMode="auto">
          <a:xfrm flipV="1">
            <a:off x="5836320" y="3854450"/>
            <a:ext cx="500063" cy="9715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4" name="Rectangle 5"/>
          <p:cNvSpPr>
            <a:spLocks noChangeAspect="1" noChangeArrowheads="1"/>
          </p:cNvSpPr>
          <p:nvPr/>
        </p:nvSpPr>
        <p:spPr bwMode="auto">
          <a:xfrm>
            <a:off x="2193008" y="3282950"/>
            <a:ext cx="2500312" cy="1866900"/>
          </a:xfrm>
          <a:prstGeom prst="rect">
            <a:avLst/>
          </a:prstGeom>
          <a:noFill/>
          <a:ln w="25400" cap="rnd">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5" name="Rectangle 5"/>
          <p:cNvSpPr>
            <a:spLocks noChangeAspect="1" noChangeArrowheads="1"/>
          </p:cNvSpPr>
          <p:nvPr/>
        </p:nvSpPr>
        <p:spPr bwMode="auto">
          <a:xfrm>
            <a:off x="4907633" y="3282950"/>
            <a:ext cx="2500312" cy="1866900"/>
          </a:xfrm>
          <a:prstGeom prst="rect">
            <a:avLst/>
          </a:prstGeom>
          <a:noFill/>
          <a:ln w="25400" cap="rnd">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6" name="Rectangle 7"/>
          <p:cNvSpPr>
            <a:spLocks noChangeAspect="1" noChangeArrowheads="1"/>
          </p:cNvSpPr>
          <p:nvPr/>
        </p:nvSpPr>
        <p:spPr bwMode="auto">
          <a:xfrm>
            <a:off x="2051720" y="3141663"/>
            <a:ext cx="5472113" cy="3167062"/>
          </a:xfrm>
          <a:prstGeom prst="rect">
            <a:avLst/>
          </a:prstGeom>
          <a:noFill/>
          <a:ln w="25400" cap="rnd">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488">
                                            <p:txEl>
                                              <p:pRg st="0" end="0"/>
                                            </p:txEl>
                                          </p:spTgt>
                                        </p:tgtEl>
                                        <p:attrNameLst>
                                          <p:attrName>style.visibility</p:attrName>
                                        </p:attrNameLst>
                                      </p:cBhvr>
                                      <p:to>
                                        <p:strVal val="visible"/>
                                      </p:to>
                                    </p:set>
                                    <p:anim calcmode="lin" valueType="num">
                                      <p:cBhvr additive="base">
                                        <p:cTn id="7" dur="500" fill="hold"/>
                                        <p:tgtEl>
                                          <p:spTgt spid="1948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48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488">
                                            <p:txEl>
                                              <p:pRg st="2" end="2"/>
                                            </p:txEl>
                                          </p:spTgt>
                                        </p:tgtEl>
                                        <p:attrNameLst>
                                          <p:attrName>style.visibility</p:attrName>
                                        </p:attrNameLst>
                                      </p:cBhvr>
                                      <p:to>
                                        <p:strVal val="visible"/>
                                      </p:to>
                                    </p:set>
                                    <p:anim calcmode="lin" valueType="num">
                                      <p:cBhvr additive="base">
                                        <p:cTn id="13" dur="500" fill="hold"/>
                                        <p:tgtEl>
                                          <p:spTgt spid="1948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488">
                                            <p:txEl>
                                              <p:pRg st="2" end="2"/>
                                            </p:txEl>
                                          </p:spTgt>
                                        </p:tgtEl>
                                        <p:attrNameLst>
                                          <p:attrName>ppt_y</p:attrName>
                                        </p:attrNameLst>
                                      </p:cBhvr>
                                      <p:tavLst>
                                        <p:tav tm="0">
                                          <p:val>
                                            <p:strVal val="1+#ppt_h/2"/>
                                          </p:val>
                                        </p:tav>
                                        <p:tav tm="100000">
                                          <p:val>
                                            <p:strVal val="#ppt_y"/>
                                          </p:val>
                                        </p:tav>
                                      </p:tavLst>
                                    </p:anim>
                                  </p:childTnLst>
                                </p:cTn>
                              </p:par>
                            </p:childTnLst>
                          </p:cTn>
                        </p:par>
                        <p:par>
                          <p:cTn id="15" fill="hold" nodeType="afterGroup">
                            <p:stCondLst>
                              <p:cond delay="500"/>
                            </p:stCondLst>
                            <p:childTnLst>
                              <p:par>
                                <p:cTn id="16" presetID="9" presetClass="entr" presetSubtype="0" fill="hold" grpId="0" nodeType="afterEffect">
                                  <p:stCondLst>
                                    <p:cond delay="0"/>
                                  </p:stCondLst>
                                  <p:childTnLst>
                                    <p:set>
                                      <p:cBhvr>
                                        <p:cTn id="17" dur="1" fill="hold">
                                          <p:stCondLst>
                                            <p:cond delay="0"/>
                                          </p:stCondLst>
                                        </p:cTn>
                                        <p:tgtEl>
                                          <p:spTgt spid="19460"/>
                                        </p:tgtEl>
                                        <p:attrNameLst>
                                          <p:attrName>style.visibility</p:attrName>
                                        </p:attrNameLst>
                                      </p:cBhvr>
                                      <p:to>
                                        <p:strVal val="visible"/>
                                      </p:to>
                                    </p:set>
                                    <p:animEffect transition="in" filter="dissolve">
                                      <p:cBhvr>
                                        <p:cTn id="18" dur="500"/>
                                        <p:tgtEl>
                                          <p:spTgt spid="19460"/>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9461"/>
                                        </p:tgtEl>
                                        <p:attrNameLst>
                                          <p:attrName>style.visibility</p:attrName>
                                        </p:attrNameLst>
                                      </p:cBhvr>
                                      <p:to>
                                        <p:strVal val="visible"/>
                                      </p:to>
                                    </p:set>
                                    <p:animEffect transition="in" filter="dissolve">
                                      <p:cBhvr>
                                        <p:cTn id="21" dur="500"/>
                                        <p:tgtEl>
                                          <p:spTgt spid="19461"/>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9462"/>
                                        </p:tgtEl>
                                        <p:attrNameLst>
                                          <p:attrName>style.visibility</p:attrName>
                                        </p:attrNameLst>
                                      </p:cBhvr>
                                      <p:to>
                                        <p:strVal val="visible"/>
                                      </p:to>
                                    </p:set>
                                    <p:animEffect transition="in" filter="dissolve">
                                      <p:cBhvr>
                                        <p:cTn id="24" dur="500"/>
                                        <p:tgtEl>
                                          <p:spTgt spid="19462"/>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9463"/>
                                        </p:tgtEl>
                                        <p:attrNameLst>
                                          <p:attrName>style.visibility</p:attrName>
                                        </p:attrNameLst>
                                      </p:cBhvr>
                                      <p:to>
                                        <p:strVal val="visible"/>
                                      </p:to>
                                    </p:set>
                                    <p:animEffect transition="in" filter="dissolve">
                                      <p:cBhvr>
                                        <p:cTn id="27" dur="500"/>
                                        <p:tgtEl>
                                          <p:spTgt spid="19463"/>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9464"/>
                                        </p:tgtEl>
                                        <p:attrNameLst>
                                          <p:attrName>style.visibility</p:attrName>
                                        </p:attrNameLst>
                                      </p:cBhvr>
                                      <p:to>
                                        <p:strVal val="visible"/>
                                      </p:to>
                                    </p:set>
                                    <p:animEffect transition="in" filter="dissolve">
                                      <p:cBhvr>
                                        <p:cTn id="30" dur="500"/>
                                        <p:tgtEl>
                                          <p:spTgt spid="19464"/>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19465"/>
                                        </p:tgtEl>
                                        <p:attrNameLst>
                                          <p:attrName>style.visibility</p:attrName>
                                        </p:attrNameLst>
                                      </p:cBhvr>
                                      <p:to>
                                        <p:strVal val="visible"/>
                                      </p:to>
                                    </p:set>
                                    <p:animEffect transition="in" filter="dissolve">
                                      <p:cBhvr>
                                        <p:cTn id="33" dur="500"/>
                                        <p:tgtEl>
                                          <p:spTgt spid="19465"/>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19466"/>
                                        </p:tgtEl>
                                        <p:attrNameLst>
                                          <p:attrName>style.visibility</p:attrName>
                                        </p:attrNameLst>
                                      </p:cBhvr>
                                      <p:to>
                                        <p:strVal val="visible"/>
                                      </p:to>
                                    </p:set>
                                    <p:animEffect transition="in" filter="dissolve">
                                      <p:cBhvr>
                                        <p:cTn id="36" dur="500"/>
                                        <p:tgtEl>
                                          <p:spTgt spid="19466"/>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19467"/>
                                        </p:tgtEl>
                                        <p:attrNameLst>
                                          <p:attrName>style.visibility</p:attrName>
                                        </p:attrNameLst>
                                      </p:cBhvr>
                                      <p:to>
                                        <p:strVal val="visible"/>
                                      </p:to>
                                    </p:set>
                                    <p:animEffect transition="in" filter="dissolve">
                                      <p:cBhvr>
                                        <p:cTn id="39" dur="500"/>
                                        <p:tgtEl>
                                          <p:spTgt spid="19467"/>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19468"/>
                                        </p:tgtEl>
                                        <p:attrNameLst>
                                          <p:attrName>style.visibility</p:attrName>
                                        </p:attrNameLst>
                                      </p:cBhvr>
                                      <p:to>
                                        <p:strVal val="visible"/>
                                      </p:to>
                                    </p:set>
                                    <p:animEffect transition="in" filter="dissolve">
                                      <p:cBhvr>
                                        <p:cTn id="42" dur="500"/>
                                        <p:tgtEl>
                                          <p:spTgt spid="19468"/>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19469"/>
                                        </p:tgtEl>
                                        <p:attrNameLst>
                                          <p:attrName>style.visibility</p:attrName>
                                        </p:attrNameLst>
                                      </p:cBhvr>
                                      <p:to>
                                        <p:strVal val="visible"/>
                                      </p:to>
                                    </p:set>
                                    <p:animEffect transition="in" filter="dissolve">
                                      <p:cBhvr>
                                        <p:cTn id="45" dur="500"/>
                                        <p:tgtEl>
                                          <p:spTgt spid="19469"/>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19470"/>
                                        </p:tgtEl>
                                        <p:attrNameLst>
                                          <p:attrName>style.visibility</p:attrName>
                                        </p:attrNameLst>
                                      </p:cBhvr>
                                      <p:to>
                                        <p:strVal val="visible"/>
                                      </p:to>
                                    </p:set>
                                    <p:animEffect transition="in" filter="dissolve">
                                      <p:cBhvr>
                                        <p:cTn id="48" dur="500"/>
                                        <p:tgtEl>
                                          <p:spTgt spid="19470"/>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19471"/>
                                        </p:tgtEl>
                                        <p:attrNameLst>
                                          <p:attrName>style.visibility</p:attrName>
                                        </p:attrNameLst>
                                      </p:cBhvr>
                                      <p:to>
                                        <p:strVal val="visible"/>
                                      </p:to>
                                    </p:set>
                                    <p:animEffect transition="in" filter="dissolve">
                                      <p:cBhvr>
                                        <p:cTn id="51" dur="500"/>
                                        <p:tgtEl>
                                          <p:spTgt spid="19471"/>
                                        </p:tgtEl>
                                      </p:cBhvr>
                                    </p:animEffect>
                                  </p:childTnLst>
                                </p:cTn>
                              </p:par>
                              <p:par>
                                <p:cTn id="52" presetID="9" presetClass="entr" presetSubtype="0" fill="hold" grpId="0" nodeType="withEffect">
                                  <p:stCondLst>
                                    <p:cond delay="0"/>
                                  </p:stCondLst>
                                  <p:childTnLst>
                                    <p:set>
                                      <p:cBhvr>
                                        <p:cTn id="53" dur="1" fill="hold">
                                          <p:stCondLst>
                                            <p:cond delay="0"/>
                                          </p:stCondLst>
                                        </p:cTn>
                                        <p:tgtEl>
                                          <p:spTgt spid="19472"/>
                                        </p:tgtEl>
                                        <p:attrNameLst>
                                          <p:attrName>style.visibility</p:attrName>
                                        </p:attrNameLst>
                                      </p:cBhvr>
                                      <p:to>
                                        <p:strVal val="visible"/>
                                      </p:to>
                                    </p:set>
                                    <p:animEffect transition="in" filter="dissolve">
                                      <p:cBhvr>
                                        <p:cTn id="54" dur="500"/>
                                        <p:tgtEl>
                                          <p:spTgt spid="19472"/>
                                        </p:tgtEl>
                                      </p:cBhvr>
                                    </p:animEffect>
                                  </p:childTnLst>
                                </p:cTn>
                              </p:par>
                              <p:par>
                                <p:cTn id="55" presetID="9" presetClass="entr" presetSubtype="0" fill="hold" grpId="0" nodeType="withEffect">
                                  <p:stCondLst>
                                    <p:cond delay="0"/>
                                  </p:stCondLst>
                                  <p:childTnLst>
                                    <p:set>
                                      <p:cBhvr>
                                        <p:cTn id="56" dur="1" fill="hold">
                                          <p:stCondLst>
                                            <p:cond delay="0"/>
                                          </p:stCondLst>
                                        </p:cTn>
                                        <p:tgtEl>
                                          <p:spTgt spid="19473"/>
                                        </p:tgtEl>
                                        <p:attrNameLst>
                                          <p:attrName>style.visibility</p:attrName>
                                        </p:attrNameLst>
                                      </p:cBhvr>
                                      <p:to>
                                        <p:strVal val="visible"/>
                                      </p:to>
                                    </p:set>
                                    <p:animEffect transition="in" filter="dissolve">
                                      <p:cBhvr>
                                        <p:cTn id="57" dur="500"/>
                                        <p:tgtEl>
                                          <p:spTgt spid="19473"/>
                                        </p:tgtEl>
                                      </p:cBhvr>
                                    </p:animEffect>
                                  </p:childTnLst>
                                </p:cTn>
                              </p:par>
                              <p:par>
                                <p:cTn id="58" presetID="9" presetClass="entr" presetSubtype="0" fill="hold" grpId="0" nodeType="withEffect">
                                  <p:stCondLst>
                                    <p:cond delay="0"/>
                                  </p:stCondLst>
                                  <p:childTnLst>
                                    <p:set>
                                      <p:cBhvr>
                                        <p:cTn id="59" dur="1" fill="hold">
                                          <p:stCondLst>
                                            <p:cond delay="0"/>
                                          </p:stCondLst>
                                        </p:cTn>
                                        <p:tgtEl>
                                          <p:spTgt spid="19474"/>
                                        </p:tgtEl>
                                        <p:attrNameLst>
                                          <p:attrName>style.visibility</p:attrName>
                                        </p:attrNameLst>
                                      </p:cBhvr>
                                      <p:to>
                                        <p:strVal val="visible"/>
                                      </p:to>
                                    </p:set>
                                    <p:animEffect transition="in" filter="dissolve">
                                      <p:cBhvr>
                                        <p:cTn id="60" dur="500"/>
                                        <p:tgtEl>
                                          <p:spTgt spid="19474"/>
                                        </p:tgtEl>
                                      </p:cBhvr>
                                    </p:animEffect>
                                  </p:childTnLst>
                                </p:cTn>
                              </p:par>
                              <p:par>
                                <p:cTn id="61" presetID="9" presetClass="entr" presetSubtype="0" fill="hold" grpId="0" nodeType="withEffect">
                                  <p:stCondLst>
                                    <p:cond delay="0"/>
                                  </p:stCondLst>
                                  <p:childTnLst>
                                    <p:set>
                                      <p:cBhvr>
                                        <p:cTn id="62" dur="1" fill="hold">
                                          <p:stCondLst>
                                            <p:cond delay="0"/>
                                          </p:stCondLst>
                                        </p:cTn>
                                        <p:tgtEl>
                                          <p:spTgt spid="19475"/>
                                        </p:tgtEl>
                                        <p:attrNameLst>
                                          <p:attrName>style.visibility</p:attrName>
                                        </p:attrNameLst>
                                      </p:cBhvr>
                                      <p:to>
                                        <p:strVal val="visible"/>
                                      </p:to>
                                    </p:set>
                                    <p:animEffect transition="in" filter="dissolve">
                                      <p:cBhvr>
                                        <p:cTn id="63" dur="500"/>
                                        <p:tgtEl>
                                          <p:spTgt spid="19475"/>
                                        </p:tgtEl>
                                      </p:cBhvr>
                                    </p:animEffect>
                                  </p:childTnLst>
                                </p:cTn>
                              </p:par>
                              <p:par>
                                <p:cTn id="64" presetID="9" presetClass="entr" presetSubtype="0" fill="hold" grpId="0" nodeType="withEffect">
                                  <p:stCondLst>
                                    <p:cond delay="0"/>
                                  </p:stCondLst>
                                  <p:childTnLst>
                                    <p:set>
                                      <p:cBhvr>
                                        <p:cTn id="65" dur="1" fill="hold">
                                          <p:stCondLst>
                                            <p:cond delay="0"/>
                                          </p:stCondLst>
                                        </p:cTn>
                                        <p:tgtEl>
                                          <p:spTgt spid="19476"/>
                                        </p:tgtEl>
                                        <p:attrNameLst>
                                          <p:attrName>style.visibility</p:attrName>
                                        </p:attrNameLst>
                                      </p:cBhvr>
                                      <p:to>
                                        <p:strVal val="visible"/>
                                      </p:to>
                                    </p:set>
                                    <p:animEffect transition="in" filter="dissolve">
                                      <p:cBhvr>
                                        <p:cTn id="66" dur="500"/>
                                        <p:tgtEl>
                                          <p:spTgt spid="19476"/>
                                        </p:tgtEl>
                                      </p:cBhvr>
                                    </p:animEffect>
                                  </p:childTnLst>
                                </p:cTn>
                              </p:par>
                              <p:par>
                                <p:cTn id="67" presetID="9" presetClass="entr" presetSubtype="0" fill="hold" grpId="0" nodeType="withEffect">
                                  <p:stCondLst>
                                    <p:cond delay="0"/>
                                  </p:stCondLst>
                                  <p:childTnLst>
                                    <p:set>
                                      <p:cBhvr>
                                        <p:cTn id="68" dur="1" fill="hold">
                                          <p:stCondLst>
                                            <p:cond delay="0"/>
                                          </p:stCondLst>
                                        </p:cTn>
                                        <p:tgtEl>
                                          <p:spTgt spid="19477"/>
                                        </p:tgtEl>
                                        <p:attrNameLst>
                                          <p:attrName>style.visibility</p:attrName>
                                        </p:attrNameLst>
                                      </p:cBhvr>
                                      <p:to>
                                        <p:strVal val="visible"/>
                                      </p:to>
                                    </p:set>
                                    <p:animEffect transition="in" filter="dissolve">
                                      <p:cBhvr>
                                        <p:cTn id="69" dur="500"/>
                                        <p:tgtEl>
                                          <p:spTgt spid="19477"/>
                                        </p:tgtEl>
                                      </p:cBhvr>
                                    </p:animEffect>
                                  </p:childTnLst>
                                </p:cTn>
                              </p:par>
                              <p:par>
                                <p:cTn id="70" presetID="9" presetClass="entr" presetSubtype="0" fill="hold" grpId="0" nodeType="withEffect">
                                  <p:stCondLst>
                                    <p:cond delay="0"/>
                                  </p:stCondLst>
                                  <p:childTnLst>
                                    <p:set>
                                      <p:cBhvr>
                                        <p:cTn id="71" dur="1" fill="hold">
                                          <p:stCondLst>
                                            <p:cond delay="0"/>
                                          </p:stCondLst>
                                        </p:cTn>
                                        <p:tgtEl>
                                          <p:spTgt spid="19478"/>
                                        </p:tgtEl>
                                        <p:attrNameLst>
                                          <p:attrName>style.visibility</p:attrName>
                                        </p:attrNameLst>
                                      </p:cBhvr>
                                      <p:to>
                                        <p:strVal val="visible"/>
                                      </p:to>
                                    </p:set>
                                    <p:animEffect transition="in" filter="dissolve">
                                      <p:cBhvr>
                                        <p:cTn id="72" dur="500"/>
                                        <p:tgtEl>
                                          <p:spTgt spid="19478"/>
                                        </p:tgtEl>
                                      </p:cBhvr>
                                    </p:animEffect>
                                  </p:childTnLst>
                                </p:cTn>
                              </p:par>
                              <p:par>
                                <p:cTn id="73" presetID="9" presetClass="entr" presetSubtype="0" fill="hold" grpId="0" nodeType="withEffect">
                                  <p:stCondLst>
                                    <p:cond delay="0"/>
                                  </p:stCondLst>
                                  <p:childTnLst>
                                    <p:set>
                                      <p:cBhvr>
                                        <p:cTn id="74" dur="1" fill="hold">
                                          <p:stCondLst>
                                            <p:cond delay="0"/>
                                          </p:stCondLst>
                                        </p:cTn>
                                        <p:tgtEl>
                                          <p:spTgt spid="19479"/>
                                        </p:tgtEl>
                                        <p:attrNameLst>
                                          <p:attrName>style.visibility</p:attrName>
                                        </p:attrNameLst>
                                      </p:cBhvr>
                                      <p:to>
                                        <p:strVal val="visible"/>
                                      </p:to>
                                    </p:set>
                                    <p:animEffect transition="in" filter="dissolve">
                                      <p:cBhvr>
                                        <p:cTn id="75" dur="500"/>
                                        <p:tgtEl>
                                          <p:spTgt spid="19479"/>
                                        </p:tgtEl>
                                      </p:cBhvr>
                                    </p:animEffect>
                                  </p:childTnLst>
                                </p:cTn>
                              </p:par>
                              <p:par>
                                <p:cTn id="76" presetID="9" presetClass="entr" presetSubtype="0" fill="hold" grpId="0" nodeType="withEffect">
                                  <p:stCondLst>
                                    <p:cond delay="0"/>
                                  </p:stCondLst>
                                  <p:childTnLst>
                                    <p:set>
                                      <p:cBhvr>
                                        <p:cTn id="77" dur="1" fill="hold">
                                          <p:stCondLst>
                                            <p:cond delay="0"/>
                                          </p:stCondLst>
                                        </p:cTn>
                                        <p:tgtEl>
                                          <p:spTgt spid="19480"/>
                                        </p:tgtEl>
                                        <p:attrNameLst>
                                          <p:attrName>style.visibility</p:attrName>
                                        </p:attrNameLst>
                                      </p:cBhvr>
                                      <p:to>
                                        <p:strVal val="visible"/>
                                      </p:to>
                                    </p:set>
                                    <p:animEffect transition="in" filter="dissolve">
                                      <p:cBhvr>
                                        <p:cTn id="78" dur="500"/>
                                        <p:tgtEl>
                                          <p:spTgt spid="19480"/>
                                        </p:tgtEl>
                                      </p:cBhvr>
                                    </p:animEffect>
                                  </p:childTnLst>
                                </p:cTn>
                              </p:par>
                              <p:par>
                                <p:cTn id="79" presetID="9" presetClass="entr" presetSubtype="0" fill="hold" grpId="0" nodeType="withEffect">
                                  <p:stCondLst>
                                    <p:cond delay="0"/>
                                  </p:stCondLst>
                                  <p:childTnLst>
                                    <p:set>
                                      <p:cBhvr>
                                        <p:cTn id="80" dur="1" fill="hold">
                                          <p:stCondLst>
                                            <p:cond delay="0"/>
                                          </p:stCondLst>
                                        </p:cTn>
                                        <p:tgtEl>
                                          <p:spTgt spid="19481"/>
                                        </p:tgtEl>
                                        <p:attrNameLst>
                                          <p:attrName>style.visibility</p:attrName>
                                        </p:attrNameLst>
                                      </p:cBhvr>
                                      <p:to>
                                        <p:strVal val="visible"/>
                                      </p:to>
                                    </p:set>
                                    <p:animEffect transition="in" filter="dissolve">
                                      <p:cBhvr>
                                        <p:cTn id="81" dur="500"/>
                                        <p:tgtEl>
                                          <p:spTgt spid="19481"/>
                                        </p:tgtEl>
                                      </p:cBhvr>
                                    </p:animEffect>
                                  </p:childTnLst>
                                </p:cTn>
                              </p:par>
                              <p:par>
                                <p:cTn id="82" presetID="9" presetClass="entr" presetSubtype="0" fill="hold" grpId="0" nodeType="withEffect">
                                  <p:stCondLst>
                                    <p:cond delay="0"/>
                                  </p:stCondLst>
                                  <p:childTnLst>
                                    <p:set>
                                      <p:cBhvr>
                                        <p:cTn id="83" dur="1" fill="hold">
                                          <p:stCondLst>
                                            <p:cond delay="0"/>
                                          </p:stCondLst>
                                        </p:cTn>
                                        <p:tgtEl>
                                          <p:spTgt spid="19482"/>
                                        </p:tgtEl>
                                        <p:attrNameLst>
                                          <p:attrName>style.visibility</p:attrName>
                                        </p:attrNameLst>
                                      </p:cBhvr>
                                      <p:to>
                                        <p:strVal val="visible"/>
                                      </p:to>
                                    </p:set>
                                    <p:animEffect transition="in" filter="dissolve">
                                      <p:cBhvr>
                                        <p:cTn id="84" dur="500"/>
                                        <p:tgtEl>
                                          <p:spTgt spid="19482"/>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9" presetClass="entr" presetSubtype="0" fill="hold" grpId="0" nodeType="clickEffect">
                                  <p:stCondLst>
                                    <p:cond delay="0"/>
                                  </p:stCondLst>
                                  <p:childTnLst>
                                    <p:set>
                                      <p:cBhvr>
                                        <p:cTn id="88" dur="1" fill="hold">
                                          <p:stCondLst>
                                            <p:cond delay="0"/>
                                          </p:stCondLst>
                                        </p:cTn>
                                        <p:tgtEl>
                                          <p:spTgt spid="54"/>
                                        </p:tgtEl>
                                        <p:attrNameLst>
                                          <p:attrName>style.visibility</p:attrName>
                                        </p:attrNameLst>
                                      </p:cBhvr>
                                      <p:to>
                                        <p:strVal val="visible"/>
                                      </p:to>
                                    </p:set>
                                    <p:animEffect transition="in" filter="dissolve">
                                      <p:cBhvr>
                                        <p:cTn id="89" dur="500"/>
                                        <p:tgtEl>
                                          <p:spTgt spid="54"/>
                                        </p:tgtEl>
                                      </p:cBhvr>
                                    </p:animEffect>
                                  </p:childTnLst>
                                </p:cTn>
                              </p:par>
                            </p:childTnLst>
                          </p:cTn>
                        </p:par>
                      </p:childTnLst>
                    </p:cTn>
                  </p:par>
                  <p:par>
                    <p:cTn id="90" fill="hold" nodeType="clickPar">
                      <p:stCondLst>
                        <p:cond delay="indefinite"/>
                      </p:stCondLst>
                      <p:childTnLst>
                        <p:par>
                          <p:cTn id="91" fill="hold" nodeType="withGroup">
                            <p:stCondLst>
                              <p:cond delay="0"/>
                            </p:stCondLst>
                            <p:childTnLst>
                              <p:par>
                                <p:cTn id="92" presetID="9" presetClass="entr" presetSubtype="0" fill="hold" grpId="0" nodeType="clickEffect">
                                  <p:stCondLst>
                                    <p:cond delay="0"/>
                                  </p:stCondLst>
                                  <p:childTnLst>
                                    <p:set>
                                      <p:cBhvr>
                                        <p:cTn id="93" dur="1" fill="hold">
                                          <p:stCondLst>
                                            <p:cond delay="0"/>
                                          </p:stCondLst>
                                        </p:cTn>
                                        <p:tgtEl>
                                          <p:spTgt spid="55"/>
                                        </p:tgtEl>
                                        <p:attrNameLst>
                                          <p:attrName>style.visibility</p:attrName>
                                        </p:attrNameLst>
                                      </p:cBhvr>
                                      <p:to>
                                        <p:strVal val="visible"/>
                                      </p:to>
                                    </p:set>
                                    <p:animEffect transition="in" filter="dissolve">
                                      <p:cBhvr>
                                        <p:cTn id="94" dur="500"/>
                                        <p:tgtEl>
                                          <p:spTgt spid="55"/>
                                        </p:tgtEl>
                                      </p:cBhvr>
                                    </p:animEffect>
                                  </p:childTnLst>
                                </p:cTn>
                              </p:par>
                            </p:childTnLst>
                          </p:cTn>
                        </p:par>
                      </p:childTnLst>
                    </p:cTn>
                  </p:par>
                  <p:par>
                    <p:cTn id="95" fill="hold" nodeType="clickPar">
                      <p:stCondLst>
                        <p:cond delay="indefinite"/>
                      </p:stCondLst>
                      <p:childTnLst>
                        <p:par>
                          <p:cTn id="96" fill="hold" nodeType="withGroup">
                            <p:stCondLst>
                              <p:cond delay="0"/>
                            </p:stCondLst>
                            <p:childTnLst>
                              <p:par>
                                <p:cTn id="97" presetID="9" presetClass="entr" presetSubtype="0" fill="hold" grpId="0" nodeType="clickEffect">
                                  <p:stCondLst>
                                    <p:cond delay="0"/>
                                  </p:stCondLst>
                                  <p:childTnLst>
                                    <p:set>
                                      <p:cBhvr>
                                        <p:cTn id="98" dur="1" fill="hold">
                                          <p:stCondLst>
                                            <p:cond delay="0"/>
                                          </p:stCondLst>
                                        </p:cTn>
                                        <p:tgtEl>
                                          <p:spTgt spid="56"/>
                                        </p:tgtEl>
                                        <p:attrNameLst>
                                          <p:attrName>style.visibility</p:attrName>
                                        </p:attrNameLst>
                                      </p:cBhvr>
                                      <p:to>
                                        <p:strVal val="visible"/>
                                      </p:to>
                                    </p:set>
                                    <p:animEffect transition="in" filter="dissolve">
                                      <p:cBhvr>
                                        <p:cTn id="9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88" grpId="0" build="p"/>
      <p:bldP spid="19460" grpId="0" animBg="1"/>
      <p:bldP spid="19461" grpId="0" animBg="1"/>
      <p:bldP spid="19462" grpId="0" animBg="1"/>
      <p:bldP spid="19463" grpId="0" animBg="1"/>
      <p:bldP spid="19464" grpId="0" animBg="1"/>
      <p:bldP spid="19465" grpId="0" animBg="1"/>
      <p:bldP spid="19466" grpId="0"/>
      <p:bldP spid="19467" grpId="0"/>
      <p:bldP spid="19468" grpId="0"/>
      <p:bldP spid="19469" grpId="0"/>
      <p:bldP spid="19470" grpId="0"/>
      <p:bldP spid="19471" grpId="0"/>
      <p:bldP spid="19472" grpId="0"/>
      <p:bldP spid="19473" grpId="0"/>
      <p:bldP spid="19474" grpId="0"/>
      <p:bldP spid="19475" grpId="0"/>
      <p:bldP spid="19476" grpId="0"/>
      <p:bldP spid="19477" grpId="0"/>
      <p:bldP spid="19478" grpId="0"/>
      <p:bldP spid="19479" grpId="0" animBg="1"/>
      <p:bldP spid="19480" grpId="0" animBg="1"/>
      <p:bldP spid="19481" grpId="0" animBg="1"/>
      <p:bldP spid="19482" grpId="0" animBg="1"/>
      <p:bldP spid="54" grpId="0" animBg="1"/>
      <p:bldP spid="55" grpId="0" animBg="1"/>
      <p:bldP spid="5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62537869-8572-4E35-A356-1085384E731F}" type="slidenum">
              <a:rPr lang="en-US" altLang="ja-JP" sz="1400"/>
              <a:pPr>
                <a:spcBef>
                  <a:spcPct val="0"/>
                </a:spcBef>
                <a:buFontTx/>
                <a:buNone/>
              </a:pPr>
              <a:t>19</a:t>
            </a:fld>
            <a:endParaRPr lang="en-US" altLang="ja-JP" sz="1400"/>
          </a:p>
        </p:txBody>
      </p:sp>
      <p:sp>
        <p:nvSpPr>
          <p:cNvPr id="40963" name="Rectangle 2"/>
          <p:cNvSpPr>
            <a:spLocks noGrp="1" noChangeArrowheads="1"/>
          </p:cNvSpPr>
          <p:nvPr>
            <p:ph type="title"/>
          </p:nvPr>
        </p:nvSpPr>
        <p:spPr/>
        <p:txBody>
          <a:bodyPr/>
          <a:lstStyle/>
          <a:p>
            <a:pPr eaLnBrk="1" hangingPunct="1"/>
            <a:r>
              <a:rPr lang="ja-JP" altLang="en-US" sz="4000" smtClean="0"/>
              <a:t>展開形ゲームにおける戦略</a:t>
            </a:r>
          </a:p>
        </p:txBody>
      </p:sp>
      <p:sp>
        <p:nvSpPr>
          <p:cNvPr id="2" name="Rectangle 3"/>
          <p:cNvSpPr>
            <a:spLocks noGrp="1" noChangeArrowheads="1"/>
          </p:cNvSpPr>
          <p:nvPr>
            <p:ph type="body" idx="1"/>
          </p:nvPr>
        </p:nvSpPr>
        <p:spPr>
          <a:xfrm>
            <a:off x="457200" y="1484313"/>
            <a:ext cx="8229600" cy="5040312"/>
          </a:xfrm>
        </p:spPr>
        <p:txBody>
          <a:bodyPr/>
          <a:lstStyle/>
          <a:p>
            <a:pPr eaLnBrk="1" hangingPunct="1">
              <a:lnSpc>
                <a:spcPct val="90000"/>
              </a:lnSpc>
            </a:pPr>
            <a:r>
              <a:rPr lang="ja-JP" altLang="en-US" sz="2400" dirty="0" smtClean="0"/>
              <a:t>展開形ゲームにおける各プレイヤーの戦略：そのプレイヤーの</a:t>
            </a:r>
            <a:r>
              <a:rPr lang="ja-JP" altLang="en-US" sz="2400" dirty="0" smtClean="0">
                <a:solidFill>
                  <a:srgbClr val="FF0000"/>
                </a:solidFill>
              </a:rPr>
              <a:t>すべての意志決定点における選択を列挙</a:t>
            </a:r>
            <a:r>
              <a:rPr lang="ja-JP" altLang="en-US" sz="2400" dirty="0" smtClean="0"/>
              <a:t>したもの</a:t>
            </a:r>
          </a:p>
          <a:p>
            <a:pPr lvl="2" eaLnBrk="1" hangingPunct="1">
              <a:lnSpc>
                <a:spcPct val="90000"/>
              </a:lnSpc>
            </a:pPr>
            <a:endParaRPr lang="ja-JP" altLang="en-US" sz="1600" dirty="0" smtClean="0"/>
          </a:p>
          <a:p>
            <a:pPr eaLnBrk="1" hangingPunct="1">
              <a:lnSpc>
                <a:spcPct val="90000"/>
              </a:lnSpc>
            </a:pPr>
            <a:r>
              <a:rPr lang="ja-JP" altLang="en-US" sz="2400" dirty="0" smtClean="0"/>
              <a:t>前ページのゲームにおいてはプレイヤー</a:t>
            </a:r>
            <a:r>
              <a:rPr lang="en-US" altLang="ja-JP" sz="2400" dirty="0" smtClean="0"/>
              <a:t>2</a:t>
            </a:r>
            <a:r>
              <a:rPr lang="ja-JP" altLang="en-US" sz="2400" dirty="0" smtClean="0"/>
              <a:t>の意思決定点は</a:t>
            </a:r>
            <a:r>
              <a:rPr lang="en-US" altLang="ja-JP" sz="2400" dirty="0" smtClean="0"/>
              <a:t>2</a:t>
            </a:r>
            <a:r>
              <a:rPr lang="ja-JP" altLang="en-US" sz="2400" dirty="0" smtClean="0"/>
              <a:t>つ ⇒ 戦略の組：</a:t>
            </a:r>
            <a:r>
              <a:rPr lang="en-US" altLang="ja-JP" sz="2400" dirty="0" smtClean="0"/>
              <a:t>(x, (</a:t>
            </a:r>
            <a:r>
              <a:rPr lang="en-US" altLang="ja-JP" sz="2400" dirty="0" err="1" smtClean="0"/>
              <a:t>ya</a:t>
            </a:r>
            <a:r>
              <a:rPr lang="en-US" altLang="ja-JP" sz="2400" dirty="0" smtClean="0"/>
              <a:t>, </a:t>
            </a:r>
            <a:r>
              <a:rPr lang="en-US" altLang="ja-JP" sz="2400" dirty="0" err="1" smtClean="0"/>
              <a:t>yb</a:t>
            </a:r>
            <a:r>
              <a:rPr lang="en-US" altLang="ja-JP" sz="2400" dirty="0" smtClean="0"/>
              <a:t>))</a:t>
            </a:r>
          </a:p>
          <a:p>
            <a:pPr lvl="3" eaLnBrk="1" hangingPunct="1">
              <a:lnSpc>
                <a:spcPct val="90000"/>
              </a:lnSpc>
            </a:pPr>
            <a:endParaRPr lang="en-US" altLang="ja-JP" sz="1200" dirty="0" smtClean="0"/>
          </a:p>
          <a:p>
            <a:pPr lvl="1" eaLnBrk="1" hangingPunct="1">
              <a:lnSpc>
                <a:spcPct val="90000"/>
              </a:lnSpc>
            </a:pPr>
            <a:r>
              <a:rPr lang="en-US" altLang="ja-JP" sz="2000" dirty="0" smtClean="0"/>
              <a:t>x</a:t>
            </a:r>
            <a:r>
              <a:rPr lang="ja-JP" altLang="en-US" sz="2000" dirty="0" smtClean="0"/>
              <a:t>：プレイヤー</a:t>
            </a:r>
            <a:r>
              <a:rPr lang="en-US" altLang="ja-JP" sz="2000" dirty="0" smtClean="0"/>
              <a:t>1</a:t>
            </a:r>
            <a:r>
              <a:rPr lang="ja-JP" altLang="en-US" sz="2000" dirty="0" smtClean="0"/>
              <a:t>の戦略（「</a:t>
            </a:r>
            <a:r>
              <a:rPr lang="en-US" altLang="ja-JP" sz="2000" dirty="0" smtClean="0"/>
              <a:t>a1</a:t>
            </a:r>
            <a:r>
              <a:rPr lang="ja-JP" altLang="en-US" sz="2000" dirty="0" smtClean="0"/>
              <a:t>」</a:t>
            </a:r>
            <a:r>
              <a:rPr lang="en-US" altLang="ja-JP" sz="2000" dirty="0" smtClean="0"/>
              <a:t>or</a:t>
            </a:r>
            <a:r>
              <a:rPr lang="ja-JP" altLang="en-US" sz="2000" dirty="0" smtClean="0"/>
              <a:t>「</a:t>
            </a:r>
            <a:r>
              <a:rPr lang="en-US" altLang="ja-JP" sz="2000" dirty="0" smtClean="0"/>
              <a:t>b1</a:t>
            </a:r>
            <a:r>
              <a:rPr lang="ja-JP" altLang="en-US" sz="2000" dirty="0" smtClean="0"/>
              <a:t>」）</a:t>
            </a:r>
            <a:endParaRPr lang="en-US" altLang="ja-JP" sz="2000" dirty="0" smtClean="0"/>
          </a:p>
          <a:p>
            <a:pPr lvl="4" eaLnBrk="1" hangingPunct="1">
              <a:lnSpc>
                <a:spcPct val="90000"/>
              </a:lnSpc>
            </a:pPr>
            <a:endParaRPr lang="ja-JP" altLang="en-US" sz="1200" dirty="0" smtClean="0"/>
          </a:p>
          <a:p>
            <a:pPr lvl="1" eaLnBrk="1" hangingPunct="1">
              <a:lnSpc>
                <a:spcPct val="90000"/>
              </a:lnSpc>
            </a:pPr>
            <a:r>
              <a:rPr lang="en-US" altLang="ja-JP" sz="2000" dirty="0" err="1" smtClean="0"/>
              <a:t>ya</a:t>
            </a:r>
            <a:r>
              <a:rPr lang="ja-JP" altLang="en-US" sz="2000" dirty="0" smtClean="0"/>
              <a:t>：左側（プレイヤー</a:t>
            </a:r>
            <a:r>
              <a:rPr lang="en-US" altLang="ja-JP" sz="2000" dirty="0" smtClean="0"/>
              <a:t>1</a:t>
            </a:r>
            <a:r>
              <a:rPr lang="ja-JP" altLang="en-US" sz="2000" dirty="0" smtClean="0"/>
              <a:t>が「</a:t>
            </a:r>
            <a:r>
              <a:rPr lang="en-US" altLang="ja-JP" sz="2000" dirty="0" smtClean="0"/>
              <a:t>a1</a:t>
            </a:r>
            <a:r>
              <a:rPr lang="ja-JP" altLang="en-US" sz="2000" dirty="0" smtClean="0"/>
              <a:t>」を選んだ場合）のサブゲームにおけるプレイヤー</a:t>
            </a:r>
            <a:r>
              <a:rPr lang="en-US" altLang="ja-JP" sz="2000" dirty="0" smtClean="0"/>
              <a:t>2</a:t>
            </a:r>
            <a:r>
              <a:rPr lang="ja-JP" altLang="en-US" sz="2000" dirty="0" smtClean="0"/>
              <a:t>の選択（「</a:t>
            </a:r>
            <a:r>
              <a:rPr lang="en-US" altLang="ja-JP" sz="2000" dirty="0" smtClean="0"/>
              <a:t>a2</a:t>
            </a:r>
            <a:r>
              <a:rPr lang="ja-JP" altLang="en-US" sz="2000" dirty="0" smtClean="0"/>
              <a:t>」</a:t>
            </a:r>
            <a:r>
              <a:rPr lang="en-US" altLang="ja-JP" sz="2000" dirty="0" smtClean="0"/>
              <a:t>or</a:t>
            </a:r>
            <a:r>
              <a:rPr lang="ja-JP" altLang="en-US" sz="2000" dirty="0" smtClean="0"/>
              <a:t>「</a:t>
            </a:r>
            <a:r>
              <a:rPr lang="en-US" altLang="ja-JP" sz="2000" dirty="0" smtClean="0"/>
              <a:t>b2</a:t>
            </a:r>
            <a:r>
              <a:rPr lang="ja-JP" altLang="en-US" sz="2000" dirty="0" smtClean="0"/>
              <a:t>」）</a:t>
            </a:r>
            <a:endParaRPr lang="en-US" altLang="ja-JP" sz="2000" dirty="0" smtClean="0"/>
          </a:p>
          <a:p>
            <a:pPr lvl="4" eaLnBrk="1" hangingPunct="1">
              <a:lnSpc>
                <a:spcPct val="90000"/>
              </a:lnSpc>
            </a:pPr>
            <a:endParaRPr lang="ja-JP" altLang="en-US" sz="1200" dirty="0" smtClean="0"/>
          </a:p>
          <a:p>
            <a:pPr lvl="1" eaLnBrk="1" hangingPunct="1">
              <a:lnSpc>
                <a:spcPct val="90000"/>
              </a:lnSpc>
            </a:pPr>
            <a:r>
              <a:rPr lang="en-US" altLang="ja-JP" sz="2000" dirty="0" err="1" smtClean="0"/>
              <a:t>yb</a:t>
            </a:r>
            <a:r>
              <a:rPr lang="en-US" altLang="ja-JP" sz="2000" dirty="0" smtClean="0"/>
              <a:t>:</a:t>
            </a:r>
            <a:r>
              <a:rPr lang="ja-JP" altLang="en-US" sz="2000" dirty="0" smtClean="0"/>
              <a:t>右側（プレイヤー</a:t>
            </a:r>
            <a:r>
              <a:rPr lang="en-US" altLang="ja-JP" sz="2000" dirty="0" smtClean="0"/>
              <a:t>1</a:t>
            </a:r>
            <a:r>
              <a:rPr lang="ja-JP" altLang="en-US" sz="2000" dirty="0" smtClean="0"/>
              <a:t>が「</a:t>
            </a:r>
            <a:r>
              <a:rPr lang="en-US" altLang="ja-JP" sz="2000" dirty="0" smtClean="0"/>
              <a:t>b1</a:t>
            </a:r>
            <a:r>
              <a:rPr lang="ja-JP" altLang="en-US" sz="2000" dirty="0" smtClean="0"/>
              <a:t>」を選んだ場合）のサブゲームにおけるプレイヤー</a:t>
            </a:r>
            <a:r>
              <a:rPr lang="en-US" altLang="ja-JP" sz="2000" dirty="0" smtClean="0"/>
              <a:t>2</a:t>
            </a:r>
            <a:r>
              <a:rPr lang="ja-JP" altLang="en-US" sz="2000" dirty="0" smtClean="0"/>
              <a:t>の選択（「</a:t>
            </a:r>
            <a:r>
              <a:rPr lang="en-US" altLang="ja-JP" sz="2000" dirty="0" smtClean="0"/>
              <a:t>a2</a:t>
            </a:r>
            <a:r>
              <a:rPr lang="ja-JP" altLang="en-US" sz="2000" dirty="0" smtClean="0"/>
              <a:t>」</a:t>
            </a:r>
            <a:r>
              <a:rPr lang="en-US" altLang="ja-JP" sz="2000" dirty="0" smtClean="0"/>
              <a:t>or</a:t>
            </a:r>
            <a:r>
              <a:rPr lang="ja-JP" altLang="en-US" sz="2000" dirty="0" smtClean="0"/>
              <a:t>「</a:t>
            </a:r>
            <a:r>
              <a:rPr lang="en-US" altLang="ja-JP" sz="2000" dirty="0" smtClean="0"/>
              <a:t>b2</a:t>
            </a:r>
            <a:r>
              <a:rPr lang="ja-JP" altLang="en-US" sz="2000" dirty="0" smtClean="0"/>
              <a:t>」）</a:t>
            </a:r>
          </a:p>
          <a:p>
            <a:pPr lvl="2" eaLnBrk="1" hangingPunct="1">
              <a:lnSpc>
                <a:spcPct val="90000"/>
              </a:lnSpc>
            </a:pPr>
            <a:endParaRPr lang="ja-JP" altLang="en-US" sz="1600" dirty="0" smtClean="0"/>
          </a:p>
          <a:p>
            <a:pPr eaLnBrk="1" hangingPunct="1">
              <a:lnSpc>
                <a:spcPct val="90000"/>
              </a:lnSpc>
            </a:pPr>
            <a:r>
              <a:rPr lang="ja-JP" altLang="en-US" sz="2400" dirty="0" smtClean="0"/>
              <a:t>バックワード・インダクションの解も、戦略の組で表現</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 calcmode="lin" valueType="num">
                                      <p:cBhvr additive="base">
                                        <p:cTn id="17"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500"/>
                            </p:stCondLst>
                            <p:childTnLst>
                              <p:par>
                                <p:cTn id="20" presetID="2" presetClass="entr" presetSubtype="8" fill="hold" grpId="0" nodeType="after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 calcmode="lin" valueType="num">
                                      <p:cBhvr additive="base">
                                        <p:cTn id="22" dur="500" fill="hold"/>
                                        <p:tgtEl>
                                          <p:spTgt spid="2">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1000"/>
                            </p:stCondLst>
                            <p:childTnLst>
                              <p:par>
                                <p:cTn id="25" presetID="2" presetClass="entr" presetSubtype="8" fill="hold" grpId="0" nodeType="after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anim calcmode="lin" valueType="num">
                                      <p:cBhvr additive="base">
                                        <p:cTn id="27" dur="500" fill="hold"/>
                                        <p:tgtEl>
                                          <p:spTgt spid="2">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2">
                                            <p:txEl>
                                              <p:pRg st="10" end="10"/>
                                            </p:txEl>
                                          </p:spTgt>
                                        </p:tgtEl>
                                        <p:attrNameLst>
                                          <p:attrName>style.visibility</p:attrName>
                                        </p:attrNameLst>
                                      </p:cBhvr>
                                      <p:to>
                                        <p:strVal val="visible"/>
                                      </p:to>
                                    </p:set>
                                    <p:anim calcmode="lin" valueType="num">
                                      <p:cBhvr additive="base">
                                        <p:cTn id="33" dur="500" fill="hold"/>
                                        <p:tgtEl>
                                          <p:spTgt spid="2">
                                            <p:txEl>
                                              <p:pRg st="10" end="1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50C835AA-5D5B-4F7C-80ED-D4D58FC04B23}" type="slidenum">
              <a:rPr lang="en-US" altLang="ja-JP" sz="1400"/>
              <a:pPr>
                <a:spcBef>
                  <a:spcPct val="0"/>
                </a:spcBef>
                <a:buFontTx/>
                <a:buNone/>
              </a:pPr>
              <a:t>2</a:t>
            </a:fld>
            <a:endParaRPr lang="en-US" altLang="ja-JP" sz="1400"/>
          </a:p>
        </p:txBody>
      </p:sp>
      <p:sp>
        <p:nvSpPr>
          <p:cNvPr id="6147" name="Rectangle 2"/>
          <p:cNvSpPr>
            <a:spLocks noGrp="1" noChangeArrowheads="1"/>
          </p:cNvSpPr>
          <p:nvPr>
            <p:ph type="title"/>
          </p:nvPr>
        </p:nvSpPr>
        <p:spPr/>
        <p:txBody>
          <a:bodyPr/>
          <a:lstStyle/>
          <a:p>
            <a:pPr eaLnBrk="1" hangingPunct="1"/>
            <a:r>
              <a:rPr lang="ja-JP" altLang="en-US" smtClean="0"/>
              <a:t>展開形表現</a:t>
            </a:r>
          </a:p>
        </p:txBody>
      </p:sp>
      <p:sp>
        <p:nvSpPr>
          <p:cNvPr id="2" name="Rectangle 3"/>
          <p:cNvSpPr>
            <a:spLocks noGrp="1" noChangeArrowheads="1"/>
          </p:cNvSpPr>
          <p:nvPr>
            <p:ph type="body" idx="1"/>
          </p:nvPr>
        </p:nvSpPr>
        <p:spPr/>
        <p:txBody>
          <a:bodyPr/>
          <a:lstStyle/>
          <a:p>
            <a:pPr eaLnBrk="1" hangingPunct="1"/>
            <a:r>
              <a:rPr lang="ja-JP" altLang="en-US" dirty="0" smtClean="0"/>
              <a:t>戦略形ゲーム：「プレイヤー」、「戦略」、「利得」から構成されるゲーム</a:t>
            </a:r>
          </a:p>
          <a:p>
            <a:pPr lvl="2" eaLnBrk="1" hangingPunct="1"/>
            <a:endParaRPr lang="ja-JP" altLang="en-US" dirty="0" smtClean="0"/>
          </a:p>
          <a:p>
            <a:pPr eaLnBrk="1" hangingPunct="1"/>
            <a:r>
              <a:rPr lang="ja-JP" altLang="en-US" dirty="0" smtClean="0"/>
              <a:t>展開形ゲーム（</a:t>
            </a:r>
            <a:r>
              <a:rPr lang="en-US" altLang="ja-JP" dirty="0" smtClean="0"/>
              <a:t>extensive form game</a:t>
            </a:r>
            <a:r>
              <a:rPr lang="ja-JP" altLang="en-US" dirty="0" smtClean="0"/>
              <a:t>）：各プレイヤーの意思決定を</a:t>
            </a:r>
            <a:r>
              <a:rPr lang="ja-JP" altLang="en-US" dirty="0" smtClean="0">
                <a:solidFill>
                  <a:srgbClr val="FF0000"/>
                </a:solidFill>
              </a:rPr>
              <a:t>時間の流れ</a:t>
            </a:r>
            <a:r>
              <a:rPr lang="ja-JP" altLang="en-US" dirty="0" smtClean="0"/>
              <a:t>とともに「ゲームの</a:t>
            </a:r>
            <a:r>
              <a:rPr lang="ja-JP" altLang="en-US" dirty="0" smtClean="0">
                <a:solidFill>
                  <a:srgbClr val="FF0000"/>
                </a:solidFill>
              </a:rPr>
              <a:t>木</a:t>
            </a:r>
            <a:r>
              <a:rPr lang="ja-JP" altLang="en-US" dirty="0" smtClean="0"/>
              <a:t>」を用いて表現</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52304672-5731-413E-90E8-C3F8027549CD}" type="slidenum">
              <a:rPr lang="en-US" altLang="ja-JP" sz="1400"/>
              <a:pPr>
                <a:spcBef>
                  <a:spcPct val="0"/>
                </a:spcBef>
                <a:buFontTx/>
                <a:buNone/>
              </a:pPr>
              <a:t>20</a:t>
            </a:fld>
            <a:endParaRPr lang="en-US" altLang="ja-JP" sz="1400"/>
          </a:p>
        </p:txBody>
      </p:sp>
      <p:sp>
        <p:nvSpPr>
          <p:cNvPr id="43011" name="Rectangle 7"/>
          <p:cNvSpPr>
            <a:spLocks noGrp="1" noChangeArrowheads="1"/>
          </p:cNvSpPr>
          <p:nvPr>
            <p:ph type="title" idx="4294967295"/>
          </p:nvPr>
        </p:nvSpPr>
        <p:spPr>
          <a:xfrm>
            <a:off x="457200" y="274638"/>
            <a:ext cx="8229600" cy="993775"/>
          </a:xfrm>
        </p:spPr>
        <p:txBody>
          <a:bodyPr/>
          <a:lstStyle/>
          <a:p>
            <a:r>
              <a:rPr lang="ja-JP" altLang="en-US" sz="3600" smtClean="0"/>
              <a:t>参入阻止ゲームにおけるバックワード・インダクションの解の求め方</a:t>
            </a:r>
          </a:p>
        </p:txBody>
      </p:sp>
      <p:sp>
        <p:nvSpPr>
          <p:cNvPr id="21512" name="Rectangle 8"/>
          <p:cNvSpPr>
            <a:spLocks noGrp="1" noChangeArrowheads="1"/>
          </p:cNvSpPr>
          <p:nvPr>
            <p:ph type="body" idx="4294967295"/>
          </p:nvPr>
        </p:nvSpPr>
        <p:spPr>
          <a:xfrm>
            <a:off x="457200" y="1600200"/>
            <a:ext cx="8229600" cy="4708525"/>
          </a:xfrm>
        </p:spPr>
        <p:txBody>
          <a:bodyPr/>
          <a:lstStyle/>
          <a:p>
            <a:pPr>
              <a:lnSpc>
                <a:spcPct val="80000"/>
              </a:lnSpc>
            </a:pPr>
            <a:r>
              <a:rPr lang="ja-JP" altLang="en-US" sz="2400" dirty="0" smtClean="0"/>
              <a:t>終点の直前のサブゲーム（第</a:t>
            </a:r>
            <a:r>
              <a:rPr lang="en-US" altLang="ja-JP" sz="2400" dirty="0" smtClean="0"/>
              <a:t>2</a:t>
            </a:r>
            <a:r>
              <a:rPr lang="ja-JP" altLang="en-US" sz="2400" dirty="0" smtClean="0"/>
              <a:t>段階のゲーム）では、参入企業の手番</a:t>
            </a:r>
            <a:endParaRPr lang="en-US" altLang="ja-JP" sz="2400" dirty="0" smtClean="0"/>
          </a:p>
          <a:p>
            <a:pPr lvl="1">
              <a:lnSpc>
                <a:spcPct val="80000"/>
              </a:lnSpc>
            </a:pPr>
            <a:r>
              <a:rPr lang="ja-JP" altLang="en-US" sz="2000" dirty="0" smtClean="0"/>
              <a:t>既存企業が「高価格」を選択した後のサブゲーム：「参入する」</a:t>
            </a:r>
            <a:r>
              <a:rPr lang="en-US" altLang="ja-JP" sz="2000" dirty="0" smtClean="0"/>
              <a:t>or</a:t>
            </a:r>
            <a:r>
              <a:rPr lang="ja-JP" altLang="en-US" sz="2000" dirty="0" smtClean="0"/>
              <a:t>「参入しない」</a:t>
            </a:r>
            <a:endParaRPr lang="en-US" altLang="ja-JP" sz="2000" dirty="0" smtClean="0"/>
          </a:p>
          <a:p>
            <a:pPr lvl="1">
              <a:lnSpc>
                <a:spcPct val="80000"/>
              </a:lnSpc>
            </a:pPr>
            <a:r>
              <a:rPr lang="ja-JP" altLang="en-US" sz="2000" dirty="0" smtClean="0"/>
              <a:t>既存企業が「低価格」を選択した後のサブゲーム：「参入する」</a:t>
            </a:r>
            <a:r>
              <a:rPr lang="en-US" altLang="ja-JP" sz="2000" dirty="0" smtClean="0"/>
              <a:t>or</a:t>
            </a:r>
            <a:r>
              <a:rPr lang="ja-JP" altLang="en-US" sz="2000" dirty="0" smtClean="0"/>
              <a:t>「参入しない」</a:t>
            </a:r>
            <a:endParaRPr lang="en-US" altLang="ja-JP" sz="2000" dirty="0" smtClean="0"/>
          </a:p>
          <a:p>
            <a:pPr>
              <a:lnSpc>
                <a:spcPct val="80000"/>
              </a:lnSpc>
            </a:pPr>
            <a:r>
              <a:rPr lang="ja-JP" altLang="en-US" sz="2400" dirty="0" smtClean="0"/>
              <a:t>⇒ それぞれのサブゲームでの参入企業の最適な選択肢（利得が大きくなる方）を求める</a:t>
            </a:r>
            <a:endParaRPr lang="en-US" altLang="ja-JP" sz="2400" dirty="0" smtClean="0"/>
          </a:p>
          <a:p>
            <a:pPr lvl="2">
              <a:lnSpc>
                <a:spcPct val="80000"/>
              </a:lnSpc>
            </a:pPr>
            <a:endParaRPr lang="en-US" altLang="ja-JP" sz="1600" dirty="0" smtClean="0"/>
          </a:p>
          <a:p>
            <a:pPr>
              <a:lnSpc>
                <a:spcPct val="80000"/>
              </a:lnSpc>
            </a:pPr>
            <a:r>
              <a:rPr lang="ja-JP" altLang="en-US" sz="2400" dirty="0" smtClean="0"/>
              <a:t>参入企業の手番の直前（第</a:t>
            </a:r>
            <a:r>
              <a:rPr lang="en-US" altLang="ja-JP" sz="2400" dirty="0" smtClean="0"/>
              <a:t>1</a:t>
            </a:r>
            <a:r>
              <a:rPr lang="ja-JP" altLang="en-US" sz="2400" dirty="0" smtClean="0"/>
              <a:t>段階のゲーム）では、既存企業の手番</a:t>
            </a:r>
            <a:endParaRPr lang="en-US" altLang="ja-JP" sz="2400" dirty="0" smtClean="0"/>
          </a:p>
          <a:p>
            <a:pPr lvl="1">
              <a:lnSpc>
                <a:spcPct val="80000"/>
              </a:lnSpc>
            </a:pPr>
            <a:r>
              <a:rPr lang="ja-JP" altLang="en-US" sz="2000" dirty="0" smtClean="0"/>
              <a:t>「高価格」</a:t>
            </a:r>
            <a:r>
              <a:rPr lang="en-US" altLang="ja-JP" sz="2000" dirty="0" smtClean="0"/>
              <a:t>or</a:t>
            </a:r>
            <a:r>
              <a:rPr lang="ja-JP" altLang="en-US" sz="2000" dirty="0" smtClean="0"/>
              <a:t>「低価格」</a:t>
            </a:r>
            <a:endParaRPr lang="en-US" altLang="ja-JP" sz="2000" dirty="0" smtClean="0"/>
          </a:p>
          <a:p>
            <a:pPr>
              <a:lnSpc>
                <a:spcPct val="80000"/>
              </a:lnSpc>
            </a:pPr>
            <a:r>
              <a:rPr lang="ja-JP" altLang="en-US" sz="2400" dirty="0" smtClean="0"/>
              <a:t>⇒ その後のサブゲームで参入企業が選ぶ「最適な選択」を考慮に入れて、既存企業の最適な選択肢を求める</a:t>
            </a:r>
            <a:endParaRPr lang="en-US" altLang="ja-JP" sz="2400"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512">
                                            <p:txEl>
                                              <p:pRg st="0" end="0"/>
                                            </p:txEl>
                                          </p:spTgt>
                                        </p:tgtEl>
                                        <p:attrNameLst>
                                          <p:attrName>style.visibility</p:attrName>
                                        </p:attrNameLst>
                                      </p:cBhvr>
                                      <p:to>
                                        <p:strVal val="visible"/>
                                      </p:to>
                                    </p:set>
                                    <p:anim calcmode="lin" valueType="num">
                                      <p:cBhvr additive="base">
                                        <p:cTn id="7" dur="500" fill="hold"/>
                                        <p:tgtEl>
                                          <p:spTgt spid="2151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512">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1512">
                                            <p:txEl>
                                              <p:pRg st="1" end="1"/>
                                            </p:txEl>
                                          </p:spTgt>
                                        </p:tgtEl>
                                        <p:attrNameLst>
                                          <p:attrName>style.visibility</p:attrName>
                                        </p:attrNameLst>
                                      </p:cBhvr>
                                      <p:to>
                                        <p:strVal val="visible"/>
                                      </p:to>
                                    </p:set>
                                    <p:anim calcmode="lin" valueType="num">
                                      <p:cBhvr additive="base">
                                        <p:cTn id="12" dur="500" fill="hold"/>
                                        <p:tgtEl>
                                          <p:spTgt spid="21512">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21512">
                                            <p:txEl>
                                              <p:pRg st="1" end="1"/>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1512">
                                            <p:txEl>
                                              <p:pRg st="2" end="2"/>
                                            </p:txEl>
                                          </p:spTgt>
                                        </p:tgtEl>
                                        <p:attrNameLst>
                                          <p:attrName>style.visibility</p:attrName>
                                        </p:attrNameLst>
                                      </p:cBhvr>
                                      <p:to>
                                        <p:strVal val="visible"/>
                                      </p:to>
                                    </p:set>
                                    <p:anim calcmode="lin" valueType="num">
                                      <p:cBhvr additive="base">
                                        <p:cTn id="17" dur="500" fill="hold"/>
                                        <p:tgtEl>
                                          <p:spTgt spid="21512">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151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21512">
                                            <p:txEl>
                                              <p:pRg st="3" end="3"/>
                                            </p:txEl>
                                          </p:spTgt>
                                        </p:tgtEl>
                                        <p:attrNameLst>
                                          <p:attrName>style.visibility</p:attrName>
                                        </p:attrNameLst>
                                      </p:cBhvr>
                                      <p:to>
                                        <p:strVal val="visible"/>
                                      </p:to>
                                    </p:set>
                                    <p:anim calcmode="lin" valueType="num">
                                      <p:cBhvr additive="base">
                                        <p:cTn id="23" dur="500" fill="hold"/>
                                        <p:tgtEl>
                                          <p:spTgt spid="21512">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151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21512">
                                            <p:txEl>
                                              <p:pRg st="5" end="5"/>
                                            </p:txEl>
                                          </p:spTgt>
                                        </p:tgtEl>
                                        <p:attrNameLst>
                                          <p:attrName>style.visibility</p:attrName>
                                        </p:attrNameLst>
                                      </p:cBhvr>
                                      <p:to>
                                        <p:strVal val="visible"/>
                                      </p:to>
                                    </p:set>
                                    <p:anim calcmode="lin" valueType="num">
                                      <p:cBhvr additive="base">
                                        <p:cTn id="29" dur="500" fill="hold"/>
                                        <p:tgtEl>
                                          <p:spTgt spid="21512">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1512">
                                            <p:txEl>
                                              <p:pRg st="5" end="5"/>
                                            </p:txEl>
                                          </p:spTgt>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500"/>
                            </p:stCondLst>
                            <p:childTnLst>
                              <p:par>
                                <p:cTn id="32" presetID="2" presetClass="entr" presetSubtype="8" fill="hold" grpId="0" nodeType="afterEffect">
                                  <p:stCondLst>
                                    <p:cond delay="0"/>
                                  </p:stCondLst>
                                  <p:childTnLst>
                                    <p:set>
                                      <p:cBhvr>
                                        <p:cTn id="33" dur="1" fill="hold">
                                          <p:stCondLst>
                                            <p:cond delay="0"/>
                                          </p:stCondLst>
                                        </p:cTn>
                                        <p:tgtEl>
                                          <p:spTgt spid="21512">
                                            <p:txEl>
                                              <p:pRg st="6" end="6"/>
                                            </p:txEl>
                                          </p:spTgt>
                                        </p:tgtEl>
                                        <p:attrNameLst>
                                          <p:attrName>style.visibility</p:attrName>
                                        </p:attrNameLst>
                                      </p:cBhvr>
                                      <p:to>
                                        <p:strVal val="visible"/>
                                      </p:to>
                                    </p:set>
                                    <p:anim calcmode="lin" valueType="num">
                                      <p:cBhvr additive="base">
                                        <p:cTn id="34" dur="500" fill="hold"/>
                                        <p:tgtEl>
                                          <p:spTgt spid="21512">
                                            <p:txEl>
                                              <p:pRg st="6" end="6"/>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21512">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2" presetClass="entr" presetSubtype="8" fill="hold" grpId="0" nodeType="clickEffect">
                                  <p:stCondLst>
                                    <p:cond delay="0"/>
                                  </p:stCondLst>
                                  <p:childTnLst>
                                    <p:set>
                                      <p:cBhvr>
                                        <p:cTn id="39" dur="1" fill="hold">
                                          <p:stCondLst>
                                            <p:cond delay="0"/>
                                          </p:stCondLst>
                                        </p:cTn>
                                        <p:tgtEl>
                                          <p:spTgt spid="21512">
                                            <p:txEl>
                                              <p:pRg st="7" end="7"/>
                                            </p:txEl>
                                          </p:spTgt>
                                        </p:tgtEl>
                                        <p:attrNameLst>
                                          <p:attrName>style.visibility</p:attrName>
                                        </p:attrNameLst>
                                      </p:cBhvr>
                                      <p:to>
                                        <p:strVal val="visible"/>
                                      </p:to>
                                    </p:set>
                                    <p:anim calcmode="lin" valueType="num">
                                      <p:cBhvr additive="base">
                                        <p:cTn id="40" dur="500" fill="hold"/>
                                        <p:tgtEl>
                                          <p:spTgt spid="21512">
                                            <p:txEl>
                                              <p:pRg st="7" end="7"/>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21512">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2"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5A0EFECF-EE6B-42E6-A730-33298CEDCB44}" type="slidenum">
              <a:rPr lang="en-US" altLang="ja-JP" sz="1400"/>
              <a:pPr>
                <a:spcBef>
                  <a:spcPct val="0"/>
                </a:spcBef>
                <a:buFontTx/>
                <a:buNone/>
              </a:pPr>
              <a:t>21</a:t>
            </a:fld>
            <a:endParaRPr lang="en-US" altLang="ja-JP" sz="1400"/>
          </a:p>
        </p:txBody>
      </p:sp>
      <p:sp>
        <p:nvSpPr>
          <p:cNvPr id="40963" name="Line 3"/>
          <p:cNvSpPr>
            <a:spLocks noChangeShapeType="1"/>
          </p:cNvSpPr>
          <p:nvPr/>
        </p:nvSpPr>
        <p:spPr bwMode="auto">
          <a:xfrm flipH="1" flipV="1">
            <a:off x="942975" y="2609850"/>
            <a:ext cx="1008063" cy="1728788"/>
          </a:xfrm>
          <a:prstGeom prst="line">
            <a:avLst/>
          </a:prstGeom>
          <a:noFill/>
          <a:ln w="3175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40964" name="Oval 4"/>
          <p:cNvSpPr>
            <a:spLocks noChangeArrowheads="1"/>
          </p:cNvSpPr>
          <p:nvPr/>
        </p:nvSpPr>
        <p:spPr bwMode="auto">
          <a:xfrm>
            <a:off x="1042988" y="2189163"/>
            <a:ext cx="571500" cy="381000"/>
          </a:xfrm>
          <a:prstGeom prst="ellipse">
            <a:avLst/>
          </a:prstGeom>
          <a:noFill/>
          <a:ln w="3175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0965" name="Oval 5"/>
          <p:cNvSpPr>
            <a:spLocks noChangeArrowheads="1"/>
          </p:cNvSpPr>
          <p:nvPr/>
        </p:nvSpPr>
        <p:spPr bwMode="auto">
          <a:xfrm>
            <a:off x="3257550" y="2117725"/>
            <a:ext cx="381000" cy="381000"/>
          </a:xfrm>
          <a:prstGeom prst="ellipse">
            <a:avLst/>
          </a:prstGeom>
          <a:noFill/>
          <a:ln w="31750" cap="rnd">
            <a:solidFill>
              <a:srgbClr val="0000FF"/>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0966" name="Rectangle 6"/>
          <p:cNvSpPr>
            <a:spLocks noChangeArrowheads="1"/>
          </p:cNvSpPr>
          <p:nvPr/>
        </p:nvSpPr>
        <p:spPr bwMode="auto">
          <a:xfrm>
            <a:off x="798513" y="3473450"/>
            <a:ext cx="576262" cy="288925"/>
          </a:xfrm>
          <a:prstGeom prst="rect">
            <a:avLst/>
          </a:prstGeom>
          <a:noFill/>
          <a:ln w="952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0967" name="Line 7"/>
          <p:cNvSpPr>
            <a:spLocks noChangeShapeType="1"/>
          </p:cNvSpPr>
          <p:nvPr/>
        </p:nvSpPr>
        <p:spPr bwMode="auto">
          <a:xfrm flipV="1">
            <a:off x="6757988" y="2538413"/>
            <a:ext cx="881062" cy="1765300"/>
          </a:xfrm>
          <a:prstGeom prst="line">
            <a:avLst/>
          </a:prstGeom>
          <a:noFill/>
          <a:ln w="317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40968" name="Oval 8"/>
          <p:cNvSpPr>
            <a:spLocks noChangeArrowheads="1"/>
          </p:cNvSpPr>
          <p:nvPr/>
        </p:nvSpPr>
        <p:spPr bwMode="auto">
          <a:xfrm>
            <a:off x="7900988" y="2117725"/>
            <a:ext cx="304800" cy="381000"/>
          </a:xfrm>
          <a:prstGeom prst="ellipse">
            <a:avLst/>
          </a:prstGeom>
          <a:noFill/>
          <a:ln w="317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0969" name="Oval 9"/>
          <p:cNvSpPr>
            <a:spLocks noChangeArrowheads="1"/>
          </p:cNvSpPr>
          <p:nvPr/>
        </p:nvSpPr>
        <p:spPr bwMode="auto">
          <a:xfrm>
            <a:off x="5829300" y="2117725"/>
            <a:ext cx="762000" cy="381000"/>
          </a:xfrm>
          <a:prstGeom prst="ellipse">
            <a:avLst/>
          </a:prstGeom>
          <a:noFill/>
          <a:ln w="31750" cap="rnd">
            <a:solidFill>
              <a:srgbClr val="FF0000"/>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0970" name="Rectangle 10"/>
          <p:cNvSpPr>
            <a:spLocks noChangeArrowheads="1"/>
          </p:cNvSpPr>
          <p:nvPr/>
        </p:nvSpPr>
        <p:spPr bwMode="auto">
          <a:xfrm>
            <a:off x="7258050" y="3403600"/>
            <a:ext cx="1030288" cy="3587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5067" name="Oval 6"/>
          <p:cNvSpPr>
            <a:spLocks noChangeArrowheads="1"/>
          </p:cNvSpPr>
          <p:nvPr/>
        </p:nvSpPr>
        <p:spPr bwMode="auto">
          <a:xfrm>
            <a:off x="1962150" y="4337050"/>
            <a:ext cx="228600" cy="2286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5068" name="Line 8"/>
          <p:cNvSpPr>
            <a:spLocks noChangeShapeType="1"/>
          </p:cNvSpPr>
          <p:nvPr/>
        </p:nvSpPr>
        <p:spPr bwMode="auto">
          <a:xfrm flipH="1" flipV="1">
            <a:off x="971550" y="2565400"/>
            <a:ext cx="1066800" cy="1828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5069" name="Line 9"/>
          <p:cNvSpPr>
            <a:spLocks noChangeShapeType="1"/>
          </p:cNvSpPr>
          <p:nvPr/>
        </p:nvSpPr>
        <p:spPr bwMode="auto">
          <a:xfrm flipV="1">
            <a:off x="2114550" y="2546350"/>
            <a:ext cx="935038" cy="18669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5070" name="Text Box 12"/>
          <p:cNvSpPr txBox="1">
            <a:spLocks noChangeArrowheads="1"/>
          </p:cNvSpPr>
          <p:nvPr/>
        </p:nvSpPr>
        <p:spPr bwMode="auto">
          <a:xfrm>
            <a:off x="838200" y="4308475"/>
            <a:ext cx="1098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参入企業</a:t>
            </a:r>
          </a:p>
        </p:txBody>
      </p:sp>
      <p:sp>
        <p:nvSpPr>
          <p:cNvPr id="45071" name="Text Box 16"/>
          <p:cNvSpPr txBox="1">
            <a:spLocks noChangeArrowheads="1"/>
          </p:cNvSpPr>
          <p:nvPr/>
        </p:nvSpPr>
        <p:spPr bwMode="auto">
          <a:xfrm>
            <a:off x="798513" y="3402013"/>
            <a:ext cx="641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参入</a:t>
            </a:r>
          </a:p>
        </p:txBody>
      </p:sp>
      <p:sp>
        <p:nvSpPr>
          <p:cNvPr id="45072" name="Text Box 17"/>
          <p:cNvSpPr txBox="1">
            <a:spLocks noChangeArrowheads="1"/>
          </p:cNvSpPr>
          <p:nvPr/>
        </p:nvSpPr>
        <p:spPr bwMode="auto">
          <a:xfrm>
            <a:off x="2546350" y="3409950"/>
            <a:ext cx="10937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参入せず</a:t>
            </a:r>
          </a:p>
        </p:txBody>
      </p:sp>
      <p:sp>
        <p:nvSpPr>
          <p:cNvPr id="45073" name="Text Box 20"/>
          <p:cNvSpPr txBox="1">
            <a:spLocks noChangeArrowheads="1"/>
          </p:cNvSpPr>
          <p:nvPr/>
        </p:nvSpPr>
        <p:spPr bwMode="auto">
          <a:xfrm>
            <a:off x="385763" y="2160588"/>
            <a:ext cx="1339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(250, 250)</a:t>
            </a:r>
          </a:p>
        </p:txBody>
      </p:sp>
      <p:sp>
        <p:nvSpPr>
          <p:cNvPr id="45074" name="Text Box 21"/>
          <p:cNvSpPr txBox="1">
            <a:spLocks noChangeArrowheads="1"/>
          </p:cNvSpPr>
          <p:nvPr/>
        </p:nvSpPr>
        <p:spPr bwMode="auto">
          <a:xfrm>
            <a:off x="2474913" y="2114550"/>
            <a:ext cx="11985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(1500, 0)</a:t>
            </a:r>
          </a:p>
        </p:txBody>
      </p:sp>
      <p:sp>
        <p:nvSpPr>
          <p:cNvPr id="45075" name="テキスト ボックス 19"/>
          <p:cNvSpPr txBox="1">
            <a:spLocks noChangeArrowheads="1"/>
          </p:cNvSpPr>
          <p:nvPr/>
        </p:nvSpPr>
        <p:spPr bwMode="auto">
          <a:xfrm>
            <a:off x="539750" y="5084763"/>
            <a:ext cx="3176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000"/>
              <a:t>「高価格」の後のサブゲーム</a:t>
            </a:r>
          </a:p>
        </p:txBody>
      </p:sp>
      <p:sp>
        <p:nvSpPr>
          <p:cNvPr id="45076" name="テキスト ボックス 20"/>
          <p:cNvSpPr txBox="1">
            <a:spLocks noChangeArrowheads="1"/>
          </p:cNvSpPr>
          <p:nvPr/>
        </p:nvSpPr>
        <p:spPr bwMode="auto">
          <a:xfrm>
            <a:off x="5468938" y="5084763"/>
            <a:ext cx="31765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000"/>
              <a:t>「低価格」の後のサブゲーム</a:t>
            </a:r>
          </a:p>
        </p:txBody>
      </p:sp>
      <p:sp>
        <p:nvSpPr>
          <p:cNvPr id="45077" name="Oval 7"/>
          <p:cNvSpPr>
            <a:spLocks noChangeArrowheads="1"/>
          </p:cNvSpPr>
          <p:nvPr/>
        </p:nvSpPr>
        <p:spPr bwMode="auto">
          <a:xfrm>
            <a:off x="6605588" y="4260850"/>
            <a:ext cx="228600" cy="2286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5078" name="Line 10"/>
          <p:cNvSpPr>
            <a:spLocks noChangeShapeType="1"/>
          </p:cNvSpPr>
          <p:nvPr/>
        </p:nvSpPr>
        <p:spPr bwMode="auto">
          <a:xfrm flipH="1" flipV="1">
            <a:off x="5776913" y="2546350"/>
            <a:ext cx="887412" cy="17621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5079" name="Text Box 13"/>
          <p:cNvSpPr txBox="1">
            <a:spLocks noChangeArrowheads="1"/>
          </p:cNvSpPr>
          <p:nvPr/>
        </p:nvSpPr>
        <p:spPr bwMode="auto">
          <a:xfrm>
            <a:off x="6877050" y="4221163"/>
            <a:ext cx="1098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参入企業</a:t>
            </a:r>
          </a:p>
        </p:txBody>
      </p:sp>
      <p:sp>
        <p:nvSpPr>
          <p:cNvPr id="45080" name="Text Box 18"/>
          <p:cNvSpPr txBox="1">
            <a:spLocks noChangeArrowheads="1"/>
          </p:cNvSpPr>
          <p:nvPr/>
        </p:nvSpPr>
        <p:spPr bwMode="auto">
          <a:xfrm>
            <a:off x="5632450" y="340995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参入</a:t>
            </a:r>
          </a:p>
        </p:txBody>
      </p:sp>
      <p:sp>
        <p:nvSpPr>
          <p:cNvPr id="45081" name="Text Box 19"/>
          <p:cNvSpPr txBox="1">
            <a:spLocks noChangeArrowheads="1"/>
          </p:cNvSpPr>
          <p:nvPr/>
        </p:nvSpPr>
        <p:spPr bwMode="auto">
          <a:xfrm>
            <a:off x="7207250" y="3402013"/>
            <a:ext cx="11525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参入せず</a:t>
            </a:r>
          </a:p>
        </p:txBody>
      </p:sp>
      <p:sp>
        <p:nvSpPr>
          <p:cNvPr id="45082" name="Text Box 22"/>
          <p:cNvSpPr txBox="1">
            <a:spLocks noChangeArrowheads="1"/>
          </p:cNvSpPr>
          <p:nvPr/>
        </p:nvSpPr>
        <p:spPr bwMode="auto">
          <a:xfrm>
            <a:off x="5056188" y="2114550"/>
            <a:ext cx="15081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(-200, -200)</a:t>
            </a:r>
          </a:p>
        </p:txBody>
      </p:sp>
      <p:sp>
        <p:nvSpPr>
          <p:cNvPr id="45083" name="Text Box 23"/>
          <p:cNvSpPr txBox="1">
            <a:spLocks noChangeArrowheads="1"/>
          </p:cNvSpPr>
          <p:nvPr/>
        </p:nvSpPr>
        <p:spPr bwMode="auto">
          <a:xfrm>
            <a:off x="7216775" y="2114550"/>
            <a:ext cx="10572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(600, 0)</a:t>
            </a:r>
          </a:p>
        </p:txBody>
      </p:sp>
      <p:sp>
        <p:nvSpPr>
          <p:cNvPr id="45084" name="Line 25"/>
          <p:cNvSpPr>
            <a:spLocks noChangeShapeType="1"/>
          </p:cNvSpPr>
          <p:nvPr/>
        </p:nvSpPr>
        <p:spPr bwMode="auto">
          <a:xfrm flipV="1">
            <a:off x="6757988" y="2546350"/>
            <a:ext cx="890587" cy="17907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5085" name="タイトル 1"/>
          <p:cNvSpPr txBox="1">
            <a:spLocks/>
          </p:cNvSpPr>
          <p:nvPr/>
        </p:nvSpPr>
        <p:spPr bwMode="auto">
          <a:xfrm>
            <a:off x="457200" y="274638"/>
            <a:ext cx="8229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r>
              <a:rPr lang="ja-JP" altLang="en-US" sz="3600">
                <a:solidFill>
                  <a:schemeClr val="tx2"/>
                </a:solidFill>
              </a:rPr>
              <a:t>参入阻止ゲームにおけるバックワード・インダクションの解：第</a:t>
            </a:r>
            <a:r>
              <a:rPr lang="en-US" altLang="ja-JP" sz="3600">
                <a:solidFill>
                  <a:schemeClr val="tx2"/>
                </a:solidFill>
              </a:rPr>
              <a:t>2</a:t>
            </a:r>
            <a:r>
              <a:rPr lang="ja-JP" altLang="en-US" sz="3600">
                <a:solidFill>
                  <a:schemeClr val="tx2"/>
                </a:solidFill>
              </a:rPr>
              <a:t>段階</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0964"/>
                                        </p:tgtEl>
                                        <p:attrNameLst>
                                          <p:attrName>style.visibility</p:attrName>
                                        </p:attrNameLst>
                                      </p:cBhvr>
                                      <p:to>
                                        <p:strVal val="visible"/>
                                      </p:to>
                                    </p:set>
                                    <p:anim calcmode="lin" valueType="num">
                                      <p:cBhvr>
                                        <p:cTn id="7" dur="500" fill="hold"/>
                                        <p:tgtEl>
                                          <p:spTgt spid="40964"/>
                                        </p:tgtEl>
                                        <p:attrNameLst>
                                          <p:attrName>ppt_w</p:attrName>
                                        </p:attrNameLst>
                                      </p:cBhvr>
                                      <p:tavLst>
                                        <p:tav tm="0">
                                          <p:val>
                                            <p:fltVal val="0"/>
                                          </p:val>
                                        </p:tav>
                                        <p:tav tm="100000">
                                          <p:val>
                                            <p:strVal val="#ppt_w"/>
                                          </p:val>
                                        </p:tav>
                                      </p:tavLst>
                                    </p:anim>
                                    <p:anim calcmode="lin" valueType="num">
                                      <p:cBhvr>
                                        <p:cTn id="8" dur="500" fill="hold"/>
                                        <p:tgtEl>
                                          <p:spTgt spid="40964"/>
                                        </p:tgtEl>
                                        <p:attrNameLst>
                                          <p:attrName>ppt_h</p:attrName>
                                        </p:attrNameLst>
                                      </p:cBhvr>
                                      <p:tavLst>
                                        <p:tav tm="0">
                                          <p:val>
                                            <p:fltVal val="0"/>
                                          </p:val>
                                        </p:tav>
                                        <p:tav tm="100000">
                                          <p:val>
                                            <p:strVal val="#ppt_h"/>
                                          </p:val>
                                        </p:tav>
                                      </p:tavLst>
                                    </p:anim>
                                    <p:animEffect transition="in" filter="fade">
                                      <p:cBhvr>
                                        <p:cTn id="9" dur="500"/>
                                        <p:tgtEl>
                                          <p:spTgt spid="40964"/>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0965"/>
                                        </p:tgtEl>
                                        <p:attrNameLst>
                                          <p:attrName>style.visibility</p:attrName>
                                        </p:attrNameLst>
                                      </p:cBhvr>
                                      <p:to>
                                        <p:strVal val="visible"/>
                                      </p:to>
                                    </p:set>
                                    <p:anim calcmode="lin" valueType="num">
                                      <p:cBhvr>
                                        <p:cTn id="12" dur="500" fill="hold"/>
                                        <p:tgtEl>
                                          <p:spTgt spid="40965"/>
                                        </p:tgtEl>
                                        <p:attrNameLst>
                                          <p:attrName>ppt_w</p:attrName>
                                        </p:attrNameLst>
                                      </p:cBhvr>
                                      <p:tavLst>
                                        <p:tav tm="0">
                                          <p:val>
                                            <p:fltVal val="0"/>
                                          </p:val>
                                        </p:tav>
                                        <p:tav tm="100000">
                                          <p:val>
                                            <p:strVal val="#ppt_w"/>
                                          </p:val>
                                        </p:tav>
                                      </p:tavLst>
                                    </p:anim>
                                    <p:anim calcmode="lin" valueType="num">
                                      <p:cBhvr>
                                        <p:cTn id="13" dur="500" fill="hold"/>
                                        <p:tgtEl>
                                          <p:spTgt spid="40965"/>
                                        </p:tgtEl>
                                        <p:attrNameLst>
                                          <p:attrName>ppt_h</p:attrName>
                                        </p:attrNameLst>
                                      </p:cBhvr>
                                      <p:tavLst>
                                        <p:tav tm="0">
                                          <p:val>
                                            <p:fltVal val="0"/>
                                          </p:val>
                                        </p:tav>
                                        <p:tav tm="100000">
                                          <p:val>
                                            <p:strVal val="#ppt_h"/>
                                          </p:val>
                                        </p:tav>
                                      </p:tavLst>
                                    </p:anim>
                                    <p:animEffect transition="in" filter="fade">
                                      <p:cBhvr>
                                        <p:cTn id="14" dur="500"/>
                                        <p:tgtEl>
                                          <p:spTgt spid="40965"/>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6" presetClass="emph" presetSubtype="0" fill="hold" grpId="1" nodeType="clickEffect">
                                  <p:stCondLst>
                                    <p:cond delay="0"/>
                                  </p:stCondLst>
                                  <p:childTnLst>
                                    <p:animEffect transition="out" filter="fade">
                                      <p:cBhvr>
                                        <p:cTn id="18" dur="500" tmFilter="0, 0; .2, .5; .8, .5; 1, 0"/>
                                        <p:tgtEl>
                                          <p:spTgt spid="40964"/>
                                        </p:tgtEl>
                                      </p:cBhvr>
                                    </p:animEffect>
                                    <p:animScale>
                                      <p:cBhvr>
                                        <p:cTn id="19" dur="250" autoRev="1" fill="hold"/>
                                        <p:tgtEl>
                                          <p:spTgt spid="40964"/>
                                        </p:tgtEl>
                                      </p:cBhvr>
                                      <p:by x="105000" y="105000"/>
                                    </p:animScale>
                                  </p:childTnLst>
                                </p:cTn>
                              </p:par>
                            </p:childTnLst>
                          </p:cTn>
                        </p:par>
                        <p:par>
                          <p:cTn id="20" fill="hold" nodeType="afterGroup">
                            <p:stCondLst>
                              <p:cond delay="500"/>
                            </p:stCondLst>
                            <p:childTnLst>
                              <p:par>
                                <p:cTn id="21" presetID="22" presetClass="entr" presetSubtype="4" fill="hold" grpId="0" nodeType="afterEffect">
                                  <p:stCondLst>
                                    <p:cond delay="0"/>
                                  </p:stCondLst>
                                  <p:childTnLst>
                                    <p:set>
                                      <p:cBhvr>
                                        <p:cTn id="22" dur="1" fill="hold">
                                          <p:stCondLst>
                                            <p:cond delay="0"/>
                                          </p:stCondLst>
                                        </p:cTn>
                                        <p:tgtEl>
                                          <p:spTgt spid="40963"/>
                                        </p:tgtEl>
                                        <p:attrNameLst>
                                          <p:attrName>style.visibility</p:attrName>
                                        </p:attrNameLst>
                                      </p:cBhvr>
                                      <p:to>
                                        <p:strVal val="visible"/>
                                      </p:to>
                                    </p:set>
                                    <p:animEffect transition="in" filter="wipe(down)">
                                      <p:cBhvr>
                                        <p:cTn id="23" dur="500"/>
                                        <p:tgtEl>
                                          <p:spTgt spid="40963"/>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0966"/>
                                        </p:tgtEl>
                                        <p:attrNameLst>
                                          <p:attrName>style.visibility</p:attrName>
                                        </p:attrNameLst>
                                      </p:cBhvr>
                                      <p:to>
                                        <p:strVal val="visible"/>
                                      </p:to>
                                    </p:set>
                                    <p:animEffect transition="in" filter="wipe(down)">
                                      <p:cBhvr>
                                        <p:cTn id="26" dur="500"/>
                                        <p:tgtEl>
                                          <p:spTgt spid="40966"/>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3" presetClass="entr" presetSubtype="0" fill="hold" grpId="0" nodeType="clickEffect">
                                  <p:stCondLst>
                                    <p:cond delay="0"/>
                                  </p:stCondLst>
                                  <p:childTnLst>
                                    <p:set>
                                      <p:cBhvr>
                                        <p:cTn id="30" dur="1" fill="hold">
                                          <p:stCondLst>
                                            <p:cond delay="0"/>
                                          </p:stCondLst>
                                        </p:cTn>
                                        <p:tgtEl>
                                          <p:spTgt spid="40969"/>
                                        </p:tgtEl>
                                        <p:attrNameLst>
                                          <p:attrName>style.visibility</p:attrName>
                                        </p:attrNameLst>
                                      </p:cBhvr>
                                      <p:to>
                                        <p:strVal val="visible"/>
                                      </p:to>
                                    </p:set>
                                    <p:anim calcmode="lin" valueType="num">
                                      <p:cBhvr>
                                        <p:cTn id="31" dur="500" fill="hold"/>
                                        <p:tgtEl>
                                          <p:spTgt spid="40969"/>
                                        </p:tgtEl>
                                        <p:attrNameLst>
                                          <p:attrName>ppt_w</p:attrName>
                                        </p:attrNameLst>
                                      </p:cBhvr>
                                      <p:tavLst>
                                        <p:tav tm="0">
                                          <p:val>
                                            <p:fltVal val="0"/>
                                          </p:val>
                                        </p:tav>
                                        <p:tav tm="100000">
                                          <p:val>
                                            <p:strVal val="#ppt_w"/>
                                          </p:val>
                                        </p:tav>
                                      </p:tavLst>
                                    </p:anim>
                                    <p:anim calcmode="lin" valueType="num">
                                      <p:cBhvr>
                                        <p:cTn id="32" dur="500" fill="hold"/>
                                        <p:tgtEl>
                                          <p:spTgt spid="40969"/>
                                        </p:tgtEl>
                                        <p:attrNameLst>
                                          <p:attrName>ppt_h</p:attrName>
                                        </p:attrNameLst>
                                      </p:cBhvr>
                                      <p:tavLst>
                                        <p:tav tm="0">
                                          <p:val>
                                            <p:fltVal val="0"/>
                                          </p:val>
                                        </p:tav>
                                        <p:tav tm="100000">
                                          <p:val>
                                            <p:strVal val="#ppt_h"/>
                                          </p:val>
                                        </p:tav>
                                      </p:tavLst>
                                    </p:anim>
                                    <p:animEffect transition="in" filter="fade">
                                      <p:cBhvr>
                                        <p:cTn id="33" dur="500"/>
                                        <p:tgtEl>
                                          <p:spTgt spid="40969"/>
                                        </p:tgtEl>
                                      </p:cBhvr>
                                    </p:animEffect>
                                  </p:childTnLst>
                                </p:cTn>
                              </p:par>
                              <p:par>
                                <p:cTn id="34" presetID="53" presetClass="entr" presetSubtype="0" fill="hold" grpId="0" nodeType="withEffect">
                                  <p:stCondLst>
                                    <p:cond delay="0"/>
                                  </p:stCondLst>
                                  <p:childTnLst>
                                    <p:set>
                                      <p:cBhvr>
                                        <p:cTn id="35" dur="1" fill="hold">
                                          <p:stCondLst>
                                            <p:cond delay="0"/>
                                          </p:stCondLst>
                                        </p:cTn>
                                        <p:tgtEl>
                                          <p:spTgt spid="40968"/>
                                        </p:tgtEl>
                                        <p:attrNameLst>
                                          <p:attrName>style.visibility</p:attrName>
                                        </p:attrNameLst>
                                      </p:cBhvr>
                                      <p:to>
                                        <p:strVal val="visible"/>
                                      </p:to>
                                    </p:set>
                                    <p:anim calcmode="lin" valueType="num">
                                      <p:cBhvr>
                                        <p:cTn id="36" dur="500" fill="hold"/>
                                        <p:tgtEl>
                                          <p:spTgt spid="40968"/>
                                        </p:tgtEl>
                                        <p:attrNameLst>
                                          <p:attrName>ppt_w</p:attrName>
                                        </p:attrNameLst>
                                      </p:cBhvr>
                                      <p:tavLst>
                                        <p:tav tm="0">
                                          <p:val>
                                            <p:fltVal val="0"/>
                                          </p:val>
                                        </p:tav>
                                        <p:tav tm="100000">
                                          <p:val>
                                            <p:strVal val="#ppt_w"/>
                                          </p:val>
                                        </p:tav>
                                      </p:tavLst>
                                    </p:anim>
                                    <p:anim calcmode="lin" valueType="num">
                                      <p:cBhvr>
                                        <p:cTn id="37" dur="500" fill="hold"/>
                                        <p:tgtEl>
                                          <p:spTgt spid="40968"/>
                                        </p:tgtEl>
                                        <p:attrNameLst>
                                          <p:attrName>ppt_h</p:attrName>
                                        </p:attrNameLst>
                                      </p:cBhvr>
                                      <p:tavLst>
                                        <p:tav tm="0">
                                          <p:val>
                                            <p:fltVal val="0"/>
                                          </p:val>
                                        </p:tav>
                                        <p:tav tm="100000">
                                          <p:val>
                                            <p:strVal val="#ppt_h"/>
                                          </p:val>
                                        </p:tav>
                                      </p:tavLst>
                                    </p:anim>
                                    <p:animEffect transition="in" filter="fade">
                                      <p:cBhvr>
                                        <p:cTn id="38" dur="500"/>
                                        <p:tgtEl>
                                          <p:spTgt spid="40968"/>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6" presetClass="emph" presetSubtype="0" fill="hold" grpId="1" nodeType="clickEffect">
                                  <p:stCondLst>
                                    <p:cond delay="0"/>
                                  </p:stCondLst>
                                  <p:childTnLst>
                                    <p:animEffect transition="out" filter="fade">
                                      <p:cBhvr>
                                        <p:cTn id="42" dur="500" tmFilter="0, 0; .2, .5; .8, .5; 1, 0"/>
                                        <p:tgtEl>
                                          <p:spTgt spid="40968"/>
                                        </p:tgtEl>
                                      </p:cBhvr>
                                    </p:animEffect>
                                    <p:animScale>
                                      <p:cBhvr>
                                        <p:cTn id="43" dur="250" autoRev="1" fill="hold"/>
                                        <p:tgtEl>
                                          <p:spTgt spid="40968"/>
                                        </p:tgtEl>
                                      </p:cBhvr>
                                      <p:by x="105000" y="105000"/>
                                    </p:animScale>
                                  </p:childTnLst>
                                </p:cTn>
                              </p:par>
                            </p:childTnLst>
                          </p:cTn>
                        </p:par>
                        <p:par>
                          <p:cTn id="44" fill="hold" nodeType="afterGroup">
                            <p:stCondLst>
                              <p:cond delay="500"/>
                            </p:stCondLst>
                            <p:childTnLst>
                              <p:par>
                                <p:cTn id="45" presetID="22" presetClass="entr" presetSubtype="4" fill="hold" grpId="0" nodeType="afterEffect">
                                  <p:stCondLst>
                                    <p:cond delay="0"/>
                                  </p:stCondLst>
                                  <p:childTnLst>
                                    <p:set>
                                      <p:cBhvr>
                                        <p:cTn id="46" dur="1" fill="hold">
                                          <p:stCondLst>
                                            <p:cond delay="0"/>
                                          </p:stCondLst>
                                        </p:cTn>
                                        <p:tgtEl>
                                          <p:spTgt spid="40967"/>
                                        </p:tgtEl>
                                        <p:attrNameLst>
                                          <p:attrName>style.visibility</p:attrName>
                                        </p:attrNameLst>
                                      </p:cBhvr>
                                      <p:to>
                                        <p:strVal val="visible"/>
                                      </p:to>
                                    </p:set>
                                    <p:animEffect transition="in" filter="wipe(down)">
                                      <p:cBhvr>
                                        <p:cTn id="47" dur="500"/>
                                        <p:tgtEl>
                                          <p:spTgt spid="40967"/>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40970"/>
                                        </p:tgtEl>
                                        <p:attrNameLst>
                                          <p:attrName>style.visibility</p:attrName>
                                        </p:attrNameLst>
                                      </p:cBhvr>
                                      <p:to>
                                        <p:strVal val="visible"/>
                                      </p:to>
                                    </p:set>
                                    <p:animEffect transition="in" filter="wipe(down)">
                                      <p:cBhvr>
                                        <p:cTn id="50" dur="500"/>
                                        <p:tgtEl>
                                          <p:spTgt spid="409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animBg="1"/>
      <p:bldP spid="40964" grpId="0" animBg="1"/>
      <p:bldP spid="40964" grpId="1" animBg="1"/>
      <p:bldP spid="40965" grpId="0" animBg="1"/>
      <p:bldP spid="40966" grpId="0" animBg="1"/>
      <p:bldP spid="40967" grpId="0" animBg="1"/>
      <p:bldP spid="40968" grpId="0" animBg="1"/>
      <p:bldP spid="40968" grpId="1" animBg="1"/>
      <p:bldP spid="40969" grpId="0" animBg="1"/>
      <p:bldP spid="4097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26BA8A10-96EC-4E3E-BFD3-F70EDE2DA689}" type="slidenum">
              <a:rPr lang="en-US" altLang="ja-JP" sz="1400"/>
              <a:pPr>
                <a:spcBef>
                  <a:spcPct val="0"/>
                </a:spcBef>
                <a:buFontTx/>
                <a:buNone/>
              </a:pPr>
              <a:t>22</a:t>
            </a:fld>
            <a:endParaRPr lang="en-US" altLang="ja-JP" sz="1400"/>
          </a:p>
        </p:txBody>
      </p:sp>
      <p:sp>
        <p:nvSpPr>
          <p:cNvPr id="47107" name="Line 4"/>
          <p:cNvSpPr>
            <a:spLocks noChangeShapeType="1"/>
          </p:cNvSpPr>
          <p:nvPr/>
        </p:nvSpPr>
        <p:spPr bwMode="auto">
          <a:xfrm flipH="1" flipV="1">
            <a:off x="2916238" y="4318000"/>
            <a:ext cx="1676400" cy="1524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108" name="Line 5"/>
          <p:cNvSpPr>
            <a:spLocks noChangeShapeType="1"/>
          </p:cNvSpPr>
          <p:nvPr/>
        </p:nvSpPr>
        <p:spPr bwMode="auto">
          <a:xfrm flipV="1">
            <a:off x="4668838" y="4241800"/>
            <a:ext cx="1600200" cy="1600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 name="Oval 6"/>
          <p:cNvSpPr>
            <a:spLocks noChangeArrowheads="1"/>
          </p:cNvSpPr>
          <p:nvPr/>
        </p:nvSpPr>
        <p:spPr bwMode="auto">
          <a:xfrm>
            <a:off x="2763838" y="4165600"/>
            <a:ext cx="228600" cy="2286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3557" name="Oval 7"/>
          <p:cNvSpPr>
            <a:spLocks noChangeArrowheads="1"/>
          </p:cNvSpPr>
          <p:nvPr/>
        </p:nvSpPr>
        <p:spPr bwMode="auto">
          <a:xfrm>
            <a:off x="6192838" y="4089400"/>
            <a:ext cx="228600" cy="2286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3558" name="Line 8"/>
          <p:cNvSpPr>
            <a:spLocks noChangeShapeType="1"/>
          </p:cNvSpPr>
          <p:nvPr/>
        </p:nvSpPr>
        <p:spPr bwMode="auto">
          <a:xfrm flipH="1" flipV="1">
            <a:off x="1773238" y="2413000"/>
            <a:ext cx="1066800" cy="1828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3559" name="Line 9"/>
          <p:cNvSpPr>
            <a:spLocks noChangeShapeType="1"/>
          </p:cNvSpPr>
          <p:nvPr/>
        </p:nvSpPr>
        <p:spPr bwMode="auto">
          <a:xfrm flipV="1">
            <a:off x="2916238" y="2374900"/>
            <a:ext cx="935037" cy="18669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3560" name="Line 10"/>
          <p:cNvSpPr>
            <a:spLocks noChangeShapeType="1"/>
          </p:cNvSpPr>
          <p:nvPr/>
        </p:nvSpPr>
        <p:spPr bwMode="auto">
          <a:xfrm flipH="1" flipV="1">
            <a:off x="5364163" y="2374900"/>
            <a:ext cx="887412" cy="17621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3561" name="Text Box 11"/>
          <p:cNvSpPr txBox="1">
            <a:spLocks noChangeArrowheads="1"/>
          </p:cNvSpPr>
          <p:nvPr/>
        </p:nvSpPr>
        <p:spPr bwMode="auto">
          <a:xfrm>
            <a:off x="4821238" y="5675313"/>
            <a:ext cx="1098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既存企業</a:t>
            </a:r>
          </a:p>
        </p:txBody>
      </p:sp>
      <p:sp>
        <p:nvSpPr>
          <p:cNvPr id="23562" name="Text Box 12"/>
          <p:cNvSpPr txBox="1">
            <a:spLocks noChangeArrowheads="1"/>
          </p:cNvSpPr>
          <p:nvPr/>
        </p:nvSpPr>
        <p:spPr bwMode="auto">
          <a:xfrm>
            <a:off x="1639888" y="4137025"/>
            <a:ext cx="1098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参入企業</a:t>
            </a:r>
          </a:p>
        </p:txBody>
      </p:sp>
      <p:sp>
        <p:nvSpPr>
          <p:cNvPr id="23563" name="Text Box 13"/>
          <p:cNvSpPr txBox="1">
            <a:spLocks noChangeArrowheads="1"/>
          </p:cNvSpPr>
          <p:nvPr/>
        </p:nvSpPr>
        <p:spPr bwMode="auto">
          <a:xfrm>
            <a:off x="6464300" y="4049713"/>
            <a:ext cx="1098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参入企業</a:t>
            </a:r>
          </a:p>
        </p:txBody>
      </p:sp>
      <p:sp>
        <p:nvSpPr>
          <p:cNvPr id="23564" name="Text Box 14"/>
          <p:cNvSpPr txBox="1">
            <a:spLocks noChangeArrowheads="1"/>
          </p:cNvSpPr>
          <p:nvPr/>
        </p:nvSpPr>
        <p:spPr bwMode="auto">
          <a:xfrm>
            <a:off x="3000375" y="5095875"/>
            <a:ext cx="869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高価格</a:t>
            </a:r>
          </a:p>
        </p:txBody>
      </p:sp>
      <p:sp>
        <p:nvSpPr>
          <p:cNvPr id="23565" name="Text Box 15"/>
          <p:cNvSpPr txBox="1">
            <a:spLocks noChangeArrowheads="1"/>
          </p:cNvSpPr>
          <p:nvPr/>
        </p:nvSpPr>
        <p:spPr bwMode="auto">
          <a:xfrm>
            <a:off x="5500688" y="5095875"/>
            <a:ext cx="869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低価格</a:t>
            </a:r>
          </a:p>
        </p:txBody>
      </p:sp>
      <p:sp>
        <p:nvSpPr>
          <p:cNvPr id="23566" name="Text Box 16"/>
          <p:cNvSpPr txBox="1">
            <a:spLocks noChangeArrowheads="1"/>
          </p:cNvSpPr>
          <p:nvPr/>
        </p:nvSpPr>
        <p:spPr bwMode="auto">
          <a:xfrm>
            <a:off x="1712913" y="3271838"/>
            <a:ext cx="641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参入</a:t>
            </a:r>
          </a:p>
        </p:txBody>
      </p:sp>
      <p:sp>
        <p:nvSpPr>
          <p:cNvPr id="23567" name="Text Box 17"/>
          <p:cNvSpPr txBox="1">
            <a:spLocks noChangeArrowheads="1"/>
          </p:cNvSpPr>
          <p:nvPr/>
        </p:nvSpPr>
        <p:spPr bwMode="auto">
          <a:xfrm>
            <a:off x="3348038" y="3238500"/>
            <a:ext cx="10937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参入せず</a:t>
            </a:r>
          </a:p>
        </p:txBody>
      </p:sp>
      <p:sp>
        <p:nvSpPr>
          <p:cNvPr id="23568" name="Text Box 18"/>
          <p:cNvSpPr txBox="1">
            <a:spLocks noChangeArrowheads="1"/>
          </p:cNvSpPr>
          <p:nvPr/>
        </p:nvSpPr>
        <p:spPr bwMode="auto">
          <a:xfrm>
            <a:off x="5219700" y="32385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参入</a:t>
            </a:r>
          </a:p>
        </p:txBody>
      </p:sp>
      <p:sp>
        <p:nvSpPr>
          <p:cNvPr id="23569" name="Text Box 19"/>
          <p:cNvSpPr txBox="1">
            <a:spLocks noChangeArrowheads="1"/>
          </p:cNvSpPr>
          <p:nvPr/>
        </p:nvSpPr>
        <p:spPr bwMode="auto">
          <a:xfrm>
            <a:off x="6732588" y="3238500"/>
            <a:ext cx="10937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参入せず</a:t>
            </a:r>
          </a:p>
        </p:txBody>
      </p:sp>
      <p:sp>
        <p:nvSpPr>
          <p:cNvPr id="23570" name="Text Box 20"/>
          <p:cNvSpPr txBox="1">
            <a:spLocks noChangeArrowheads="1"/>
          </p:cNvSpPr>
          <p:nvPr/>
        </p:nvSpPr>
        <p:spPr bwMode="auto">
          <a:xfrm>
            <a:off x="1187450" y="1989138"/>
            <a:ext cx="1339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(250, 250)</a:t>
            </a:r>
          </a:p>
        </p:txBody>
      </p:sp>
      <p:sp>
        <p:nvSpPr>
          <p:cNvPr id="23571" name="Text Box 21"/>
          <p:cNvSpPr txBox="1">
            <a:spLocks noChangeArrowheads="1"/>
          </p:cNvSpPr>
          <p:nvPr/>
        </p:nvSpPr>
        <p:spPr bwMode="auto">
          <a:xfrm>
            <a:off x="3276600" y="1943100"/>
            <a:ext cx="11985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(1500, 0)</a:t>
            </a:r>
          </a:p>
        </p:txBody>
      </p:sp>
      <p:sp>
        <p:nvSpPr>
          <p:cNvPr id="23572" name="Text Box 22"/>
          <p:cNvSpPr txBox="1">
            <a:spLocks noChangeArrowheads="1"/>
          </p:cNvSpPr>
          <p:nvPr/>
        </p:nvSpPr>
        <p:spPr bwMode="auto">
          <a:xfrm>
            <a:off x="4643438" y="1943100"/>
            <a:ext cx="15081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(-200, -200)</a:t>
            </a:r>
          </a:p>
        </p:txBody>
      </p:sp>
      <p:sp>
        <p:nvSpPr>
          <p:cNvPr id="23573" name="Text Box 23"/>
          <p:cNvSpPr txBox="1">
            <a:spLocks noChangeArrowheads="1"/>
          </p:cNvSpPr>
          <p:nvPr/>
        </p:nvSpPr>
        <p:spPr bwMode="auto">
          <a:xfrm>
            <a:off x="6804025" y="1943100"/>
            <a:ext cx="10572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(600, 0)</a:t>
            </a:r>
          </a:p>
        </p:txBody>
      </p:sp>
      <p:sp>
        <p:nvSpPr>
          <p:cNvPr id="23574" name="Oval 24"/>
          <p:cNvSpPr>
            <a:spLocks noChangeArrowheads="1"/>
          </p:cNvSpPr>
          <p:nvPr/>
        </p:nvSpPr>
        <p:spPr bwMode="auto">
          <a:xfrm>
            <a:off x="4440238" y="5689600"/>
            <a:ext cx="381000" cy="381000"/>
          </a:xfrm>
          <a:prstGeom prst="ellipse">
            <a:avLst/>
          </a:prstGeom>
          <a:solidFill>
            <a:schemeClr val="bg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3575" name="Line 25"/>
          <p:cNvSpPr>
            <a:spLocks noChangeShapeType="1"/>
          </p:cNvSpPr>
          <p:nvPr/>
        </p:nvSpPr>
        <p:spPr bwMode="auto">
          <a:xfrm flipV="1">
            <a:off x="6345238" y="2374900"/>
            <a:ext cx="890587" cy="17907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3576" name="Oval 26"/>
          <p:cNvSpPr>
            <a:spLocks noChangeArrowheads="1"/>
          </p:cNvSpPr>
          <p:nvPr/>
        </p:nvSpPr>
        <p:spPr bwMode="auto">
          <a:xfrm>
            <a:off x="4516438" y="5765800"/>
            <a:ext cx="228600" cy="2286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 name="Line 3"/>
          <p:cNvSpPr>
            <a:spLocks noChangeShapeType="1"/>
          </p:cNvSpPr>
          <p:nvPr/>
        </p:nvSpPr>
        <p:spPr bwMode="auto">
          <a:xfrm flipV="1">
            <a:off x="4786313" y="4310063"/>
            <a:ext cx="1428750" cy="1471612"/>
          </a:xfrm>
          <a:prstGeom prst="line">
            <a:avLst/>
          </a:prstGeom>
          <a:noFill/>
          <a:ln w="317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26" name="Oval 5"/>
          <p:cNvSpPr>
            <a:spLocks noChangeArrowheads="1"/>
          </p:cNvSpPr>
          <p:nvPr/>
        </p:nvSpPr>
        <p:spPr bwMode="auto">
          <a:xfrm>
            <a:off x="6858000" y="1881188"/>
            <a:ext cx="609600" cy="457200"/>
          </a:xfrm>
          <a:prstGeom prst="ellipse">
            <a:avLst/>
          </a:prstGeom>
          <a:noFill/>
          <a:ln w="317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7" name="Rectangle 6"/>
          <p:cNvSpPr>
            <a:spLocks noChangeArrowheads="1"/>
          </p:cNvSpPr>
          <p:nvPr/>
        </p:nvSpPr>
        <p:spPr bwMode="auto">
          <a:xfrm>
            <a:off x="5500688" y="5095875"/>
            <a:ext cx="857250" cy="357188"/>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8" name="Oval 4"/>
          <p:cNvSpPr>
            <a:spLocks noChangeArrowheads="1"/>
          </p:cNvSpPr>
          <p:nvPr/>
        </p:nvSpPr>
        <p:spPr bwMode="auto">
          <a:xfrm>
            <a:off x="1285875" y="1952625"/>
            <a:ext cx="609600" cy="457200"/>
          </a:xfrm>
          <a:prstGeom prst="ellipse">
            <a:avLst/>
          </a:prstGeom>
          <a:noFill/>
          <a:ln w="31750" cap="rnd">
            <a:solidFill>
              <a:srgbClr val="0000FF"/>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7134" name="タイトル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ct val="0"/>
              </a:spcBef>
              <a:buFontTx/>
              <a:buNone/>
            </a:pPr>
            <a:r>
              <a:rPr lang="ja-JP" altLang="en-US" sz="3600">
                <a:solidFill>
                  <a:schemeClr val="tx2"/>
                </a:solidFill>
              </a:rPr>
              <a:t>参入阻止ゲームにおけるバックワード・インダクションの解：第</a:t>
            </a:r>
            <a:r>
              <a:rPr lang="en-US" altLang="ja-JP" sz="3600">
                <a:solidFill>
                  <a:schemeClr val="tx2"/>
                </a:solidFill>
              </a:rPr>
              <a:t>1</a:t>
            </a:r>
            <a:r>
              <a:rPr lang="ja-JP" altLang="en-US" sz="3600">
                <a:solidFill>
                  <a:schemeClr val="tx2"/>
                </a:solidFill>
              </a:rPr>
              <a:t>段階</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par>
                                <p:cTn id="8" presetID="26" presetClass="emph" presetSubtype="0" fill="hold" grpId="0" nodeType="withEffect">
                                  <p:stCondLst>
                                    <p:cond delay="0"/>
                                  </p:stCondLst>
                                  <p:childTnLst>
                                    <p:animEffect transition="out" filter="fade">
                                      <p:cBhvr>
                                        <p:cTn id="9" dur="500" tmFilter="0, 0; .2, .5; .8, .5; 1, 0"/>
                                        <p:tgtEl>
                                          <p:spTgt spid="23570"/>
                                        </p:tgtEl>
                                      </p:cBhvr>
                                    </p:animEffect>
                                    <p:animScale>
                                      <p:cBhvr>
                                        <p:cTn id="10" dur="250" autoRev="1" fill="hold"/>
                                        <p:tgtEl>
                                          <p:spTgt spid="23570"/>
                                        </p:tgtEl>
                                      </p:cBhvr>
                                      <p:by x="105000" y="105000"/>
                                    </p:animScale>
                                  </p:childTnLst>
                                </p:cTn>
                              </p:par>
                              <p:par>
                                <p:cTn id="11" presetID="26" presetClass="emph" presetSubtype="0" fill="hold" grpId="0" nodeType="withEffect">
                                  <p:stCondLst>
                                    <p:cond delay="0"/>
                                  </p:stCondLst>
                                  <p:childTnLst>
                                    <p:animEffect transition="out" filter="fade">
                                      <p:cBhvr>
                                        <p:cTn id="12" dur="500" tmFilter="0, 0; .2, .5; .8, .5; 1, 0"/>
                                        <p:tgtEl>
                                          <p:spTgt spid="23562"/>
                                        </p:tgtEl>
                                      </p:cBhvr>
                                    </p:animEffect>
                                    <p:animScale>
                                      <p:cBhvr>
                                        <p:cTn id="13" dur="250" autoRev="1" fill="hold"/>
                                        <p:tgtEl>
                                          <p:spTgt spid="23562"/>
                                        </p:tgtEl>
                                      </p:cBhvr>
                                      <p:by x="105000" y="105000"/>
                                    </p:animScale>
                                  </p:childTnLst>
                                </p:cTn>
                              </p:par>
                              <p:par>
                                <p:cTn id="14" presetID="26" presetClass="emph" presetSubtype="0" fill="hold" grpId="0" nodeType="withEffect">
                                  <p:stCondLst>
                                    <p:cond delay="0"/>
                                  </p:stCondLst>
                                  <p:childTnLst>
                                    <p:animEffect transition="out" filter="fade">
                                      <p:cBhvr>
                                        <p:cTn id="15" dur="500" tmFilter="0, 0; .2, .5; .8, .5; 1, 0"/>
                                        <p:tgtEl>
                                          <p:spTgt spid="23566"/>
                                        </p:tgtEl>
                                      </p:cBhvr>
                                    </p:animEffect>
                                    <p:animScale>
                                      <p:cBhvr>
                                        <p:cTn id="16" dur="250" autoRev="1" fill="hold"/>
                                        <p:tgtEl>
                                          <p:spTgt spid="23566"/>
                                        </p:tgtEl>
                                      </p:cBhvr>
                                      <p:by x="105000" y="105000"/>
                                    </p:animScale>
                                  </p:childTnLst>
                                </p:cTn>
                              </p:par>
                              <p:par>
                                <p:cTn id="17" presetID="26" presetClass="emph" presetSubtype="0" fill="hold" grpId="0" nodeType="withEffect">
                                  <p:stCondLst>
                                    <p:cond delay="0"/>
                                  </p:stCondLst>
                                  <p:childTnLst>
                                    <p:animEffect transition="out" filter="fade">
                                      <p:cBhvr>
                                        <p:cTn id="18" dur="500" tmFilter="0, 0; .2, .5; .8, .5; 1, 0"/>
                                        <p:tgtEl>
                                          <p:spTgt spid="23558"/>
                                        </p:tgtEl>
                                      </p:cBhvr>
                                    </p:animEffect>
                                    <p:animScale>
                                      <p:cBhvr>
                                        <p:cTn id="19" dur="250" autoRev="1" fill="hold"/>
                                        <p:tgtEl>
                                          <p:spTgt spid="23558"/>
                                        </p:tgtEl>
                                      </p:cBhvr>
                                      <p:by x="105000" y="105000"/>
                                    </p:animScale>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xit" presetSubtype="0" fill="hold" grpId="0" nodeType="clickEffect">
                                  <p:stCondLst>
                                    <p:cond delay="0"/>
                                  </p:stCondLst>
                                  <p:childTnLst>
                                    <p:set>
                                      <p:cBhvr>
                                        <p:cTn id="23" dur="1" fill="hold">
                                          <p:stCondLst>
                                            <p:cond delay="0"/>
                                          </p:stCondLst>
                                        </p:cTn>
                                        <p:tgtEl>
                                          <p:spTgt spid="23567"/>
                                        </p:tgtEl>
                                        <p:attrNameLst>
                                          <p:attrName>style.visibility</p:attrName>
                                        </p:attrNameLst>
                                      </p:cBhvr>
                                      <p:to>
                                        <p:strVal val="hidden"/>
                                      </p:to>
                                    </p:set>
                                  </p:childTnLst>
                                </p:cTn>
                              </p:par>
                              <p:par>
                                <p:cTn id="24" presetID="1" presetClass="exit" presetSubtype="0" fill="hold" grpId="0" nodeType="withEffect">
                                  <p:stCondLst>
                                    <p:cond delay="0"/>
                                  </p:stCondLst>
                                  <p:childTnLst>
                                    <p:set>
                                      <p:cBhvr>
                                        <p:cTn id="25" dur="1" fill="hold">
                                          <p:stCondLst>
                                            <p:cond delay="0"/>
                                          </p:stCondLst>
                                        </p:cTn>
                                        <p:tgtEl>
                                          <p:spTgt spid="23559"/>
                                        </p:tgtEl>
                                        <p:attrNameLst>
                                          <p:attrName>style.visibility</p:attrName>
                                        </p:attrNameLst>
                                      </p:cBhvr>
                                      <p:to>
                                        <p:strVal val="hidden"/>
                                      </p:to>
                                    </p:set>
                                  </p:childTnLst>
                                </p:cTn>
                              </p:par>
                              <p:par>
                                <p:cTn id="26" presetID="1" presetClass="exit" presetSubtype="0" fill="hold" grpId="0" nodeType="withEffect">
                                  <p:stCondLst>
                                    <p:cond delay="0"/>
                                  </p:stCondLst>
                                  <p:childTnLst>
                                    <p:set>
                                      <p:cBhvr>
                                        <p:cTn id="27" dur="1" fill="hold">
                                          <p:stCondLst>
                                            <p:cond delay="0"/>
                                          </p:stCondLst>
                                        </p:cTn>
                                        <p:tgtEl>
                                          <p:spTgt spid="23571"/>
                                        </p:tgtEl>
                                        <p:attrNameLst>
                                          <p:attrName>style.visibility</p:attrName>
                                        </p:attrNameLst>
                                      </p:cBhvr>
                                      <p:to>
                                        <p:strVal val="hidden"/>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26" presetClass="emph" presetSubtype="0" fill="hold" grpId="0" nodeType="clickEffect">
                                  <p:stCondLst>
                                    <p:cond delay="0"/>
                                  </p:stCondLst>
                                  <p:childTnLst>
                                    <p:animEffect transition="out" filter="fade">
                                      <p:cBhvr>
                                        <p:cTn id="31" dur="500" tmFilter="0, 0; .2, .5; .8, .5; 1, 0"/>
                                        <p:tgtEl>
                                          <p:spTgt spid="23563"/>
                                        </p:tgtEl>
                                      </p:cBhvr>
                                    </p:animEffect>
                                    <p:animScale>
                                      <p:cBhvr>
                                        <p:cTn id="32" dur="250" autoRev="1" fill="hold"/>
                                        <p:tgtEl>
                                          <p:spTgt spid="23563"/>
                                        </p:tgtEl>
                                      </p:cBhvr>
                                      <p:by x="105000" y="105000"/>
                                    </p:animScale>
                                  </p:childTnLst>
                                </p:cTn>
                              </p:par>
                              <p:par>
                                <p:cTn id="33" presetID="26" presetClass="emph" presetSubtype="0" fill="hold" grpId="0" nodeType="withEffect">
                                  <p:stCondLst>
                                    <p:cond delay="0"/>
                                  </p:stCondLst>
                                  <p:childTnLst>
                                    <p:animEffect transition="out" filter="fade">
                                      <p:cBhvr>
                                        <p:cTn id="34" dur="500" tmFilter="0, 0; .2, .5; .8, .5; 1, 0"/>
                                        <p:tgtEl>
                                          <p:spTgt spid="23569"/>
                                        </p:tgtEl>
                                      </p:cBhvr>
                                    </p:animEffect>
                                    <p:animScale>
                                      <p:cBhvr>
                                        <p:cTn id="35" dur="250" autoRev="1" fill="hold"/>
                                        <p:tgtEl>
                                          <p:spTgt spid="23569"/>
                                        </p:tgtEl>
                                      </p:cBhvr>
                                      <p:by x="105000" y="105000"/>
                                    </p:animScale>
                                  </p:childTnLst>
                                </p:cTn>
                              </p:par>
                              <p:par>
                                <p:cTn id="36" presetID="26" presetClass="emph" presetSubtype="0" fill="hold" grpId="0" nodeType="withEffect">
                                  <p:stCondLst>
                                    <p:cond delay="0"/>
                                  </p:stCondLst>
                                  <p:childTnLst>
                                    <p:animEffect transition="out" filter="fade">
                                      <p:cBhvr>
                                        <p:cTn id="37" dur="500" tmFilter="0, 0; .2, .5; .8, .5; 1, 0"/>
                                        <p:tgtEl>
                                          <p:spTgt spid="23575"/>
                                        </p:tgtEl>
                                      </p:cBhvr>
                                    </p:animEffect>
                                    <p:animScale>
                                      <p:cBhvr>
                                        <p:cTn id="38" dur="250" autoRev="1" fill="hold"/>
                                        <p:tgtEl>
                                          <p:spTgt spid="23575"/>
                                        </p:tgtEl>
                                      </p:cBhvr>
                                      <p:by x="105000" y="105000"/>
                                    </p:animScale>
                                  </p:childTnLst>
                                </p:cTn>
                              </p:par>
                              <p:par>
                                <p:cTn id="39" presetID="26" presetClass="emph" presetSubtype="0" fill="hold" grpId="0" nodeType="withEffect">
                                  <p:stCondLst>
                                    <p:cond delay="0"/>
                                  </p:stCondLst>
                                  <p:childTnLst>
                                    <p:animEffect transition="out" filter="fade">
                                      <p:cBhvr>
                                        <p:cTn id="40" dur="500" tmFilter="0, 0; .2, .5; .8, .5; 1, 0"/>
                                        <p:tgtEl>
                                          <p:spTgt spid="23573"/>
                                        </p:tgtEl>
                                      </p:cBhvr>
                                    </p:animEffect>
                                    <p:animScale>
                                      <p:cBhvr>
                                        <p:cTn id="41" dur="250" autoRev="1" fill="hold"/>
                                        <p:tgtEl>
                                          <p:spTgt spid="23573"/>
                                        </p:tgtEl>
                                      </p:cBhvr>
                                      <p:by x="105000" y="105000"/>
                                    </p:animScale>
                                  </p:childTnLst>
                                </p:cTn>
                              </p:par>
                              <p:par>
                                <p:cTn id="42" presetID="26" presetClass="emph" presetSubtype="0" fill="hold" grpId="0" nodeType="withEffect">
                                  <p:stCondLst>
                                    <p:cond delay="0"/>
                                  </p:stCondLst>
                                  <p:childTnLst>
                                    <p:animEffect transition="out" filter="fade">
                                      <p:cBhvr>
                                        <p:cTn id="43" dur="500" tmFilter="0, 0; .2, .5; .8, .5; 1, 0"/>
                                        <p:tgtEl>
                                          <p:spTgt spid="23557"/>
                                        </p:tgtEl>
                                      </p:cBhvr>
                                    </p:animEffect>
                                    <p:animScale>
                                      <p:cBhvr>
                                        <p:cTn id="44" dur="250" autoRev="1" fill="hold"/>
                                        <p:tgtEl>
                                          <p:spTgt spid="23557"/>
                                        </p:tgtEl>
                                      </p:cBhvr>
                                      <p:by x="105000" y="105000"/>
                                    </p:animScale>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xit" presetSubtype="0" fill="hold" grpId="0" nodeType="clickEffect">
                                  <p:stCondLst>
                                    <p:cond delay="0"/>
                                  </p:stCondLst>
                                  <p:childTnLst>
                                    <p:set>
                                      <p:cBhvr>
                                        <p:cTn id="48" dur="1" fill="hold">
                                          <p:stCondLst>
                                            <p:cond delay="0"/>
                                          </p:stCondLst>
                                        </p:cTn>
                                        <p:tgtEl>
                                          <p:spTgt spid="23560"/>
                                        </p:tgtEl>
                                        <p:attrNameLst>
                                          <p:attrName>style.visibility</p:attrName>
                                        </p:attrNameLst>
                                      </p:cBhvr>
                                      <p:to>
                                        <p:strVal val="hidden"/>
                                      </p:to>
                                    </p:set>
                                  </p:childTnLst>
                                </p:cTn>
                              </p:par>
                              <p:par>
                                <p:cTn id="49" presetID="1" presetClass="exit" presetSubtype="0" fill="hold" grpId="0" nodeType="withEffect">
                                  <p:stCondLst>
                                    <p:cond delay="0"/>
                                  </p:stCondLst>
                                  <p:childTnLst>
                                    <p:set>
                                      <p:cBhvr>
                                        <p:cTn id="50" dur="1" fill="hold">
                                          <p:stCondLst>
                                            <p:cond delay="0"/>
                                          </p:stCondLst>
                                        </p:cTn>
                                        <p:tgtEl>
                                          <p:spTgt spid="23568"/>
                                        </p:tgtEl>
                                        <p:attrNameLst>
                                          <p:attrName>style.visibility</p:attrName>
                                        </p:attrNameLst>
                                      </p:cBhvr>
                                      <p:to>
                                        <p:strVal val="hidden"/>
                                      </p:to>
                                    </p:set>
                                  </p:childTnLst>
                                </p:cTn>
                              </p:par>
                              <p:par>
                                <p:cTn id="51" presetID="1" presetClass="exit" presetSubtype="0" fill="hold" grpId="0" nodeType="withEffect">
                                  <p:stCondLst>
                                    <p:cond delay="0"/>
                                  </p:stCondLst>
                                  <p:childTnLst>
                                    <p:set>
                                      <p:cBhvr>
                                        <p:cTn id="52" dur="1" fill="hold">
                                          <p:stCondLst>
                                            <p:cond delay="0"/>
                                          </p:stCondLst>
                                        </p:cTn>
                                        <p:tgtEl>
                                          <p:spTgt spid="23572"/>
                                        </p:tgtEl>
                                        <p:attrNameLst>
                                          <p:attrName>style.visibility</p:attrName>
                                        </p:attrNameLst>
                                      </p:cBhvr>
                                      <p:to>
                                        <p:strVal val="hidden"/>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26" presetClass="emph" presetSubtype="0" fill="hold" grpId="0" nodeType="clickEffect">
                                  <p:stCondLst>
                                    <p:cond delay="0"/>
                                  </p:stCondLst>
                                  <p:childTnLst>
                                    <p:animEffect transition="out" filter="fade">
                                      <p:cBhvr>
                                        <p:cTn id="56" dur="500" tmFilter="0, 0; .2, .5; .8, .5; 1, 0"/>
                                        <p:tgtEl>
                                          <p:spTgt spid="23561"/>
                                        </p:tgtEl>
                                      </p:cBhvr>
                                    </p:animEffect>
                                    <p:animScale>
                                      <p:cBhvr>
                                        <p:cTn id="57" dur="250" autoRev="1" fill="hold"/>
                                        <p:tgtEl>
                                          <p:spTgt spid="23561"/>
                                        </p:tgtEl>
                                      </p:cBhvr>
                                      <p:by x="105000" y="105000"/>
                                    </p:animScale>
                                  </p:childTnLst>
                                </p:cTn>
                              </p:par>
                              <p:par>
                                <p:cTn id="58" presetID="26" presetClass="emph" presetSubtype="0" fill="hold" grpId="0" nodeType="withEffect">
                                  <p:stCondLst>
                                    <p:cond delay="0"/>
                                  </p:stCondLst>
                                  <p:childTnLst>
                                    <p:animEffect transition="out" filter="fade">
                                      <p:cBhvr>
                                        <p:cTn id="59" dur="500" tmFilter="0, 0; .2, .5; .8, .5; 1, 0"/>
                                        <p:tgtEl>
                                          <p:spTgt spid="23574"/>
                                        </p:tgtEl>
                                      </p:cBhvr>
                                    </p:animEffect>
                                    <p:animScale>
                                      <p:cBhvr>
                                        <p:cTn id="60" dur="250" autoRev="1" fill="hold"/>
                                        <p:tgtEl>
                                          <p:spTgt spid="23574"/>
                                        </p:tgtEl>
                                      </p:cBhvr>
                                      <p:by x="105000" y="105000"/>
                                    </p:animScale>
                                  </p:childTnLst>
                                </p:cTn>
                              </p:par>
                              <p:par>
                                <p:cTn id="61" presetID="26" presetClass="emph" presetSubtype="0" fill="hold" grpId="0" nodeType="withEffect">
                                  <p:stCondLst>
                                    <p:cond delay="0"/>
                                  </p:stCondLst>
                                  <p:childTnLst>
                                    <p:animEffect transition="out" filter="fade">
                                      <p:cBhvr>
                                        <p:cTn id="62" dur="500" tmFilter="0, 0; .2, .5; .8, .5; 1, 0"/>
                                        <p:tgtEl>
                                          <p:spTgt spid="23576"/>
                                        </p:tgtEl>
                                      </p:cBhvr>
                                    </p:animEffect>
                                    <p:animScale>
                                      <p:cBhvr>
                                        <p:cTn id="63" dur="250" autoRev="1" fill="hold"/>
                                        <p:tgtEl>
                                          <p:spTgt spid="23576"/>
                                        </p:tgtEl>
                                      </p:cBhvr>
                                      <p:by x="105000" y="105000"/>
                                    </p:animScale>
                                  </p:childTnLst>
                                </p:cTn>
                              </p:par>
                            </p:childTnLst>
                          </p:cTn>
                        </p:par>
                      </p:childTnLst>
                    </p:cTn>
                  </p:par>
                  <p:par>
                    <p:cTn id="64" fill="hold" nodeType="clickPar">
                      <p:stCondLst>
                        <p:cond delay="indefinite"/>
                      </p:stCondLst>
                      <p:childTnLst>
                        <p:par>
                          <p:cTn id="65" fill="hold" nodeType="withGroup">
                            <p:stCondLst>
                              <p:cond delay="0"/>
                            </p:stCondLst>
                            <p:childTnLst>
                              <p:par>
                                <p:cTn id="66" presetID="26" presetClass="emph" presetSubtype="0" fill="hold" grpId="0" nodeType="clickEffect">
                                  <p:stCondLst>
                                    <p:cond delay="0"/>
                                  </p:stCondLst>
                                  <p:childTnLst>
                                    <p:animEffect transition="out" filter="fade">
                                      <p:cBhvr>
                                        <p:cTn id="67" dur="500" tmFilter="0, 0; .2, .5; .8, .5; 1, 0"/>
                                        <p:tgtEl>
                                          <p:spTgt spid="23564"/>
                                        </p:tgtEl>
                                      </p:cBhvr>
                                    </p:animEffect>
                                    <p:animScale>
                                      <p:cBhvr>
                                        <p:cTn id="68" dur="250" autoRev="1" fill="hold"/>
                                        <p:tgtEl>
                                          <p:spTgt spid="23564"/>
                                        </p:tgtEl>
                                      </p:cBhvr>
                                      <p:by x="105000" y="105000"/>
                                    </p:animScale>
                                  </p:childTnLst>
                                </p:cTn>
                              </p:par>
                            </p:childTnLst>
                          </p:cTn>
                        </p:par>
                        <p:par>
                          <p:cTn id="69" fill="hold" nodeType="afterGroup">
                            <p:stCondLst>
                              <p:cond delay="500"/>
                            </p:stCondLst>
                            <p:childTnLst>
                              <p:par>
                                <p:cTn id="70" presetID="53" presetClass="entr" presetSubtype="0" fill="hold" grpId="0" nodeType="afterEffect">
                                  <p:stCondLst>
                                    <p:cond delay="0"/>
                                  </p:stCondLst>
                                  <p:childTnLst>
                                    <p:set>
                                      <p:cBhvr>
                                        <p:cTn id="71" dur="1" fill="hold">
                                          <p:stCondLst>
                                            <p:cond delay="0"/>
                                          </p:stCondLst>
                                        </p:cTn>
                                        <p:tgtEl>
                                          <p:spTgt spid="28"/>
                                        </p:tgtEl>
                                        <p:attrNameLst>
                                          <p:attrName>style.visibility</p:attrName>
                                        </p:attrNameLst>
                                      </p:cBhvr>
                                      <p:to>
                                        <p:strVal val="visible"/>
                                      </p:to>
                                    </p:set>
                                    <p:anim calcmode="lin" valueType="num">
                                      <p:cBhvr>
                                        <p:cTn id="72" dur="500" fill="hold"/>
                                        <p:tgtEl>
                                          <p:spTgt spid="28"/>
                                        </p:tgtEl>
                                        <p:attrNameLst>
                                          <p:attrName>ppt_w</p:attrName>
                                        </p:attrNameLst>
                                      </p:cBhvr>
                                      <p:tavLst>
                                        <p:tav tm="0">
                                          <p:val>
                                            <p:fltVal val="0"/>
                                          </p:val>
                                        </p:tav>
                                        <p:tav tm="100000">
                                          <p:val>
                                            <p:strVal val="#ppt_w"/>
                                          </p:val>
                                        </p:tav>
                                      </p:tavLst>
                                    </p:anim>
                                    <p:anim calcmode="lin" valueType="num">
                                      <p:cBhvr>
                                        <p:cTn id="73" dur="500" fill="hold"/>
                                        <p:tgtEl>
                                          <p:spTgt spid="28"/>
                                        </p:tgtEl>
                                        <p:attrNameLst>
                                          <p:attrName>ppt_h</p:attrName>
                                        </p:attrNameLst>
                                      </p:cBhvr>
                                      <p:tavLst>
                                        <p:tav tm="0">
                                          <p:val>
                                            <p:fltVal val="0"/>
                                          </p:val>
                                        </p:tav>
                                        <p:tav tm="100000">
                                          <p:val>
                                            <p:strVal val="#ppt_h"/>
                                          </p:val>
                                        </p:tav>
                                      </p:tavLst>
                                    </p:anim>
                                    <p:animEffect transition="in" filter="fade">
                                      <p:cBhvr>
                                        <p:cTn id="74" dur="500"/>
                                        <p:tgtEl>
                                          <p:spTgt spid="28"/>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26" presetClass="emph" presetSubtype="0" fill="hold" grpId="0" nodeType="clickEffect">
                                  <p:stCondLst>
                                    <p:cond delay="0"/>
                                  </p:stCondLst>
                                  <p:childTnLst>
                                    <p:animEffect transition="out" filter="fade">
                                      <p:cBhvr>
                                        <p:cTn id="78" dur="500" tmFilter="0, 0; .2, .5; .8, .5; 1, 0"/>
                                        <p:tgtEl>
                                          <p:spTgt spid="23565"/>
                                        </p:tgtEl>
                                      </p:cBhvr>
                                    </p:animEffect>
                                    <p:animScale>
                                      <p:cBhvr>
                                        <p:cTn id="79" dur="250" autoRev="1" fill="hold"/>
                                        <p:tgtEl>
                                          <p:spTgt spid="23565"/>
                                        </p:tgtEl>
                                      </p:cBhvr>
                                      <p:by x="105000" y="105000"/>
                                    </p:animScale>
                                  </p:childTnLst>
                                </p:cTn>
                              </p:par>
                            </p:childTnLst>
                          </p:cTn>
                        </p:par>
                        <p:par>
                          <p:cTn id="80" fill="hold" nodeType="afterGroup">
                            <p:stCondLst>
                              <p:cond delay="500"/>
                            </p:stCondLst>
                            <p:childTnLst>
                              <p:par>
                                <p:cTn id="81" presetID="53" presetClass="entr" presetSubtype="0" fill="hold" grpId="0" nodeType="afterEffect">
                                  <p:stCondLst>
                                    <p:cond delay="0"/>
                                  </p:stCondLst>
                                  <p:childTnLst>
                                    <p:set>
                                      <p:cBhvr>
                                        <p:cTn id="82" dur="1" fill="hold">
                                          <p:stCondLst>
                                            <p:cond delay="0"/>
                                          </p:stCondLst>
                                        </p:cTn>
                                        <p:tgtEl>
                                          <p:spTgt spid="26"/>
                                        </p:tgtEl>
                                        <p:attrNameLst>
                                          <p:attrName>style.visibility</p:attrName>
                                        </p:attrNameLst>
                                      </p:cBhvr>
                                      <p:to>
                                        <p:strVal val="visible"/>
                                      </p:to>
                                    </p:set>
                                    <p:anim calcmode="lin" valueType="num">
                                      <p:cBhvr>
                                        <p:cTn id="83" dur="500" fill="hold"/>
                                        <p:tgtEl>
                                          <p:spTgt spid="26"/>
                                        </p:tgtEl>
                                        <p:attrNameLst>
                                          <p:attrName>ppt_w</p:attrName>
                                        </p:attrNameLst>
                                      </p:cBhvr>
                                      <p:tavLst>
                                        <p:tav tm="0">
                                          <p:val>
                                            <p:fltVal val="0"/>
                                          </p:val>
                                        </p:tav>
                                        <p:tav tm="100000">
                                          <p:val>
                                            <p:strVal val="#ppt_w"/>
                                          </p:val>
                                        </p:tav>
                                      </p:tavLst>
                                    </p:anim>
                                    <p:anim calcmode="lin" valueType="num">
                                      <p:cBhvr>
                                        <p:cTn id="84" dur="500" fill="hold"/>
                                        <p:tgtEl>
                                          <p:spTgt spid="26"/>
                                        </p:tgtEl>
                                        <p:attrNameLst>
                                          <p:attrName>ppt_h</p:attrName>
                                        </p:attrNameLst>
                                      </p:cBhvr>
                                      <p:tavLst>
                                        <p:tav tm="0">
                                          <p:val>
                                            <p:fltVal val="0"/>
                                          </p:val>
                                        </p:tav>
                                        <p:tav tm="100000">
                                          <p:val>
                                            <p:strVal val="#ppt_h"/>
                                          </p:val>
                                        </p:tav>
                                      </p:tavLst>
                                    </p:anim>
                                    <p:animEffect transition="in" filter="fade">
                                      <p:cBhvr>
                                        <p:cTn id="85" dur="500"/>
                                        <p:tgtEl>
                                          <p:spTgt spid="26"/>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26" presetClass="emph" presetSubtype="0" fill="hold" grpId="1" nodeType="clickEffect">
                                  <p:stCondLst>
                                    <p:cond delay="0"/>
                                  </p:stCondLst>
                                  <p:childTnLst>
                                    <p:animEffect transition="out" filter="fade">
                                      <p:cBhvr>
                                        <p:cTn id="89" dur="500" tmFilter="0, 0; .2, .5; .8, .5; 1, 0"/>
                                        <p:tgtEl>
                                          <p:spTgt spid="26"/>
                                        </p:tgtEl>
                                      </p:cBhvr>
                                    </p:animEffect>
                                    <p:animScale>
                                      <p:cBhvr>
                                        <p:cTn id="90" dur="250" autoRev="1" fill="hold"/>
                                        <p:tgtEl>
                                          <p:spTgt spid="26"/>
                                        </p:tgtEl>
                                      </p:cBhvr>
                                      <p:by x="105000" y="105000"/>
                                    </p:animScale>
                                  </p:childTnLst>
                                </p:cTn>
                              </p:par>
                            </p:childTnLst>
                          </p:cTn>
                        </p:par>
                        <p:par>
                          <p:cTn id="91" fill="hold" nodeType="afterGroup">
                            <p:stCondLst>
                              <p:cond delay="500"/>
                            </p:stCondLst>
                            <p:childTnLst>
                              <p:par>
                                <p:cTn id="92" presetID="22" presetClass="entr" presetSubtype="4"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down)">
                                      <p:cBhvr>
                                        <p:cTn id="94" dur="500"/>
                                        <p:tgtEl>
                                          <p:spTgt spid="27"/>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down)">
                                      <p:cBhvr>
                                        <p:cTn id="9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557" grpId="0" animBg="1"/>
      <p:bldP spid="23558" grpId="0" animBg="1"/>
      <p:bldP spid="23559" grpId="0" animBg="1"/>
      <p:bldP spid="23560" grpId="0" animBg="1"/>
      <p:bldP spid="23561" grpId="0"/>
      <p:bldP spid="23562" grpId="0"/>
      <p:bldP spid="23563" grpId="0"/>
      <p:bldP spid="23564" grpId="0"/>
      <p:bldP spid="23565" grpId="0"/>
      <p:bldP spid="23566" grpId="0"/>
      <p:bldP spid="23567" grpId="0"/>
      <p:bldP spid="23568" grpId="0"/>
      <p:bldP spid="23569" grpId="0"/>
      <p:bldP spid="23570" grpId="0"/>
      <p:bldP spid="23571" grpId="0"/>
      <p:bldP spid="23572" grpId="0"/>
      <p:bldP spid="23573" grpId="0"/>
      <p:bldP spid="23574" grpId="0" animBg="1"/>
      <p:bldP spid="23575" grpId="0" animBg="1"/>
      <p:bldP spid="23576" grpId="0" animBg="1"/>
      <p:bldP spid="25" grpId="0" animBg="1"/>
      <p:bldP spid="26" grpId="0" animBg="1"/>
      <p:bldP spid="26" grpId="1" animBg="1"/>
      <p:bldP spid="27" grpId="0" animBg="1"/>
      <p:bldP spid="2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2F571EBE-8B0F-4EF6-A67A-DD9C3D601CB3}" type="slidenum">
              <a:rPr lang="en-US" altLang="ja-JP" sz="1400"/>
              <a:pPr>
                <a:spcBef>
                  <a:spcPct val="0"/>
                </a:spcBef>
                <a:buFontTx/>
                <a:buNone/>
              </a:pPr>
              <a:t>23</a:t>
            </a:fld>
            <a:endParaRPr lang="en-US" altLang="ja-JP" sz="1400"/>
          </a:p>
        </p:txBody>
      </p:sp>
      <p:sp>
        <p:nvSpPr>
          <p:cNvPr id="49155" name="Rectangle 2"/>
          <p:cNvSpPr>
            <a:spLocks noGrp="1" noChangeArrowheads="1"/>
          </p:cNvSpPr>
          <p:nvPr>
            <p:ph type="title"/>
          </p:nvPr>
        </p:nvSpPr>
        <p:spPr>
          <a:xfrm>
            <a:off x="457200" y="274638"/>
            <a:ext cx="8229600" cy="922337"/>
          </a:xfrm>
        </p:spPr>
        <p:txBody>
          <a:bodyPr/>
          <a:lstStyle/>
          <a:p>
            <a:pPr eaLnBrk="1" hangingPunct="1"/>
            <a:r>
              <a:rPr lang="ja-JP" altLang="en-US" sz="3600" smtClean="0"/>
              <a:t>参入阻止ゲームにおけるバックワード・インダクションの解</a:t>
            </a:r>
          </a:p>
        </p:txBody>
      </p:sp>
      <p:sp>
        <p:nvSpPr>
          <p:cNvPr id="2" name="Rectangle 3"/>
          <p:cNvSpPr>
            <a:spLocks noGrp="1" noChangeArrowheads="1"/>
          </p:cNvSpPr>
          <p:nvPr>
            <p:ph type="body" idx="1"/>
          </p:nvPr>
        </p:nvSpPr>
        <p:spPr>
          <a:xfrm>
            <a:off x="468313" y="1628775"/>
            <a:ext cx="8229600" cy="4525963"/>
          </a:xfrm>
        </p:spPr>
        <p:txBody>
          <a:bodyPr/>
          <a:lstStyle/>
          <a:p>
            <a:pPr eaLnBrk="1" hangingPunct="1">
              <a:lnSpc>
                <a:spcPct val="80000"/>
              </a:lnSpc>
            </a:pPr>
            <a:r>
              <a:rPr lang="ja-JP" altLang="en-US" sz="2400" dirty="0" smtClean="0"/>
              <a:t>戦略の組の表し方：</a:t>
            </a:r>
            <a:r>
              <a:rPr lang="en-US" altLang="ja-JP" sz="2400" dirty="0" smtClean="0"/>
              <a:t>(x, (</a:t>
            </a:r>
            <a:r>
              <a:rPr lang="en-US" altLang="ja-JP" sz="2400" dirty="0" err="1" smtClean="0"/>
              <a:t>ya</a:t>
            </a:r>
            <a:r>
              <a:rPr lang="en-US" altLang="ja-JP" sz="2400" dirty="0" smtClean="0"/>
              <a:t>, </a:t>
            </a:r>
            <a:r>
              <a:rPr lang="en-US" altLang="ja-JP" sz="2400" dirty="0" err="1" smtClean="0"/>
              <a:t>yb</a:t>
            </a:r>
            <a:r>
              <a:rPr lang="en-US" altLang="ja-JP" sz="2400" dirty="0" smtClean="0"/>
              <a:t>))</a:t>
            </a:r>
          </a:p>
          <a:p>
            <a:pPr lvl="1" eaLnBrk="1" hangingPunct="1">
              <a:lnSpc>
                <a:spcPct val="80000"/>
              </a:lnSpc>
            </a:pPr>
            <a:endParaRPr lang="en-US" altLang="ja-JP" sz="1200" dirty="0" smtClean="0"/>
          </a:p>
          <a:p>
            <a:pPr lvl="1" eaLnBrk="1" hangingPunct="1">
              <a:lnSpc>
                <a:spcPct val="80000"/>
              </a:lnSpc>
            </a:pPr>
            <a:endParaRPr lang="en-US" altLang="ja-JP" sz="1600" dirty="0" smtClean="0"/>
          </a:p>
          <a:p>
            <a:pPr lvl="1" eaLnBrk="1" hangingPunct="1">
              <a:lnSpc>
                <a:spcPct val="80000"/>
              </a:lnSpc>
            </a:pPr>
            <a:endParaRPr lang="en-US" altLang="ja-JP" sz="2000" dirty="0" smtClean="0"/>
          </a:p>
          <a:p>
            <a:pPr lvl="1" eaLnBrk="1" hangingPunct="1">
              <a:lnSpc>
                <a:spcPct val="80000"/>
              </a:lnSpc>
            </a:pPr>
            <a:endParaRPr lang="en-US" altLang="ja-JP" sz="2000" dirty="0" smtClean="0"/>
          </a:p>
          <a:p>
            <a:pPr eaLnBrk="1" hangingPunct="1">
              <a:lnSpc>
                <a:spcPct val="80000"/>
              </a:lnSpc>
            </a:pPr>
            <a:r>
              <a:rPr lang="ja-JP" altLang="en-US" sz="2400" dirty="0" smtClean="0"/>
              <a:t>既存企業の戦略：「高価格」</a:t>
            </a:r>
            <a:r>
              <a:rPr lang="en-US" altLang="ja-JP" sz="2400" dirty="0" smtClean="0"/>
              <a:t>or</a:t>
            </a:r>
            <a:r>
              <a:rPr lang="ja-JP" altLang="en-US" sz="2400" dirty="0" smtClean="0"/>
              <a:t>「低価格」</a:t>
            </a:r>
            <a:endParaRPr lang="en-US" altLang="ja-JP" sz="2400" dirty="0" smtClean="0"/>
          </a:p>
          <a:p>
            <a:pPr lvl="1" eaLnBrk="1" hangingPunct="1">
              <a:lnSpc>
                <a:spcPct val="80000"/>
              </a:lnSpc>
            </a:pPr>
            <a:endParaRPr lang="en-US" altLang="ja-JP" sz="1200" dirty="0" smtClean="0"/>
          </a:p>
          <a:p>
            <a:pPr eaLnBrk="1" hangingPunct="1">
              <a:lnSpc>
                <a:spcPct val="90000"/>
              </a:lnSpc>
            </a:pPr>
            <a:r>
              <a:rPr lang="ja-JP" altLang="en-US" sz="2400" dirty="0" smtClean="0"/>
              <a:t>参入企業の戦略：以下の</a:t>
            </a:r>
            <a:r>
              <a:rPr lang="en-US" altLang="ja-JP" sz="2400" dirty="0" smtClean="0"/>
              <a:t>4</a:t>
            </a:r>
            <a:r>
              <a:rPr lang="ja-JP" altLang="en-US" sz="2400" dirty="0" smtClean="0"/>
              <a:t>通り</a:t>
            </a:r>
          </a:p>
          <a:p>
            <a:pPr lvl="1" eaLnBrk="1" hangingPunct="1">
              <a:lnSpc>
                <a:spcPct val="90000"/>
              </a:lnSpc>
            </a:pPr>
            <a:r>
              <a:rPr lang="en-US" altLang="ja-JP" sz="2000" dirty="0" smtClean="0"/>
              <a:t>(</a:t>
            </a:r>
            <a:r>
              <a:rPr lang="ja-JP" altLang="en-US" sz="2000" dirty="0" smtClean="0"/>
              <a:t>「参入」</a:t>
            </a:r>
            <a:r>
              <a:rPr lang="en-US" altLang="ja-JP" sz="2000" dirty="0" smtClean="0"/>
              <a:t>,</a:t>
            </a:r>
            <a:r>
              <a:rPr lang="ja-JP" altLang="en-US" sz="2000" dirty="0" smtClean="0"/>
              <a:t>「参入」</a:t>
            </a:r>
            <a:r>
              <a:rPr lang="en-US" altLang="ja-JP" sz="2000" dirty="0" smtClean="0"/>
              <a:t>)</a:t>
            </a:r>
          </a:p>
          <a:p>
            <a:pPr lvl="1" eaLnBrk="1" hangingPunct="1">
              <a:lnSpc>
                <a:spcPct val="90000"/>
              </a:lnSpc>
            </a:pPr>
            <a:r>
              <a:rPr lang="en-US" altLang="ja-JP" sz="2000" dirty="0" smtClean="0"/>
              <a:t>(</a:t>
            </a:r>
            <a:r>
              <a:rPr lang="ja-JP" altLang="en-US" sz="2000" dirty="0" smtClean="0"/>
              <a:t>「参入」</a:t>
            </a:r>
            <a:r>
              <a:rPr lang="en-US" altLang="ja-JP" sz="2000" dirty="0" smtClean="0"/>
              <a:t>,</a:t>
            </a:r>
            <a:r>
              <a:rPr lang="ja-JP" altLang="en-US" sz="2000" dirty="0" smtClean="0"/>
              <a:t>「参入せず」</a:t>
            </a:r>
            <a:r>
              <a:rPr lang="en-US" altLang="ja-JP" sz="2000" dirty="0" smtClean="0"/>
              <a:t>)</a:t>
            </a:r>
          </a:p>
          <a:p>
            <a:pPr lvl="1" eaLnBrk="1" hangingPunct="1">
              <a:lnSpc>
                <a:spcPct val="90000"/>
              </a:lnSpc>
            </a:pPr>
            <a:r>
              <a:rPr lang="en-US" altLang="ja-JP" sz="2000" dirty="0" smtClean="0"/>
              <a:t>(</a:t>
            </a:r>
            <a:r>
              <a:rPr lang="ja-JP" altLang="en-US" sz="2000" dirty="0" smtClean="0"/>
              <a:t>「参入せず」</a:t>
            </a:r>
            <a:r>
              <a:rPr lang="en-US" altLang="ja-JP" sz="2000" dirty="0" smtClean="0"/>
              <a:t>,</a:t>
            </a:r>
            <a:r>
              <a:rPr lang="ja-JP" altLang="en-US" sz="2000" dirty="0" smtClean="0"/>
              <a:t>「参入」</a:t>
            </a:r>
            <a:r>
              <a:rPr lang="en-US" altLang="ja-JP" sz="2000" dirty="0" smtClean="0"/>
              <a:t>)</a:t>
            </a:r>
          </a:p>
          <a:p>
            <a:pPr lvl="1" eaLnBrk="1" hangingPunct="1">
              <a:lnSpc>
                <a:spcPct val="90000"/>
              </a:lnSpc>
            </a:pPr>
            <a:r>
              <a:rPr lang="en-US" altLang="ja-JP" sz="2000" dirty="0" smtClean="0"/>
              <a:t>(</a:t>
            </a:r>
            <a:r>
              <a:rPr lang="ja-JP" altLang="en-US" sz="2000" dirty="0" smtClean="0"/>
              <a:t>「参入せず」</a:t>
            </a:r>
            <a:r>
              <a:rPr lang="en-US" altLang="ja-JP" sz="2000" dirty="0" smtClean="0"/>
              <a:t>,</a:t>
            </a:r>
            <a:r>
              <a:rPr lang="ja-JP" altLang="en-US" sz="2000" dirty="0" smtClean="0"/>
              <a:t>「参入せず」</a:t>
            </a:r>
            <a:r>
              <a:rPr lang="en-US" altLang="ja-JP" sz="2000" dirty="0" smtClean="0"/>
              <a:t>)</a:t>
            </a:r>
            <a:endParaRPr lang="ja-JP" altLang="en-US" sz="2400" dirty="0" smtClean="0"/>
          </a:p>
        </p:txBody>
      </p:sp>
      <p:sp>
        <p:nvSpPr>
          <p:cNvPr id="24580" name="Text Box 4"/>
          <p:cNvSpPr txBox="1">
            <a:spLocks noChangeArrowheads="1"/>
          </p:cNvSpPr>
          <p:nvPr/>
        </p:nvSpPr>
        <p:spPr bwMode="auto">
          <a:xfrm>
            <a:off x="609600" y="5638800"/>
            <a:ext cx="1793875" cy="6508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既存企業が</a:t>
            </a:r>
          </a:p>
          <a:p>
            <a:pPr eaLnBrk="1" hangingPunct="1">
              <a:spcBef>
                <a:spcPct val="0"/>
              </a:spcBef>
              <a:buFontTx/>
              <a:buNone/>
            </a:pPr>
            <a:r>
              <a:rPr lang="ja-JP" altLang="en-US" sz="1800"/>
              <a:t>「高価格」の場合</a:t>
            </a:r>
          </a:p>
        </p:txBody>
      </p:sp>
      <p:sp>
        <p:nvSpPr>
          <p:cNvPr id="24581" name="Text Box 5"/>
          <p:cNvSpPr txBox="1">
            <a:spLocks noChangeArrowheads="1"/>
          </p:cNvSpPr>
          <p:nvPr/>
        </p:nvSpPr>
        <p:spPr bwMode="auto">
          <a:xfrm>
            <a:off x="2819400" y="5638800"/>
            <a:ext cx="1793875" cy="6508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既存企業が</a:t>
            </a:r>
          </a:p>
          <a:p>
            <a:pPr eaLnBrk="1" hangingPunct="1">
              <a:spcBef>
                <a:spcPct val="0"/>
              </a:spcBef>
              <a:buFontTx/>
              <a:buNone/>
            </a:pPr>
            <a:r>
              <a:rPr lang="ja-JP" altLang="en-US" sz="1800"/>
              <a:t>「低価格」の場合</a:t>
            </a:r>
          </a:p>
        </p:txBody>
      </p:sp>
      <p:sp>
        <p:nvSpPr>
          <p:cNvPr id="24582" name="Line 6"/>
          <p:cNvSpPr>
            <a:spLocks noChangeShapeType="1"/>
          </p:cNvSpPr>
          <p:nvPr/>
        </p:nvSpPr>
        <p:spPr bwMode="auto">
          <a:xfrm flipV="1">
            <a:off x="1524000" y="5334000"/>
            <a:ext cx="3048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24583" name="Line 7"/>
          <p:cNvSpPr>
            <a:spLocks noChangeShapeType="1"/>
          </p:cNvSpPr>
          <p:nvPr/>
        </p:nvSpPr>
        <p:spPr bwMode="auto">
          <a:xfrm flipH="1" flipV="1">
            <a:off x="3352800" y="5334000"/>
            <a:ext cx="3048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24584" name="Text Box 4"/>
          <p:cNvSpPr txBox="1">
            <a:spLocks noChangeArrowheads="1"/>
          </p:cNvSpPr>
          <p:nvPr/>
        </p:nvSpPr>
        <p:spPr bwMode="auto">
          <a:xfrm>
            <a:off x="2357438" y="2286000"/>
            <a:ext cx="1800225" cy="369888"/>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既存企業の戦略</a:t>
            </a:r>
          </a:p>
        </p:txBody>
      </p:sp>
      <p:sp>
        <p:nvSpPr>
          <p:cNvPr id="24585" name="Line 6"/>
          <p:cNvSpPr>
            <a:spLocks noChangeShapeType="1"/>
          </p:cNvSpPr>
          <p:nvPr/>
        </p:nvSpPr>
        <p:spPr bwMode="auto">
          <a:xfrm flipV="1">
            <a:off x="3271838" y="2071688"/>
            <a:ext cx="371475" cy="214312"/>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24586" name="Text Box 4"/>
          <p:cNvSpPr txBox="1">
            <a:spLocks noChangeArrowheads="1"/>
          </p:cNvSpPr>
          <p:nvPr/>
        </p:nvSpPr>
        <p:spPr bwMode="auto">
          <a:xfrm>
            <a:off x="4286250" y="2286000"/>
            <a:ext cx="1800225" cy="369888"/>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参入企業の戦略</a:t>
            </a:r>
          </a:p>
        </p:txBody>
      </p:sp>
      <p:sp>
        <p:nvSpPr>
          <p:cNvPr id="24587" name="Line 6"/>
          <p:cNvSpPr>
            <a:spLocks noChangeShapeType="1"/>
          </p:cNvSpPr>
          <p:nvPr/>
        </p:nvSpPr>
        <p:spPr bwMode="auto">
          <a:xfrm flipH="1" flipV="1">
            <a:off x="4572000" y="2071688"/>
            <a:ext cx="628650" cy="214312"/>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cxnSp>
        <p:nvCxnSpPr>
          <p:cNvPr id="18" name="直線コネクタ 17"/>
          <p:cNvCxnSpPr/>
          <p:nvPr/>
        </p:nvCxnSpPr>
        <p:spPr>
          <a:xfrm>
            <a:off x="3492500" y="1989138"/>
            <a:ext cx="2159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3851275" y="1989138"/>
            <a:ext cx="1006475" cy="1111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2"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right)">
                                      <p:cBhvr>
                                        <p:cTn id="13" dur="500"/>
                                        <p:tgtEl>
                                          <p:spTgt spid="18"/>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24585"/>
                                        </p:tgtEl>
                                        <p:attrNameLst>
                                          <p:attrName>style.visibility</p:attrName>
                                        </p:attrNameLst>
                                      </p:cBhvr>
                                      <p:to>
                                        <p:strVal val="visible"/>
                                      </p:to>
                                    </p:set>
                                    <p:animEffect transition="in" filter="wipe(right)">
                                      <p:cBhvr>
                                        <p:cTn id="16" dur="500"/>
                                        <p:tgtEl>
                                          <p:spTgt spid="24585"/>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4584"/>
                                        </p:tgtEl>
                                        <p:attrNameLst>
                                          <p:attrName>style.visibility</p:attrName>
                                        </p:attrNameLst>
                                      </p:cBhvr>
                                      <p:to>
                                        <p:strVal val="visible"/>
                                      </p:to>
                                    </p:set>
                                    <p:animEffect transition="in" filter="wipe(right)">
                                      <p:cBhvr>
                                        <p:cTn id="19" dur="500"/>
                                        <p:tgtEl>
                                          <p:spTgt spid="24584"/>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 calcmode="lin" valueType="num">
                                      <p:cBhvr additive="base">
                                        <p:cTn id="22"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24586"/>
                                        </p:tgtEl>
                                        <p:attrNameLst>
                                          <p:attrName>style.visibility</p:attrName>
                                        </p:attrNameLst>
                                      </p:cBhvr>
                                      <p:to>
                                        <p:strVal val="visible"/>
                                      </p:to>
                                    </p:set>
                                    <p:animEffect transition="in" filter="wipe(left)">
                                      <p:cBhvr>
                                        <p:cTn id="28" dur="500"/>
                                        <p:tgtEl>
                                          <p:spTgt spid="24586"/>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4587"/>
                                        </p:tgtEl>
                                        <p:attrNameLst>
                                          <p:attrName>style.visibility</p:attrName>
                                        </p:attrNameLst>
                                      </p:cBhvr>
                                      <p:to>
                                        <p:strVal val="visible"/>
                                      </p:to>
                                    </p:set>
                                    <p:animEffect transition="in" filter="wipe(left)">
                                      <p:cBhvr>
                                        <p:cTn id="31" dur="500"/>
                                        <p:tgtEl>
                                          <p:spTgt spid="24587"/>
                                        </p:tgtEl>
                                      </p:cBhvr>
                                    </p:animEffect>
                                  </p:childTnLst>
                                </p:cTn>
                              </p:par>
                              <p:par>
                                <p:cTn id="32" presetID="22" presetClass="entr" presetSubtype="8" fill="hold"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left)">
                                      <p:cBhvr>
                                        <p:cTn id="34" dur="500"/>
                                        <p:tgtEl>
                                          <p:spTgt spid="19"/>
                                        </p:tgtEl>
                                      </p:cBhvr>
                                    </p:animEffect>
                                  </p:childTnLst>
                                </p:cTn>
                              </p:par>
                              <p:par>
                                <p:cTn id="35" presetID="2" presetClass="entr" presetSubtype="8" fill="hold" grpId="0" nodeType="with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 calcmode="lin" valueType="num">
                                      <p:cBhvr additive="base">
                                        <p:cTn id="37" dur="500" fill="hold"/>
                                        <p:tgtEl>
                                          <p:spTgt spid="2">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
                                            <p:txEl>
                                              <p:pRg st="7" end="7"/>
                                            </p:txEl>
                                          </p:spTgt>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500"/>
                            </p:stCondLst>
                            <p:childTnLst>
                              <p:par>
                                <p:cTn id="40" presetID="2" presetClass="entr" presetSubtype="8" fill="hold" grpId="0" nodeType="afterEffect">
                                  <p:stCondLst>
                                    <p:cond delay="0"/>
                                  </p:stCondLst>
                                  <p:childTnLst>
                                    <p:set>
                                      <p:cBhvr>
                                        <p:cTn id="41" dur="1" fill="hold">
                                          <p:stCondLst>
                                            <p:cond delay="0"/>
                                          </p:stCondLst>
                                        </p:cTn>
                                        <p:tgtEl>
                                          <p:spTgt spid="2">
                                            <p:txEl>
                                              <p:pRg st="8" end="8"/>
                                            </p:txEl>
                                          </p:spTgt>
                                        </p:tgtEl>
                                        <p:attrNameLst>
                                          <p:attrName>style.visibility</p:attrName>
                                        </p:attrNameLst>
                                      </p:cBhvr>
                                      <p:to>
                                        <p:strVal val="visible"/>
                                      </p:to>
                                    </p:set>
                                    <p:anim calcmode="lin" valueType="num">
                                      <p:cBhvr additive="base">
                                        <p:cTn id="42" dur="500" fill="hold"/>
                                        <p:tgtEl>
                                          <p:spTgt spid="2">
                                            <p:txEl>
                                              <p:pRg st="8" end="8"/>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2">
                                            <p:txEl>
                                              <p:pRg st="8" end="8"/>
                                            </p:txEl>
                                          </p:spTgt>
                                        </p:tgtEl>
                                        <p:attrNameLst>
                                          <p:attrName>ppt_y</p:attrName>
                                        </p:attrNameLst>
                                      </p:cBhvr>
                                      <p:tavLst>
                                        <p:tav tm="0">
                                          <p:val>
                                            <p:strVal val="#ppt_y"/>
                                          </p:val>
                                        </p:tav>
                                        <p:tav tm="100000">
                                          <p:val>
                                            <p:strVal val="#ppt_y"/>
                                          </p:val>
                                        </p:tav>
                                      </p:tavLst>
                                    </p:anim>
                                  </p:childTnLst>
                                </p:cTn>
                              </p:par>
                              <p:par>
                                <p:cTn id="44" presetID="22" presetClass="entr" presetSubtype="1" fill="hold" grpId="0" nodeType="withEffect">
                                  <p:stCondLst>
                                    <p:cond delay="0"/>
                                  </p:stCondLst>
                                  <p:childTnLst>
                                    <p:set>
                                      <p:cBhvr>
                                        <p:cTn id="45" dur="1" fill="hold">
                                          <p:stCondLst>
                                            <p:cond delay="0"/>
                                          </p:stCondLst>
                                        </p:cTn>
                                        <p:tgtEl>
                                          <p:spTgt spid="24582"/>
                                        </p:tgtEl>
                                        <p:attrNameLst>
                                          <p:attrName>style.visibility</p:attrName>
                                        </p:attrNameLst>
                                      </p:cBhvr>
                                      <p:to>
                                        <p:strVal val="visible"/>
                                      </p:to>
                                    </p:set>
                                    <p:animEffect transition="in" filter="wipe(up)">
                                      <p:cBhvr>
                                        <p:cTn id="46" dur="500"/>
                                        <p:tgtEl>
                                          <p:spTgt spid="24582"/>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24580"/>
                                        </p:tgtEl>
                                        <p:attrNameLst>
                                          <p:attrName>style.visibility</p:attrName>
                                        </p:attrNameLst>
                                      </p:cBhvr>
                                      <p:to>
                                        <p:strVal val="visible"/>
                                      </p:to>
                                    </p:set>
                                    <p:animEffect transition="in" filter="wipe(up)">
                                      <p:cBhvr>
                                        <p:cTn id="49" dur="500"/>
                                        <p:tgtEl>
                                          <p:spTgt spid="24580"/>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24583"/>
                                        </p:tgtEl>
                                        <p:attrNameLst>
                                          <p:attrName>style.visibility</p:attrName>
                                        </p:attrNameLst>
                                      </p:cBhvr>
                                      <p:to>
                                        <p:strVal val="visible"/>
                                      </p:to>
                                    </p:set>
                                    <p:animEffect transition="in" filter="wipe(up)">
                                      <p:cBhvr>
                                        <p:cTn id="52" dur="500"/>
                                        <p:tgtEl>
                                          <p:spTgt spid="24583"/>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24581"/>
                                        </p:tgtEl>
                                        <p:attrNameLst>
                                          <p:attrName>style.visibility</p:attrName>
                                        </p:attrNameLst>
                                      </p:cBhvr>
                                      <p:to>
                                        <p:strVal val="visible"/>
                                      </p:to>
                                    </p:set>
                                    <p:animEffect transition="in" filter="wipe(up)">
                                      <p:cBhvr>
                                        <p:cTn id="55" dur="500"/>
                                        <p:tgtEl>
                                          <p:spTgt spid="24581"/>
                                        </p:tgtEl>
                                      </p:cBhvr>
                                    </p:animEffect>
                                  </p:childTnLst>
                                </p:cTn>
                              </p:par>
                            </p:childTnLst>
                          </p:cTn>
                        </p:par>
                        <p:par>
                          <p:cTn id="56" fill="hold" nodeType="afterGroup">
                            <p:stCondLst>
                              <p:cond delay="1000"/>
                            </p:stCondLst>
                            <p:childTnLst>
                              <p:par>
                                <p:cTn id="57" presetID="2" presetClass="entr" presetSubtype="8" fill="hold" grpId="0" nodeType="afterEffect">
                                  <p:stCondLst>
                                    <p:cond delay="0"/>
                                  </p:stCondLst>
                                  <p:childTnLst>
                                    <p:set>
                                      <p:cBhvr>
                                        <p:cTn id="58" dur="1" fill="hold">
                                          <p:stCondLst>
                                            <p:cond delay="0"/>
                                          </p:stCondLst>
                                        </p:cTn>
                                        <p:tgtEl>
                                          <p:spTgt spid="2">
                                            <p:txEl>
                                              <p:pRg st="9" end="9"/>
                                            </p:txEl>
                                          </p:spTgt>
                                        </p:tgtEl>
                                        <p:attrNameLst>
                                          <p:attrName>style.visibility</p:attrName>
                                        </p:attrNameLst>
                                      </p:cBhvr>
                                      <p:to>
                                        <p:strVal val="visible"/>
                                      </p:to>
                                    </p:set>
                                    <p:anim calcmode="lin" valueType="num">
                                      <p:cBhvr additive="base">
                                        <p:cTn id="59" dur="500" fill="hold"/>
                                        <p:tgtEl>
                                          <p:spTgt spid="2">
                                            <p:txEl>
                                              <p:pRg st="9" end="9"/>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2">
                                            <p:txEl>
                                              <p:pRg st="9" end="9"/>
                                            </p:txEl>
                                          </p:spTgt>
                                        </p:tgtEl>
                                        <p:attrNameLst>
                                          <p:attrName>ppt_y</p:attrName>
                                        </p:attrNameLst>
                                      </p:cBhvr>
                                      <p:tavLst>
                                        <p:tav tm="0">
                                          <p:val>
                                            <p:strVal val="#ppt_y"/>
                                          </p:val>
                                        </p:tav>
                                        <p:tav tm="100000">
                                          <p:val>
                                            <p:strVal val="#ppt_y"/>
                                          </p:val>
                                        </p:tav>
                                      </p:tavLst>
                                    </p:anim>
                                  </p:childTnLst>
                                </p:cTn>
                              </p:par>
                            </p:childTnLst>
                          </p:cTn>
                        </p:par>
                        <p:par>
                          <p:cTn id="61" fill="hold" nodeType="afterGroup">
                            <p:stCondLst>
                              <p:cond delay="1500"/>
                            </p:stCondLst>
                            <p:childTnLst>
                              <p:par>
                                <p:cTn id="62" presetID="2" presetClass="entr" presetSubtype="8" fill="hold" grpId="0" nodeType="afterEffect">
                                  <p:stCondLst>
                                    <p:cond delay="0"/>
                                  </p:stCondLst>
                                  <p:childTnLst>
                                    <p:set>
                                      <p:cBhvr>
                                        <p:cTn id="63" dur="1" fill="hold">
                                          <p:stCondLst>
                                            <p:cond delay="0"/>
                                          </p:stCondLst>
                                        </p:cTn>
                                        <p:tgtEl>
                                          <p:spTgt spid="2">
                                            <p:txEl>
                                              <p:pRg st="10" end="10"/>
                                            </p:txEl>
                                          </p:spTgt>
                                        </p:tgtEl>
                                        <p:attrNameLst>
                                          <p:attrName>style.visibility</p:attrName>
                                        </p:attrNameLst>
                                      </p:cBhvr>
                                      <p:to>
                                        <p:strVal val="visible"/>
                                      </p:to>
                                    </p:set>
                                    <p:anim calcmode="lin" valueType="num">
                                      <p:cBhvr additive="base">
                                        <p:cTn id="64" dur="500" fill="hold"/>
                                        <p:tgtEl>
                                          <p:spTgt spid="2">
                                            <p:txEl>
                                              <p:pRg st="10" end="10"/>
                                            </p:txEl>
                                          </p:spTgt>
                                        </p:tgtEl>
                                        <p:attrNameLst>
                                          <p:attrName>ppt_x</p:attrName>
                                        </p:attrNameLst>
                                      </p:cBhvr>
                                      <p:tavLst>
                                        <p:tav tm="0">
                                          <p:val>
                                            <p:strVal val="0-#ppt_w/2"/>
                                          </p:val>
                                        </p:tav>
                                        <p:tav tm="100000">
                                          <p:val>
                                            <p:strVal val="#ppt_x"/>
                                          </p:val>
                                        </p:tav>
                                      </p:tavLst>
                                    </p:anim>
                                    <p:anim calcmode="lin" valueType="num">
                                      <p:cBhvr additive="base">
                                        <p:cTn id="65" dur="500" fill="hold"/>
                                        <p:tgtEl>
                                          <p:spTgt spid="2">
                                            <p:txEl>
                                              <p:pRg st="10" end="10"/>
                                            </p:txEl>
                                          </p:spTgt>
                                        </p:tgtEl>
                                        <p:attrNameLst>
                                          <p:attrName>ppt_y</p:attrName>
                                        </p:attrNameLst>
                                      </p:cBhvr>
                                      <p:tavLst>
                                        <p:tav tm="0">
                                          <p:val>
                                            <p:strVal val="#ppt_y"/>
                                          </p:val>
                                        </p:tav>
                                        <p:tav tm="100000">
                                          <p:val>
                                            <p:strVal val="#ppt_y"/>
                                          </p:val>
                                        </p:tav>
                                      </p:tavLst>
                                    </p:anim>
                                  </p:childTnLst>
                                </p:cTn>
                              </p:par>
                            </p:childTnLst>
                          </p:cTn>
                        </p:par>
                        <p:par>
                          <p:cTn id="66" fill="hold" nodeType="afterGroup">
                            <p:stCondLst>
                              <p:cond delay="2000"/>
                            </p:stCondLst>
                            <p:childTnLst>
                              <p:par>
                                <p:cTn id="67" presetID="2" presetClass="entr" presetSubtype="8" fill="hold" grpId="0" nodeType="afterEffect">
                                  <p:stCondLst>
                                    <p:cond delay="0"/>
                                  </p:stCondLst>
                                  <p:childTnLst>
                                    <p:set>
                                      <p:cBhvr>
                                        <p:cTn id="68" dur="1" fill="hold">
                                          <p:stCondLst>
                                            <p:cond delay="0"/>
                                          </p:stCondLst>
                                        </p:cTn>
                                        <p:tgtEl>
                                          <p:spTgt spid="2">
                                            <p:txEl>
                                              <p:pRg st="11" end="11"/>
                                            </p:txEl>
                                          </p:spTgt>
                                        </p:tgtEl>
                                        <p:attrNameLst>
                                          <p:attrName>style.visibility</p:attrName>
                                        </p:attrNameLst>
                                      </p:cBhvr>
                                      <p:to>
                                        <p:strVal val="visible"/>
                                      </p:to>
                                    </p:set>
                                    <p:anim calcmode="lin" valueType="num">
                                      <p:cBhvr additive="base">
                                        <p:cTn id="69" dur="500" fill="hold"/>
                                        <p:tgtEl>
                                          <p:spTgt spid="2">
                                            <p:txEl>
                                              <p:pRg st="11" end="11"/>
                                            </p:txEl>
                                          </p:spTgt>
                                        </p:tgtEl>
                                        <p:attrNameLst>
                                          <p:attrName>ppt_x</p:attrName>
                                        </p:attrNameLst>
                                      </p:cBhvr>
                                      <p:tavLst>
                                        <p:tav tm="0">
                                          <p:val>
                                            <p:strVal val="0-#ppt_w/2"/>
                                          </p:val>
                                        </p:tav>
                                        <p:tav tm="100000">
                                          <p:val>
                                            <p:strVal val="#ppt_x"/>
                                          </p:val>
                                        </p:tav>
                                      </p:tavLst>
                                    </p:anim>
                                    <p:anim calcmode="lin" valueType="num">
                                      <p:cBhvr additive="base">
                                        <p:cTn id="70" dur="500" fill="hold"/>
                                        <p:tgtEl>
                                          <p:spTgt spid="2">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24580" grpId="0" animBg="1"/>
      <p:bldP spid="24581" grpId="0" animBg="1"/>
      <p:bldP spid="24582" grpId="0" animBg="1"/>
      <p:bldP spid="24583" grpId="0" animBg="1"/>
      <p:bldP spid="24584" grpId="0" animBg="1"/>
      <p:bldP spid="24585" grpId="0" animBg="1"/>
      <p:bldP spid="24586" grpId="0" animBg="1"/>
      <p:bldP spid="2458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403544F2-C841-4A51-9B67-5852EE303B43}" type="slidenum">
              <a:rPr lang="en-US" altLang="ja-JP" sz="1400"/>
              <a:pPr>
                <a:spcBef>
                  <a:spcPct val="0"/>
                </a:spcBef>
                <a:buFontTx/>
                <a:buNone/>
              </a:pPr>
              <a:t>24</a:t>
            </a:fld>
            <a:endParaRPr lang="en-US" altLang="ja-JP" sz="1400"/>
          </a:p>
        </p:txBody>
      </p:sp>
      <p:sp>
        <p:nvSpPr>
          <p:cNvPr id="51203" name="Rectangle 7"/>
          <p:cNvSpPr>
            <a:spLocks noGrp="1" noChangeArrowheads="1"/>
          </p:cNvSpPr>
          <p:nvPr>
            <p:ph type="title" idx="4294967295"/>
          </p:nvPr>
        </p:nvSpPr>
        <p:spPr>
          <a:xfrm>
            <a:off x="457200" y="274638"/>
            <a:ext cx="8229600" cy="922337"/>
          </a:xfrm>
        </p:spPr>
        <p:txBody>
          <a:bodyPr/>
          <a:lstStyle/>
          <a:p>
            <a:r>
              <a:rPr lang="ja-JP" altLang="en-US" sz="3600" smtClean="0"/>
              <a:t>参入阻止ゲームにおけるバックワード・インダクションの解</a:t>
            </a:r>
          </a:p>
        </p:txBody>
      </p:sp>
      <p:sp>
        <p:nvSpPr>
          <p:cNvPr id="25608" name="Rectangle 8"/>
          <p:cNvSpPr>
            <a:spLocks noGrp="1" noChangeArrowheads="1"/>
          </p:cNvSpPr>
          <p:nvPr>
            <p:ph type="body" idx="4294967295"/>
          </p:nvPr>
        </p:nvSpPr>
        <p:spPr>
          <a:xfrm>
            <a:off x="457200" y="1600200"/>
            <a:ext cx="8229600" cy="4133850"/>
          </a:xfrm>
        </p:spPr>
        <p:txBody>
          <a:bodyPr/>
          <a:lstStyle/>
          <a:p>
            <a:pPr>
              <a:lnSpc>
                <a:spcPct val="90000"/>
              </a:lnSpc>
            </a:pPr>
            <a:r>
              <a:rPr lang="ja-JP" altLang="en-US" sz="2400" smtClean="0"/>
              <a:t>第</a:t>
            </a:r>
            <a:r>
              <a:rPr lang="en-US" altLang="ja-JP" sz="2400" smtClean="0"/>
              <a:t>2</a:t>
            </a:r>
            <a:r>
              <a:rPr lang="ja-JP" altLang="en-US" sz="2400" smtClean="0"/>
              <a:t>段階のゲームにおける参入企業の最適な選択：</a:t>
            </a:r>
            <a:endParaRPr lang="en-US" altLang="ja-JP" sz="2400" smtClean="0"/>
          </a:p>
          <a:p>
            <a:pPr lvl="1">
              <a:lnSpc>
                <a:spcPct val="90000"/>
              </a:lnSpc>
            </a:pPr>
            <a:r>
              <a:rPr lang="ja-JP" altLang="en-US" sz="2000" smtClean="0"/>
              <a:t>既存企業が「高価格」を選択していれば、「参入」</a:t>
            </a:r>
            <a:endParaRPr lang="en-US" altLang="ja-JP" sz="2000" smtClean="0"/>
          </a:p>
          <a:p>
            <a:pPr lvl="1">
              <a:lnSpc>
                <a:spcPct val="90000"/>
              </a:lnSpc>
            </a:pPr>
            <a:r>
              <a:rPr lang="ja-JP" altLang="en-US" sz="2000" smtClean="0"/>
              <a:t>既存企業が「低価格」を選択していれば、「参入せず」</a:t>
            </a:r>
            <a:endParaRPr lang="en-US" altLang="ja-JP" sz="2000" smtClean="0"/>
          </a:p>
          <a:p>
            <a:pPr lvl="1">
              <a:lnSpc>
                <a:spcPct val="90000"/>
              </a:lnSpc>
            </a:pPr>
            <a:endParaRPr lang="en-US" altLang="ja-JP" sz="2000" smtClean="0"/>
          </a:p>
          <a:p>
            <a:pPr>
              <a:lnSpc>
                <a:spcPct val="90000"/>
              </a:lnSpc>
            </a:pPr>
            <a:r>
              <a:rPr lang="ja-JP" altLang="en-US" sz="2400" smtClean="0"/>
              <a:t>第</a:t>
            </a:r>
            <a:r>
              <a:rPr lang="en-US" altLang="ja-JP" sz="2400" smtClean="0"/>
              <a:t>1</a:t>
            </a:r>
            <a:r>
              <a:rPr lang="ja-JP" altLang="en-US" sz="2400" smtClean="0"/>
              <a:t>段階のゲームにおける既存企業の最適な選択：</a:t>
            </a:r>
            <a:endParaRPr lang="en-US" altLang="ja-JP" sz="2400" smtClean="0"/>
          </a:p>
          <a:p>
            <a:pPr lvl="1">
              <a:lnSpc>
                <a:spcPct val="90000"/>
              </a:lnSpc>
            </a:pPr>
            <a:r>
              <a:rPr lang="ja-JP" altLang="en-US" sz="2000" smtClean="0"/>
              <a:t>「低価格」を選択</a:t>
            </a:r>
            <a:endParaRPr lang="en-US" altLang="ja-JP" sz="2000" smtClean="0"/>
          </a:p>
          <a:p>
            <a:pPr lvl="1">
              <a:lnSpc>
                <a:spcPct val="90000"/>
              </a:lnSpc>
            </a:pPr>
            <a:endParaRPr lang="ja-JP" altLang="en-US" sz="2000" smtClean="0"/>
          </a:p>
          <a:p>
            <a:pPr>
              <a:lnSpc>
                <a:spcPct val="90000"/>
              </a:lnSpc>
            </a:pPr>
            <a:r>
              <a:rPr lang="ja-JP" altLang="en-US" sz="2400" smtClean="0"/>
              <a:t>バックワード・インダクションの解：</a:t>
            </a:r>
            <a:endParaRPr lang="en-US" altLang="ja-JP" sz="2400" smtClean="0"/>
          </a:p>
          <a:p>
            <a:pPr lvl="1">
              <a:lnSpc>
                <a:spcPct val="90000"/>
              </a:lnSpc>
            </a:pPr>
            <a:endParaRPr lang="en-US" altLang="ja-JP" sz="2000" smtClean="0"/>
          </a:p>
          <a:p>
            <a:pPr lvl="1">
              <a:lnSpc>
                <a:spcPct val="90000"/>
              </a:lnSpc>
            </a:pPr>
            <a:endParaRPr lang="en-US" altLang="ja-JP" sz="2000" smtClean="0"/>
          </a:p>
          <a:p>
            <a:pPr>
              <a:lnSpc>
                <a:spcPct val="90000"/>
              </a:lnSpc>
            </a:pPr>
            <a:r>
              <a:rPr lang="ja-JP" altLang="en-US" sz="2400" smtClean="0"/>
              <a:t>ゲームの結果（≠ゲームの解）：</a:t>
            </a:r>
          </a:p>
        </p:txBody>
      </p:sp>
      <p:sp>
        <p:nvSpPr>
          <p:cNvPr id="25604" name="Text Box 4"/>
          <p:cNvSpPr txBox="1">
            <a:spLocks noChangeArrowheads="1"/>
          </p:cNvSpPr>
          <p:nvPr/>
        </p:nvSpPr>
        <p:spPr bwMode="auto">
          <a:xfrm>
            <a:off x="1979613" y="4581525"/>
            <a:ext cx="4503737" cy="466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400"/>
              <a:t>(</a:t>
            </a:r>
            <a:r>
              <a:rPr lang="ja-JP" altLang="en-US" sz="2400"/>
              <a:t>「低価格」</a:t>
            </a:r>
            <a:r>
              <a:rPr lang="en-US" altLang="ja-JP" sz="2400"/>
              <a:t>, (</a:t>
            </a:r>
            <a:r>
              <a:rPr lang="ja-JP" altLang="en-US" sz="2400"/>
              <a:t>「参入」</a:t>
            </a:r>
            <a:r>
              <a:rPr lang="en-US" altLang="ja-JP" sz="2400"/>
              <a:t>,</a:t>
            </a:r>
            <a:r>
              <a:rPr lang="ja-JP" altLang="en-US" sz="2400"/>
              <a:t>「参入せず」</a:t>
            </a:r>
            <a:r>
              <a:rPr lang="en-US" altLang="ja-JP" sz="2400"/>
              <a:t>))</a:t>
            </a:r>
          </a:p>
        </p:txBody>
      </p:sp>
      <p:sp>
        <p:nvSpPr>
          <p:cNvPr id="25605" name="Text Box 4"/>
          <p:cNvSpPr txBox="1">
            <a:spLocks noChangeArrowheads="1"/>
          </p:cNvSpPr>
          <p:nvPr/>
        </p:nvSpPr>
        <p:spPr bwMode="auto">
          <a:xfrm>
            <a:off x="1979613" y="5661025"/>
            <a:ext cx="5791200" cy="8318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t>既存企業が「低価格」を選択し、</a:t>
            </a:r>
            <a:endParaRPr lang="en-US" altLang="ja-JP" sz="2400"/>
          </a:p>
          <a:p>
            <a:pPr eaLnBrk="1" hangingPunct="1">
              <a:spcBef>
                <a:spcPct val="0"/>
              </a:spcBef>
              <a:buFontTx/>
              <a:buNone/>
            </a:pPr>
            <a:r>
              <a:rPr lang="ja-JP" altLang="en-US" sz="2400"/>
              <a:t>それに対して参入企業は「参入せず」を選択</a:t>
            </a:r>
            <a:endParaRPr lang="en-US" altLang="ja-JP"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08">
                                            <p:txEl>
                                              <p:pRg st="0" end="0"/>
                                            </p:txEl>
                                          </p:spTgt>
                                        </p:tgtEl>
                                        <p:attrNameLst>
                                          <p:attrName>style.visibility</p:attrName>
                                        </p:attrNameLst>
                                      </p:cBhvr>
                                      <p:to>
                                        <p:strVal val="visible"/>
                                      </p:to>
                                    </p:set>
                                    <p:anim calcmode="lin" valueType="num">
                                      <p:cBhvr additive="base">
                                        <p:cTn id="7" dur="500" fill="hold"/>
                                        <p:tgtEl>
                                          <p:spTgt spid="2560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5608">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5608">
                                            <p:txEl>
                                              <p:pRg st="1" end="1"/>
                                            </p:txEl>
                                          </p:spTgt>
                                        </p:tgtEl>
                                        <p:attrNameLst>
                                          <p:attrName>style.visibility</p:attrName>
                                        </p:attrNameLst>
                                      </p:cBhvr>
                                      <p:to>
                                        <p:strVal val="visible"/>
                                      </p:to>
                                    </p:set>
                                    <p:anim calcmode="lin" valueType="num">
                                      <p:cBhvr additive="base">
                                        <p:cTn id="12" dur="500" fill="hold"/>
                                        <p:tgtEl>
                                          <p:spTgt spid="25608">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25608">
                                            <p:txEl>
                                              <p:pRg st="1" end="1"/>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5608">
                                            <p:txEl>
                                              <p:pRg st="2" end="2"/>
                                            </p:txEl>
                                          </p:spTgt>
                                        </p:tgtEl>
                                        <p:attrNameLst>
                                          <p:attrName>style.visibility</p:attrName>
                                        </p:attrNameLst>
                                      </p:cBhvr>
                                      <p:to>
                                        <p:strVal val="visible"/>
                                      </p:to>
                                    </p:set>
                                    <p:anim calcmode="lin" valueType="num">
                                      <p:cBhvr additive="base">
                                        <p:cTn id="17" dur="500" fill="hold"/>
                                        <p:tgtEl>
                                          <p:spTgt spid="25608">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560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25608">
                                            <p:txEl>
                                              <p:pRg st="4" end="4"/>
                                            </p:txEl>
                                          </p:spTgt>
                                        </p:tgtEl>
                                        <p:attrNameLst>
                                          <p:attrName>style.visibility</p:attrName>
                                        </p:attrNameLst>
                                      </p:cBhvr>
                                      <p:to>
                                        <p:strVal val="visible"/>
                                      </p:to>
                                    </p:set>
                                    <p:anim calcmode="lin" valueType="num">
                                      <p:cBhvr additive="base">
                                        <p:cTn id="23" dur="500" fill="hold"/>
                                        <p:tgtEl>
                                          <p:spTgt spid="25608">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5608">
                                            <p:txEl>
                                              <p:pRg st="4" end="4"/>
                                            </p:txEl>
                                          </p:spTgt>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25608">
                                            <p:txEl>
                                              <p:pRg st="5" end="5"/>
                                            </p:txEl>
                                          </p:spTgt>
                                        </p:tgtEl>
                                        <p:attrNameLst>
                                          <p:attrName>style.visibility</p:attrName>
                                        </p:attrNameLst>
                                      </p:cBhvr>
                                      <p:to>
                                        <p:strVal val="visible"/>
                                      </p:to>
                                    </p:set>
                                    <p:anim calcmode="lin" valueType="num">
                                      <p:cBhvr additive="base">
                                        <p:cTn id="28" dur="500" fill="hold"/>
                                        <p:tgtEl>
                                          <p:spTgt spid="25608">
                                            <p:txEl>
                                              <p:pRg st="5" end="5"/>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25608">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25608">
                                            <p:txEl>
                                              <p:pRg st="7" end="7"/>
                                            </p:txEl>
                                          </p:spTgt>
                                        </p:tgtEl>
                                        <p:attrNameLst>
                                          <p:attrName>style.visibility</p:attrName>
                                        </p:attrNameLst>
                                      </p:cBhvr>
                                      <p:to>
                                        <p:strVal val="visible"/>
                                      </p:to>
                                    </p:set>
                                    <p:anim calcmode="lin" valueType="num">
                                      <p:cBhvr additive="base">
                                        <p:cTn id="34" dur="500" fill="hold"/>
                                        <p:tgtEl>
                                          <p:spTgt spid="25608">
                                            <p:txEl>
                                              <p:pRg st="7" end="7"/>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25608">
                                            <p:txEl>
                                              <p:pRg st="7" end="7"/>
                                            </p:txEl>
                                          </p:spTgt>
                                        </p:tgtEl>
                                        <p:attrNameLst>
                                          <p:attrName>ppt_y</p:attrName>
                                        </p:attrNameLst>
                                      </p:cBhvr>
                                      <p:tavLst>
                                        <p:tav tm="0">
                                          <p:val>
                                            <p:strVal val="#ppt_y"/>
                                          </p:val>
                                        </p:tav>
                                        <p:tav tm="100000">
                                          <p:val>
                                            <p:strVal val="#ppt_y"/>
                                          </p:val>
                                        </p:tav>
                                      </p:tavLst>
                                    </p:anim>
                                  </p:childTnLst>
                                </p:cTn>
                              </p:par>
                            </p:childTnLst>
                          </p:cTn>
                        </p:par>
                        <p:par>
                          <p:cTn id="36" fill="hold" nodeType="afterGroup">
                            <p:stCondLst>
                              <p:cond delay="500"/>
                            </p:stCondLst>
                            <p:childTnLst>
                              <p:par>
                                <p:cTn id="37" presetID="53" presetClass="entr" presetSubtype="0" fill="hold" grpId="0" nodeType="afterEffect">
                                  <p:stCondLst>
                                    <p:cond delay="0"/>
                                  </p:stCondLst>
                                  <p:childTnLst>
                                    <p:set>
                                      <p:cBhvr>
                                        <p:cTn id="38" dur="1" fill="hold">
                                          <p:stCondLst>
                                            <p:cond delay="0"/>
                                          </p:stCondLst>
                                        </p:cTn>
                                        <p:tgtEl>
                                          <p:spTgt spid="25604"/>
                                        </p:tgtEl>
                                        <p:attrNameLst>
                                          <p:attrName>style.visibility</p:attrName>
                                        </p:attrNameLst>
                                      </p:cBhvr>
                                      <p:to>
                                        <p:strVal val="visible"/>
                                      </p:to>
                                    </p:set>
                                    <p:anim calcmode="lin" valueType="num">
                                      <p:cBhvr>
                                        <p:cTn id="39" dur="500" fill="hold"/>
                                        <p:tgtEl>
                                          <p:spTgt spid="25604"/>
                                        </p:tgtEl>
                                        <p:attrNameLst>
                                          <p:attrName>ppt_w</p:attrName>
                                        </p:attrNameLst>
                                      </p:cBhvr>
                                      <p:tavLst>
                                        <p:tav tm="0">
                                          <p:val>
                                            <p:fltVal val="0"/>
                                          </p:val>
                                        </p:tav>
                                        <p:tav tm="100000">
                                          <p:val>
                                            <p:strVal val="#ppt_w"/>
                                          </p:val>
                                        </p:tav>
                                      </p:tavLst>
                                    </p:anim>
                                    <p:anim calcmode="lin" valueType="num">
                                      <p:cBhvr>
                                        <p:cTn id="40" dur="500" fill="hold"/>
                                        <p:tgtEl>
                                          <p:spTgt spid="25604"/>
                                        </p:tgtEl>
                                        <p:attrNameLst>
                                          <p:attrName>ppt_h</p:attrName>
                                        </p:attrNameLst>
                                      </p:cBhvr>
                                      <p:tavLst>
                                        <p:tav tm="0">
                                          <p:val>
                                            <p:fltVal val="0"/>
                                          </p:val>
                                        </p:tav>
                                        <p:tav tm="100000">
                                          <p:val>
                                            <p:strVal val="#ppt_h"/>
                                          </p:val>
                                        </p:tav>
                                      </p:tavLst>
                                    </p:anim>
                                    <p:animEffect transition="in" filter="fade">
                                      <p:cBhvr>
                                        <p:cTn id="41" dur="500"/>
                                        <p:tgtEl>
                                          <p:spTgt spid="25604"/>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25608">
                                            <p:txEl>
                                              <p:pRg st="10" end="10"/>
                                            </p:txEl>
                                          </p:spTgt>
                                        </p:tgtEl>
                                        <p:attrNameLst>
                                          <p:attrName>style.visibility</p:attrName>
                                        </p:attrNameLst>
                                      </p:cBhvr>
                                      <p:to>
                                        <p:strVal val="visible"/>
                                      </p:to>
                                    </p:set>
                                    <p:anim calcmode="lin" valueType="num">
                                      <p:cBhvr additive="base">
                                        <p:cTn id="46" dur="500" fill="hold"/>
                                        <p:tgtEl>
                                          <p:spTgt spid="25608">
                                            <p:txEl>
                                              <p:pRg st="10" end="10"/>
                                            </p:txEl>
                                          </p:spTgt>
                                        </p:tgtEl>
                                        <p:attrNameLst>
                                          <p:attrName>ppt_x</p:attrName>
                                        </p:attrNameLst>
                                      </p:cBhvr>
                                      <p:tavLst>
                                        <p:tav tm="0">
                                          <p:val>
                                            <p:strVal val="0-#ppt_w/2"/>
                                          </p:val>
                                        </p:tav>
                                        <p:tav tm="100000">
                                          <p:val>
                                            <p:strVal val="#ppt_x"/>
                                          </p:val>
                                        </p:tav>
                                      </p:tavLst>
                                    </p:anim>
                                    <p:anim calcmode="lin" valueType="num">
                                      <p:cBhvr additive="base">
                                        <p:cTn id="47" dur="500" fill="hold"/>
                                        <p:tgtEl>
                                          <p:spTgt spid="25608">
                                            <p:txEl>
                                              <p:pRg st="10" end="10"/>
                                            </p:txEl>
                                          </p:spTgt>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500"/>
                            </p:stCondLst>
                            <p:childTnLst>
                              <p:par>
                                <p:cTn id="49" presetID="53" presetClass="entr" presetSubtype="0" fill="hold" grpId="0" nodeType="afterEffect">
                                  <p:stCondLst>
                                    <p:cond delay="0"/>
                                  </p:stCondLst>
                                  <p:childTnLst>
                                    <p:set>
                                      <p:cBhvr>
                                        <p:cTn id="50" dur="1" fill="hold">
                                          <p:stCondLst>
                                            <p:cond delay="0"/>
                                          </p:stCondLst>
                                        </p:cTn>
                                        <p:tgtEl>
                                          <p:spTgt spid="25605"/>
                                        </p:tgtEl>
                                        <p:attrNameLst>
                                          <p:attrName>style.visibility</p:attrName>
                                        </p:attrNameLst>
                                      </p:cBhvr>
                                      <p:to>
                                        <p:strVal val="visible"/>
                                      </p:to>
                                    </p:set>
                                    <p:anim calcmode="lin" valueType="num">
                                      <p:cBhvr>
                                        <p:cTn id="51" dur="500" fill="hold"/>
                                        <p:tgtEl>
                                          <p:spTgt spid="25605"/>
                                        </p:tgtEl>
                                        <p:attrNameLst>
                                          <p:attrName>ppt_w</p:attrName>
                                        </p:attrNameLst>
                                      </p:cBhvr>
                                      <p:tavLst>
                                        <p:tav tm="0">
                                          <p:val>
                                            <p:fltVal val="0"/>
                                          </p:val>
                                        </p:tav>
                                        <p:tav tm="100000">
                                          <p:val>
                                            <p:strVal val="#ppt_w"/>
                                          </p:val>
                                        </p:tav>
                                      </p:tavLst>
                                    </p:anim>
                                    <p:anim calcmode="lin" valueType="num">
                                      <p:cBhvr>
                                        <p:cTn id="52" dur="500" fill="hold"/>
                                        <p:tgtEl>
                                          <p:spTgt spid="25605"/>
                                        </p:tgtEl>
                                        <p:attrNameLst>
                                          <p:attrName>ppt_h</p:attrName>
                                        </p:attrNameLst>
                                      </p:cBhvr>
                                      <p:tavLst>
                                        <p:tav tm="0">
                                          <p:val>
                                            <p:fltVal val="0"/>
                                          </p:val>
                                        </p:tav>
                                        <p:tav tm="100000">
                                          <p:val>
                                            <p:strVal val="#ppt_h"/>
                                          </p:val>
                                        </p:tav>
                                      </p:tavLst>
                                    </p:anim>
                                    <p:animEffect transition="in" filter="fade">
                                      <p:cBhvr>
                                        <p:cTn id="53" dur="500"/>
                                        <p:tgtEl>
                                          <p:spTgt spid="256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8" grpId="0" build="p"/>
      <p:bldP spid="25604" grpId="0" animBg="1"/>
      <p:bldP spid="2560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A4DE0C7-B5C8-4947-9726-ED6990EB3E6A}" type="slidenum">
              <a:rPr lang="en-US" altLang="ja-JP" sz="1400"/>
              <a:pPr>
                <a:spcBef>
                  <a:spcPct val="0"/>
                </a:spcBef>
                <a:buFontTx/>
                <a:buNone/>
              </a:pPr>
              <a:t>25</a:t>
            </a:fld>
            <a:endParaRPr lang="en-US" altLang="ja-JP" sz="1400"/>
          </a:p>
        </p:txBody>
      </p:sp>
      <p:sp>
        <p:nvSpPr>
          <p:cNvPr id="53251" name="Rectangle 9"/>
          <p:cNvSpPr>
            <a:spLocks noGrp="1" noChangeArrowheads="1"/>
          </p:cNvSpPr>
          <p:nvPr>
            <p:ph type="title" idx="4294967295"/>
          </p:nvPr>
        </p:nvSpPr>
        <p:spPr/>
        <p:txBody>
          <a:bodyPr/>
          <a:lstStyle/>
          <a:p>
            <a:r>
              <a:rPr lang="ja-JP" altLang="en-US" smtClean="0"/>
              <a:t>ナッシュ均衡</a:t>
            </a:r>
          </a:p>
        </p:txBody>
      </p:sp>
      <p:sp>
        <p:nvSpPr>
          <p:cNvPr id="26634" name="Rectangle 10"/>
          <p:cNvSpPr>
            <a:spLocks noGrp="1" noChangeArrowheads="1"/>
          </p:cNvSpPr>
          <p:nvPr>
            <p:ph type="body" idx="4294967295"/>
          </p:nvPr>
        </p:nvSpPr>
        <p:spPr>
          <a:xfrm>
            <a:off x="457200" y="1600200"/>
            <a:ext cx="8229600" cy="3916363"/>
          </a:xfrm>
        </p:spPr>
        <p:txBody>
          <a:bodyPr/>
          <a:lstStyle/>
          <a:p>
            <a:pPr>
              <a:lnSpc>
                <a:spcPct val="90000"/>
              </a:lnSpc>
            </a:pPr>
            <a:r>
              <a:rPr lang="ja-JP" altLang="en-US" sz="2800" dirty="0" smtClean="0"/>
              <a:t>参入阻止ゲームを戦略形表現で書き直し、このゲームのナッシュ均衡を求める</a:t>
            </a:r>
            <a:endParaRPr lang="en-US" altLang="ja-JP" sz="2800" dirty="0" smtClean="0"/>
          </a:p>
          <a:p>
            <a:pPr lvl="2">
              <a:lnSpc>
                <a:spcPct val="90000"/>
              </a:lnSpc>
            </a:pPr>
            <a:endParaRPr lang="en-US" altLang="ja-JP" sz="2000" dirty="0" smtClean="0"/>
          </a:p>
          <a:p>
            <a:pPr>
              <a:lnSpc>
                <a:spcPct val="90000"/>
              </a:lnSpc>
            </a:pPr>
            <a:r>
              <a:rPr lang="en-US" altLang="ja-JP" sz="2800" dirty="0" smtClean="0"/>
              <a:t>8</a:t>
            </a:r>
            <a:r>
              <a:rPr lang="ja-JP" altLang="en-US" sz="2800" dirty="0" err="1" smtClean="0"/>
              <a:t>つの</a:t>
            </a:r>
            <a:r>
              <a:rPr lang="ja-JP" altLang="en-US" sz="2800" dirty="0" smtClean="0"/>
              <a:t>戦略の組（</a:t>
            </a:r>
            <a:r>
              <a:rPr lang="en-US" altLang="ja-JP" sz="2800" dirty="0" smtClean="0"/>
              <a:t>2×4</a:t>
            </a:r>
            <a:r>
              <a:rPr lang="ja-JP" altLang="en-US" sz="2800" dirty="0" smtClean="0"/>
              <a:t>）</a:t>
            </a:r>
            <a:endParaRPr lang="en-US" altLang="ja-JP" sz="2800" dirty="0" smtClean="0"/>
          </a:p>
          <a:p>
            <a:pPr lvl="1">
              <a:lnSpc>
                <a:spcPct val="90000"/>
              </a:lnSpc>
            </a:pPr>
            <a:r>
              <a:rPr lang="ja-JP" altLang="en-US" sz="2400" dirty="0" smtClean="0"/>
              <a:t>既存企業の戦略：「高価格」</a:t>
            </a:r>
            <a:r>
              <a:rPr lang="en-US" altLang="ja-JP" sz="2400" dirty="0" smtClean="0"/>
              <a:t>or</a:t>
            </a:r>
            <a:r>
              <a:rPr lang="ja-JP" altLang="en-US" sz="2400" dirty="0" smtClean="0"/>
              <a:t>「低価格」</a:t>
            </a:r>
            <a:endParaRPr lang="en-US" altLang="ja-JP" sz="2400" dirty="0" smtClean="0"/>
          </a:p>
          <a:p>
            <a:pPr lvl="1">
              <a:lnSpc>
                <a:spcPct val="90000"/>
              </a:lnSpc>
            </a:pPr>
            <a:r>
              <a:rPr lang="ja-JP" altLang="en-US" sz="2400" dirty="0" smtClean="0"/>
              <a:t>参入企業の戦略：</a:t>
            </a:r>
          </a:p>
          <a:p>
            <a:pPr lvl="2">
              <a:lnSpc>
                <a:spcPct val="90000"/>
              </a:lnSpc>
            </a:pPr>
            <a:r>
              <a:rPr lang="en-US" altLang="ja-JP" sz="2000" dirty="0" smtClean="0"/>
              <a:t>(</a:t>
            </a:r>
            <a:r>
              <a:rPr lang="ja-JP" altLang="en-US" sz="2000" dirty="0" smtClean="0"/>
              <a:t>「参入」</a:t>
            </a:r>
            <a:r>
              <a:rPr lang="en-US" altLang="ja-JP" sz="2000" dirty="0" smtClean="0"/>
              <a:t>,</a:t>
            </a:r>
            <a:r>
              <a:rPr lang="ja-JP" altLang="en-US" sz="2000" dirty="0" smtClean="0"/>
              <a:t>「参入」</a:t>
            </a:r>
            <a:r>
              <a:rPr lang="en-US" altLang="ja-JP" sz="2000" dirty="0" smtClean="0"/>
              <a:t>)</a:t>
            </a:r>
          </a:p>
          <a:p>
            <a:pPr lvl="2">
              <a:lnSpc>
                <a:spcPct val="90000"/>
              </a:lnSpc>
            </a:pPr>
            <a:r>
              <a:rPr lang="en-US" altLang="ja-JP" sz="2000" dirty="0" smtClean="0"/>
              <a:t>(</a:t>
            </a:r>
            <a:r>
              <a:rPr lang="ja-JP" altLang="en-US" sz="2000" dirty="0" smtClean="0"/>
              <a:t>「参入」</a:t>
            </a:r>
            <a:r>
              <a:rPr lang="en-US" altLang="ja-JP" sz="2000" dirty="0" smtClean="0"/>
              <a:t>,</a:t>
            </a:r>
            <a:r>
              <a:rPr lang="ja-JP" altLang="en-US" sz="2000" dirty="0" smtClean="0"/>
              <a:t>「参入せず」</a:t>
            </a:r>
            <a:r>
              <a:rPr lang="en-US" altLang="ja-JP" sz="2000" dirty="0" smtClean="0"/>
              <a:t>)</a:t>
            </a:r>
          </a:p>
          <a:p>
            <a:pPr lvl="2">
              <a:lnSpc>
                <a:spcPct val="90000"/>
              </a:lnSpc>
            </a:pPr>
            <a:r>
              <a:rPr lang="en-US" altLang="ja-JP" sz="2000" dirty="0" smtClean="0"/>
              <a:t>(</a:t>
            </a:r>
            <a:r>
              <a:rPr lang="ja-JP" altLang="en-US" sz="2000" dirty="0" smtClean="0"/>
              <a:t>「参入せず」</a:t>
            </a:r>
            <a:r>
              <a:rPr lang="en-US" altLang="ja-JP" sz="2000" dirty="0" smtClean="0"/>
              <a:t>,</a:t>
            </a:r>
            <a:r>
              <a:rPr lang="ja-JP" altLang="en-US" sz="2000" dirty="0" smtClean="0"/>
              <a:t>「参入」</a:t>
            </a:r>
            <a:r>
              <a:rPr lang="en-US" altLang="ja-JP" sz="2000" dirty="0" smtClean="0"/>
              <a:t>)</a:t>
            </a:r>
          </a:p>
          <a:p>
            <a:pPr lvl="2">
              <a:lnSpc>
                <a:spcPct val="90000"/>
              </a:lnSpc>
            </a:pPr>
            <a:r>
              <a:rPr lang="en-US" altLang="ja-JP" sz="2000" dirty="0" smtClean="0"/>
              <a:t>(</a:t>
            </a:r>
            <a:r>
              <a:rPr lang="ja-JP" altLang="en-US" sz="2000" dirty="0" smtClean="0"/>
              <a:t>「参入せず」</a:t>
            </a:r>
            <a:r>
              <a:rPr lang="en-US" altLang="ja-JP" sz="2000" dirty="0" smtClean="0"/>
              <a:t>,</a:t>
            </a:r>
            <a:r>
              <a:rPr lang="ja-JP" altLang="en-US" sz="2000" dirty="0" smtClean="0"/>
              <a:t>「参入せず」</a:t>
            </a:r>
            <a:r>
              <a:rPr lang="en-US" altLang="ja-JP" sz="2000" dirty="0" smtClean="0"/>
              <a:t>)</a:t>
            </a:r>
          </a:p>
        </p:txBody>
      </p:sp>
      <p:sp>
        <p:nvSpPr>
          <p:cNvPr id="26628" name="Text Box 4"/>
          <p:cNvSpPr txBox="1">
            <a:spLocks noChangeArrowheads="1"/>
          </p:cNvSpPr>
          <p:nvPr/>
        </p:nvSpPr>
        <p:spPr bwMode="auto">
          <a:xfrm>
            <a:off x="971550" y="5805488"/>
            <a:ext cx="1793875" cy="6508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既存企業が</a:t>
            </a:r>
          </a:p>
          <a:p>
            <a:pPr eaLnBrk="1" hangingPunct="1">
              <a:spcBef>
                <a:spcPct val="0"/>
              </a:spcBef>
              <a:buFontTx/>
              <a:buNone/>
            </a:pPr>
            <a:r>
              <a:rPr lang="ja-JP" altLang="en-US" sz="1800"/>
              <a:t>「高価格」の場合</a:t>
            </a:r>
          </a:p>
        </p:txBody>
      </p:sp>
      <p:sp>
        <p:nvSpPr>
          <p:cNvPr id="26629" name="Text Box 5"/>
          <p:cNvSpPr txBox="1">
            <a:spLocks noChangeArrowheads="1"/>
          </p:cNvSpPr>
          <p:nvPr/>
        </p:nvSpPr>
        <p:spPr bwMode="auto">
          <a:xfrm>
            <a:off x="3181350" y="5805488"/>
            <a:ext cx="1793875" cy="6508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既存企業が</a:t>
            </a:r>
          </a:p>
          <a:p>
            <a:pPr eaLnBrk="1" hangingPunct="1">
              <a:spcBef>
                <a:spcPct val="0"/>
              </a:spcBef>
              <a:buFontTx/>
              <a:buNone/>
            </a:pPr>
            <a:r>
              <a:rPr lang="ja-JP" altLang="en-US" sz="1800"/>
              <a:t>「低価格」の場合</a:t>
            </a:r>
          </a:p>
        </p:txBody>
      </p:sp>
      <p:sp>
        <p:nvSpPr>
          <p:cNvPr id="26630" name="Line 6"/>
          <p:cNvSpPr>
            <a:spLocks noChangeShapeType="1"/>
          </p:cNvSpPr>
          <p:nvPr/>
        </p:nvSpPr>
        <p:spPr bwMode="auto">
          <a:xfrm flipV="1">
            <a:off x="1885950" y="5500688"/>
            <a:ext cx="3048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26631" name="Line 7"/>
          <p:cNvSpPr>
            <a:spLocks noChangeShapeType="1"/>
          </p:cNvSpPr>
          <p:nvPr/>
        </p:nvSpPr>
        <p:spPr bwMode="auto">
          <a:xfrm flipH="1" flipV="1">
            <a:off x="3714750" y="5500688"/>
            <a:ext cx="3048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634">
                                            <p:txEl>
                                              <p:pRg st="0" end="0"/>
                                            </p:txEl>
                                          </p:spTgt>
                                        </p:tgtEl>
                                        <p:attrNameLst>
                                          <p:attrName>style.visibility</p:attrName>
                                        </p:attrNameLst>
                                      </p:cBhvr>
                                      <p:to>
                                        <p:strVal val="visible"/>
                                      </p:to>
                                    </p:set>
                                    <p:anim calcmode="lin" valueType="num">
                                      <p:cBhvr additive="base">
                                        <p:cTn id="7" dur="500" fill="hold"/>
                                        <p:tgtEl>
                                          <p:spTgt spid="2663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63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634">
                                            <p:txEl>
                                              <p:pRg st="2" end="2"/>
                                            </p:txEl>
                                          </p:spTgt>
                                        </p:tgtEl>
                                        <p:attrNameLst>
                                          <p:attrName>style.visibility</p:attrName>
                                        </p:attrNameLst>
                                      </p:cBhvr>
                                      <p:to>
                                        <p:strVal val="visible"/>
                                      </p:to>
                                    </p:set>
                                    <p:anim calcmode="lin" valueType="num">
                                      <p:cBhvr additive="base">
                                        <p:cTn id="13" dur="500" fill="hold"/>
                                        <p:tgtEl>
                                          <p:spTgt spid="26634">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663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6634">
                                            <p:txEl>
                                              <p:pRg st="3" end="3"/>
                                            </p:txEl>
                                          </p:spTgt>
                                        </p:tgtEl>
                                        <p:attrNameLst>
                                          <p:attrName>style.visibility</p:attrName>
                                        </p:attrNameLst>
                                      </p:cBhvr>
                                      <p:to>
                                        <p:strVal val="visible"/>
                                      </p:to>
                                    </p:set>
                                    <p:anim calcmode="lin" valueType="num">
                                      <p:cBhvr additive="base">
                                        <p:cTn id="19" dur="500" fill="hold"/>
                                        <p:tgtEl>
                                          <p:spTgt spid="26634">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663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6634">
                                            <p:txEl>
                                              <p:pRg st="4" end="4"/>
                                            </p:txEl>
                                          </p:spTgt>
                                        </p:tgtEl>
                                        <p:attrNameLst>
                                          <p:attrName>style.visibility</p:attrName>
                                        </p:attrNameLst>
                                      </p:cBhvr>
                                      <p:to>
                                        <p:strVal val="visible"/>
                                      </p:to>
                                    </p:set>
                                    <p:anim calcmode="lin" valueType="num">
                                      <p:cBhvr additive="base">
                                        <p:cTn id="25" dur="500" fill="hold"/>
                                        <p:tgtEl>
                                          <p:spTgt spid="26634">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6634">
                                            <p:txEl>
                                              <p:pRg st="4" end="4"/>
                                            </p:txEl>
                                          </p:spTgt>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500"/>
                            </p:stCondLst>
                            <p:childTnLst>
                              <p:par>
                                <p:cTn id="28" presetID="2" presetClass="entr" presetSubtype="8" fill="hold" grpId="0" nodeType="afterEffect">
                                  <p:stCondLst>
                                    <p:cond delay="0"/>
                                  </p:stCondLst>
                                  <p:childTnLst>
                                    <p:set>
                                      <p:cBhvr>
                                        <p:cTn id="29" dur="1" fill="hold">
                                          <p:stCondLst>
                                            <p:cond delay="0"/>
                                          </p:stCondLst>
                                        </p:cTn>
                                        <p:tgtEl>
                                          <p:spTgt spid="26634">
                                            <p:txEl>
                                              <p:pRg st="5" end="5"/>
                                            </p:txEl>
                                          </p:spTgt>
                                        </p:tgtEl>
                                        <p:attrNameLst>
                                          <p:attrName>style.visibility</p:attrName>
                                        </p:attrNameLst>
                                      </p:cBhvr>
                                      <p:to>
                                        <p:strVal val="visible"/>
                                      </p:to>
                                    </p:set>
                                    <p:anim calcmode="lin" valueType="num">
                                      <p:cBhvr additive="base">
                                        <p:cTn id="30" dur="500" fill="hold"/>
                                        <p:tgtEl>
                                          <p:spTgt spid="26634">
                                            <p:txEl>
                                              <p:pRg st="5" end="5"/>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26634">
                                            <p:txEl>
                                              <p:pRg st="5" end="5"/>
                                            </p:txEl>
                                          </p:spTgt>
                                        </p:tgtEl>
                                        <p:attrNameLst>
                                          <p:attrName>ppt_y</p:attrName>
                                        </p:attrNameLst>
                                      </p:cBhvr>
                                      <p:tavLst>
                                        <p:tav tm="0">
                                          <p:val>
                                            <p:strVal val="#ppt_y"/>
                                          </p:val>
                                        </p:tav>
                                        <p:tav tm="100000">
                                          <p:val>
                                            <p:strVal val="#ppt_y"/>
                                          </p:val>
                                        </p:tav>
                                      </p:tavLst>
                                    </p:anim>
                                  </p:childTnLst>
                                </p:cTn>
                              </p:par>
                            </p:childTnLst>
                          </p:cTn>
                        </p:par>
                        <p:par>
                          <p:cTn id="32" fill="hold" nodeType="afterGroup">
                            <p:stCondLst>
                              <p:cond delay="1000"/>
                            </p:stCondLst>
                            <p:childTnLst>
                              <p:par>
                                <p:cTn id="33" presetID="2" presetClass="entr" presetSubtype="8" fill="hold" grpId="0" nodeType="afterEffect">
                                  <p:stCondLst>
                                    <p:cond delay="0"/>
                                  </p:stCondLst>
                                  <p:childTnLst>
                                    <p:set>
                                      <p:cBhvr>
                                        <p:cTn id="34" dur="1" fill="hold">
                                          <p:stCondLst>
                                            <p:cond delay="0"/>
                                          </p:stCondLst>
                                        </p:cTn>
                                        <p:tgtEl>
                                          <p:spTgt spid="26634">
                                            <p:txEl>
                                              <p:pRg st="6" end="6"/>
                                            </p:txEl>
                                          </p:spTgt>
                                        </p:tgtEl>
                                        <p:attrNameLst>
                                          <p:attrName>style.visibility</p:attrName>
                                        </p:attrNameLst>
                                      </p:cBhvr>
                                      <p:to>
                                        <p:strVal val="visible"/>
                                      </p:to>
                                    </p:set>
                                    <p:anim calcmode="lin" valueType="num">
                                      <p:cBhvr additive="base">
                                        <p:cTn id="35" dur="500" fill="hold"/>
                                        <p:tgtEl>
                                          <p:spTgt spid="26634">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26634">
                                            <p:txEl>
                                              <p:pRg st="6" end="6"/>
                                            </p:txEl>
                                          </p:spTgt>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1500"/>
                            </p:stCondLst>
                            <p:childTnLst>
                              <p:par>
                                <p:cTn id="38" presetID="2" presetClass="entr" presetSubtype="8" fill="hold" grpId="0" nodeType="afterEffect">
                                  <p:stCondLst>
                                    <p:cond delay="0"/>
                                  </p:stCondLst>
                                  <p:childTnLst>
                                    <p:set>
                                      <p:cBhvr>
                                        <p:cTn id="39" dur="1" fill="hold">
                                          <p:stCondLst>
                                            <p:cond delay="0"/>
                                          </p:stCondLst>
                                        </p:cTn>
                                        <p:tgtEl>
                                          <p:spTgt spid="26634">
                                            <p:txEl>
                                              <p:pRg st="7" end="7"/>
                                            </p:txEl>
                                          </p:spTgt>
                                        </p:tgtEl>
                                        <p:attrNameLst>
                                          <p:attrName>style.visibility</p:attrName>
                                        </p:attrNameLst>
                                      </p:cBhvr>
                                      <p:to>
                                        <p:strVal val="visible"/>
                                      </p:to>
                                    </p:set>
                                    <p:anim calcmode="lin" valueType="num">
                                      <p:cBhvr additive="base">
                                        <p:cTn id="40" dur="500" fill="hold"/>
                                        <p:tgtEl>
                                          <p:spTgt spid="26634">
                                            <p:txEl>
                                              <p:pRg st="7" end="7"/>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26634">
                                            <p:txEl>
                                              <p:pRg st="7" end="7"/>
                                            </p:txEl>
                                          </p:spTgt>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2000"/>
                            </p:stCondLst>
                            <p:childTnLst>
                              <p:par>
                                <p:cTn id="43" presetID="2" presetClass="entr" presetSubtype="8" fill="hold" grpId="0" nodeType="afterEffect">
                                  <p:stCondLst>
                                    <p:cond delay="0"/>
                                  </p:stCondLst>
                                  <p:childTnLst>
                                    <p:set>
                                      <p:cBhvr>
                                        <p:cTn id="44" dur="1" fill="hold">
                                          <p:stCondLst>
                                            <p:cond delay="0"/>
                                          </p:stCondLst>
                                        </p:cTn>
                                        <p:tgtEl>
                                          <p:spTgt spid="26634">
                                            <p:txEl>
                                              <p:pRg st="8" end="8"/>
                                            </p:txEl>
                                          </p:spTgt>
                                        </p:tgtEl>
                                        <p:attrNameLst>
                                          <p:attrName>style.visibility</p:attrName>
                                        </p:attrNameLst>
                                      </p:cBhvr>
                                      <p:to>
                                        <p:strVal val="visible"/>
                                      </p:to>
                                    </p:set>
                                    <p:anim calcmode="lin" valueType="num">
                                      <p:cBhvr additive="base">
                                        <p:cTn id="45" dur="500" fill="hold"/>
                                        <p:tgtEl>
                                          <p:spTgt spid="26634">
                                            <p:txEl>
                                              <p:pRg st="8" end="8"/>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26634">
                                            <p:txEl>
                                              <p:pRg st="8" end="8"/>
                                            </p:txEl>
                                          </p:spTgt>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2500"/>
                            </p:stCondLst>
                            <p:childTnLst>
                              <p:par>
                                <p:cTn id="48" presetID="22" presetClass="entr" presetSubtype="1" fill="hold" grpId="0" nodeType="afterEffect">
                                  <p:stCondLst>
                                    <p:cond delay="0"/>
                                  </p:stCondLst>
                                  <p:childTnLst>
                                    <p:set>
                                      <p:cBhvr>
                                        <p:cTn id="49" dur="1" fill="hold">
                                          <p:stCondLst>
                                            <p:cond delay="0"/>
                                          </p:stCondLst>
                                        </p:cTn>
                                        <p:tgtEl>
                                          <p:spTgt spid="26630"/>
                                        </p:tgtEl>
                                        <p:attrNameLst>
                                          <p:attrName>style.visibility</p:attrName>
                                        </p:attrNameLst>
                                      </p:cBhvr>
                                      <p:to>
                                        <p:strVal val="visible"/>
                                      </p:to>
                                    </p:set>
                                    <p:animEffect transition="in" filter="wipe(up)">
                                      <p:cBhvr>
                                        <p:cTn id="50" dur="500"/>
                                        <p:tgtEl>
                                          <p:spTgt spid="26630"/>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26628"/>
                                        </p:tgtEl>
                                        <p:attrNameLst>
                                          <p:attrName>style.visibility</p:attrName>
                                        </p:attrNameLst>
                                      </p:cBhvr>
                                      <p:to>
                                        <p:strVal val="visible"/>
                                      </p:to>
                                    </p:set>
                                    <p:animEffect transition="in" filter="wipe(up)">
                                      <p:cBhvr>
                                        <p:cTn id="53" dur="500"/>
                                        <p:tgtEl>
                                          <p:spTgt spid="26628"/>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26631"/>
                                        </p:tgtEl>
                                        <p:attrNameLst>
                                          <p:attrName>style.visibility</p:attrName>
                                        </p:attrNameLst>
                                      </p:cBhvr>
                                      <p:to>
                                        <p:strVal val="visible"/>
                                      </p:to>
                                    </p:set>
                                    <p:animEffect transition="in" filter="wipe(up)">
                                      <p:cBhvr>
                                        <p:cTn id="56" dur="500"/>
                                        <p:tgtEl>
                                          <p:spTgt spid="26631"/>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26629"/>
                                        </p:tgtEl>
                                        <p:attrNameLst>
                                          <p:attrName>style.visibility</p:attrName>
                                        </p:attrNameLst>
                                      </p:cBhvr>
                                      <p:to>
                                        <p:strVal val="visible"/>
                                      </p:to>
                                    </p:set>
                                    <p:animEffect transition="in" filter="wipe(up)">
                                      <p:cBhvr>
                                        <p:cTn id="59" dur="500"/>
                                        <p:tgtEl>
                                          <p:spTgt spid="266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4" grpId="0" build="p"/>
      <p:bldP spid="26628" grpId="0" animBg="1"/>
      <p:bldP spid="26629" grpId="0" animBg="1"/>
      <p:bldP spid="26630" grpId="0" animBg="1"/>
      <p:bldP spid="2663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278227CA-0807-410A-B1BC-C7119293725F}" type="slidenum">
              <a:rPr lang="en-US" altLang="ja-JP" sz="1400"/>
              <a:pPr>
                <a:spcBef>
                  <a:spcPct val="0"/>
                </a:spcBef>
                <a:buFontTx/>
                <a:buNone/>
              </a:pPr>
              <a:t>26</a:t>
            </a:fld>
            <a:endParaRPr lang="en-US" altLang="ja-JP" sz="1400"/>
          </a:p>
        </p:txBody>
      </p:sp>
      <p:sp>
        <p:nvSpPr>
          <p:cNvPr id="49169" name="AutoShape 17"/>
          <p:cNvSpPr>
            <a:spLocks noChangeArrowheads="1"/>
          </p:cNvSpPr>
          <p:nvPr/>
        </p:nvSpPr>
        <p:spPr bwMode="auto">
          <a:xfrm>
            <a:off x="4284663" y="4292600"/>
            <a:ext cx="457200" cy="457200"/>
          </a:xfrm>
          <a:prstGeom prst="downArrow">
            <a:avLst>
              <a:gd name="adj1" fmla="val 50000"/>
              <a:gd name="adj2" fmla="val 25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graphicFrame>
        <p:nvGraphicFramePr>
          <p:cNvPr id="27748" name="Group 100"/>
          <p:cNvGraphicFramePr>
            <a:graphicFrameLocks noGrp="1"/>
          </p:cNvGraphicFramePr>
          <p:nvPr/>
        </p:nvGraphicFramePr>
        <p:xfrm>
          <a:off x="179388" y="1700213"/>
          <a:ext cx="8636000" cy="2301876"/>
        </p:xfrm>
        <a:graphic>
          <a:graphicData uri="http://schemas.openxmlformats.org/drawingml/2006/table">
            <a:tbl>
              <a:tblPr/>
              <a:tblGrid>
                <a:gridCol w="1152525"/>
                <a:gridCol w="911225"/>
                <a:gridCol w="1643062"/>
                <a:gridCol w="1643063"/>
                <a:gridCol w="1643062"/>
                <a:gridCol w="1643063"/>
              </a:tblGrid>
              <a:tr h="4826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ＭＳ Ｐゴシック" pitchFamily="50" charset="-128"/>
                      </a:endParaRPr>
                    </a:p>
                  </a:txBody>
                  <a:tcPr marL="90000" marR="90000" marT="46800" marB="46800" anchor="ctr" anchorCtr="1"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ＭＳ Ｐゴシック" pitchFamily="50" charset="-128"/>
                      </a:endParaRPr>
                    </a:p>
                  </a:txBody>
                  <a:tcPr marL="90000" marR="90000" marT="46800" marB="46800" anchor="ctr" anchorCtr="1" horzOverflow="overflow">
                    <a:lnL>
                      <a:noFill/>
                    </a:lnL>
                    <a:lnR w="28575" cap="flat" cmpd="sng" algn="ctr">
                      <a:solidFill>
                        <a:schemeClr val="tx1"/>
                      </a:solidFill>
                      <a:prstDash val="solid"/>
                      <a:round/>
                      <a:headEnd type="none" w="med" len="med"/>
                      <a:tailEnd type="none" w="med" len="med"/>
                    </a:lnR>
                    <a:lnT cap="flat">
                      <a:noFill/>
                    </a:lnT>
                    <a:lnB>
                      <a:noFill/>
                    </a:lnB>
                    <a:lnTlToBr>
                      <a:noFill/>
                    </a:lnTlToBr>
                    <a:lnBlToTr>
                      <a:noFill/>
                    </a:lnBlToTr>
                    <a:noFill/>
                  </a:tcPr>
                </a:tc>
                <a:tc gridSpan="4">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Arial" charset="0"/>
                          <a:ea typeface="ＭＳ Ｐゴシック" pitchFamily="50" charset="-128"/>
                        </a:rPr>
                        <a:t>参入企業</a:t>
                      </a:r>
                    </a:p>
                  </a:txBody>
                  <a:tcPr marL="90000" marR="90000" marT="46800" marB="4680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4826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ＭＳ Ｐゴシック" pitchFamily="50" charset="-128"/>
                      </a:endParaRPr>
                    </a:p>
                  </a:txBody>
                  <a:tcPr marL="90000" marR="90000" marT="46800" marB="46800" anchor="ctr" anchorCtr="1"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ＭＳ Ｐゴシック" pitchFamily="50" charset="-128"/>
                      </a:endParaRPr>
                    </a:p>
                  </a:txBody>
                  <a:tcPr marL="90000" marR="90000" marT="46800" marB="46800" anchor="ctr" anchorCtr="1" horzOverflow="overflow">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Arial" charset="0"/>
                          <a:ea typeface="ＭＳ Ｐゴシック" pitchFamily="50" charset="-128"/>
                        </a:rPr>
                        <a:t>参入</a:t>
                      </a:r>
                      <a:r>
                        <a:rPr kumimoji="1" lang="en-US" altLang="ja-JP" sz="1800" b="0" i="0" u="none" strike="noStrike" cap="none" normalizeH="0" baseline="0" smtClean="0">
                          <a:ln>
                            <a:noFill/>
                          </a:ln>
                          <a:solidFill>
                            <a:schemeClr val="tx1"/>
                          </a:solidFill>
                          <a:effectLst/>
                          <a:latin typeface="Arial" charset="0"/>
                          <a:ea typeface="ＭＳ Ｐゴシック" pitchFamily="50" charset="-128"/>
                        </a:rPr>
                        <a:t>,</a:t>
                      </a:r>
                      <a:r>
                        <a:rPr kumimoji="1" lang="ja-JP" altLang="en-US" sz="1800" b="0" i="0" u="none" strike="noStrike" cap="none" normalizeH="0" baseline="0" smtClean="0">
                          <a:ln>
                            <a:noFill/>
                          </a:ln>
                          <a:solidFill>
                            <a:schemeClr val="tx1"/>
                          </a:solidFill>
                          <a:effectLst/>
                          <a:latin typeface="Arial" charset="0"/>
                          <a:ea typeface="ＭＳ Ｐゴシック" pitchFamily="50" charset="-128"/>
                        </a:rPr>
                        <a:t>参入</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Arial" charset="0"/>
                          <a:ea typeface="ＭＳ Ｐゴシック" pitchFamily="50" charset="-128"/>
                        </a:rPr>
                        <a:t>参入</a:t>
                      </a:r>
                      <a:r>
                        <a:rPr kumimoji="1" lang="en-US" altLang="ja-JP" sz="1800" b="0" i="0" u="none" strike="noStrike" cap="none" normalizeH="0" baseline="0" smtClean="0">
                          <a:ln>
                            <a:noFill/>
                          </a:ln>
                          <a:solidFill>
                            <a:schemeClr val="tx1"/>
                          </a:solidFill>
                          <a:effectLst/>
                          <a:latin typeface="Arial" charset="0"/>
                          <a:ea typeface="ＭＳ Ｐゴシック" pitchFamily="50" charset="-128"/>
                        </a:rPr>
                        <a:t>,</a:t>
                      </a:r>
                      <a:r>
                        <a:rPr kumimoji="1" lang="ja-JP" altLang="en-US" sz="1800" b="0" i="0" u="none" strike="noStrike" cap="none" normalizeH="0" baseline="0" smtClean="0">
                          <a:ln>
                            <a:noFill/>
                          </a:ln>
                          <a:solidFill>
                            <a:schemeClr val="tx1"/>
                          </a:solidFill>
                          <a:effectLst/>
                          <a:latin typeface="Arial" charset="0"/>
                          <a:ea typeface="ＭＳ Ｐゴシック" pitchFamily="50" charset="-128"/>
                        </a:rPr>
                        <a:t>不参入</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Arial" charset="0"/>
                          <a:ea typeface="ＭＳ Ｐゴシック" pitchFamily="50" charset="-128"/>
                        </a:rPr>
                        <a:t>不参入</a:t>
                      </a:r>
                      <a:r>
                        <a:rPr kumimoji="1" lang="en-US" altLang="ja-JP" sz="1800" b="0" i="0" u="none" strike="noStrike" cap="none" normalizeH="0" baseline="0" smtClean="0">
                          <a:ln>
                            <a:noFill/>
                          </a:ln>
                          <a:solidFill>
                            <a:schemeClr val="tx1"/>
                          </a:solidFill>
                          <a:effectLst/>
                          <a:latin typeface="Arial" charset="0"/>
                          <a:ea typeface="ＭＳ Ｐゴシック" pitchFamily="50" charset="-128"/>
                        </a:rPr>
                        <a:t>,</a:t>
                      </a:r>
                      <a:r>
                        <a:rPr kumimoji="1" lang="ja-JP" altLang="en-US" sz="1800" b="0" i="0" u="none" strike="noStrike" cap="none" normalizeH="0" baseline="0" smtClean="0">
                          <a:ln>
                            <a:noFill/>
                          </a:ln>
                          <a:solidFill>
                            <a:schemeClr val="tx1"/>
                          </a:solidFill>
                          <a:effectLst/>
                          <a:latin typeface="Arial" charset="0"/>
                          <a:ea typeface="ＭＳ Ｐゴシック" pitchFamily="50" charset="-128"/>
                        </a:rPr>
                        <a:t>参入</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Arial" charset="0"/>
                          <a:ea typeface="ＭＳ Ｐゴシック" pitchFamily="50" charset="-128"/>
                        </a:rPr>
                        <a:t>不参入</a:t>
                      </a:r>
                      <a:r>
                        <a:rPr kumimoji="1" lang="en-US" altLang="ja-JP" sz="1800" b="0" i="0" u="none" strike="noStrike" cap="none" normalizeH="0" baseline="0" smtClean="0">
                          <a:ln>
                            <a:noFill/>
                          </a:ln>
                          <a:solidFill>
                            <a:schemeClr val="tx1"/>
                          </a:solidFill>
                          <a:effectLst/>
                          <a:latin typeface="Arial" charset="0"/>
                          <a:ea typeface="ＭＳ Ｐゴシック" pitchFamily="50" charset="-128"/>
                        </a:rPr>
                        <a:t>,</a:t>
                      </a:r>
                      <a:r>
                        <a:rPr kumimoji="1" lang="ja-JP" altLang="en-US" sz="1800" b="0" i="0" u="none" strike="noStrike" cap="none" normalizeH="0" baseline="0" smtClean="0">
                          <a:ln>
                            <a:noFill/>
                          </a:ln>
                          <a:solidFill>
                            <a:schemeClr val="tx1"/>
                          </a:solidFill>
                          <a:effectLst/>
                          <a:latin typeface="Arial" charset="0"/>
                          <a:ea typeface="ＭＳ Ｐゴシック" pitchFamily="50" charset="-128"/>
                        </a:rPr>
                        <a:t>不参入</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8338">
                <a:tc row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Arial" charset="0"/>
                          <a:ea typeface="ＭＳ Ｐゴシック" pitchFamily="50" charset="-128"/>
                        </a:rPr>
                        <a:t>既存企業</a:t>
                      </a:r>
                      <a:endParaRPr kumimoji="1" lang="en-US" altLang="ja-JP" sz="1800" b="0" i="0" u="none" strike="noStrike" cap="none" normalizeH="0" baseline="0" smtClean="0">
                        <a:ln>
                          <a:noFill/>
                        </a:ln>
                        <a:solidFill>
                          <a:schemeClr val="tx1"/>
                        </a:solidFill>
                        <a:effectLst/>
                        <a:latin typeface="Arial" charset="0"/>
                        <a:ea typeface="ＭＳ Ｐゴシック" pitchFamily="50" charset="-128"/>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Arial" charset="0"/>
                          <a:ea typeface="ＭＳ Ｐゴシック" pitchFamily="50" charset="-128"/>
                        </a:rPr>
                        <a:t>高価格</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Arial" charset="0"/>
                          <a:ea typeface="ＭＳ Ｐゴシック" pitchFamily="50" charset="-128"/>
                        </a:rPr>
                        <a:t>250 ,  250</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Arial" charset="0"/>
                          <a:ea typeface="ＭＳ Ｐゴシック" pitchFamily="50" charset="-128"/>
                        </a:rPr>
                        <a:t>250 ,  250</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Arial" charset="0"/>
                          <a:ea typeface="ＭＳ Ｐゴシック" pitchFamily="50" charset="-128"/>
                        </a:rPr>
                        <a:t>1500 ,  0</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Arial" charset="0"/>
                          <a:ea typeface="ＭＳ Ｐゴシック" pitchFamily="50" charset="-128"/>
                        </a:rPr>
                        <a:t>1500 ,  0</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8338">
                <a:tc vMerge="1">
                  <a:txBody>
                    <a:bodyPr/>
                    <a:lstStyle/>
                    <a:p>
                      <a:endParaRPr kumimoji="1" lang="ja-JP" altLang="en-US"/>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Arial" charset="0"/>
                          <a:ea typeface="ＭＳ Ｐゴシック" pitchFamily="50" charset="-128"/>
                        </a:rPr>
                        <a:t>低価格</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Arial" charset="0"/>
                          <a:ea typeface="ＭＳ Ｐゴシック" pitchFamily="50" charset="-128"/>
                        </a:rPr>
                        <a:t>-200 , -200</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Arial" charset="0"/>
                          <a:ea typeface="ＭＳ Ｐゴシック" pitchFamily="50" charset="-128"/>
                        </a:rPr>
                        <a:t>600 ,  0</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Arial" charset="0"/>
                          <a:ea typeface="ＭＳ Ｐゴシック" pitchFamily="50" charset="-128"/>
                        </a:rPr>
                        <a:t>-200 , -200</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Arial" charset="0"/>
                          <a:ea typeface="ＭＳ Ｐゴシック" pitchFamily="50" charset="-128"/>
                        </a:rPr>
                        <a:t>600 ,  0</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9155" name="AutoShape 3"/>
          <p:cNvSpPr>
            <a:spLocks noChangeArrowheads="1"/>
          </p:cNvSpPr>
          <p:nvPr/>
        </p:nvSpPr>
        <p:spPr bwMode="auto">
          <a:xfrm>
            <a:off x="2319338" y="2203450"/>
            <a:ext cx="1533525" cy="1728788"/>
          </a:xfrm>
          <a:prstGeom prst="roundRect">
            <a:avLst>
              <a:gd name="adj" fmla="val 16667"/>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solidFill>
                <a:srgbClr val="9900CC"/>
              </a:solidFill>
            </a:endParaRPr>
          </a:p>
        </p:txBody>
      </p:sp>
      <p:sp>
        <p:nvSpPr>
          <p:cNvPr id="49156" name="Oval 4"/>
          <p:cNvSpPr>
            <a:spLocks noChangeArrowheads="1"/>
          </p:cNvSpPr>
          <p:nvPr/>
        </p:nvSpPr>
        <p:spPr bwMode="auto">
          <a:xfrm>
            <a:off x="2413000" y="2779713"/>
            <a:ext cx="609600" cy="3810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9157" name="AutoShape 5"/>
          <p:cNvSpPr>
            <a:spLocks noChangeArrowheads="1"/>
          </p:cNvSpPr>
          <p:nvPr/>
        </p:nvSpPr>
        <p:spPr bwMode="auto">
          <a:xfrm>
            <a:off x="3924300" y="2203450"/>
            <a:ext cx="1584325" cy="1728788"/>
          </a:xfrm>
          <a:prstGeom prst="roundRect">
            <a:avLst>
              <a:gd name="adj" fmla="val 16667"/>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solidFill>
                <a:srgbClr val="9900CC"/>
              </a:solidFill>
            </a:endParaRPr>
          </a:p>
        </p:txBody>
      </p:sp>
      <p:sp>
        <p:nvSpPr>
          <p:cNvPr id="49158" name="Oval 6"/>
          <p:cNvSpPr>
            <a:spLocks noChangeArrowheads="1"/>
          </p:cNvSpPr>
          <p:nvPr/>
        </p:nvSpPr>
        <p:spPr bwMode="auto">
          <a:xfrm>
            <a:off x="5795963" y="2779713"/>
            <a:ext cx="685800" cy="381000"/>
          </a:xfrm>
          <a:prstGeom prst="ellipse">
            <a:avLst/>
          </a:prstGeom>
          <a:noFill/>
          <a:ln w="25400">
            <a:solidFill>
              <a:srgbClr val="99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9159" name="AutoShape 7"/>
          <p:cNvSpPr>
            <a:spLocks noChangeArrowheads="1"/>
          </p:cNvSpPr>
          <p:nvPr/>
        </p:nvSpPr>
        <p:spPr bwMode="auto">
          <a:xfrm>
            <a:off x="5580063" y="2203450"/>
            <a:ext cx="1584325" cy="1728788"/>
          </a:xfrm>
          <a:prstGeom prst="roundRect">
            <a:avLst>
              <a:gd name="adj" fmla="val 16667"/>
            </a:avLst>
          </a:prstGeom>
          <a:noFill/>
          <a:ln w="25400">
            <a:solidFill>
              <a:srgbClr val="9900C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9160" name="AutoShape 8"/>
          <p:cNvSpPr>
            <a:spLocks noChangeArrowheads="1"/>
          </p:cNvSpPr>
          <p:nvPr/>
        </p:nvSpPr>
        <p:spPr bwMode="auto">
          <a:xfrm>
            <a:off x="7237413" y="2203450"/>
            <a:ext cx="1511300" cy="1728788"/>
          </a:xfrm>
          <a:prstGeom prst="roundRect">
            <a:avLst>
              <a:gd name="adj" fmla="val 16667"/>
            </a:avLst>
          </a:prstGeom>
          <a:noFill/>
          <a:ln w="25400">
            <a:solidFill>
              <a:srgbClr val="33996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9161" name="Oval 9"/>
          <p:cNvSpPr>
            <a:spLocks noChangeArrowheads="1"/>
          </p:cNvSpPr>
          <p:nvPr/>
        </p:nvSpPr>
        <p:spPr bwMode="auto">
          <a:xfrm>
            <a:off x="7453313" y="2779713"/>
            <a:ext cx="685800" cy="381000"/>
          </a:xfrm>
          <a:prstGeom prst="ellipse">
            <a:avLst/>
          </a:prstGeom>
          <a:noFill/>
          <a:ln w="25400">
            <a:solidFill>
              <a:srgbClr val="33996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9162" name="Oval 10"/>
          <p:cNvSpPr>
            <a:spLocks noChangeArrowheads="1"/>
          </p:cNvSpPr>
          <p:nvPr/>
        </p:nvSpPr>
        <p:spPr bwMode="auto">
          <a:xfrm>
            <a:off x="4140200" y="3500438"/>
            <a:ext cx="609600" cy="381000"/>
          </a:xfrm>
          <a:prstGeom prst="ellips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9163" name="AutoShape 11"/>
          <p:cNvSpPr>
            <a:spLocks noChangeArrowheads="1"/>
          </p:cNvSpPr>
          <p:nvPr/>
        </p:nvSpPr>
        <p:spPr bwMode="auto">
          <a:xfrm>
            <a:off x="1404938" y="3355975"/>
            <a:ext cx="7343775" cy="604838"/>
          </a:xfrm>
          <a:prstGeom prst="roundRect">
            <a:avLst>
              <a:gd name="adj" fmla="val 16667"/>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9164" name="Oval 12"/>
          <p:cNvSpPr>
            <a:spLocks noChangeArrowheads="1"/>
          </p:cNvSpPr>
          <p:nvPr/>
        </p:nvSpPr>
        <p:spPr bwMode="auto">
          <a:xfrm>
            <a:off x="4859338" y="3500438"/>
            <a:ext cx="381000" cy="381000"/>
          </a:xfrm>
          <a:prstGeom prst="ellips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9165" name="AutoShape 13"/>
          <p:cNvSpPr>
            <a:spLocks noChangeArrowheads="1"/>
          </p:cNvSpPr>
          <p:nvPr/>
        </p:nvSpPr>
        <p:spPr bwMode="auto">
          <a:xfrm>
            <a:off x="1404938" y="2708275"/>
            <a:ext cx="7343775" cy="574675"/>
          </a:xfrm>
          <a:prstGeom prst="roundRect">
            <a:avLst>
              <a:gd name="adj" fmla="val 16667"/>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9166" name="Oval 14"/>
          <p:cNvSpPr>
            <a:spLocks noChangeArrowheads="1"/>
          </p:cNvSpPr>
          <p:nvPr/>
        </p:nvSpPr>
        <p:spPr bwMode="auto">
          <a:xfrm>
            <a:off x="3132138" y="2779713"/>
            <a:ext cx="576262" cy="3810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9167" name="Oval 15"/>
          <p:cNvSpPr>
            <a:spLocks noChangeArrowheads="1"/>
          </p:cNvSpPr>
          <p:nvPr/>
        </p:nvSpPr>
        <p:spPr bwMode="auto">
          <a:xfrm>
            <a:off x="4716463" y="2779713"/>
            <a:ext cx="576262" cy="3810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9168" name="Oval 16"/>
          <p:cNvSpPr>
            <a:spLocks noChangeArrowheads="1"/>
          </p:cNvSpPr>
          <p:nvPr/>
        </p:nvSpPr>
        <p:spPr bwMode="auto">
          <a:xfrm>
            <a:off x="8101013" y="3500438"/>
            <a:ext cx="431800" cy="381000"/>
          </a:xfrm>
          <a:prstGeom prst="ellips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9171" name="Oval 19"/>
          <p:cNvSpPr>
            <a:spLocks noChangeArrowheads="1"/>
          </p:cNvSpPr>
          <p:nvPr/>
        </p:nvSpPr>
        <p:spPr bwMode="auto">
          <a:xfrm>
            <a:off x="2411413" y="3500438"/>
            <a:ext cx="609600" cy="381000"/>
          </a:xfrm>
          <a:prstGeom prst="ellipse">
            <a:avLst/>
          </a:prstGeom>
          <a:noFill/>
          <a:ln w="25400" cap="rnd">
            <a:solidFill>
              <a:srgbClr val="0000FF"/>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7802" name="Rectangle 4"/>
          <p:cNvSpPr>
            <a:spLocks noChangeArrowheads="1"/>
          </p:cNvSpPr>
          <p:nvPr/>
        </p:nvSpPr>
        <p:spPr bwMode="auto">
          <a:xfrm>
            <a:off x="179388" y="4941888"/>
            <a:ext cx="8713787" cy="11969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t>ナッシュ均衡は</a:t>
            </a:r>
          </a:p>
          <a:p>
            <a:pPr eaLnBrk="1" hangingPunct="1">
              <a:spcBef>
                <a:spcPct val="0"/>
              </a:spcBef>
              <a:buFontTx/>
              <a:buNone/>
            </a:pPr>
            <a:r>
              <a:rPr lang="en-US" altLang="ja-JP" sz="2400">
                <a:solidFill>
                  <a:srgbClr val="0000FF"/>
                </a:solidFill>
              </a:rPr>
              <a:t>(</a:t>
            </a:r>
            <a:r>
              <a:rPr lang="ja-JP" altLang="en-US" sz="2400">
                <a:solidFill>
                  <a:srgbClr val="0000FF"/>
                </a:solidFill>
              </a:rPr>
              <a:t>「高価格」</a:t>
            </a:r>
            <a:r>
              <a:rPr lang="en-US" altLang="ja-JP" sz="2400">
                <a:solidFill>
                  <a:srgbClr val="0000FF"/>
                </a:solidFill>
              </a:rPr>
              <a:t>, (</a:t>
            </a:r>
            <a:r>
              <a:rPr lang="ja-JP" altLang="en-US" sz="2400">
                <a:solidFill>
                  <a:srgbClr val="0000FF"/>
                </a:solidFill>
              </a:rPr>
              <a:t>「参入」</a:t>
            </a:r>
            <a:r>
              <a:rPr lang="en-US" altLang="ja-JP" sz="2400">
                <a:solidFill>
                  <a:srgbClr val="0000FF"/>
                </a:solidFill>
              </a:rPr>
              <a:t>,</a:t>
            </a:r>
            <a:r>
              <a:rPr lang="ja-JP" altLang="en-US" sz="2400">
                <a:solidFill>
                  <a:srgbClr val="0000FF"/>
                </a:solidFill>
              </a:rPr>
              <a:t>「参入」</a:t>
            </a:r>
            <a:r>
              <a:rPr lang="en-US" altLang="ja-JP" sz="2400">
                <a:solidFill>
                  <a:srgbClr val="0000FF"/>
                </a:solidFill>
              </a:rPr>
              <a:t>))</a:t>
            </a:r>
            <a:r>
              <a:rPr lang="en-US" altLang="ja-JP" sz="2400"/>
              <a:t> </a:t>
            </a:r>
            <a:r>
              <a:rPr lang="ja-JP" altLang="en-US" sz="2400"/>
              <a:t>と </a:t>
            </a:r>
            <a:r>
              <a:rPr lang="en-US" altLang="en-US" sz="2400">
                <a:solidFill>
                  <a:srgbClr val="FF0000"/>
                </a:solidFill>
              </a:rPr>
              <a:t>(「</a:t>
            </a:r>
            <a:r>
              <a:rPr lang="ja-JP" altLang="en-US" sz="2400">
                <a:solidFill>
                  <a:srgbClr val="FF0000"/>
                </a:solidFill>
              </a:rPr>
              <a:t>低価格</a:t>
            </a:r>
            <a:r>
              <a:rPr lang="en-US" altLang="en-US" sz="2400">
                <a:solidFill>
                  <a:srgbClr val="FF0000"/>
                </a:solidFill>
              </a:rPr>
              <a:t>」, (「</a:t>
            </a:r>
            <a:r>
              <a:rPr lang="ja-JP" altLang="en-US" sz="2400">
                <a:solidFill>
                  <a:srgbClr val="FF0000"/>
                </a:solidFill>
              </a:rPr>
              <a:t>参入</a:t>
            </a:r>
            <a:r>
              <a:rPr lang="en-US" altLang="en-US" sz="2400">
                <a:solidFill>
                  <a:srgbClr val="FF0000"/>
                </a:solidFill>
              </a:rPr>
              <a:t>」,「</a:t>
            </a:r>
            <a:r>
              <a:rPr lang="ja-JP" altLang="en-US" sz="2400">
                <a:solidFill>
                  <a:srgbClr val="FF0000"/>
                </a:solidFill>
              </a:rPr>
              <a:t>参入せず</a:t>
            </a:r>
            <a:r>
              <a:rPr lang="en-US" altLang="en-US" sz="2400">
                <a:solidFill>
                  <a:srgbClr val="FF0000"/>
                </a:solidFill>
              </a:rPr>
              <a:t>」))</a:t>
            </a:r>
            <a:r>
              <a:rPr lang="en-US" altLang="ja-JP" sz="2400"/>
              <a:t> </a:t>
            </a:r>
          </a:p>
          <a:p>
            <a:pPr eaLnBrk="1" hangingPunct="1">
              <a:spcBef>
                <a:spcPct val="0"/>
              </a:spcBef>
              <a:buFontTx/>
              <a:buNone/>
            </a:pPr>
            <a:r>
              <a:rPr lang="ja-JP" altLang="en-US" sz="2400"/>
              <a:t>の２つ</a:t>
            </a:r>
          </a:p>
        </p:txBody>
      </p:sp>
      <p:sp>
        <p:nvSpPr>
          <p:cNvPr id="55351" name="Rectangle 155"/>
          <p:cNvSpPr>
            <a:spLocks noGrp="1" noChangeArrowheads="1"/>
          </p:cNvSpPr>
          <p:nvPr>
            <p:ph type="title" idx="4294967295"/>
          </p:nvPr>
        </p:nvSpPr>
        <p:spPr/>
        <p:txBody>
          <a:bodyPr/>
          <a:lstStyle/>
          <a:p>
            <a:r>
              <a:rPr lang="ja-JP" altLang="en-US" smtClean="0"/>
              <a:t>参入阻止ゲームのナッシュ均衡</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7748"/>
                                        </p:tgtEl>
                                        <p:attrNameLst>
                                          <p:attrName>style.visibility</p:attrName>
                                        </p:attrNameLst>
                                      </p:cBhvr>
                                      <p:to>
                                        <p:strVal val="visible"/>
                                      </p:to>
                                    </p:set>
                                    <p:animEffect transition="in" filter="dissolve">
                                      <p:cBhvr>
                                        <p:cTn id="7" dur="500"/>
                                        <p:tgtEl>
                                          <p:spTgt spid="2774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9155"/>
                                        </p:tgtEl>
                                        <p:attrNameLst>
                                          <p:attrName>style.visibility</p:attrName>
                                        </p:attrNameLst>
                                      </p:cBhvr>
                                      <p:to>
                                        <p:strVal val="visible"/>
                                      </p:to>
                                    </p:set>
                                    <p:animEffect transition="in" filter="wipe(up)">
                                      <p:cBhvr>
                                        <p:cTn id="12" dur="500"/>
                                        <p:tgtEl>
                                          <p:spTgt spid="4915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3" presetClass="entr" presetSubtype="0" fill="hold" grpId="0" nodeType="clickEffect">
                                  <p:stCondLst>
                                    <p:cond delay="0"/>
                                  </p:stCondLst>
                                  <p:childTnLst>
                                    <p:set>
                                      <p:cBhvr>
                                        <p:cTn id="16" dur="1" fill="hold">
                                          <p:stCondLst>
                                            <p:cond delay="0"/>
                                          </p:stCondLst>
                                        </p:cTn>
                                        <p:tgtEl>
                                          <p:spTgt spid="49156"/>
                                        </p:tgtEl>
                                        <p:attrNameLst>
                                          <p:attrName>style.visibility</p:attrName>
                                        </p:attrNameLst>
                                      </p:cBhvr>
                                      <p:to>
                                        <p:strVal val="visible"/>
                                      </p:to>
                                    </p:set>
                                    <p:anim calcmode="lin" valueType="num">
                                      <p:cBhvr>
                                        <p:cTn id="17" dur="500" fill="hold"/>
                                        <p:tgtEl>
                                          <p:spTgt spid="49156"/>
                                        </p:tgtEl>
                                        <p:attrNameLst>
                                          <p:attrName>ppt_w</p:attrName>
                                        </p:attrNameLst>
                                      </p:cBhvr>
                                      <p:tavLst>
                                        <p:tav tm="0">
                                          <p:val>
                                            <p:fltVal val="0"/>
                                          </p:val>
                                        </p:tav>
                                        <p:tav tm="100000">
                                          <p:val>
                                            <p:strVal val="#ppt_w"/>
                                          </p:val>
                                        </p:tav>
                                      </p:tavLst>
                                    </p:anim>
                                    <p:anim calcmode="lin" valueType="num">
                                      <p:cBhvr>
                                        <p:cTn id="18" dur="500" fill="hold"/>
                                        <p:tgtEl>
                                          <p:spTgt spid="49156"/>
                                        </p:tgtEl>
                                        <p:attrNameLst>
                                          <p:attrName>ppt_h</p:attrName>
                                        </p:attrNameLst>
                                      </p:cBhvr>
                                      <p:tavLst>
                                        <p:tav tm="0">
                                          <p:val>
                                            <p:fltVal val="0"/>
                                          </p:val>
                                        </p:tav>
                                        <p:tav tm="100000">
                                          <p:val>
                                            <p:strVal val="#ppt_h"/>
                                          </p:val>
                                        </p:tav>
                                      </p:tavLst>
                                    </p:anim>
                                    <p:animEffect transition="in" filter="fade">
                                      <p:cBhvr>
                                        <p:cTn id="19" dur="500"/>
                                        <p:tgtEl>
                                          <p:spTgt spid="49156"/>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49171"/>
                                        </p:tgtEl>
                                        <p:attrNameLst>
                                          <p:attrName>style.visibility</p:attrName>
                                        </p:attrNameLst>
                                      </p:cBhvr>
                                      <p:to>
                                        <p:strVal val="visible"/>
                                      </p:to>
                                    </p:set>
                                    <p:anim calcmode="lin" valueType="num">
                                      <p:cBhvr>
                                        <p:cTn id="22" dur="500" fill="hold"/>
                                        <p:tgtEl>
                                          <p:spTgt spid="49171"/>
                                        </p:tgtEl>
                                        <p:attrNameLst>
                                          <p:attrName>ppt_w</p:attrName>
                                        </p:attrNameLst>
                                      </p:cBhvr>
                                      <p:tavLst>
                                        <p:tav tm="0">
                                          <p:val>
                                            <p:fltVal val="0"/>
                                          </p:val>
                                        </p:tav>
                                        <p:tav tm="100000">
                                          <p:val>
                                            <p:strVal val="#ppt_w"/>
                                          </p:val>
                                        </p:tav>
                                      </p:tavLst>
                                    </p:anim>
                                    <p:anim calcmode="lin" valueType="num">
                                      <p:cBhvr>
                                        <p:cTn id="23" dur="500" fill="hold"/>
                                        <p:tgtEl>
                                          <p:spTgt spid="49171"/>
                                        </p:tgtEl>
                                        <p:attrNameLst>
                                          <p:attrName>ppt_h</p:attrName>
                                        </p:attrNameLst>
                                      </p:cBhvr>
                                      <p:tavLst>
                                        <p:tav tm="0">
                                          <p:val>
                                            <p:fltVal val="0"/>
                                          </p:val>
                                        </p:tav>
                                        <p:tav tm="100000">
                                          <p:val>
                                            <p:strVal val="#ppt_h"/>
                                          </p:val>
                                        </p:tav>
                                      </p:tavLst>
                                    </p:anim>
                                    <p:animEffect transition="in" filter="fade">
                                      <p:cBhvr>
                                        <p:cTn id="24" dur="500"/>
                                        <p:tgtEl>
                                          <p:spTgt spid="49171"/>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6" presetClass="emph" presetSubtype="0" fill="hold" grpId="1" nodeType="clickEffect">
                                  <p:stCondLst>
                                    <p:cond delay="0"/>
                                  </p:stCondLst>
                                  <p:childTnLst>
                                    <p:animEffect transition="out" filter="fade">
                                      <p:cBhvr>
                                        <p:cTn id="28" dur="500" tmFilter="0, 0; .2, .5; .8, .5; 1, 0"/>
                                        <p:tgtEl>
                                          <p:spTgt spid="49156"/>
                                        </p:tgtEl>
                                      </p:cBhvr>
                                    </p:animEffect>
                                    <p:animScale>
                                      <p:cBhvr>
                                        <p:cTn id="29" dur="250" autoRev="1" fill="hold"/>
                                        <p:tgtEl>
                                          <p:spTgt spid="49156"/>
                                        </p:tgtEl>
                                      </p:cBhvr>
                                      <p:by x="105000" y="105000"/>
                                    </p:animScale>
                                  </p:childTnLst>
                                </p:cTn>
                              </p:par>
                            </p:childTnLst>
                          </p:cTn>
                        </p:par>
                        <p:par>
                          <p:cTn id="30" fill="hold" nodeType="afterGroup">
                            <p:stCondLst>
                              <p:cond delay="500"/>
                            </p:stCondLst>
                            <p:childTnLst>
                              <p:par>
                                <p:cTn id="31" presetID="1" presetClass="exit" presetSubtype="0" fill="hold" grpId="1" nodeType="afterEffect">
                                  <p:stCondLst>
                                    <p:cond delay="0"/>
                                  </p:stCondLst>
                                  <p:childTnLst>
                                    <p:set>
                                      <p:cBhvr>
                                        <p:cTn id="32" dur="1" fill="hold">
                                          <p:stCondLst>
                                            <p:cond delay="0"/>
                                          </p:stCondLst>
                                        </p:cTn>
                                        <p:tgtEl>
                                          <p:spTgt spid="49171"/>
                                        </p:tgtEl>
                                        <p:attrNameLst>
                                          <p:attrName>style.visibility</p:attrName>
                                        </p:attrNameLst>
                                      </p:cBhvr>
                                      <p:to>
                                        <p:strVal val="hidden"/>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49157"/>
                                        </p:tgtEl>
                                        <p:attrNameLst>
                                          <p:attrName>style.visibility</p:attrName>
                                        </p:attrNameLst>
                                      </p:cBhvr>
                                      <p:to>
                                        <p:strVal val="visible"/>
                                      </p:to>
                                    </p:set>
                                    <p:animEffect transition="in" filter="wipe(up)">
                                      <p:cBhvr>
                                        <p:cTn id="37" dur="500"/>
                                        <p:tgtEl>
                                          <p:spTgt spid="49157"/>
                                        </p:tgtEl>
                                      </p:cBhvr>
                                    </p:animEffect>
                                  </p:childTnLst>
                                </p:cTn>
                              </p:par>
                            </p:childTnLst>
                          </p:cTn>
                        </p:par>
                        <p:par>
                          <p:cTn id="38" fill="hold" nodeType="afterGroup">
                            <p:stCondLst>
                              <p:cond delay="500"/>
                            </p:stCondLst>
                            <p:childTnLst>
                              <p:par>
                                <p:cTn id="39" presetID="53" presetClass="entr" presetSubtype="0" fill="hold" grpId="0" nodeType="afterEffect">
                                  <p:stCondLst>
                                    <p:cond delay="0"/>
                                  </p:stCondLst>
                                  <p:childTnLst>
                                    <p:set>
                                      <p:cBhvr>
                                        <p:cTn id="40" dur="1" fill="hold">
                                          <p:stCondLst>
                                            <p:cond delay="0"/>
                                          </p:stCondLst>
                                        </p:cTn>
                                        <p:tgtEl>
                                          <p:spTgt spid="49162"/>
                                        </p:tgtEl>
                                        <p:attrNameLst>
                                          <p:attrName>style.visibility</p:attrName>
                                        </p:attrNameLst>
                                      </p:cBhvr>
                                      <p:to>
                                        <p:strVal val="visible"/>
                                      </p:to>
                                    </p:set>
                                    <p:anim calcmode="lin" valueType="num">
                                      <p:cBhvr>
                                        <p:cTn id="41" dur="500" fill="hold"/>
                                        <p:tgtEl>
                                          <p:spTgt spid="49162"/>
                                        </p:tgtEl>
                                        <p:attrNameLst>
                                          <p:attrName>ppt_w</p:attrName>
                                        </p:attrNameLst>
                                      </p:cBhvr>
                                      <p:tavLst>
                                        <p:tav tm="0">
                                          <p:val>
                                            <p:fltVal val="0"/>
                                          </p:val>
                                        </p:tav>
                                        <p:tav tm="100000">
                                          <p:val>
                                            <p:strVal val="#ppt_w"/>
                                          </p:val>
                                        </p:tav>
                                      </p:tavLst>
                                    </p:anim>
                                    <p:anim calcmode="lin" valueType="num">
                                      <p:cBhvr>
                                        <p:cTn id="42" dur="500" fill="hold"/>
                                        <p:tgtEl>
                                          <p:spTgt spid="49162"/>
                                        </p:tgtEl>
                                        <p:attrNameLst>
                                          <p:attrName>ppt_h</p:attrName>
                                        </p:attrNameLst>
                                      </p:cBhvr>
                                      <p:tavLst>
                                        <p:tav tm="0">
                                          <p:val>
                                            <p:fltVal val="0"/>
                                          </p:val>
                                        </p:tav>
                                        <p:tav tm="100000">
                                          <p:val>
                                            <p:strVal val="#ppt_h"/>
                                          </p:val>
                                        </p:tav>
                                      </p:tavLst>
                                    </p:anim>
                                    <p:animEffect transition="in" filter="fade">
                                      <p:cBhvr>
                                        <p:cTn id="43" dur="500"/>
                                        <p:tgtEl>
                                          <p:spTgt spid="49162"/>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2" presetClass="entr" presetSubtype="1" fill="hold" grpId="0" nodeType="clickEffect">
                                  <p:stCondLst>
                                    <p:cond delay="0"/>
                                  </p:stCondLst>
                                  <p:childTnLst>
                                    <p:set>
                                      <p:cBhvr>
                                        <p:cTn id="47" dur="1" fill="hold">
                                          <p:stCondLst>
                                            <p:cond delay="0"/>
                                          </p:stCondLst>
                                        </p:cTn>
                                        <p:tgtEl>
                                          <p:spTgt spid="49159"/>
                                        </p:tgtEl>
                                        <p:attrNameLst>
                                          <p:attrName>style.visibility</p:attrName>
                                        </p:attrNameLst>
                                      </p:cBhvr>
                                      <p:to>
                                        <p:strVal val="visible"/>
                                      </p:to>
                                    </p:set>
                                    <p:animEffect transition="in" filter="wipe(up)">
                                      <p:cBhvr>
                                        <p:cTn id="48" dur="500"/>
                                        <p:tgtEl>
                                          <p:spTgt spid="49159"/>
                                        </p:tgtEl>
                                      </p:cBhvr>
                                    </p:animEffect>
                                  </p:childTnLst>
                                </p:cTn>
                              </p:par>
                            </p:childTnLst>
                          </p:cTn>
                        </p:par>
                        <p:par>
                          <p:cTn id="49" fill="hold" nodeType="afterGroup">
                            <p:stCondLst>
                              <p:cond delay="500"/>
                            </p:stCondLst>
                            <p:childTnLst>
                              <p:par>
                                <p:cTn id="50" presetID="53" presetClass="entr" presetSubtype="0" fill="hold" grpId="0" nodeType="afterEffect">
                                  <p:stCondLst>
                                    <p:cond delay="0"/>
                                  </p:stCondLst>
                                  <p:childTnLst>
                                    <p:set>
                                      <p:cBhvr>
                                        <p:cTn id="51" dur="1" fill="hold">
                                          <p:stCondLst>
                                            <p:cond delay="0"/>
                                          </p:stCondLst>
                                        </p:cTn>
                                        <p:tgtEl>
                                          <p:spTgt spid="49158"/>
                                        </p:tgtEl>
                                        <p:attrNameLst>
                                          <p:attrName>style.visibility</p:attrName>
                                        </p:attrNameLst>
                                      </p:cBhvr>
                                      <p:to>
                                        <p:strVal val="visible"/>
                                      </p:to>
                                    </p:set>
                                    <p:anim calcmode="lin" valueType="num">
                                      <p:cBhvr>
                                        <p:cTn id="52" dur="500" fill="hold"/>
                                        <p:tgtEl>
                                          <p:spTgt spid="49158"/>
                                        </p:tgtEl>
                                        <p:attrNameLst>
                                          <p:attrName>ppt_w</p:attrName>
                                        </p:attrNameLst>
                                      </p:cBhvr>
                                      <p:tavLst>
                                        <p:tav tm="0">
                                          <p:val>
                                            <p:fltVal val="0"/>
                                          </p:val>
                                        </p:tav>
                                        <p:tav tm="100000">
                                          <p:val>
                                            <p:strVal val="#ppt_w"/>
                                          </p:val>
                                        </p:tav>
                                      </p:tavLst>
                                    </p:anim>
                                    <p:anim calcmode="lin" valueType="num">
                                      <p:cBhvr>
                                        <p:cTn id="53" dur="500" fill="hold"/>
                                        <p:tgtEl>
                                          <p:spTgt spid="49158"/>
                                        </p:tgtEl>
                                        <p:attrNameLst>
                                          <p:attrName>ppt_h</p:attrName>
                                        </p:attrNameLst>
                                      </p:cBhvr>
                                      <p:tavLst>
                                        <p:tav tm="0">
                                          <p:val>
                                            <p:fltVal val="0"/>
                                          </p:val>
                                        </p:tav>
                                        <p:tav tm="100000">
                                          <p:val>
                                            <p:strVal val="#ppt_h"/>
                                          </p:val>
                                        </p:tav>
                                      </p:tavLst>
                                    </p:anim>
                                    <p:animEffect transition="in" filter="fade">
                                      <p:cBhvr>
                                        <p:cTn id="54" dur="500"/>
                                        <p:tgtEl>
                                          <p:spTgt spid="49158"/>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22" presetClass="entr" presetSubtype="1" fill="hold" grpId="0" nodeType="clickEffect">
                                  <p:stCondLst>
                                    <p:cond delay="0"/>
                                  </p:stCondLst>
                                  <p:childTnLst>
                                    <p:set>
                                      <p:cBhvr>
                                        <p:cTn id="58" dur="1" fill="hold">
                                          <p:stCondLst>
                                            <p:cond delay="0"/>
                                          </p:stCondLst>
                                        </p:cTn>
                                        <p:tgtEl>
                                          <p:spTgt spid="49160"/>
                                        </p:tgtEl>
                                        <p:attrNameLst>
                                          <p:attrName>style.visibility</p:attrName>
                                        </p:attrNameLst>
                                      </p:cBhvr>
                                      <p:to>
                                        <p:strVal val="visible"/>
                                      </p:to>
                                    </p:set>
                                    <p:animEffect transition="in" filter="wipe(up)">
                                      <p:cBhvr>
                                        <p:cTn id="59" dur="500"/>
                                        <p:tgtEl>
                                          <p:spTgt spid="49160"/>
                                        </p:tgtEl>
                                      </p:cBhvr>
                                    </p:animEffect>
                                  </p:childTnLst>
                                </p:cTn>
                              </p:par>
                            </p:childTnLst>
                          </p:cTn>
                        </p:par>
                        <p:par>
                          <p:cTn id="60" fill="hold" nodeType="afterGroup">
                            <p:stCondLst>
                              <p:cond delay="500"/>
                            </p:stCondLst>
                            <p:childTnLst>
                              <p:par>
                                <p:cTn id="61" presetID="53" presetClass="entr" presetSubtype="0" fill="hold" grpId="0" nodeType="afterEffect">
                                  <p:stCondLst>
                                    <p:cond delay="0"/>
                                  </p:stCondLst>
                                  <p:childTnLst>
                                    <p:set>
                                      <p:cBhvr>
                                        <p:cTn id="62" dur="1" fill="hold">
                                          <p:stCondLst>
                                            <p:cond delay="0"/>
                                          </p:stCondLst>
                                        </p:cTn>
                                        <p:tgtEl>
                                          <p:spTgt spid="49161"/>
                                        </p:tgtEl>
                                        <p:attrNameLst>
                                          <p:attrName>style.visibility</p:attrName>
                                        </p:attrNameLst>
                                      </p:cBhvr>
                                      <p:to>
                                        <p:strVal val="visible"/>
                                      </p:to>
                                    </p:set>
                                    <p:anim calcmode="lin" valueType="num">
                                      <p:cBhvr>
                                        <p:cTn id="63" dur="500" fill="hold"/>
                                        <p:tgtEl>
                                          <p:spTgt spid="49161"/>
                                        </p:tgtEl>
                                        <p:attrNameLst>
                                          <p:attrName>ppt_w</p:attrName>
                                        </p:attrNameLst>
                                      </p:cBhvr>
                                      <p:tavLst>
                                        <p:tav tm="0">
                                          <p:val>
                                            <p:fltVal val="0"/>
                                          </p:val>
                                        </p:tav>
                                        <p:tav tm="100000">
                                          <p:val>
                                            <p:strVal val="#ppt_w"/>
                                          </p:val>
                                        </p:tav>
                                      </p:tavLst>
                                    </p:anim>
                                    <p:anim calcmode="lin" valueType="num">
                                      <p:cBhvr>
                                        <p:cTn id="64" dur="500" fill="hold"/>
                                        <p:tgtEl>
                                          <p:spTgt spid="49161"/>
                                        </p:tgtEl>
                                        <p:attrNameLst>
                                          <p:attrName>ppt_h</p:attrName>
                                        </p:attrNameLst>
                                      </p:cBhvr>
                                      <p:tavLst>
                                        <p:tav tm="0">
                                          <p:val>
                                            <p:fltVal val="0"/>
                                          </p:val>
                                        </p:tav>
                                        <p:tav tm="100000">
                                          <p:val>
                                            <p:strVal val="#ppt_h"/>
                                          </p:val>
                                        </p:tav>
                                      </p:tavLst>
                                    </p:anim>
                                    <p:animEffect transition="in" filter="fade">
                                      <p:cBhvr>
                                        <p:cTn id="65" dur="500"/>
                                        <p:tgtEl>
                                          <p:spTgt spid="49161"/>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22" presetClass="entr" presetSubtype="8" fill="hold" grpId="0" nodeType="clickEffect">
                                  <p:stCondLst>
                                    <p:cond delay="0"/>
                                  </p:stCondLst>
                                  <p:childTnLst>
                                    <p:set>
                                      <p:cBhvr>
                                        <p:cTn id="69" dur="1" fill="hold">
                                          <p:stCondLst>
                                            <p:cond delay="0"/>
                                          </p:stCondLst>
                                        </p:cTn>
                                        <p:tgtEl>
                                          <p:spTgt spid="49165"/>
                                        </p:tgtEl>
                                        <p:attrNameLst>
                                          <p:attrName>style.visibility</p:attrName>
                                        </p:attrNameLst>
                                      </p:cBhvr>
                                      <p:to>
                                        <p:strVal val="visible"/>
                                      </p:to>
                                    </p:set>
                                    <p:animEffect transition="in" filter="wipe(left)">
                                      <p:cBhvr>
                                        <p:cTn id="70" dur="500"/>
                                        <p:tgtEl>
                                          <p:spTgt spid="49165"/>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53" presetClass="entr" presetSubtype="0" fill="hold" grpId="0" nodeType="clickEffect">
                                  <p:stCondLst>
                                    <p:cond delay="0"/>
                                  </p:stCondLst>
                                  <p:childTnLst>
                                    <p:set>
                                      <p:cBhvr>
                                        <p:cTn id="74" dur="1" fill="hold">
                                          <p:stCondLst>
                                            <p:cond delay="0"/>
                                          </p:stCondLst>
                                        </p:cTn>
                                        <p:tgtEl>
                                          <p:spTgt spid="49166"/>
                                        </p:tgtEl>
                                        <p:attrNameLst>
                                          <p:attrName>style.visibility</p:attrName>
                                        </p:attrNameLst>
                                      </p:cBhvr>
                                      <p:to>
                                        <p:strVal val="visible"/>
                                      </p:to>
                                    </p:set>
                                    <p:anim calcmode="lin" valueType="num">
                                      <p:cBhvr>
                                        <p:cTn id="75" dur="500" fill="hold"/>
                                        <p:tgtEl>
                                          <p:spTgt spid="49166"/>
                                        </p:tgtEl>
                                        <p:attrNameLst>
                                          <p:attrName>ppt_w</p:attrName>
                                        </p:attrNameLst>
                                      </p:cBhvr>
                                      <p:tavLst>
                                        <p:tav tm="0">
                                          <p:val>
                                            <p:fltVal val="0"/>
                                          </p:val>
                                        </p:tav>
                                        <p:tav tm="100000">
                                          <p:val>
                                            <p:strVal val="#ppt_w"/>
                                          </p:val>
                                        </p:tav>
                                      </p:tavLst>
                                    </p:anim>
                                    <p:anim calcmode="lin" valueType="num">
                                      <p:cBhvr>
                                        <p:cTn id="76" dur="500" fill="hold"/>
                                        <p:tgtEl>
                                          <p:spTgt spid="49166"/>
                                        </p:tgtEl>
                                        <p:attrNameLst>
                                          <p:attrName>ppt_h</p:attrName>
                                        </p:attrNameLst>
                                      </p:cBhvr>
                                      <p:tavLst>
                                        <p:tav tm="0">
                                          <p:val>
                                            <p:fltVal val="0"/>
                                          </p:val>
                                        </p:tav>
                                        <p:tav tm="100000">
                                          <p:val>
                                            <p:strVal val="#ppt_h"/>
                                          </p:val>
                                        </p:tav>
                                      </p:tavLst>
                                    </p:anim>
                                    <p:animEffect transition="in" filter="fade">
                                      <p:cBhvr>
                                        <p:cTn id="77" dur="500"/>
                                        <p:tgtEl>
                                          <p:spTgt spid="49166"/>
                                        </p:tgtEl>
                                      </p:cBhvr>
                                    </p:animEffect>
                                  </p:childTnLst>
                                </p:cTn>
                              </p:par>
                              <p:par>
                                <p:cTn id="78" presetID="53" presetClass="entr" presetSubtype="0" fill="hold" grpId="0" nodeType="withEffect">
                                  <p:stCondLst>
                                    <p:cond delay="0"/>
                                  </p:stCondLst>
                                  <p:childTnLst>
                                    <p:set>
                                      <p:cBhvr>
                                        <p:cTn id="79" dur="1" fill="hold">
                                          <p:stCondLst>
                                            <p:cond delay="0"/>
                                          </p:stCondLst>
                                        </p:cTn>
                                        <p:tgtEl>
                                          <p:spTgt spid="49167"/>
                                        </p:tgtEl>
                                        <p:attrNameLst>
                                          <p:attrName>style.visibility</p:attrName>
                                        </p:attrNameLst>
                                      </p:cBhvr>
                                      <p:to>
                                        <p:strVal val="visible"/>
                                      </p:to>
                                    </p:set>
                                    <p:anim calcmode="lin" valueType="num">
                                      <p:cBhvr>
                                        <p:cTn id="80" dur="500" fill="hold"/>
                                        <p:tgtEl>
                                          <p:spTgt spid="49167"/>
                                        </p:tgtEl>
                                        <p:attrNameLst>
                                          <p:attrName>ppt_w</p:attrName>
                                        </p:attrNameLst>
                                      </p:cBhvr>
                                      <p:tavLst>
                                        <p:tav tm="0">
                                          <p:val>
                                            <p:fltVal val="0"/>
                                          </p:val>
                                        </p:tav>
                                        <p:tav tm="100000">
                                          <p:val>
                                            <p:strVal val="#ppt_w"/>
                                          </p:val>
                                        </p:tav>
                                      </p:tavLst>
                                    </p:anim>
                                    <p:anim calcmode="lin" valueType="num">
                                      <p:cBhvr>
                                        <p:cTn id="81" dur="500" fill="hold"/>
                                        <p:tgtEl>
                                          <p:spTgt spid="49167"/>
                                        </p:tgtEl>
                                        <p:attrNameLst>
                                          <p:attrName>ppt_h</p:attrName>
                                        </p:attrNameLst>
                                      </p:cBhvr>
                                      <p:tavLst>
                                        <p:tav tm="0">
                                          <p:val>
                                            <p:fltVal val="0"/>
                                          </p:val>
                                        </p:tav>
                                        <p:tav tm="100000">
                                          <p:val>
                                            <p:strVal val="#ppt_h"/>
                                          </p:val>
                                        </p:tav>
                                      </p:tavLst>
                                    </p:anim>
                                    <p:animEffect transition="in" filter="fade">
                                      <p:cBhvr>
                                        <p:cTn id="82" dur="500"/>
                                        <p:tgtEl>
                                          <p:spTgt spid="49167"/>
                                        </p:tgtEl>
                                      </p:cBhvr>
                                    </p:animEffect>
                                  </p:childTnLst>
                                </p:cTn>
                              </p:par>
                            </p:childTnLst>
                          </p:cTn>
                        </p:par>
                        <p:par>
                          <p:cTn id="83" fill="hold" nodeType="afterGroup">
                            <p:stCondLst>
                              <p:cond delay="500"/>
                            </p:stCondLst>
                            <p:childTnLst>
                              <p:par>
                                <p:cTn id="84" presetID="26" presetClass="emph" presetSubtype="0" fill="hold" grpId="1" nodeType="afterEffect">
                                  <p:stCondLst>
                                    <p:cond delay="0"/>
                                  </p:stCondLst>
                                  <p:childTnLst>
                                    <p:animEffect transition="out" filter="fade">
                                      <p:cBhvr>
                                        <p:cTn id="85" dur="500" tmFilter="0, 0; .2, .5; .8, .5; 1, 0"/>
                                        <p:tgtEl>
                                          <p:spTgt spid="49166"/>
                                        </p:tgtEl>
                                      </p:cBhvr>
                                    </p:animEffect>
                                    <p:animScale>
                                      <p:cBhvr>
                                        <p:cTn id="86" dur="250" autoRev="1" fill="hold"/>
                                        <p:tgtEl>
                                          <p:spTgt spid="49166"/>
                                        </p:tgtEl>
                                      </p:cBhvr>
                                      <p:by x="105000" y="105000"/>
                                    </p:animScale>
                                  </p:childTnLst>
                                </p:cTn>
                              </p:par>
                              <p:par>
                                <p:cTn id="87" presetID="26" presetClass="emph" presetSubtype="0" fill="hold" grpId="1" nodeType="withEffect">
                                  <p:stCondLst>
                                    <p:cond delay="0"/>
                                  </p:stCondLst>
                                  <p:childTnLst>
                                    <p:animEffect transition="out" filter="fade">
                                      <p:cBhvr>
                                        <p:cTn id="88" dur="500" tmFilter="0, 0; .2, .5; .8, .5; 1, 0"/>
                                        <p:tgtEl>
                                          <p:spTgt spid="49167"/>
                                        </p:tgtEl>
                                      </p:cBhvr>
                                    </p:animEffect>
                                    <p:animScale>
                                      <p:cBhvr>
                                        <p:cTn id="89" dur="250" autoRev="1" fill="hold"/>
                                        <p:tgtEl>
                                          <p:spTgt spid="49167"/>
                                        </p:tgtEl>
                                      </p:cBhvr>
                                      <p:by x="105000" y="105000"/>
                                    </p:animScale>
                                  </p:childTnLst>
                                </p:cTn>
                              </p:par>
                            </p:childTnLst>
                          </p:cTn>
                        </p:par>
                      </p:childTnLst>
                    </p:cTn>
                  </p:par>
                  <p:par>
                    <p:cTn id="90" fill="hold" nodeType="clickPar">
                      <p:stCondLst>
                        <p:cond delay="indefinite"/>
                      </p:stCondLst>
                      <p:childTnLst>
                        <p:par>
                          <p:cTn id="91" fill="hold" nodeType="withGroup">
                            <p:stCondLst>
                              <p:cond delay="0"/>
                            </p:stCondLst>
                            <p:childTnLst>
                              <p:par>
                                <p:cTn id="92" presetID="22" presetClass="entr" presetSubtype="8" fill="hold" grpId="0" nodeType="clickEffect">
                                  <p:stCondLst>
                                    <p:cond delay="0"/>
                                  </p:stCondLst>
                                  <p:childTnLst>
                                    <p:set>
                                      <p:cBhvr>
                                        <p:cTn id="93" dur="1" fill="hold">
                                          <p:stCondLst>
                                            <p:cond delay="0"/>
                                          </p:stCondLst>
                                        </p:cTn>
                                        <p:tgtEl>
                                          <p:spTgt spid="49163"/>
                                        </p:tgtEl>
                                        <p:attrNameLst>
                                          <p:attrName>style.visibility</p:attrName>
                                        </p:attrNameLst>
                                      </p:cBhvr>
                                      <p:to>
                                        <p:strVal val="visible"/>
                                      </p:to>
                                    </p:set>
                                    <p:animEffect transition="in" filter="wipe(left)">
                                      <p:cBhvr>
                                        <p:cTn id="94" dur="500"/>
                                        <p:tgtEl>
                                          <p:spTgt spid="49163"/>
                                        </p:tgtEl>
                                      </p:cBhvr>
                                    </p:animEffect>
                                  </p:childTnLst>
                                </p:cTn>
                              </p:par>
                            </p:childTnLst>
                          </p:cTn>
                        </p:par>
                      </p:childTnLst>
                    </p:cTn>
                  </p:par>
                  <p:par>
                    <p:cTn id="95" fill="hold" nodeType="clickPar">
                      <p:stCondLst>
                        <p:cond delay="indefinite"/>
                      </p:stCondLst>
                      <p:childTnLst>
                        <p:par>
                          <p:cTn id="96" fill="hold" nodeType="withGroup">
                            <p:stCondLst>
                              <p:cond delay="0"/>
                            </p:stCondLst>
                            <p:childTnLst>
                              <p:par>
                                <p:cTn id="97" presetID="53" presetClass="entr" presetSubtype="0" fill="hold" grpId="0" nodeType="clickEffect">
                                  <p:stCondLst>
                                    <p:cond delay="0"/>
                                  </p:stCondLst>
                                  <p:childTnLst>
                                    <p:set>
                                      <p:cBhvr>
                                        <p:cTn id="98" dur="1" fill="hold">
                                          <p:stCondLst>
                                            <p:cond delay="0"/>
                                          </p:stCondLst>
                                        </p:cTn>
                                        <p:tgtEl>
                                          <p:spTgt spid="49164"/>
                                        </p:tgtEl>
                                        <p:attrNameLst>
                                          <p:attrName>style.visibility</p:attrName>
                                        </p:attrNameLst>
                                      </p:cBhvr>
                                      <p:to>
                                        <p:strVal val="visible"/>
                                      </p:to>
                                    </p:set>
                                    <p:anim calcmode="lin" valueType="num">
                                      <p:cBhvr>
                                        <p:cTn id="99" dur="500" fill="hold"/>
                                        <p:tgtEl>
                                          <p:spTgt spid="49164"/>
                                        </p:tgtEl>
                                        <p:attrNameLst>
                                          <p:attrName>ppt_w</p:attrName>
                                        </p:attrNameLst>
                                      </p:cBhvr>
                                      <p:tavLst>
                                        <p:tav tm="0">
                                          <p:val>
                                            <p:fltVal val="0"/>
                                          </p:val>
                                        </p:tav>
                                        <p:tav tm="100000">
                                          <p:val>
                                            <p:strVal val="#ppt_w"/>
                                          </p:val>
                                        </p:tav>
                                      </p:tavLst>
                                    </p:anim>
                                    <p:anim calcmode="lin" valueType="num">
                                      <p:cBhvr>
                                        <p:cTn id="100" dur="500" fill="hold"/>
                                        <p:tgtEl>
                                          <p:spTgt spid="49164"/>
                                        </p:tgtEl>
                                        <p:attrNameLst>
                                          <p:attrName>ppt_h</p:attrName>
                                        </p:attrNameLst>
                                      </p:cBhvr>
                                      <p:tavLst>
                                        <p:tav tm="0">
                                          <p:val>
                                            <p:fltVal val="0"/>
                                          </p:val>
                                        </p:tav>
                                        <p:tav tm="100000">
                                          <p:val>
                                            <p:strVal val="#ppt_h"/>
                                          </p:val>
                                        </p:tav>
                                      </p:tavLst>
                                    </p:anim>
                                    <p:animEffect transition="in" filter="fade">
                                      <p:cBhvr>
                                        <p:cTn id="101" dur="500"/>
                                        <p:tgtEl>
                                          <p:spTgt spid="49164"/>
                                        </p:tgtEl>
                                      </p:cBhvr>
                                    </p:animEffect>
                                  </p:childTnLst>
                                </p:cTn>
                              </p:par>
                              <p:par>
                                <p:cTn id="102" presetID="53" presetClass="entr" presetSubtype="0" fill="hold" grpId="0" nodeType="withEffect">
                                  <p:stCondLst>
                                    <p:cond delay="0"/>
                                  </p:stCondLst>
                                  <p:childTnLst>
                                    <p:set>
                                      <p:cBhvr>
                                        <p:cTn id="103" dur="1" fill="hold">
                                          <p:stCondLst>
                                            <p:cond delay="0"/>
                                          </p:stCondLst>
                                        </p:cTn>
                                        <p:tgtEl>
                                          <p:spTgt spid="49168"/>
                                        </p:tgtEl>
                                        <p:attrNameLst>
                                          <p:attrName>style.visibility</p:attrName>
                                        </p:attrNameLst>
                                      </p:cBhvr>
                                      <p:to>
                                        <p:strVal val="visible"/>
                                      </p:to>
                                    </p:set>
                                    <p:anim calcmode="lin" valueType="num">
                                      <p:cBhvr>
                                        <p:cTn id="104" dur="500" fill="hold"/>
                                        <p:tgtEl>
                                          <p:spTgt spid="49168"/>
                                        </p:tgtEl>
                                        <p:attrNameLst>
                                          <p:attrName>ppt_w</p:attrName>
                                        </p:attrNameLst>
                                      </p:cBhvr>
                                      <p:tavLst>
                                        <p:tav tm="0">
                                          <p:val>
                                            <p:fltVal val="0"/>
                                          </p:val>
                                        </p:tav>
                                        <p:tav tm="100000">
                                          <p:val>
                                            <p:strVal val="#ppt_w"/>
                                          </p:val>
                                        </p:tav>
                                      </p:tavLst>
                                    </p:anim>
                                    <p:anim calcmode="lin" valueType="num">
                                      <p:cBhvr>
                                        <p:cTn id="105" dur="500" fill="hold"/>
                                        <p:tgtEl>
                                          <p:spTgt spid="49168"/>
                                        </p:tgtEl>
                                        <p:attrNameLst>
                                          <p:attrName>ppt_h</p:attrName>
                                        </p:attrNameLst>
                                      </p:cBhvr>
                                      <p:tavLst>
                                        <p:tav tm="0">
                                          <p:val>
                                            <p:fltVal val="0"/>
                                          </p:val>
                                        </p:tav>
                                        <p:tav tm="100000">
                                          <p:val>
                                            <p:strVal val="#ppt_h"/>
                                          </p:val>
                                        </p:tav>
                                      </p:tavLst>
                                    </p:anim>
                                    <p:animEffect transition="in" filter="fade">
                                      <p:cBhvr>
                                        <p:cTn id="106" dur="500"/>
                                        <p:tgtEl>
                                          <p:spTgt spid="49168"/>
                                        </p:tgtEl>
                                      </p:cBhvr>
                                    </p:animEffect>
                                  </p:childTnLst>
                                </p:cTn>
                              </p:par>
                            </p:childTnLst>
                          </p:cTn>
                        </p:par>
                        <p:par>
                          <p:cTn id="107" fill="hold" nodeType="afterGroup">
                            <p:stCondLst>
                              <p:cond delay="500"/>
                            </p:stCondLst>
                            <p:childTnLst>
                              <p:par>
                                <p:cTn id="108" presetID="26" presetClass="emph" presetSubtype="0" fill="hold" grpId="1" nodeType="afterEffect">
                                  <p:stCondLst>
                                    <p:cond delay="0"/>
                                  </p:stCondLst>
                                  <p:childTnLst>
                                    <p:animEffect transition="out" filter="fade">
                                      <p:cBhvr>
                                        <p:cTn id="109" dur="500" tmFilter="0, 0; .2, .5; .8, .5; 1, 0"/>
                                        <p:tgtEl>
                                          <p:spTgt spid="49164"/>
                                        </p:tgtEl>
                                      </p:cBhvr>
                                    </p:animEffect>
                                    <p:animScale>
                                      <p:cBhvr>
                                        <p:cTn id="110" dur="250" autoRev="1" fill="hold"/>
                                        <p:tgtEl>
                                          <p:spTgt spid="49164"/>
                                        </p:tgtEl>
                                      </p:cBhvr>
                                      <p:by x="105000" y="105000"/>
                                    </p:animScale>
                                  </p:childTnLst>
                                </p:cTn>
                              </p:par>
                              <p:par>
                                <p:cTn id="111" presetID="26" presetClass="emph" presetSubtype="0" fill="hold" grpId="1" nodeType="withEffect">
                                  <p:stCondLst>
                                    <p:cond delay="0"/>
                                  </p:stCondLst>
                                  <p:childTnLst>
                                    <p:animEffect transition="out" filter="fade">
                                      <p:cBhvr>
                                        <p:cTn id="112" dur="500" tmFilter="0, 0; .2, .5; .8, .5; 1, 0"/>
                                        <p:tgtEl>
                                          <p:spTgt spid="49168"/>
                                        </p:tgtEl>
                                      </p:cBhvr>
                                    </p:animEffect>
                                    <p:animScale>
                                      <p:cBhvr>
                                        <p:cTn id="113" dur="250" autoRev="1" fill="hold"/>
                                        <p:tgtEl>
                                          <p:spTgt spid="49168"/>
                                        </p:tgtEl>
                                      </p:cBhvr>
                                      <p:by x="105000" y="105000"/>
                                    </p:animScale>
                                  </p:childTnLst>
                                </p:cTn>
                              </p:par>
                            </p:childTnLst>
                          </p:cTn>
                        </p:par>
                      </p:childTnLst>
                    </p:cTn>
                  </p:par>
                  <p:par>
                    <p:cTn id="114" fill="hold" nodeType="clickPar">
                      <p:stCondLst>
                        <p:cond delay="indefinite"/>
                      </p:stCondLst>
                      <p:childTnLst>
                        <p:par>
                          <p:cTn id="115" fill="hold" nodeType="withGroup">
                            <p:stCondLst>
                              <p:cond delay="0"/>
                            </p:stCondLst>
                            <p:childTnLst>
                              <p:par>
                                <p:cTn id="116" presetID="22" presetClass="entr" presetSubtype="1" fill="hold" grpId="0" nodeType="clickEffect">
                                  <p:stCondLst>
                                    <p:cond delay="0"/>
                                  </p:stCondLst>
                                  <p:childTnLst>
                                    <p:set>
                                      <p:cBhvr>
                                        <p:cTn id="117" dur="1" fill="hold">
                                          <p:stCondLst>
                                            <p:cond delay="0"/>
                                          </p:stCondLst>
                                        </p:cTn>
                                        <p:tgtEl>
                                          <p:spTgt spid="49169"/>
                                        </p:tgtEl>
                                        <p:attrNameLst>
                                          <p:attrName>style.visibility</p:attrName>
                                        </p:attrNameLst>
                                      </p:cBhvr>
                                      <p:to>
                                        <p:strVal val="visible"/>
                                      </p:to>
                                    </p:set>
                                    <p:animEffect transition="in" filter="wipe(up)">
                                      <p:cBhvr>
                                        <p:cTn id="118" dur="500"/>
                                        <p:tgtEl>
                                          <p:spTgt spid="49169"/>
                                        </p:tgtEl>
                                      </p:cBhvr>
                                    </p:animEffect>
                                  </p:childTnLst>
                                </p:cTn>
                              </p:par>
                            </p:childTnLst>
                          </p:cTn>
                        </p:par>
                        <p:par>
                          <p:cTn id="119" fill="hold" nodeType="afterGroup">
                            <p:stCondLst>
                              <p:cond delay="500"/>
                            </p:stCondLst>
                            <p:childTnLst>
                              <p:par>
                                <p:cTn id="120" presetID="53" presetClass="entr" presetSubtype="0" fill="hold" grpId="0" nodeType="afterEffect">
                                  <p:stCondLst>
                                    <p:cond delay="0"/>
                                  </p:stCondLst>
                                  <p:childTnLst>
                                    <p:set>
                                      <p:cBhvr>
                                        <p:cTn id="121" dur="1" fill="hold">
                                          <p:stCondLst>
                                            <p:cond delay="0"/>
                                          </p:stCondLst>
                                        </p:cTn>
                                        <p:tgtEl>
                                          <p:spTgt spid="27802"/>
                                        </p:tgtEl>
                                        <p:attrNameLst>
                                          <p:attrName>style.visibility</p:attrName>
                                        </p:attrNameLst>
                                      </p:cBhvr>
                                      <p:to>
                                        <p:strVal val="visible"/>
                                      </p:to>
                                    </p:set>
                                    <p:anim calcmode="lin" valueType="num">
                                      <p:cBhvr>
                                        <p:cTn id="122" dur="500" fill="hold"/>
                                        <p:tgtEl>
                                          <p:spTgt spid="27802"/>
                                        </p:tgtEl>
                                        <p:attrNameLst>
                                          <p:attrName>ppt_w</p:attrName>
                                        </p:attrNameLst>
                                      </p:cBhvr>
                                      <p:tavLst>
                                        <p:tav tm="0">
                                          <p:val>
                                            <p:fltVal val="0"/>
                                          </p:val>
                                        </p:tav>
                                        <p:tav tm="100000">
                                          <p:val>
                                            <p:strVal val="#ppt_w"/>
                                          </p:val>
                                        </p:tav>
                                      </p:tavLst>
                                    </p:anim>
                                    <p:anim calcmode="lin" valueType="num">
                                      <p:cBhvr>
                                        <p:cTn id="123" dur="500" fill="hold"/>
                                        <p:tgtEl>
                                          <p:spTgt spid="27802"/>
                                        </p:tgtEl>
                                        <p:attrNameLst>
                                          <p:attrName>ppt_h</p:attrName>
                                        </p:attrNameLst>
                                      </p:cBhvr>
                                      <p:tavLst>
                                        <p:tav tm="0">
                                          <p:val>
                                            <p:fltVal val="0"/>
                                          </p:val>
                                        </p:tav>
                                        <p:tav tm="100000">
                                          <p:val>
                                            <p:strVal val="#ppt_h"/>
                                          </p:val>
                                        </p:tav>
                                      </p:tavLst>
                                    </p:anim>
                                    <p:animEffect transition="in" filter="fade">
                                      <p:cBhvr>
                                        <p:cTn id="124" dur="500"/>
                                        <p:tgtEl>
                                          <p:spTgt spid="278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69" grpId="0" animBg="1"/>
      <p:bldP spid="49155" grpId="0" animBg="1"/>
      <p:bldP spid="49156" grpId="0" animBg="1"/>
      <p:bldP spid="49156" grpId="1" animBg="1"/>
      <p:bldP spid="49157" grpId="0" animBg="1"/>
      <p:bldP spid="49158" grpId="0" animBg="1"/>
      <p:bldP spid="49159" grpId="0" animBg="1"/>
      <p:bldP spid="49160" grpId="0" animBg="1"/>
      <p:bldP spid="49161" grpId="0" animBg="1"/>
      <p:bldP spid="49162" grpId="0" animBg="1"/>
      <p:bldP spid="49163" grpId="0" animBg="1"/>
      <p:bldP spid="49164" grpId="0" animBg="1"/>
      <p:bldP spid="49164" grpId="1" animBg="1"/>
      <p:bldP spid="49165" grpId="0" animBg="1"/>
      <p:bldP spid="49166" grpId="0" animBg="1"/>
      <p:bldP spid="49166" grpId="1" animBg="1"/>
      <p:bldP spid="49167" grpId="0" animBg="1"/>
      <p:bldP spid="49167" grpId="1" animBg="1"/>
      <p:bldP spid="49168" grpId="0" animBg="1"/>
      <p:bldP spid="49168" grpId="1" animBg="1"/>
      <p:bldP spid="49171" grpId="0" animBg="1"/>
      <p:bldP spid="49171" grpId="1" animBg="1"/>
      <p:bldP spid="2780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FC3A9F44-6F55-4E48-AA19-6ADF2C60B56F}" type="slidenum">
              <a:rPr lang="en-US" altLang="ja-JP" sz="1400"/>
              <a:pPr>
                <a:spcBef>
                  <a:spcPct val="0"/>
                </a:spcBef>
                <a:buFontTx/>
                <a:buNone/>
              </a:pPr>
              <a:t>27</a:t>
            </a:fld>
            <a:endParaRPr lang="en-US" altLang="ja-JP" sz="1400"/>
          </a:p>
        </p:txBody>
      </p:sp>
      <p:sp>
        <p:nvSpPr>
          <p:cNvPr id="51202" name="Rectangle 2"/>
          <p:cNvSpPr>
            <a:spLocks noGrp="1" noChangeArrowheads="1"/>
          </p:cNvSpPr>
          <p:nvPr>
            <p:ph type="title"/>
          </p:nvPr>
        </p:nvSpPr>
        <p:spPr/>
        <p:txBody>
          <a:bodyPr>
            <a:normAutofit fontScale="90000"/>
          </a:bodyPr>
          <a:lstStyle/>
          <a:p>
            <a:pPr eaLnBrk="1" hangingPunct="1">
              <a:defRPr/>
            </a:pPr>
            <a:r>
              <a:rPr lang="ja-JP" altLang="en-US" sz="3600" smtClean="0"/>
              <a:t>展開形ゲームにおけるナッシュ均衡の妥当性</a:t>
            </a:r>
          </a:p>
        </p:txBody>
      </p:sp>
      <p:sp>
        <p:nvSpPr>
          <p:cNvPr id="28675" name="Rectangle 3"/>
          <p:cNvSpPr>
            <a:spLocks noGrp="1" noChangeArrowheads="1"/>
          </p:cNvSpPr>
          <p:nvPr>
            <p:ph type="body" idx="1"/>
          </p:nvPr>
        </p:nvSpPr>
        <p:spPr>
          <a:xfrm>
            <a:off x="323850" y="1600200"/>
            <a:ext cx="8640763" cy="4997450"/>
          </a:xfrm>
        </p:spPr>
        <p:txBody>
          <a:bodyPr/>
          <a:lstStyle/>
          <a:p>
            <a:pPr eaLnBrk="1" hangingPunct="1">
              <a:lnSpc>
                <a:spcPct val="90000"/>
              </a:lnSpc>
            </a:pPr>
            <a:r>
              <a:rPr lang="en-US" altLang="ja-JP" sz="2400" dirty="0" smtClean="0"/>
              <a:t>2</a:t>
            </a:r>
            <a:r>
              <a:rPr lang="ja-JP" altLang="en-US" sz="2400" dirty="0" err="1" smtClean="0"/>
              <a:t>つの</a:t>
            </a:r>
            <a:r>
              <a:rPr lang="ja-JP" altLang="en-US" sz="2400" dirty="0" smtClean="0"/>
              <a:t>ナッシュ均衡のうち、</a:t>
            </a:r>
            <a:r>
              <a:rPr lang="en-US" altLang="ja-JP" sz="2400" dirty="0" smtClean="0"/>
              <a:t>(</a:t>
            </a:r>
            <a:r>
              <a:rPr lang="ja-JP" altLang="en-US" sz="2400" dirty="0" smtClean="0"/>
              <a:t>「高価格」</a:t>
            </a:r>
            <a:r>
              <a:rPr lang="en-US" altLang="ja-JP" sz="2400" dirty="0" smtClean="0"/>
              <a:t>, (</a:t>
            </a:r>
            <a:r>
              <a:rPr lang="ja-JP" altLang="en-US" sz="2400" dirty="0" smtClean="0"/>
              <a:t>「参入」</a:t>
            </a:r>
            <a:r>
              <a:rPr lang="en-US" altLang="ja-JP" sz="2400" dirty="0" smtClean="0"/>
              <a:t>,</a:t>
            </a:r>
            <a:r>
              <a:rPr lang="ja-JP" altLang="en-US" sz="2400" dirty="0" smtClean="0"/>
              <a:t>「参入」</a:t>
            </a:r>
            <a:r>
              <a:rPr lang="en-US" altLang="ja-JP" sz="2400" dirty="0" smtClean="0"/>
              <a:t>)) </a:t>
            </a:r>
            <a:r>
              <a:rPr lang="ja-JP" altLang="en-US" sz="2400" dirty="0" smtClean="0"/>
              <a:t>という戦略の組は果たして妥当なものか？</a:t>
            </a:r>
          </a:p>
          <a:p>
            <a:pPr lvl="3" eaLnBrk="1" hangingPunct="1">
              <a:lnSpc>
                <a:spcPct val="90000"/>
              </a:lnSpc>
            </a:pPr>
            <a:endParaRPr lang="ja-JP" altLang="en-US" sz="1200" dirty="0" smtClean="0"/>
          </a:p>
          <a:p>
            <a:pPr lvl="1" eaLnBrk="1" hangingPunct="1">
              <a:lnSpc>
                <a:spcPct val="90000"/>
              </a:lnSpc>
            </a:pPr>
            <a:r>
              <a:rPr lang="ja-JP" altLang="en-US" sz="2000" dirty="0" smtClean="0"/>
              <a:t>「高価格でも</a:t>
            </a:r>
            <a:r>
              <a:rPr lang="ja-JP" altLang="en-US" sz="2000" dirty="0" smtClean="0">
                <a:solidFill>
                  <a:srgbClr val="FF0000"/>
                </a:solidFill>
              </a:rPr>
              <a:t>低価格でも</a:t>
            </a:r>
            <a:r>
              <a:rPr lang="ja-JP" altLang="en-US" sz="2000" dirty="0" smtClean="0"/>
              <a:t>常に</a:t>
            </a:r>
            <a:r>
              <a:rPr lang="ja-JP" altLang="en-US" sz="2000" dirty="0" smtClean="0">
                <a:solidFill>
                  <a:srgbClr val="FF0000"/>
                </a:solidFill>
              </a:rPr>
              <a:t>参入</a:t>
            </a:r>
            <a:r>
              <a:rPr lang="ja-JP" altLang="en-US" sz="2000" dirty="0" smtClean="0"/>
              <a:t>を選ぶ」という戦略を参入企業は表明 ⇒ しかし、「低価格」を既存企業が選んだ場合に実際に参入企業は参入するだろうか？</a:t>
            </a:r>
          </a:p>
          <a:p>
            <a:pPr lvl="3" eaLnBrk="1" hangingPunct="1">
              <a:lnSpc>
                <a:spcPct val="90000"/>
              </a:lnSpc>
            </a:pPr>
            <a:endParaRPr lang="ja-JP" altLang="en-US" sz="1200" dirty="0" smtClean="0"/>
          </a:p>
          <a:p>
            <a:pPr lvl="1" eaLnBrk="1" hangingPunct="1">
              <a:lnSpc>
                <a:spcPct val="90000"/>
              </a:lnSpc>
            </a:pPr>
            <a:r>
              <a:rPr lang="ja-JP" altLang="en-US" sz="2000" dirty="0" smtClean="0"/>
              <a:t>既存企業が「低価格」を選ぶ ⇒ 参入企業は「参入しない」方が望ましいので、実際には「参入しない」が選択されるはず</a:t>
            </a:r>
          </a:p>
          <a:p>
            <a:pPr lvl="3" eaLnBrk="1" hangingPunct="1">
              <a:lnSpc>
                <a:spcPct val="90000"/>
              </a:lnSpc>
            </a:pPr>
            <a:endParaRPr lang="ja-JP" altLang="en-US" sz="1200" dirty="0" smtClean="0"/>
          </a:p>
          <a:p>
            <a:pPr lvl="1" eaLnBrk="1" hangingPunct="1">
              <a:lnSpc>
                <a:spcPct val="90000"/>
              </a:lnSpc>
            </a:pPr>
            <a:r>
              <a:rPr lang="ja-JP" altLang="en-US" sz="2000" dirty="0" smtClean="0"/>
              <a:t>参入企業の「低価格でも参入する」という戦略は、単なる</a:t>
            </a:r>
            <a:r>
              <a:rPr lang="ja-JP" altLang="en-US" sz="2000" dirty="0" smtClean="0">
                <a:solidFill>
                  <a:srgbClr val="FF0000"/>
                </a:solidFill>
              </a:rPr>
              <a:t>空脅し</a:t>
            </a:r>
            <a:r>
              <a:rPr lang="ja-JP" altLang="en-US" sz="2000" dirty="0" smtClean="0"/>
              <a:t>の可能性</a:t>
            </a:r>
          </a:p>
          <a:p>
            <a:pPr lvl="1" eaLnBrk="1" hangingPunct="1">
              <a:lnSpc>
                <a:spcPct val="90000"/>
              </a:lnSpc>
            </a:pPr>
            <a:endParaRPr lang="ja-JP" altLang="en-US" sz="2000" dirty="0" smtClean="0"/>
          </a:p>
          <a:p>
            <a:pPr eaLnBrk="1" hangingPunct="1">
              <a:lnSpc>
                <a:spcPct val="90000"/>
              </a:lnSpc>
            </a:pPr>
            <a:r>
              <a:rPr lang="ja-JP" altLang="en-US" sz="2400" dirty="0" smtClean="0"/>
              <a:t>⇒ この問題を解消するために、「サブゲーム完全均衡」という新たな均衡概念を導入</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 calcmode="lin" valueType="num">
                                      <p:cBhvr additive="base">
                                        <p:cTn id="7" dur="500" fill="hold"/>
                                        <p:tgtEl>
                                          <p:spTgt spid="286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867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8675">
                                            <p:txEl>
                                              <p:pRg st="2" end="2"/>
                                            </p:txEl>
                                          </p:spTgt>
                                        </p:tgtEl>
                                        <p:attrNameLst>
                                          <p:attrName>style.visibility</p:attrName>
                                        </p:attrNameLst>
                                      </p:cBhvr>
                                      <p:to>
                                        <p:strVal val="visible"/>
                                      </p:to>
                                    </p:set>
                                    <p:anim calcmode="lin" valueType="num">
                                      <p:cBhvr additive="base">
                                        <p:cTn id="11" dur="500" fill="hold"/>
                                        <p:tgtEl>
                                          <p:spTgt spid="28675">
                                            <p:txEl>
                                              <p:pRg st="2" end="2"/>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8675">
                                            <p:txEl>
                                              <p:pRg st="2" end="2"/>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8675">
                                            <p:txEl>
                                              <p:pRg st="4" end="4"/>
                                            </p:txEl>
                                          </p:spTgt>
                                        </p:tgtEl>
                                        <p:attrNameLst>
                                          <p:attrName>style.visibility</p:attrName>
                                        </p:attrNameLst>
                                      </p:cBhvr>
                                      <p:to>
                                        <p:strVal val="visible"/>
                                      </p:to>
                                    </p:set>
                                    <p:anim calcmode="lin" valueType="num">
                                      <p:cBhvr additive="base">
                                        <p:cTn id="15" dur="500" fill="hold"/>
                                        <p:tgtEl>
                                          <p:spTgt spid="28675">
                                            <p:txEl>
                                              <p:pRg st="4" end="4"/>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8675">
                                            <p:txEl>
                                              <p:pRg st="4" end="4"/>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675">
                                            <p:txEl>
                                              <p:pRg st="6" end="6"/>
                                            </p:txEl>
                                          </p:spTgt>
                                        </p:tgtEl>
                                        <p:attrNameLst>
                                          <p:attrName>style.visibility</p:attrName>
                                        </p:attrNameLst>
                                      </p:cBhvr>
                                      <p:to>
                                        <p:strVal val="visible"/>
                                      </p:to>
                                    </p:set>
                                    <p:anim calcmode="lin" valueType="num">
                                      <p:cBhvr additive="base">
                                        <p:cTn id="19" dur="500" fill="hold"/>
                                        <p:tgtEl>
                                          <p:spTgt spid="28675">
                                            <p:txEl>
                                              <p:pRg st="6" end="6"/>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867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8675">
                                            <p:txEl>
                                              <p:pRg st="8" end="8"/>
                                            </p:txEl>
                                          </p:spTgt>
                                        </p:tgtEl>
                                        <p:attrNameLst>
                                          <p:attrName>style.visibility</p:attrName>
                                        </p:attrNameLst>
                                      </p:cBhvr>
                                      <p:to>
                                        <p:strVal val="visible"/>
                                      </p:to>
                                    </p:set>
                                    <p:anim calcmode="lin" valueType="num">
                                      <p:cBhvr additive="base">
                                        <p:cTn id="25" dur="500" fill="hold"/>
                                        <p:tgtEl>
                                          <p:spTgt spid="28675">
                                            <p:txEl>
                                              <p:pRg st="8" end="8"/>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8675">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171ED184-C9C6-48F8-8756-6B4A0F83C445}" type="slidenum">
              <a:rPr lang="en-US" altLang="ja-JP" sz="1400"/>
              <a:pPr>
                <a:spcBef>
                  <a:spcPct val="0"/>
                </a:spcBef>
                <a:buFontTx/>
                <a:buNone/>
              </a:pPr>
              <a:t>28</a:t>
            </a:fld>
            <a:endParaRPr lang="en-US" altLang="ja-JP" sz="1400"/>
          </a:p>
        </p:txBody>
      </p:sp>
      <p:sp>
        <p:nvSpPr>
          <p:cNvPr id="59395" name="Rectangle 2"/>
          <p:cNvSpPr>
            <a:spLocks noGrp="1" noChangeArrowheads="1"/>
          </p:cNvSpPr>
          <p:nvPr>
            <p:ph type="title"/>
          </p:nvPr>
        </p:nvSpPr>
        <p:spPr/>
        <p:txBody>
          <a:bodyPr/>
          <a:lstStyle/>
          <a:p>
            <a:pPr eaLnBrk="1" hangingPunct="1"/>
            <a:r>
              <a:rPr lang="ja-JP" altLang="en-US" smtClean="0"/>
              <a:t>サブゲーム完全均衡</a:t>
            </a:r>
          </a:p>
        </p:txBody>
      </p:sp>
      <p:sp>
        <p:nvSpPr>
          <p:cNvPr id="2" name="Rectangle 3"/>
          <p:cNvSpPr>
            <a:spLocks noGrp="1" noChangeArrowheads="1"/>
          </p:cNvSpPr>
          <p:nvPr>
            <p:ph type="body" idx="1"/>
          </p:nvPr>
        </p:nvSpPr>
        <p:spPr/>
        <p:txBody>
          <a:bodyPr/>
          <a:lstStyle/>
          <a:p>
            <a:pPr eaLnBrk="1" hangingPunct="1">
              <a:lnSpc>
                <a:spcPct val="80000"/>
              </a:lnSpc>
            </a:pPr>
            <a:r>
              <a:rPr lang="ja-JP" altLang="en-US" sz="2800" dirty="0" smtClean="0"/>
              <a:t>ある戦略の組が「</a:t>
            </a:r>
            <a:r>
              <a:rPr lang="ja-JP" altLang="en-US" sz="2800" dirty="0" smtClean="0">
                <a:solidFill>
                  <a:srgbClr val="FF0000"/>
                </a:solidFill>
              </a:rPr>
              <a:t>サブゲーム完全均衡</a:t>
            </a:r>
            <a:r>
              <a:rPr lang="ja-JP" altLang="en-US" sz="2800" dirty="0" smtClean="0"/>
              <a:t>（</a:t>
            </a:r>
            <a:r>
              <a:rPr lang="en-US" altLang="ja-JP" sz="2800" dirty="0" smtClean="0"/>
              <a:t>subgame perfect equilibrium</a:t>
            </a:r>
            <a:r>
              <a:rPr lang="ja-JP" altLang="en-US" sz="2800" dirty="0" smtClean="0"/>
              <a:t>）」：</a:t>
            </a:r>
          </a:p>
          <a:p>
            <a:pPr eaLnBrk="1" hangingPunct="1">
              <a:lnSpc>
                <a:spcPct val="80000"/>
              </a:lnSpc>
            </a:pPr>
            <a:endParaRPr lang="ja-JP" altLang="en-US" sz="2800" dirty="0" smtClean="0"/>
          </a:p>
          <a:p>
            <a:pPr eaLnBrk="1" hangingPunct="1">
              <a:lnSpc>
                <a:spcPct val="80000"/>
              </a:lnSpc>
            </a:pPr>
            <a:endParaRPr lang="ja-JP" altLang="en-US" sz="2800" dirty="0" smtClean="0"/>
          </a:p>
          <a:p>
            <a:pPr eaLnBrk="1" hangingPunct="1">
              <a:lnSpc>
                <a:spcPct val="80000"/>
              </a:lnSpc>
            </a:pPr>
            <a:endParaRPr lang="ja-JP" altLang="en-US" sz="2800" dirty="0" smtClean="0"/>
          </a:p>
          <a:p>
            <a:pPr lvl="1" eaLnBrk="1" hangingPunct="1">
              <a:lnSpc>
                <a:spcPct val="80000"/>
              </a:lnSpc>
            </a:pPr>
            <a:endParaRPr lang="ja-JP" altLang="en-US" sz="2400" dirty="0" smtClean="0"/>
          </a:p>
          <a:p>
            <a:pPr eaLnBrk="1" hangingPunct="1">
              <a:lnSpc>
                <a:spcPct val="80000"/>
              </a:lnSpc>
            </a:pPr>
            <a:r>
              <a:rPr lang="ja-JP" altLang="en-US" sz="2800" dirty="0" smtClean="0"/>
              <a:t>元のゲーム自体もサブゲームと呼ぶ ⇒ サブゲーム完全均衡は必ずナッシュ均衡</a:t>
            </a:r>
          </a:p>
          <a:p>
            <a:pPr lvl="2" eaLnBrk="1" hangingPunct="1">
              <a:lnSpc>
                <a:spcPct val="80000"/>
              </a:lnSpc>
            </a:pPr>
            <a:endParaRPr lang="ja-JP" altLang="en-US" sz="2000" dirty="0" smtClean="0"/>
          </a:p>
          <a:p>
            <a:pPr eaLnBrk="1" hangingPunct="1">
              <a:lnSpc>
                <a:spcPct val="80000"/>
              </a:lnSpc>
            </a:pPr>
            <a:r>
              <a:rPr lang="ja-JP" altLang="en-US" sz="2800" dirty="0" smtClean="0"/>
              <a:t>すべてのナッシュ均衡がサブゲーム完全均衡になっているとは限らない</a:t>
            </a:r>
          </a:p>
        </p:txBody>
      </p:sp>
      <p:sp>
        <p:nvSpPr>
          <p:cNvPr id="29700" name="Rectangle 4"/>
          <p:cNvSpPr>
            <a:spLocks noChangeArrowheads="1"/>
          </p:cNvSpPr>
          <p:nvPr/>
        </p:nvSpPr>
        <p:spPr bwMode="auto">
          <a:xfrm>
            <a:off x="1295400" y="2514600"/>
            <a:ext cx="6858000" cy="9556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t>そのゲームの</a:t>
            </a:r>
            <a:r>
              <a:rPr lang="ja-JP" altLang="en-US" sz="2800">
                <a:solidFill>
                  <a:srgbClr val="FF0000"/>
                </a:solidFill>
              </a:rPr>
              <a:t>すべてのサブゲーム</a:t>
            </a:r>
            <a:r>
              <a:rPr lang="ja-JP" altLang="en-US" sz="2800"/>
              <a:t>において、</a:t>
            </a:r>
          </a:p>
          <a:p>
            <a:pPr eaLnBrk="1" hangingPunct="1">
              <a:spcBef>
                <a:spcPct val="0"/>
              </a:spcBef>
              <a:buFontTx/>
              <a:buNone/>
            </a:pPr>
            <a:r>
              <a:rPr lang="ja-JP" altLang="en-US" sz="2800"/>
              <a:t>その戦略の組が</a:t>
            </a:r>
            <a:r>
              <a:rPr lang="ja-JP" altLang="en-US" sz="2800">
                <a:solidFill>
                  <a:srgbClr val="FF0000"/>
                </a:solidFill>
              </a:rPr>
              <a:t>ナッシュ均衡</a:t>
            </a:r>
            <a:r>
              <a:rPr lang="ja-JP" altLang="en-US" sz="2800"/>
              <a:t>になっている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3" presetClass="entr" presetSubtype="0" fill="hold" grpId="0" nodeType="afterEffect">
                                  <p:stCondLst>
                                    <p:cond delay="0"/>
                                  </p:stCondLst>
                                  <p:childTnLst>
                                    <p:set>
                                      <p:cBhvr>
                                        <p:cTn id="11" dur="1" fill="hold">
                                          <p:stCondLst>
                                            <p:cond delay="0"/>
                                          </p:stCondLst>
                                        </p:cTn>
                                        <p:tgtEl>
                                          <p:spTgt spid="29700"/>
                                        </p:tgtEl>
                                        <p:attrNameLst>
                                          <p:attrName>style.visibility</p:attrName>
                                        </p:attrNameLst>
                                      </p:cBhvr>
                                      <p:to>
                                        <p:strVal val="visible"/>
                                      </p:to>
                                    </p:set>
                                    <p:anim calcmode="lin" valueType="num">
                                      <p:cBhvr>
                                        <p:cTn id="12" dur="500" fill="hold"/>
                                        <p:tgtEl>
                                          <p:spTgt spid="29700"/>
                                        </p:tgtEl>
                                        <p:attrNameLst>
                                          <p:attrName>ppt_w</p:attrName>
                                        </p:attrNameLst>
                                      </p:cBhvr>
                                      <p:tavLst>
                                        <p:tav tm="0">
                                          <p:val>
                                            <p:fltVal val="0"/>
                                          </p:val>
                                        </p:tav>
                                        <p:tav tm="100000">
                                          <p:val>
                                            <p:strVal val="#ppt_w"/>
                                          </p:val>
                                        </p:tav>
                                      </p:tavLst>
                                    </p:anim>
                                    <p:anim calcmode="lin" valueType="num">
                                      <p:cBhvr>
                                        <p:cTn id="13" dur="500" fill="hold"/>
                                        <p:tgtEl>
                                          <p:spTgt spid="29700"/>
                                        </p:tgtEl>
                                        <p:attrNameLst>
                                          <p:attrName>ppt_h</p:attrName>
                                        </p:attrNameLst>
                                      </p:cBhvr>
                                      <p:tavLst>
                                        <p:tav tm="0">
                                          <p:val>
                                            <p:fltVal val="0"/>
                                          </p:val>
                                        </p:tav>
                                        <p:tav tm="100000">
                                          <p:val>
                                            <p:strVal val="#ppt_h"/>
                                          </p:val>
                                        </p:tav>
                                      </p:tavLst>
                                    </p:anim>
                                    <p:animEffect transition="in" filter="fade">
                                      <p:cBhvr>
                                        <p:cTn id="14" dur="500"/>
                                        <p:tgtEl>
                                          <p:spTgt spid="29700"/>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 calcmode="lin" valueType="num">
                                      <p:cBhvr additive="base">
                                        <p:cTn id="19"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anim calcmode="lin" valueType="num">
                                      <p:cBhvr additive="base">
                                        <p:cTn id="25" dur="500" fill="hold"/>
                                        <p:tgtEl>
                                          <p:spTgt spid="2">
                                            <p:txEl>
                                              <p:pRg st="7" end="7"/>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2970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939BCFF2-4CA6-4428-A624-C4C0D8459DC7}" type="slidenum">
              <a:rPr lang="en-US" altLang="ja-JP" sz="1400"/>
              <a:pPr>
                <a:spcBef>
                  <a:spcPct val="0"/>
                </a:spcBef>
                <a:buFontTx/>
                <a:buNone/>
              </a:pPr>
              <a:t>29</a:t>
            </a:fld>
            <a:endParaRPr lang="en-US" altLang="ja-JP" sz="1400"/>
          </a:p>
        </p:txBody>
      </p:sp>
      <p:sp>
        <p:nvSpPr>
          <p:cNvPr id="61443" name="Rectangle 2"/>
          <p:cNvSpPr>
            <a:spLocks noGrp="1" noChangeArrowheads="1"/>
          </p:cNvSpPr>
          <p:nvPr>
            <p:ph type="title"/>
          </p:nvPr>
        </p:nvSpPr>
        <p:spPr/>
        <p:txBody>
          <a:bodyPr/>
          <a:lstStyle/>
          <a:p>
            <a:pPr eaLnBrk="1" hangingPunct="1"/>
            <a:r>
              <a:rPr lang="ja-JP" altLang="en-US" smtClean="0"/>
              <a:t>サブゲーム完全均衡</a:t>
            </a:r>
          </a:p>
        </p:txBody>
      </p:sp>
      <p:sp>
        <p:nvSpPr>
          <p:cNvPr id="2" name="Rectangle 3"/>
          <p:cNvSpPr>
            <a:spLocks noGrp="1" noChangeArrowheads="1"/>
          </p:cNvSpPr>
          <p:nvPr>
            <p:ph type="body" idx="1"/>
          </p:nvPr>
        </p:nvSpPr>
        <p:spPr>
          <a:xfrm>
            <a:off x="457200" y="1600200"/>
            <a:ext cx="8507413" cy="4924425"/>
          </a:xfrm>
        </p:spPr>
        <p:txBody>
          <a:bodyPr/>
          <a:lstStyle/>
          <a:p>
            <a:pPr eaLnBrk="1" hangingPunct="1">
              <a:lnSpc>
                <a:spcPct val="90000"/>
              </a:lnSpc>
            </a:pPr>
            <a:r>
              <a:rPr lang="ja-JP" altLang="en-US" sz="2400" dirty="0" smtClean="0"/>
              <a:t>参入阻止ゲームのナッシュ均衡のうち、</a:t>
            </a:r>
          </a:p>
          <a:p>
            <a:pPr eaLnBrk="1" hangingPunct="1">
              <a:lnSpc>
                <a:spcPct val="90000"/>
              </a:lnSpc>
            </a:pPr>
            <a:r>
              <a:rPr lang="en-US" altLang="ja-JP" sz="2400" dirty="0" smtClean="0">
                <a:solidFill>
                  <a:srgbClr val="0000FF"/>
                </a:solidFill>
              </a:rPr>
              <a:t>(</a:t>
            </a:r>
            <a:r>
              <a:rPr lang="ja-JP" altLang="en-US" sz="2400" dirty="0" smtClean="0">
                <a:solidFill>
                  <a:srgbClr val="0000FF"/>
                </a:solidFill>
              </a:rPr>
              <a:t>「高価格」</a:t>
            </a:r>
            <a:r>
              <a:rPr lang="en-US" altLang="ja-JP" sz="2400" dirty="0" smtClean="0">
                <a:solidFill>
                  <a:srgbClr val="0000FF"/>
                </a:solidFill>
              </a:rPr>
              <a:t>, (</a:t>
            </a:r>
            <a:r>
              <a:rPr lang="ja-JP" altLang="en-US" sz="2400" dirty="0" smtClean="0">
                <a:solidFill>
                  <a:srgbClr val="0000FF"/>
                </a:solidFill>
              </a:rPr>
              <a:t>「参入」</a:t>
            </a:r>
            <a:r>
              <a:rPr lang="en-US" altLang="ja-JP" sz="2400" dirty="0" smtClean="0">
                <a:solidFill>
                  <a:srgbClr val="0000FF"/>
                </a:solidFill>
              </a:rPr>
              <a:t>,</a:t>
            </a:r>
            <a:r>
              <a:rPr lang="ja-JP" altLang="en-US" sz="2400" dirty="0" smtClean="0">
                <a:solidFill>
                  <a:srgbClr val="0000FF"/>
                </a:solidFill>
              </a:rPr>
              <a:t>「参入」</a:t>
            </a:r>
            <a:r>
              <a:rPr lang="en-US" altLang="ja-JP" sz="2400" dirty="0" smtClean="0">
                <a:solidFill>
                  <a:srgbClr val="0000FF"/>
                </a:solidFill>
              </a:rPr>
              <a:t>)) </a:t>
            </a:r>
            <a:r>
              <a:rPr lang="ja-JP" altLang="en-US" sz="2400" dirty="0" smtClean="0">
                <a:solidFill>
                  <a:srgbClr val="0000FF"/>
                </a:solidFill>
              </a:rPr>
              <a:t>はサブゲーム完全均衡ではない</a:t>
            </a:r>
          </a:p>
          <a:p>
            <a:pPr lvl="2" eaLnBrk="1" hangingPunct="1">
              <a:lnSpc>
                <a:spcPct val="90000"/>
              </a:lnSpc>
            </a:pPr>
            <a:endParaRPr lang="ja-JP" altLang="en-US" sz="1600" dirty="0" smtClean="0"/>
          </a:p>
          <a:p>
            <a:pPr lvl="1" eaLnBrk="1" hangingPunct="1">
              <a:lnSpc>
                <a:spcPct val="90000"/>
              </a:lnSpc>
            </a:pPr>
            <a:r>
              <a:rPr lang="ja-JP" altLang="en-US" sz="2000" dirty="0" smtClean="0"/>
              <a:t>既存企業が「低価格」を選択した後のサブゲームで参入企業は「参入」を選択しているが、これはナッシュ均衡ではない（参入企業にとっての最適反応ではない）</a:t>
            </a:r>
          </a:p>
          <a:p>
            <a:pPr lvl="1" eaLnBrk="1" hangingPunct="1">
              <a:lnSpc>
                <a:spcPct val="90000"/>
              </a:lnSpc>
            </a:pPr>
            <a:endParaRPr lang="ja-JP" altLang="en-US" sz="2000" dirty="0" smtClean="0"/>
          </a:p>
          <a:p>
            <a:pPr eaLnBrk="1" hangingPunct="1">
              <a:lnSpc>
                <a:spcPct val="90000"/>
              </a:lnSpc>
            </a:pPr>
            <a:r>
              <a:rPr lang="ja-JP" altLang="en-US" sz="2400" dirty="0" smtClean="0"/>
              <a:t>もう一つのナッシュ均衡 </a:t>
            </a:r>
            <a:r>
              <a:rPr lang="en-US" altLang="ja-JP" sz="2400" dirty="0" smtClean="0">
                <a:solidFill>
                  <a:srgbClr val="FF0000"/>
                </a:solidFill>
              </a:rPr>
              <a:t>(</a:t>
            </a:r>
            <a:r>
              <a:rPr lang="ja-JP" altLang="en-US" sz="2400" dirty="0" smtClean="0">
                <a:solidFill>
                  <a:srgbClr val="FF0000"/>
                </a:solidFill>
              </a:rPr>
              <a:t>「低価格」</a:t>
            </a:r>
            <a:r>
              <a:rPr lang="en-US" altLang="ja-JP" sz="2400" dirty="0" smtClean="0">
                <a:solidFill>
                  <a:srgbClr val="FF0000"/>
                </a:solidFill>
              </a:rPr>
              <a:t>, (</a:t>
            </a:r>
            <a:r>
              <a:rPr lang="ja-JP" altLang="en-US" sz="2400" dirty="0" smtClean="0">
                <a:solidFill>
                  <a:srgbClr val="FF0000"/>
                </a:solidFill>
              </a:rPr>
              <a:t>「参入」</a:t>
            </a:r>
            <a:r>
              <a:rPr lang="en-US" altLang="ja-JP" sz="2400" dirty="0" smtClean="0">
                <a:solidFill>
                  <a:srgbClr val="FF0000"/>
                </a:solidFill>
              </a:rPr>
              <a:t>,</a:t>
            </a:r>
            <a:r>
              <a:rPr lang="ja-JP" altLang="en-US" sz="2400" dirty="0" smtClean="0">
                <a:solidFill>
                  <a:srgbClr val="FF0000"/>
                </a:solidFill>
              </a:rPr>
              <a:t>「参入せず」</a:t>
            </a:r>
            <a:r>
              <a:rPr lang="en-US" altLang="ja-JP" sz="2400" dirty="0" smtClean="0">
                <a:solidFill>
                  <a:srgbClr val="FF0000"/>
                </a:solidFill>
              </a:rPr>
              <a:t>)) </a:t>
            </a:r>
            <a:r>
              <a:rPr lang="ja-JP" altLang="en-US" sz="2400" dirty="0" smtClean="0">
                <a:solidFill>
                  <a:srgbClr val="FF0000"/>
                </a:solidFill>
              </a:rPr>
              <a:t>は、サブゲーム完全均衡</a:t>
            </a:r>
          </a:p>
          <a:p>
            <a:pPr lvl="2" eaLnBrk="1" hangingPunct="1">
              <a:lnSpc>
                <a:spcPct val="90000"/>
              </a:lnSpc>
            </a:pPr>
            <a:endParaRPr lang="ja-JP" altLang="en-US" sz="1600" dirty="0" smtClean="0"/>
          </a:p>
          <a:p>
            <a:pPr lvl="1" eaLnBrk="1" hangingPunct="1">
              <a:lnSpc>
                <a:spcPct val="90000"/>
              </a:lnSpc>
            </a:pPr>
            <a:r>
              <a:rPr lang="ja-JP" altLang="en-US" sz="2000" dirty="0" smtClean="0"/>
              <a:t>バックワード・インダクションの解でもあった</a:t>
            </a:r>
          </a:p>
          <a:p>
            <a:pPr lvl="2" eaLnBrk="1" hangingPunct="1">
              <a:lnSpc>
                <a:spcPct val="90000"/>
              </a:lnSpc>
            </a:pPr>
            <a:endParaRPr lang="ja-JP" altLang="en-US" sz="1600" dirty="0" smtClean="0"/>
          </a:p>
          <a:p>
            <a:pPr eaLnBrk="1" hangingPunct="1">
              <a:lnSpc>
                <a:spcPct val="90000"/>
              </a:lnSpc>
              <a:buClr>
                <a:schemeClr val="tx1"/>
              </a:buClr>
            </a:pPr>
            <a:r>
              <a:rPr lang="ja-JP" altLang="en-US" sz="2400" dirty="0" smtClean="0">
                <a:solidFill>
                  <a:srgbClr val="FF0000"/>
                </a:solidFill>
              </a:rPr>
              <a:t>バックワード・インダクション</a:t>
            </a:r>
            <a:r>
              <a:rPr lang="ja-JP" altLang="en-US" sz="2400" dirty="0" smtClean="0"/>
              <a:t>が可能なゲームでは、その解と</a:t>
            </a:r>
            <a:r>
              <a:rPr lang="ja-JP" altLang="en-US" sz="2400" dirty="0" smtClean="0">
                <a:solidFill>
                  <a:srgbClr val="FF0000"/>
                </a:solidFill>
              </a:rPr>
              <a:t>サブゲーム完全均衡は一致</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calcmode="lin" valueType="num">
                                      <p:cBhvr additive="base">
                                        <p:cTn id="12"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2">
                                            <p:txEl>
                                              <p:pRg st="1" end="1"/>
                                            </p:txEl>
                                          </p:spTgt>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 calcmode="lin" valueType="num">
                                      <p:cBhvr additive="base">
                                        <p:cTn id="16"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 calcmode="lin" valueType="num">
                                      <p:cBhvr additive="base">
                                        <p:cTn id="22"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2">
                                            <p:txEl>
                                              <p:pRg st="5" end="5"/>
                                            </p:txEl>
                                          </p:spTgt>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
                                            <p:txEl>
                                              <p:pRg st="7" end="7"/>
                                            </p:txEl>
                                          </p:spTgt>
                                        </p:tgtEl>
                                        <p:attrNameLst>
                                          <p:attrName>style.visibility</p:attrName>
                                        </p:attrNameLst>
                                      </p:cBhvr>
                                      <p:to>
                                        <p:strVal val="visible"/>
                                      </p:to>
                                    </p:set>
                                    <p:anim calcmode="lin" valueType="num">
                                      <p:cBhvr additive="base">
                                        <p:cTn id="26" dur="500" fill="hold"/>
                                        <p:tgtEl>
                                          <p:spTgt spid="2">
                                            <p:txEl>
                                              <p:pRg st="7" end="7"/>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2">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 presetClass="entr" presetSubtype="8" fill="hold" grpId="0" nodeType="clickEffect">
                                  <p:stCondLst>
                                    <p:cond delay="0"/>
                                  </p:stCondLst>
                                  <p:childTnLst>
                                    <p:set>
                                      <p:cBhvr>
                                        <p:cTn id="31" dur="1" fill="hold">
                                          <p:stCondLst>
                                            <p:cond delay="0"/>
                                          </p:stCondLst>
                                        </p:cTn>
                                        <p:tgtEl>
                                          <p:spTgt spid="2">
                                            <p:txEl>
                                              <p:pRg st="9" end="9"/>
                                            </p:txEl>
                                          </p:spTgt>
                                        </p:tgtEl>
                                        <p:attrNameLst>
                                          <p:attrName>style.visibility</p:attrName>
                                        </p:attrNameLst>
                                      </p:cBhvr>
                                      <p:to>
                                        <p:strVal val="visible"/>
                                      </p:to>
                                    </p:set>
                                    <p:anim calcmode="lin" valueType="num">
                                      <p:cBhvr additive="base">
                                        <p:cTn id="32" dur="500" fill="hold"/>
                                        <p:tgtEl>
                                          <p:spTgt spid="2">
                                            <p:txEl>
                                              <p:pRg st="9" end="9"/>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2">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CE5A0066-F353-493E-9F12-98C8270DF211}" type="slidenum">
              <a:rPr lang="en-US" altLang="ja-JP" sz="1400"/>
              <a:pPr>
                <a:spcBef>
                  <a:spcPct val="0"/>
                </a:spcBef>
                <a:buFontTx/>
                <a:buNone/>
              </a:pPr>
              <a:t>3</a:t>
            </a:fld>
            <a:endParaRPr lang="en-US" altLang="ja-JP" sz="1400"/>
          </a:p>
        </p:txBody>
      </p:sp>
      <p:sp>
        <p:nvSpPr>
          <p:cNvPr id="8195" name="Rectangle 2"/>
          <p:cNvSpPr>
            <a:spLocks noGrp="1" noChangeArrowheads="1"/>
          </p:cNvSpPr>
          <p:nvPr>
            <p:ph type="title"/>
          </p:nvPr>
        </p:nvSpPr>
        <p:spPr/>
        <p:txBody>
          <a:bodyPr/>
          <a:lstStyle/>
          <a:p>
            <a:pPr eaLnBrk="1" hangingPunct="1"/>
            <a:r>
              <a:rPr lang="ja-JP" altLang="en-US" smtClean="0"/>
              <a:t>展開形ゲームの構成要素</a:t>
            </a:r>
          </a:p>
        </p:txBody>
      </p:sp>
      <p:sp>
        <p:nvSpPr>
          <p:cNvPr id="2" name="Rectangle 3"/>
          <p:cNvSpPr>
            <a:spLocks noGrp="1" noChangeArrowheads="1"/>
          </p:cNvSpPr>
          <p:nvPr>
            <p:ph type="body" idx="1"/>
          </p:nvPr>
        </p:nvSpPr>
        <p:spPr>
          <a:xfrm>
            <a:off x="457200" y="1600200"/>
            <a:ext cx="8229600" cy="4924425"/>
          </a:xfrm>
        </p:spPr>
        <p:txBody>
          <a:bodyPr/>
          <a:lstStyle/>
          <a:p>
            <a:pPr eaLnBrk="1" hangingPunct="1">
              <a:lnSpc>
                <a:spcPct val="80000"/>
              </a:lnSpc>
              <a:buClr>
                <a:schemeClr val="tx1"/>
              </a:buClr>
            </a:pPr>
            <a:r>
              <a:rPr lang="ja-JP" altLang="en-US" sz="2000" dirty="0" smtClean="0">
                <a:solidFill>
                  <a:srgbClr val="FF0000"/>
                </a:solidFill>
              </a:rPr>
              <a:t>プレイヤー（</a:t>
            </a:r>
            <a:r>
              <a:rPr lang="en-US" altLang="ja-JP" sz="2000" dirty="0" smtClean="0">
                <a:solidFill>
                  <a:srgbClr val="FF0000"/>
                </a:solidFill>
              </a:rPr>
              <a:t>player</a:t>
            </a:r>
            <a:r>
              <a:rPr lang="ja-JP" altLang="en-US" sz="2000" dirty="0" smtClean="0">
                <a:solidFill>
                  <a:srgbClr val="FF0000"/>
                </a:solidFill>
              </a:rPr>
              <a:t>）</a:t>
            </a:r>
            <a:r>
              <a:rPr lang="ja-JP" altLang="en-US" sz="2000" dirty="0" smtClean="0"/>
              <a:t>の集合</a:t>
            </a:r>
          </a:p>
          <a:p>
            <a:pPr lvl="2" eaLnBrk="1" hangingPunct="1">
              <a:lnSpc>
                <a:spcPct val="80000"/>
              </a:lnSpc>
            </a:pPr>
            <a:endParaRPr lang="ja-JP" altLang="en-US" sz="1400" dirty="0" smtClean="0"/>
          </a:p>
          <a:p>
            <a:pPr eaLnBrk="1" hangingPunct="1">
              <a:lnSpc>
                <a:spcPct val="80000"/>
              </a:lnSpc>
            </a:pPr>
            <a:r>
              <a:rPr lang="ja-JP" altLang="en-US" sz="2000" dirty="0" smtClean="0"/>
              <a:t>ゲームの</a:t>
            </a:r>
            <a:r>
              <a:rPr lang="ja-JP" altLang="en-US" sz="2000" dirty="0" smtClean="0">
                <a:solidFill>
                  <a:srgbClr val="FF0000"/>
                </a:solidFill>
              </a:rPr>
              <a:t>木（</a:t>
            </a:r>
            <a:r>
              <a:rPr lang="en-US" altLang="ja-JP" sz="2000" dirty="0" smtClean="0">
                <a:solidFill>
                  <a:srgbClr val="FF0000"/>
                </a:solidFill>
              </a:rPr>
              <a:t>tree</a:t>
            </a:r>
            <a:r>
              <a:rPr lang="ja-JP" altLang="en-US" sz="2000" dirty="0" smtClean="0">
                <a:solidFill>
                  <a:srgbClr val="FF0000"/>
                </a:solidFill>
              </a:rPr>
              <a:t>）</a:t>
            </a:r>
          </a:p>
          <a:p>
            <a:pPr lvl="1" eaLnBrk="1" hangingPunct="1">
              <a:lnSpc>
                <a:spcPct val="80000"/>
              </a:lnSpc>
            </a:pPr>
            <a:r>
              <a:rPr lang="ja-JP" altLang="en-US" sz="1800" dirty="0" smtClean="0"/>
              <a:t>「枝（選択肢）」と「点（手番・終点）」から成る</a:t>
            </a:r>
          </a:p>
          <a:p>
            <a:pPr lvl="2" eaLnBrk="1" hangingPunct="1">
              <a:lnSpc>
                <a:spcPct val="80000"/>
              </a:lnSpc>
            </a:pPr>
            <a:endParaRPr lang="ja-JP" altLang="en-US" sz="1400" dirty="0" smtClean="0">
              <a:solidFill>
                <a:srgbClr val="FF0000"/>
              </a:solidFill>
            </a:endParaRPr>
          </a:p>
          <a:p>
            <a:pPr eaLnBrk="1" hangingPunct="1">
              <a:lnSpc>
                <a:spcPct val="80000"/>
              </a:lnSpc>
              <a:buClr>
                <a:schemeClr val="tx1"/>
              </a:buClr>
            </a:pPr>
            <a:r>
              <a:rPr lang="ja-JP" altLang="en-US" sz="2000" dirty="0" smtClean="0">
                <a:solidFill>
                  <a:srgbClr val="FF0000"/>
                </a:solidFill>
              </a:rPr>
              <a:t>手番（</a:t>
            </a:r>
            <a:r>
              <a:rPr lang="en-US" altLang="ja-JP" sz="2000" dirty="0" smtClean="0">
                <a:solidFill>
                  <a:srgbClr val="FF0000"/>
                </a:solidFill>
              </a:rPr>
              <a:t>move</a:t>
            </a:r>
            <a:r>
              <a:rPr lang="ja-JP" altLang="en-US" sz="2000" dirty="0" smtClean="0">
                <a:solidFill>
                  <a:srgbClr val="FF0000"/>
                </a:solidFill>
              </a:rPr>
              <a:t>）</a:t>
            </a:r>
            <a:r>
              <a:rPr lang="ja-JP" altLang="en-US" sz="2000" dirty="0" smtClean="0"/>
              <a:t>の分割</a:t>
            </a:r>
          </a:p>
          <a:p>
            <a:pPr lvl="1" eaLnBrk="1" hangingPunct="1">
              <a:lnSpc>
                <a:spcPct val="80000"/>
              </a:lnSpc>
              <a:buClr>
                <a:schemeClr val="tx1"/>
              </a:buClr>
            </a:pPr>
            <a:r>
              <a:rPr lang="ja-JP" altLang="en-US" sz="1800" dirty="0" smtClean="0"/>
              <a:t>「どの手番はどのプレイヤーの意思決定のためにあるのか」を示す</a:t>
            </a:r>
          </a:p>
          <a:p>
            <a:pPr lvl="2" eaLnBrk="1" hangingPunct="1">
              <a:lnSpc>
                <a:spcPct val="80000"/>
              </a:lnSpc>
            </a:pPr>
            <a:endParaRPr lang="ja-JP" altLang="en-US" sz="1400" dirty="0" smtClean="0"/>
          </a:p>
          <a:p>
            <a:pPr eaLnBrk="1" hangingPunct="1">
              <a:lnSpc>
                <a:spcPct val="80000"/>
              </a:lnSpc>
            </a:pPr>
            <a:r>
              <a:rPr lang="ja-JP" altLang="en-US" sz="2000" dirty="0" smtClean="0"/>
              <a:t>偶然手番の確率分布</a:t>
            </a:r>
          </a:p>
          <a:p>
            <a:pPr lvl="1" eaLnBrk="1" hangingPunct="1">
              <a:lnSpc>
                <a:spcPct val="80000"/>
              </a:lnSpc>
            </a:pPr>
            <a:r>
              <a:rPr lang="ja-JP" altLang="en-US" sz="1800" dirty="0" smtClean="0"/>
              <a:t>偶然手番（プレイヤーの意思と無関係）でそれぞれの枝が選ばれる確率</a:t>
            </a:r>
          </a:p>
          <a:p>
            <a:pPr lvl="2" eaLnBrk="1" hangingPunct="1">
              <a:lnSpc>
                <a:spcPct val="80000"/>
              </a:lnSpc>
            </a:pPr>
            <a:endParaRPr lang="ja-JP" altLang="en-US" sz="1400" dirty="0" smtClean="0"/>
          </a:p>
          <a:p>
            <a:pPr eaLnBrk="1" hangingPunct="1">
              <a:lnSpc>
                <a:spcPct val="80000"/>
              </a:lnSpc>
              <a:buClr>
                <a:schemeClr val="tx1"/>
              </a:buClr>
            </a:pPr>
            <a:r>
              <a:rPr lang="ja-JP" altLang="en-US" sz="2000" dirty="0" smtClean="0">
                <a:solidFill>
                  <a:srgbClr val="FF0000"/>
                </a:solidFill>
              </a:rPr>
              <a:t>情報（</a:t>
            </a:r>
            <a:r>
              <a:rPr lang="en-US" altLang="ja-JP" sz="2000" dirty="0" smtClean="0">
                <a:solidFill>
                  <a:srgbClr val="FF0000"/>
                </a:solidFill>
              </a:rPr>
              <a:t>information</a:t>
            </a:r>
            <a:r>
              <a:rPr lang="ja-JP" altLang="en-US" sz="2000" dirty="0" smtClean="0">
                <a:solidFill>
                  <a:srgbClr val="FF0000"/>
                </a:solidFill>
              </a:rPr>
              <a:t>）</a:t>
            </a:r>
            <a:r>
              <a:rPr lang="ja-JP" altLang="en-US" sz="2000" dirty="0" smtClean="0"/>
              <a:t>分割</a:t>
            </a:r>
          </a:p>
          <a:p>
            <a:pPr lvl="1" eaLnBrk="1" hangingPunct="1">
              <a:lnSpc>
                <a:spcPct val="80000"/>
              </a:lnSpc>
              <a:buClr>
                <a:schemeClr val="tx1"/>
              </a:buClr>
            </a:pPr>
            <a:r>
              <a:rPr lang="ja-JP" altLang="en-US" sz="1800" dirty="0" smtClean="0"/>
              <a:t>各プレイヤーの情報集合を集めたもの</a:t>
            </a:r>
          </a:p>
          <a:p>
            <a:pPr lvl="2" eaLnBrk="1" hangingPunct="1">
              <a:lnSpc>
                <a:spcPct val="80000"/>
              </a:lnSpc>
            </a:pPr>
            <a:endParaRPr lang="ja-JP" altLang="en-US" sz="1400" dirty="0" smtClean="0"/>
          </a:p>
          <a:p>
            <a:pPr eaLnBrk="1" hangingPunct="1">
              <a:lnSpc>
                <a:spcPct val="80000"/>
              </a:lnSpc>
            </a:pPr>
            <a:r>
              <a:rPr lang="ja-JP" altLang="en-US" sz="2000" dirty="0" smtClean="0"/>
              <a:t>各プレイヤーの</a:t>
            </a:r>
            <a:r>
              <a:rPr lang="ja-JP" altLang="en-US" sz="2000" dirty="0" smtClean="0">
                <a:solidFill>
                  <a:srgbClr val="FF0000"/>
                </a:solidFill>
              </a:rPr>
              <a:t>利得（</a:t>
            </a:r>
            <a:r>
              <a:rPr lang="en-US" altLang="ja-JP" sz="2000" dirty="0" smtClean="0">
                <a:solidFill>
                  <a:srgbClr val="FF0000"/>
                </a:solidFill>
              </a:rPr>
              <a:t>payoff</a:t>
            </a:r>
            <a:r>
              <a:rPr lang="ja-JP" altLang="en-US" sz="2000" dirty="0" smtClean="0">
                <a:solidFill>
                  <a:srgbClr val="FF0000"/>
                </a:solidFill>
              </a:rPr>
              <a:t>）</a:t>
            </a:r>
          </a:p>
          <a:p>
            <a:pPr lvl="1" eaLnBrk="1" hangingPunct="1">
              <a:lnSpc>
                <a:spcPct val="80000"/>
              </a:lnSpc>
            </a:pPr>
            <a:r>
              <a:rPr lang="ja-JP" altLang="en-US" sz="1800" dirty="0" smtClean="0"/>
              <a:t>「各頂点（終点）で各プレイヤーがどれだけの利得を得るか」を示す</a:t>
            </a:r>
          </a:p>
          <a:p>
            <a:pPr eaLnBrk="1" hangingPunct="1">
              <a:lnSpc>
                <a:spcPct val="80000"/>
              </a:lnSpc>
            </a:pPr>
            <a:endParaRPr lang="en-US" altLang="ja-JP" sz="2000" dirty="0" smtClean="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 calcmode="lin" valueType="num">
                                      <p:cBhvr additive="base">
                                        <p:cTn id="19"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
                                            <p:txEl>
                                              <p:pRg st="8" end="8"/>
                                            </p:txEl>
                                          </p:spTgt>
                                        </p:tgtEl>
                                        <p:attrNameLst>
                                          <p:attrName>style.visibility</p:attrName>
                                        </p:attrNameLst>
                                      </p:cBhvr>
                                      <p:to>
                                        <p:strVal val="visible"/>
                                      </p:to>
                                    </p:set>
                                    <p:anim calcmode="lin" valueType="num">
                                      <p:cBhvr additive="base">
                                        <p:cTn id="25" dur="500" fill="hold"/>
                                        <p:tgtEl>
                                          <p:spTgt spid="2">
                                            <p:txEl>
                                              <p:pRg st="8" end="8"/>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
                                            <p:txEl>
                                              <p:pRg st="11" end="11"/>
                                            </p:txEl>
                                          </p:spTgt>
                                        </p:tgtEl>
                                        <p:attrNameLst>
                                          <p:attrName>style.visibility</p:attrName>
                                        </p:attrNameLst>
                                      </p:cBhvr>
                                      <p:to>
                                        <p:strVal val="visible"/>
                                      </p:to>
                                    </p:set>
                                    <p:anim calcmode="lin" valueType="num">
                                      <p:cBhvr additive="base">
                                        <p:cTn id="31" dur="500" fill="hold"/>
                                        <p:tgtEl>
                                          <p:spTgt spid="2">
                                            <p:txEl>
                                              <p:pRg st="11" end="11"/>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
                                            <p:txEl>
                                              <p:pRg st="14" end="14"/>
                                            </p:txEl>
                                          </p:spTgt>
                                        </p:tgtEl>
                                        <p:attrNameLst>
                                          <p:attrName>style.visibility</p:attrName>
                                        </p:attrNameLst>
                                      </p:cBhvr>
                                      <p:to>
                                        <p:strVal val="visible"/>
                                      </p:to>
                                    </p:set>
                                    <p:anim calcmode="lin" valueType="num">
                                      <p:cBhvr additive="base">
                                        <p:cTn id="37" dur="500" fill="hold"/>
                                        <p:tgtEl>
                                          <p:spTgt spid="2">
                                            <p:txEl>
                                              <p:pRg st="14" end="1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
                                            <p:txEl>
                                              <p:pRg st="14" end="14"/>
                                            </p:txEl>
                                          </p:spTgt>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500"/>
                            </p:stCondLst>
                            <p:childTnLst>
                              <p:par>
                                <p:cTn id="40" presetID="2" presetClass="entr" presetSubtype="8" fill="hold" grpId="0" nodeType="afterEffect">
                                  <p:stCondLst>
                                    <p:cond delay="0"/>
                                  </p:stCondLst>
                                  <p:childTnLst>
                                    <p:set>
                                      <p:cBhvr>
                                        <p:cTn id="41" dur="1" fill="hold">
                                          <p:stCondLst>
                                            <p:cond delay="0"/>
                                          </p:stCondLst>
                                        </p:cTn>
                                        <p:tgtEl>
                                          <p:spTgt spid="2">
                                            <p:txEl>
                                              <p:pRg st="3" end="3"/>
                                            </p:txEl>
                                          </p:spTgt>
                                        </p:tgtEl>
                                        <p:attrNameLst>
                                          <p:attrName>style.visibility</p:attrName>
                                        </p:attrNameLst>
                                      </p:cBhvr>
                                      <p:to>
                                        <p:strVal val="visible"/>
                                      </p:to>
                                    </p:set>
                                    <p:anim calcmode="lin" valueType="num">
                                      <p:cBhvr additive="base">
                                        <p:cTn id="42"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1000"/>
                            </p:stCondLst>
                            <p:childTnLst>
                              <p:par>
                                <p:cTn id="45" presetID="2" presetClass="entr" presetSubtype="8" fill="hold" grpId="0" nodeType="afterEffect">
                                  <p:stCondLst>
                                    <p:cond delay="0"/>
                                  </p:stCondLst>
                                  <p:childTnLst>
                                    <p:set>
                                      <p:cBhvr>
                                        <p:cTn id="46" dur="1" fill="hold">
                                          <p:stCondLst>
                                            <p:cond delay="0"/>
                                          </p:stCondLst>
                                        </p:cTn>
                                        <p:tgtEl>
                                          <p:spTgt spid="2">
                                            <p:txEl>
                                              <p:pRg st="6" end="6"/>
                                            </p:txEl>
                                          </p:spTgt>
                                        </p:tgtEl>
                                        <p:attrNameLst>
                                          <p:attrName>style.visibility</p:attrName>
                                        </p:attrNameLst>
                                      </p:cBhvr>
                                      <p:to>
                                        <p:strVal val="visible"/>
                                      </p:to>
                                    </p:set>
                                    <p:anim calcmode="lin" valueType="num">
                                      <p:cBhvr additive="base">
                                        <p:cTn id="47" dur="500" fill="hold"/>
                                        <p:tgtEl>
                                          <p:spTgt spid="2">
                                            <p:txEl>
                                              <p:pRg st="6" end="6"/>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par>
                          <p:cTn id="49" fill="hold" nodeType="afterGroup">
                            <p:stCondLst>
                              <p:cond delay="1500"/>
                            </p:stCondLst>
                            <p:childTnLst>
                              <p:par>
                                <p:cTn id="50" presetID="2" presetClass="entr" presetSubtype="8" fill="hold" grpId="0" nodeType="afterEffect">
                                  <p:stCondLst>
                                    <p:cond delay="0"/>
                                  </p:stCondLst>
                                  <p:childTnLst>
                                    <p:set>
                                      <p:cBhvr>
                                        <p:cTn id="51" dur="1" fill="hold">
                                          <p:stCondLst>
                                            <p:cond delay="0"/>
                                          </p:stCondLst>
                                        </p:cTn>
                                        <p:tgtEl>
                                          <p:spTgt spid="2">
                                            <p:txEl>
                                              <p:pRg st="9" end="9"/>
                                            </p:txEl>
                                          </p:spTgt>
                                        </p:tgtEl>
                                        <p:attrNameLst>
                                          <p:attrName>style.visibility</p:attrName>
                                        </p:attrNameLst>
                                      </p:cBhvr>
                                      <p:to>
                                        <p:strVal val="visible"/>
                                      </p:to>
                                    </p:set>
                                    <p:anim calcmode="lin" valueType="num">
                                      <p:cBhvr additive="base">
                                        <p:cTn id="52" dur="500" fill="hold"/>
                                        <p:tgtEl>
                                          <p:spTgt spid="2">
                                            <p:txEl>
                                              <p:pRg st="9" end="9"/>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2">
                                            <p:txEl>
                                              <p:pRg st="9" end="9"/>
                                            </p:txEl>
                                          </p:spTgt>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2000"/>
                            </p:stCondLst>
                            <p:childTnLst>
                              <p:par>
                                <p:cTn id="55" presetID="2" presetClass="entr" presetSubtype="8" fill="hold" grpId="0" nodeType="afterEffect">
                                  <p:stCondLst>
                                    <p:cond delay="0"/>
                                  </p:stCondLst>
                                  <p:childTnLst>
                                    <p:set>
                                      <p:cBhvr>
                                        <p:cTn id="56" dur="1" fill="hold">
                                          <p:stCondLst>
                                            <p:cond delay="0"/>
                                          </p:stCondLst>
                                        </p:cTn>
                                        <p:tgtEl>
                                          <p:spTgt spid="2">
                                            <p:txEl>
                                              <p:pRg st="12" end="12"/>
                                            </p:txEl>
                                          </p:spTgt>
                                        </p:tgtEl>
                                        <p:attrNameLst>
                                          <p:attrName>style.visibility</p:attrName>
                                        </p:attrNameLst>
                                      </p:cBhvr>
                                      <p:to>
                                        <p:strVal val="visible"/>
                                      </p:to>
                                    </p:set>
                                    <p:anim calcmode="lin" valueType="num">
                                      <p:cBhvr additive="base">
                                        <p:cTn id="57" dur="500" fill="hold"/>
                                        <p:tgtEl>
                                          <p:spTgt spid="2">
                                            <p:txEl>
                                              <p:pRg st="12" end="12"/>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2">
                                            <p:txEl>
                                              <p:pRg st="12" end="12"/>
                                            </p:txEl>
                                          </p:spTgt>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2500"/>
                            </p:stCondLst>
                            <p:childTnLst>
                              <p:par>
                                <p:cTn id="60" presetID="2" presetClass="entr" presetSubtype="8" fill="hold" grpId="0" nodeType="afterEffect">
                                  <p:stCondLst>
                                    <p:cond delay="0"/>
                                  </p:stCondLst>
                                  <p:childTnLst>
                                    <p:set>
                                      <p:cBhvr>
                                        <p:cTn id="61" dur="1" fill="hold">
                                          <p:stCondLst>
                                            <p:cond delay="0"/>
                                          </p:stCondLst>
                                        </p:cTn>
                                        <p:tgtEl>
                                          <p:spTgt spid="2">
                                            <p:txEl>
                                              <p:pRg st="15" end="15"/>
                                            </p:txEl>
                                          </p:spTgt>
                                        </p:tgtEl>
                                        <p:attrNameLst>
                                          <p:attrName>style.visibility</p:attrName>
                                        </p:attrNameLst>
                                      </p:cBhvr>
                                      <p:to>
                                        <p:strVal val="visible"/>
                                      </p:to>
                                    </p:set>
                                    <p:anim calcmode="lin" valueType="num">
                                      <p:cBhvr additive="base">
                                        <p:cTn id="62" dur="500" fill="hold"/>
                                        <p:tgtEl>
                                          <p:spTgt spid="2">
                                            <p:txEl>
                                              <p:pRg st="15" end="15"/>
                                            </p:txEl>
                                          </p:spTgt>
                                        </p:tgtEl>
                                        <p:attrNameLst>
                                          <p:attrName>ppt_x</p:attrName>
                                        </p:attrNameLst>
                                      </p:cBhvr>
                                      <p:tavLst>
                                        <p:tav tm="0">
                                          <p:val>
                                            <p:strVal val="0-#ppt_w/2"/>
                                          </p:val>
                                        </p:tav>
                                        <p:tav tm="100000">
                                          <p:val>
                                            <p:strVal val="#ppt_x"/>
                                          </p:val>
                                        </p:tav>
                                      </p:tavLst>
                                    </p:anim>
                                    <p:anim calcmode="lin" valueType="num">
                                      <p:cBhvr additive="base">
                                        <p:cTn id="63" dur="500" fill="hold"/>
                                        <p:tgtEl>
                                          <p:spTgt spid="2">
                                            <p:txEl>
                                              <p:pRg st="15" end="1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A5B7CBD0-0874-4F69-8F3D-5ECA3DC12769}" type="slidenum">
              <a:rPr lang="en-US" altLang="ja-JP" sz="1400"/>
              <a:pPr>
                <a:spcBef>
                  <a:spcPct val="0"/>
                </a:spcBef>
                <a:buFontTx/>
                <a:buNone/>
              </a:pPr>
              <a:t>30</a:t>
            </a:fld>
            <a:endParaRPr lang="en-US" altLang="ja-JP" sz="1400"/>
          </a:p>
        </p:txBody>
      </p:sp>
      <p:sp>
        <p:nvSpPr>
          <p:cNvPr id="63491" name="Rectangle 5"/>
          <p:cNvSpPr>
            <a:spLocks noGrp="1" noChangeArrowheads="1"/>
          </p:cNvSpPr>
          <p:nvPr>
            <p:ph type="title" idx="4294967295"/>
          </p:nvPr>
        </p:nvSpPr>
        <p:spPr/>
        <p:txBody>
          <a:bodyPr/>
          <a:lstStyle/>
          <a:p>
            <a:r>
              <a:rPr lang="ja-JP" altLang="en-US" sz="3600" smtClean="0"/>
              <a:t>「裁量」</a:t>
            </a:r>
            <a:r>
              <a:rPr lang="en-US" altLang="ja-JP" sz="3600" smtClean="0"/>
              <a:t>vs</a:t>
            </a:r>
            <a:r>
              <a:rPr lang="ja-JP" altLang="en-US" sz="3600" smtClean="0"/>
              <a:t>「ルール」のゲーム（例</a:t>
            </a:r>
            <a:r>
              <a:rPr lang="en-US" altLang="ja-JP" sz="3600" smtClean="0"/>
              <a:t>2</a:t>
            </a:r>
            <a:r>
              <a:rPr lang="ja-JP" altLang="en-US" sz="3600" smtClean="0"/>
              <a:t>）におけるサブゲーム完全均衡</a:t>
            </a:r>
          </a:p>
        </p:txBody>
      </p:sp>
      <p:sp>
        <p:nvSpPr>
          <p:cNvPr id="31750" name="Rectangle 6"/>
          <p:cNvSpPr>
            <a:spLocks noGrp="1" noChangeArrowheads="1"/>
          </p:cNvSpPr>
          <p:nvPr>
            <p:ph type="body" idx="4294967295"/>
          </p:nvPr>
        </p:nvSpPr>
        <p:spPr>
          <a:xfrm>
            <a:off x="457200" y="1600200"/>
            <a:ext cx="8362950" cy="4525963"/>
          </a:xfrm>
        </p:spPr>
        <p:txBody>
          <a:bodyPr/>
          <a:lstStyle/>
          <a:p>
            <a:r>
              <a:rPr lang="ja-JP" altLang="en-US" sz="2800" dirty="0" smtClean="0"/>
              <a:t>「裁量」のケース：</a:t>
            </a:r>
            <a:endParaRPr lang="en-US" altLang="ja-JP" sz="2800" dirty="0" smtClean="0"/>
          </a:p>
          <a:p>
            <a:pPr lvl="1"/>
            <a:r>
              <a:rPr lang="ja-JP" altLang="en-US" sz="2400" dirty="0" smtClean="0"/>
              <a:t>企業の競争力に応じて、政府が参入規制を行う（ことによって企業を保護する）</a:t>
            </a:r>
            <a:r>
              <a:rPr lang="ja-JP" altLang="en-US" sz="2400" dirty="0" err="1" smtClean="0"/>
              <a:t>か</a:t>
            </a:r>
            <a:r>
              <a:rPr lang="ja-JP" altLang="en-US" sz="2400" dirty="0" smtClean="0"/>
              <a:t>否かを選択</a:t>
            </a:r>
          </a:p>
          <a:p>
            <a:r>
              <a:rPr lang="ja-JP" altLang="en-US" sz="2800" dirty="0" smtClean="0"/>
              <a:t>⇒ 企業が先に意思決定、政府がその後に意思決定</a:t>
            </a:r>
            <a:endParaRPr lang="en-US" altLang="ja-JP" sz="2800" dirty="0" smtClean="0"/>
          </a:p>
          <a:p>
            <a:pPr lvl="2"/>
            <a:endParaRPr lang="en-US" altLang="ja-JP" sz="2000" dirty="0" smtClean="0"/>
          </a:p>
          <a:p>
            <a:r>
              <a:rPr lang="ja-JP" altLang="en-US" sz="2800" dirty="0" smtClean="0"/>
              <a:t>「ルール」のケース：</a:t>
            </a:r>
            <a:endParaRPr lang="en-US" altLang="ja-JP" sz="2800" dirty="0" smtClean="0"/>
          </a:p>
          <a:p>
            <a:pPr lvl="1"/>
            <a:r>
              <a:rPr lang="ja-JP" altLang="en-US" sz="2400" dirty="0" smtClean="0"/>
              <a:t>政府が予め企業の選択とは独立に、参入規制を行うか否かを選択</a:t>
            </a:r>
          </a:p>
          <a:p>
            <a:r>
              <a:rPr lang="ja-JP" altLang="en-US" sz="2800" dirty="0" smtClean="0"/>
              <a:t>⇒ 政府が先に意思決定、企業がその後に意思決定</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750">
                                            <p:txEl>
                                              <p:pRg st="0" end="0"/>
                                            </p:txEl>
                                          </p:spTgt>
                                        </p:tgtEl>
                                        <p:attrNameLst>
                                          <p:attrName>style.visibility</p:attrName>
                                        </p:attrNameLst>
                                      </p:cBhvr>
                                      <p:to>
                                        <p:strVal val="visible"/>
                                      </p:to>
                                    </p:set>
                                    <p:anim calcmode="lin" valueType="num">
                                      <p:cBhvr additive="base">
                                        <p:cTn id="7" dur="500" fill="hold"/>
                                        <p:tgtEl>
                                          <p:spTgt spid="3175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1750">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1750">
                                            <p:txEl>
                                              <p:pRg st="1" end="1"/>
                                            </p:txEl>
                                          </p:spTgt>
                                        </p:tgtEl>
                                        <p:attrNameLst>
                                          <p:attrName>style.visibility</p:attrName>
                                        </p:attrNameLst>
                                      </p:cBhvr>
                                      <p:to>
                                        <p:strVal val="visible"/>
                                      </p:to>
                                    </p:set>
                                    <p:anim calcmode="lin" valueType="num">
                                      <p:cBhvr additive="base">
                                        <p:cTn id="12" dur="500" fill="hold"/>
                                        <p:tgtEl>
                                          <p:spTgt spid="31750">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1750">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31750">
                                            <p:txEl>
                                              <p:pRg st="2" end="2"/>
                                            </p:txEl>
                                          </p:spTgt>
                                        </p:tgtEl>
                                        <p:attrNameLst>
                                          <p:attrName>style.visibility</p:attrName>
                                        </p:attrNameLst>
                                      </p:cBhvr>
                                      <p:to>
                                        <p:strVal val="visible"/>
                                      </p:to>
                                    </p:set>
                                    <p:anim calcmode="lin" valueType="num">
                                      <p:cBhvr additive="base">
                                        <p:cTn id="18" dur="500" fill="hold"/>
                                        <p:tgtEl>
                                          <p:spTgt spid="31750">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1750">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31750">
                                            <p:txEl>
                                              <p:pRg st="4" end="4"/>
                                            </p:txEl>
                                          </p:spTgt>
                                        </p:tgtEl>
                                        <p:attrNameLst>
                                          <p:attrName>style.visibility</p:attrName>
                                        </p:attrNameLst>
                                      </p:cBhvr>
                                      <p:to>
                                        <p:strVal val="visible"/>
                                      </p:to>
                                    </p:set>
                                    <p:anim calcmode="lin" valueType="num">
                                      <p:cBhvr additive="base">
                                        <p:cTn id="24" dur="500" fill="hold"/>
                                        <p:tgtEl>
                                          <p:spTgt spid="31750">
                                            <p:txEl>
                                              <p:pRg st="4" end="4"/>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1750">
                                            <p:txEl>
                                              <p:pRg st="4" end="4"/>
                                            </p:txEl>
                                          </p:spTgt>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500"/>
                            </p:stCondLst>
                            <p:childTnLst>
                              <p:par>
                                <p:cTn id="27" presetID="2" presetClass="entr" presetSubtype="8" fill="hold" grpId="0" nodeType="afterEffect">
                                  <p:stCondLst>
                                    <p:cond delay="0"/>
                                  </p:stCondLst>
                                  <p:childTnLst>
                                    <p:set>
                                      <p:cBhvr>
                                        <p:cTn id="28" dur="1" fill="hold">
                                          <p:stCondLst>
                                            <p:cond delay="0"/>
                                          </p:stCondLst>
                                        </p:cTn>
                                        <p:tgtEl>
                                          <p:spTgt spid="31750">
                                            <p:txEl>
                                              <p:pRg st="5" end="5"/>
                                            </p:txEl>
                                          </p:spTgt>
                                        </p:tgtEl>
                                        <p:attrNameLst>
                                          <p:attrName>style.visibility</p:attrName>
                                        </p:attrNameLst>
                                      </p:cBhvr>
                                      <p:to>
                                        <p:strVal val="visible"/>
                                      </p:to>
                                    </p:set>
                                    <p:anim calcmode="lin" valueType="num">
                                      <p:cBhvr additive="base">
                                        <p:cTn id="29" dur="500" fill="hold"/>
                                        <p:tgtEl>
                                          <p:spTgt spid="31750">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1750">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31750">
                                            <p:txEl>
                                              <p:pRg st="6" end="6"/>
                                            </p:txEl>
                                          </p:spTgt>
                                        </p:tgtEl>
                                        <p:attrNameLst>
                                          <p:attrName>style.visibility</p:attrName>
                                        </p:attrNameLst>
                                      </p:cBhvr>
                                      <p:to>
                                        <p:strVal val="visible"/>
                                      </p:to>
                                    </p:set>
                                    <p:anim calcmode="lin" valueType="num">
                                      <p:cBhvr additive="base">
                                        <p:cTn id="35" dur="500" fill="hold"/>
                                        <p:tgtEl>
                                          <p:spTgt spid="31750">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1750">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0"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08A7027-2572-495E-BE5F-15C053E3FE04}" type="slidenum">
              <a:rPr lang="en-US" altLang="ja-JP" sz="1400"/>
              <a:pPr>
                <a:spcBef>
                  <a:spcPct val="0"/>
                </a:spcBef>
                <a:buFontTx/>
                <a:buNone/>
              </a:pPr>
              <a:t>31</a:t>
            </a:fld>
            <a:endParaRPr lang="en-US" altLang="ja-JP" sz="1400"/>
          </a:p>
        </p:txBody>
      </p:sp>
      <p:sp>
        <p:nvSpPr>
          <p:cNvPr id="80900" name="Rectangle 4"/>
          <p:cNvSpPr>
            <a:spLocks noGrp="1" noChangeArrowheads="1"/>
          </p:cNvSpPr>
          <p:nvPr>
            <p:ph type="title"/>
          </p:nvPr>
        </p:nvSpPr>
        <p:spPr/>
        <p:txBody>
          <a:bodyPr>
            <a:normAutofit fontScale="90000"/>
          </a:bodyPr>
          <a:lstStyle/>
          <a:p>
            <a:pPr eaLnBrk="1" hangingPunct="1">
              <a:defRPr/>
            </a:pPr>
            <a:r>
              <a:rPr lang="ja-JP" altLang="en-US" sz="3600" smtClean="0"/>
              <a:t>「裁量」のケースにおけるサブゲーム完全均衡</a:t>
            </a:r>
          </a:p>
        </p:txBody>
      </p:sp>
      <p:sp>
        <p:nvSpPr>
          <p:cNvPr id="65540" name="Line 6"/>
          <p:cNvSpPr>
            <a:spLocks noChangeAspect="1" noChangeShapeType="1"/>
          </p:cNvSpPr>
          <p:nvPr/>
        </p:nvSpPr>
        <p:spPr bwMode="auto">
          <a:xfrm flipH="1" flipV="1">
            <a:off x="2338388" y="4319588"/>
            <a:ext cx="1257300" cy="1143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5541" name="Line 7"/>
          <p:cNvSpPr>
            <a:spLocks noChangeAspect="1" noChangeShapeType="1"/>
          </p:cNvSpPr>
          <p:nvPr/>
        </p:nvSpPr>
        <p:spPr bwMode="auto">
          <a:xfrm flipV="1">
            <a:off x="3778250" y="4248150"/>
            <a:ext cx="1200150" cy="1200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5542" name="Oval 8"/>
          <p:cNvSpPr>
            <a:spLocks noChangeAspect="1" noChangeArrowheads="1"/>
          </p:cNvSpPr>
          <p:nvPr/>
        </p:nvSpPr>
        <p:spPr bwMode="auto">
          <a:xfrm>
            <a:off x="2193925" y="4175125"/>
            <a:ext cx="153988" cy="153988"/>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5543" name="Oval 9"/>
          <p:cNvSpPr>
            <a:spLocks noChangeAspect="1" noChangeArrowheads="1"/>
          </p:cNvSpPr>
          <p:nvPr/>
        </p:nvSpPr>
        <p:spPr bwMode="auto">
          <a:xfrm>
            <a:off x="4930775" y="4103688"/>
            <a:ext cx="153988" cy="153987"/>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5544" name="Line 10"/>
          <p:cNvSpPr>
            <a:spLocks noChangeAspect="1" noChangeShapeType="1"/>
          </p:cNvSpPr>
          <p:nvPr/>
        </p:nvSpPr>
        <p:spPr bwMode="auto">
          <a:xfrm flipH="1" flipV="1">
            <a:off x="1403350" y="2806700"/>
            <a:ext cx="800100" cy="1371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5545" name="Line 11"/>
          <p:cNvSpPr>
            <a:spLocks noChangeAspect="1" noChangeShapeType="1"/>
          </p:cNvSpPr>
          <p:nvPr/>
        </p:nvSpPr>
        <p:spPr bwMode="auto">
          <a:xfrm flipV="1">
            <a:off x="2338388" y="2806700"/>
            <a:ext cx="701675" cy="14001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5546" name="Line 12"/>
          <p:cNvSpPr>
            <a:spLocks noChangeAspect="1" noChangeShapeType="1"/>
          </p:cNvSpPr>
          <p:nvPr/>
        </p:nvSpPr>
        <p:spPr bwMode="auto">
          <a:xfrm flipH="1" flipV="1">
            <a:off x="4283075" y="2806700"/>
            <a:ext cx="665163" cy="13223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5547" name="Text Box 13"/>
          <p:cNvSpPr txBox="1">
            <a:spLocks noChangeAspect="1" noChangeArrowheads="1"/>
          </p:cNvSpPr>
          <p:nvPr/>
        </p:nvSpPr>
        <p:spPr bwMode="auto">
          <a:xfrm>
            <a:off x="3778250" y="5399088"/>
            <a:ext cx="8239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企業</a:t>
            </a:r>
          </a:p>
        </p:txBody>
      </p:sp>
      <p:sp>
        <p:nvSpPr>
          <p:cNvPr id="65548" name="Text Box 14"/>
          <p:cNvSpPr txBox="1">
            <a:spLocks noChangeAspect="1" noChangeArrowheads="1"/>
          </p:cNvSpPr>
          <p:nvPr/>
        </p:nvSpPr>
        <p:spPr bwMode="auto">
          <a:xfrm>
            <a:off x="1546225" y="4103688"/>
            <a:ext cx="823913"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政府</a:t>
            </a:r>
          </a:p>
        </p:txBody>
      </p:sp>
      <p:sp>
        <p:nvSpPr>
          <p:cNvPr id="65549" name="Text Box 16"/>
          <p:cNvSpPr txBox="1">
            <a:spLocks noChangeAspect="1" noChangeArrowheads="1"/>
          </p:cNvSpPr>
          <p:nvPr/>
        </p:nvSpPr>
        <p:spPr bwMode="auto">
          <a:xfrm>
            <a:off x="1476375" y="4652963"/>
            <a:ext cx="165576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800"/>
              <a:t>高コスト</a:t>
            </a:r>
          </a:p>
          <a:p>
            <a:pPr algn="ctr" eaLnBrk="1" hangingPunct="1">
              <a:spcBef>
                <a:spcPct val="0"/>
              </a:spcBef>
              <a:buFontTx/>
              <a:buNone/>
            </a:pPr>
            <a:r>
              <a:rPr lang="ja-JP" altLang="en-US" sz="1800"/>
              <a:t>（＝努力しない）</a:t>
            </a:r>
          </a:p>
        </p:txBody>
      </p:sp>
      <p:sp>
        <p:nvSpPr>
          <p:cNvPr id="65550" name="Text Box 17"/>
          <p:cNvSpPr txBox="1">
            <a:spLocks noChangeAspect="1" noChangeArrowheads="1"/>
          </p:cNvSpPr>
          <p:nvPr/>
        </p:nvSpPr>
        <p:spPr bwMode="auto">
          <a:xfrm>
            <a:off x="3994150" y="4652963"/>
            <a:ext cx="187166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800"/>
              <a:t>低コスト</a:t>
            </a:r>
          </a:p>
          <a:p>
            <a:pPr algn="ctr" eaLnBrk="1" hangingPunct="1">
              <a:spcBef>
                <a:spcPct val="0"/>
              </a:spcBef>
              <a:buFontTx/>
              <a:buNone/>
            </a:pPr>
            <a:r>
              <a:rPr lang="ja-JP" altLang="en-US" sz="1800"/>
              <a:t>（＝努力する）</a:t>
            </a:r>
          </a:p>
        </p:txBody>
      </p:sp>
      <p:sp>
        <p:nvSpPr>
          <p:cNvPr id="65551" name="Text Box 18"/>
          <p:cNvSpPr txBox="1">
            <a:spLocks noChangeAspect="1" noChangeArrowheads="1"/>
          </p:cNvSpPr>
          <p:nvPr/>
        </p:nvSpPr>
        <p:spPr bwMode="auto">
          <a:xfrm>
            <a:off x="1116013" y="3429000"/>
            <a:ext cx="6492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規制</a:t>
            </a:r>
          </a:p>
        </p:txBody>
      </p:sp>
      <p:sp>
        <p:nvSpPr>
          <p:cNvPr id="65552" name="Text Box 19"/>
          <p:cNvSpPr txBox="1">
            <a:spLocks noChangeAspect="1" noChangeArrowheads="1"/>
          </p:cNvSpPr>
          <p:nvPr/>
        </p:nvSpPr>
        <p:spPr bwMode="auto">
          <a:xfrm>
            <a:off x="2627313" y="3429000"/>
            <a:ext cx="1081087"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自由参入</a:t>
            </a:r>
          </a:p>
        </p:txBody>
      </p:sp>
      <p:sp>
        <p:nvSpPr>
          <p:cNvPr id="65553" name="Text Box 22"/>
          <p:cNvSpPr txBox="1">
            <a:spLocks noChangeAspect="1" noChangeArrowheads="1"/>
          </p:cNvSpPr>
          <p:nvPr/>
        </p:nvSpPr>
        <p:spPr bwMode="auto">
          <a:xfrm>
            <a:off x="969963" y="2420938"/>
            <a:ext cx="863600"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(3, 0)</a:t>
            </a:r>
          </a:p>
        </p:txBody>
      </p:sp>
      <p:sp>
        <p:nvSpPr>
          <p:cNvPr id="65554" name="Text Box 23"/>
          <p:cNvSpPr txBox="1">
            <a:spLocks noChangeAspect="1" noChangeArrowheads="1"/>
          </p:cNvSpPr>
          <p:nvPr/>
        </p:nvSpPr>
        <p:spPr bwMode="auto">
          <a:xfrm>
            <a:off x="2554288" y="2420938"/>
            <a:ext cx="86677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(-1, -1)</a:t>
            </a:r>
          </a:p>
        </p:txBody>
      </p:sp>
      <p:sp>
        <p:nvSpPr>
          <p:cNvPr id="65555" name="Text Box 24"/>
          <p:cNvSpPr txBox="1">
            <a:spLocks noChangeAspect="1" noChangeArrowheads="1"/>
          </p:cNvSpPr>
          <p:nvPr/>
        </p:nvSpPr>
        <p:spPr bwMode="auto">
          <a:xfrm>
            <a:off x="3851275" y="2420938"/>
            <a:ext cx="1131888"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(2, 1)</a:t>
            </a:r>
          </a:p>
        </p:txBody>
      </p:sp>
      <p:sp>
        <p:nvSpPr>
          <p:cNvPr id="65556" name="Text Box 25"/>
          <p:cNvSpPr txBox="1">
            <a:spLocks noChangeAspect="1" noChangeArrowheads="1"/>
          </p:cNvSpPr>
          <p:nvPr/>
        </p:nvSpPr>
        <p:spPr bwMode="auto">
          <a:xfrm>
            <a:off x="5362575" y="2420938"/>
            <a:ext cx="79375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(1, 2)</a:t>
            </a:r>
          </a:p>
        </p:txBody>
      </p:sp>
      <p:sp>
        <p:nvSpPr>
          <p:cNvPr id="65557" name="Oval 26"/>
          <p:cNvSpPr>
            <a:spLocks noChangeAspect="1" noChangeArrowheads="1"/>
          </p:cNvSpPr>
          <p:nvPr/>
        </p:nvSpPr>
        <p:spPr bwMode="auto">
          <a:xfrm>
            <a:off x="3562350" y="5341938"/>
            <a:ext cx="288925" cy="288925"/>
          </a:xfrm>
          <a:prstGeom prst="ellipse">
            <a:avLst/>
          </a:prstGeom>
          <a:solidFill>
            <a:schemeClr val="bg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5558" name="Line 27"/>
          <p:cNvSpPr>
            <a:spLocks noChangeAspect="1" noChangeShapeType="1"/>
          </p:cNvSpPr>
          <p:nvPr/>
        </p:nvSpPr>
        <p:spPr bwMode="auto">
          <a:xfrm flipV="1">
            <a:off x="5075238" y="2806700"/>
            <a:ext cx="668337" cy="13430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5559" name="Oval 28"/>
          <p:cNvSpPr>
            <a:spLocks noChangeAspect="1" noChangeArrowheads="1"/>
          </p:cNvSpPr>
          <p:nvPr/>
        </p:nvSpPr>
        <p:spPr bwMode="auto">
          <a:xfrm>
            <a:off x="3635375" y="5399088"/>
            <a:ext cx="153988" cy="153987"/>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5560" name="Text Box 32"/>
          <p:cNvSpPr txBox="1">
            <a:spLocks noChangeAspect="1" noChangeArrowheads="1"/>
          </p:cNvSpPr>
          <p:nvPr/>
        </p:nvSpPr>
        <p:spPr bwMode="auto">
          <a:xfrm>
            <a:off x="5075238" y="4032250"/>
            <a:ext cx="823912"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政府</a:t>
            </a:r>
          </a:p>
        </p:txBody>
      </p:sp>
      <p:sp>
        <p:nvSpPr>
          <p:cNvPr id="65561" name="Text Box 35"/>
          <p:cNvSpPr txBox="1">
            <a:spLocks noChangeAspect="1" noChangeArrowheads="1"/>
          </p:cNvSpPr>
          <p:nvPr/>
        </p:nvSpPr>
        <p:spPr bwMode="auto">
          <a:xfrm>
            <a:off x="3994150" y="3429000"/>
            <a:ext cx="649288"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規制</a:t>
            </a:r>
          </a:p>
        </p:txBody>
      </p:sp>
      <p:sp>
        <p:nvSpPr>
          <p:cNvPr id="65562" name="Text Box 36"/>
          <p:cNvSpPr txBox="1">
            <a:spLocks noChangeAspect="1" noChangeArrowheads="1"/>
          </p:cNvSpPr>
          <p:nvPr/>
        </p:nvSpPr>
        <p:spPr bwMode="auto">
          <a:xfrm>
            <a:off x="5362575" y="3429000"/>
            <a:ext cx="1081088"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自由参入</a:t>
            </a:r>
          </a:p>
        </p:txBody>
      </p:sp>
      <p:sp>
        <p:nvSpPr>
          <p:cNvPr id="65563" name="AutoShape 27"/>
          <p:cNvSpPr>
            <a:spLocks/>
          </p:cNvSpPr>
          <p:nvPr/>
        </p:nvSpPr>
        <p:spPr bwMode="auto">
          <a:xfrm>
            <a:off x="3563938" y="1628775"/>
            <a:ext cx="1223962" cy="360363"/>
          </a:xfrm>
          <a:prstGeom prst="borderCallout2">
            <a:avLst>
              <a:gd name="adj1" fmla="val 31718"/>
              <a:gd name="adj2" fmla="val -6227"/>
              <a:gd name="adj3" fmla="val 31718"/>
              <a:gd name="adj4" fmla="val -16861"/>
              <a:gd name="adj5" fmla="val 210134"/>
              <a:gd name="adj6" fmla="val -27884"/>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政府の利得</a:t>
            </a:r>
          </a:p>
        </p:txBody>
      </p:sp>
      <p:sp>
        <p:nvSpPr>
          <p:cNvPr id="65564" name="AutoShape 28"/>
          <p:cNvSpPr>
            <a:spLocks/>
          </p:cNvSpPr>
          <p:nvPr/>
        </p:nvSpPr>
        <p:spPr bwMode="auto">
          <a:xfrm>
            <a:off x="1258888" y="1628775"/>
            <a:ext cx="1225550" cy="360363"/>
          </a:xfrm>
          <a:prstGeom prst="borderCallout2">
            <a:avLst>
              <a:gd name="adj1" fmla="val 31718"/>
              <a:gd name="adj2" fmla="val 106218"/>
              <a:gd name="adj3" fmla="val 31718"/>
              <a:gd name="adj4" fmla="val 114509"/>
              <a:gd name="adj5" fmla="val 217181"/>
              <a:gd name="adj6" fmla="val 123185"/>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企業の利得</a:t>
            </a:r>
          </a:p>
        </p:txBody>
      </p:sp>
      <p:sp>
        <p:nvSpPr>
          <p:cNvPr id="65539" name="Line 3"/>
          <p:cNvSpPr>
            <a:spLocks noChangeShapeType="1"/>
          </p:cNvSpPr>
          <p:nvPr/>
        </p:nvSpPr>
        <p:spPr bwMode="auto">
          <a:xfrm flipH="1" flipV="1">
            <a:off x="1331913" y="2852738"/>
            <a:ext cx="774700" cy="1325562"/>
          </a:xfrm>
          <a:prstGeom prst="line">
            <a:avLst/>
          </a:prstGeom>
          <a:noFill/>
          <a:ln w="3175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2" name="Oval 4"/>
          <p:cNvSpPr>
            <a:spLocks noChangeArrowheads="1"/>
          </p:cNvSpPr>
          <p:nvPr/>
        </p:nvSpPr>
        <p:spPr bwMode="auto">
          <a:xfrm>
            <a:off x="1331913" y="2420938"/>
            <a:ext cx="304800" cy="381000"/>
          </a:xfrm>
          <a:prstGeom prst="ellipse">
            <a:avLst/>
          </a:prstGeom>
          <a:noFill/>
          <a:ln w="3175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3" name="Oval 5"/>
          <p:cNvSpPr>
            <a:spLocks noChangeArrowheads="1"/>
          </p:cNvSpPr>
          <p:nvPr/>
        </p:nvSpPr>
        <p:spPr bwMode="auto">
          <a:xfrm>
            <a:off x="2987675" y="2420938"/>
            <a:ext cx="533400" cy="381000"/>
          </a:xfrm>
          <a:prstGeom prst="ellipse">
            <a:avLst/>
          </a:prstGeom>
          <a:noFill/>
          <a:ln w="31750" cap="rnd">
            <a:solidFill>
              <a:srgbClr val="0000FF"/>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 name="Rectangle 6"/>
          <p:cNvSpPr>
            <a:spLocks noChangeArrowheads="1"/>
          </p:cNvSpPr>
          <p:nvPr/>
        </p:nvSpPr>
        <p:spPr bwMode="auto">
          <a:xfrm>
            <a:off x="1187450" y="3500438"/>
            <a:ext cx="533400" cy="304800"/>
          </a:xfrm>
          <a:prstGeom prst="rect">
            <a:avLst/>
          </a:prstGeom>
          <a:noFill/>
          <a:ln w="952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 name="Line 7"/>
          <p:cNvSpPr>
            <a:spLocks noChangeShapeType="1"/>
          </p:cNvSpPr>
          <p:nvPr/>
        </p:nvSpPr>
        <p:spPr bwMode="auto">
          <a:xfrm flipV="1">
            <a:off x="5148263" y="2781300"/>
            <a:ext cx="647700" cy="1368425"/>
          </a:xfrm>
          <a:prstGeom prst="line">
            <a:avLst/>
          </a:prstGeom>
          <a:noFill/>
          <a:ln w="317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6" name="Oval 8"/>
          <p:cNvSpPr>
            <a:spLocks noChangeArrowheads="1"/>
          </p:cNvSpPr>
          <p:nvPr/>
        </p:nvSpPr>
        <p:spPr bwMode="auto">
          <a:xfrm>
            <a:off x="5724525" y="2420938"/>
            <a:ext cx="304800" cy="381000"/>
          </a:xfrm>
          <a:prstGeom prst="ellipse">
            <a:avLst/>
          </a:prstGeom>
          <a:noFill/>
          <a:ln w="317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7" name="Oval 9"/>
          <p:cNvSpPr>
            <a:spLocks noChangeArrowheads="1"/>
          </p:cNvSpPr>
          <p:nvPr/>
        </p:nvSpPr>
        <p:spPr bwMode="auto">
          <a:xfrm>
            <a:off x="4211638" y="2420938"/>
            <a:ext cx="304800" cy="381000"/>
          </a:xfrm>
          <a:prstGeom prst="ellipse">
            <a:avLst/>
          </a:prstGeom>
          <a:noFill/>
          <a:ln w="31750" cap="rnd">
            <a:solidFill>
              <a:srgbClr val="FF0000"/>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8" name="Rectangle 10"/>
          <p:cNvSpPr>
            <a:spLocks noChangeArrowheads="1"/>
          </p:cNvSpPr>
          <p:nvPr/>
        </p:nvSpPr>
        <p:spPr bwMode="auto">
          <a:xfrm>
            <a:off x="5435600" y="3500438"/>
            <a:ext cx="990600" cy="3048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9" name="Rectangle 11"/>
          <p:cNvSpPr>
            <a:spLocks noChangeArrowheads="1"/>
          </p:cNvSpPr>
          <p:nvPr/>
        </p:nvSpPr>
        <p:spPr bwMode="auto">
          <a:xfrm>
            <a:off x="1042988" y="2420938"/>
            <a:ext cx="304800" cy="381000"/>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0" name="Rectangle 12"/>
          <p:cNvSpPr>
            <a:spLocks noChangeArrowheads="1"/>
          </p:cNvSpPr>
          <p:nvPr/>
        </p:nvSpPr>
        <p:spPr bwMode="auto">
          <a:xfrm>
            <a:off x="5435600" y="2420938"/>
            <a:ext cx="304800" cy="38100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1" name="Line 13"/>
          <p:cNvSpPr>
            <a:spLocks noChangeShapeType="1"/>
          </p:cNvSpPr>
          <p:nvPr/>
        </p:nvSpPr>
        <p:spPr bwMode="auto">
          <a:xfrm flipH="1" flipV="1">
            <a:off x="2268538" y="4365625"/>
            <a:ext cx="1295400" cy="1152525"/>
          </a:xfrm>
          <a:prstGeom prst="line">
            <a:avLst/>
          </a:prstGeom>
          <a:noFill/>
          <a:ln w="3175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2" name="Rectangle 14"/>
          <p:cNvSpPr>
            <a:spLocks noChangeArrowheads="1"/>
          </p:cNvSpPr>
          <p:nvPr/>
        </p:nvSpPr>
        <p:spPr bwMode="auto">
          <a:xfrm>
            <a:off x="1835150" y="4724400"/>
            <a:ext cx="863600" cy="288925"/>
          </a:xfrm>
          <a:prstGeom prst="rect">
            <a:avLst/>
          </a:prstGeom>
          <a:noFill/>
          <a:ln w="952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3" name="Rectangle 15"/>
          <p:cNvSpPr>
            <a:spLocks noChangeArrowheads="1"/>
          </p:cNvSpPr>
          <p:nvPr/>
        </p:nvSpPr>
        <p:spPr bwMode="auto">
          <a:xfrm>
            <a:off x="900113" y="2205038"/>
            <a:ext cx="2808287" cy="2235200"/>
          </a:xfrm>
          <a:prstGeom prst="rect">
            <a:avLst/>
          </a:prstGeom>
          <a:noFill/>
          <a:ln w="19050">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4" name="Rectangle 16"/>
          <p:cNvSpPr>
            <a:spLocks noChangeArrowheads="1"/>
          </p:cNvSpPr>
          <p:nvPr/>
        </p:nvSpPr>
        <p:spPr bwMode="auto">
          <a:xfrm>
            <a:off x="3851275" y="2205038"/>
            <a:ext cx="2736850" cy="2235200"/>
          </a:xfrm>
          <a:prstGeom prst="rect">
            <a:avLst/>
          </a:prstGeom>
          <a:noFill/>
          <a:ln w="19050">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32828" name="Rectangle 17"/>
          <p:cNvSpPr>
            <a:spLocks noChangeArrowheads="1"/>
          </p:cNvSpPr>
          <p:nvPr/>
        </p:nvSpPr>
        <p:spPr bwMode="auto">
          <a:xfrm>
            <a:off x="4284663" y="5876925"/>
            <a:ext cx="3946525" cy="711200"/>
          </a:xfrm>
          <a:prstGeom prst="rect">
            <a:avLst/>
          </a:prstGeom>
          <a:noFill/>
          <a:ln w="952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000"/>
              <a:t>サブゲーム完全均衡：</a:t>
            </a:r>
          </a:p>
          <a:p>
            <a:pPr eaLnBrk="1" hangingPunct="1">
              <a:spcBef>
                <a:spcPct val="0"/>
              </a:spcBef>
              <a:buFontTx/>
              <a:buNone/>
            </a:pPr>
            <a:r>
              <a:rPr lang="en-US" altLang="ja-JP" sz="2000"/>
              <a:t>(</a:t>
            </a:r>
            <a:r>
              <a:rPr lang="ja-JP" altLang="en-US" sz="2000"/>
              <a:t>「</a:t>
            </a:r>
            <a:r>
              <a:rPr lang="ja-JP" altLang="en-US" sz="2000">
                <a:solidFill>
                  <a:srgbClr val="0000FF"/>
                </a:solidFill>
              </a:rPr>
              <a:t>高コスト</a:t>
            </a:r>
            <a:r>
              <a:rPr lang="ja-JP" altLang="en-US" sz="2000"/>
              <a:t>」</a:t>
            </a:r>
            <a:r>
              <a:rPr lang="en-US" altLang="ja-JP" sz="2000"/>
              <a:t>, (</a:t>
            </a:r>
            <a:r>
              <a:rPr lang="ja-JP" altLang="en-US" sz="2000"/>
              <a:t>「</a:t>
            </a:r>
            <a:r>
              <a:rPr lang="ja-JP" altLang="en-US" sz="2000">
                <a:solidFill>
                  <a:srgbClr val="0000FF"/>
                </a:solidFill>
              </a:rPr>
              <a:t>規制</a:t>
            </a:r>
            <a:r>
              <a:rPr lang="ja-JP" altLang="en-US" sz="2000"/>
              <a:t>」</a:t>
            </a:r>
            <a:r>
              <a:rPr lang="en-US" altLang="ja-JP" sz="2000"/>
              <a:t>,</a:t>
            </a:r>
            <a:r>
              <a:rPr lang="ja-JP" altLang="en-US" sz="2000"/>
              <a:t>「自由参入」</a:t>
            </a:r>
            <a:r>
              <a:rPr lang="en-US" altLang="ja-JP" sz="200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down)">
                                      <p:cBhvr>
                                        <p:cTn id="10" dur="500"/>
                                        <p:tgtEl>
                                          <p:spTgt spid="1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53"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par>
                                <p:cTn id="18" presetID="53" presetClass="entr" presetSubtype="0"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Effect transition="in" filter="fade">
                                      <p:cBhvr>
                                        <p:cTn id="22" dur="500"/>
                                        <p:tgtEl>
                                          <p:spTgt spid="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6" presetClass="emph" presetSubtype="0" fill="hold" grpId="1" nodeType="clickEffect">
                                  <p:stCondLst>
                                    <p:cond delay="0"/>
                                  </p:stCondLst>
                                  <p:childTnLst>
                                    <p:animEffect transition="out" filter="fade">
                                      <p:cBhvr>
                                        <p:cTn id="26" dur="500" tmFilter="0, 0; .2, .5; .8, .5; 1, 0"/>
                                        <p:tgtEl>
                                          <p:spTgt spid="2"/>
                                        </p:tgtEl>
                                      </p:cBhvr>
                                    </p:animEffect>
                                    <p:animScale>
                                      <p:cBhvr>
                                        <p:cTn id="27" dur="250" autoRev="1" fill="hold"/>
                                        <p:tgtEl>
                                          <p:spTgt spid="2"/>
                                        </p:tgtEl>
                                      </p:cBhvr>
                                      <p:by x="105000" y="105000"/>
                                    </p:animScale>
                                  </p:childTnLst>
                                </p:cTn>
                              </p:par>
                            </p:childTnLst>
                          </p:cTn>
                        </p:par>
                        <p:par>
                          <p:cTn id="28" fill="hold" nodeType="afterGroup">
                            <p:stCondLst>
                              <p:cond delay="500"/>
                            </p:stCondLst>
                            <p:childTnLst>
                              <p:par>
                                <p:cTn id="29" presetID="22" presetClass="entr" presetSubtype="4" fill="hold" grpId="0" nodeType="afterEffect">
                                  <p:stCondLst>
                                    <p:cond delay="0"/>
                                  </p:stCondLst>
                                  <p:childTnLst>
                                    <p:set>
                                      <p:cBhvr>
                                        <p:cTn id="30" dur="1" fill="hold">
                                          <p:stCondLst>
                                            <p:cond delay="0"/>
                                          </p:stCondLst>
                                        </p:cTn>
                                        <p:tgtEl>
                                          <p:spTgt spid="65539"/>
                                        </p:tgtEl>
                                        <p:attrNameLst>
                                          <p:attrName>style.visibility</p:attrName>
                                        </p:attrNameLst>
                                      </p:cBhvr>
                                      <p:to>
                                        <p:strVal val="visible"/>
                                      </p:to>
                                    </p:set>
                                    <p:animEffect transition="in" filter="wipe(down)">
                                      <p:cBhvr>
                                        <p:cTn id="31" dur="500"/>
                                        <p:tgtEl>
                                          <p:spTgt spid="65539"/>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down)">
                                      <p:cBhvr>
                                        <p:cTn id="34" dur="500"/>
                                        <p:tgtEl>
                                          <p:spTgt spid="4"/>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53" presetClass="entr"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childTnLst>
                                </p:cTn>
                              </p:par>
                              <p:par>
                                <p:cTn id="42" presetID="53" presetClass="entr" presetSubtype="0"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Effect transition="in" filter="fade">
                                      <p:cBhvr>
                                        <p:cTn id="46" dur="500"/>
                                        <p:tgtEl>
                                          <p:spTgt spid="6"/>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26" presetClass="emph" presetSubtype="0" fill="hold" grpId="1" nodeType="clickEffect">
                                  <p:stCondLst>
                                    <p:cond delay="0"/>
                                  </p:stCondLst>
                                  <p:childTnLst>
                                    <p:animEffect transition="out" filter="fade">
                                      <p:cBhvr>
                                        <p:cTn id="50" dur="500" tmFilter="0, 0; .2, .5; .8, .5; 1, 0"/>
                                        <p:tgtEl>
                                          <p:spTgt spid="6"/>
                                        </p:tgtEl>
                                      </p:cBhvr>
                                    </p:animEffect>
                                    <p:animScale>
                                      <p:cBhvr>
                                        <p:cTn id="51" dur="250" autoRev="1" fill="hold"/>
                                        <p:tgtEl>
                                          <p:spTgt spid="6"/>
                                        </p:tgtEl>
                                      </p:cBhvr>
                                      <p:by x="105000" y="105000"/>
                                    </p:animScale>
                                  </p:childTnLst>
                                </p:cTn>
                              </p:par>
                            </p:childTnLst>
                          </p:cTn>
                        </p:par>
                        <p:par>
                          <p:cTn id="52" fill="hold" nodeType="afterGroup">
                            <p:stCondLst>
                              <p:cond delay="500"/>
                            </p:stCondLst>
                            <p:childTnLst>
                              <p:par>
                                <p:cTn id="53" presetID="22" presetClass="entr" presetSubtype="4" fill="hold" grpId="0"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wipe(down)">
                                      <p:cBhvr>
                                        <p:cTn id="55" dur="500"/>
                                        <p:tgtEl>
                                          <p:spTgt spid="5"/>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ipe(down)">
                                      <p:cBhvr>
                                        <p:cTn id="58" dur="500"/>
                                        <p:tgtEl>
                                          <p:spTgt spid="8"/>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53" presetClass="entr" presetSubtype="0" fill="hold" grpId="0" nodeType="clickEffect">
                                  <p:stCondLst>
                                    <p:cond delay="0"/>
                                  </p:stCondLst>
                                  <p:childTnLst>
                                    <p:set>
                                      <p:cBhvr>
                                        <p:cTn id="62" dur="1" fill="hold">
                                          <p:stCondLst>
                                            <p:cond delay="0"/>
                                          </p:stCondLst>
                                        </p:cTn>
                                        <p:tgtEl>
                                          <p:spTgt spid="9"/>
                                        </p:tgtEl>
                                        <p:attrNameLst>
                                          <p:attrName>style.visibility</p:attrName>
                                        </p:attrNameLst>
                                      </p:cBhvr>
                                      <p:to>
                                        <p:strVal val="visible"/>
                                      </p:to>
                                    </p:set>
                                    <p:anim calcmode="lin" valueType="num">
                                      <p:cBhvr>
                                        <p:cTn id="63" dur="500" fill="hold"/>
                                        <p:tgtEl>
                                          <p:spTgt spid="9"/>
                                        </p:tgtEl>
                                        <p:attrNameLst>
                                          <p:attrName>ppt_w</p:attrName>
                                        </p:attrNameLst>
                                      </p:cBhvr>
                                      <p:tavLst>
                                        <p:tav tm="0">
                                          <p:val>
                                            <p:fltVal val="0"/>
                                          </p:val>
                                        </p:tav>
                                        <p:tav tm="100000">
                                          <p:val>
                                            <p:strVal val="#ppt_w"/>
                                          </p:val>
                                        </p:tav>
                                      </p:tavLst>
                                    </p:anim>
                                    <p:anim calcmode="lin" valueType="num">
                                      <p:cBhvr>
                                        <p:cTn id="64" dur="500" fill="hold"/>
                                        <p:tgtEl>
                                          <p:spTgt spid="9"/>
                                        </p:tgtEl>
                                        <p:attrNameLst>
                                          <p:attrName>ppt_h</p:attrName>
                                        </p:attrNameLst>
                                      </p:cBhvr>
                                      <p:tavLst>
                                        <p:tav tm="0">
                                          <p:val>
                                            <p:fltVal val="0"/>
                                          </p:val>
                                        </p:tav>
                                        <p:tav tm="100000">
                                          <p:val>
                                            <p:strVal val="#ppt_h"/>
                                          </p:val>
                                        </p:tav>
                                      </p:tavLst>
                                    </p:anim>
                                    <p:animEffect transition="in" filter="fade">
                                      <p:cBhvr>
                                        <p:cTn id="65" dur="500"/>
                                        <p:tgtEl>
                                          <p:spTgt spid="9"/>
                                        </p:tgtEl>
                                      </p:cBhvr>
                                    </p:animEffect>
                                  </p:childTnLst>
                                </p:cTn>
                              </p:par>
                              <p:par>
                                <p:cTn id="66" presetID="53" presetClass="entr" presetSubtype="0" fill="hold" grpId="0" nodeType="withEffect">
                                  <p:stCondLst>
                                    <p:cond delay="0"/>
                                  </p:stCondLst>
                                  <p:childTnLst>
                                    <p:set>
                                      <p:cBhvr>
                                        <p:cTn id="67" dur="1" fill="hold">
                                          <p:stCondLst>
                                            <p:cond delay="0"/>
                                          </p:stCondLst>
                                        </p:cTn>
                                        <p:tgtEl>
                                          <p:spTgt spid="10"/>
                                        </p:tgtEl>
                                        <p:attrNameLst>
                                          <p:attrName>style.visibility</p:attrName>
                                        </p:attrNameLst>
                                      </p:cBhvr>
                                      <p:to>
                                        <p:strVal val="visible"/>
                                      </p:to>
                                    </p:set>
                                    <p:anim calcmode="lin" valueType="num">
                                      <p:cBhvr>
                                        <p:cTn id="68" dur="500" fill="hold"/>
                                        <p:tgtEl>
                                          <p:spTgt spid="10"/>
                                        </p:tgtEl>
                                        <p:attrNameLst>
                                          <p:attrName>ppt_w</p:attrName>
                                        </p:attrNameLst>
                                      </p:cBhvr>
                                      <p:tavLst>
                                        <p:tav tm="0">
                                          <p:val>
                                            <p:fltVal val="0"/>
                                          </p:val>
                                        </p:tav>
                                        <p:tav tm="100000">
                                          <p:val>
                                            <p:strVal val="#ppt_w"/>
                                          </p:val>
                                        </p:tav>
                                      </p:tavLst>
                                    </p:anim>
                                    <p:anim calcmode="lin" valueType="num">
                                      <p:cBhvr>
                                        <p:cTn id="69" dur="500" fill="hold"/>
                                        <p:tgtEl>
                                          <p:spTgt spid="10"/>
                                        </p:tgtEl>
                                        <p:attrNameLst>
                                          <p:attrName>ppt_h</p:attrName>
                                        </p:attrNameLst>
                                      </p:cBhvr>
                                      <p:tavLst>
                                        <p:tav tm="0">
                                          <p:val>
                                            <p:fltVal val="0"/>
                                          </p:val>
                                        </p:tav>
                                        <p:tav tm="100000">
                                          <p:val>
                                            <p:strVal val="#ppt_h"/>
                                          </p:val>
                                        </p:tav>
                                      </p:tavLst>
                                    </p:anim>
                                    <p:animEffect transition="in" filter="fade">
                                      <p:cBhvr>
                                        <p:cTn id="70" dur="500"/>
                                        <p:tgtEl>
                                          <p:spTgt spid="10"/>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26" presetClass="emph" presetSubtype="0" fill="hold" grpId="1" nodeType="clickEffect">
                                  <p:stCondLst>
                                    <p:cond delay="0"/>
                                  </p:stCondLst>
                                  <p:childTnLst>
                                    <p:animEffect transition="out" filter="fade">
                                      <p:cBhvr>
                                        <p:cTn id="74" dur="500" tmFilter="0, 0; .2, .5; .8, .5; 1, 0"/>
                                        <p:tgtEl>
                                          <p:spTgt spid="9"/>
                                        </p:tgtEl>
                                      </p:cBhvr>
                                    </p:animEffect>
                                    <p:animScale>
                                      <p:cBhvr>
                                        <p:cTn id="75" dur="250" autoRev="1" fill="hold"/>
                                        <p:tgtEl>
                                          <p:spTgt spid="9"/>
                                        </p:tgtEl>
                                      </p:cBhvr>
                                      <p:by x="105000" y="105000"/>
                                    </p:animScale>
                                  </p:childTnLst>
                                </p:cTn>
                              </p:par>
                            </p:childTnLst>
                          </p:cTn>
                        </p:par>
                        <p:par>
                          <p:cTn id="76" fill="hold" nodeType="afterGroup">
                            <p:stCondLst>
                              <p:cond delay="500"/>
                            </p:stCondLst>
                            <p:childTnLst>
                              <p:par>
                                <p:cTn id="77" presetID="22" presetClass="entr" presetSubtype="4"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wipe(down)">
                                      <p:cBhvr>
                                        <p:cTn id="79" dur="500"/>
                                        <p:tgtEl>
                                          <p:spTgt spid="11"/>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wipe(down)">
                                      <p:cBhvr>
                                        <p:cTn id="82" dur="500"/>
                                        <p:tgtEl>
                                          <p:spTgt spid="12"/>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53" presetClass="entr" presetSubtype="0" fill="hold" grpId="0" nodeType="clickEffect">
                                  <p:stCondLst>
                                    <p:cond delay="0"/>
                                  </p:stCondLst>
                                  <p:childTnLst>
                                    <p:set>
                                      <p:cBhvr>
                                        <p:cTn id="86" dur="1" fill="hold">
                                          <p:stCondLst>
                                            <p:cond delay="0"/>
                                          </p:stCondLst>
                                        </p:cTn>
                                        <p:tgtEl>
                                          <p:spTgt spid="32828"/>
                                        </p:tgtEl>
                                        <p:attrNameLst>
                                          <p:attrName>style.visibility</p:attrName>
                                        </p:attrNameLst>
                                      </p:cBhvr>
                                      <p:to>
                                        <p:strVal val="visible"/>
                                      </p:to>
                                    </p:set>
                                    <p:anim calcmode="lin" valueType="num">
                                      <p:cBhvr>
                                        <p:cTn id="87" dur="500" fill="hold"/>
                                        <p:tgtEl>
                                          <p:spTgt spid="32828"/>
                                        </p:tgtEl>
                                        <p:attrNameLst>
                                          <p:attrName>ppt_w</p:attrName>
                                        </p:attrNameLst>
                                      </p:cBhvr>
                                      <p:tavLst>
                                        <p:tav tm="0">
                                          <p:val>
                                            <p:fltVal val="0"/>
                                          </p:val>
                                        </p:tav>
                                        <p:tav tm="100000">
                                          <p:val>
                                            <p:strVal val="#ppt_w"/>
                                          </p:val>
                                        </p:tav>
                                      </p:tavLst>
                                    </p:anim>
                                    <p:anim calcmode="lin" valueType="num">
                                      <p:cBhvr>
                                        <p:cTn id="88" dur="500" fill="hold"/>
                                        <p:tgtEl>
                                          <p:spTgt spid="32828"/>
                                        </p:tgtEl>
                                        <p:attrNameLst>
                                          <p:attrName>ppt_h</p:attrName>
                                        </p:attrNameLst>
                                      </p:cBhvr>
                                      <p:tavLst>
                                        <p:tav tm="0">
                                          <p:val>
                                            <p:fltVal val="0"/>
                                          </p:val>
                                        </p:tav>
                                        <p:tav tm="100000">
                                          <p:val>
                                            <p:strVal val="#ppt_h"/>
                                          </p:val>
                                        </p:tav>
                                      </p:tavLst>
                                    </p:anim>
                                    <p:animEffect transition="in" filter="fade">
                                      <p:cBhvr>
                                        <p:cTn id="89" dur="500"/>
                                        <p:tgtEl>
                                          <p:spTgt spid="328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animBg="1"/>
      <p:bldP spid="2" grpId="0" animBg="1"/>
      <p:bldP spid="2" grpId="1" animBg="1"/>
      <p:bldP spid="3" grpId="0" animBg="1"/>
      <p:bldP spid="4" grpId="0" animBg="1"/>
      <p:bldP spid="5" grpId="0" animBg="1"/>
      <p:bldP spid="6" grpId="0" animBg="1"/>
      <p:bldP spid="6" grpId="1" animBg="1"/>
      <p:bldP spid="7" grpId="0" animBg="1"/>
      <p:bldP spid="8" grpId="0" animBg="1"/>
      <p:bldP spid="9" grpId="0" animBg="1"/>
      <p:bldP spid="9" grpId="1" animBg="1"/>
      <p:bldP spid="10" grpId="0" animBg="1"/>
      <p:bldP spid="11" grpId="0" animBg="1"/>
      <p:bldP spid="12" grpId="0" animBg="1"/>
      <p:bldP spid="13" grpId="0" animBg="1"/>
      <p:bldP spid="14" grpId="0" animBg="1"/>
      <p:bldP spid="3282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D4891FBF-48E6-43AD-A7D2-FD483C070351}" type="slidenum">
              <a:rPr lang="en-US" altLang="ja-JP" sz="1400"/>
              <a:pPr>
                <a:spcBef>
                  <a:spcPct val="0"/>
                </a:spcBef>
                <a:buFontTx/>
                <a:buNone/>
              </a:pPr>
              <a:t>32</a:t>
            </a:fld>
            <a:endParaRPr lang="en-US" altLang="ja-JP" sz="1400"/>
          </a:p>
        </p:txBody>
      </p:sp>
      <p:sp>
        <p:nvSpPr>
          <p:cNvPr id="84996" name="Rectangle 4"/>
          <p:cNvSpPr>
            <a:spLocks noGrp="1" noChangeArrowheads="1"/>
          </p:cNvSpPr>
          <p:nvPr>
            <p:ph type="title"/>
          </p:nvPr>
        </p:nvSpPr>
        <p:spPr/>
        <p:txBody>
          <a:bodyPr>
            <a:normAutofit fontScale="90000"/>
          </a:bodyPr>
          <a:lstStyle/>
          <a:p>
            <a:pPr eaLnBrk="1" hangingPunct="1">
              <a:defRPr/>
            </a:pPr>
            <a:r>
              <a:rPr lang="ja-JP" altLang="en-US" sz="3600" smtClean="0"/>
              <a:t>「ルール」のケースにおけるサブゲーム完全均衡</a:t>
            </a:r>
          </a:p>
        </p:txBody>
      </p:sp>
      <p:sp>
        <p:nvSpPr>
          <p:cNvPr id="67588" name="Line 6"/>
          <p:cNvSpPr>
            <a:spLocks noChangeAspect="1" noChangeShapeType="1"/>
          </p:cNvSpPr>
          <p:nvPr/>
        </p:nvSpPr>
        <p:spPr bwMode="auto">
          <a:xfrm flipH="1" flipV="1">
            <a:off x="2338388" y="4319588"/>
            <a:ext cx="1257300" cy="1143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7589" name="Line 7"/>
          <p:cNvSpPr>
            <a:spLocks noChangeAspect="1" noChangeShapeType="1"/>
          </p:cNvSpPr>
          <p:nvPr/>
        </p:nvSpPr>
        <p:spPr bwMode="auto">
          <a:xfrm flipV="1">
            <a:off x="3778250" y="4248150"/>
            <a:ext cx="1200150" cy="12001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7590" name="Oval 8"/>
          <p:cNvSpPr>
            <a:spLocks noChangeAspect="1" noChangeArrowheads="1"/>
          </p:cNvSpPr>
          <p:nvPr/>
        </p:nvSpPr>
        <p:spPr bwMode="auto">
          <a:xfrm>
            <a:off x="2193925" y="4175125"/>
            <a:ext cx="153988" cy="153988"/>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7591" name="Oval 9"/>
          <p:cNvSpPr>
            <a:spLocks noChangeAspect="1" noChangeArrowheads="1"/>
          </p:cNvSpPr>
          <p:nvPr/>
        </p:nvSpPr>
        <p:spPr bwMode="auto">
          <a:xfrm>
            <a:off x="4930775" y="4103688"/>
            <a:ext cx="153988" cy="153987"/>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7592" name="Line 10"/>
          <p:cNvSpPr>
            <a:spLocks noChangeAspect="1" noChangeShapeType="1"/>
          </p:cNvSpPr>
          <p:nvPr/>
        </p:nvSpPr>
        <p:spPr bwMode="auto">
          <a:xfrm flipH="1" flipV="1">
            <a:off x="1403350" y="2806700"/>
            <a:ext cx="800100" cy="1371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7593" name="Line 11"/>
          <p:cNvSpPr>
            <a:spLocks noChangeAspect="1" noChangeShapeType="1"/>
          </p:cNvSpPr>
          <p:nvPr/>
        </p:nvSpPr>
        <p:spPr bwMode="auto">
          <a:xfrm flipV="1">
            <a:off x="2338388" y="2806700"/>
            <a:ext cx="701675" cy="14001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7594" name="Line 12"/>
          <p:cNvSpPr>
            <a:spLocks noChangeAspect="1" noChangeShapeType="1"/>
          </p:cNvSpPr>
          <p:nvPr/>
        </p:nvSpPr>
        <p:spPr bwMode="auto">
          <a:xfrm flipH="1" flipV="1">
            <a:off x="4283075" y="2806700"/>
            <a:ext cx="665163" cy="13223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7595" name="Text Box 13"/>
          <p:cNvSpPr txBox="1">
            <a:spLocks noChangeAspect="1" noChangeArrowheads="1"/>
          </p:cNvSpPr>
          <p:nvPr/>
        </p:nvSpPr>
        <p:spPr bwMode="auto">
          <a:xfrm>
            <a:off x="1546225" y="4148138"/>
            <a:ext cx="8239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企業</a:t>
            </a:r>
          </a:p>
        </p:txBody>
      </p:sp>
      <p:sp>
        <p:nvSpPr>
          <p:cNvPr id="67596" name="Text Box 14"/>
          <p:cNvSpPr txBox="1">
            <a:spLocks noChangeAspect="1" noChangeArrowheads="1"/>
          </p:cNvSpPr>
          <p:nvPr/>
        </p:nvSpPr>
        <p:spPr bwMode="auto">
          <a:xfrm>
            <a:off x="3851275" y="5372100"/>
            <a:ext cx="823913"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政府</a:t>
            </a:r>
          </a:p>
        </p:txBody>
      </p:sp>
      <p:sp>
        <p:nvSpPr>
          <p:cNvPr id="67597" name="Text Box 15"/>
          <p:cNvSpPr txBox="1">
            <a:spLocks noChangeAspect="1" noChangeArrowheads="1"/>
          </p:cNvSpPr>
          <p:nvPr/>
        </p:nvSpPr>
        <p:spPr bwMode="auto">
          <a:xfrm>
            <a:off x="755650" y="3357563"/>
            <a:ext cx="936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800"/>
              <a:t>高コスト</a:t>
            </a:r>
          </a:p>
        </p:txBody>
      </p:sp>
      <p:sp>
        <p:nvSpPr>
          <p:cNvPr id="67598" name="Text Box 16"/>
          <p:cNvSpPr txBox="1">
            <a:spLocks noChangeAspect="1" noChangeArrowheads="1"/>
          </p:cNvSpPr>
          <p:nvPr/>
        </p:nvSpPr>
        <p:spPr bwMode="auto">
          <a:xfrm>
            <a:off x="5362575" y="3284538"/>
            <a:ext cx="10795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800"/>
              <a:t>低コスト</a:t>
            </a:r>
          </a:p>
        </p:txBody>
      </p:sp>
      <p:sp>
        <p:nvSpPr>
          <p:cNvPr id="67599" name="Text Box 17"/>
          <p:cNvSpPr txBox="1">
            <a:spLocks noChangeAspect="1" noChangeArrowheads="1"/>
          </p:cNvSpPr>
          <p:nvPr/>
        </p:nvSpPr>
        <p:spPr bwMode="auto">
          <a:xfrm>
            <a:off x="2266950" y="4797425"/>
            <a:ext cx="649288"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規制</a:t>
            </a:r>
          </a:p>
        </p:txBody>
      </p:sp>
      <p:sp>
        <p:nvSpPr>
          <p:cNvPr id="67600" name="Text Box 18"/>
          <p:cNvSpPr txBox="1">
            <a:spLocks noChangeAspect="1" noChangeArrowheads="1"/>
          </p:cNvSpPr>
          <p:nvPr/>
        </p:nvSpPr>
        <p:spPr bwMode="auto">
          <a:xfrm>
            <a:off x="4427538" y="4724400"/>
            <a:ext cx="1081087"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自由参入</a:t>
            </a:r>
          </a:p>
        </p:txBody>
      </p:sp>
      <p:sp>
        <p:nvSpPr>
          <p:cNvPr id="67601" name="Text Box 19"/>
          <p:cNvSpPr txBox="1">
            <a:spLocks noChangeAspect="1" noChangeArrowheads="1"/>
          </p:cNvSpPr>
          <p:nvPr/>
        </p:nvSpPr>
        <p:spPr bwMode="auto">
          <a:xfrm>
            <a:off x="969963" y="2420938"/>
            <a:ext cx="863600"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(3, 0)</a:t>
            </a:r>
          </a:p>
        </p:txBody>
      </p:sp>
      <p:sp>
        <p:nvSpPr>
          <p:cNvPr id="67602" name="Text Box 20"/>
          <p:cNvSpPr txBox="1">
            <a:spLocks noChangeAspect="1" noChangeArrowheads="1"/>
          </p:cNvSpPr>
          <p:nvPr/>
        </p:nvSpPr>
        <p:spPr bwMode="auto">
          <a:xfrm>
            <a:off x="3778250" y="2420938"/>
            <a:ext cx="86677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(-1, -1)</a:t>
            </a:r>
          </a:p>
        </p:txBody>
      </p:sp>
      <p:sp>
        <p:nvSpPr>
          <p:cNvPr id="67603" name="Text Box 21"/>
          <p:cNvSpPr txBox="1">
            <a:spLocks noChangeAspect="1" noChangeArrowheads="1"/>
          </p:cNvSpPr>
          <p:nvPr/>
        </p:nvSpPr>
        <p:spPr bwMode="auto">
          <a:xfrm>
            <a:off x="2627313" y="2420938"/>
            <a:ext cx="1131887"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(2, 1)</a:t>
            </a:r>
          </a:p>
        </p:txBody>
      </p:sp>
      <p:sp>
        <p:nvSpPr>
          <p:cNvPr id="67604" name="Text Box 22"/>
          <p:cNvSpPr txBox="1">
            <a:spLocks noChangeAspect="1" noChangeArrowheads="1"/>
          </p:cNvSpPr>
          <p:nvPr/>
        </p:nvSpPr>
        <p:spPr bwMode="auto">
          <a:xfrm>
            <a:off x="5362575" y="2420938"/>
            <a:ext cx="79375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(1, 2)</a:t>
            </a:r>
          </a:p>
        </p:txBody>
      </p:sp>
      <p:sp>
        <p:nvSpPr>
          <p:cNvPr id="67605" name="Oval 23"/>
          <p:cNvSpPr>
            <a:spLocks noChangeAspect="1" noChangeArrowheads="1"/>
          </p:cNvSpPr>
          <p:nvPr/>
        </p:nvSpPr>
        <p:spPr bwMode="auto">
          <a:xfrm>
            <a:off x="3562350" y="5341938"/>
            <a:ext cx="288925" cy="288925"/>
          </a:xfrm>
          <a:prstGeom prst="ellipse">
            <a:avLst/>
          </a:prstGeom>
          <a:solidFill>
            <a:schemeClr val="bg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7606" name="Line 24"/>
          <p:cNvSpPr>
            <a:spLocks noChangeAspect="1" noChangeShapeType="1"/>
          </p:cNvSpPr>
          <p:nvPr/>
        </p:nvSpPr>
        <p:spPr bwMode="auto">
          <a:xfrm flipV="1">
            <a:off x="5075238" y="2806700"/>
            <a:ext cx="668337" cy="13430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7607" name="Oval 25"/>
          <p:cNvSpPr>
            <a:spLocks noChangeAspect="1" noChangeArrowheads="1"/>
          </p:cNvSpPr>
          <p:nvPr/>
        </p:nvSpPr>
        <p:spPr bwMode="auto">
          <a:xfrm>
            <a:off x="3635375" y="5399088"/>
            <a:ext cx="153988" cy="153987"/>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7608" name="Text Box 30"/>
          <p:cNvSpPr txBox="1">
            <a:spLocks noChangeAspect="1" noChangeArrowheads="1"/>
          </p:cNvSpPr>
          <p:nvPr/>
        </p:nvSpPr>
        <p:spPr bwMode="auto">
          <a:xfrm>
            <a:off x="3635375" y="3355975"/>
            <a:ext cx="1152525"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800"/>
              <a:t>高コスト</a:t>
            </a:r>
          </a:p>
        </p:txBody>
      </p:sp>
      <p:sp>
        <p:nvSpPr>
          <p:cNvPr id="67609" name="Text Box 31"/>
          <p:cNvSpPr txBox="1">
            <a:spLocks noChangeAspect="1" noChangeArrowheads="1"/>
          </p:cNvSpPr>
          <p:nvPr/>
        </p:nvSpPr>
        <p:spPr bwMode="auto">
          <a:xfrm>
            <a:off x="2554288" y="3355975"/>
            <a:ext cx="1150937"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800"/>
              <a:t>低コスト</a:t>
            </a:r>
          </a:p>
        </p:txBody>
      </p:sp>
      <p:sp>
        <p:nvSpPr>
          <p:cNvPr id="67610" name="Text Box 32"/>
          <p:cNvSpPr txBox="1">
            <a:spLocks noChangeAspect="1" noChangeArrowheads="1"/>
          </p:cNvSpPr>
          <p:nvPr/>
        </p:nvSpPr>
        <p:spPr bwMode="auto">
          <a:xfrm>
            <a:off x="5003800" y="4148138"/>
            <a:ext cx="8239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企業</a:t>
            </a:r>
          </a:p>
        </p:txBody>
      </p:sp>
      <p:sp>
        <p:nvSpPr>
          <p:cNvPr id="67611" name="AutoShape 27"/>
          <p:cNvSpPr>
            <a:spLocks/>
          </p:cNvSpPr>
          <p:nvPr/>
        </p:nvSpPr>
        <p:spPr bwMode="auto">
          <a:xfrm>
            <a:off x="3563938" y="1628775"/>
            <a:ext cx="1223962" cy="360363"/>
          </a:xfrm>
          <a:prstGeom prst="borderCallout2">
            <a:avLst>
              <a:gd name="adj1" fmla="val 31718"/>
              <a:gd name="adj2" fmla="val -6227"/>
              <a:gd name="adj3" fmla="val 31718"/>
              <a:gd name="adj4" fmla="val -16861"/>
              <a:gd name="adj5" fmla="val 210134"/>
              <a:gd name="adj6" fmla="val -27884"/>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政府の利得</a:t>
            </a:r>
          </a:p>
        </p:txBody>
      </p:sp>
      <p:sp>
        <p:nvSpPr>
          <p:cNvPr id="67612" name="AutoShape 28"/>
          <p:cNvSpPr>
            <a:spLocks/>
          </p:cNvSpPr>
          <p:nvPr/>
        </p:nvSpPr>
        <p:spPr bwMode="auto">
          <a:xfrm>
            <a:off x="1258888" y="1628775"/>
            <a:ext cx="1225550" cy="360363"/>
          </a:xfrm>
          <a:prstGeom prst="borderCallout2">
            <a:avLst>
              <a:gd name="adj1" fmla="val 31718"/>
              <a:gd name="adj2" fmla="val 106218"/>
              <a:gd name="adj3" fmla="val 31718"/>
              <a:gd name="adj4" fmla="val 114509"/>
              <a:gd name="adj5" fmla="val 217181"/>
              <a:gd name="adj6" fmla="val 123185"/>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企業の利得</a:t>
            </a:r>
          </a:p>
        </p:txBody>
      </p:sp>
      <p:sp>
        <p:nvSpPr>
          <p:cNvPr id="69635" name="Line 3"/>
          <p:cNvSpPr>
            <a:spLocks noChangeShapeType="1"/>
          </p:cNvSpPr>
          <p:nvPr/>
        </p:nvSpPr>
        <p:spPr bwMode="auto">
          <a:xfrm flipH="1" flipV="1">
            <a:off x="1331913" y="2852738"/>
            <a:ext cx="841375" cy="1392237"/>
          </a:xfrm>
          <a:prstGeom prst="line">
            <a:avLst/>
          </a:prstGeom>
          <a:noFill/>
          <a:ln w="3175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69636" name="Oval 4"/>
          <p:cNvSpPr>
            <a:spLocks noChangeArrowheads="1"/>
          </p:cNvSpPr>
          <p:nvPr/>
        </p:nvSpPr>
        <p:spPr bwMode="auto">
          <a:xfrm>
            <a:off x="1042988" y="2420938"/>
            <a:ext cx="304800" cy="381000"/>
          </a:xfrm>
          <a:prstGeom prst="ellipse">
            <a:avLst/>
          </a:prstGeom>
          <a:noFill/>
          <a:ln w="3175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9637" name="Rectangle 5"/>
          <p:cNvSpPr>
            <a:spLocks noChangeArrowheads="1"/>
          </p:cNvSpPr>
          <p:nvPr/>
        </p:nvSpPr>
        <p:spPr bwMode="auto">
          <a:xfrm>
            <a:off x="827088" y="3429000"/>
            <a:ext cx="792162" cy="287338"/>
          </a:xfrm>
          <a:prstGeom prst="rect">
            <a:avLst/>
          </a:prstGeom>
          <a:noFill/>
          <a:ln w="952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9638" name="Line 6"/>
          <p:cNvSpPr>
            <a:spLocks noChangeShapeType="1"/>
          </p:cNvSpPr>
          <p:nvPr/>
        </p:nvSpPr>
        <p:spPr bwMode="auto">
          <a:xfrm flipV="1">
            <a:off x="5076825" y="2924175"/>
            <a:ext cx="647700" cy="1254125"/>
          </a:xfrm>
          <a:prstGeom prst="line">
            <a:avLst/>
          </a:prstGeom>
          <a:noFill/>
          <a:ln w="317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69639" name="Oval 7"/>
          <p:cNvSpPr>
            <a:spLocks noChangeArrowheads="1"/>
          </p:cNvSpPr>
          <p:nvPr/>
        </p:nvSpPr>
        <p:spPr bwMode="auto">
          <a:xfrm>
            <a:off x="5435600" y="2420938"/>
            <a:ext cx="304800" cy="381000"/>
          </a:xfrm>
          <a:prstGeom prst="ellipse">
            <a:avLst/>
          </a:prstGeom>
          <a:noFill/>
          <a:ln w="317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9640" name="Oval 8"/>
          <p:cNvSpPr>
            <a:spLocks noChangeArrowheads="1"/>
          </p:cNvSpPr>
          <p:nvPr/>
        </p:nvSpPr>
        <p:spPr bwMode="auto">
          <a:xfrm>
            <a:off x="3779838" y="2420938"/>
            <a:ext cx="431800" cy="381000"/>
          </a:xfrm>
          <a:prstGeom prst="ellipse">
            <a:avLst/>
          </a:prstGeom>
          <a:noFill/>
          <a:ln w="31750" cap="rnd">
            <a:solidFill>
              <a:srgbClr val="FF0000"/>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9641" name="Rectangle 9"/>
          <p:cNvSpPr>
            <a:spLocks noChangeArrowheads="1"/>
          </p:cNvSpPr>
          <p:nvPr/>
        </p:nvSpPr>
        <p:spPr bwMode="auto">
          <a:xfrm>
            <a:off x="5508625" y="3357563"/>
            <a:ext cx="792163" cy="3048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9642" name="Rectangle 10"/>
          <p:cNvSpPr>
            <a:spLocks noChangeArrowheads="1"/>
          </p:cNvSpPr>
          <p:nvPr/>
        </p:nvSpPr>
        <p:spPr bwMode="auto">
          <a:xfrm>
            <a:off x="1331913" y="2420938"/>
            <a:ext cx="304800" cy="381000"/>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9643" name="Rectangle 11"/>
          <p:cNvSpPr>
            <a:spLocks noChangeArrowheads="1"/>
          </p:cNvSpPr>
          <p:nvPr/>
        </p:nvSpPr>
        <p:spPr bwMode="auto">
          <a:xfrm>
            <a:off x="5724525" y="2420938"/>
            <a:ext cx="304800" cy="38100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9644" name="Line 12"/>
          <p:cNvSpPr>
            <a:spLocks noChangeShapeType="1"/>
          </p:cNvSpPr>
          <p:nvPr/>
        </p:nvSpPr>
        <p:spPr bwMode="auto">
          <a:xfrm flipV="1">
            <a:off x="3851275" y="4292600"/>
            <a:ext cx="1152525" cy="1157288"/>
          </a:xfrm>
          <a:prstGeom prst="line">
            <a:avLst/>
          </a:prstGeom>
          <a:noFill/>
          <a:ln w="317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69645" name="Rectangle 13"/>
          <p:cNvSpPr>
            <a:spLocks noChangeArrowheads="1"/>
          </p:cNvSpPr>
          <p:nvPr/>
        </p:nvSpPr>
        <p:spPr bwMode="auto">
          <a:xfrm>
            <a:off x="4500563" y="4797425"/>
            <a:ext cx="990600" cy="3048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9646" name="Oval 14"/>
          <p:cNvSpPr>
            <a:spLocks noChangeArrowheads="1"/>
          </p:cNvSpPr>
          <p:nvPr/>
        </p:nvSpPr>
        <p:spPr bwMode="auto">
          <a:xfrm>
            <a:off x="2700338" y="2420938"/>
            <a:ext cx="304800" cy="381000"/>
          </a:xfrm>
          <a:prstGeom prst="ellipse">
            <a:avLst/>
          </a:prstGeom>
          <a:noFill/>
          <a:ln w="31750" cap="rnd">
            <a:solidFill>
              <a:srgbClr val="0000FF"/>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9647" name="Rectangle 15"/>
          <p:cNvSpPr>
            <a:spLocks noChangeArrowheads="1"/>
          </p:cNvSpPr>
          <p:nvPr/>
        </p:nvSpPr>
        <p:spPr bwMode="auto">
          <a:xfrm>
            <a:off x="900113" y="2349500"/>
            <a:ext cx="2592387" cy="2162175"/>
          </a:xfrm>
          <a:prstGeom prst="rect">
            <a:avLst/>
          </a:prstGeom>
          <a:noFill/>
          <a:ln w="19050">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9648" name="Rectangle 16"/>
          <p:cNvSpPr>
            <a:spLocks noChangeArrowheads="1"/>
          </p:cNvSpPr>
          <p:nvPr/>
        </p:nvSpPr>
        <p:spPr bwMode="auto">
          <a:xfrm>
            <a:off x="3708400" y="2349500"/>
            <a:ext cx="2663825" cy="2159000"/>
          </a:xfrm>
          <a:prstGeom prst="rect">
            <a:avLst/>
          </a:prstGeom>
          <a:noFill/>
          <a:ln w="19050">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35885" name="Rectangle 17"/>
          <p:cNvSpPr>
            <a:spLocks noChangeArrowheads="1"/>
          </p:cNvSpPr>
          <p:nvPr/>
        </p:nvSpPr>
        <p:spPr bwMode="auto">
          <a:xfrm>
            <a:off x="3995738" y="5876925"/>
            <a:ext cx="4289425" cy="7112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000"/>
              <a:t>サブゲーム完全均衡：</a:t>
            </a:r>
          </a:p>
          <a:p>
            <a:pPr eaLnBrk="1" hangingPunct="1">
              <a:spcBef>
                <a:spcPct val="0"/>
              </a:spcBef>
              <a:buFontTx/>
              <a:buNone/>
            </a:pPr>
            <a:r>
              <a:rPr lang="en-US" altLang="ja-JP" sz="2000"/>
              <a:t>(</a:t>
            </a:r>
            <a:r>
              <a:rPr lang="ja-JP" altLang="en-US" sz="2000"/>
              <a:t>「</a:t>
            </a:r>
            <a:r>
              <a:rPr lang="ja-JP" altLang="en-US" sz="2000">
                <a:solidFill>
                  <a:srgbClr val="FF0000"/>
                </a:solidFill>
              </a:rPr>
              <a:t>自由参入</a:t>
            </a:r>
            <a:r>
              <a:rPr lang="ja-JP" altLang="en-US" sz="2000"/>
              <a:t>」</a:t>
            </a:r>
            <a:r>
              <a:rPr lang="en-US" altLang="ja-JP" sz="2000"/>
              <a:t>, (</a:t>
            </a:r>
            <a:r>
              <a:rPr lang="ja-JP" altLang="en-US" sz="2000"/>
              <a:t>「高コスト」</a:t>
            </a:r>
            <a:r>
              <a:rPr lang="en-US" altLang="ja-JP" sz="2000"/>
              <a:t>,</a:t>
            </a:r>
            <a:r>
              <a:rPr lang="ja-JP" altLang="en-US" sz="2000"/>
              <a:t>「</a:t>
            </a:r>
            <a:r>
              <a:rPr lang="ja-JP" altLang="en-US" sz="2000">
                <a:solidFill>
                  <a:srgbClr val="FF0000"/>
                </a:solidFill>
              </a:rPr>
              <a:t>低コスト</a:t>
            </a:r>
            <a:r>
              <a:rPr lang="ja-JP" altLang="en-US" sz="2000"/>
              <a:t>」</a:t>
            </a:r>
            <a:r>
              <a:rPr lang="en-US" altLang="ja-JP" sz="200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9647"/>
                                        </p:tgtEl>
                                        <p:attrNameLst>
                                          <p:attrName>style.visibility</p:attrName>
                                        </p:attrNameLst>
                                      </p:cBhvr>
                                      <p:to>
                                        <p:strVal val="visible"/>
                                      </p:to>
                                    </p:set>
                                    <p:animEffect transition="in" filter="wipe(down)">
                                      <p:cBhvr>
                                        <p:cTn id="7" dur="500"/>
                                        <p:tgtEl>
                                          <p:spTgt spid="6964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9648"/>
                                        </p:tgtEl>
                                        <p:attrNameLst>
                                          <p:attrName>style.visibility</p:attrName>
                                        </p:attrNameLst>
                                      </p:cBhvr>
                                      <p:to>
                                        <p:strVal val="visible"/>
                                      </p:to>
                                    </p:set>
                                    <p:animEffect transition="in" filter="wipe(down)">
                                      <p:cBhvr>
                                        <p:cTn id="10" dur="500"/>
                                        <p:tgtEl>
                                          <p:spTgt spid="6964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53" presetClass="entr" presetSubtype="0" fill="hold" grpId="0" nodeType="clickEffect">
                                  <p:stCondLst>
                                    <p:cond delay="0"/>
                                  </p:stCondLst>
                                  <p:childTnLst>
                                    <p:set>
                                      <p:cBhvr>
                                        <p:cTn id="14" dur="1" fill="hold">
                                          <p:stCondLst>
                                            <p:cond delay="0"/>
                                          </p:stCondLst>
                                        </p:cTn>
                                        <p:tgtEl>
                                          <p:spTgt spid="69636"/>
                                        </p:tgtEl>
                                        <p:attrNameLst>
                                          <p:attrName>style.visibility</p:attrName>
                                        </p:attrNameLst>
                                      </p:cBhvr>
                                      <p:to>
                                        <p:strVal val="visible"/>
                                      </p:to>
                                    </p:set>
                                    <p:anim calcmode="lin" valueType="num">
                                      <p:cBhvr>
                                        <p:cTn id="15" dur="500" fill="hold"/>
                                        <p:tgtEl>
                                          <p:spTgt spid="69636"/>
                                        </p:tgtEl>
                                        <p:attrNameLst>
                                          <p:attrName>ppt_w</p:attrName>
                                        </p:attrNameLst>
                                      </p:cBhvr>
                                      <p:tavLst>
                                        <p:tav tm="0">
                                          <p:val>
                                            <p:fltVal val="0"/>
                                          </p:val>
                                        </p:tav>
                                        <p:tav tm="100000">
                                          <p:val>
                                            <p:strVal val="#ppt_w"/>
                                          </p:val>
                                        </p:tav>
                                      </p:tavLst>
                                    </p:anim>
                                    <p:anim calcmode="lin" valueType="num">
                                      <p:cBhvr>
                                        <p:cTn id="16" dur="500" fill="hold"/>
                                        <p:tgtEl>
                                          <p:spTgt spid="69636"/>
                                        </p:tgtEl>
                                        <p:attrNameLst>
                                          <p:attrName>ppt_h</p:attrName>
                                        </p:attrNameLst>
                                      </p:cBhvr>
                                      <p:tavLst>
                                        <p:tav tm="0">
                                          <p:val>
                                            <p:fltVal val="0"/>
                                          </p:val>
                                        </p:tav>
                                        <p:tav tm="100000">
                                          <p:val>
                                            <p:strVal val="#ppt_h"/>
                                          </p:val>
                                        </p:tav>
                                      </p:tavLst>
                                    </p:anim>
                                    <p:animEffect transition="in" filter="fade">
                                      <p:cBhvr>
                                        <p:cTn id="17" dur="500"/>
                                        <p:tgtEl>
                                          <p:spTgt spid="69636"/>
                                        </p:tgtEl>
                                      </p:cBhvr>
                                    </p:animEffect>
                                  </p:childTnLst>
                                </p:cTn>
                              </p:par>
                              <p:par>
                                <p:cTn id="18" presetID="53" presetClass="entr" presetSubtype="0" fill="hold" grpId="0" nodeType="withEffect">
                                  <p:stCondLst>
                                    <p:cond delay="0"/>
                                  </p:stCondLst>
                                  <p:childTnLst>
                                    <p:set>
                                      <p:cBhvr>
                                        <p:cTn id="19" dur="1" fill="hold">
                                          <p:stCondLst>
                                            <p:cond delay="0"/>
                                          </p:stCondLst>
                                        </p:cTn>
                                        <p:tgtEl>
                                          <p:spTgt spid="69646"/>
                                        </p:tgtEl>
                                        <p:attrNameLst>
                                          <p:attrName>style.visibility</p:attrName>
                                        </p:attrNameLst>
                                      </p:cBhvr>
                                      <p:to>
                                        <p:strVal val="visible"/>
                                      </p:to>
                                    </p:set>
                                    <p:anim calcmode="lin" valueType="num">
                                      <p:cBhvr>
                                        <p:cTn id="20" dur="500" fill="hold"/>
                                        <p:tgtEl>
                                          <p:spTgt spid="69646"/>
                                        </p:tgtEl>
                                        <p:attrNameLst>
                                          <p:attrName>ppt_w</p:attrName>
                                        </p:attrNameLst>
                                      </p:cBhvr>
                                      <p:tavLst>
                                        <p:tav tm="0">
                                          <p:val>
                                            <p:fltVal val="0"/>
                                          </p:val>
                                        </p:tav>
                                        <p:tav tm="100000">
                                          <p:val>
                                            <p:strVal val="#ppt_w"/>
                                          </p:val>
                                        </p:tav>
                                      </p:tavLst>
                                    </p:anim>
                                    <p:anim calcmode="lin" valueType="num">
                                      <p:cBhvr>
                                        <p:cTn id="21" dur="500" fill="hold"/>
                                        <p:tgtEl>
                                          <p:spTgt spid="69646"/>
                                        </p:tgtEl>
                                        <p:attrNameLst>
                                          <p:attrName>ppt_h</p:attrName>
                                        </p:attrNameLst>
                                      </p:cBhvr>
                                      <p:tavLst>
                                        <p:tav tm="0">
                                          <p:val>
                                            <p:fltVal val="0"/>
                                          </p:val>
                                        </p:tav>
                                        <p:tav tm="100000">
                                          <p:val>
                                            <p:strVal val="#ppt_h"/>
                                          </p:val>
                                        </p:tav>
                                      </p:tavLst>
                                    </p:anim>
                                    <p:animEffect transition="in" filter="fade">
                                      <p:cBhvr>
                                        <p:cTn id="22" dur="500"/>
                                        <p:tgtEl>
                                          <p:spTgt spid="6964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6" presetClass="emph" presetSubtype="0" fill="hold" grpId="1" nodeType="clickEffect">
                                  <p:stCondLst>
                                    <p:cond delay="0"/>
                                  </p:stCondLst>
                                  <p:childTnLst>
                                    <p:animEffect transition="out" filter="fade">
                                      <p:cBhvr>
                                        <p:cTn id="26" dur="500" tmFilter="0, 0; .2, .5; .8, .5; 1, 0"/>
                                        <p:tgtEl>
                                          <p:spTgt spid="69636"/>
                                        </p:tgtEl>
                                      </p:cBhvr>
                                    </p:animEffect>
                                    <p:animScale>
                                      <p:cBhvr>
                                        <p:cTn id="27" dur="250" autoRev="1" fill="hold"/>
                                        <p:tgtEl>
                                          <p:spTgt spid="69636"/>
                                        </p:tgtEl>
                                      </p:cBhvr>
                                      <p:by x="105000" y="105000"/>
                                    </p:animScale>
                                  </p:childTnLst>
                                </p:cTn>
                              </p:par>
                            </p:childTnLst>
                          </p:cTn>
                        </p:par>
                        <p:par>
                          <p:cTn id="28" fill="hold" nodeType="afterGroup">
                            <p:stCondLst>
                              <p:cond delay="500"/>
                            </p:stCondLst>
                            <p:childTnLst>
                              <p:par>
                                <p:cTn id="29" presetID="22" presetClass="entr" presetSubtype="4" fill="hold" grpId="0" nodeType="afterEffect">
                                  <p:stCondLst>
                                    <p:cond delay="0"/>
                                  </p:stCondLst>
                                  <p:childTnLst>
                                    <p:set>
                                      <p:cBhvr>
                                        <p:cTn id="30" dur="1" fill="hold">
                                          <p:stCondLst>
                                            <p:cond delay="0"/>
                                          </p:stCondLst>
                                        </p:cTn>
                                        <p:tgtEl>
                                          <p:spTgt spid="69635"/>
                                        </p:tgtEl>
                                        <p:attrNameLst>
                                          <p:attrName>style.visibility</p:attrName>
                                        </p:attrNameLst>
                                      </p:cBhvr>
                                      <p:to>
                                        <p:strVal val="visible"/>
                                      </p:to>
                                    </p:set>
                                    <p:animEffect transition="in" filter="wipe(down)">
                                      <p:cBhvr>
                                        <p:cTn id="31" dur="500"/>
                                        <p:tgtEl>
                                          <p:spTgt spid="69635"/>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69637"/>
                                        </p:tgtEl>
                                        <p:attrNameLst>
                                          <p:attrName>style.visibility</p:attrName>
                                        </p:attrNameLst>
                                      </p:cBhvr>
                                      <p:to>
                                        <p:strVal val="visible"/>
                                      </p:to>
                                    </p:set>
                                    <p:animEffect transition="in" filter="wipe(down)">
                                      <p:cBhvr>
                                        <p:cTn id="34" dur="500"/>
                                        <p:tgtEl>
                                          <p:spTgt spid="69637"/>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53" presetClass="entr" presetSubtype="0" fill="hold" grpId="0" nodeType="clickEffect">
                                  <p:stCondLst>
                                    <p:cond delay="0"/>
                                  </p:stCondLst>
                                  <p:childTnLst>
                                    <p:set>
                                      <p:cBhvr>
                                        <p:cTn id="38" dur="1" fill="hold">
                                          <p:stCondLst>
                                            <p:cond delay="0"/>
                                          </p:stCondLst>
                                        </p:cTn>
                                        <p:tgtEl>
                                          <p:spTgt spid="69640"/>
                                        </p:tgtEl>
                                        <p:attrNameLst>
                                          <p:attrName>style.visibility</p:attrName>
                                        </p:attrNameLst>
                                      </p:cBhvr>
                                      <p:to>
                                        <p:strVal val="visible"/>
                                      </p:to>
                                    </p:set>
                                    <p:anim calcmode="lin" valueType="num">
                                      <p:cBhvr>
                                        <p:cTn id="39" dur="500" fill="hold"/>
                                        <p:tgtEl>
                                          <p:spTgt spid="69640"/>
                                        </p:tgtEl>
                                        <p:attrNameLst>
                                          <p:attrName>ppt_w</p:attrName>
                                        </p:attrNameLst>
                                      </p:cBhvr>
                                      <p:tavLst>
                                        <p:tav tm="0">
                                          <p:val>
                                            <p:fltVal val="0"/>
                                          </p:val>
                                        </p:tav>
                                        <p:tav tm="100000">
                                          <p:val>
                                            <p:strVal val="#ppt_w"/>
                                          </p:val>
                                        </p:tav>
                                      </p:tavLst>
                                    </p:anim>
                                    <p:anim calcmode="lin" valueType="num">
                                      <p:cBhvr>
                                        <p:cTn id="40" dur="500" fill="hold"/>
                                        <p:tgtEl>
                                          <p:spTgt spid="69640"/>
                                        </p:tgtEl>
                                        <p:attrNameLst>
                                          <p:attrName>ppt_h</p:attrName>
                                        </p:attrNameLst>
                                      </p:cBhvr>
                                      <p:tavLst>
                                        <p:tav tm="0">
                                          <p:val>
                                            <p:fltVal val="0"/>
                                          </p:val>
                                        </p:tav>
                                        <p:tav tm="100000">
                                          <p:val>
                                            <p:strVal val="#ppt_h"/>
                                          </p:val>
                                        </p:tav>
                                      </p:tavLst>
                                    </p:anim>
                                    <p:animEffect transition="in" filter="fade">
                                      <p:cBhvr>
                                        <p:cTn id="41" dur="500"/>
                                        <p:tgtEl>
                                          <p:spTgt spid="69640"/>
                                        </p:tgtEl>
                                      </p:cBhvr>
                                    </p:animEffect>
                                  </p:childTnLst>
                                </p:cTn>
                              </p:par>
                              <p:par>
                                <p:cTn id="42" presetID="53" presetClass="entr" presetSubtype="0" fill="hold" grpId="0" nodeType="withEffect">
                                  <p:stCondLst>
                                    <p:cond delay="0"/>
                                  </p:stCondLst>
                                  <p:childTnLst>
                                    <p:set>
                                      <p:cBhvr>
                                        <p:cTn id="43" dur="1" fill="hold">
                                          <p:stCondLst>
                                            <p:cond delay="0"/>
                                          </p:stCondLst>
                                        </p:cTn>
                                        <p:tgtEl>
                                          <p:spTgt spid="69639"/>
                                        </p:tgtEl>
                                        <p:attrNameLst>
                                          <p:attrName>style.visibility</p:attrName>
                                        </p:attrNameLst>
                                      </p:cBhvr>
                                      <p:to>
                                        <p:strVal val="visible"/>
                                      </p:to>
                                    </p:set>
                                    <p:anim calcmode="lin" valueType="num">
                                      <p:cBhvr>
                                        <p:cTn id="44" dur="500" fill="hold"/>
                                        <p:tgtEl>
                                          <p:spTgt spid="69639"/>
                                        </p:tgtEl>
                                        <p:attrNameLst>
                                          <p:attrName>ppt_w</p:attrName>
                                        </p:attrNameLst>
                                      </p:cBhvr>
                                      <p:tavLst>
                                        <p:tav tm="0">
                                          <p:val>
                                            <p:fltVal val="0"/>
                                          </p:val>
                                        </p:tav>
                                        <p:tav tm="100000">
                                          <p:val>
                                            <p:strVal val="#ppt_w"/>
                                          </p:val>
                                        </p:tav>
                                      </p:tavLst>
                                    </p:anim>
                                    <p:anim calcmode="lin" valueType="num">
                                      <p:cBhvr>
                                        <p:cTn id="45" dur="500" fill="hold"/>
                                        <p:tgtEl>
                                          <p:spTgt spid="69639"/>
                                        </p:tgtEl>
                                        <p:attrNameLst>
                                          <p:attrName>ppt_h</p:attrName>
                                        </p:attrNameLst>
                                      </p:cBhvr>
                                      <p:tavLst>
                                        <p:tav tm="0">
                                          <p:val>
                                            <p:fltVal val="0"/>
                                          </p:val>
                                        </p:tav>
                                        <p:tav tm="100000">
                                          <p:val>
                                            <p:strVal val="#ppt_h"/>
                                          </p:val>
                                        </p:tav>
                                      </p:tavLst>
                                    </p:anim>
                                    <p:animEffect transition="in" filter="fade">
                                      <p:cBhvr>
                                        <p:cTn id="46" dur="500"/>
                                        <p:tgtEl>
                                          <p:spTgt spid="69639"/>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26" presetClass="emph" presetSubtype="0" fill="hold" grpId="1" nodeType="clickEffect">
                                  <p:stCondLst>
                                    <p:cond delay="0"/>
                                  </p:stCondLst>
                                  <p:childTnLst>
                                    <p:animEffect transition="out" filter="fade">
                                      <p:cBhvr>
                                        <p:cTn id="50" dur="500" tmFilter="0, 0; .2, .5; .8, .5; 1, 0"/>
                                        <p:tgtEl>
                                          <p:spTgt spid="69639"/>
                                        </p:tgtEl>
                                      </p:cBhvr>
                                    </p:animEffect>
                                    <p:animScale>
                                      <p:cBhvr>
                                        <p:cTn id="51" dur="250" autoRev="1" fill="hold"/>
                                        <p:tgtEl>
                                          <p:spTgt spid="69639"/>
                                        </p:tgtEl>
                                      </p:cBhvr>
                                      <p:by x="105000" y="105000"/>
                                    </p:animScale>
                                  </p:childTnLst>
                                </p:cTn>
                              </p:par>
                            </p:childTnLst>
                          </p:cTn>
                        </p:par>
                        <p:par>
                          <p:cTn id="52" fill="hold" nodeType="afterGroup">
                            <p:stCondLst>
                              <p:cond delay="500"/>
                            </p:stCondLst>
                            <p:childTnLst>
                              <p:par>
                                <p:cTn id="53" presetID="22" presetClass="entr" presetSubtype="4" fill="hold" grpId="0" nodeType="afterEffect">
                                  <p:stCondLst>
                                    <p:cond delay="0"/>
                                  </p:stCondLst>
                                  <p:childTnLst>
                                    <p:set>
                                      <p:cBhvr>
                                        <p:cTn id="54" dur="1" fill="hold">
                                          <p:stCondLst>
                                            <p:cond delay="0"/>
                                          </p:stCondLst>
                                        </p:cTn>
                                        <p:tgtEl>
                                          <p:spTgt spid="69638"/>
                                        </p:tgtEl>
                                        <p:attrNameLst>
                                          <p:attrName>style.visibility</p:attrName>
                                        </p:attrNameLst>
                                      </p:cBhvr>
                                      <p:to>
                                        <p:strVal val="visible"/>
                                      </p:to>
                                    </p:set>
                                    <p:animEffect transition="in" filter="wipe(down)">
                                      <p:cBhvr>
                                        <p:cTn id="55" dur="500"/>
                                        <p:tgtEl>
                                          <p:spTgt spid="69638"/>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69641"/>
                                        </p:tgtEl>
                                        <p:attrNameLst>
                                          <p:attrName>style.visibility</p:attrName>
                                        </p:attrNameLst>
                                      </p:cBhvr>
                                      <p:to>
                                        <p:strVal val="visible"/>
                                      </p:to>
                                    </p:set>
                                    <p:animEffect transition="in" filter="wipe(down)">
                                      <p:cBhvr>
                                        <p:cTn id="58" dur="500"/>
                                        <p:tgtEl>
                                          <p:spTgt spid="69641"/>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53" presetClass="entr" presetSubtype="0" fill="hold" grpId="0" nodeType="clickEffect">
                                  <p:stCondLst>
                                    <p:cond delay="0"/>
                                  </p:stCondLst>
                                  <p:childTnLst>
                                    <p:set>
                                      <p:cBhvr>
                                        <p:cTn id="62" dur="1" fill="hold">
                                          <p:stCondLst>
                                            <p:cond delay="0"/>
                                          </p:stCondLst>
                                        </p:cTn>
                                        <p:tgtEl>
                                          <p:spTgt spid="69642"/>
                                        </p:tgtEl>
                                        <p:attrNameLst>
                                          <p:attrName>style.visibility</p:attrName>
                                        </p:attrNameLst>
                                      </p:cBhvr>
                                      <p:to>
                                        <p:strVal val="visible"/>
                                      </p:to>
                                    </p:set>
                                    <p:anim calcmode="lin" valueType="num">
                                      <p:cBhvr>
                                        <p:cTn id="63" dur="500" fill="hold"/>
                                        <p:tgtEl>
                                          <p:spTgt spid="69642"/>
                                        </p:tgtEl>
                                        <p:attrNameLst>
                                          <p:attrName>ppt_w</p:attrName>
                                        </p:attrNameLst>
                                      </p:cBhvr>
                                      <p:tavLst>
                                        <p:tav tm="0">
                                          <p:val>
                                            <p:fltVal val="0"/>
                                          </p:val>
                                        </p:tav>
                                        <p:tav tm="100000">
                                          <p:val>
                                            <p:strVal val="#ppt_w"/>
                                          </p:val>
                                        </p:tav>
                                      </p:tavLst>
                                    </p:anim>
                                    <p:anim calcmode="lin" valueType="num">
                                      <p:cBhvr>
                                        <p:cTn id="64" dur="500" fill="hold"/>
                                        <p:tgtEl>
                                          <p:spTgt spid="69642"/>
                                        </p:tgtEl>
                                        <p:attrNameLst>
                                          <p:attrName>ppt_h</p:attrName>
                                        </p:attrNameLst>
                                      </p:cBhvr>
                                      <p:tavLst>
                                        <p:tav tm="0">
                                          <p:val>
                                            <p:fltVal val="0"/>
                                          </p:val>
                                        </p:tav>
                                        <p:tav tm="100000">
                                          <p:val>
                                            <p:strVal val="#ppt_h"/>
                                          </p:val>
                                        </p:tav>
                                      </p:tavLst>
                                    </p:anim>
                                    <p:animEffect transition="in" filter="fade">
                                      <p:cBhvr>
                                        <p:cTn id="65" dur="500"/>
                                        <p:tgtEl>
                                          <p:spTgt spid="69642"/>
                                        </p:tgtEl>
                                      </p:cBhvr>
                                    </p:animEffect>
                                  </p:childTnLst>
                                </p:cTn>
                              </p:par>
                              <p:par>
                                <p:cTn id="66" presetID="53" presetClass="entr" presetSubtype="0" fill="hold" grpId="0" nodeType="withEffect">
                                  <p:stCondLst>
                                    <p:cond delay="0"/>
                                  </p:stCondLst>
                                  <p:childTnLst>
                                    <p:set>
                                      <p:cBhvr>
                                        <p:cTn id="67" dur="1" fill="hold">
                                          <p:stCondLst>
                                            <p:cond delay="0"/>
                                          </p:stCondLst>
                                        </p:cTn>
                                        <p:tgtEl>
                                          <p:spTgt spid="69643"/>
                                        </p:tgtEl>
                                        <p:attrNameLst>
                                          <p:attrName>style.visibility</p:attrName>
                                        </p:attrNameLst>
                                      </p:cBhvr>
                                      <p:to>
                                        <p:strVal val="visible"/>
                                      </p:to>
                                    </p:set>
                                    <p:anim calcmode="lin" valueType="num">
                                      <p:cBhvr>
                                        <p:cTn id="68" dur="500" fill="hold"/>
                                        <p:tgtEl>
                                          <p:spTgt spid="69643"/>
                                        </p:tgtEl>
                                        <p:attrNameLst>
                                          <p:attrName>ppt_w</p:attrName>
                                        </p:attrNameLst>
                                      </p:cBhvr>
                                      <p:tavLst>
                                        <p:tav tm="0">
                                          <p:val>
                                            <p:fltVal val="0"/>
                                          </p:val>
                                        </p:tav>
                                        <p:tav tm="100000">
                                          <p:val>
                                            <p:strVal val="#ppt_w"/>
                                          </p:val>
                                        </p:tav>
                                      </p:tavLst>
                                    </p:anim>
                                    <p:anim calcmode="lin" valueType="num">
                                      <p:cBhvr>
                                        <p:cTn id="69" dur="500" fill="hold"/>
                                        <p:tgtEl>
                                          <p:spTgt spid="69643"/>
                                        </p:tgtEl>
                                        <p:attrNameLst>
                                          <p:attrName>ppt_h</p:attrName>
                                        </p:attrNameLst>
                                      </p:cBhvr>
                                      <p:tavLst>
                                        <p:tav tm="0">
                                          <p:val>
                                            <p:fltVal val="0"/>
                                          </p:val>
                                        </p:tav>
                                        <p:tav tm="100000">
                                          <p:val>
                                            <p:strVal val="#ppt_h"/>
                                          </p:val>
                                        </p:tav>
                                      </p:tavLst>
                                    </p:anim>
                                    <p:animEffect transition="in" filter="fade">
                                      <p:cBhvr>
                                        <p:cTn id="70" dur="500"/>
                                        <p:tgtEl>
                                          <p:spTgt spid="69643"/>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26" presetClass="emph" presetSubtype="0" fill="hold" grpId="1" nodeType="clickEffect">
                                  <p:stCondLst>
                                    <p:cond delay="0"/>
                                  </p:stCondLst>
                                  <p:childTnLst>
                                    <p:animEffect transition="out" filter="fade">
                                      <p:cBhvr>
                                        <p:cTn id="74" dur="500" tmFilter="0, 0; .2, .5; .8, .5; 1, 0"/>
                                        <p:tgtEl>
                                          <p:spTgt spid="69642"/>
                                        </p:tgtEl>
                                      </p:cBhvr>
                                    </p:animEffect>
                                    <p:animScale>
                                      <p:cBhvr>
                                        <p:cTn id="75" dur="250" autoRev="1" fill="hold"/>
                                        <p:tgtEl>
                                          <p:spTgt spid="69642"/>
                                        </p:tgtEl>
                                      </p:cBhvr>
                                      <p:by x="105000" y="105000"/>
                                    </p:animScale>
                                  </p:childTnLst>
                                </p:cTn>
                              </p:par>
                            </p:childTnLst>
                          </p:cTn>
                        </p:par>
                        <p:par>
                          <p:cTn id="76" fill="hold" nodeType="afterGroup">
                            <p:stCondLst>
                              <p:cond delay="500"/>
                            </p:stCondLst>
                            <p:childTnLst>
                              <p:par>
                                <p:cTn id="77" presetID="22" presetClass="entr" presetSubtype="4" fill="hold" grpId="0" nodeType="afterEffect">
                                  <p:stCondLst>
                                    <p:cond delay="0"/>
                                  </p:stCondLst>
                                  <p:childTnLst>
                                    <p:set>
                                      <p:cBhvr>
                                        <p:cTn id="78" dur="1" fill="hold">
                                          <p:stCondLst>
                                            <p:cond delay="0"/>
                                          </p:stCondLst>
                                        </p:cTn>
                                        <p:tgtEl>
                                          <p:spTgt spid="69644"/>
                                        </p:tgtEl>
                                        <p:attrNameLst>
                                          <p:attrName>style.visibility</p:attrName>
                                        </p:attrNameLst>
                                      </p:cBhvr>
                                      <p:to>
                                        <p:strVal val="visible"/>
                                      </p:to>
                                    </p:set>
                                    <p:animEffect transition="in" filter="wipe(down)">
                                      <p:cBhvr>
                                        <p:cTn id="79" dur="500"/>
                                        <p:tgtEl>
                                          <p:spTgt spid="69644"/>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69645"/>
                                        </p:tgtEl>
                                        <p:attrNameLst>
                                          <p:attrName>style.visibility</p:attrName>
                                        </p:attrNameLst>
                                      </p:cBhvr>
                                      <p:to>
                                        <p:strVal val="visible"/>
                                      </p:to>
                                    </p:set>
                                    <p:animEffect transition="in" filter="wipe(down)">
                                      <p:cBhvr>
                                        <p:cTn id="82" dur="500"/>
                                        <p:tgtEl>
                                          <p:spTgt spid="69645"/>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53" presetClass="entr" presetSubtype="0" fill="hold" grpId="0" nodeType="clickEffect">
                                  <p:stCondLst>
                                    <p:cond delay="0"/>
                                  </p:stCondLst>
                                  <p:childTnLst>
                                    <p:set>
                                      <p:cBhvr>
                                        <p:cTn id="86" dur="1" fill="hold">
                                          <p:stCondLst>
                                            <p:cond delay="0"/>
                                          </p:stCondLst>
                                        </p:cTn>
                                        <p:tgtEl>
                                          <p:spTgt spid="35885"/>
                                        </p:tgtEl>
                                        <p:attrNameLst>
                                          <p:attrName>style.visibility</p:attrName>
                                        </p:attrNameLst>
                                      </p:cBhvr>
                                      <p:to>
                                        <p:strVal val="visible"/>
                                      </p:to>
                                    </p:set>
                                    <p:anim calcmode="lin" valueType="num">
                                      <p:cBhvr>
                                        <p:cTn id="87" dur="500" fill="hold"/>
                                        <p:tgtEl>
                                          <p:spTgt spid="35885"/>
                                        </p:tgtEl>
                                        <p:attrNameLst>
                                          <p:attrName>ppt_w</p:attrName>
                                        </p:attrNameLst>
                                      </p:cBhvr>
                                      <p:tavLst>
                                        <p:tav tm="0">
                                          <p:val>
                                            <p:fltVal val="0"/>
                                          </p:val>
                                        </p:tav>
                                        <p:tav tm="100000">
                                          <p:val>
                                            <p:strVal val="#ppt_w"/>
                                          </p:val>
                                        </p:tav>
                                      </p:tavLst>
                                    </p:anim>
                                    <p:anim calcmode="lin" valueType="num">
                                      <p:cBhvr>
                                        <p:cTn id="88" dur="500" fill="hold"/>
                                        <p:tgtEl>
                                          <p:spTgt spid="35885"/>
                                        </p:tgtEl>
                                        <p:attrNameLst>
                                          <p:attrName>ppt_h</p:attrName>
                                        </p:attrNameLst>
                                      </p:cBhvr>
                                      <p:tavLst>
                                        <p:tav tm="0">
                                          <p:val>
                                            <p:fltVal val="0"/>
                                          </p:val>
                                        </p:tav>
                                        <p:tav tm="100000">
                                          <p:val>
                                            <p:strVal val="#ppt_h"/>
                                          </p:val>
                                        </p:tav>
                                      </p:tavLst>
                                    </p:anim>
                                    <p:animEffect transition="in" filter="fade">
                                      <p:cBhvr>
                                        <p:cTn id="89" dur="500"/>
                                        <p:tgtEl>
                                          <p:spTgt spid="358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5" grpId="0" animBg="1"/>
      <p:bldP spid="69636" grpId="0" animBg="1"/>
      <p:bldP spid="69636" grpId="1" animBg="1"/>
      <p:bldP spid="69637" grpId="0" animBg="1"/>
      <p:bldP spid="69638" grpId="0" animBg="1"/>
      <p:bldP spid="69639" grpId="0" animBg="1"/>
      <p:bldP spid="69639" grpId="1" animBg="1"/>
      <p:bldP spid="69640" grpId="0" animBg="1"/>
      <p:bldP spid="69641" grpId="0" animBg="1"/>
      <p:bldP spid="69642" grpId="0" animBg="1"/>
      <p:bldP spid="69642" grpId="1" animBg="1"/>
      <p:bldP spid="69643" grpId="0" animBg="1"/>
      <p:bldP spid="69644" grpId="0" animBg="1"/>
      <p:bldP spid="69645" grpId="0" animBg="1"/>
      <p:bldP spid="69646" grpId="0" animBg="1"/>
      <p:bldP spid="69647" grpId="0" animBg="1"/>
      <p:bldP spid="69648" grpId="0" animBg="1"/>
      <p:bldP spid="3588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ECA21212-2291-4E1B-ACFC-B77B9C4B9A50}" type="slidenum">
              <a:rPr lang="en-US" altLang="ja-JP" sz="1400"/>
              <a:pPr>
                <a:spcBef>
                  <a:spcPct val="0"/>
                </a:spcBef>
                <a:buFontTx/>
                <a:buNone/>
              </a:pPr>
              <a:t>33</a:t>
            </a:fld>
            <a:endParaRPr lang="en-US" altLang="ja-JP" sz="1400"/>
          </a:p>
        </p:txBody>
      </p:sp>
      <p:sp>
        <p:nvSpPr>
          <p:cNvPr id="69635" name="Rectangle 2"/>
          <p:cNvSpPr>
            <a:spLocks noGrp="1" noChangeArrowheads="1"/>
          </p:cNvSpPr>
          <p:nvPr>
            <p:ph type="title"/>
          </p:nvPr>
        </p:nvSpPr>
        <p:spPr/>
        <p:txBody>
          <a:bodyPr/>
          <a:lstStyle/>
          <a:p>
            <a:r>
              <a:rPr lang="ja-JP" altLang="en-US" sz="3600" smtClean="0"/>
              <a:t>「裁量」</a:t>
            </a:r>
            <a:r>
              <a:rPr lang="en-US" altLang="ja-JP" sz="3600" smtClean="0"/>
              <a:t>vs</a:t>
            </a:r>
            <a:r>
              <a:rPr lang="ja-JP" altLang="en-US" sz="3600" smtClean="0"/>
              <a:t>「ルール」のゲーム（例</a:t>
            </a:r>
            <a:r>
              <a:rPr lang="en-US" altLang="ja-JP" sz="3600" smtClean="0"/>
              <a:t>2</a:t>
            </a:r>
            <a:r>
              <a:rPr lang="ja-JP" altLang="en-US" sz="3600" smtClean="0"/>
              <a:t>）におけるサブゲーム完全均衡</a:t>
            </a:r>
          </a:p>
        </p:txBody>
      </p:sp>
      <p:sp>
        <p:nvSpPr>
          <p:cNvPr id="112643" name="Rectangle 3"/>
          <p:cNvSpPr>
            <a:spLocks noGrp="1" noChangeArrowheads="1"/>
          </p:cNvSpPr>
          <p:nvPr>
            <p:ph type="body" idx="1"/>
          </p:nvPr>
        </p:nvSpPr>
        <p:spPr>
          <a:xfrm>
            <a:off x="457200" y="1600200"/>
            <a:ext cx="8362950" cy="4525963"/>
          </a:xfrm>
        </p:spPr>
        <p:txBody>
          <a:bodyPr/>
          <a:lstStyle/>
          <a:p>
            <a:pPr>
              <a:lnSpc>
                <a:spcPct val="80000"/>
              </a:lnSpc>
            </a:pPr>
            <a:r>
              <a:rPr lang="ja-JP" altLang="en-US" sz="2800" dirty="0" smtClean="0"/>
              <a:t>「裁量」のケース</a:t>
            </a:r>
            <a:endParaRPr lang="en-US" altLang="ja-JP" sz="2800" dirty="0" smtClean="0"/>
          </a:p>
          <a:p>
            <a:pPr lvl="1">
              <a:lnSpc>
                <a:spcPct val="80000"/>
              </a:lnSpc>
            </a:pPr>
            <a:r>
              <a:rPr lang="ja-JP" altLang="en-US" sz="2400" dirty="0" smtClean="0"/>
              <a:t>企業が先に意思決定、政府がその後に意思決定</a:t>
            </a:r>
          </a:p>
          <a:p>
            <a:pPr>
              <a:lnSpc>
                <a:spcPct val="80000"/>
              </a:lnSpc>
            </a:pPr>
            <a:r>
              <a:rPr lang="ja-JP" altLang="en-US" sz="2800" dirty="0" smtClean="0"/>
              <a:t>⇒ 結果：企業は努力せず「高コスト」を選択し、政府はそれを受けて「参入規制」を選択</a:t>
            </a:r>
          </a:p>
          <a:p>
            <a:pPr lvl="1">
              <a:lnSpc>
                <a:spcPct val="80000"/>
              </a:lnSpc>
            </a:pPr>
            <a:r>
              <a:rPr lang="ja-JP" altLang="en-US" sz="2400" dirty="0" smtClean="0"/>
              <a:t>企業は保護の恩恵を受ける一方で、政府にとっては望ましくない結果</a:t>
            </a:r>
            <a:endParaRPr lang="en-US" altLang="ja-JP" sz="2400" dirty="0" smtClean="0"/>
          </a:p>
          <a:p>
            <a:pPr lvl="2">
              <a:lnSpc>
                <a:spcPct val="80000"/>
              </a:lnSpc>
            </a:pPr>
            <a:endParaRPr lang="en-US" altLang="ja-JP" sz="2000" dirty="0" smtClean="0"/>
          </a:p>
          <a:p>
            <a:pPr>
              <a:lnSpc>
                <a:spcPct val="80000"/>
              </a:lnSpc>
            </a:pPr>
            <a:r>
              <a:rPr lang="ja-JP" altLang="en-US" sz="2800" dirty="0" smtClean="0"/>
              <a:t>「ルール」のケース</a:t>
            </a:r>
            <a:endParaRPr lang="en-US" altLang="ja-JP" sz="2800" dirty="0" smtClean="0"/>
          </a:p>
          <a:p>
            <a:pPr lvl="1">
              <a:lnSpc>
                <a:spcPct val="80000"/>
              </a:lnSpc>
            </a:pPr>
            <a:r>
              <a:rPr lang="ja-JP" altLang="en-US" sz="2400" dirty="0" smtClean="0"/>
              <a:t>政府が先に意思決定、企業がその後に意思決定</a:t>
            </a:r>
          </a:p>
          <a:p>
            <a:pPr eaLnBrk="1" hangingPunct="1">
              <a:lnSpc>
                <a:spcPct val="80000"/>
              </a:lnSpc>
            </a:pPr>
            <a:r>
              <a:rPr lang="ja-JP" altLang="en-US" sz="2800" dirty="0" smtClean="0"/>
              <a:t>⇒ 結果：政府は「自由参入」を選択し、企業はそれを受けて「低コスト」の努力</a:t>
            </a:r>
          </a:p>
          <a:p>
            <a:pPr lvl="1" eaLnBrk="1" hangingPunct="1">
              <a:lnSpc>
                <a:spcPct val="80000"/>
              </a:lnSpc>
            </a:pPr>
            <a:r>
              <a:rPr lang="ja-JP" altLang="en-US" sz="2400" dirty="0" smtClean="0"/>
              <a:t>政府にとって望ましい結果を達成</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43">
                                            <p:txEl>
                                              <p:pRg st="0" end="0"/>
                                            </p:txEl>
                                          </p:spTgt>
                                        </p:tgtEl>
                                        <p:attrNameLst>
                                          <p:attrName>style.visibility</p:attrName>
                                        </p:attrNameLst>
                                      </p:cBhvr>
                                      <p:to>
                                        <p:strVal val="visible"/>
                                      </p:to>
                                    </p:set>
                                    <p:anim calcmode="lin" valueType="num">
                                      <p:cBhvr additive="base">
                                        <p:cTn id="7" dur="500" fill="hold"/>
                                        <p:tgtEl>
                                          <p:spTgt spid="1126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2643">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12643">
                                            <p:txEl>
                                              <p:pRg st="1" end="1"/>
                                            </p:txEl>
                                          </p:spTgt>
                                        </p:tgtEl>
                                        <p:attrNameLst>
                                          <p:attrName>style.visibility</p:attrName>
                                        </p:attrNameLst>
                                      </p:cBhvr>
                                      <p:to>
                                        <p:strVal val="visible"/>
                                      </p:to>
                                    </p:set>
                                    <p:anim calcmode="lin" valueType="num">
                                      <p:cBhvr additive="base">
                                        <p:cTn id="12" dur="500" fill="hold"/>
                                        <p:tgtEl>
                                          <p:spTgt spid="112643">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126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12643">
                                            <p:txEl>
                                              <p:pRg st="2" end="2"/>
                                            </p:txEl>
                                          </p:spTgt>
                                        </p:tgtEl>
                                        <p:attrNameLst>
                                          <p:attrName>style.visibility</p:attrName>
                                        </p:attrNameLst>
                                      </p:cBhvr>
                                      <p:to>
                                        <p:strVal val="visible"/>
                                      </p:to>
                                    </p:set>
                                    <p:anim calcmode="lin" valueType="num">
                                      <p:cBhvr additive="base">
                                        <p:cTn id="18" dur="500" fill="hold"/>
                                        <p:tgtEl>
                                          <p:spTgt spid="112643">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12643">
                                            <p:txEl>
                                              <p:pRg st="2" end="2"/>
                                            </p:txEl>
                                          </p:spTgt>
                                        </p:tgtEl>
                                        <p:attrNameLst>
                                          <p:attrName>ppt_y</p:attrName>
                                        </p:attrNameLst>
                                      </p:cBhvr>
                                      <p:tavLst>
                                        <p:tav tm="0">
                                          <p:val>
                                            <p:strVal val="#ppt_y"/>
                                          </p:val>
                                        </p:tav>
                                        <p:tav tm="100000">
                                          <p:val>
                                            <p:strVal val="#ppt_y"/>
                                          </p:val>
                                        </p:tav>
                                      </p:tavLst>
                                    </p:anim>
                                  </p:childTnLst>
                                </p:cTn>
                              </p:par>
                            </p:childTnLst>
                          </p:cTn>
                        </p:par>
                        <p:par>
                          <p:cTn id="20" fill="hold" nodeType="afterGroup">
                            <p:stCondLst>
                              <p:cond delay="500"/>
                            </p:stCondLst>
                            <p:childTnLst>
                              <p:par>
                                <p:cTn id="21" presetID="2" presetClass="entr" presetSubtype="8" fill="hold" grpId="0" nodeType="afterEffect">
                                  <p:stCondLst>
                                    <p:cond delay="0"/>
                                  </p:stCondLst>
                                  <p:childTnLst>
                                    <p:set>
                                      <p:cBhvr>
                                        <p:cTn id="22" dur="1" fill="hold">
                                          <p:stCondLst>
                                            <p:cond delay="0"/>
                                          </p:stCondLst>
                                        </p:cTn>
                                        <p:tgtEl>
                                          <p:spTgt spid="112643">
                                            <p:txEl>
                                              <p:pRg st="3" end="3"/>
                                            </p:txEl>
                                          </p:spTgt>
                                        </p:tgtEl>
                                        <p:attrNameLst>
                                          <p:attrName>style.visibility</p:attrName>
                                        </p:attrNameLst>
                                      </p:cBhvr>
                                      <p:to>
                                        <p:strVal val="visible"/>
                                      </p:to>
                                    </p:set>
                                    <p:anim calcmode="lin" valueType="num">
                                      <p:cBhvr additive="base">
                                        <p:cTn id="23" dur="500" fill="hold"/>
                                        <p:tgtEl>
                                          <p:spTgt spid="112643">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126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112643">
                                            <p:txEl>
                                              <p:pRg st="5" end="5"/>
                                            </p:txEl>
                                          </p:spTgt>
                                        </p:tgtEl>
                                        <p:attrNameLst>
                                          <p:attrName>style.visibility</p:attrName>
                                        </p:attrNameLst>
                                      </p:cBhvr>
                                      <p:to>
                                        <p:strVal val="visible"/>
                                      </p:to>
                                    </p:set>
                                    <p:anim calcmode="lin" valueType="num">
                                      <p:cBhvr additive="base">
                                        <p:cTn id="29" dur="500" fill="hold"/>
                                        <p:tgtEl>
                                          <p:spTgt spid="11264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12643">
                                            <p:txEl>
                                              <p:pRg st="5" end="5"/>
                                            </p:txEl>
                                          </p:spTgt>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500"/>
                            </p:stCondLst>
                            <p:childTnLst>
                              <p:par>
                                <p:cTn id="32" presetID="2" presetClass="entr" presetSubtype="8" fill="hold" grpId="0" nodeType="afterEffect">
                                  <p:stCondLst>
                                    <p:cond delay="0"/>
                                  </p:stCondLst>
                                  <p:childTnLst>
                                    <p:set>
                                      <p:cBhvr>
                                        <p:cTn id="33" dur="1" fill="hold">
                                          <p:stCondLst>
                                            <p:cond delay="0"/>
                                          </p:stCondLst>
                                        </p:cTn>
                                        <p:tgtEl>
                                          <p:spTgt spid="112643">
                                            <p:txEl>
                                              <p:pRg st="6" end="6"/>
                                            </p:txEl>
                                          </p:spTgt>
                                        </p:tgtEl>
                                        <p:attrNameLst>
                                          <p:attrName>style.visibility</p:attrName>
                                        </p:attrNameLst>
                                      </p:cBhvr>
                                      <p:to>
                                        <p:strVal val="visible"/>
                                      </p:to>
                                    </p:set>
                                    <p:anim calcmode="lin" valueType="num">
                                      <p:cBhvr additive="base">
                                        <p:cTn id="34" dur="500" fill="hold"/>
                                        <p:tgtEl>
                                          <p:spTgt spid="112643">
                                            <p:txEl>
                                              <p:pRg st="6" end="6"/>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11264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2" presetClass="entr" presetSubtype="8" fill="hold" grpId="0" nodeType="clickEffect">
                                  <p:stCondLst>
                                    <p:cond delay="0"/>
                                  </p:stCondLst>
                                  <p:childTnLst>
                                    <p:set>
                                      <p:cBhvr>
                                        <p:cTn id="39" dur="1" fill="hold">
                                          <p:stCondLst>
                                            <p:cond delay="0"/>
                                          </p:stCondLst>
                                        </p:cTn>
                                        <p:tgtEl>
                                          <p:spTgt spid="112643">
                                            <p:txEl>
                                              <p:pRg st="7" end="7"/>
                                            </p:txEl>
                                          </p:spTgt>
                                        </p:tgtEl>
                                        <p:attrNameLst>
                                          <p:attrName>style.visibility</p:attrName>
                                        </p:attrNameLst>
                                      </p:cBhvr>
                                      <p:to>
                                        <p:strVal val="visible"/>
                                      </p:to>
                                    </p:set>
                                    <p:anim calcmode="lin" valueType="num">
                                      <p:cBhvr additive="base">
                                        <p:cTn id="40" dur="500" fill="hold"/>
                                        <p:tgtEl>
                                          <p:spTgt spid="112643">
                                            <p:txEl>
                                              <p:pRg st="7" end="7"/>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112643">
                                            <p:txEl>
                                              <p:pRg st="7" end="7"/>
                                            </p:txEl>
                                          </p:spTgt>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500"/>
                            </p:stCondLst>
                            <p:childTnLst>
                              <p:par>
                                <p:cTn id="43" presetID="2" presetClass="entr" presetSubtype="8" fill="hold" grpId="0" nodeType="afterEffect">
                                  <p:stCondLst>
                                    <p:cond delay="0"/>
                                  </p:stCondLst>
                                  <p:childTnLst>
                                    <p:set>
                                      <p:cBhvr>
                                        <p:cTn id="44" dur="1" fill="hold">
                                          <p:stCondLst>
                                            <p:cond delay="0"/>
                                          </p:stCondLst>
                                        </p:cTn>
                                        <p:tgtEl>
                                          <p:spTgt spid="112643">
                                            <p:txEl>
                                              <p:pRg st="8" end="8"/>
                                            </p:txEl>
                                          </p:spTgt>
                                        </p:tgtEl>
                                        <p:attrNameLst>
                                          <p:attrName>style.visibility</p:attrName>
                                        </p:attrNameLst>
                                      </p:cBhvr>
                                      <p:to>
                                        <p:strVal val="visible"/>
                                      </p:to>
                                    </p:set>
                                    <p:anim calcmode="lin" valueType="num">
                                      <p:cBhvr additive="base">
                                        <p:cTn id="45" dur="500" fill="hold"/>
                                        <p:tgtEl>
                                          <p:spTgt spid="112643">
                                            <p:txEl>
                                              <p:pRg st="8" end="8"/>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1264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56A5100C-8794-4F28-A28F-E7378E69EDFE}" type="slidenum">
              <a:rPr lang="en-US" altLang="ja-JP" sz="1400"/>
              <a:pPr>
                <a:spcBef>
                  <a:spcPct val="0"/>
                </a:spcBef>
                <a:buFontTx/>
                <a:buNone/>
              </a:pPr>
              <a:t>34</a:t>
            </a:fld>
            <a:endParaRPr lang="en-US" altLang="ja-JP" sz="1400"/>
          </a:p>
        </p:txBody>
      </p:sp>
      <p:sp>
        <p:nvSpPr>
          <p:cNvPr id="71683" name="Rectangle 2"/>
          <p:cNvSpPr>
            <a:spLocks noGrp="1" noChangeArrowheads="1"/>
          </p:cNvSpPr>
          <p:nvPr>
            <p:ph type="title"/>
          </p:nvPr>
        </p:nvSpPr>
        <p:spPr/>
        <p:txBody>
          <a:bodyPr/>
          <a:lstStyle/>
          <a:p>
            <a:pPr eaLnBrk="1" hangingPunct="1"/>
            <a:r>
              <a:rPr lang="ja-JP" altLang="ja-JP" sz="3600" smtClean="0"/>
              <a:t>先手と後手のどちらが有利になるか？</a:t>
            </a:r>
          </a:p>
        </p:txBody>
      </p:sp>
      <p:sp>
        <p:nvSpPr>
          <p:cNvPr id="38915" name="Rectangle 3"/>
          <p:cNvSpPr>
            <a:spLocks noGrp="1" noChangeArrowheads="1"/>
          </p:cNvSpPr>
          <p:nvPr>
            <p:ph type="body" idx="1"/>
          </p:nvPr>
        </p:nvSpPr>
        <p:spPr>
          <a:xfrm>
            <a:off x="457200" y="1600200"/>
            <a:ext cx="8363272" cy="4525963"/>
          </a:xfrm>
        </p:spPr>
        <p:txBody>
          <a:bodyPr/>
          <a:lstStyle/>
          <a:p>
            <a:pPr eaLnBrk="1" hangingPunct="1">
              <a:lnSpc>
                <a:spcPct val="90000"/>
              </a:lnSpc>
            </a:pPr>
            <a:r>
              <a:rPr lang="ja-JP" altLang="en-US" sz="2800" dirty="0" smtClean="0"/>
              <a:t>政府と企業のゲームでは、</a:t>
            </a:r>
            <a:endParaRPr lang="en-US" altLang="ja-JP" sz="2800" dirty="0" smtClean="0"/>
          </a:p>
          <a:p>
            <a:pPr lvl="1" eaLnBrk="1" hangingPunct="1">
              <a:lnSpc>
                <a:spcPct val="90000"/>
              </a:lnSpc>
            </a:pPr>
            <a:r>
              <a:rPr lang="ja-JP" altLang="en-US" sz="2400" dirty="0" smtClean="0"/>
              <a:t>「裁量」のケース（企業が先手）：企業にとって望ましい結果</a:t>
            </a:r>
            <a:endParaRPr lang="en-US" altLang="ja-JP" sz="2400" dirty="0" smtClean="0"/>
          </a:p>
          <a:p>
            <a:pPr lvl="1" eaLnBrk="1" hangingPunct="1">
              <a:lnSpc>
                <a:spcPct val="90000"/>
              </a:lnSpc>
            </a:pPr>
            <a:r>
              <a:rPr lang="ja-JP" altLang="en-US" sz="2400" dirty="0" smtClean="0"/>
              <a:t>「ルール」のケース（政府が先手）：政府にとって望ましい結果</a:t>
            </a:r>
            <a:endParaRPr lang="en-US" altLang="ja-JP" sz="2400" dirty="0" smtClean="0"/>
          </a:p>
          <a:p>
            <a:pPr eaLnBrk="1" hangingPunct="1">
              <a:lnSpc>
                <a:spcPct val="90000"/>
              </a:lnSpc>
            </a:pPr>
            <a:r>
              <a:rPr lang="ja-JP" altLang="en-US" sz="2800" dirty="0" smtClean="0"/>
              <a:t>⇒ 先手が有利となった</a:t>
            </a:r>
            <a:endParaRPr lang="en-US" altLang="ja-JP" sz="2800" dirty="0" smtClean="0"/>
          </a:p>
          <a:p>
            <a:pPr lvl="2" eaLnBrk="1" hangingPunct="1">
              <a:lnSpc>
                <a:spcPct val="90000"/>
              </a:lnSpc>
            </a:pPr>
            <a:endParaRPr lang="en-US" altLang="ja-JP" sz="2000" dirty="0" smtClean="0"/>
          </a:p>
          <a:p>
            <a:pPr eaLnBrk="1" hangingPunct="1">
              <a:lnSpc>
                <a:spcPct val="90000"/>
              </a:lnSpc>
            </a:pPr>
            <a:r>
              <a:rPr lang="ja-JP" altLang="en-US" sz="2800" dirty="0" smtClean="0"/>
              <a:t>しかし、常に先手が有利になるわけではない</a:t>
            </a:r>
          </a:p>
          <a:p>
            <a:pPr lvl="2" eaLnBrk="1" hangingPunct="1">
              <a:lnSpc>
                <a:spcPct val="90000"/>
              </a:lnSpc>
            </a:pPr>
            <a:endParaRPr lang="ja-JP" altLang="en-US" sz="2000" dirty="0" smtClean="0"/>
          </a:p>
          <a:p>
            <a:pPr eaLnBrk="1" hangingPunct="1">
              <a:lnSpc>
                <a:spcPct val="90000"/>
              </a:lnSpc>
            </a:pPr>
            <a:r>
              <a:rPr lang="ja-JP" altLang="en-US" sz="2800" dirty="0" smtClean="0"/>
              <a:t>後出しじゃんけんでは、後手が有利</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 calcmode="lin" valueType="num">
                                      <p:cBhvr additive="base">
                                        <p:cTn id="7" dur="500" fill="hold"/>
                                        <p:tgtEl>
                                          <p:spTgt spid="389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915">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8915">
                                            <p:txEl>
                                              <p:pRg st="1" end="1"/>
                                            </p:txEl>
                                          </p:spTgt>
                                        </p:tgtEl>
                                        <p:attrNameLst>
                                          <p:attrName>style.visibility</p:attrName>
                                        </p:attrNameLst>
                                      </p:cBhvr>
                                      <p:to>
                                        <p:strVal val="visible"/>
                                      </p:to>
                                    </p:set>
                                    <p:anim calcmode="lin" valueType="num">
                                      <p:cBhvr additive="base">
                                        <p:cTn id="12" dur="500" fill="hold"/>
                                        <p:tgtEl>
                                          <p:spTgt spid="38915">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8915">
                                            <p:txEl>
                                              <p:pRg st="1" end="1"/>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8915">
                                            <p:txEl>
                                              <p:pRg st="2" end="2"/>
                                            </p:txEl>
                                          </p:spTgt>
                                        </p:tgtEl>
                                        <p:attrNameLst>
                                          <p:attrName>style.visibility</p:attrName>
                                        </p:attrNameLst>
                                      </p:cBhvr>
                                      <p:to>
                                        <p:strVal val="visible"/>
                                      </p:to>
                                    </p:set>
                                    <p:anim calcmode="lin" valueType="num">
                                      <p:cBhvr additive="base">
                                        <p:cTn id="17" dur="500" fill="hold"/>
                                        <p:tgtEl>
                                          <p:spTgt spid="3891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891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8915">
                                            <p:txEl>
                                              <p:pRg st="3" end="3"/>
                                            </p:txEl>
                                          </p:spTgt>
                                        </p:tgtEl>
                                        <p:attrNameLst>
                                          <p:attrName>style.visibility</p:attrName>
                                        </p:attrNameLst>
                                      </p:cBhvr>
                                      <p:to>
                                        <p:strVal val="visible"/>
                                      </p:to>
                                    </p:set>
                                    <p:anim calcmode="lin" valueType="num">
                                      <p:cBhvr additive="base">
                                        <p:cTn id="23" dur="500" fill="hold"/>
                                        <p:tgtEl>
                                          <p:spTgt spid="38915">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891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8915">
                                            <p:txEl>
                                              <p:pRg st="5" end="5"/>
                                            </p:txEl>
                                          </p:spTgt>
                                        </p:tgtEl>
                                        <p:attrNameLst>
                                          <p:attrName>style.visibility</p:attrName>
                                        </p:attrNameLst>
                                      </p:cBhvr>
                                      <p:to>
                                        <p:strVal val="visible"/>
                                      </p:to>
                                    </p:set>
                                    <p:anim calcmode="lin" valueType="num">
                                      <p:cBhvr additive="base">
                                        <p:cTn id="29" dur="500" fill="hold"/>
                                        <p:tgtEl>
                                          <p:spTgt spid="3891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891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nodeType="afterGroup">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38915">
                                            <p:txEl>
                                              <p:pRg st="7" end="7"/>
                                            </p:txEl>
                                          </p:spTgt>
                                        </p:tgtEl>
                                        <p:attrNameLst>
                                          <p:attrName>style.visibility</p:attrName>
                                        </p:attrNameLst>
                                      </p:cBhvr>
                                      <p:to>
                                        <p:strVal val="visible"/>
                                      </p:to>
                                    </p:set>
                                    <p:anim calcmode="lin" valueType="num">
                                      <p:cBhvr additive="base">
                                        <p:cTn id="35" dur="500" fill="hold"/>
                                        <p:tgtEl>
                                          <p:spTgt spid="38915">
                                            <p:txEl>
                                              <p:pRg st="7" end="7"/>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891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97107935-2A5C-4381-B138-05C824EFF485}" type="slidenum">
              <a:rPr lang="en-US" altLang="ja-JP" sz="1400"/>
              <a:pPr>
                <a:spcBef>
                  <a:spcPct val="0"/>
                </a:spcBef>
                <a:buFontTx/>
                <a:buNone/>
              </a:pPr>
              <a:t>35</a:t>
            </a:fld>
            <a:endParaRPr lang="en-US" altLang="ja-JP" sz="1400"/>
          </a:p>
        </p:txBody>
      </p:sp>
      <p:sp>
        <p:nvSpPr>
          <p:cNvPr id="73731" name="タイトル 1"/>
          <p:cNvSpPr>
            <a:spLocks noGrp="1"/>
          </p:cNvSpPr>
          <p:nvPr>
            <p:ph type="title"/>
          </p:nvPr>
        </p:nvSpPr>
        <p:spPr/>
        <p:txBody>
          <a:bodyPr/>
          <a:lstStyle/>
          <a:p>
            <a:pPr eaLnBrk="1" hangingPunct="1"/>
            <a:r>
              <a:rPr lang="ja-JP" altLang="en-US" sz="3600" dirty="0" smtClean="0"/>
              <a:t>「後出しじゃんけん」ゲームにおけるサブゲーム完全均衡</a:t>
            </a:r>
          </a:p>
        </p:txBody>
      </p:sp>
      <p:sp>
        <p:nvSpPr>
          <p:cNvPr id="39941" name="Rectangle 5"/>
          <p:cNvSpPr>
            <a:spLocks noGrp="1" noChangeArrowheads="1"/>
          </p:cNvSpPr>
          <p:nvPr>
            <p:ph type="body" idx="4294967295"/>
          </p:nvPr>
        </p:nvSpPr>
        <p:spPr>
          <a:xfrm>
            <a:off x="457200" y="1600200"/>
            <a:ext cx="8229600" cy="4997450"/>
          </a:xfrm>
        </p:spPr>
        <p:txBody>
          <a:bodyPr/>
          <a:lstStyle/>
          <a:p>
            <a:pPr marL="457200" indent="-457200" eaLnBrk="1" hangingPunct="1">
              <a:lnSpc>
                <a:spcPct val="90000"/>
              </a:lnSpc>
            </a:pPr>
            <a:r>
              <a:rPr lang="ja-JP" altLang="en-US" sz="2400" dirty="0" smtClean="0"/>
              <a:t>このゲームの戦略の組：</a:t>
            </a:r>
            <a:r>
              <a:rPr lang="en-US" altLang="ja-JP" sz="2400" dirty="0" smtClean="0"/>
              <a:t>(x, (</a:t>
            </a:r>
            <a:r>
              <a:rPr lang="en-US" altLang="ja-JP" sz="2400" dirty="0" err="1" smtClean="0"/>
              <a:t>ya</a:t>
            </a:r>
            <a:r>
              <a:rPr lang="en-US" altLang="ja-JP" sz="2400" dirty="0" smtClean="0"/>
              <a:t>, </a:t>
            </a:r>
            <a:r>
              <a:rPr lang="en-US" altLang="ja-JP" sz="2400" dirty="0" err="1" smtClean="0"/>
              <a:t>yb</a:t>
            </a:r>
            <a:r>
              <a:rPr lang="en-US" altLang="ja-JP" sz="2400" dirty="0" smtClean="0"/>
              <a:t>, </a:t>
            </a:r>
            <a:r>
              <a:rPr lang="en-US" altLang="ja-JP" sz="2400" dirty="0" err="1" smtClean="0"/>
              <a:t>yc</a:t>
            </a:r>
            <a:r>
              <a:rPr lang="en-US" altLang="ja-JP" sz="2400" dirty="0" smtClean="0"/>
              <a:t>))</a:t>
            </a:r>
          </a:p>
          <a:p>
            <a:pPr marL="1238250" lvl="2" indent="-381000" eaLnBrk="1" hangingPunct="1">
              <a:lnSpc>
                <a:spcPct val="90000"/>
              </a:lnSpc>
            </a:pPr>
            <a:endParaRPr lang="en-US" altLang="ja-JP" sz="1600" dirty="0" smtClean="0"/>
          </a:p>
          <a:p>
            <a:pPr marL="838200" lvl="1" indent="-381000" eaLnBrk="1" hangingPunct="1">
              <a:lnSpc>
                <a:spcPct val="90000"/>
              </a:lnSpc>
            </a:pPr>
            <a:r>
              <a:rPr lang="en-US" altLang="ja-JP" sz="2000" dirty="0" smtClean="0"/>
              <a:t>x</a:t>
            </a:r>
            <a:r>
              <a:rPr lang="ja-JP" altLang="en-US" sz="2000" dirty="0" smtClean="0"/>
              <a:t>：プレイヤー</a:t>
            </a:r>
            <a:r>
              <a:rPr lang="en-US" altLang="ja-JP" sz="2000" dirty="0" smtClean="0"/>
              <a:t>1</a:t>
            </a:r>
            <a:r>
              <a:rPr lang="ja-JP" altLang="en-US" sz="2000" dirty="0" smtClean="0"/>
              <a:t>の戦略（「グー」</a:t>
            </a:r>
            <a:r>
              <a:rPr lang="en-US" altLang="ja-JP" sz="2000" dirty="0" smtClean="0"/>
              <a:t>or</a:t>
            </a:r>
            <a:r>
              <a:rPr lang="ja-JP" altLang="en-US" sz="2000" dirty="0" smtClean="0"/>
              <a:t>「チョキ」</a:t>
            </a:r>
            <a:r>
              <a:rPr lang="en-US" altLang="ja-JP" sz="2000" dirty="0" smtClean="0"/>
              <a:t>or</a:t>
            </a:r>
            <a:r>
              <a:rPr lang="ja-JP" altLang="en-US" sz="2000" dirty="0" smtClean="0"/>
              <a:t>「パー」）</a:t>
            </a:r>
            <a:endParaRPr lang="en-US" altLang="ja-JP" sz="2000" dirty="0" smtClean="0"/>
          </a:p>
          <a:p>
            <a:pPr marL="1676400" lvl="3" indent="-304800" eaLnBrk="1" hangingPunct="1">
              <a:lnSpc>
                <a:spcPct val="90000"/>
              </a:lnSpc>
            </a:pPr>
            <a:endParaRPr lang="ja-JP" altLang="en-US" sz="1200" dirty="0" smtClean="0"/>
          </a:p>
          <a:p>
            <a:pPr marL="838200" lvl="1" indent="-381000" eaLnBrk="1" hangingPunct="1">
              <a:lnSpc>
                <a:spcPct val="90000"/>
              </a:lnSpc>
            </a:pPr>
            <a:r>
              <a:rPr lang="en-US" altLang="ja-JP" sz="2000" dirty="0" err="1" smtClean="0"/>
              <a:t>ya</a:t>
            </a:r>
            <a:r>
              <a:rPr lang="ja-JP" altLang="en-US" sz="2000" dirty="0" smtClean="0"/>
              <a:t>：プレイヤー</a:t>
            </a:r>
            <a:r>
              <a:rPr lang="en-US" altLang="ja-JP" sz="2000" dirty="0" smtClean="0"/>
              <a:t>1</a:t>
            </a:r>
            <a:r>
              <a:rPr lang="ja-JP" altLang="en-US" sz="2000" dirty="0" smtClean="0"/>
              <a:t>が「グー」を選んだ場合のサブゲームにおけるプレイヤー</a:t>
            </a:r>
            <a:r>
              <a:rPr lang="en-US" altLang="ja-JP" sz="2000" dirty="0" smtClean="0"/>
              <a:t>2</a:t>
            </a:r>
            <a:r>
              <a:rPr lang="ja-JP" altLang="en-US" sz="2000" dirty="0" smtClean="0"/>
              <a:t>の選択（「グー」</a:t>
            </a:r>
            <a:r>
              <a:rPr lang="en-US" altLang="ja-JP" sz="2000" dirty="0" smtClean="0"/>
              <a:t>or</a:t>
            </a:r>
            <a:r>
              <a:rPr lang="ja-JP" altLang="en-US" sz="2000" dirty="0" smtClean="0"/>
              <a:t>「チョキ」</a:t>
            </a:r>
            <a:r>
              <a:rPr lang="en-US" altLang="ja-JP" sz="2000" dirty="0" smtClean="0"/>
              <a:t>or</a:t>
            </a:r>
            <a:r>
              <a:rPr lang="ja-JP" altLang="en-US" sz="2000" dirty="0" smtClean="0"/>
              <a:t>「パー」）</a:t>
            </a:r>
            <a:endParaRPr lang="en-US" altLang="ja-JP" sz="2000" dirty="0" smtClean="0"/>
          </a:p>
          <a:p>
            <a:pPr marL="3962400" lvl="8" indent="-304800">
              <a:lnSpc>
                <a:spcPct val="90000"/>
              </a:lnSpc>
            </a:pPr>
            <a:endParaRPr lang="ja-JP" altLang="en-US" sz="1200" dirty="0" smtClean="0"/>
          </a:p>
          <a:p>
            <a:pPr marL="838200" lvl="1" indent="-381000" eaLnBrk="1" hangingPunct="1">
              <a:lnSpc>
                <a:spcPct val="90000"/>
              </a:lnSpc>
            </a:pPr>
            <a:r>
              <a:rPr lang="en-US" altLang="ja-JP" sz="2000" dirty="0" err="1" smtClean="0"/>
              <a:t>yb</a:t>
            </a:r>
            <a:r>
              <a:rPr lang="en-US" altLang="ja-JP" sz="2000" dirty="0" smtClean="0"/>
              <a:t>:</a:t>
            </a:r>
            <a:r>
              <a:rPr lang="ja-JP" altLang="en-US" sz="2000" dirty="0" smtClean="0"/>
              <a:t>プレイヤー</a:t>
            </a:r>
            <a:r>
              <a:rPr lang="en-US" altLang="ja-JP" sz="2000" dirty="0" smtClean="0"/>
              <a:t>1</a:t>
            </a:r>
            <a:r>
              <a:rPr lang="ja-JP" altLang="en-US" sz="2000" dirty="0" smtClean="0"/>
              <a:t>が「チョキ」を選んだ場合のサブゲームにおけるプレイヤー</a:t>
            </a:r>
            <a:r>
              <a:rPr lang="en-US" altLang="ja-JP" sz="2000" dirty="0" smtClean="0"/>
              <a:t>2</a:t>
            </a:r>
            <a:r>
              <a:rPr lang="ja-JP" altLang="en-US" sz="2000" dirty="0" smtClean="0"/>
              <a:t>の選択（「グー」</a:t>
            </a:r>
            <a:r>
              <a:rPr lang="en-US" altLang="ja-JP" sz="2000" dirty="0" smtClean="0"/>
              <a:t>or</a:t>
            </a:r>
            <a:r>
              <a:rPr lang="ja-JP" altLang="en-US" sz="2000" dirty="0" smtClean="0"/>
              <a:t>「チョキ」</a:t>
            </a:r>
            <a:r>
              <a:rPr lang="en-US" altLang="ja-JP" sz="2000" dirty="0" smtClean="0"/>
              <a:t>or</a:t>
            </a:r>
            <a:r>
              <a:rPr lang="ja-JP" altLang="en-US" sz="2000" dirty="0" smtClean="0"/>
              <a:t>「パー」）</a:t>
            </a:r>
            <a:endParaRPr lang="en-US" altLang="ja-JP" sz="2000" dirty="0" smtClean="0"/>
          </a:p>
          <a:p>
            <a:pPr marL="3505200" lvl="7" indent="-304800">
              <a:lnSpc>
                <a:spcPct val="90000"/>
              </a:lnSpc>
            </a:pPr>
            <a:endParaRPr lang="ja-JP" altLang="en-US" sz="1200" dirty="0" smtClean="0"/>
          </a:p>
          <a:p>
            <a:pPr marL="838200" lvl="1" indent="-381000" eaLnBrk="1" hangingPunct="1">
              <a:lnSpc>
                <a:spcPct val="90000"/>
              </a:lnSpc>
            </a:pPr>
            <a:r>
              <a:rPr lang="en-US" altLang="ja-JP" sz="2000" dirty="0" err="1" smtClean="0"/>
              <a:t>yc</a:t>
            </a:r>
            <a:r>
              <a:rPr lang="en-US" altLang="ja-JP" sz="2000" dirty="0" smtClean="0"/>
              <a:t>:</a:t>
            </a:r>
            <a:r>
              <a:rPr lang="ja-JP" altLang="en-US" sz="2000" dirty="0" smtClean="0"/>
              <a:t>プレイヤー</a:t>
            </a:r>
            <a:r>
              <a:rPr lang="en-US" altLang="ja-JP" sz="2000" dirty="0" smtClean="0"/>
              <a:t>1</a:t>
            </a:r>
            <a:r>
              <a:rPr lang="ja-JP" altLang="en-US" sz="2000" dirty="0" smtClean="0"/>
              <a:t>が「パー」を選んだ場合のサブゲームにおけるプレイヤー</a:t>
            </a:r>
            <a:r>
              <a:rPr lang="en-US" altLang="ja-JP" sz="2000" dirty="0" smtClean="0"/>
              <a:t>2</a:t>
            </a:r>
            <a:r>
              <a:rPr lang="ja-JP" altLang="en-US" sz="2000" dirty="0" smtClean="0"/>
              <a:t>の選択（「グー」</a:t>
            </a:r>
            <a:r>
              <a:rPr lang="en-US" altLang="ja-JP" sz="2000" dirty="0" smtClean="0"/>
              <a:t>or</a:t>
            </a:r>
            <a:r>
              <a:rPr lang="ja-JP" altLang="en-US" sz="2000" dirty="0" smtClean="0"/>
              <a:t>「チョキ」</a:t>
            </a:r>
            <a:r>
              <a:rPr lang="en-US" altLang="ja-JP" sz="2000" dirty="0" smtClean="0"/>
              <a:t>or</a:t>
            </a:r>
            <a:r>
              <a:rPr lang="ja-JP" altLang="en-US" sz="2000" dirty="0" smtClean="0"/>
              <a:t>「パー」）</a:t>
            </a:r>
          </a:p>
          <a:p>
            <a:pPr marL="438150" indent="-381000" eaLnBrk="1" hangingPunct="1">
              <a:lnSpc>
                <a:spcPct val="90000"/>
              </a:lnSpc>
            </a:pPr>
            <a:endParaRPr lang="ja-JP" altLang="en-US" sz="2400" dirty="0" smtClean="0"/>
          </a:p>
          <a:p>
            <a:pPr marL="457200" indent="-457200" eaLnBrk="1" hangingPunct="1">
              <a:lnSpc>
                <a:spcPct val="90000"/>
              </a:lnSpc>
            </a:pPr>
            <a:r>
              <a:rPr lang="ja-JP" altLang="en-US" sz="2400" dirty="0" smtClean="0"/>
              <a:t>問題：このゲームのサブゲーム完全均衡における</a:t>
            </a:r>
          </a:p>
          <a:p>
            <a:pPr marL="838200" lvl="1" indent="-381000" eaLnBrk="1" hangingPunct="1">
              <a:lnSpc>
                <a:spcPct val="90000"/>
              </a:lnSpc>
              <a:buFontTx/>
              <a:buAutoNum type="arabicPeriod"/>
            </a:pPr>
            <a:r>
              <a:rPr lang="ja-JP" altLang="en-US" sz="2000" dirty="0" smtClean="0"/>
              <a:t>均衡戦略をすべて求めよ。（純粋戦略で）</a:t>
            </a:r>
          </a:p>
          <a:p>
            <a:pPr marL="838200" lvl="1" indent="-381000" eaLnBrk="1" hangingPunct="1">
              <a:lnSpc>
                <a:spcPct val="90000"/>
              </a:lnSpc>
              <a:buFontTx/>
              <a:buAutoNum type="arabicPeriod"/>
            </a:pPr>
            <a:r>
              <a:rPr lang="ja-JP" altLang="en-US" sz="2000" dirty="0" smtClean="0"/>
              <a:t>それぞれの均衡におけるゲームの結果を記述せよ。</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941">
                                            <p:txEl>
                                              <p:pRg st="0" end="0"/>
                                            </p:txEl>
                                          </p:spTgt>
                                        </p:tgtEl>
                                        <p:attrNameLst>
                                          <p:attrName>style.visibility</p:attrName>
                                        </p:attrNameLst>
                                      </p:cBhvr>
                                      <p:to>
                                        <p:strVal val="visible"/>
                                      </p:to>
                                    </p:set>
                                    <p:anim calcmode="lin" valueType="num">
                                      <p:cBhvr additive="base">
                                        <p:cTn id="7" dur="500" fill="hold"/>
                                        <p:tgtEl>
                                          <p:spTgt spid="3994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94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9941">
                                            <p:txEl>
                                              <p:pRg st="2" end="2"/>
                                            </p:txEl>
                                          </p:spTgt>
                                        </p:tgtEl>
                                        <p:attrNameLst>
                                          <p:attrName>style.visibility</p:attrName>
                                        </p:attrNameLst>
                                      </p:cBhvr>
                                      <p:to>
                                        <p:strVal val="visible"/>
                                      </p:to>
                                    </p:set>
                                    <p:anim calcmode="lin" valueType="num">
                                      <p:cBhvr additive="base">
                                        <p:cTn id="11" dur="500" fill="hold"/>
                                        <p:tgtEl>
                                          <p:spTgt spid="39941">
                                            <p:txEl>
                                              <p:pRg st="2" end="2"/>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9941">
                                            <p:txEl>
                                              <p:pRg st="2" end="2"/>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9941">
                                            <p:txEl>
                                              <p:pRg st="4" end="4"/>
                                            </p:txEl>
                                          </p:spTgt>
                                        </p:tgtEl>
                                        <p:attrNameLst>
                                          <p:attrName>style.visibility</p:attrName>
                                        </p:attrNameLst>
                                      </p:cBhvr>
                                      <p:to>
                                        <p:strVal val="visible"/>
                                      </p:to>
                                    </p:set>
                                    <p:anim calcmode="lin" valueType="num">
                                      <p:cBhvr additive="base">
                                        <p:cTn id="15" dur="500" fill="hold"/>
                                        <p:tgtEl>
                                          <p:spTgt spid="39941">
                                            <p:txEl>
                                              <p:pRg st="4" end="4"/>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9941">
                                            <p:txEl>
                                              <p:pRg st="4" end="4"/>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9941">
                                            <p:txEl>
                                              <p:pRg st="6" end="6"/>
                                            </p:txEl>
                                          </p:spTgt>
                                        </p:tgtEl>
                                        <p:attrNameLst>
                                          <p:attrName>style.visibility</p:attrName>
                                        </p:attrNameLst>
                                      </p:cBhvr>
                                      <p:to>
                                        <p:strVal val="visible"/>
                                      </p:to>
                                    </p:set>
                                    <p:anim calcmode="lin" valueType="num">
                                      <p:cBhvr additive="base">
                                        <p:cTn id="19" dur="500" fill="hold"/>
                                        <p:tgtEl>
                                          <p:spTgt spid="39941">
                                            <p:txEl>
                                              <p:pRg st="6" end="6"/>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9941">
                                            <p:txEl>
                                              <p:pRg st="6" end="6"/>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9941">
                                            <p:txEl>
                                              <p:pRg st="8" end="8"/>
                                            </p:txEl>
                                          </p:spTgt>
                                        </p:tgtEl>
                                        <p:attrNameLst>
                                          <p:attrName>style.visibility</p:attrName>
                                        </p:attrNameLst>
                                      </p:cBhvr>
                                      <p:to>
                                        <p:strVal val="visible"/>
                                      </p:to>
                                    </p:set>
                                    <p:anim calcmode="lin" valueType="num">
                                      <p:cBhvr additive="base">
                                        <p:cTn id="23" dur="500" fill="hold"/>
                                        <p:tgtEl>
                                          <p:spTgt spid="39941">
                                            <p:txEl>
                                              <p:pRg st="8" end="8"/>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9941">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9941">
                                            <p:txEl>
                                              <p:pRg st="10" end="10"/>
                                            </p:txEl>
                                          </p:spTgt>
                                        </p:tgtEl>
                                        <p:attrNameLst>
                                          <p:attrName>style.visibility</p:attrName>
                                        </p:attrNameLst>
                                      </p:cBhvr>
                                      <p:to>
                                        <p:strVal val="visible"/>
                                      </p:to>
                                    </p:set>
                                    <p:anim calcmode="lin" valueType="num">
                                      <p:cBhvr additive="base">
                                        <p:cTn id="29" dur="500" fill="hold"/>
                                        <p:tgtEl>
                                          <p:spTgt spid="39941">
                                            <p:txEl>
                                              <p:pRg st="10" end="10"/>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9941">
                                            <p:txEl>
                                              <p:pRg st="10" end="10"/>
                                            </p:txEl>
                                          </p:spTgt>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500"/>
                            </p:stCondLst>
                            <p:childTnLst>
                              <p:par>
                                <p:cTn id="32" presetID="2" presetClass="entr" presetSubtype="8" fill="hold" grpId="0" nodeType="afterEffect">
                                  <p:stCondLst>
                                    <p:cond delay="0"/>
                                  </p:stCondLst>
                                  <p:childTnLst>
                                    <p:set>
                                      <p:cBhvr>
                                        <p:cTn id="33" dur="1" fill="hold">
                                          <p:stCondLst>
                                            <p:cond delay="0"/>
                                          </p:stCondLst>
                                        </p:cTn>
                                        <p:tgtEl>
                                          <p:spTgt spid="39941">
                                            <p:txEl>
                                              <p:pRg st="11" end="11"/>
                                            </p:txEl>
                                          </p:spTgt>
                                        </p:tgtEl>
                                        <p:attrNameLst>
                                          <p:attrName>style.visibility</p:attrName>
                                        </p:attrNameLst>
                                      </p:cBhvr>
                                      <p:to>
                                        <p:strVal val="visible"/>
                                      </p:to>
                                    </p:set>
                                    <p:anim calcmode="lin" valueType="num">
                                      <p:cBhvr additive="base">
                                        <p:cTn id="34" dur="500" fill="hold"/>
                                        <p:tgtEl>
                                          <p:spTgt spid="39941">
                                            <p:txEl>
                                              <p:pRg st="11" end="11"/>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39941">
                                            <p:txEl>
                                              <p:pRg st="11" end="11"/>
                                            </p:txEl>
                                          </p:spTgt>
                                        </p:tgtEl>
                                        <p:attrNameLst>
                                          <p:attrName>ppt_y</p:attrName>
                                        </p:attrNameLst>
                                      </p:cBhvr>
                                      <p:tavLst>
                                        <p:tav tm="0">
                                          <p:val>
                                            <p:strVal val="#ppt_y"/>
                                          </p:val>
                                        </p:tav>
                                        <p:tav tm="100000">
                                          <p:val>
                                            <p:strVal val="#ppt_y"/>
                                          </p:val>
                                        </p:tav>
                                      </p:tavLst>
                                    </p:anim>
                                  </p:childTnLst>
                                </p:cTn>
                              </p:par>
                            </p:childTnLst>
                          </p:cTn>
                        </p:par>
                        <p:par>
                          <p:cTn id="36" fill="hold" nodeType="afterGroup">
                            <p:stCondLst>
                              <p:cond delay="1000"/>
                            </p:stCondLst>
                            <p:childTnLst>
                              <p:par>
                                <p:cTn id="37" presetID="2" presetClass="entr" presetSubtype="8" fill="hold" grpId="0" nodeType="afterEffect">
                                  <p:stCondLst>
                                    <p:cond delay="0"/>
                                  </p:stCondLst>
                                  <p:childTnLst>
                                    <p:set>
                                      <p:cBhvr>
                                        <p:cTn id="38" dur="1" fill="hold">
                                          <p:stCondLst>
                                            <p:cond delay="0"/>
                                          </p:stCondLst>
                                        </p:cTn>
                                        <p:tgtEl>
                                          <p:spTgt spid="39941">
                                            <p:txEl>
                                              <p:pRg st="12" end="12"/>
                                            </p:txEl>
                                          </p:spTgt>
                                        </p:tgtEl>
                                        <p:attrNameLst>
                                          <p:attrName>style.visibility</p:attrName>
                                        </p:attrNameLst>
                                      </p:cBhvr>
                                      <p:to>
                                        <p:strVal val="visible"/>
                                      </p:to>
                                    </p:set>
                                    <p:anim calcmode="lin" valueType="num">
                                      <p:cBhvr additive="base">
                                        <p:cTn id="39" dur="500" fill="hold"/>
                                        <p:tgtEl>
                                          <p:spTgt spid="39941">
                                            <p:txEl>
                                              <p:pRg st="12" end="12"/>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9941">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1"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1445692E-0A72-4F1D-8794-68282D95F20E}" type="slidenum">
              <a:rPr lang="en-US" altLang="ja-JP" sz="1400"/>
              <a:pPr>
                <a:spcBef>
                  <a:spcPct val="0"/>
                </a:spcBef>
                <a:buFontTx/>
                <a:buNone/>
              </a:pPr>
              <a:t>36</a:t>
            </a:fld>
            <a:endParaRPr lang="en-US" altLang="ja-JP" sz="1400"/>
          </a:p>
        </p:txBody>
      </p:sp>
      <p:sp>
        <p:nvSpPr>
          <p:cNvPr id="75779" name="Rectangle 4"/>
          <p:cNvSpPr>
            <a:spLocks noGrp="1" noChangeArrowheads="1"/>
          </p:cNvSpPr>
          <p:nvPr>
            <p:ph type="title"/>
          </p:nvPr>
        </p:nvSpPr>
        <p:spPr/>
        <p:txBody>
          <a:bodyPr/>
          <a:lstStyle/>
          <a:p>
            <a:r>
              <a:rPr lang="ja-JP" altLang="en-US" sz="3200" smtClean="0"/>
              <a:t>「後出しじゃんけん」ゲームにおけるサブゲーム完全均衡：解答</a:t>
            </a:r>
          </a:p>
        </p:txBody>
      </p:sp>
      <p:sp>
        <p:nvSpPr>
          <p:cNvPr id="120837" name="Rectangle 5"/>
          <p:cNvSpPr>
            <a:spLocks noGrp="1" noChangeArrowheads="1"/>
          </p:cNvSpPr>
          <p:nvPr>
            <p:ph type="body" idx="1"/>
          </p:nvPr>
        </p:nvSpPr>
        <p:spPr/>
        <p:txBody>
          <a:bodyPr/>
          <a:lstStyle/>
          <a:p>
            <a:pPr marL="533400" indent="-533400">
              <a:lnSpc>
                <a:spcPct val="90000"/>
              </a:lnSpc>
              <a:buFontTx/>
              <a:buAutoNum type="arabicPeriod"/>
            </a:pPr>
            <a:r>
              <a:rPr lang="ja-JP" altLang="en-US" sz="2800" smtClean="0"/>
              <a:t>以下の</a:t>
            </a:r>
            <a:r>
              <a:rPr lang="en-US" altLang="ja-JP" sz="2800" smtClean="0"/>
              <a:t>3</a:t>
            </a:r>
            <a:r>
              <a:rPr lang="ja-JP" altLang="en-US" sz="2800" smtClean="0"/>
              <a:t>つ：</a:t>
            </a:r>
          </a:p>
          <a:p>
            <a:pPr marL="914400" lvl="1" indent="-457200">
              <a:lnSpc>
                <a:spcPct val="90000"/>
              </a:lnSpc>
            </a:pPr>
            <a:r>
              <a:rPr lang="en-US" altLang="ja-JP" sz="2400" smtClean="0"/>
              <a:t>(</a:t>
            </a:r>
            <a:r>
              <a:rPr lang="ja-JP" altLang="en-US" sz="2400" smtClean="0"/>
              <a:t>「グー」</a:t>
            </a:r>
            <a:r>
              <a:rPr lang="en-US" altLang="ja-JP" sz="2400" smtClean="0"/>
              <a:t>, (</a:t>
            </a:r>
            <a:r>
              <a:rPr lang="ja-JP" altLang="en-US" sz="2400" smtClean="0"/>
              <a:t>「パー」</a:t>
            </a:r>
            <a:r>
              <a:rPr lang="en-US" altLang="ja-JP" sz="2400" smtClean="0"/>
              <a:t>,</a:t>
            </a:r>
            <a:r>
              <a:rPr lang="ja-JP" altLang="en-US" sz="2400" smtClean="0"/>
              <a:t>「グー」</a:t>
            </a:r>
            <a:r>
              <a:rPr lang="en-US" altLang="ja-JP" sz="2400" smtClean="0"/>
              <a:t>,</a:t>
            </a:r>
            <a:r>
              <a:rPr lang="ja-JP" altLang="en-US" sz="2400" smtClean="0"/>
              <a:t>「チョキ」</a:t>
            </a:r>
            <a:r>
              <a:rPr lang="en-US" altLang="ja-JP" sz="2400" smtClean="0"/>
              <a:t>))</a:t>
            </a:r>
          </a:p>
          <a:p>
            <a:pPr marL="914400" lvl="1" indent="-457200">
              <a:lnSpc>
                <a:spcPct val="90000"/>
              </a:lnSpc>
            </a:pPr>
            <a:r>
              <a:rPr lang="en-US" altLang="ja-JP" sz="2400" smtClean="0"/>
              <a:t>(</a:t>
            </a:r>
            <a:r>
              <a:rPr lang="ja-JP" altLang="en-US" sz="2400" smtClean="0"/>
              <a:t>「チョキ」</a:t>
            </a:r>
            <a:r>
              <a:rPr lang="en-US" altLang="ja-JP" sz="2400" smtClean="0"/>
              <a:t>, (</a:t>
            </a:r>
            <a:r>
              <a:rPr lang="ja-JP" altLang="en-US" sz="2400" smtClean="0"/>
              <a:t>「パー」</a:t>
            </a:r>
            <a:r>
              <a:rPr lang="en-US" altLang="ja-JP" sz="2400" smtClean="0"/>
              <a:t>,</a:t>
            </a:r>
            <a:r>
              <a:rPr lang="ja-JP" altLang="en-US" sz="2400" smtClean="0"/>
              <a:t>「グー」</a:t>
            </a:r>
            <a:r>
              <a:rPr lang="en-US" altLang="ja-JP" sz="2400" smtClean="0"/>
              <a:t>,</a:t>
            </a:r>
            <a:r>
              <a:rPr lang="ja-JP" altLang="en-US" sz="2400" smtClean="0"/>
              <a:t>「チョキ」</a:t>
            </a:r>
            <a:r>
              <a:rPr lang="en-US" altLang="ja-JP" sz="2400" smtClean="0"/>
              <a:t>))</a:t>
            </a:r>
          </a:p>
          <a:p>
            <a:pPr marL="914400" lvl="1" indent="-457200">
              <a:lnSpc>
                <a:spcPct val="90000"/>
              </a:lnSpc>
            </a:pPr>
            <a:r>
              <a:rPr lang="en-US" altLang="ja-JP" sz="2400" smtClean="0"/>
              <a:t>(</a:t>
            </a:r>
            <a:r>
              <a:rPr lang="ja-JP" altLang="en-US" sz="2400" smtClean="0"/>
              <a:t>「パー」</a:t>
            </a:r>
            <a:r>
              <a:rPr lang="en-US" altLang="ja-JP" sz="2400" smtClean="0"/>
              <a:t>, (</a:t>
            </a:r>
            <a:r>
              <a:rPr lang="ja-JP" altLang="en-US" sz="2400" smtClean="0"/>
              <a:t>「パー」</a:t>
            </a:r>
            <a:r>
              <a:rPr lang="en-US" altLang="ja-JP" sz="2400" smtClean="0"/>
              <a:t>,</a:t>
            </a:r>
            <a:r>
              <a:rPr lang="ja-JP" altLang="en-US" sz="2400" smtClean="0"/>
              <a:t>「グー」</a:t>
            </a:r>
            <a:r>
              <a:rPr lang="en-US" altLang="ja-JP" sz="2400" smtClean="0"/>
              <a:t>,</a:t>
            </a:r>
            <a:r>
              <a:rPr lang="ja-JP" altLang="en-US" sz="2400" smtClean="0"/>
              <a:t>「チョキ」</a:t>
            </a:r>
            <a:r>
              <a:rPr lang="en-US" altLang="ja-JP" sz="2400" smtClean="0"/>
              <a:t>)) </a:t>
            </a:r>
          </a:p>
          <a:p>
            <a:pPr marL="533400" indent="-533400">
              <a:lnSpc>
                <a:spcPct val="90000"/>
              </a:lnSpc>
              <a:buFontTx/>
              <a:buAutoNum type="arabicPeriod"/>
            </a:pPr>
            <a:r>
              <a:rPr lang="ja-JP" altLang="en-US" sz="2800" smtClean="0"/>
              <a:t>常にプレイヤー</a:t>
            </a:r>
            <a:r>
              <a:rPr lang="en-US" altLang="ja-JP" sz="2800" smtClean="0"/>
              <a:t>2</a:t>
            </a:r>
            <a:r>
              <a:rPr lang="ja-JP" altLang="en-US" sz="2800" smtClean="0"/>
              <a:t>が勝つ</a:t>
            </a:r>
          </a:p>
          <a:p>
            <a:pPr marL="914400" lvl="1" indent="-457200">
              <a:lnSpc>
                <a:spcPct val="90000"/>
              </a:lnSpc>
            </a:pPr>
            <a:r>
              <a:rPr lang="ja-JP" altLang="en-US" sz="2400" smtClean="0"/>
              <a:t>プレイヤー</a:t>
            </a:r>
            <a:r>
              <a:rPr lang="en-US" altLang="ja-JP" sz="2400" smtClean="0"/>
              <a:t>1</a:t>
            </a:r>
            <a:r>
              <a:rPr lang="ja-JP" altLang="en-US" sz="2400" smtClean="0"/>
              <a:t>が「グー」を出した場合、プレイヤー</a:t>
            </a:r>
            <a:r>
              <a:rPr lang="en-US" altLang="ja-JP" sz="2400" smtClean="0"/>
              <a:t>2</a:t>
            </a:r>
            <a:r>
              <a:rPr lang="ja-JP" altLang="en-US" sz="2400" smtClean="0"/>
              <a:t>は「パー」を出す</a:t>
            </a:r>
          </a:p>
          <a:p>
            <a:pPr marL="914400" lvl="1" indent="-457200">
              <a:lnSpc>
                <a:spcPct val="90000"/>
              </a:lnSpc>
            </a:pPr>
            <a:r>
              <a:rPr lang="ja-JP" altLang="en-US" sz="2400" smtClean="0"/>
              <a:t>プレイヤー</a:t>
            </a:r>
            <a:r>
              <a:rPr lang="en-US" altLang="ja-JP" sz="2400" smtClean="0"/>
              <a:t>1</a:t>
            </a:r>
            <a:r>
              <a:rPr lang="ja-JP" altLang="en-US" sz="2400" smtClean="0"/>
              <a:t>が「チョキ」を出した場合、プレイヤー</a:t>
            </a:r>
            <a:r>
              <a:rPr lang="en-US" altLang="ja-JP" sz="2400" smtClean="0"/>
              <a:t>2</a:t>
            </a:r>
            <a:r>
              <a:rPr lang="ja-JP" altLang="en-US" sz="2400" smtClean="0"/>
              <a:t>は「グー」を出す</a:t>
            </a:r>
          </a:p>
          <a:p>
            <a:pPr marL="914400" lvl="1" indent="-457200">
              <a:lnSpc>
                <a:spcPct val="90000"/>
              </a:lnSpc>
            </a:pPr>
            <a:r>
              <a:rPr lang="ja-JP" altLang="en-US" sz="2400" smtClean="0"/>
              <a:t>プレイヤー</a:t>
            </a:r>
            <a:r>
              <a:rPr lang="en-US" altLang="ja-JP" sz="2400" smtClean="0"/>
              <a:t>1</a:t>
            </a:r>
            <a:r>
              <a:rPr lang="ja-JP" altLang="en-US" sz="2400" smtClean="0"/>
              <a:t>が「パー」を出した場合、プレイヤー</a:t>
            </a:r>
            <a:r>
              <a:rPr lang="en-US" altLang="ja-JP" sz="2400" smtClean="0"/>
              <a:t>2</a:t>
            </a:r>
            <a:r>
              <a:rPr lang="ja-JP" altLang="en-US" sz="2400" smtClean="0"/>
              <a:t>は「チョキ」を出す</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0837">
                                            <p:txEl>
                                              <p:pRg st="0" end="0"/>
                                            </p:txEl>
                                          </p:spTgt>
                                        </p:tgtEl>
                                        <p:attrNameLst>
                                          <p:attrName>style.visibility</p:attrName>
                                        </p:attrNameLst>
                                      </p:cBhvr>
                                      <p:to>
                                        <p:strVal val="visible"/>
                                      </p:to>
                                    </p:set>
                                    <p:anim calcmode="lin" valueType="num">
                                      <p:cBhvr additive="base">
                                        <p:cTn id="7" dur="500" fill="hold"/>
                                        <p:tgtEl>
                                          <p:spTgt spid="12083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083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0837">
                                            <p:txEl>
                                              <p:pRg st="1" end="1"/>
                                            </p:txEl>
                                          </p:spTgt>
                                        </p:tgtEl>
                                        <p:attrNameLst>
                                          <p:attrName>style.visibility</p:attrName>
                                        </p:attrNameLst>
                                      </p:cBhvr>
                                      <p:to>
                                        <p:strVal val="visible"/>
                                      </p:to>
                                    </p:set>
                                    <p:anim calcmode="lin" valueType="num">
                                      <p:cBhvr additive="base">
                                        <p:cTn id="11" dur="500" fill="hold"/>
                                        <p:tgtEl>
                                          <p:spTgt spid="12083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20837">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0837">
                                            <p:txEl>
                                              <p:pRg st="2" end="2"/>
                                            </p:txEl>
                                          </p:spTgt>
                                        </p:tgtEl>
                                        <p:attrNameLst>
                                          <p:attrName>style.visibility</p:attrName>
                                        </p:attrNameLst>
                                      </p:cBhvr>
                                      <p:to>
                                        <p:strVal val="visible"/>
                                      </p:to>
                                    </p:set>
                                    <p:anim calcmode="lin" valueType="num">
                                      <p:cBhvr additive="base">
                                        <p:cTn id="15" dur="500" fill="hold"/>
                                        <p:tgtEl>
                                          <p:spTgt spid="120837">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20837">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0837">
                                            <p:txEl>
                                              <p:pRg st="3" end="3"/>
                                            </p:txEl>
                                          </p:spTgt>
                                        </p:tgtEl>
                                        <p:attrNameLst>
                                          <p:attrName>style.visibility</p:attrName>
                                        </p:attrNameLst>
                                      </p:cBhvr>
                                      <p:to>
                                        <p:strVal val="visible"/>
                                      </p:to>
                                    </p:set>
                                    <p:anim calcmode="lin" valueType="num">
                                      <p:cBhvr additive="base">
                                        <p:cTn id="19" dur="500" fill="hold"/>
                                        <p:tgtEl>
                                          <p:spTgt spid="12083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2083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20837">
                                            <p:txEl>
                                              <p:pRg st="4" end="4"/>
                                            </p:txEl>
                                          </p:spTgt>
                                        </p:tgtEl>
                                        <p:attrNameLst>
                                          <p:attrName>style.visibility</p:attrName>
                                        </p:attrNameLst>
                                      </p:cBhvr>
                                      <p:to>
                                        <p:strVal val="visible"/>
                                      </p:to>
                                    </p:set>
                                    <p:anim calcmode="lin" valueType="num">
                                      <p:cBhvr additive="base">
                                        <p:cTn id="25" dur="500" fill="hold"/>
                                        <p:tgtEl>
                                          <p:spTgt spid="12083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2083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20837">
                                            <p:txEl>
                                              <p:pRg st="5" end="5"/>
                                            </p:txEl>
                                          </p:spTgt>
                                        </p:tgtEl>
                                        <p:attrNameLst>
                                          <p:attrName>style.visibility</p:attrName>
                                        </p:attrNameLst>
                                      </p:cBhvr>
                                      <p:to>
                                        <p:strVal val="visible"/>
                                      </p:to>
                                    </p:set>
                                    <p:anim calcmode="lin" valueType="num">
                                      <p:cBhvr additive="base">
                                        <p:cTn id="29" dur="500" fill="hold"/>
                                        <p:tgtEl>
                                          <p:spTgt spid="12083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2083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20837">
                                            <p:txEl>
                                              <p:pRg st="6" end="6"/>
                                            </p:txEl>
                                          </p:spTgt>
                                        </p:tgtEl>
                                        <p:attrNameLst>
                                          <p:attrName>style.visibility</p:attrName>
                                        </p:attrNameLst>
                                      </p:cBhvr>
                                      <p:to>
                                        <p:strVal val="visible"/>
                                      </p:to>
                                    </p:set>
                                    <p:anim calcmode="lin" valueType="num">
                                      <p:cBhvr additive="base">
                                        <p:cTn id="33" dur="500" fill="hold"/>
                                        <p:tgtEl>
                                          <p:spTgt spid="12083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20837">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20837">
                                            <p:txEl>
                                              <p:pRg st="7" end="7"/>
                                            </p:txEl>
                                          </p:spTgt>
                                        </p:tgtEl>
                                        <p:attrNameLst>
                                          <p:attrName>style.visibility</p:attrName>
                                        </p:attrNameLst>
                                      </p:cBhvr>
                                      <p:to>
                                        <p:strVal val="visible"/>
                                      </p:to>
                                    </p:set>
                                    <p:anim calcmode="lin" valueType="num">
                                      <p:cBhvr additive="base">
                                        <p:cTn id="37" dur="500" fill="hold"/>
                                        <p:tgtEl>
                                          <p:spTgt spid="120837">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20837">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CDFD2148-D6A0-445E-BC72-D93F498BBDA1}" type="slidenum">
              <a:rPr lang="en-US" altLang="ja-JP" sz="1400"/>
              <a:pPr>
                <a:spcBef>
                  <a:spcPct val="0"/>
                </a:spcBef>
                <a:buFontTx/>
                <a:buNone/>
              </a:pPr>
              <a:t>4</a:t>
            </a:fld>
            <a:endParaRPr lang="en-US" altLang="ja-JP" sz="1400"/>
          </a:p>
        </p:txBody>
      </p:sp>
      <p:sp>
        <p:nvSpPr>
          <p:cNvPr id="10243" name="Rectangle 2"/>
          <p:cNvSpPr>
            <a:spLocks noGrp="1" noChangeArrowheads="1"/>
          </p:cNvSpPr>
          <p:nvPr>
            <p:ph type="title"/>
          </p:nvPr>
        </p:nvSpPr>
        <p:spPr/>
        <p:txBody>
          <a:bodyPr/>
          <a:lstStyle/>
          <a:p>
            <a:pPr eaLnBrk="1" hangingPunct="1"/>
            <a:r>
              <a:rPr lang="ja-JP" altLang="en-US" smtClean="0"/>
              <a:t>ゲームの木</a:t>
            </a:r>
          </a:p>
        </p:txBody>
      </p:sp>
      <p:sp>
        <p:nvSpPr>
          <p:cNvPr id="2" name="Rectangle 3"/>
          <p:cNvSpPr>
            <a:spLocks noGrp="1" noChangeArrowheads="1"/>
          </p:cNvSpPr>
          <p:nvPr>
            <p:ph type="body" idx="1"/>
          </p:nvPr>
        </p:nvSpPr>
        <p:spPr>
          <a:xfrm>
            <a:off x="457200" y="1600200"/>
            <a:ext cx="8458200" cy="4421188"/>
          </a:xfrm>
        </p:spPr>
        <p:txBody>
          <a:bodyPr/>
          <a:lstStyle/>
          <a:p>
            <a:pPr eaLnBrk="1" hangingPunct="1">
              <a:lnSpc>
                <a:spcPct val="90000"/>
              </a:lnSpc>
            </a:pPr>
            <a:r>
              <a:rPr lang="ja-JP" altLang="en-US" sz="2800" dirty="0" smtClean="0"/>
              <a:t>ゲームの木：</a:t>
            </a:r>
            <a:r>
              <a:rPr lang="ja-JP" altLang="en-US" sz="2800" dirty="0" smtClean="0">
                <a:solidFill>
                  <a:srgbClr val="FF0000"/>
                </a:solidFill>
              </a:rPr>
              <a:t>点</a:t>
            </a:r>
            <a:r>
              <a:rPr lang="ja-JP" altLang="en-US" sz="2800" dirty="0" smtClean="0"/>
              <a:t>（</a:t>
            </a:r>
            <a:r>
              <a:rPr lang="en-US" altLang="ja-JP" sz="2800" dirty="0" smtClean="0"/>
              <a:t>or</a:t>
            </a:r>
            <a:r>
              <a:rPr lang="ja-JP" altLang="en-US" sz="2800" dirty="0" smtClean="0"/>
              <a:t>節）と</a:t>
            </a:r>
            <a:r>
              <a:rPr lang="ja-JP" altLang="en-US" sz="2800" dirty="0" smtClean="0">
                <a:solidFill>
                  <a:srgbClr val="FF0000"/>
                </a:solidFill>
              </a:rPr>
              <a:t>枝</a:t>
            </a:r>
            <a:r>
              <a:rPr lang="ja-JP" altLang="en-US" sz="2800" dirty="0" smtClean="0"/>
              <a:t>で構成される</a:t>
            </a:r>
          </a:p>
          <a:p>
            <a:pPr lvl="2" eaLnBrk="1" hangingPunct="1">
              <a:lnSpc>
                <a:spcPct val="90000"/>
              </a:lnSpc>
            </a:pPr>
            <a:endParaRPr lang="ja-JP" altLang="en-US" sz="2000" dirty="0" smtClean="0"/>
          </a:p>
          <a:p>
            <a:pPr eaLnBrk="1" hangingPunct="1">
              <a:lnSpc>
                <a:spcPct val="90000"/>
              </a:lnSpc>
            </a:pPr>
            <a:r>
              <a:rPr lang="ja-JP" altLang="en-US" sz="2800" dirty="0" smtClean="0"/>
              <a:t>点：次の</a:t>
            </a:r>
            <a:r>
              <a:rPr lang="en-US" altLang="ja-JP" sz="2800" dirty="0" smtClean="0"/>
              <a:t>2</a:t>
            </a:r>
            <a:r>
              <a:rPr lang="ja-JP" altLang="en-US" sz="2800" dirty="0" err="1" smtClean="0"/>
              <a:t>つの</a:t>
            </a:r>
            <a:r>
              <a:rPr lang="ja-JP" altLang="en-US" sz="2800" dirty="0" smtClean="0"/>
              <a:t>種類がある</a:t>
            </a:r>
          </a:p>
          <a:p>
            <a:pPr lvl="1" eaLnBrk="1" hangingPunct="1">
              <a:lnSpc>
                <a:spcPct val="90000"/>
              </a:lnSpc>
              <a:buClr>
                <a:schemeClr val="tx1"/>
              </a:buClr>
            </a:pPr>
            <a:r>
              <a:rPr lang="ja-JP" altLang="en-US" sz="2400" dirty="0" smtClean="0">
                <a:solidFill>
                  <a:srgbClr val="FF0000"/>
                </a:solidFill>
              </a:rPr>
              <a:t>手番</a:t>
            </a:r>
            <a:r>
              <a:rPr lang="ja-JP" altLang="en-US" sz="2400" dirty="0" smtClean="0"/>
              <a:t>（</a:t>
            </a:r>
            <a:r>
              <a:rPr lang="en-US" altLang="ja-JP" sz="2400" dirty="0" smtClean="0"/>
              <a:t>or</a:t>
            </a:r>
            <a:r>
              <a:rPr lang="ja-JP" altLang="en-US" sz="2400" dirty="0" smtClean="0">
                <a:solidFill>
                  <a:srgbClr val="FF0000"/>
                </a:solidFill>
              </a:rPr>
              <a:t>意思決定点</a:t>
            </a:r>
            <a:r>
              <a:rPr lang="ja-JP" altLang="en-US" sz="2400" dirty="0" smtClean="0"/>
              <a:t>）：プレイヤーがプレイする場所を表す</a:t>
            </a:r>
          </a:p>
          <a:p>
            <a:pPr lvl="1" eaLnBrk="1" hangingPunct="1">
              <a:lnSpc>
                <a:spcPct val="90000"/>
              </a:lnSpc>
              <a:buClr>
                <a:schemeClr val="tx1"/>
              </a:buClr>
            </a:pPr>
            <a:r>
              <a:rPr lang="ja-JP" altLang="en-US" sz="2400" dirty="0" smtClean="0">
                <a:solidFill>
                  <a:srgbClr val="FF0000"/>
                </a:solidFill>
              </a:rPr>
              <a:t>終点</a:t>
            </a:r>
            <a:r>
              <a:rPr lang="ja-JP" altLang="en-US" sz="2400" dirty="0" smtClean="0"/>
              <a:t>（</a:t>
            </a:r>
            <a:r>
              <a:rPr lang="en-US" altLang="ja-JP" sz="2400" dirty="0" smtClean="0"/>
              <a:t>or</a:t>
            </a:r>
            <a:r>
              <a:rPr lang="ja-JP" altLang="en-US" sz="2400" dirty="0" smtClean="0"/>
              <a:t>頂点）：ゲームの結果と利得を示す</a:t>
            </a:r>
          </a:p>
          <a:p>
            <a:pPr lvl="2" eaLnBrk="1" hangingPunct="1">
              <a:lnSpc>
                <a:spcPct val="90000"/>
              </a:lnSpc>
            </a:pPr>
            <a:endParaRPr lang="ja-JP" altLang="en-US" sz="2000" dirty="0" smtClean="0"/>
          </a:p>
          <a:p>
            <a:pPr eaLnBrk="1" hangingPunct="1">
              <a:lnSpc>
                <a:spcPct val="90000"/>
              </a:lnSpc>
            </a:pPr>
            <a:r>
              <a:rPr lang="ja-JP" altLang="en-US" sz="2800" dirty="0" smtClean="0"/>
              <a:t>枝：ある「意思決定点」における各プレイヤーの</a:t>
            </a:r>
            <a:r>
              <a:rPr lang="ja-JP" altLang="en-US" sz="2800" dirty="0" smtClean="0">
                <a:solidFill>
                  <a:srgbClr val="FF0000"/>
                </a:solidFill>
              </a:rPr>
              <a:t>行動</a:t>
            </a:r>
            <a:r>
              <a:rPr lang="ja-JP" altLang="en-US" sz="2800" dirty="0" smtClean="0"/>
              <a:t>を表す</a:t>
            </a:r>
          </a:p>
          <a:p>
            <a:pPr lvl="1" eaLnBrk="1" hangingPunct="1">
              <a:lnSpc>
                <a:spcPct val="90000"/>
              </a:lnSpc>
            </a:pPr>
            <a:r>
              <a:rPr lang="ja-JP" altLang="en-US" sz="2400" dirty="0" smtClean="0"/>
              <a:t>選択肢毎に伸び、次の「手番」や「終点」とを結ぶ</a:t>
            </a:r>
          </a:p>
          <a:p>
            <a:pPr lvl="1" eaLnBrk="1" hangingPunct="1">
              <a:lnSpc>
                <a:spcPct val="90000"/>
              </a:lnSpc>
            </a:pPr>
            <a:r>
              <a:rPr lang="ja-JP" altLang="en-US" sz="2400" dirty="0" smtClean="0">
                <a:solidFill>
                  <a:srgbClr val="FF0000"/>
                </a:solidFill>
              </a:rPr>
              <a:t>「戦略」とは必ずしも一致しない</a:t>
            </a:r>
            <a:r>
              <a:rPr lang="ja-JP" altLang="en-US" sz="2400" dirty="0" smtClean="0"/>
              <a:t>ことに注意</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500"/>
                            </p:stCondLst>
                            <p:childTnLst>
                              <p:par>
                                <p:cTn id="16" presetID="2" presetClass="entr" presetSubtype="8" fill="hold" grpId="0" nodeType="after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 calcmode="lin" valueType="num">
                                      <p:cBhvr additive="base">
                                        <p:cTn id="18"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par>
                          <p:cTn id="20" fill="hold" nodeType="afterGroup">
                            <p:stCondLst>
                              <p:cond delay="1000"/>
                            </p:stCondLst>
                            <p:childTnLst>
                              <p:par>
                                <p:cTn id="21" presetID="2" presetClass="entr" presetSubtype="8" fill="hold" grpId="0" nodeType="after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 calcmode="lin" valueType="num">
                                      <p:cBhvr additive="base">
                                        <p:cTn id="23"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anim calcmode="lin" valueType="num">
                                      <p:cBhvr additive="base">
                                        <p:cTn id="29" dur="500" fill="hold"/>
                                        <p:tgtEl>
                                          <p:spTgt spid="2">
                                            <p:txEl>
                                              <p:pRg st="6" end="6"/>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500"/>
                            </p:stCondLst>
                            <p:childTnLst>
                              <p:par>
                                <p:cTn id="32" presetID="2" presetClass="entr" presetSubtype="8" fill="hold" grpId="0" nodeType="afterEffect">
                                  <p:stCondLst>
                                    <p:cond delay="0"/>
                                  </p:stCondLst>
                                  <p:childTnLst>
                                    <p:set>
                                      <p:cBhvr>
                                        <p:cTn id="33" dur="1" fill="hold">
                                          <p:stCondLst>
                                            <p:cond delay="0"/>
                                          </p:stCondLst>
                                        </p:cTn>
                                        <p:tgtEl>
                                          <p:spTgt spid="2">
                                            <p:txEl>
                                              <p:pRg st="7" end="7"/>
                                            </p:txEl>
                                          </p:spTgt>
                                        </p:tgtEl>
                                        <p:attrNameLst>
                                          <p:attrName>style.visibility</p:attrName>
                                        </p:attrNameLst>
                                      </p:cBhvr>
                                      <p:to>
                                        <p:strVal val="visible"/>
                                      </p:to>
                                    </p:set>
                                    <p:anim calcmode="lin" valueType="num">
                                      <p:cBhvr additive="base">
                                        <p:cTn id="34" dur="500" fill="hold"/>
                                        <p:tgtEl>
                                          <p:spTgt spid="2">
                                            <p:txEl>
                                              <p:pRg st="7" end="7"/>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2">
                                            <p:txEl>
                                              <p:pRg st="7" end="7"/>
                                            </p:txEl>
                                          </p:spTgt>
                                        </p:tgtEl>
                                        <p:attrNameLst>
                                          <p:attrName>ppt_y</p:attrName>
                                        </p:attrNameLst>
                                      </p:cBhvr>
                                      <p:tavLst>
                                        <p:tav tm="0">
                                          <p:val>
                                            <p:strVal val="#ppt_y"/>
                                          </p:val>
                                        </p:tav>
                                        <p:tav tm="100000">
                                          <p:val>
                                            <p:strVal val="#ppt_y"/>
                                          </p:val>
                                        </p:tav>
                                      </p:tavLst>
                                    </p:anim>
                                  </p:childTnLst>
                                </p:cTn>
                              </p:par>
                            </p:childTnLst>
                          </p:cTn>
                        </p:par>
                        <p:par>
                          <p:cTn id="36" fill="hold" nodeType="afterGroup">
                            <p:stCondLst>
                              <p:cond delay="1000"/>
                            </p:stCondLst>
                            <p:childTnLst>
                              <p:par>
                                <p:cTn id="37" presetID="2" presetClass="entr" presetSubtype="8" fill="hold" grpId="0" nodeType="after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anim calcmode="lin" valueType="num">
                                      <p:cBhvr additive="base">
                                        <p:cTn id="39" dur="500" fill="hold"/>
                                        <p:tgtEl>
                                          <p:spTgt spid="2">
                                            <p:txEl>
                                              <p:pRg st="8" end="8"/>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2">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617BBB74-CA1C-4BF7-AD7A-0EA7363B0C5A}" type="slidenum">
              <a:rPr lang="en-US" altLang="ja-JP" sz="1400"/>
              <a:pPr>
                <a:spcBef>
                  <a:spcPct val="0"/>
                </a:spcBef>
                <a:buFontTx/>
                <a:buNone/>
              </a:pPr>
              <a:t>5</a:t>
            </a:fld>
            <a:endParaRPr lang="en-US" altLang="ja-JP" sz="1400"/>
          </a:p>
        </p:txBody>
      </p:sp>
      <p:sp>
        <p:nvSpPr>
          <p:cNvPr id="12291" name="Rectangle 5"/>
          <p:cNvSpPr>
            <a:spLocks noGrp="1" noChangeArrowheads="1"/>
          </p:cNvSpPr>
          <p:nvPr>
            <p:ph type="title" idx="4294967295"/>
          </p:nvPr>
        </p:nvSpPr>
        <p:spPr/>
        <p:txBody>
          <a:bodyPr/>
          <a:lstStyle/>
          <a:p>
            <a:r>
              <a:rPr lang="ja-JP" altLang="en-US" smtClean="0"/>
              <a:t>ゲームの木</a:t>
            </a:r>
          </a:p>
        </p:txBody>
      </p:sp>
      <p:sp>
        <p:nvSpPr>
          <p:cNvPr id="6150" name="Rectangle 6"/>
          <p:cNvSpPr>
            <a:spLocks noGrp="1" noChangeArrowheads="1"/>
          </p:cNvSpPr>
          <p:nvPr>
            <p:ph type="body" idx="4294967295"/>
          </p:nvPr>
        </p:nvSpPr>
        <p:spPr/>
        <p:txBody>
          <a:bodyPr/>
          <a:lstStyle/>
          <a:p>
            <a:r>
              <a:rPr lang="ja-JP" altLang="en-US" dirty="0" smtClean="0"/>
              <a:t>次の展開形ゲームを考える：</a:t>
            </a:r>
          </a:p>
          <a:p>
            <a:pPr lvl="1"/>
            <a:r>
              <a:rPr lang="ja-JP" altLang="en-US" dirty="0" smtClean="0"/>
              <a:t>プレイヤー</a:t>
            </a:r>
            <a:r>
              <a:rPr lang="en-US" altLang="ja-JP" dirty="0" smtClean="0"/>
              <a:t>1</a:t>
            </a:r>
            <a:r>
              <a:rPr lang="ja-JP" altLang="en-US" dirty="0" smtClean="0"/>
              <a:t>とプレイヤー</a:t>
            </a:r>
            <a:r>
              <a:rPr lang="en-US" altLang="ja-JP" dirty="0" smtClean="0"/>
              <a:t>2</a:t>
            </a:r>
            <a:r>
              <a:rPr lang="ja-JP" altLang="en-US" dirty="0" smtClean="0"/>
              <a:t>が</a:t>
            </a:r>
          </a:p>
          <a:p>
            <a:pPr lvl="2"/>
            <a:r>
              <a:rPr lang="ja-JP" altLang="en-US" dirty="0" smtClean="0"/>
              <a:t>プレイヤー</a:t>
            </a:r>
            <a:r>
              <a:rPr lang="en-US" altLang="ja-JP" dirty="0" smtClean="0"/>
              <a:t>1</a:t>
            </a:r>
            <a:r>
              <a:rPr lang="ja-JP" altLang="en-US" dirty="0" smtClean="0"/>
              <a:t>が</a:t>
            </a:r>
            <a:r>
              <a:rPr lang="en-US" altLang="ja-JP" dirty="0" smtClean="0"/>
              <a:t>a1</a:t>
            </a:r>
            <a:r>
              <a:rPr lang="ja-JP" altLang="en-US" dirty="0" smtClean="0"/>
              <a:t>と</a:t>
            </a:r>
            <a:r>
              <a:rPr lang="en-US" altLang="ja-JP" dirty="0" smtClean="0"/>
              <a:t>b1</a:t>
            </a:r>
            <a:r>
              <a:rPr lang="ja-JP" altLang="en-US" dirty="0" smtClean="0"/>
              <a:t>のうち、どちらかを選ぶ</a:t>
            </a:r>
          </a:p>
          <a:p>
            <a:pPr lvl="2"/>
            <a:r>
              <a:rPr lang="ja-JP" altLang="en-US" dirty="0" smtClean="0"/>
              <a:t>プレイヤー</a:t>
            </a:r>
            <a:r>
              <a:rPr lang="en-US" altLang="ja-JP" dirty="0" smtClean="0"/>
              <a:t>2</a:t>
            </a:r>
            <a:r>
              <a:rPr lang="ja-JP" altLang="en-US" dirty="0" smtClean="0"/>
              <a:t>が</a:t>
            </a:r>
            <a:r>
              <a:rPr lang="en-US" altLang="ja-JP" dirty="0" smtClean="0"/>
              <a:t>a2</a:t>
            </a:r>
            <a:r>
              <a:rPr lang="ja-JP" altLang="en-US" dirty="0" smtClean="0"/>
              <a:t>と</a:t>
            </a:r>
            <a:r>
              <a:rPr lang="en-US" altLang="ja-JP" dirty="0" smtClean="0"/>
              <a:t>b2</a:t>
            </a:r>
            <a:r>
              <a:rPr lang="ja-JP" altLang="en-US" dirty="0" smtClean="0"/>
              <a:t>のうち、どちらかを選ぶ</a:t>
            </a:r>
          </a:p>
          <a:p>
            <a:pPr lvl="1"/>
            <a:r>
              <a:rPr lang="ja-JP" altLang="en-US" dirty="0" smtClean="0"/>
              <a:t>という時間の流れでゲームを行い、各プレイヤーの選択した結果によって利得がそれぞれ決定</a:t>
            </a:r>
          </a:p>
          <a:p>
            <a:pPr lvl="2"/>
            <a:endParaRPr lang="ja-JP" altLang="en-US" dirty="0" smtClean="0"/>
          </a:p>
          <a:p>
            <a:r>
              <a:rPr lang="ja-JP" altLang="en-US" dirty="0" smtClean="0"/>
              <a:t>⇒ ゲームの木は次ページのようになる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50">
                                            <p:txEl>
                                              <p:pRg st="0" end="0"/>
                                            </p:txEl>
                                          </p:spTgt>
                                        </p:tgtEl>
                                        <p:attrNameLst>
                                          <p:attrName>style.visibility</p:attrName>
                                        </p:attrNameLst>
                                      </p:cBhvr>
                                      <p:to>
                                        <p:strVal val="visible"/>
                                      </p:to>
                                    </p:set>
                                    <p:anim calcmode="lin" valueType="num">
                                      <p:cBhvr additive="base">
                                        <p:cTn id="7" dur="500" fill="hold"/>
                                        <p:tgtEl>
                                          <p:spTgt spid="615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50">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150">
                                            <p:txEl>
                                              <p:pRg st="1" end="1"/>
                                            </p:txEl>
                                          </p:spTgt>
                                        </p:tgtEl>
                                        <p:attrNameLst>
                                          <p:attrName>style.visibility</p:attrName>
                                        </p:attrNameLst>
                                      </p:cBhvr>
                                      <p:to>
                                        <p:strVal val="visible"/>
                                      </p:to>
                                    </p:set>
                                    <p:anim calcmode="lin" valueType="num">
                                      <p:cBhvr additive="base">
                                        <p:cTn id="12" dur="500" fill="hold"/>
                                        <p:tgtEl>
                                          <p:spTgt spid="6150">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6150">
                                            <p:txEl>
                                              <p:pRg st="1" end="1"/>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150">
                                            <p:txEl>
                                              <p:pRg st="2" end="2"/>
                                            </p:txEl>
                                          </p:spTgt>
                                        </p:tgtEl>
                                        <p:attrNameLst>
                                          <p:attrName>style.visibility</p:attrName>
                                        </p:attrNameLst>
                                      </p:cBhvr>
                                      <p:to>
                                        <p:strVal val="visible"/>
                                      </p:to>
                                    </p:set>
                                    <p:anim calcmode="lin" valueType="num">
                                      <p:cBhvr additive="base">
                                        <p:cTn id="17" dur="500" fill="hold"/>
                                        <p:tgtEl>
                                          <p:spTgt spid="6150">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150">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6150">
                                            <p:txEl>
                                              <p:pRg st="3" end="3"/>
                                            </p:txEl>
                                          </p:spTgt>
                                        </p:tgtEl>
                                        <p:attrNameLst>
                                          <p:attrName>style.visibility</p:attrName>
                                        </p:attrNameLst>
                                      </p:cBhvr>
                                      <p:to>
                                        <p:strVal val="visible"/>
                                      </p:to>
                                    </p:set>
                                    <p:anim calcmode="lin" valueType="num">
                                      <p:cBhvr additive="base">
                                        <p:cTn id="21" dur="500" fill="hold"/>
                                        <p:tgtEl>
                                          <p:spTgt spid="6150">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6150">
                                            <p:txEl>
                                              <p:pRg st="3" end="3"/>
                                            </p:txEl>
                                          </p:spTgt>
                                        </p:tgtEl>
                                        <p:attrNameLst>
                                          <p:attrName>ppt_y</p:attrName>
                                        </p:attrNameLst>
                                      </p:cBhvr>
                                      <p:tavLst>
                                        <p:tav tm="0">
                                          <p:val>
                                            <p:strVal val="#ppt_y"/>
                                          </p:val>
                                        </p:tav>
                                        <p:tav tm="100000">
                                          <p:val>
                                            <p:strVal val="#ppt_y"/>
                                          </p:val>
                                        </p:tav>
                                      </p:tavLst>
                                    </p:anim>
                                  </p:childTnLst>
                                </p:cTn>
                              </p:par>
                            </p:childTnLst>
                          </p:cTn>
                        </p:par>
                        <p:par>
                          <p:cTn id="23" fill="hold" nodeType="afterGroup">
                            <p:stCondLst>
                              <p:cond delay="1500"/>
                            </p:stCondLst>
                            <p:childTnLst>
                              <p:par>
                                <p:cTn id="24" presetID="2" presetClass="entr" presetSubtype="8" fill="hold" grpId="0" nodeType="afterEffect">
                                  <p:stCondLst>
                                    <p:cond delay="0"/>
                                  </p:stCondLst>
                                  <p:childTnLst>
                                    <p:set>
                                      <p:cBhvr>
                                        <p:cTn id="25" dur="1" fill="hold">
                                          <p:stCondLst>
                                            <p:cond delay="0"/>
                                          </p:stCondLst>
                                        </p:cTn>
                                        <p:tgtEl>
                                          <p:spTgt spid="6150">
                                            <p:txEl>
                                              <p:pRg st="4" end="4"/>
                                            </p:txEl>
                                          </p:spTgt>
                                        </p:tgtEl>
                                        <p:attrNameLst>
                                          <p:attrName>style.visibility</p:attrName>
                                        </p:attrNameLst>
                                      </p:cBhvr>
                                      <p:to>
                                        <p:strVal val="visible"/>
                                      </p:to>
                                    </p:set>
                                    <p:anim calcmode="lin" valueType="num">
                                      <p:cBhvr additive="base">
                                        <p:cTn id="26" dur="500" fill="hold"/>
                                        <p:tgtEl>
                                          <p:spTgt spid="6150">
                                            <p:txEl>
                                              <p:pRg st="4" end="4"/>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6150">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 presetClass="entr" presetSubtype="8" fill="hold" grpId="0" nodeType="clickEffect">
                                  <p:stCondLst>
                                    <p:cond delay="0"/>
                                  </p:stCondLst>
                                  <p:childTnLst>
                                    <p:set>
                                      <p:cBhvr>
                                        <p:cTn id="31" dur="1" fill="hold">
                                          <p:stCondLst>
                                            <p:cond delay="0"/>
                                          </p:stCondLst>
                                        </p:cTn>
                                        <p:tgtEl>
                                          <p:spTgt spid="6150">
                                            <p:txEl>
                                              <p:pRg st="6" end="6"/>
                                            </p:txEl>
                                          </p:spTgt>
                                        </p:tgtEl>
                                        <p:attrNameLst>
                                          <p:attrName>style.visibility</p:attrName>
                                        </p:attrNameLst>
                                      </p:cBhvr>
                                      <p:to>
                                        <p:strVal val="visible"/>
                                      </p:to>
                                    </p:set>
                                    <p:anim calcmode="lin" valueType="num">
                                      <p:cBhvr additive="base">
                                        <p:cTn id="32" dur="500" fill="hold"/>
                                        <p:tgtEl>
                                          <p:spTgt spid="6150">
                                            <p:txEl>
                                              <p:pRg st="6" end="6"/>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6150">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0"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1CF0C026-01AA-47F6-BC0F-0C13BE07CAB6}" type="slidenum">
              <a:rPr lang="en-US" altLang="ja-JP" sz="1400"/>
              <a:pPr>
                <a:spcBef>
                  <a:spcPct val="0"/>
                </a:spcBef>
                <a:buFontTx/>
                <a:buNone/>
              </a:pPr>
              <a:t>6</a:t>
            </a:fld>
            <a:endParaRPr lang="en-US" altLang="ja-JP" sz="1400"/>
          </a:p>
        </p:txBody>
      </p:sp>
      <p:sp>
        <p:nvSpPr>
          <p:cNvPr id="14339" name="Line 2"/>
          <p:cNvSpPr>
            <a:spLocks noChangeShapeType="1"/>
          </p:cNvSpPr>
          <p:nvPr/>
        </p:nvSpPr>
        <p:spPr bwMode="auto">
          <a:xfrm flipH="1" flipV="1">
            <a:off x="2895600" y="4114800"/>
            <a:ext cx="1676400" cy="1524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4340" name="Line 3"/>
          <p:cNvSpPr>
            <a:spLocks noChangeShapeType="1"/>
          </p:cNvSpPr>
          <p:nvPr/>
        </p:nvSpPr>
        <p:spPr bwMode="auto">
          <a:xfrm flipV="1">
            <a:off x="4648200" y="4038600"/>
            <a:ext cx="1600200" cy="1600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 name="Oval 4"/>
          <p:cNvSpPr>
            <a:spLocks noChangeArrowheads="1"/>
          </p:cNvSpPr>
          <p:nvPr/>
        </p:nvSpPr>
        <p:spPr bwMode="auto">
          <a:xfrm>
            <a:off x="2743200" y="3962400"/>
            <a:ext cx="228600" cy="2286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7173" name="Oval 5"/>
          <p:cNvSpPr>
            <a:spLocks noChangeArrowheads="1"/>
          </p:cNvSpPr>
          <p:nvPr/>
        </p:nvSpPr>
        <p:spPr bwMode="auto">
          <a:xfrm>
            <a:off x="6172200" y="3886200"/>
            <a:ext cx="228600" cy="2286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4343" name="Line 6"/>
          <p:cNvSpPr>
            <a:spLocks noChangeShapeType="1"/>
          </p:cNvSpPr>
          <p:nvPr/>
        </p:nvSpPr>
        <p:spPr bwMode="auto">
          <a:xfrm flipH="1" flipV="1">
            <a:off x="1752600" y="2209800"/>
            <a:ext cx="1066800" cy="1828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4344" name="Line 7"/>
          <p:cNvSpPr>
            <a:spLocks noChangeShapeType="1"/>
          </p:cNvSpPr>
          <p:nvPr/>
        </p:nvSpPr>
        <p:spPr bwMode="auto">
          <a:xfrm flipV="1">
            <a:off x="2895600" y="2209800"/>
            <a:ext cx="990600" cy="1828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4345" name="Line 8"/>
          <p:cNvSpPr>
            <a:spLocks noChangeShapeType="1"/>
          </p:cNvSpPr>
          <p:nvPr/>
        </p:nvSpPr>
        <p:spPr bwMode="auto">
          <a:xfrm flipH="1" flipV="1">
            <a:off x="5181600" y="2209800"/>
            <a:ext cx="1049338" cy="17240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4346" name="Line 9"/>
          <p:cNvSpPr>
            <a:spLocks noChangeShapeType="1"/>
          </p:cNvSpPr>
          <p:nvPr/>
        </p:nvSpPr>
        <p:spPr bwMode="auto">
          <a:xfrm flipV="1">
            <a:off x="6324600" y="2209800"/>
            <a:ext cx="990600" cy="1752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 name="Text Box 10"/>
          <p:cNvSpPr txBox="1">
            <a:spLocks noChangeArrowheads="1"/>
          </p:cNvSpPr>
          <p:nvPr/>
        </p:nvSpPr>
        <p:spPr bwMode="auto">
          <a:xfrm>
            <a:off x="4787900" y="5516563"/>
            <a:ext cx="14684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000"/>
              <a:t>プレイヤー</a:t>
            </a:r>
            <a:r>
              <a:rPr lang="en-US" altLang="ja-JP" sz="2000"/>
              <a:t>1</a:t>
            </a:r>
          </a:p>
        </p:txBody>
      </p:sp>
      <p:sp>
        <p:nvSpPr>
          <p:cNvPr id="7179" name="Text Box 11"/>
          <p:cNvSpPr txBox="1">
            <a:spLocks noChangeArrowheads="1"/>
          </p:cNvSpPr>
          <p:nvPr/>
        </p:nvSpPr>
        <p:spPr bwMode="auto">
          <a:xfrm>
            <a:off x="1371600" y="3886200"/>
            <a:ext cx="14684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000"/>
              <a:t>プレイヤー</a:t>
            </a:r>
            <a:r>
              <a:rPr lang="en-US" altLang="ja-JP" sz="2000"/>
              <a:t>2</a:t>
            </a:r>
          </a:p>
        </p:txBody>
      </p:sp>
      <p:sp>
        <p:nvSpPr>
          <p:cNvPr id="7180" name="Text Box 12"/>
          <p:cNvSpPr txBox="1">
            <a:spLocks noChangeArrowheads="1"/>
          </p:cNvSpPr>
          <p:nvPr/>
        </p:nvSpPr>
        <p:spPr bwMode="auto">
          <a:xfrm>
            <a:off x="6477000" y="3810000"/>
            <a:ext cx="14684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000"/>
              <a:t>プレイヤー</a:t>
            </a:r>
            <a:r>
              <a:rPr lang="en-US" altLang="ja-JP" sz="2000"/>
              <a:t>2</a:t>
            </a:r>
          </a:p>
        </p:txBody>
      </p:sp>
      <p:sp>
        <p:nvSpPr>
          <p:cNvPr id="7181" name="Text Box 13"/>
          <p:cNvSpPr txBox="1">
            <a:spLocks noChangeArrowheads="1"/>
          </p:cNvSpPr>
          <p:nvPr/>
        </p:nvSpPr>
        <p:spPr bwMode="auto">
          <a:xfrm>
            <a:off x="3413125" y="4913313"/>
            <a:ext cx="466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a1</a:t>
            </a:r>
          </a:p>
        </p:txBody>
      </p:sp>
      <p:sp>
        <p:nvSpPr>
          <p:cNvPr id="14351" name="Text Box 14"/>
          <p:cNvSpPr txBox="1">
            <a:spLocks noChangeArrowheads="1"/>
          </p:cNvSpPr>
          <p:nvPr/>
        </p:nvSpPr>
        <p:spPr bwMode="auto">
          <a:xfrm>
            <a:off x="5334000" y="4876800"/>
            <a:ext cx="466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b1</a:t>
            </a:r>
          </a:p>
        </p:txBody>
      </p:sp>
      <p:sp>
        <p:nvSpPr>
          <p:cNvPr id="4" name="Text Box 15"/>
          <p:cNvSpPr txBox="1">
            <a:spLocks noChangeArrowheads="1"/>
          </p:cNvSpPr>
          <p:nvPr/>
        </p:nvSpPr>
        <p:spPr bwMode="auto">
          <a:xfrm>
            <a:off x="1828800" y="3048000"/>
            <a:ext cx="466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a2</a:t>
            </a:r>
          </a:p>
        </p:txBody>
      </p:sp>
      <p:sp>
        <p:nvSpPr>
          <p:cNvPr id="14353" name="Text Box 16"/>
          <p:cNvSpPr txBox="1">
            <a:spLocks noChangeArrowheads="1"/>
          </p:cNvSpPr>
          <p:nvPr/>
        </p:nvSpPr>
        <p:spPr bwMode="auto">
          <a:xfrm>
            <a:off x="3429000" y="3048000"/>
            <a:ext cx="466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b2</a:t>
            </a:r>
          </a:p>
        </p:txBody>
      </p:sp>
      <p:sp>
        <p:nvSpPr>
          <p:cNvPr id="14354" name="Text Box 17"/>
          <p:cNvSpPr txBox="1">
            <a:spLocks noChangeArrowheads="1"/>
          </p:cNvSpPr>
          <p:nvPr/>
        </p:nvSpPr>
        <p:spPr bwMode="auto">
          <a:xfrm>
            <a:off x="5334000" y="3048000"/>
            <a:ext cx="466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a2</a:t>
            </a:r>
          </a:p>
        </p:txBody>
      </p:sp>
      <p:sp>
        <p:nvSpPr>
          <p:cNvPr id="14355" name="Text Box 18"/>
          <p:cNvSpPr txBox="1">
            <a:spLocks noChangeArrowheads="1"/>
          </p:cNvSpPr>
          <p:nvPr/>
        </p:nvSpPr>
        <p:spPr bwMode="auto">
          <a:xfrm>
            <a:off x="6781800" y="3048000"/>
            <a:ext cx="466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b2</a:t>
            </a:r>
          </a:p>
        </p:txBody>
      </p:sp>
      <p:sp>
        <p:nvSpPr>
          <p:cNvPr id="5" name="Text Box 19"/>
          <p:cNvSpPr txBox="1">
            <a:spLocks noChangeArrowheads="1"/>
          </p:cNvSpPr>
          <p:nvPr/>
        </p:nvSpPr>
        <p:spPr bwMode="auto">
          <a:xfrm>
            <a:off x="1295400" y="1828800"/>
            <a:ext cx="831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(A, B)</a:t>
            </a:r>
          </a:p>
        </p:txBody>
      </p:sp>
      <p:sp>
        <p:nvSpPr>
          <p:cNvPr id="14357" name="Text Box 20"/>
          <p:cNvSpPr txBox="1">
            <a:spLocks noChangeArrowheads="1"/>
          </p:cNvSpPr>
          <p:nvPr/>
        </p:nvSpPr>
        <p:spPr bwMode="auto">
          <a:xfrm>
            <a:off x="3505200" y="1828800"/>
            <a:ext cx="8604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(C, D)</a:t>
            </a:r>
          </a:p>
        </p:txBody>
      </p:sp>
      <p:sp>
        <p:nvSpPr>
          <p:cNvPr id="14358" name="Text Box 21"/>
          <p:cNvSpPr txBox="1">
            <a:spLocks noChangeArrowheads="1"/>
          </p:cNvSpPr>
          <p:nvPr/>
        </p:nvSpPr>
        <p:spPr bwMode="auto">
          <a:xfrm>
            <a:off x="4876800" y="1828800"/>
            <a:ext cx="8175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(E, F)</a:t>
            </a:r>
          </a:p>
        </p:txBody>
      </p:sp>
      <p:sp>
        <p:nvSpPr>
          <p:cNvPr id="14359" name="Text Box 22"/>
          <p:cNvSpPr txBox="1">
            <a:spLocks noChangeArrowheads="1"/>
          </p:cNvSpPr>
          <p:nvPr/>
        </p:nvSpPr>
        <p:spPr bwMode="auto">
          <a:xfrm>
            <a:off x="6934200" y="1828800"/>
            <a:ext cx="8731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(G, H)</a:t>
            </a:r>
          </a:p>
        </p:txBody>
      </p:sp>
      <p:sp>
        <p:nvSpPr>
          <p:cNvPr id="6" name="Oval 23"/>
          <p:cNvSpPr>
            <a:spLocks noChangeArrowheads="1"/>
          </p:cNvSpPr>
          <p:nvPr/>
        </p:nvSpPr>
        <p:spPr bwMode="auto">
          <a:xfrm>
            <a:off x="4419600" y="5486400"/>
            <a:ext cx="381000" cy="381000"/>
          </a:xfrm>
          <a:prstGeom prst="ellipse">
            <a:avLst/>
          </a:prstGeom>
          <a:solidFill>
            <a:schemeClr val="bg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7192" name="Oval 24"/>
          <p:cNvSpPr>
            <a:spLocks noChangeArrowheads="1"/>
          </p:cNvSpPr>
          <p:nvPr/>
        </p:nvSpPr>
        <p:spPr bwMode="auto">
          <a:xfrm>
            <a:off x="4495800" y="5562600"/>
            <a:ext cx="228600" cy="2286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7193" name="AutoShape 25"/>
          <p:cNvSpPr>
            <a:spLocks noChangeArrowheads="1"/>
          </p:cNvSpPr>
          <p:nvPr/>
        </p:nvSpPr>
        <p:spPr bwMode="auto">
          <a:xfrm>
            <a:off x="228600" y="304800"/>
            <a:ext cx="6553200" cy="990600"/>
          </a:xfrm>
          <a:prstGeom prst="wedgeRoundRectCallout">
            <a:avLst>
              <a:gd name="adj1" fmla="val -27444"/>
              <a:gd name="adj2" fmla="val 100801"/>
              <a:gd name="adj3" fmla="val 1666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終点の一つ。</a:t>
            </a:r>
          </a:p>
          <a:p>
            <a:pPr eaLnBrk="1" hangingPunct="1">
              <a:spcBef>
                <a:spcPct val="0"/>
              </a:spcBef>
              <a:buFontTx/>
              <a:buNone/>
            </a:pPr>
            <a:r>
              <a:rPr lang="ja-JP" altLang="en-US" sz="1800"/>
              <a:t>プレイヤー</a:t>
            </a:r>
            <a:r>
              <a:rPr lang="en-US" altLang="ja-JP" sz="1800"/>
              <a:t>1</a:t>
            </a:r>
            <a:r>
              <a:rPr lang="ja-JP" altLang="en-US" sz="1800"/>
              <a:t>が</a:t>
            </a:r>
            <a:r>
              <a:rPr lang="en-US" altLang="ja-JP" sz="1800"/>
              <a:t>a1</a:t>
            </a:r>
            <a:r>
              <a:rPr lang="ja-JP" altLang="en-US" sz="1800"/>
              <a:t>を選び、プレイヤー</a:t>
            </a:r>
            <a:r>
              <a:rPr lang="en-US" altLang="ja-JP" sz="1800"/>
              <a:t>2</a:t>
            </a:r>
            <a:r>
              <a:rPr lang="ja-JP" altLang="en-US" sz="1800"/>
              <a:t>が</a:t>
            </a:r>
            <a:r>
              <a:rPr lang="en-US" altLang="ja-JP" sz="1800"/>
              <a:t>a2</a:t>
            </a:r>
            <a:r>
              <a:rPr lang="ja-JP" altLang="en-US" sz="1800"/>
              <a:t>が選ぶと、</a:t>
            </a:r>
          </a:p>
          <a:p>
            <a:pPr eaLnBrk="1" hangingPunct="1">
              <a:spcBef>
                <a:spcPct val="0"/>
              </a:spcBef>
              <a:buFontTx/>
              <a:buNone/>
            </a:pPr>
            <a:r>
              <a:rPr lang="ja-JP" altLang="en-US" sz="1800"/>
              <a:t>プレイヤー</a:t>
            </a:r>
            <a:r>
              <a:rPr lang="en-US" altLang="ja-JP" sz="1800"/>
              <a:t>1</a:t>
            </a:r>
            <a:r>
              <a:rPr lang="ja-JP" altLang="en-US" sz="1800"/>
              <a:t>が利得</a:t>
            </a:r>
            <a:r>
              <a:rPr lang="en-US" altLang="ja-JP" sz="1800"/>
              <a:t>A</a:t>
            </a:r>
            <a:r>
              <a:rPr lang="ja-JP" altLang="en-US" sz="1800"/>
              <a:t>、プレイヤー</a:t>
            </a:r>
            <a:r>
              <a:rPr lang="en-US" altLang="ja-JP" sz="1800"/>
              <a:t>2</a:t>
            </a:r>
            <a:r>
              <a:rPr lang="ja-JP" altLang="en-US" sz="1800"/>
              <a:t>が利得</a:t>
            </a:r>
            <a:r>
              <a:rPr lang="en-US" altLang="ja-JP" sz="1800"/>
              <a:t>B</a:t>
            </a:r>
            <a:r>
              <a:rPr lang="ja-JP" altLang="en-US" sz="1800"/>
              <a:t>をそれぞれ得る</a:t>
            </a:r>
          </a:p>
        </p:txBody>
      </p:sp>
      <p:sp>
        <p:nvSpPr>
          <p:cNvPr id="7194" name="AutoShape 26"/>
          <p:cNvSpPr>
            <a:spLocks noChangeArrowheads="1"/>
          </p:cNvSpPr>
          <p:nvPr/>
        </p:nvSpPr>
        <p:spPr bwMode="auto">
          <a:xfrm>
            <a:off x="381000" y="5486400"/>
            <a:ext cx="2971800" cy="990600"/>
          </a:xfrm>
          <a:prstGeom prst="wedgeRoundRectCallout">
            <a:avLst>
              <a:gd name="adj1" fmla="val 81782"/>
              <a:gd name="adj2" fmla="val -31569"/>
              <a:gd name="adj3" fmla="val 1666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プレイヤー</a:t>
            </a:r>
            <a:r>
              <a:rPr lang="en-US" altLang="ja-JP" sz="1800"/>
              <a:t>1</a:t>
            </a:r>
            <a:r>
              <a:rPr lang="ja-JP" altLang="en-US" sz="1800"/>
              <a:t>の手番</a:t>
            </a:r>
          </a:p>
          <a:p>
            <a:pPr eaLnBrk="1" hangingPunct="1">
              <a:spcBef>
                <a:spcPct val="0"/>
              </a:spcBef>
              <a:buFontTx/>
              <a:buNone/>
            </a:pPr>
            <a:r>
              <a:rPr lang="ja-JP" altLang="en-US" sz="1800"/>
              <a:t>（ここからゲームが始まるので、「根」とも言う）</a:t>
            </a:r>
          </a:p>
        </p:txBody>
      </p:sp>
      <p:sp>
        <p:nvSpPr>
          <p:cNvPr id="7195" name="AutoShape 27"/>
          <p:cNvSpPr>
            <a:spLocks noChangeArrowheads="1"/>
          </p:cNvSpPr>
          <p:nvPr/>
        </p:nvSpPr>
        <p:spPr bwMode="auto">
          <a:xfrm>
            <a:off x="6400800" y="4495800"/>
            <a:ext cx="1752600" cy="685800"/>
          </a:xfrm>
          <a:prstGeom prst="wedgeRoundRectCallout">
            <a:avLst>
              <a:gd name="adj1" fmla="val -49185"/>
              <a:gd name="adj2" fmla="val -98843"/>
              <a:gd name="adj3" fmla="val 1666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プレイヤー</a:t>
            </a:r>
            <a:r>
              <a:rPr lang="en-US" altLang="ja-JP" sz="1800"/>
              <a:t>2</a:t>
            </a:r>
            <a:r>
              <a:rPr lang="ja-JP" altLang="en-US" sz="1800"/>
              <a:t>の</a:t>
            </a:r>
          </a:p>
          <a:p>
            <a:pPr eaLnBrk="1" hangingPunct="1">
              <a:spcBef>
                <a:spcPct val="0"/>
              </a:spcBef>
              <a:buFontTx/>
              <a:buNone/>
            </a:pPr>
            <a:r>
              <a:rPr lang="ja-JP" altLang="en-US" sz="1800"/>
              <a:t>手番</a:t>
            </a:r>
          </a:p>
        </p:txBody>
      </p:sp>
      <p:sp>
        <p:nvSpPr>
          <p:cNvPr id="7196" name="AutoShape 28"/>
          <p:cNvSpPr>
            <a:spLocks noChangeArrowheads="1"/>
          </p:cNvSpPr>
          <p:nvPr/>
        </p:nvSpPr>
        <p:spPr bwMode="auto">
          <a:xfrm>
            <a:off x="914400" y="4495800"/>
            <a:ext cx="1752600" cy="685800"/>
          </a:xfrm>
          <a:prstGeom prst="wedgeRoundRectCallout">
            <a:avLst>
              <a:gd name="adj1" fmla="val 53532"/>
              <a:gd name="adj2" fmla="val -85648"/>
              <a:gd name="adj3" fmla="val 1666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プレイヤー</a:t>
            </a:r>
            <a:r>
              <a:rPr lang="en-US" altLang="ja-JP" sz="1800"/>
              <a:t>2</a:t>
            </a:r>
            <a:r>
              <a:rPr lang="ja-JP" altLang="en-US" sz="1800"/>
              <a:t>の</a:t>
            </a:r>
          </a:p>
          <a:p>
            <a:pPr eaLnBrk="1" hangingPunct="1">
              <a:spcBef>
                <a:spcPct val="0"/>
              </a:spcBef>
              <a:buFontTx/>
              <a:buNone/>
            </a:pPr>
            <a:r>
              <a:rPr lang="ja-JP" altLang="en-US" sz="1800"/>
              <a:t>手番</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6"/>
                                        </p:tgtEl>
                                      </p:cBhvr>
                                    </p:animEffect>
                                    <p:animScale>
                                      <p:cBhvr>
                                        <p:cTn id="7" dur="250" autoRev="1" fill="hold"/>
                                        <p:tgtEl>
                                          <p:spTgt spid="6"/>
                                        </p:tgtEl>
                                      </p:cBhvr>
                                      <p:by x="105000" y="105000"/>
                                    </p:animScale>
                                  </p:childTnLst>
                                </p:cTn>
                              </p:par>
                              <p:par>
                                <p:cTn id="8" presetID="26" presetClass="emph" presetSubtype="0" fill="hold" grpId="0" nodeType="withEffect">
                                  <p:stCondLst>
                                    <p:cond delay="0"/>
                                  </p:stCondLst>
                                  <p:childTnLst>
                                    <p:animEffect transition="out" filter="fade">
                                      <p:cBhvr>
                                        <p:cTn id="9" dur="500" tmFilter="0, 0; .2, .5; .8, .5; 1, 0"/>
                                        <p:tgtEl>
                                          <p:spTgt spid="7192"/>
                                        </p:tgtEl>
                                      </p:cBhvr>
                                    </p:animEffect>
                                    <p:animScale>
                                      <p:cBhvr>
                                        <p:cTn id="10" dur="250" autoRev="1" fill="hold"/>
                                        <p:tgtEl>
                                          <p:spTgt spid="7192"/>
                                        </p:tgtEl>
                                      </p:cBhvr>
                                      <p:by x="105000" y="105000"/>
                                    </p:animScale>
                                  </p:childTnLst>
                                </p:cTn>
                              </p:par>
                            </p:childTnLst>
                          </p:cTn>
                        </p:par>
                        <p:par>
                          <p:cTn id="11" fill="hold" nodeType="afterGroup">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7194"/>
                                        </p:tgtEl>
                                        <p:attrNameLst>
                                          <p:attrName>style.visibility</p:attrName>
                                        </p:attrNameLst>
                                      </p:cBhvr>
                                      <p:to>
                                        <p:strVal val="visible"/>
                                      </p:to>
                                    </p:set>
                                    <p:anim calcmode="lin" valueType="num">
                                      <p:cBhvr>
                                        <p:cTn id="14" dur="500" fill="hold"/>
                                        <p:tgtEl>
                                          <p:spTgt spid="7194"/>
                                        </p:tgtEl>
                                        <p:attrNameLst>
                                          <p:attrName>ppt_w</p:attrName>
                                        </p:attrNameLst>
                                      </p:cBhvr>
                                      <p:tavLst>
                                        <p:tav tm="0">
                                          <p:val>
                                            <p:fltVal val="0"/>
                                          </p:val>
                                        </p:tav>
                                        <p:tav tm="100000">
                                          <p:val>
                                            <p:strVal val="#ppt_w"/>
                                          </p:val>
                                        </p:tav>
                                      </p:tavLst>
                                    </p:anim>
                                    <p:anim calcmode="lin" valueType="num">
                                      <p:cBhvr>
                                        <p:cTn id="15" dur="500" fill="hold"/>
                                        <p:tgtEl>
                                          <p:spTgt spid="7194"/>
                                        </p:tgtEl>
                                        <p:attrNameLst>
                                          <p:attrName>ppt_h</p:attrName>
                                        </p:attrNameLst>
                                      </p:cBhvr>
                                      <p:tavLst>
                                        <p:tav tm="0">
                                          <p:val>
                                            <p:fltVal val="0"/>
                                          </p:val>
                                        </p:tav>
                                        <p:tav tm="100000">
                                          <p:val>
                                            <p:strVal val="#ppt_h"/>
                                          </p:val>
                                        </p:tav>
                                      </p:tavLst>
                                    </p:anim>
                                    <p:animEffect transition="in" filter="fade">
                                      <p:cBhvr>
                                        <p:cTn id="16" dur="500"/>
                                        <p:tgtEl>
                                          <p:spTgt spid="7194"/>
                                        </p:tgtEl>
                                      </p:cBhvr>
                                    </p:animEffect>
                                  </p:childTnLst>
                                </p:cTn>
                              </p:par>
                              <p:par>
                                <p:cTn id="17" presetID="26" presetClass="emph" presetSubtype="0" fill="hold" grpId="0" nodeType="withEffect">
                                  <p:stCondLst>
                                    <p:cond delay="0"/>
                                  </p:stCondLst>
                                  <p:childTnLst>
                                    <p:animEffect transition="out" filter="fade">
                                      <p:cBhvr>
                                        <p:cTn id="18" dur="500" tmFilter="0, 0; .2, .5; .8, .5; 1, 0"/>
                                        <p:tgtEl>
                                          <p:spTgt spid="3"/>
                                        </p:tgtEl>
                                      </p:cBhvr>
                                    </p:animEffect>
                                    <p:animScale>
                                      <p:cBhvr>
                                        <p:cTn id="19" dur="250" autoRev="1" fill="hold"/>
                                        <p:tgtEl>
                                          <p:spTgt spid="3"/>
                                        </p:tgtEl>
                                      </p:cBhvr>
                                      <p:by x="105000" y="105000"/>
                                    </p:animScale>
                                  </p:childTnLst>
                                </p:cTn>
                              </p:par>
                            </p:childTnLst>
                          </p:cTn>
                        </p:par>
                      </p:childTnLst>
                    </p:cTn>
                  </p:par>
                  <p:par>
                    <p:cTn id="20" fill="hold" nodeType="clickPar">
                      <p:stCondLst>
                        <p:cond delay="indefinite"/>
                      </p:stCondLst>
                      <p:childTnLst>
                        <p:par>
                          <p:cTn id="21" fill="hold" nodeType="withGroup">
                            <p:stCondLst>
                              <p:cond delay="0"/>
                            </p:stCondLst>
                            <p:childTnLst>
                              <p:par>
                                <p:cTn id="22" presetID="26" presetClass="emph" presetSubtype="0" fill="hold" grpId="0" nodeType="clickEffect">
                                  <p:stCondLst>
                                    <p:cond delay="0"/>
                                  </p:stCondLst>
                                  <p:childTnLst>
                                    <p:animEffect transition="out" filter="fade">
                                      <p:cBhvr>
                                        <p:cTn id="23" dur="500" tmFilter="0, 0; .2, .5; .8, .5; 1, 0"/>
                                        <p:tgtEl>
                                          <p:spTgt spid="2"/>
                                        </p:tgtEl>
                                      </p:cBhvr>
                                    </p:animEffect>
                                    <p:animScale>
                                      <p:cBhvr>
                                        <p:cTn id="24" dur="250" autoRev="1" fill="hold"/>
                                        <p:tgtEl>
                                          <p:spTgt spid="2"/>
                                        </p:tgtEl>
                                      </p:cBhvr>
                                      <p:by x="105000" y="105000"/>
                                    </p:animScale>
                                  </p:childTnLst>
                                </p:cTn>
                              </p:par>
                              <p:par>
                                <p:cTn id="25" presetID="26" presetClass="emph" presetSubtype="0" fill="hold" grpId="0" nodeType="withEffect">
                                  <p:stCondLst>
                                    <p:cond delay="0"/>
                                  </p:stCondLst>
                                  <p:childTnLst>
                                    <p:animEffect transition="out" filter="fade">
                                      <p:cBhvr>
                                        <p:cTn id="26" dur="500" tmFilter="0, 0; .2, .5; .8, .5; 1, 0"/>
                                        <p:tgtEl>
                                          <p:spTgt spid="7173"/>
                                        </p:tgtEl>
                                      </p:cBhvr>
                                    </p:animEffect>
                                    <p:animScale>
                                      <p:cBhvr>
                                        <p:cTn id="27" dur="250" autoRev="1" fill="hold"/>
                                        <p:tgtEl>
                                          <p:spTgt spid="7173"/>
                                        </p:tgtEl>
                                      </p:cBhvr>
                                      <p:by x="105000" y="105000"/>
                                    </p:animScale>
                                  </p:childTnLst>
                                </p:cTn>
                              </p:par>
                            </p:childTnLst>
                          </p:cTn>
                        </p:par>
                        <p:par>
                          <p:cTn id="28" fill="hold" nodeType="afterGroup">
                            <p:stCondLst>
                              <p:cond delay="500"/>
                            </p:stCondLst>
                            <p:childTnLst>
                              <p:par>
                                <p:cTn id="29" presetID="53" presetClass="entr" presetSubtype="0" fill="hold" grpId="0" nodeType="afterEffect">
                                  <p:stCondLst>
                                    <p:cond delay="0"/>
                                  </p:stCondLst>
                                  <p:childTnLst>
                                    <p:set>
                                      <p:cBhvr>
                                        <p:cTn id="30" dur="1" fill="hold">
                                          <p:stCondLst>
                                            <p:cond delay="0"/>
                                          </p:stCondLst>
                                        </p:cTn>
                                        <p:tgtEl>
                                          <p:spTgt spid="7196"/>
                                        </p:tgtEl>
                                        <p:attrNameLst>
                                          <p:attrName>style.visibility</p:attrName>
                                        </p:attrNameLst>
                                      </p:cBhvr>
                                      <p:to>
                                        <p:strVal val="visible"/>
                                      </p:to>
                                    </p:set>
                                    <p:anim calcmode="lin" valueType="num">
                                      <p:cBhvr>
                                        <p:cTn id="31" dur="500" fill="hold"/>
                                        <p:tgtEl>
                                          <p:spTgt spid="7196"/>
                                        </p:tgtEl>
                                        <p:attrNameLst>
                                          <p:attrName>ppt_w</p:attrName>
                                        </p:attrNameLst>
                                      </p:cBhvr>
                                      <p:tavLst>
                                        <p:tav tm="0">
                                          <p:val>
                                            <p:fltVal val="0"/>
                                          </p:val>
                                        </p:tav>
                                        <p:tav tm="100000">
                                          <p:val>
                                            <p:strVal val="#ppt_w"/>
                                          </p:val>
                                        </p:tav>
                                      </p:tavLst>
                                    </p:anim>
                                    <p:anim calcmode="lin" valueType="num">
                                      <p:cBhvr>
                                        <p:cTn id="32" dur="500" fill="hold"/>
                                        <p:tgtEl>
                                          <p:spTgt spid="7196"/>
                                        </p:tgtEl>
                                        <p:attrNameLst>
                                          <p:attrName>ppt_h</p:attrName>
                                        </p:attrNameLst>
                                      </p:cBhvr>
                                      <p:tavLst>
                                        <p:tav tm="0">
                                          <p:val>
                                            <p:fltVal val="0"/>
                                          </p:val>
                                        </p:tav>
                                        <p:tav tm="100000">
                                          <p:val>
                                            <p:strVal val="#ppt_h"/>
                                          </p:val>
                                        </p:tav>
                                      </p:tavLst>
                                    </p:anim>
                                    <p:animEffect transition="in" filter="fade">
                                      <p:cBhvr>
                                        <p:cTn id="33" dur="500"/>
                                        <p:tgtEl>
                                          <p:spTgt spid="7196"/>
                                        </p:tgtEl>
                                      </p:cBhvr>
                                    </p:animEffect>
                                  </p:childTnLst>
                                </p:cTn>
                              </p:par>
                              <p:par>
                                <p:cTn id="34" presetID="53" presetClass="entr" presetSubtype="0" fill="hold" grpId="0" nodeType="withEffect">
                                  <p:stCondLst>
                                    <p:cond delay="0"/>
                                  </p:stCondLst>
                                  <p:childTnLst>
                                    <p:set>
                                      <p:cBhvr>
                                        <p:cTn id="35" dur="1" fill="hold">
                                          <p:stCondLst>
                                            <p:cond delay="0"/>
                                          </p:stCondLst>
                                        </p:cTn>
                                        <p:tgtEl>
                                          <p:spTgt spid="7195"/>
                                        </p:tgtEl>
                                        <p:attrNameLst>
                                          <p:attrName>style.visibility</p:attrName>
                                        </p:attrNameLst>
                                      </p:cBhvr>
                                      <p:to>
                                        <p:strVal val="visible"/>
                                      </p:to>
                                    </p:set>
                                    <p:anim calcmode="lin" valueType="num">
                                      <p:cBhvr>
                                        <p:cTn id="36" dur="500" fill="hold"/>
                                        <p:tgtEl>
                                          <p:spTgt spid="7195"/>
                                        </p:tgtEl>
                                        <p:attrNameLst>
                                          <p:attrName>ppt_w</p:attrName>
                                        </p:attrNameLst>
                                      </p:cBhvr>
                                      <p:tavLst>
                                        <p:tav tm="0">
                                          <p:val>
                                            <p:fltVal val="0"/>
                                          </p:val>
                                        </p:tav>
                                        <p:tav tm="100000">
                                          <p:val>
                                            <p:strVal val="#ppt_w"/>
                                          </p:val>
                                        </p:tav>
                                      </p:tavLst>
                                    </p:anim>
                                    <p:anim calcmode="lin" valueType="num">
                                      <p:cBhvr>
                                        <p:cTn id="37" dur="500" fill="hold"/>
                                        <p:tgtEl>
                                          <p:spTgt spid="7195"/>
                                        </p:tgtEl>
                                        <p:attrNameLst>
                                          <p:attrName>ppt_h</p:attrName>
                                        </p:attrNameLst>
                                      </p:cBhvr>
                                      <p:tavLst>
                                        <p:tav tm="0">
                                          <p:val>
                                            <p:fltVal val="0"/>
                                          </p:val>
                                        </p:tav>
                                        <p:tav tm="100000">
                                          <p:val>
                                            <p:strVal val="#ppt_h"/>
                                          </p:val>
                                        </p:tav>
                                      </p:tavLst>
                                    </p:anim>
                                    <p:animEffect transition="in" filter="fade">
                                      <p:cBhvr>
                                        <p:cTn id="38" dur="500"/>
                                        <p:tgtEl>
                                          <p:spTgt spid="7195"/>
                                        </p:tgtEl>
                                      </p:cBhvr>
                                    </p:animEffect>
                                  </p:childTnLst>
                                </p:cTn>
                              </p:par>
                              <p:par>
                                <p:cTn id="39" presetID="26" presetClass="emph" presetSubtype="0" fill="hold" grpId="0" nodeType="withEffect">
                                  <p:stCondLst>
                                    <p:cond delay="0"/>
                                  </p:stCondLst>
                                  <p:childTnLst>
                                    <p:animEffect transition="out" filter="fade">
                                      <p:cBhvr>
                                        <p:cTn id="40" dur="500" tmFilter="0, 0; .2, .5; .8, .5; 1, 0"/>
                                        <p:tgtEl>
                                          <p:spTgt spid="7179"/>
                                        </p:tgtEl>
                                      </p:cBhvr>
                                    </p:animEffect>
                                    <p:animScale>
                                      <p:cBhvr>
                                        <p:cTn id="41" dur="250" autoRev="1" fill="hold"/>
                                        <p:tgtEl>
                                          <p:spTgt spid="7179"/>
                                        </p:tgtEl>
                                      </p:cBhvr>
                                      <p:by x="105000" y="105000"/>
                                    </p:animScale>
                                  </p:childTnLst>
                                </p:cTn>
                              </p:par>
                              <p:par>
                                <p:cTn id="42" presetID="26" presetClass="emph" presetSubtype="0" fill="hold" grpId="0" nodeType="withEffect">
                                  <p:stCondLst>
                                    <p:cond delay="0"/>
                                  </p:stCondLst>
                                  <p:childTnLst>
                                    <p:animEffect transition="out" filter="fade">
                                      <p:cBhvr>
                                        <p:cTn id="43" dur="500" tmFilter="0, 0; .2, .5; .8, .5; 1, 0"/>
                                        <p:tgtEl>
                                          <p:spTgt spid="7180"/>
                                        </p:tgtEl>
                                      </p:cBhvr>
                                    </p:animEffect>
                                    <p:animScale>
                                      <p:cBhvr>
                                        <p:cTn id="44" dur="250" autoRev="1" fill="hold"/>
                                        <p:tgtEl>
                                          <p:spTgt spid="7180"/>
                                        </p:tgtEl>
                                      </p:cBhvr>
                                      <p:by x="105000" y="105000"/>
                                    </p:animScale>
                                  </p:childTnLst>
                                </p:cTn>
                              </p:par>
                            </p:childTnLst>
                          </p:cTn>
                        </p:par>
                      </p:childTnLst>
                    </p:cTn>
                  </p:par>
                  <p:par>
                    <p:cTn id="45" fill="hold" nodeType="clickPar">
                      <p:stCondLst>
                        <p:cond delay="indefinite"/>
                      </p:stCondLst>
                      <p:childTnLst>
                        <p:par>
                          <p:cTn id="46" fill="hold" nodeType="withGroup">
                            <p:stCondLst>
                              <p:cond delay="0"/>
                            </p:stCondLst>
                            <p:childTnLst>
                              <p:par>
                                <p:cTn id="47" presetID="26" presetClass="emph" presetSubtype="0" fill="hold" grpId="0" nodeType="clickEffect">
                                  <p:stCondLst>
                                    <p:cond delay="0"/>
                                  </p:stCondLst>
                                  <p:childTnLst>
                                    <p:animEffect transition="out" filter="fade">
                                      <p:cBhvr>
                                        <p:cTn id="48" dur="500" tmFilter="0, 0; .2, .5; .8, .5; 1, 0"/>
                                        <p:tgtEl>
                                          <p:spTgt spid="5"/>
                                        </p:tgtEl>
                                      </p:cBhvr>
                                    </p:animEffect>
                                    <p:animScale>
                                      <p:cBhvr>
                                        <p:cTn id="49" dur="250" autoRev="1" fill="hold"/>
                                        <p:tgtEl>
                                          <p:spTgt spid="5"/>
                                        </p:tgtEl>
                                      </p:cBhvr>
                                      <p:by x="105000" y="105000"/>
                                    </p:animScale>
                                  </p:childTnLst>
                                </p:cTn>
                              </p:par>
                            </p:childTnLst>
                          </p:cTn>
                        </p:par>
                        <p:par>
                          <p:cTn id="50" fill="hold" nodeType="afterGroup">
                            <p:stCondLst>
                              <p:cond delay="500"/>
                            </p:stCondLst>
                            <p:childTnLst>
                              <p:par>
                                <p:cTn id="51" presetID="53" presetClass="entr" presetSubtype="0" fill="hold" grpId="0" nodeType="afterEffect">
                                  <p:stCondLst>
                                    <p:cond delay="0"/>
                                  </p:stCondLst>
                                  <p:childTnLst>
                                    <p:set>
                                      <p:cBhvr>
                                        <p:cTn id="52" dur="1" fill="hold">
                                          <p:stCondLst>
                                            <p:cond delay="0"/>
                                          </p:stCondLst>
                                        </p:cTn>
                                        <p:tgtEl>
                                          <p:spTgt spid="7193"/>
                                        </p:tgtEl>
                                        <p:attrNameLst>
                                          <p:attrName>style.visibility</p:attrName>
                                        </p:attrNameLst>
                                      </p:cBhvr>
                                      <p:to>
                                        <p:strVal val="visible"/>
                                      </p:to>
                                    </p:set>
                                    <p:anim calcmode="lin" valueType="num">
                                      <p:cBhvr>
                                        <p:cTn id="53" dur="500" fill="hold"/>
                                        <p:tgtEl>
                                          <p:spTgt spid="7193"/>
                                        </p:tgtEl>
                                        <p:attrNameLst>
                                          <p:attrName>ppt_w</p:attrName>
                                        </p:attrNameLst>
                                      </p:cBhvr>
                                      <p:tavLst>
                                        <p:tav tm="0">
                                          <p:val>
                                            <p:fltVal val="0"/>
                                          </p:val>
                                        </p:tav>
                                        <p:tav tm="100000">
                                          <p:val>
                                            <p:strVal val="#ppt_w"/>
                                          </p:val>
                                        </p:tav>
                                      </p:tavLst>
                                    </p:anim>
                                    <p:anim calcmode="lin" valueType="num">
                                      <p:cBhvr>
                                        <p:cTn id="54" dur="500" fill="hold"/>
                                        <p:tgtEl>
                                          <p:spTgt spid="7193"/>
                                        </p:tgtEl>
                                        <p:attrNameLst>
                                          <p:attrName>ppt_h</p:attrName>
                                        </p:attrNameLst>
                                      </p:cBhvr>
                                      <p:tavLst>
                                        <p:tav tm="0">
                                          <p:val>
                                            <p:fltVal val="0"/>
                                          </p:val>
                                        </p:tav>
                                        <p:tav tm="100000">
                                          <p:val>
                                            <p:strVal val="#ppt_h"/>
                                          </p:val>
                                        </p:tav>
                                      </p:tavLst>
                                    </p:anim>
                                    <p:animEffect transition="in" filter="fade">
                                      <p:cBhvr>
                                        <p:cTn id="55" dur="500"/>
                                        <p:tgtEl>
                                          <p:spTgt spid="7193"/>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26" presetClass="emph" presetSubtype="0" fill="hold" grpId="1" nodeType="clickEffect">
                                  <p:stCondLst>
                                    <p:cond delay="0"/>
                                  </p:stCondLst>
                                  <p:childTnLst>
                                    <p:animEffect transition="out" filter="fade">
                                      <p:cBhvr>
                                        <p:cTn id="59" dur="500" tmFilter="0, 0; .2, .5; .8, .5; 1, 0"/>
                                        <p:tgtEl>
                                          <p:spTgt spid="3"/>
                                        </p:tgtEl>
                                      </p:cBhvr>
                                    </p:animEffect>
                                    <p:animScale>
                                      <p:cBhvr>
                                        <p:cTn id="60" dur="250" autoRev="1" fill="hold"/>
                                        <p:tgtEl>
                                          <p:spTgt spid="3"/>
                                        </p:tgtEl>
                                      </p:cBhvr>
                                      <p:by x="105000" y="105000"/>
                                    </p:animScale>
                                  </p:childTnLst>
                                </p:cTn>
                              </p:par>
                            </p:childTnLst>
                          </p:cTn>
                        </p:par>
                        <p:par>
                          <p:cTn id="61" fill="hold" nodeType="afterGroup">
                            <p:stCondLst>
                              <p:cond delay="500"/>
                            </p:stCondLst>
                            <p:childTnLst>
                              <p:par>
                                <p:cTn id="62" presetID="26" presetClass="emph" presetSubtype="0" fill="hold" grpId="0" nodeType="afterEffect">
                                  <p:stCondLst>
                                    <p:cond delay="0"/>
                                  </p:stCondLst>
                                  <p:childTnLst>
                                    <p:animEffect transition="out" filter="fade">
                                      <p:cBhvr>
                                        <p:cTn id="63" dur="500" tmFilter="0, 0; .2, .5; .8, .5; 1, 0"/>
                                        <p:tgtEl>
                                          <p:spTgt spid="7181"/>
                                        </p:tgtEl>
                                      </p:cBhvr>
                                    </p:animEffect>
                                    <p:animScale>
                                      <p:cBhvr>
                                        <p:cTn id="64" dur="250" autoRev="1" fill="hold"/>
                                        <p:tgtEl>
                                          <p:spTgt spid="7181"/>
                                        </p:tgtEl>
                                      </p:cBhvr>
                                      <p:by x="105000" y="105000"/>
                                    </p:animScale>
                                  </p:childTnLst>
                                </p:cTn>
                              </p:par>
                            </p:childTnLst>
                          </p:cTn>
                        </p:par>
                        <p:par>
                          <p:cTn id="65" fill="hold" nodeType="afterGroup">
                            <p:stCondLst>
                              <p:cond delay="1000"/>
                            </p:stCondLst>
                            <p:childTnLst>
                              <p:par>
                                <p:cTn id="66" presetID="26" presetClass="emph" presetSubtype="0" fill="hold" grpId="1" nodeType="afterEffect">
                                  <p:stCondLst>
                                    <p:cond delay="0"/>
                                  </p:stCondLst>
                                  <p:childTnLst>
                                    <p:animEffect transition="out" filter="fade">
                                      <p:cBhvr>
                                        <p:cTn id="67" dur="500" tmFilter="0, 0; .2, .5; .8, .5; 1, 0"/>
                                        <p:tgtEl>
                                          <p:spTgt spid="7179"/>
                                        </p:tgtEl>
                                      </p:cBhvr>
                                    </p:animEffect>
                                    <p:animScale>
                                      <p:cBhvr>
                                        <p:cTn id="68" dur="250" autoRev="1" fill="hold"/>
                                        <p:tgtEl>
                                          <p:spTgt spid="7179"/>
                                        </p:tgtEl>
                                      </p:cBhvr>
                                      <p:by x="105000" y="105000"/>
                                    </p:animScale>
                                  </p:childTnLst>
                                </p:cTn>
                              </p:par>
                            </p:childTnLst>
                          </p:cTn>
                        </p:par>
                        <p:par>
                          <p:cTn id="69" fill="hold" nodeType="afterGroup">
                            <p:stCondLst>
                              <p:cond delay="1500"/>
                            </p:stCondLst>
                            <p:childTnLst>
                              <p:par>
                                <p:cTn id="70" presetID="26" presetClass="emph" presetSubtype="0" fill="hold" grpId="0" nodeType="afterEffect">
                                  <p:stCondLst>
                                    <p:cond delay="0"/>
                                  </p:stCondLst>
                                  <p:childTnLst>
                                    <p:animEffect transition="out" filter="fade">
                                      <p:cBhvr>
                                        <p:cTn id="71" dur="500" tmFilter="0, 0; .2, .5; .8, .5; 1, 0"/>
                                        <p:tgtEl>
                                          <p:spTgt spid="4"/>
                                        </p:tgtEl>
                                      </p:cBhvr>
                                    </p:animEffect>
                                    <p:animScale>
                                      <p:cBhvr>
                                        <p:cTn id="72" dur="250" autoRev="1" fill="hold"/>
                                        <p:tgtEl>
                                          <p:spTgt spid="4"/>
                                        </p:tgtEl>
                                      </p:cBhvr>
                                      <p:by x="105000" y="105000"/>
                                    </p:animScale>
                                  </p:childTnLst>
                                </p:cTn>
                              </p:par>
                            </p:childTnLst>
                          </p:cTn>
                        </p:par>
                        <p:par>
                          <p:cTn id="73" fill="hold" nodeType="afterGroup">
                            <p:stCondLst>
                              <p:cond delay="2000"/>
                            </p:stCondLst>
                            <p:childTnLst>
                              <p:par>
                                <p:cTn id="74" presetID="26" presetClass="emph" presetSubtype="0" fill="hold" grpId="1" nodeType="afterEffect">
                                  <p:stCondLst>
                                    <p:cond delay="0"/>
                                  </p:stCondLst>
                                  <p:childTnLst>
                                    <p:animEffect transition="out" filter="fade">
                                      <p:cBhvr>
                                        <p:cTn id="75" dur="500" tmFilter="0, 0; .2, .5; .8, .5; 1, 0"/>
                                        <p:tgtEl>
                                          <p:spTgt spid="5"/>
                                        </p:tgtEl>
                                      </p:cBhvr>
                                    </p:animEffect>
                                    <p:animScale>
                                      <p:cBhvr>
                                        <p:cTn id="7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173" grpId="0" animBg="1"/>
      <p:bldP spid="3" grpId="0"/>
      <p:bldP spid="3" grpId="1"/>
      <p:bldP spid="7179" grpId="0"/>
      <p:bldP spid="7179" grpId="1"/>
      <p:bldP spid="7180" grpId="0"/>
      <p:bldP spid="7181" grpId="0"/>
      <p:bldP spid="4" grpId="0"/>
      <p:bldP spid="5" grpId="0"/>
      <p:bldP spid="5" grpId="1"/>
      <p:bldP spid="6" grpId="0" animBg="1"/>
      <p:bldP spid="7192" grpId="0" animBg="1"/>
      <p:bldP spid="7193" grpId="0" animBg="1"/>
      <p:bldP spid="7194" grpId="0" animBg="1"/>
      <p:bldP spid="7195" grpId="0" animBg="1"/>
      <p:bldP spid="719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178581B7-1549-4DDA-868D-C37B3ACBC9E5}" type="slidenum">
              <a:rPr lang="en-US" altLang="ja-JP" sz="1400"/>
              <a:pPr>
                <a:spcBef>
                  <a:spcPct val="0"/>
                </a:spcBef>
                <a:buFontTx/>
                <a:buNone/>
              </a:pPr>
              <a:t>7</a:t>
            </a:fld>
            <a:endParaRPr lang="en-US" altLang="ja-JP" sz="1400"/>
          </a:p>
        </p:txBody>
      </p:sp>
      <p:sp>
        <p:nvSpPr>
          <p:cNvPr id="16387" name="Rectangle 2"/>
          <p:cNvSpPr>
            <a:spLocks noGrp="1" noChangeArrowheads="1"/>
          </p:cNvSpPr>
          <p:nvPr>
            <p:ph type="title"/>
          </p:nvPr>
        </p:nvSpPr>
        <p:spPr/>
        <p:txBody>
          <a:bodyPr/>
          <a:lstStyle/>
          <a:p>
            <a:pPr eaLnBrk="1" hangingPunct="1"/>
            <a:r>
              <a:rPr lang="ja-JP" altLang="en-US" smtClean="0"/>
              <a:t>ゲームの木の約束事</a:t>
            </a:r>
          </a:p>
        </p:txBody>
      </p:sp>
      <p:sp>
        <p:nvSpPr>
          <p:cNvPr id="2" name="Rectangle 3"/>
          <p:cNvSpPr>
            <a:spLocks noGrp="1" noChangeArrowheads="1"/>
          </p:cNvSpPr>
          <p:nvPr>
            <p:ph type="body" idx="1"/>
          </p:nvPr>
        </p:nvSpPr>
        <p:spPr>
          <a:xfrm>
            <a:off x="457200" y="1600200"/>
            <a:ext cx="8382000" cy="2514600"/>
          </a:xfrm>
        </p:spPr>
        <p:txBody>
          <a:bodyPr/>
          <a:lstStyle/>
          <a:p>
            <a:pPr eaLnBrk="1" hangingPunct="1">
              <a:lnSpc>
                <a:spcPct val="80000"/>
              </a:lnSpc>
            </a:pPr>
            <a:r>
              <a:rPr lang="ja-JP" altLang="en-US" sz="2800" smtClean="0"/>
              <a:t>ゲームの木は以下のようなものであってはならない：</a:t>
            </a:r>
          </a:p>
          <a:p>
            <a:pPr marL="914400" lvl="1" indent="-457200" eaLnBrk="1" hangingPunct="1">
              <a:lnSpc>
                <a:spcPct val="80000"/>
              </a:lnSpc>
              <a:buFontTx/>
              <a:buAutoNum type="alphaLcPeriod"/>
            </a:pPr>
            <a:r>
              <a:rPr lang="ja-JP" altLang="en-US" sz="2400" smtClean="0"/>
              <a:t>枝分かれしたものがまたどこかでくっつく</a:t>
            </a:r>
            <a:endParaRPr lang="en-US" altLang="ja-JP" sz="2400" smtClean="0"/>
          </a:p>
          <a:p>
            <a:pPr marL="914400" lvl="1" indent="-457200" eaLnBrk="1" hangingPunct="1">
              <a:lnSpc>
                <a:spcPct val="80000"/>
              </a:lnSpc>
              <a:buFontTx/>
              <a:buAutoNum type="alphaLcPeriod"/>
            </a:pPr>
            <a:r>
              <a:rPr lang="ja-JP" altLang="en-US" sz="2400" smtClean="0"/>
              <a:t>根から辿り着けない枝や点がある</a:t>
            </a:r>
            <a:endParaRPr lang="en-US" altLang="ja-JP" sz="2400" smtClean="0"/>
          </a:p>
          <a:p>
            <a:pPr marL="914400" lvl="1" indent="-457200" eaLnBrk="1" hangingPunct="1">
              <a:lnSpc>
                <a:spcPct val="80000"/>
              </a:lnSpc>
              <a:buFontTx/>
              <a:buAutoNum type="alphaLcPeriod"/>
            </a:pPr>
            <a:r>
              <a:rPr lang="ja-JP" altLang="en-US" sz="2400" smtClean="0"/>
              <a:t>輪ができる</a:t>
            </a:r>
          </a:p>
        </p:txBody>
      </p:sp>
      <p:pic>
        <p:nvPicPr>
          <p:cNvPr id="8204"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913" y="3141663"/>
            <a:ext cx="6696075" cy="343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calcmode="lin" valueType="num">
                                      <p:cBhvr additive="base">
                                        <p:cTn id="12"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additive="base">
                                        <p:cTn id="1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 calcmode="lin" valueType="num">
                                      <p:cBhvr additive="base">
                                        <p:cTn id="22"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9" presetClass="entr" presetSubtype="0" fill="hold" nodeType="clickEffect">
                                  <p:stCondLst>
                                    <p:cond delay="0"/>
                                  </p:stCondLst>
                                  <p:childTnLst>
                                    <p:set>
                                      <p:cBhvr>
                                        <p:cTn id="27" dur="1" fill="hold">
                                          <p:stCondLst>
                                            <p:cond delay="0"/>
                                          </p:stCondLst>
                                        </p:cTn>
                                        <p:tgtEl>
                                          <p:spTgt spid="8204"/>
                                        </p:tgtEl>
                                        <p:attrNameLst>
                                          <p:attrName>style.visibility</p:attrName>
                                        </p:attrNameLst>
                                      </p:cBhvr>
                                      <p:to>
                                        <p:strVal val="visible"/>
                                      </p:to>
                                    </p:set>
                                    <p:animEffect transition="in" filter="dissolve">
                                      <p:cBhvr>
                                        <p:cTn id="28" dur="500"/>
                                        <p:tgtEl>
                                          <p:spTgt spid="8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EE0FBA08-C858-4FE7-905A-197FD978DEA4}" type="slidenum">
              <a:rPr lang="en-US" altLang="ja-JP" sz="1400"/>
              <a:pPr>
                <a:spcBef>
                  <a:spcPct val="0"/>
                </a:spcBef>
                <a:buFontTx/>
                <a:buNone/>
              </a:pPr>
              <a:t>8</a:t>
            </a:fld>
            <a:endParaRPr lang="en-US" altLang="ja-JP" sz="1400"/>
          </a:p>
        </p:txBody>
      </p:sp>
      <p:sp>
        <p:nvSpPr>
          <p:cNvPr id="18435" name="Rectangle 5"/>
          <p:cNvSpPr>
            <a:spLocks noGrp="1" noChangeArrowheads="1"/>
          </p:cNvSpPr>
          <p:nvPr>
            <p:ph type="title" idx="4294967295"/>
          </p:nvPr>
        </p:nvSpPr>
        <p:spPr/>
        <p:txBody>
          <a:bodyPr/>
          <a:lstStyle/>
          <a:p>
            <a:r>
              <a:rPr lang="ja-JP" altLang="en-US" smtClean="0"/>
              <a:t>例</a:t>
            </a:r>
            <a:r>
              <a:rPr lang="en-US" altLang="ja-JP" smtClean="0"/>
              <a:t>1</a:t>
            </a:r>
            <a:r>
              <a:rPr lang="ja-JP" altLang="en-US" smtClean="0"/>
              <a:t>：参入阻止ゲーム</a:t>
            </a:r>
          </a:p>
        </p:txBody>
      </p:sp>
      <p:sp>
        <p:nvSpPr>
          <p:cNvPr id="9222" name="Rectangle 6"/>
          <p:cNvSpPr>
            <a:spLocks noGrp="1" noChangeArrowheads="1"/>
          </p:cNvSpPr>
          <p:nvPr>
            <p:ph type="body" idx="4294967295"/>
          </p:nvPr>
        </p:nvSpPr>
        <p:spPr/>
        <p:txBody>
          <a:bodyPr/>
          <a:lstStyle/>
          <a:p>
            <a:pPr>
              <a:lnSpc>
                <a:spcPct val="90000"/>
              </a:lnSpc>
            </a:pPr>
            <a:r>
              <a:rPr lang="ja-JP" altLang="en-US" sz="2400" dirty="0" smtClean="0"/>
              <a:t>プレイヤー：既存企業＆潜在的参入企業</a:t>
            </a:r>
          </a:p>
          <a:p>
            <a:pPr lvl="3">
              <a:lnSpc>
                <a:spcPct val="90000"/>
              </a:lnSpc>
            </a:pPr>
            <a:endParaRPr lang="ja-JP" altLang="en-US" sz="1200" dirty="0" smtClean="0"/>
          </a:p>
          <a:p>
            <a:pPr>
              <a:lnSpc>
                <a:spcPct val="90000"/>
              </a:lnSpc>
            </a:pPr>
            <a:r>
              <a:rPr lang="ja-JP" altLang="en-US" sz="2400" dirty="0" smtClean="0"/>
              <a:t>時間の流れと各プレイヤーの意思決定：</a:t>
            </a:r>
          </a:p>
          <a:p>
            <a:pPr lvl="1">
              <a:lnSpc>
                <a:spcPct val="90000"/>
              </a:lnSpc>
            </a:pPr>
            <a:r>
              <a:rPr lang="ja-JP" altLang="en-US" sz="2000" dirty="0" smtClean="0"/>
              <a:t>既存企業が「高価格」と「低価格」のいずれかを選ぶ</a:t>
            </a:r>
          </a:p>
          <a:p>
            <a:pPr lvl="1">
              <a:lnSpc>
                <a:spcPct val="90000"/>
              </a:lnSpc>
            </a:pPr>
            <a:r>
              <a:rPr lang="ja-JP" altLang="en-US" sz="2000" dirty="0" smtClean="0"/>
              <a:t>参入企業が「参入する」「参入しない」のいずれかを選ぶ</a:t>
            </a:r>
          </a:p>
          <a:p>
            <a:pPr lvl="3">
              <a:lnSpc>
                <a:spcPct val="90000"/>
              </a:lnSpc>
            </a:pPr>
            <a:endParaRPr lang="ja-JP" altLang="en-US" sz="1200" dirty="0" smtClean="0"/>
          </a:p>
          <a:p>
            <a:pPr>
              <a:lnSpc>
                <a:spcPct val="90000"/>
              </a:lnSpc>
            </a:pPr>
            <a:r>
              <a:rPr lang="ja-JP" altLang="en-US" sz="2400" dirty="0" smtClean="0"/>
              <a:t>各プレイヤーの利得：</a:t>
            </a:r>
          </a:p>
          <a:p>
            <a:pPr lvl="1">
              <a:lnSpc>
                <a:spcPct val="90000"/>
              </a:lnSpc>
            </a:pPr>
            <a:r>
              <a:rPr lang="ja-JP" altLang="en-US" sz="2000" dirty="0" smtClean="0"/>
              <a:t>「高価格」後、「参入する」 ⇒ 既存企業、参入企業とも</a:t>
            </a:r>
            <a:r>
              <a:rPr lang="en-US" altLang="ja-JP" sz="2000" dirty="0" smtClean="0"/>
              <a:t>250</a:t>
            </a:r>
            <a:r>
              <a:rPr lang="ja-JP" altLang="en-US" sz="2000" dirty="0" smtClean="0"/>
              <a:t>万＄</a:t>
            </a:r>
          </a:p>
          <a:p>
            <a:pPr lvl="1">
              <a:lnSpc>
                <a:spcPct val="90000"/>
              </a:lnSpc>
            </a:pPr>
            <a:r>
              <a:rPr lang="ja-JP" altLang="en-US" sz="2000" dirty="0" smtClean="0"/>
              <a:t>「高価格」後、「参入しない」 ⇒ 既存企業＝</a:t>
            </a:r>
            <a:r>
              <a:rPr lang="en-US" altLang="ja-JP" sz="2000" dirty="0" smtClean="0"/>
              <a:t>1500</a:t>
            </a:r>
            <a:r>
              <a:rPr lang="ja-JP" altLang="en-US" sz="2000" dirty="0" smtClean="0"/>
              <a:t>万＄、参入企業＝</a:t>
            </a:r>
            <a:r>
              <a:rPr lang="en-US" altLang="ja-JP" sz="2000" dirty="0" smtClean="0"/>
              <a:t>0</a:t>
            </a:r>
          </a:p>
          <a:p>
            <a:pPr lvl="1">
              <a:lnSpc>
                <a:spcPct val="90000"/>
              </a:lnSpc>
            </a:pPr>
            <a:r>
              <a:rPr lang="ja-JP" altLang="en-US" sz="2000" dirty="0" smtClean="0"/>
              <a:t>「低価格」後、「参入する」 ⇒既存企業、参入企業とも－</a:t>
            </a:r>
            <a:r>
              <a:rPr lang="en-US" altLang="ja-JP" sz="2000" dirty="0" smtClean="0"/>
              <a:t>200</a:t>
            </a:r>
            <a:r>
              <a:rPr lang="ja-JP" altLang="en-US" sz="2000" dirty="0" smtClean="0"/>
              <a:t>万＄</a:t>
            </a:r>
          </a:p>
          <a:p>
            <a:pPr lvl="1">
              <a:lnSpc>
                <a:spcPct val="90000"/>
              </a:lnSpc>
            </a:pPr>
            <a:r>
              <a:rPr lang="ja-JP" altLang="en-US" sz="2000" dirty="0" smtClean="0"/>
              <a:t>「低価格」後、「参入しない」 ⇒ 既存企業＝</a:t>
            </a:r>
            <a:r>
              <a:rPr lang="en-US" altLang="ja-JP" sz="2000" dirty="0" smtClean="0"/>
              <a:t>600</a:t>
            </a:r>
            <a:r>
              <a:rPr lang="ja-JP" altLang="en-US" sz="2000" dirty="0" smtClean="0"/>
              <a:t>万＄、参入企業＝</a:t>
            </a:r>
            <a:r>
              <a:rPr lang="en-US" altLang="ja-JP" sz="2000" dirty="0" smtClean="0"/>
              <a:t>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22">
                                            <p:txEl>
                                              <p:pRg st="0" end="0"/>
                                            </p:txEl>
                                          </p:spTgt>
                                        </p:tgtEl>
                                        <p:attrNameLst>
                                          <p:attrName>style.visibility</p:attrName>
                                        </p:attrNameLst>
                                      </p:cBhvr>
                                      <p:to>
                                        <p:strVal val="visible"/>
                                      </p:to>
                                    </p:set>
                                    <p:anim calcmode="lin" valueType="num">
                                      <p:cBhvr additive="base">
                                        <p:cTn id="7" dur="500" fill="hold"/>
                                        <p:tgtEl>
                                          <p:spTgt spid="922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22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22">
                                            <p:txEl>
                                              <p:pRg st="2" end="2"/>
                                            </p:txEl>
                                          </p:spTgt>
                                        </p:tgtEl>
                                        <p:attrNameLst>
                                          <p:attrName>style.visibility</p:attrName>
                                        </p:attrNameLst>
                                      </p:cBhvr>
                                      <p:to>
                                        <p:strVal val="visible"/>
                                      </p:to>
                                    </p:set>
                                    <p:anim calcmode="lin" valueType="num">
                                      <p:cBhvr additive="base">
                                        <p:cTn id="13" dur="500" fill="hold"/>
                                        <p:tgtEl>
                                          <p:spTgt spid="922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222">
                                            <p:txEl>
                                              <p:pRg st="2" end="2"/>
                                            </p:txEl>
                                          </p:spTgt>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500"/>
                            </p:stCondLst>
                            <p:childTnLst>
                              <p:par>
                                <p:cTn id="16" presetID="2" presetClass="entr" presetSubtype="8" fill="hold" grpId="0" nodeType="afterEffect">
                                  <p:stCondLst>
                                    <p:cond delay="0"/>
                                  </p:stCondLst>
                                  <p:childTnLst>
                                    <p:set>
                                      <p:cBhvr>
                                        <p:cTn id="17" dur="1" fill="hold">
                                          <p:stCondLst>
                                            <p:cond delay="0"/>
                                          </p:stCondLst>
                                        </p:cTn>
                                        <p:tgtEl>
                                          <p:spTgt spid="9222">
                                            <p:txEl>
                                              <p:pRg st="3" end="3"/>
                                            </p:txEl>
                                          </p:spTgt>
                                        </p:tgtEl>
                                        <p:attrNameLst>
                                          <p:attrName>style.visibility</p:attrName>
                                        </p:attrNameLst>
                                      </p:cBhvr>
                                      <p:to>
                                        <p:strVal val="visible"/>
                                      </p:to>
                                    </p:set>
                                    <p:anim calcmode="lin" valueType="num">
                                      <p:cBhvr additive="base">
                                        <p:cTn id="18" dur="500" fill="hold"/>
                                        <p:tgtEl>
                                          <p:spTgt spid="9222">
                                            <p:txEl>
                                              <p:pRg st="3" end="3"/>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9222">
                                            <p:txEl>
                                              <p:pRg st="3" end="3"/>
                                            </p:txEl>
                                          </p:spTgt>
                                        </p:tgtEl>
                                        <p:attrNameLst>
                                          <p:attrName>ppt_y</p:attrName>
                                        </p:attrNameLst>
                                      </p:cBhvr>
                                      <p:tavLst>
                                        <p:tav tm="0">
                                          <p:val>
                                            <p:strVal val="#ppt_y"/>
                                          </p:val>
                                        </p:tav>
                                        <p:tav tm="100000">
                                          <p:val>
                                            <p:strVal val="#ppt_y"/>
                                          </p:val>
                                        </p:tav>
                                      </p:tavLst>
                                    </p:anim>
                                  </p:childTnLst>
                                </p:cTn>
                              </p:par>
                            </p:childTnLst>
                          </p:cTn>
                        </p:par>
                        <p:par>
                          <p:cTn id="20" fill="hold" nodeType="afterGroup">
                            <p:stCondLst>
                              <p:cond delay="1000"/>
                            </p:stCondLst>
                            <p:childTnLst>
                              <p:par>
                                <p:cTn id="21" presetID="2" presetClass="entr" presetSubtype="8" fill="hold" grpId="0" nodeType="afterEffect">
                                  <p:stCondLst>
                                    <p:cond delay="0"/>
                                  </p:stCondLst>
                                  <p:childTnLst>
                                    <p:set>
                                      <p:cBhvr>
                                        <p:cTn id="22" dur="1" fill="hold">
                                          <p:stCondLst>
                                            <p:cond delay="0"/>
                                          </p:stCondLst>
                                        </p:cTn>
                                        <p:tgtEl>
                                          <p:spTgt spid="9222">
                                            <p:txEl>
                                              <p:pRg st="4" end="4"/>
                                            </p:txEl>
                                          </p:spTgt>
                                        </p:tgtEl>
                                        <p:attrNameLst>
                                          <p:attrName>style.visibility</p:attrName>
                                        </p:attrNameLst>
                                      </p:cBhvr>
                                      <p:to>
                                        <p:strVal val="visible"/>
                                      </p:to>
                                    </p:set>
                                    <p:anim calcmode="lin" valueType="num">
                                      <p:cBhvr additive="base">
                                        <p:cTn id="23" dur="500" fill="hold"/>
                                        <p:tgtEl>
                                          <p:spTgt spid="9222">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22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9222">
                                            <p:txEl>
                                              <p:pRg st="6" end="6"/>
                                            </p:txEl>
                                          </p:spTgt>
                                        </p:tgtEl>
                                        <p:attrNameLst>
                                          <p:attrName>style.visibility</p:attrName>
                                        </p:attrNameLst>
                                      </p:cBhvr>
                                      <p:to>
                                        <p:strVal val="visible"/>
                                      </p:to>
                                    </p:set>
                                    <p:anim calcmode="lin" valueType="num">
                                      <p:cBhvr additive="base">
                                        <p:cTn id="29" dur="500" fill="hold"/>
                                        <p:tgtEl>
                                          <p:spTgt spid="9222">
                                            <p:txEl>
                                              <p:pRg st="6" end="6"/>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9222">
                                            <p:txEl>
                                              <p:pRg st="6" end="6"/>
                                            </p:txEl>
                                          </p:spTgt>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500"/>
                            </p:stCondLst>
                            <p:childTnLst>
                              <p:par>
                                <p:cTn id="32" presetID="2" presetClass="entr" presetSubtype="8" fill="hold" grpId="0" nodeType="afterEffect">
                                  <p:stCondLst>
                                    <p:cond delay="0"/>
                                  </p:stCondLst>
                                  <p:childTnLst>
                                    <p:set>
                                      <p:cBhvr>
                                        <p:cTn id="33" dur="1" fill="hold">
                                          <p:stCondLst>
                                            <p:cond delay="0"/>
                                          </p:stCondLst>
                                        </p:cTn>
                                        <p:tgtEl>
                                          <p:spTgt spid="9222">
                                            <p:txEl>
                                              <p:pRg st="7" end="7"/>
                                            </p:txEl>
                                          </p:spTgt>
                                        </p:tgtEl>
                                        <p:attrNameLst>
                                          <p:attrName>style.visibility</p:attrName>
                                        </p:attrNameLst>
                                      </p:cBhvr>
                                      <p:to>
                                        <p:strVal val="visible"/>
                                      </p:to>
                                    </p:set>
                                    <p:anim calcmode="lin" valueType="num">
                                      <p:cBhvr additive="base">
                                        <p:cTn id="34" dur="500" fill="hold"/>
                                        <p:tgtEl>
                                          <p:spTgt spid="9222">
                                            <p:txEl>
                                              <p:pRg st="7" end="7"/>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9222">
                                            <p:txEl>
                                              <p:pRg st="7" end="7"/>
                                            </p:txEl>
                                          </p:spTgt>
                                        </p:tgtEl>
                                        <p:attrNameLst>
                                          <p:attrName>ppt_y</p:attrName>
                                        </p:attrNameLst>
                                      </p:cBhvr>
                                      <p:tavLst>
                                        <p:tav tm="0">
                                          <p:val>
                                            <p:strVal val="#ppt_y"/>
                                          </p:val>
                                        </p:tav>
                                        <p:tav tm="100000">
                                          <p:val>
                                            <p:strVal val="#ppt_y"/>
                                          </p:val>
                                        </p:tav>
                                      </p:tavLst>
                                    </p:anim>
                                  </p:childTnLst>
                                </p:cTn>
                              </p:par>
                            </p:childTnLst>
                          </p:cTn>
                        </p:par>
                        <p:par>
                          <p:cTn id="36" fill="hold" nodeType="afterGroup">
                            <p:stCondLst>
                              <p:cond delay="1000"/>
                            </p:stCondLst>
                            <p:childTnLst>
                              <p:par>
                                <p:cTn id="37" presetID="2" presetClass="entr" presetSubtype="8" fill="hold" grpId="0" nodeType="afterEffect">
                                  <p:stCondLst>
                                    <p:cond delay="0"/>
                                  </p:stCondLst>
                                  <p:childTnLst>
                                    <p:set>
                                      <p:cBhvr>
                                        <p:cTn id="38" dur="1" fill="hold">
                                          <p:stCondLst>
                                            <p:cond delay="0"/>
                                          </p:stCondLst>
                                        </p:cTn>
                                        <p:tgtEl>
                                          <p:spTgt spid="9222">
                                            <p:txEl>
                                              <p:pRg st="8" end="8"/>
                                            </p:txEl>
                                          </p:spTgt>
                                        </p:tgtEl>
                                        <p:attrNameLst>
                                          <p:attrName>style.visibility</p:attrName>
                                        </p:attrNameLst>
                                      </p:cBhvr>
                                      <p:to>
                                        <p:strVal val="visible"/>
                                      </p:to>
                                    </p:set>
                                    <p:anim calcmode="lin" valueType="num">
                                      <p:cBhvr additive="base">
                                        <p:cTn id="39" dur="500" fill="hold"/>
                                        <p:tgtEl>
                                          <p:spTgt spid="9222">
                                            <p:txEl>
                                              <p:pRg st="8" end="8"/>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9222">
                                            <p:txEl>
                                              <p:pRg st="8" end="8"/>
                                            </p:txEl>
                                          </p:spTgt>
                                        </p:tgtEl>
                                        <p:attrNameLst>
                                          <p:attrName>ppt_y</p:attrName>
                                        </p:attrNameLst>
                                      </p:cBhvr>
                                      <p:tavLst>
                                        <p:tav tm="0">
                                          <p:val>
                                            <p:strVal val="#ppt_y"/>
                                          </p:val>
                                        </p:tav>
                                        <p:tav tm="100000">
                                          <p:val>
                                            <p:strVal val="#ppt_y"/>
                                          </p:val>
                                        </p:tav>
                                      </p:tavLst>
                                    </p:anim>
                                  </p:childTnLst>
                                </p:cTn>
                              </p:par>
                            </p:childTnLst>
                          </p:cTn>
                        </p:par>
                        <p:par>
                          <p:cTn id="41" fill="hold" nodeType="afterGroup">
                            <p:stCondLst>
                              <p:cond delay="1500"/>
                            </p:stCondLst>
                            <p:childTnLst>
                              <p:par>
                                <p:cTn id="42" presetID="2" presetClass="entr" presetSubtype="8" fill="hold" grpId="0" nodeType="afterEffect">
                                  <p:stCondLst>
                                    <p:cond delay="0"/>
                                  </p:stCondLst>
                                  <p:childTnLst>
                                    <p:set>
                                      <p:cBhvr>
                                        <p:cTn id="43" dur="1" fill="hold">
                                          <p:stCondLst>
                                            <p:cond delay="0"/>
                                          </p:stCondLst>
                                        </p:cTn>
                                        <p:tgtEl>
                                          <p:spTgt spid="9222">
                                            <p:txEl>
                                              <p:pRg st="9" end="9"/>
                                            </p:txEl>
                                          </p:spTgt>
                                        </p:tgtEl>
                                        <p:attrNameLst>
                                          <p:attrName>style.visibility</p:attrName>
                                        </p:attrNameLst>
                                      </p:cBhvr>
                                      <p:to>
                                        <p:strVal val="visible"/>
                                      </p:to>
                                    </p:set>
                                    <p:anim calcmode="lin" valueType="num">
                                      <p:cBhvr additive="base">
                                        <p:cTn id="44" dur="500" fill="hold"/>
                                        <p:tgtEl>
                                          <p:spTgt spid="9222">
                                            <p:txEl>
                                              <p:pRg st="9" end="9"/>
                                            </p:txEl>
                                          </p:spTgt>
                                        </p:tgtEl>
                                        <p:attrNameLst>
                                          <p:attrName>ppt_x</p:attrName>
                                        </p:attrNameLst>
                                      </p:cBhvr>
                                      <p:tavLst>
                                        <p:tav tm="0">
                                          <p:val>
                                            <p:strVal val="0-#ppt_w/2"/>
                                          </p:val>
                                        </p:tav>
                                        <p:tav tm="100000">
                                          <p:val>
                                            <p:strVal val="#ppt_x"/>
                                          </p:val>
                                        </p:tav>
                                      </p:tavLst>
                                    </p:anim>
                                    <p:anim calcmode="lin" valueType="num">
                                      <p:cBhvr additive="base">
                                        <p:cTn id="45" dur="500" fill="hold"/>
                                        <p:tgtEl>
                                          <p:spTgt spid="9222">
                                            <p:txEl>
                                              <p:pRg st="9" end="9"/>
                                            </p:txEl>
                                          </p:spTgt>
                                        </p:tgtEl>
                                        <p:attrNameLst>
                                          <p:attrName>ppt_y</p:attrName>
                                        </p:attrNameLst>
                                      </p:cBhvr>
                                      <p:tavLst>
                                        <p:tav tm="0">
                                          <p:val>
                                            <p:strVal val="#ppt_y"/>
                                          </p:val>
                                        </p:tav>
                                        <p:tav tm="100000">
                                          <p:val>
                                            <p:strVal val="#ppt_y"/>
                                          </p:val>
                                        </p:tav>
                                      </p:tavLst>
                                    </p:anim>
                                  </p:childTnLst>
                                </p:cTn>
                              </p:par>
                            </p:childTnLst>
                          </p:cTn>
                        </p:par>
                        <p:par>
                          <p:cTn id="46" fill="hold" nodeType="afterGroup">
                            <p:stCondLst>
                              <p:cond delay="2000"/>
                            </p:stCondLst>
                            <p:childTnLst>
                              <p:par>
                                <p:cTn id="47" presetID="2" presetClass="entr" presetSubtype="8" fill="hold" grpId="0" nodeType="afterEffect">
                                  <p:stCondLst>
                                    <p:cond delay="0"/>
                                  </p:stCondLst>
                                  <p:childTnLst>
                                    <p:set>
                                      <p:cBhvr>
                                        <p:cTn id="48" dur="1" fill="hold">
                                          <p:stCondLst>
                                            <p:cond delay="0"/>
                                          </p:stCondLst>
                                        </p:cTn>
                                        <p:tgtEl>
                                          <p:spTgt spid="9222">
                                            <p:txEl>
                                              <p:pRg st="10" end="10"/>
                                            </p:txEl>
                                          </p:spTgt>
                                        </p:tgtEl>
                                        <p:attrNameLst>
                                          <p:attrName>style.visibility</p:attrName>
                                        </p:attrNameLst>
                                      </p:cBhvr>
                                      <p:to>
                                        <p:strVal val="visible"/>
                                      </p:to>
                                    </p:set>
                                    <p:anim calcmode="lin" valueType="num">
                                      <p:cBhvr additive="base">
                                        <p:cTn id="49" dur="500" fill="hold"/>
                                        <p:tgtEl>
                                          <p:spTgt spid="9222">
                                            <p:txEl>
                                              <p:pRg st="10" end="1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9222">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5489D532-6874-491B-9863-2E35DDC05F77}" type="slidenum">
              <a:rPr lang="en-US" altLang="ja-JP" sz="1400"/>
              <a:pPr>
                <a:spcBef>
                  <a:spcPct val="0"/>
                </a:spcBef>
                <a:buFontTx/>
                <a:buNone/>
              </a:pPr>
              <a:t>9</a:t>
            </a:fld>
            <a:endParaRPr lang="en-US" altLang="ja-JP" sz="1400"/>
          </a:p>
        </p:txBody>
      </p:sp>
      <p:sp>
        <p:nvSpPr>
          <p:cNvPr id="20483" name="Rectangle 2"/>
          <p:cNvSpPr>
            <a:spLocks noGrp="1" noChangeArrowheads="1"/>
          </p:cNvSpPr>
          <p:nvPr>
            <p:ph type="title"/>
          </p:nvPr>
        </p:nvSpPr>
        <p:spPr/>
        <p:txBody>
          <a:bodyPr/>
          <a:lstStyle/>
          <a:p>
            <a:pPr eaLnBrk="1" hangingPunct="1"/>
            <a:r>
              <a:rPr lang="ja-JP" altLang="en-US" smtClean="0"/>
              <a:t>参入阻止ゲームの木</a:t>
            </a:r>
          </a:p>
        </p:txBody>
      </p:sp>
      <p:sp>
        <p:nvSpPr>
          <p:cNvPr id="20484" name="Line 4"/>
          <p:cNvSpPr>
            <a:spLocks noChangeShapeType="1"/>
          </p:cNvSpPr>
          <p:nvPr/>
        </p:nvSpPr>
        <p:spPr bwMode="auto">
          <a:xfrm flipH="1" flipV="1">
            <a:off x="2916238" y="4508500"/>
            <a:ext cx="1676400" cy="1524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85" name="Line 5"/>
          <p:cNvSpPr>
            <a:spLocks noChangeShapeType="1"/>
          </p:cNvSpPr>
          <p:nvPr/>
        </p:nvSpPr>
        <p:spPr bwMode="auto">
          <a:xfrm flipV="1">
            <a:off x="4668838" y="4432300"/>
            <a:ext cx="1600200" cy="1600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86" name="Oval 6"/>
          <p:cNvSpPr>
            <a:spLocks noChangeArrowheads="1"/>
          </p:cNvSpPr>
          <p:nvPr/>
        </p:nvSpPr>
        <p:spPr bwMode="auto">
          <a:xfrm>
            <a:off x="2763838" y="4356100"/>
            <a:ext cx="228600" cy="2286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0487" name="Oval 7"/>
          <p:cNvSpPr>
            <a:spLocks noChangeArrowheads="1"/>
          </p:cNvSpPr>
          <p:nvPr/>
        </p:nvSpPr>
        <p:spPr bwMode="auto">
          <a:xfrm>
            <a:off x="6192838" y="4279900"/>
            <a:ext cx="228600" cy="2286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0488" name="Line 8"/>
          <p:cNvSpPr>
            <a:spLocks noChangeShapeType="1"/>
          </p:cNvSpPr>
          <p:nvPr/>
        </p:nvSpPr>
        <p:spPr bwMode="auto">
          <a:xfrm flipH="1" flipV="1">
            <a:off x="1773238" y="2603500"/>
            <a:ext cx="1066800" cy="1828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89" name="Line 9"/>
          <p:cNvSpPr>
            <a:spLocks noChangeShapeType="1"/>
          </p:cNvSpPr>
          <p:nvPr/>
        </p:nvSpPr>
        <p:spPr bwMode="auto">
          <a:xfrm flipV="1">
            <a:off x="2916238" y="2565400"/>
            <a:ext cx="935037" cy="18669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0" name="Line 10"/>
          <p:cNvSpPr>
            <a:spLocks noChangeShapeType="1"/>
          </p:cNvSpPr>
          <p:nvPr/>
        </p:nvSpPr>
        <p:spPr bwMode="auto">
          <a:xfrm flipH="1" flipV="1">
            <a:off x="5364163" y="2565400"/>
            <a:ext cx="887412" cy="17621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1" name="Text Box 11"/>
          <p:cNvSpPr txBox="1">
            <a:spLocks noChangeArrowheads="1"/>
          </p:cNvSpPr>
          <p:nvPr/>
        </p:nvSpPr>
        <p:spPr bwMode="auto">
          <a:xfrm>
            <a:off x="4821238" y="5865813"/>
            <a:ext cx="1098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既存企業</a:t>
            </a:r>
          </a:p>
        </p:txBody>
      </p:sp>
      <p:sp>
        <p:nvSpPr>
          <p:cNvPr id="20492" name="Text Box 12"/>
          <p:cNvSpPr txBox="1">
            <a:spLocks noChangeArrowheads="1"/>
          </p:cNvSpPr>
          <p:nvPr/>
        </p:nvSpPr>
        <p:spPr bwMode="auto">
          <a:xfrm>
            <a:off x="1639888" y="4327525"/>
            <a:ext cx="1098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参入企業</a:t>
            </a:r>
          </a:p>
        </p:txBody>
      </p:sp>
      <p:sp>
        <p:nvSpPr>
          <p:cNvPr id="20493" name="Text Box 13"/>
          <p:cNvSpPr txBox="1">
            <a:spLocks noChangeArrowheads="1"/>
          </p:cNvSpPr>
          <p:nvPr/>
        </p:nvSpPr>
        <p:spPr bwMode="auto">
          <a:xfrm>
            <a:off x="6464300" y="4240213"/>
            <a:ext cx="1098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参入企業</a:t>
            </a:r>
          </a:p>
        </p:txBody>
      </p:sp>
      <p:sp>
        <p:nvSpPr>
          <p:cNvPr id="20494" name="Text Box 14"/>
          <p:cNvSpPr txBox="1">
            <a:spLocks noChangeArrowheads="1"/>
          </p:cNvSpPr>
          <p:nvPr/>
        </p:nvSpPr>
        <p:spPr bwMode="auto">
          <a:xfrm>
            <a:off x="3059113" y="5300663"/>
            <a:ext cx="869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高価格</a:t>
            </a:r>
          </a:p>
        </p:txBody>
      </p:sp>
      <p:sp>
        <p:nvSpPr>
          <p:cNvPr id="20495" name="Text Box 15"/>
          <p:cNvSpPr txBox="1">
            <a:spLocks noChangeArrowheads="1"/>
          </p:cNvSpPr>
          <p:nvPr/>
        </p:nvSpPr>
        <p:spPr bwMode="auto">
          <a:xfrm>
            <a:off x="5292725" y="5300663"/>
            <a:ext cx="869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低価格</a:t>
            </a:r>
          </a:p>
        </p:txBody>
      </p:sp>
      <p:sp>
        <p:nvSpPr>
          <p:cNvPr id="20496" name="Text Box 16"/>
          <p:cNvSpPr txBox="1">
            <a:spLocks noChangeArrowheads="1"/>
          </p:cNvSpPr>
          <p:nvPr/>
        </p:nvSpPr>
        <p:spPr bwMode="auto">
          <a:xfrm>
            <a:off x="1712913" y="3462338"/>
            <a:ext cx="641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参入</a:t>
            </a:r>
          </a:p>
        </p:txBody>
      </p:sp>
      <p:sp>
        <p:nvSpPr>
          <p:cNvPr id="20497" name="Text Box 17"/>
          <p:cNvSpPr txBox="1">
            <a:spLocks noChangeArrowheads="1"/>
          </p:cNvSpPr>
          <p:nvPr/>
        </p:nvSpPr>
        <p:spPr bwMode="auto">
          <a:xfrm>
            <a:off x="3348038" y="3429000"/>
            <a:ext cx="10937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参入せず</a:t>
            </a:r>
          </a:p>
        </p:txBody>
      </p:sp>
      <p:sp>
        <p:nvSpPr>
          <p:cNvPr id="20498" name="Text Box 18"/>
          <p:cNvSpPr txBox="1">
            <a:spLocks noChangeArrowheads="1"/>
          </p:cNvSpPr>
          <p:nvPr/>
        </p:nvSpPr>
        <p:spPr bwMode="auto">
          <a:xfrm>
            <a:off x="5219700" y="34290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参入</a:t>
            </a:r>
          </a:p>
        </p:txBody>
      </p:sp>
      <p:sp>
        <p:nvSpPr>
          <p:cNvPr id="20499" name="Text Box 19"/>
          <p:cNvSpPr txBox="1">
            <a:spLocks noChangeArrowheads="1"/>
          </p:cNvSpPr>
          <p:nvPr/>
        </p:nvSpPr>
        <p:spPr bwMode="auto">
          <a:xfrm>
            <a:off x="6732588" y="3429000"/>
            <a:ext cx="10937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参入せず</a:t>
            </a:r>
          </a:p>
        </p:txBody>
      </p:sp>
      <p:sp>
        <p:nvSpPr>
          <p:cNvPr id="2" name="Text Box 20"/>
          <p:cNvSpPr txBox="1">
            <a:spLocks noChangeArrowheads="1"/>
          </p:cNvSpPr>
          <p:nvPr/>
        </p:nvSpPr>
        <p:spPr bwMode="auto">
          <a:xfrm>
            <a:off x="1187450" y="2179638"/>
            <a:ext cx="1339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(250, 250)</a:t>
            </a:r>
          </a:p>
        </p:txBody>
      </p:sp>
      <p:sp>
        <p:nvSpPr>
          <p:cNvPr id="10260" name="Text Box 21"/>
          <p:cNvSpPr txBox="1">
            <a:spLocks noChangeArrowheads="1"/>
          </p:cNvSpPr>
          <p:nvPr/>
        </p:nvSpPr>
        <p:spPr bwMode="auto">
          <a:xfrm>
            <a:off x="3276600" y="2133600"/>
            <a:ext cx="11985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(1500, 0)</a:t>
            </a:r>
          </a:p>
        </p:txBody>
      </p:sp>
      <p:sp>
        <p:nvSpPr>
          <p:cNvPr id="10261" name="Text Box 22"/>
          <p:cNvSpPr txBox="1">
            <a:spLocks noChangeArrowheads="1"/>
          </p:cNvSpPr>
          <p:nvPr/>
        </p:nvSpPr>
        <p:spPr bwMode="auto">
          <a:xfrm>
            <a:off x="4643438" y="2133600"/>
            <a:ext cx="15081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(-200, -200)</a:t>
            </a:r>
          </a:p>
        </p:txBody>
      </p:sp>
      <p:sp>
        <p:nvSpPr>
          <p:cNvPr id="10262" name="Text Box 23"/>
          <p:cNvSpPr txBox="1">
            <a:spLocks noChangeArrowheads="1"/>
          </p:cNvSpPr>
          <p:nvPr/>
        </p:nvSpPr>
        <p:spPr bwMode="auto">
          <a:xfrm>
            <a:off x="6804025" y="2133600"/>
            <a:ext cx="10572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t>(600, 0)</a:t>
            </a:r>
          </a:p>
        </p:txBody>
      </p:sp>
      <p:sp>
        <p:nvSpPr>
          <p:cNvPr id="20504" name="Oval 24"/>
          <p:cNvSpPr>
            <a:spLocks noChangeArrowheads="1"/>
          </p:cNvSpPr>
          <p:nvPr/>
        </p:nvSpPr>
        <p:spPr bwMode="auto">
          <a:xfrm>
            <a:off x="4440238" y="5880100"/>
            <a:ext cx="381000" cy="381000"/>
          </a:xfrm>
          <a:prstGeom prst="ellipse">
            <a:avLst/>
          </a:prstGeom>
          <a:solidFill>
            <a:schemeClr val="bg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0505" name="Line 25"/>
          <p:cNvSpPr>
            <a:spLocks noChangeShapeType="1"/>
          </p:cNvSpPr>
          <p:nvPr/>
        </p:nvSpPr>
        <p:spPr bwMode="auto">
          <a:xfrm flipV="1">
            <a:off x="6345238" y="2565400"/>
            <a:ext cx="890587" cy="17907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06" name="Oval 26"/>
          <p:cNvSpPr>
            <a:spLocks noChangeArrowheads="1"/>
          </p:cNvSpPr>
          <p:nvPr/>
        </p:nvSpPr>
        <p:spPr bwMode="auto">
          <a:xfrm>
            <a:off x="4516438" y="5956300"/>
            <a:ext cx="228600" cy="2286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3" name="AutoShape 27"/>
          <p:cNvSpPr>
            <a:spLocks/>
          </p:cNvSpPr>
          <p:nvPr/>
        </p:nvSpPr>
        <p:spPr bwMode="auto">
          <a:xfrm>
            <a:off x="2484438" y="1412875"/>
            <a:ext cx="1008062" cy="609600"/>
          </a:xfrm>
          <a:prstGeom prst="borderCallout2">
            <a:avLst>
              <a:gd name="adj1" fmla="val 18750"/>
              <a:gd name="adj2" fmla="val -7560"/>
              <a:gd name="adj3" fmla="val 18750"/>
              <a:gd name="adj4" fmla="val -23935"/>
              <a:gd name="adj5" fmla="val 124218"/>
              <a:gd name="adj6" fmla="val -40944"/>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参入企業の利得</a:t>
            </a:r>
          </a:p>
        </p:txBody>
      </p:sp>
      <p:sp>
        <p:nvSpPr>
          <p:cNvPr id="10267" name="AutoShape 28"/>
          <p:cNvSpPr>
            <a:spLocks/>
          </p:cNvSpPr>
          <p:nvPr/>
        </p:nvSpPr>
        <p:spPr bwMode="auto">
          <a:xfrm>
            <a:off x="250825" y="1412875"/>
            <a:ext cx="1008063" cy="609600"/>
          </a:xfrm>
          <a:prstGeom prst="borderCallout2">
            <a:avLst>
              <a:gd name="adj1" fmla="val 18750"/>
              <a:gd name="adj2" fmla="val 107560"/>
              <a:gd name="adj3" fmla="val 18750"/>
              <a:gd name="adj4" fmla="val 117639"/>
              <a:gd name="adj5" fmla="val 128384"/>
              <a:gd name="adj6" fmla="val 12819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既存企業の利得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0267"/>
                                        </p:tgtEl>
                                        <p:attrNameLst>
                                          <p:attrName>style.visibility</p:attrName>
                                        </p:attrNameLst>
                                      </p:cBhvr>
                                      <p:to>
                                        <p:strVal val="visible"/>
                                      </p:to>
                                    </p:set>
                                    <p:anim calcmode="lin" valueType="num">
                                      <p:cBhvr>
                                        <p:cTn id="7" dur="500" fill="hold"/>
                                        <p:tgtEl>
                                          <p:spTgt spid="10267"/>
                                        </p:tgtEl>
                                        <p:attrNameLst>
                                          <p:attrName>ppt_w</p:attrName>
                                        </p:attrNameLst>
                                      </p:cBhvr>
                                      <p:tavLst>
                                        <p:tav tm="0">
                                          <p:val>
                                            <p:fltVal val="0"/>
                                          </p:val>
                                        </p:tav>
                                        <p:tav tm="100000">
                                          <p:val>
                                            <p:strVal val="#ppt_w"/>
                                          </p:val>
                                        </p:tav>
                                      </p:tavLst>
                                    </p:anim>
                                    <p:anim calcmode="lin" valueType="num">
                                      <p:cBhvr>
                                        <p:cTn id="8" dur="500" fill="hold"/>
                                        <p:tgtEl>
                                          <p:spTgt spid="10267"/>
                                        </p:tgtEl>
                                        <p:attrNameLst>
                                          <p:attrName>ppt_h</p:attrName>
                                        </p:attrNameLst>
                                      </p:cBhvr>
                                      <p:tavLst>
                                        <p:tav tm="0">
                                          <p:val>
                                            <p:fltVal val="0"/>
                                          </p:val>
                                        </p:tav>
                                        <p:tav tm="100000">
                                          <p:val>
                                            <p:strVal val="#ppt_h"/>
                                          </p:val>
                                        </p:tav>
                                      </p:tavLst>
                                    </p:anim>
                                    <p:animEffect transition="in" filter="fade">
                                      <p:cBhvr>
                                        <p:cTn id="9" dur="500"/>
                                        <p:tgtEl>
                                          <p:spTgt spid="10267"/>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ssolve">
                                      <p:cBhvr>
                                        <p:cTn id="19" dur="500"/>
                                        <p:tgtEl>
                                          <p:spTgt spid="2"/>
                                        </p:tgtEl>
                                      </p:cBhvr>
                                    </p:animEffect>
                                  </p:childTnLst>
                                </p:cTn>
                              </p:par>
                            </p:childTnLst>
                          </p:cTn>
                        </p:par>
                        <p:par>
                          <p:cTn id="20" fill="hold" nodeType="afterGroup">
                            <p:stCondLst>
                              <p:cond delay="500"/>
                            </p:stCondLst>
                            <p:childTnLst>
                              <p:par>
                                <p:cTn id="21" presetID="9" presetClass="entr" presetSubtype="0" fill="hold" grpId="0" nodeType="afterEffect">
                                  <p:stCondLst>
                                    <p:cond delay="0"/>
                                  </p:stCondLst>
                                  <p:childTnLst>
                                    <p:set>
                                      <p:cBhvr>
                                        <p:cTn id="22" dur="1" fill="hold">
                                          <p:stCondLst>
                                            <p:cond delay="0"/>
                                          </p:stCondLst>
                                        </p:cTn>
                                        <p:tgtEl>
                                          <p:spTgt spid="10260"/>
                                        </p:tgtEl>
                                        <p:attrNameLst>
                                          <p:attrName>style.visibility</p:attrName>
                                        </p:attrNameLst>
                                      </p:cBhvr>
                                      <p:to>
                                        <p:strVal val="visible"/>
                                      </p:to>
                                    </p:set>
                                    <p:animEffect transition="in" filter="dissolve">
                                      <p:cBhvr>
                                        <p:cTn id="23" dur="500"/>
                                        <p:tgtEl>
                                          <p:spTgt spid="10260"/>
                                        </p:tgtEl>
                                      </p:cBhvr>
                                    </p:animEffect>
                                  </p:childTnLst>
                                </p:cTn>
                              </p:par>
                            </p:childTnLst>
                          </p:cTn>
                        </p:par>
                        <p:par>
                          <p:cTn id="24" fill="hold" nodeType="afterGroup">
                            <p:stCondLst>
                              <p:cond delay="1000"/>
                            </p:stCondLst>
                            <p:childTnLst>
                              <p:par>
                                <p:cTn id="25" presetID="9" presetClass="entr" presetSubtype="0" fill="hold" grpId="0" nodeType="afterEffect">
                                  <p:stCondLst>
                                    <p:cond delay="0"/>
                                  </p:stCondLst>
                                  <p:childTnLst>
                                    <p:set>
                                      <p:cBhvr>
                                        <p:cTn id="26" dur="1" fill="hold">
                                          <p:stCondLst>
                                            <p:cond delay="0"/>
                                          </p:stCondLst>
                                        </p:cTn>
                                        <p:tgtEl>
                                          <p:spTgt spid="10261"/>
                                        </p:tgtEl>
                                        <p:attrNameLst>
                                          <p:attrName>style.visibility</p:attrName>
                                        </p:attrNameLst>
                                      </p:cBhvr>
                                      <p:to>
                                        <p:strVal val="visible"/>
                                      </p:to>
                                    </p:set>
                                    <p:animEffect transition="in" filter="dissolve">
                                      <p:cBhvr>
                                        <p:cTn id="27" dur="500"/>
                                        <p:tgtEl>
                                          <p:spTgt spid="10261"/>
                                        </p:tgtEl>
                                      </p:cBhvr>
                                    </p:animEffect>
                                  </p:childTnLst>
                                </p:cTn>
                              </p:par>
                            </p:childTnLst>
                          </p:cTn>
                        </p:par>
                        <p:par>
                          <p:cTn id="28" fill="hold" nodeType="afterGroup">
                            <p:stCondLst>
                              <p:cond delay="1500"/>
                            </p:stCondLst>
                            <p:childTnLst>
                              <p:par>
                                <p:cTn id="29" presetID="9" presetClass="entr" presetSubtype="0" fill="hold" grpId="0" nodeType="afterEffect">
                                  <p:stCondLst>
                                    <p:cond delay="0"/>
                                  </p:stCondLst>
                                  <p:childTnLst>
                                    <p:set>
                                      <p:cBhvr>
                                        <p:cTn id="30" dur="1" fill="hold">
                                          <p:stCondLst>
                                            <p:cond delay="0"/>
                                          </p:stCondLst>
                                        </p:cTn>
                                        <p:tgtEl>
                                          <p:spTgt spid="10262"/>
                                        </p:tgtEl>
                                        <p:attrNameLst>
                                          <p:attrName>style.visibility</p:attrName>
                                        </p:attrNameLst>
                                      </p:cBhvr>
                                      <p:to>
                                        <p:strVal val="visible"/>
                                      </p:to>
                                    </p:set>
                                    <p:animEffect transition="in" filter="dissolve">
                                      <p:cBhvr>
                                        <p:cTn id="31" dur="500"/>
                                        <p:tgtEl>
                                          <p:spTgt spid="102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260" grpId="0"/>
      <p:bldP spid="10261" grpId="0"/>
      <p:bldP spid="10262" grpId="0"/>
      <p:bldP spid="3" grpId="0" animBg="1"/>
      <p:bldP spid="10267" grpId="0" animBg="1"/>
    </p:bld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3629</TotalTime>
  <Words>3671</Words>
  <Application>Microsoft Office PowerPoint</Application>
  <PresentationFormat>画面に合わせる (4:3)</PresentationFormat>
  <Paragraphs>601</Paragraphs>
  <Slides>36</Slides>
  <Notes>36</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36</vt:i4>
      </vt:variant>
    </vt:vector>
  </HeadingPairs>
  <TitlesOfParts>
    <vt:vector size="41" baseType="lpstr">
      <vt:lpstr>ＭＳ Ｐゴシック</vt:lpstr>
      <vt:lpstr>ＭＳ Ｐ明朝</vt:lpstr>
      <vt:lpstr>Arial</vt:lpstr>
      <vt:lpstr>Calibri</vt:lpstr>
      <vt:lpstr>標準デザイン</vt:lpstr>
      <vt:lpstr>戦略的行動と経済取引 （ゲーム理論入門）</vt:lpstr>
      <vt:lpstr>展開形表現</vt:lpstr>
      <vt:lpstr>展開形ゲームの構成要素</vt:lpstr>
      <vt:lpstr>ゲームの木</vt:lpstr>
      <vt:lpstr>ゲームの木</vt:lpstr>
      <vt:lpstr>PowerPoint プレゼンテーション</vt:lpstr>
      <vt:lpstr>ゲームの木の約束事</vt:lpstr>
      <vt:lpstr>例1：参入阻止ゲーム</vt:lpstr>
      <vt:lpstr>参入阻止ゲームの木</vt:lpstr>
      <vt:lpstr>例2：「裁量」vs「ルール」</vt:lpstr>
      <vt:lpstr>例2：「裁量」vs「ルール」</vt:lpstr>
      <vt:lpstr>例2：「裁量」vs「ルール」</vt:lpstr>
      <vt:lpstr>例2：「裁量」のケース</vt:lpstr>
      <vt:lpstr>例2：「ルール」のケース</vt:lpstr>
      <vt:lpstr>例3：後出しじゃんけん</vt:lpstr>
      <vt:lpstr>「後出しじゃんけん」ゲームの木</vt:lpstr>
      <vt:lpstr>バックワード・インダクション</vt:lpstr>
      <vt:lpstr>サブゲーム</vt:lpstr>
      <vt:lpstr>展開形ゲームにおける戦略</vt:lpstr>
      <vt:lpstr>参入阻止ゲームにおけるバックワード・インダクションの解の求め方</vt:lpstr>
      <vt:lpstr>PowerPoint プレゼンテーション</vt:lpstr>
      <vt:lpstr>PowerPoint プレゼンテーション</vt:lpstr>
      <vt:lpstr>参入阻止ゲームにおけるバックワード・インダクションの解</vt:lpstr>
      <vt:lpstr>参入阻止ゲームにおけるバックワード・インダクションの解</vt:lpstr>
      <vt:lpstr>ナッシュ均衡</vt:lpstr>
      <vt:lpstr>参入阻止ゲームのナッシュ均衡</vt:lpstr>
      <vt:lpstr>展開形ゲームにおけるナッシュ均衡の妥当性</vt:lpstr>
      <vt:lpstr>サブゲーム完全均衡</vt:lpstr>
      <vt:lpstr>サブゲーム完全均衡</vt:lpstr>
      <vt:lpstr>「裁量」vs「ルール」のゲーム（例2）におけるサブゲーム完全均衡</vt:lpstr>
      <vt:lpstr>「裁量」のケースにおけるサブゲーム完全均衡</vt:lpstr>
      <vt:lpstr>「ルール」のケースにおけるサブゲーム完全均衡</vt:lpstr>
      <vt:lpstr>「裁量」vs「ルール」のゲーム（例2）におけるサブゲーム完全均衡</vt:lpstr>
      <vt:lpstr>先手と後手のどちらが有利になるか？</vt:lpstr>
      <vt:lpstr>「後出しじゃんけん」ゲームにおけるサブゲーム完全均衡</vt:lpstr>
      <vt:lpstr>「後出しじゃんけん」ゲームにおけるサブゲーム完全均衡：解答</vt:lpstr>
    </vt:vector>
  </TitlesOfParts>
  <Company>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戦略的行動と経済取引 （ゲーム理論入門）</dc:title>
  <dc:creator>Akihiko</dc:creator>
  <cp:lastModifiedBy>Akihiko</cp:lastModifiedBy>
  <cp:revision>122</cp:revision>
  <cp:lastPrinted>2017-05-13T03:43:46Z</cp:lastPrinted>
  <dcterms:created xsi:type="dcterms:W3CDTF">2009-11-10T05:24:25Z</dcterms:created>
  <dcterms:modified xsi:type="dcterms:W3CDTF">2017-05-13T04:23:50Z</dcterms:modified>
</cp:coreProperties>
</file>