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63" r:id="rId2"/>
    <p:sldId id="281" r:id="rId3"/>
    <p:sldId id="291" r:id="rId4"/>
    <p:sldId id="282" r:id="rId5"/>
    <p:sldId id="284" r:id="rId6"/>
    <p:sldId id="315" r:id="rId7"/>
    <p:sldId id="297" r:id="rId8"/>
    <p:sldId id="295" r:id="rId9"/>
    <p:sldId id="296" r:id="rId10"/>
    <p:sldId id="293" r:id="rId11"/>
    <p:sldId id="313" r:id="rId12"/>
    <p:sldId id="299" r:id="rId13"/>
    <p:sldId id="301" r:id="rId14"/>
    <p:sldId id="302" r:id="rId15"/>
    <p:sldId id="306" r:id="rId16"/>
    <p:sldId id="307" r:id="rId17"/>
    <p:sldId id="309" r:id="rId18"/>
    <p:sldId id="312" r:id="rId19"/>
    <p:sldId id="303" r:id="rId20"/>
    <p:sldId id="304" r:id="rId21"/>
  </p:sldIdLst>
  <p:sldSz cx="9144000" cy="6858000" type="screen4x3"/>
  <p:notesSz cx="9872663" cy="67421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134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6.wmf"/><Relationship Id="rId1" Type="http://schemas.openxmlformats.org/officeDocument/2006/relationships/image" Target="../media/image10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7301" cy="337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93037" y="0"/>
            <a:ext cx="4277301" cy="337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41F5E27-08FC-4259-AE7B-2D66E36C86B6}" type="datetimeFigureOut">
              <a:rPr lang="en-US" altLang="ja-JP"/>
              <a:pPr>
                <a:defRPr/>
              </a:pPr>
              <a:t>5/13/2017</a:t>
            </a:fld>
            <a:endParaRPr lang="en-US" altLang="ja-JP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03869"/>
            <a:ext cx="4277301" cy="337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6" rIns="91431" bIns="45716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93037" y="6403869"/>
            <a:ext cx="4277301" cy="337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6" rIns="91431" bIns="4571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60F3443-49E4-4400-9AD4-26C41FCA8F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480535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7301" cy="337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93037" y="0"/>
            <a:ext cx="4277301" cy="337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929C5B6-7C5F-4086-84BB-7B6E72D1B8E0}" type="datetimeFigureOut">
              <a:rPr lang="en-US" altLang="ja-JP"/>
              <a:pPr>
                <a:defRPr/>
              </a:pPr>
              <a:t>5/13/2017</a:t>
            </a:fld>
            <a:endParaRPr lang="en-US" altLang="ja-JP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51200" y="504825"/>
            <a:ext cx="3373438" cy="25288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87965" y="3202477"/>
            <a:ext cx="7896734" cy="3034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03869"/>
            <a:ext cx="4277301" cy="337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6" rIns="91431" bIns="45716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93037" y="6403869"/>
            <a:ext cx="4277301" cy="337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6" rIns="91431" bIns="4571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255C3BD-5F43-4672-98A0-A199B7FF18B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344230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A2DFBA66-7A2A-4F1E-9D8A-DCF80E310DDF}" type="slidenum">
              <a:rPr lang="en-US" altLang="ja-JP"/>
              <a:pPr eaLnBrk="1" hangingPunct="1"/>
              <a:t>1</a:t>
            </a:fld>
            <a:endParaRPr lang="en-US" altLang="ja-JP"/>
          </a:p>
        </p:txBody>
      </p:sp>
      <p:sp>
        <p:nvSpPr>
          <p:cNvPr id="23555" name="Rectangle 7"/>
          <p:cNvSpPr txBox="1">
            <a:spLocks noGrp="1" noChangeArrowheads="1"/>
          </p:cNvSpPr>
          <p:nvPr/>
        </p:nvSpPr>
        <p:spPr bwMode="auto">
          <a:xfrm>
            <a:off x="5593037" y="6403869"/>
            <a:ext cx="4277301" cy="337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/>
            <a:fld id="{43EF4D08-ABCC-4979-92E7-82F1BFB73AAB}" type="slidenum">
              <a:rPr lang="en-US" altLang="ja-JP" sz="1200"/>
              <a:pPr algn="r" eaLnBrk="1" hangingPunct="1"/>
              <a:t>1</a:t>
            </a:fld>
            <a:endParaRPr lang="en-US" altLang="ja-JP" sz="1200"/>
          </a:p>
        </p:txBody>
      </p:sp>
      <p:sp>
        <p:nvSpPr>
          <p:cNvPr id="2355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51200" y="504825"/>
            <a:ext cx="3371850" cy="2528888"/>
          </a:xfrm>
          <a:ln/>
        </p:spPr>
      </p:sp>
      <p:sp>
        <p:nvSpPr>
          <p:cNvPr id="23557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ja-JP" smtClean="0">
              <a:latin typeface="Arial" panose="020B0604020202020204" pitchFamily="34" charset="0"/>
            </a:endParaRPr>
          </a:p>
        </p:txBody>
      </p:sp>
      <p:sp>
        <p:nvSpPr>
          <p:cNvPr id="23558" name="スライド番号プレースホルダ 3"/>
          <p:cNvSpPr txBox="1">
            <a:spLocks noGrp="1"/>
          </p:cNvSpPr>
          <p:nvPr/>
        </p:nvSpPr>
        <p:spPr bwMode="auto">
          <a:xfrm>
            <a:off x="5593037" y="6403869"/>
            <a:ext cx="4277301" cy="337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/>
            <a:fld id="{04BF9D32-86F7-4826-9BB4-1BA4E87303D4}" type="slidenum">
              <a:rPr lang="en-US" altLang="ja-JP" sz="1200">
                <a:latin typeface="Calibri" panose="020F0502020204030204" pitchFamily="34" charset="0"/>
              </a:rPr>
              <a:pPr algn="r" eaLnBrk="1" hangingPunct="1"/>
              <a:t>1</a:t>
            </a:fld>
            <a:endParaRPr lang="en-US" altLang="ja-JP" sz="12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42603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B9954161-BEEC-438F-ADC9-11C9A42F62B2}" type="slidenum">
              <a:rPr lang="en-US" altLang="ja-JP"/>
              <a:pPr eaLnBrk="1" hangingPunct="1"/>
              <a:t>10</a:t>
            </a:fld>
            <a:endParaRPr lang="en-US" altLang="ja-JP"/>
          </a:p>
        </p:txBody>
      </p:sp>
      <p:sp>
        <p:nvSpPr>
          <p:cNvPr id="32771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51200" y="504825"/>
            <a:ext cx="3371850" cy="2528888"/>
          </a:xfrm>
          <a:ln/>
        </p:spPr>
      </p:sp>
      <p:sp>
        <p:nvSpPr>
          <p:cNvPr id="32772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panose="020B0604020202020204" pitchFamily="34" charset="0"/>
            </a:endParaRPr>
          </a:p>
        </p:txBody>
      </p:sp>
      <p:sp>
        <p:nvSpPr>
          <p:cNvPr id="32773" name="スライド番号プレースホルダ 3"/>
          <p:cNvSpPr txBox="1">
            <a:spLocks noGrp="1"/>
          </p:cNvSpPr>
          <p:nvPr/>
        </p:nvSpPr>
        <p:spPr bwMode="auto">
          <a:xfrm>
            <a:off x="5593037" y="6403869"/>
            <a:ext cx="4277301" cy="337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/>
            <a:fld id="{A27B1B00-4F52-42AB-ACD1-9BECB2D4C9EA}" type="slidenum">
              <a:rPr lang="en-US" altLang="ja-JP" sz="1200"/>
              <a:pPr algn="r" eaLnBrk="1" hangingPunct="1"/>
              <a:t>10</a:t>
            </a:fld>
            <a:endParaRPr lang="en-US" altLang="ja-JP" sz="1200"/>
          </a:p>
        </p:txBody>
      </p:sp>
    </p:spTree>
    <p:extLst>
      <p:ext uri="{BB962C8B-B14F-4D97-AF65-F5344CB8AC3E}">
        <p14:creationId xmlns:p14="http://schemas.microsoft.com/office/powerpoint/2010/main" val="21512852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ADF6A7DC-8316-4316-A0AB-F657AB37918F}" type="slidenum">
              <a:rPr lang="en-US" altLang="ja-JP"/>
              <a:pPr eaLnBrk="1" hangingPunct="1"/>
              <a:t>11</a:t>
            </a:fld>
            <a:endParaRPr lang="en-US" altLang="ja-JP"/>
          </a:p>
        </p:txBody>
      </p:sp>
      <p:sp>
        <p:nvSpPr>
          <p:cNvPr id="33795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51200" y="504825"/>
            <a:ext cx="3371850" cy="2528888"/>
          </a:xfrm>
          <a:ln/>
        </p:spPr>
      </p:sp>
      <p:sp>
        <p:nvSpPr>
          <p:cNvPr id="33796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panose="020B0604020202020204" pitchFamily="34" charset="0"/>
            </a:endParaRPr>
          </a:p>
        </p:txBody>
      </p:sp>
      <p:sp>
        <p:nvSpPr>
          <p:cNvPr id="33797" name="スライド番号プレースホルダ 3"/>
          <p:cNvSpPr txBox="1">
            <a:spLocks noGrp="1"/>
          </p:cNvSpPr>
          <p:nvPr/>
        </p:nvSpPr>
        <p:spPr bwMode="auto">
          <a:xfrm>
            <a:off x="5593037" y="6403869"/>
            <a:ext cx="4277301" cy="337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/>
            <a:fld id="{89317095-3F0C-4F9F-8E6D-B82CB4D28F2D}" type="slidenum">
              <a:rPr lang="en-US" altLang="ja-JP" sz="1200"/>
              <a:pPr algn="r" eaLnBrk="1" hangingPunct="1"/>
              <a:t>11</a:t>
            </a:fld>
            <a:endParaRPr lang="en-US" altLang="ja-JP" sz="1200"/>
          </a:p>
        </p:txBody>
      </p:sp>
    </p:spTree>
    <p:extLst>
      <p:ext uri="{BB962C8B-B14F-4D97-AF65-F5344CB8AC3E}">
        <p14:creationId xmlns:p14="http://schemas.microsoft.com/office/powerpoint/2010/main" val="2045926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BE2A37C8-17B5-43C7-B343-B5B99E5B2350}" type="slidenum">
              <a:rPr lang="en-US" altLang="ja-JP"/>
              <a:pPr eaLnBrk="1" hangingPunct="1"/>
              <a:t>12</a:t>
            </a:fld>
            <a:endParaRPr lang="en-US" altLang="ja-JP"/>
          </a:p>
        </p:txBody>
      </p:sp>
      <p:sp>
        <p:nvSpPr>
          <p:cNvPr id="34819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51200" y="504825"/>
            <a:ext cx="3371850" cy="2528888"/>
          </a:xfrm>
          <a:ln/>
        </p:spPr>
      </p:sp>
      <p:sp>
        <p:nvSpPr>
          <p:cNvPr id="34820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panose="020B0604020202020204" pitchFamily="34" charset="0"/>
            </a:endParaRPr>
          </a:p>
        </p:txBody>
      </p:sp>
      <p:sp>
        <p:nvSpPr>
          <p:cNvPr id="34821" name="スライド番号プレースホルダ 3"/>
          <p:cNvSpPr txBox="1">
            <a:spLocks noGrp="1"/>
          </p:cNvSpPr>
          <p:nvPr/>
        </p:nvSpPr>
        <p:spPr bwMode="auto">
          <a:xfrm>
            <a:off x="5593037" y="6403869"/>
            <a:ext cx="4277301" cy="337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/>
            <a:fld id="{B1227926-EA12-49CF-96E1-F75735FF1976}" type="slidenum">
              <a:rPr lang="en-US" altLang="ja-JP" sz="1200"/>
              <a:pPr algn="r" eaLnBrk="1" hangingPunct="1"/>
              <a:t>12</a:t>
            </a:fld>
            <a:endParaRPr lang="en-US" altLang="ja-JP" sz="1200"/>
          </a:p>
        </p:txBody>
      </p:sp>
    </p:spTree>
    <p:extLst>
      <p:ext uri="{BB962C8B-B14F-4D97-AF65-F5344CB8AC3E}">
        <p14:creationId xmlns:p14="http://schemas.microsoft.com/office/powerpoint/2010/main" val="38595924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DFB4BE1D-AD52-436F-88DB-88196487F04D}" type="slidenum">
              <a:rPr lang="en-US" altLang="ja-JP"/>
              <a:pPr eaLnBrk="1" hangingPunct="1"/>
              <a:t>13</a:t>
            </a:fld>
            <a:endParaRPr lang="en-US" altLang="ja-JP"/>
          </a:p>
        </p:txBody>
      </p:sp>
      <p:sp>
        <p:nvSpPr>
          <p:cNvPr id="35843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51200" y="504825"/>
            <a:ext cx="3371850" cy="2528888"/>
          </a:xfrm>
          <a:ln/>
        </p:spPr>
      </p:sp>
      <p:sp>
        <p:nvSpPr>
          <p:cNvPr id="35844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panose="020B0604020202020204" pitchFamily="34" charset="0"/>
            </a:endParaRPr>
          </a:p>
        </p:txBody>
      </p:sp>
      <p:sp>
        <p:nvSpPr>
          <p:cNvPr id="35845" name="スライド番号プレースホルダ 3"/>
          <p:cNvSpPr txBox="1">
            <a:spLocks noGrp="1"/>
          </p:cNvSpPr>
          <p:nvPr/>
        </p:nvSpPr>
        <p:spPr bwMode="auto">
          <a:xfrm>
            <a:off x="5593037" y="6403869"/>
            <a:ext cx="4277301" cy="337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/>
            <a:fld id="{3748C878-9090-4081-A8F5-29CCEA8D9977}" type="slidenum">
              <a:rPr lang="en-US" altLang="ja-JP" sz="1200"/>
              <a:pPr algn="r" eaLnBrk="1" hangingPunct="1"/>
              <a:t>13</a:t>
            </a:fld>
            <a:endParaRPr lang="en-US" altLang="ja-JP" sz="1200"/>
          </a:p>
        </p:txBody>
      </p:sp>
    </p:spTree>
    <p:extLst>
      <p:ext uri="{BB962C8B-B14F-4D97-AF65-F5344CB8AC3E}">
        <p14:creationId xmlns:p14="http://schemas.microsoft.com/office/powerpoint/2010/main" val="28283911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BB5982E0-F27E-4E99-A438-9127D99B3305}" type="slidenum">
              <a:rPr lang="en-US" altLang="ja-JP"/>
              <a:pPr eaLnBrk="1" hangingPunct="1"/>
              <a:t>14</a:t>
            </a:fld>
            <a:endParaRPr lang="en-US" altLang="ja-JP"/>
          </a:p>
        </p:txBody>
      </p:sp>
      <p:sp>
        <p:nvSpPr>
          <p:cNvPr id="36867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51200" y="504825"/>
            <a:ext cx="3371850" cy="2528888"/>
          </a:xfrm>
          <a:ln/>
        </p:spPr>
      </p:sp>
      <p:sp>
        <p:nvSpPr>
          <p:cNvPr id="36868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panose="020B0604020202020204" pitchFamily="34" charset="0"/>
            </a:endParaRPr>
          </a:p>
        </p:txBody>
      </p:sp>
      <p:sp>
        <p:nvSpPr>
          <p:cNvPr id="36869" name="スライド番号プレースホルダ 3"/>
          <p:cNvSpPr txBox="1">
            <a:spLocks noGrp="1"/>
          </p:cNvSpPr>
          <p:nvPr/>
        </p:nvSpPr>
        <p:spPr bwMode="auto">
          <a:xfrm>
            <a:off x="5593037" y="6403869"/>
            <a:ext cx="4277301" cy="337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/>
            <a:fld id="{675F88D9-3D5A-468E-AD3C-E70DFA24291D}" type="slidenum">
              <a:rPr lang="en-US" altLang="ja-JP" sz="1200"/>
              <a:pPr algn="r" eaLnBrk="1" hangingPunct="1"/>
              <a:t>14</a:t>
            </a:fld>
            <a:endParaRPr lang="en-US" altLang="ja-JP" sz="1200"/>
          </a:p>
        </p:txBody>
      </p:sp>
    </p:spTree>
    <p:extLst>
      <p:ext uri="{BB962C8B-B14F-4D97-AF65-F5344CB8AC3E}">
        <p14:creationId xmlns:p14="http://schemas.microsoft.com/office/powerpoint/2010/main" val="5022282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2C6B3BF9-4BD9-4E3A-A1C6-807E2AC3A21C}" type="slidenum">
              <a:rPr lang="en-US" altLang="ja-JP"/>
              <a:pPr eaLnBrk="1" hangingPunct="1"/>
              <a:t>19</a:t>
            </a:fld>
            <a:endParaRPr lang="en-US" altLang="ja-JP"/>
          </a:p>
        </p:txBody>
      </p:sp>
      <p:sp>
        <p:nvSpPr>
          <p:cNvPr id="37891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51200" y="504825"/>
            <a:ext cx="3371850" cy="2528888"/>
          </a:xfrm>
          <a:ln/>
        </p:spPr>
      </p:sp>
      <p:sp>
        <p:nvSpPr>
          <p:cNvPr id="37892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panose="020B0604020202020204" pitchFamily="34" charset="0"/>
            </a:endParaRPr>
          </a:p>
        </p:txBody>
      </p:sp>
      <p:sp>
        <p:nvSpPr>
          <p:cNvPr id="37893" name="スライド番号プレースホルダ 3"/>
          <p:cNvSpPr txBox="1">
            <a:spLocks noGrp="1"/>
          </p:cNvSpPr>
          <p:nvPr/>
        </p:nvSpPr>
        <p:spPr bwMode="auto">
          <a:xfrm>
            <a:off x="5593037" y="6403869"/>
            <a:ext cx="4277301" cy="337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/>
            <a:fld id="{549B2A6B-3F56-49BC-AEF2-D604E177FB35}" type="slidenum">
              <a:rPr lang="en-US" altLang="ja-JP" sz="1200"/>
              <a:pPr algn="r" eaLnBrk="1" hangingPunct="1"/>
              <a:t>19</a:t>
            </a:fld>
            <a:endParaRPr lang="en-US" altLang="ja-JP" sz="1200"/>
          </a:p>
        </p:txBody>
      </p:sp>
    </p:spTree>
    <p:extLst>
      <p:ext uri="{BB962C8B-B14F-4D97-AF65-F5344CB8AC3E}">
        <p14:creationId xmlns:p14="http://schemas.microsoft.com/office/powerpoint/2010/main" val="36183150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32D216C1-AB32-4A7B-9872-7C21D60E3E38}" type="slidenum">
              <a:rPr lang="en-US" altLang="ja-JP"/>
              <a:pPr eaLnBrk="1" hangingPunct="1"/>
              <a:t>20</a:t>
            </a:fld>
            <a:endParaRPr lang="en-US" altLang="ja-JP"/>
          </a:p>
        </p:txBody>
      </p:sp>
      <p:sp>
        <p:nvSpPr>
          <p:cNvPr id="38915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51200" y="504825"/>
            <a:ext cx="3371850" cy="2528888"/>
          </a:xfrm>
          <a:ln/>
        </p:spPr>
      </p:sp>
      <p:sp>
        <p:nvSpPr>
          <p:cNvPr id="38916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panose="020B0604020202020204" pitchFamily="34" charset="0"/>
            </a:endParaRPr>
          </a:p>
        </p:txBody>
      </p:sp>
      <p:sp>
        <p:nvSpPr>
          <p:cNvPr id="38917" name="スライド番号プレースホルダ 3"/>
          <p:cNvSpPr txBox="1">
            <a:spLocks noGrp="1"/>
          </p:cNvSpPr>
          <p:nvPr/>
        </p:nvSpPr>
        <p:spPr bwMode="auto">
          <a:xfrm>
            <a:off x="5593037" y="6403869"/>
            <a:ext cx="4277301" cy="337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/>
            <a:fld id="{F3F7041D-A025-4FE9-A0C8-909595840374}" type="slidenum">
              <a:rPr lang="en-US" altLang="ja-JP" sz="1200"/>
              <a:pPr algn="r" eaLnBrk="1" hangingPunct="1"/>
              <a:t>20</a:t>
            </a:fld>
            <a:endParaRPr lang="en-US" altLang="ja-JP" sz="1200"/>
          </a:p>
        </p:txBody>
      </p:sp>
    </p:spTree>
    <p:extLst>
      <p:ext uri="{BB962C8B-B14F-4D97-AF65-F5344CB8AC3E}">
        <p14:creationId xmlns:p14="http://schemas.microsoft.com/office/powerpoint/2010/main" val="5677041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30DA7718-302C-4FD3-A5F0-FD84FD8FD407}" type="slidenum">
              <a:rPr lang="en-US" altLang="ja-JP"/>
              <a:pPr eaLnBrk="1" hangingPunct="1"/>
              <a:t>2</a:t>
            </a:fld>
            <a:endParaRPr lang="en-US" altLang="ja-JP"/>
          </a:p>
        </p:txBody>
      </p:sp>
      <p:sp>
        <p:nvSpPr>
          <p:cNvPr id="24579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51200" y="504825"/>
            <a:ext cx="3371850" cy="2528888"/>
          </a:xfrm>
          <a:ln/>
        </p:spPr>
      </p:sp>
      <p:sp>
        <p:nvSpPr>
          <p:cNvPr id="24580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 smtClean="0">
              <a:latin typeface="Arial" panose="020B0604020202020204" pitchFamily="34" charset="0"/>
            </a:endParaRPr>
          </a:p>
        </p:txBody>
      </p:sp>
      <p:sp>
        <p:nvSpPr>
          <p:cNvPr id="24581" name="スライド番号プレースホルダ 3"/>
          <p:cNvSpPr txBox="1">
            <a:spLocks noGrp="1"/>
          </p:cNvSpPr>
          <p:nvPr/>
        </p:nvSpPr>
        <p:spPr bwMode="auto">
          <a:xfrm>
            <a:off x="5593037" y="6403869"/>
            <a:ext cx="4277301" cy="337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/>
            <a:fld id="{63C81F69-CAC4-48D7-B841-76ADD04A674A}" type="slidenum">
              <a:rPr lang="en-US" altLang="ja-JP" sz="1200"/>
              <a:pPr algn="r" eaLnBrk="1" hangingPunct="1"/>
              <a:t>2</a:t>
            </a:fld>
            <a:endParaRPr lang="en-US" altLang="ja-JP" sz="1200"/>
          </a:p>
        </p:txBody>
      </p:sp>
    </p:spTree>
    <p:extLst>
      <p:ext uri="{BB962C8B-B14F-4D97-AF65-F5344CB8AC3E}">
        <p14:creationId xmlns:p14="http://schemas.microsoft.com/office/powerpoint/2010/main" val="17087648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313E1376-04CE-46B1-8087-5F0D34CF802D}" type="slidenum">
              <a:rPr lang="en-US" altLang="ja-JP"/>
              <a:pPr eaLnBrk="1" hangingPunct="1"/>
              <a:t>3</a:t>
            </a:fld>
            <a:endParaRPr lang="en-US" altLang="ja-JP"/>
          </a:p>
        </p:txBody>
      </p:sp>
      <p:sp>
        <p:nvSpPr>
          <p:cNvPr id="25603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51200" y="504825"/>
            <a:ext cx="3371850" cy="2528888"/>
          </a:xfrm>
          <a:ln/>
        </p:spPr>
      </p:sp>
      <p:sp>
        <p:nvSpPr>
          <p:cNvPr id="25604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 smtClean="0">
              <a:latin typeface="Arial" panose="020B0604020202020204" pitchFamily="34" charset="0"/>
            </a:endParaRPr>
          </a:p>
        </p:txBody>
      </p:sp>
      <p:sp>
        <p:nvSpPr>
          <p:cNvPr id="25605" name="スライド番号プレースホルダ 3"/>
          <p:cNvSpPr txBox="1">
            <a:spLocks noGrp="1"/>
          </p:cNvSpPr>
          <p:nvPr/>
        </p:nvSpPr>
        <p:spPr bwMode="auto">
          <a:xfrm>
            <a:off x="5593037" y="6403869"/>
            <a:ext cx="4277301" cy="337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/>
            <a:fld id="{868F747A-B92D-4D58-92E8-9800DC6116FE}" type="slidenum">
              <a:rPr lang="en-US" altLang="ja-JP" sz="1200"/>
              <a:pPr algn="r" eaLnBrk="1" hangingPunct="1"/>
              <a:t>3</a:t>
            </a:fld>
            <a:endParaRPr lang="en-US" altLang="ja-JP" sz="1200"/>
          </a:p>
        </p:txBody>
      </p:sp>
    </p:spTree>
    <p:extLst>
      <p:ext uri="{BB962C8B-B14F-4D97-AF65-F5344CB8AC3E}">
        <p14:creationId xmlns:p14="http://schemas.microsoft.com/office/powerpoint/2010/main" val="4489494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9BA10D4B-0E4A-47BB-B880-259B6FA47E6E}" type="slidenum">
              <a:rPr lang="en-US" altLang="ja-JP"/>
              <a:pPr eaLnBrk="1" hangingPunct="1"/>
              <a:t>4</a:t>
            </a:fld>
            <a:endParaRPr lang="en-US" altLang="ja-JP"/>
          </a:p>
        </p:txBody>
      </p:sp>
      <p:sp>
        <p:nvSpPr>
          <p:cNvPr id="26627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51200" y="504825"/>
            <a:ext cx="3371850" cy="2528888"/>
          </a:xfrm>
          <a:ln/>
        </p:spPr>
      </p:sp>
      <p:sp>
        <p:nvSpPr>
          <p:cNvPr id="26628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 smtClean="0">
              <a:latin typeface="Arial" panose="020B0604020202020204" pitchFamily="34" charset="0"/>
            </a:endParaRPr>
          </a:p>
        </p:txBody>
      </p:sp>
      <p:sp>
        <p:nvSpPr>
          <p:cNvPr id="26629" name="スライド番号プレースホルダ 3"/>
          <p:cNvSpPr txBox="1">
            <a:spLocks noGrp="1"/>
          </p:cNvSpPr>
          <p:nvPr/>
        </p:nvSpPr>
        <p:spPr bwMode="auto">
          <a:xfrm>
            <a:off x="5593037" y="6403869"/>
            <a:ext cx="4277301" cy="337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/>
            <a:fld id="{37FC24F2-2CBB-4C60-B417-93777143F62E}" type="slidenum">
              <a:rPr lang="en-US" altLang="ja-JP" sz="1200"/>
              <a:pPr algn="r" eaLnBrk="1" hangingPunct="1"/>
              <a:t>4</a:t>
            </a:fld>
            <a:endParaRPr lang="en-US" altLang="ja-JP" sz="1200"/>
          </a:p>
        </p:txBody>
      </p:sp>
    </p:spTree>
    <p:extLst>
      <p:ext uri="{BB962C8B-B14F-4D97-AF65-F5344CB8AC3E}">
        <p14:creationId xmlns:p14="http://schemas.microsoft.com/office/powerpoint/2010/main" val="28830836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BF30FA6D-2955-4E49-A319-865BBF644E21}" type="slidenum">
              <a:rPr lang="en-US" altLang="ja-JP"/>
              <a:pPr eaLnBrk="1" hangingPunct="1"/>
              <a:t>5</a:t>
            </a:fld>
            <a:endParaRPr lang="en-US" altLang="ja-JP"/>
          </a:p>
        </p:txBody>
      </p:sp>
      <p:sp>
        <p:nvSpPr>
          <p:cNvPr id="27651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51200" y="504825"/>
            <a:ext cx="3371850" cy="2528888"/>
          </a:xfrm>
          <a:ln/>
        </p:spPr>
      </p:sp>
      <p:sp>
        <p:nvSpPr>
          <p:cNvPr id="27652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 smtClean="0">
              <a:latin typeface="Arial" panose="020B0604020202020204" pitchFamily="34" charset="0"/>
            </a:endParaRPr>
          </a:p>
        </p:txBody>
      </p:sp>
      <p:sp>
        <p:nvSpPr>
          <p:cNvPr id="27653" name="スライド番号プレースホルダ 3"/>
          <p:cNvSpPr txBox="1">
            <a:spLocks noGrp="1"/>
          </p:cNvSpPr>
          <p:nvPr/>
        </p:nvSpPr>
        <p:spPr bwMode="auto">
          <a:xfrm>
            <a:off x="5593037" y="6403869"/>
            <a:ext cx="4277301" cy="337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/>
            <a:fld id="{154B5D45-1E37-4E16-AFE2-4E81B7EC81E7}" type="slidenum">
              <a:rPr lang="en-US" altLang="ja-JP" sz="1200"/>
              <a:pPr algn="r" eaLnBrk="1" hangingPunct="1"/>
              <a:t>5</a:t>
            </a:fld>
            <a:endParaRPr lang="en-US" altLang="ja-JP" sz="1200"/>
          </a:p>
        </p:txBody>
      </p:sp>
    </p:spTree>
    <p:extLst>
      <p:ext uri="{BB962C8B-B14F-4D97-AF65-F5344CB8AC3E}">
        <p14:creationId xmlns:p14="http://schemas.microsoft.com/office/powerpoint/2010/main" val="9885506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A05FDA41-45CF-4EB3-968B-5CBE73806E74}" type="slidenum">
              <a:rPr lang="en-US" altLang="ja-JP"/>
              <a:pPr eaLnBrk="1" hangingPunct="1"/>
              <a:t>6</a:t>
            </a:fld>
            <a:endParaRPr lang="en-US" altLang="ja-JP"/>
          </a:p>
        </p:txBody>
      </p:sp>
      <p:sp>
        <p:nvSpPr>
          <p:cNvPr id="28675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51200" y="504825"/>
            <a:ext cx="3371850" cy="2528888"/>
          </a:xfrm>
          <a:ln/>
        </p:spPr>
      </p:sp>
      <p:sp>
        <p:nvSpPr>
          <p:cNvPr id="28676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panose="020B0604020202020204" pitchFamily="34" charset="0"/>
            </a:endParaRPr>
          </a:p>
        </p:txBody>
      </p:sp>
      <p:sp>
        <p:nvSpPr>
          <p:cNvPr id="28677" name="スライド番号プレースホルダ 3"/>
          <p:cNvSpPr txBox="1">
            <a:spLocks noGrp="1"/>
          </p:cNvSpPr>
          <p:nvPr/>
        </p:nvSpPr>
        <p:spPr bwMode="auto">
          <a:xfrm>
            <a:off x="5593037" y="6403869"/>
            <a:ext cx="4277301" cy="337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/>
            <a:fld id="{5034A674-8D7F-4192-A6D4-781901D5AB3B}" type="slidenum">
              <a:rPr lang="en-US" altLang="ja-JP" sz="1200"/>
              <a:pPr algn="r" eaLnBrk="1" hangingPunct="1"/>
              <a:t>6</a:t>
            </a:fld>
            <a:endParaRPr lang="en-US" altLang="ja-JP" sz="1200"/>
          </a:p>
        </p:txBody>
      </p:sp>
    </p:spTree>
    <p:extLst>
      <p:ext uri="{BB962C8B-B14F-4D97-AF65-F5344CB8AC3E}">
        <p14:creationId xmlns:p14="http://schemas.microsoft.com/office/powerpoint/2010/main" val="7043182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C9055361-4A7A-4440-BDD2-9071BFCE7133}" type="slidenum">
              <a:rPr lang="en-US" altLang="ja-JP"/>
              <a:pPr eaLnBrk="1" hangingPunct="1"/>
              <a:t>7</a:t>
            </a:fld>
            <a:endParaRPr lang="en-US" altLang="ja-JP"/>
          </a:p>
        </p:txBody>
      </p:sp>
      <p:sp>
        <p:nvSpPr>
          <p:cNvPr id="29699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51200" y="504825"/>
            <a:ext cx="3371850" cy="2528888"/>
          </a:xfrm>
          <a:ln/>
        </p:spPr>
      </p:sp>
      <p:sp>
        <p:nvSpPr>
          <p:cNvPr id="29700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panose="020B0604020202020204" pitchFamily="34" charset="0"/>
            </a:endParaRPr>
          </a:p>
        </p:txBody>
      </p:sp>
      <p:sp>
        <p:nvSpPr>
          <p:cNvPr id="29701" name="スライド番号プレースホルダ 3"/>
          <p:cNvSpPr txBox="1">
            <a:spLocks noGrp="1"/>
          </p:cNvSpPr>
          <p:nvPr/>
        </p:nvSpPr>
        <p:spPr bwMode="auto">
          <a:xfrm>
            <a:off x="5593037" y="6403869"/>
            <a:ext cx="4277301" cy="337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/>
            <a:fld id="{6CE5B34A-54F7-4919-AAA1-0EFC1DFD4FC7}" type="slidenum">
              <a:rPr lang="en-US" altLang="ja-JP" sz="1200"/>
              <a:pPr algn="r" eaLnBrk="1" hangingPunct="1"/>
              <a:t>7</a:t>
            </a:fld>
            <a:endParaRPr lang="en-US" altLang="ja-JP" sz="1200"/>
          </a:p>
        </p:txBody>
      </p:sp>
    </p:spTree>
    <p:extLst>
      <p:ext uri="{BB962C8B-B14F-4D97-AF65-F5344CB8AC3E}">
        <p14:creationId xmlns:p14="http://schemas.microsoft.com/office/powerpoint/2010/main" val="14973349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6BE60ED0-9B49-4382-AE4A-B33CBE3D70C6}" type="slidenum">
              <a:rPr lang="en-US" altLang="ja-JP"/>
              <a:pPr eaLnBrk="1" hangingPunct="1"/>
              <a:t>8</a:t>
            </a:fld>
            <a:endParaRPr lang="en-US" altLang="ja-JP"/>
          </a:p>
        </p:txBody>
      </p:sp>
      <p:sp>
        <p:nvSpPr>
          <p:cNvPr id="30723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51200" y="504825"/>
            <a:ext cx="3371850" cy="2528888"/>
          </a:xfrm>
          <a:ln/>
        </p:spPr>
      </p:sp>
      <p:sp>
        <p:nvSpPr>
          <p:cNvPr id="30724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panose="020B0604020202020204" pitchFamily="34" charset="0"/>
            </a:endParaRPr>
          </a:p>
        </p:txBody>
      </p:sp>
      <p:sp>
        <p:nvSpPr>
          <p:cNvPr id="30725" name="スライド番号プレースホルダ 3"/>
          <p:cNvSpPr txBox="1">
            <a:spLocks noGrp="1"/>
          </p:cNvSpPr>
          <p:nvPr/>
        </p:nvSpPr>
        <p:spPr bwMode="auto">
          <a:xfrm>
            <a:off x="5593037" y="6403869"/>
            <a:ext cx="4277301" cy="337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/>
            <a:fld id="{E5D077AA-4238-40D4-89C4-2E2EF1F21F8A}" type="slidenum">
              <a:rPr lang="en-US" altLang="ja-JP" sz="1200"/>
              <a:pPr algn="r" eaLnBrk="1" hangingPunct="1"/>
              <a:t>8</a:t>
            </a:fld>
            <a:endParaRPr lang="en-US" altLang="ja-JP" sz="1200"/>
          </a:p>
        </p:txBody>
      </p:sp>
    </p:spTree>
    <p:extLst>
      <p:ext uri="{BB962C8B-B14F-4D97-AF65-F5344CB8AC3E}">
        <p14:creationId xmlns:p14="http://schemas.microsoft.com/office/powerpoint/2010/main" val="3990127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FEE27882-2096-4906-8DD3-17C0A23D82CB}" type="slidenum">
              <a:rPr lang="en-US" altLang="ja-JP"/>
              <a:pPr eaLnBrk="1" hangingPunct="1"/>
              <a:t>9</a:t>
            </a:fld>
            <a:endParaRPr lang="en-US" altLang="ja-JP"/>
          </a:p>
        </p:txBody>
      </p:sp>
      <p:sp>
        <p:nvSpPr>
          <p:cNvPr id="31747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51200" y="504825"/>
            <a:ext cx="3371850" cy="2528888"/>
          </a:xfrm>
          <a:ln/>
        </p:spPr>
      </p:sp>
      <p:sp>
        <p:nvSpPr>
          <p:cNvPr id="31748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panose="020B0604020202020204" pitchFamily="34" charset="0"/>
            </a:endParaRPr>
          </a:p>
        </p:txBody>
      </p:sp>
      <p:sp>
        <p:nvSpPr>
          <p:cNvPr id="31749" name="スライド番号プレースホルダ 3"/>
          <p:cNvSpPr txBox="1">
            <a:spLocks noGrp="1"/>
          </p:cNvSpPr>
          <p:nvPr/>
        </p:nvSpPr>
        <p:spPr bwMode="auto">
          <a:xfrm>
            <a:off x="5593037" y="6403869"/>
            <a:ext cx="4277301" cy="337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/>
            <a:fld id="{37C35F2B-9101-4C8F-8AE8-E7A8BE45FC94}" type="slidenum">
              <a:rPr lang="en-US" altLang="ja-JP" sz="1200"/>
              <a:pPr algn="r" eaLnBrk="1" hangingPunct="1"/>
              <a:t>9</a:t>
            </a:fld>
            <a:endParaRPr lang="en-US" altLang="ja-JP" sz="1200"/>
          </a:p>
        </p:txBody>
      </p:sp>
    </p:spTree>
    <p:extLst>
      <p:ext uri="{BB962C8B-B14F-4D97-AF65-F5344CB8AC3E}">
        <p14:creationId xmlns:p14="http://schemas.microsoft.com/office/powerpoint/2010/main" val="9693926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B8B214-E9F4-41E8-A6B9-9F7E9FD05ECF}" type="datetime1">
              <a:rPr lang="ja-JP" altLang="en-US"/>
              <a:pPr>
                <a:defRPr/>
              </a:pPr>
              <a:t>2017/5/13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C60470-BE98-4CC7-B3B9-4653E656CF6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77854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985B7D-4EB6-41C0-A5C3-EB9517012FCF}" type="datetime1">
              <a:rPr lang="ja-JP" altLang="en-US"/>
              <a:pPr>
                <a:defRPr/>
              </a:pPr>
              <a:t>2017/5/13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93B094-E59A-4C1C-A08E-B1E197BBC4A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54574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CA2A5B-B726-49D2-B712-A171F556E97F}" type="datetime1">
              <a:rPr lang="ja-JP" altLang="en-US"/>
              <a:pPr>
                <a:defRPr/>
              </a:pPr>
              <a:t>2017/5/13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0D9051-9E51-49E8-83CD-9DD0DCFDB34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55884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B7231E-8B48-4F20-9874-00A10738673E}" type="datetime1">
              <a:rPr lang="ja-JP" altLang="en-US"/>
              <a:pPr>
                <a:defRPr/>
              </a:pPr>
              <a:t>2017/5/13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687A1C-6B96-48B1-8FA7-63DD0F6F4D1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86140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78E85-F415-4889-B51F-DC8C3A5933C8}" type="datetime1">
              <a:rPr lang="ja-JP" altLang="en-US"/>
              <a:pPr>
                <a:defRPr/>
              </a:pPr>
              <a:t>2017/5/13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02718B-9874-4150-BAE9-36B7BA443EF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45496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E11CBF-AB44-4587-8AAA-936A4B36C639}" type="datetime1">
              <a:rPr lang="ja-JP" altLang="en-US"/>
              <a:pPr>
                <a:defRPr/>
              </a:pPr>
              <a:t>2017/5/13</a:t>
            </a:fld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2F13CC-D086-4278-9484-9495344444B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40747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FFA4AE-2821-4200-A5A0-0D39BFA6ABFC}" type="datetime1">
              <a:rPr lang="ja-JP" altLang="en-US"/>
              <a:pPr>
                <a:defRPr/>
              </a:pPr>
              <a:t>2017/5/13</a:t>
            </a:fld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757EAB-FEF4-4AF3-9705-7592134417F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25486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90D87B-2486-40FF-B08C-36B18DEEDABB}" type="datetime1">
              <a:rPr lang="ja-JP" altLang="en-US"/>
              <a:pPr>
                <a:defRPr/>
              </a:pPr>
              <a:t>2017/5/13</a:t>
            </a:fld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0BA826-FE6A-4A9A-B2DC-25365C834D7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25886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3FA6DE-4873-496C-8615-5A4ACC0D98ED}" type="datetime1">
              <a:rPr lang="ja-JP" altLang="en-US"/>
              <a:pPr>
                <a:defRPr/>
              </a:pPr>
              <a:t>2017/5/13</a:t>
            </a:fld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B527AA-4019-4C4D-89B1-2E650D8CD2C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58708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BB7832-D322-4FDB-A413-689BF6A0F5CA}" type="datetime1">
              <a:rPr lang="ja-JP" altLang="en-US"/>
              <a:pPr>
                <a:defRPr/>
              </a:pPr>
              <a:t>2017/5/13</a:t>
            </a:fld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8BCF1A-6580-4F1A-AB96-1B8C09850F0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06875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5EC2BE-B9F7-4353-902C-7AF9FB682D81}" type="datetime1">
              <a:rPr lang="ja-JP" altLang="en-US"/>
              <a:pPr>
                <a:defRPr/>
              </a:pPr>
              <a:t>2017/5/13</a:t>
            </a:fld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08FB75-9F69-4FE6-8E66-B034C60ECAF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1499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fld id="{6890A702-22A5-4F6A-90FF-9F4D0D500F03}" type="datetime1">
              <a:rPr lang="ja-JP" altLang="en-US"/>
              <a:pPr>
                <a:defRPr/>
              </a:pPr>
              <a:t>2017/5/13</a:t>
            </a:fld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8D4675D-DB6A-4A1A-BB3E-D4307957930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4.wmf"/><Relationship Id="rId4" Type="http://schemas.openxmlformats.org/officeDocument/2006/relationships/oleObject" Target="../embeddings/oleObject4.bin"/><Relationship Id="rId9" Type="http://schemas.openxmlformats.org/officeDocument/2006/relationships/image" Target="../media/image6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7.wmf"/><Relationship Id="rId4" Type="http://schemas.openxmlformats.org/officeDocument/2006/relationships/oleObject" Target="../embeddings/oleObject7.bin"/><Relationship Id="rId9" Type="http://schemas.openxmlformats.org/officeDocument/2006/relationships/image" Target="../media/image9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0.bin"/><Relationship Id="rId9" Type="http://schemas.openxmlformats.org/officeDocument/2006/relationships/image" Target="../media/image11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2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4.w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488FEDA2-2419-4799-BC68-F56AC6163BE7}" type="slidenum">
              <a:rPr lang="en-US" altLang="ja-JP"/>
              <a:pPr eaLnBrk="1" hangingPunct="1"/>
              <a:t>1</a:t>
            </a:fld>
            <a:endParaRPr lang="en-US" altLang="ja-JP"/>
          </a:p>
        </p:txBody>
      </p:sp>
      <p:sp>
        <p:nvSpPr>
          <p:cNvPr id="9219" name="タイトル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r>
              <a:rPr lang="ja-JP" altLang="en-US" smtClean="0"/>
              <a:t>戦略的行動と経済取引</a:t>
            </a:r>
            <a:br>
              <a:rPr lang="ja-JP" altLang="en-US" smtClean="0"/>
            </a:br>
            <a:r>
              <a:rPr lang="ja-JP" altLang="en-US" smtClean="0"/>
              <a:t>（ゲーム理論入門）</a:t>
            </a:r>
          </a:p>
        </p:txBody>
      </p:sp>
      <p:sp>
        <p:nvSpPr>
          <p:cNvPr id="9220" name="サブタイトル 2"/>
          <p:cNvSpPr>
            <a:spLocks noGrp="1"/>
          </p:cNvSpPr>
          <p:nvPr>
            <p:ph type="subTitle" idx="4294967295"/>
          </p:nvPr>
        </p:nvSpPr>
        <p:spPr>
          <a:xfrm>
            <a:off x="1371600" y="3884613"/>
            <a:ext cx="6400800" cy="17526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en-US" altLang="ja-JP" dirty="0"/>
              <a:t>4</a:t>
            </a:r>
            <a:r>
              <a:rPr lang="en-US" altLang="ja-JP" dirty="0" smtClean="0"/>
              <a:t>. </a:t>
            </a:r>
            <a:r>
              <a:rPr lang="ja-JP" altLang="en-US" dirty="0" smtClean="0"/>
              <a:t>囚人のジレンマと繰り返しゲーム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EBCE0E0C-B923-49BD-9F4E-D8DD2EE02FF5}" type="slidenum">
              <a:rPr lang="en-US" altLang="ja-JP"/>
              <a:pPr eaLnBrk="1" hangingPunct="1"/>
              <a:t>10</a:t>
            </a:fld>
            <a:endParaRPr lang="en-US" altLang="ja-JP"/>
          </a:p>
        </p:txBody>
      </p:sp>
      <p:sp>
        <p:nvSpPr>
          <p:cNvPr id="3078" name="Rectangle 11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ja-JP" altLang="en-US" smtClean="0"/>
              <a:t>無限回繰り返し</a:t>
            </a:r>
            <a:r>
              <a:rPr lang="en-US" altLang="ja-JP" smtClean="0"/>
              <a:t>PD</a:t>
            </a:r>
            <a:r>
              <a:rPr lang="ja-JP" altLang="en-US" smtClean="0"/>
              <a:t>ゲーム：利得</a:t>
            </a:r>
          </a:p>
        </p:txBody>
      </p:sp>
      <p:sp>
        <p:nvSpPr>
          <p:cNvPr id="10252" name="Rectangle 1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4205288"/>
          </a:xfrm>
        </p:spPr>
        <p:txBody>
          <a:bodyPr/>
          <a:lstStyle/>
          <a:p>
            <a:r>
              <a:rPr lang="ja-JP" altLang="en-US" sz="2800" dirty="0" smtClean="0"/>
              <a:t>プレイヤー</a:t>
            </a:r>
            <a:r>
              <a:rPr lang="en-US" altLang="ja-JP" sz="2800" dirty="0" smtClean="0"/>
              <a:t>2</a:t>
            </a:r>
            <a:r>
              <a:rPr lang="ja-JP" altLang="en-US" sz="2800" dirty="0" smtClean="0"/>
              <a:t>が「</a:t>
            </a:r>
            <a:r>
              <a:rPr lang="en-US" altLang="ja-JP" sz="2800" dirty="0" smtClean="0"/>
              <a:t>all-C</a:t>
            </a:r>
            <a:r>
              <a:rPr lang="ja-JP" altLang="en-US" sz="2800" dirty="0" smtClean="0"/>
              <a:t>」のとき、プレイヤー</a:t>
            </a:r>
            <a:r>
              <a:rPr lang="en-US" altLang="ja-JP" sz="2800" dirty="0" smtClean="0"/>
              <a:t>1</a:t>
            </a:r>
            <a:r>
              <a:rPr lang="ja-JP" altLang="en-US" sz="2800" dirty="0" smtClean="0"/>
              <a:t>が</a:t>
            </a:r>
            <a:endParaRPr lang="en-US" altLang="ja-JP" sz="2800" dirty="0" smtClean="0"/>
          </a:p>
          <a:p>
            <a:pPr lvl="1"/>
            <a:r>
              <a:rPr lang="ja-JP" altLang="en-US" sz="2400" dirty="0" smtClean="0"/>
              <a:t>「</a:t>
            </a:r>
            <a:r>
              <a:rPr lang="en-US" altLang="ja-JP" sz="2400" dirty="0" smtClean="0"/>
              <a:t>all-C</a:t>
            </a:r>
            <a:r>
              <a:rPr lang="ja-JP" altLang="en-US" sz="2400" dirty="0" smtClean="0"/>
              <a:t>」のとき：毎回のゲームで </a:t>
            </a:r>
            <a:r>
              <a:rPr lang="en-US" altLang="ja-JP" sz="2400" dirty="0" smtClean="0"/>
              <a:t>(C,C)</a:t>
            </a:r>
          </a:p>
          <a:p>
            <a:pPr lvl="1"/>
            <a:r>
              <a:rPr lang="ja-JP" altLang="en-US" sz="2400" dirty="0" smtClean="0"/>
              <a:t>⇒ プレイヤー</a:t>
            </a:r>
            <a:r>
              <a:rPr lang="en-US" altLang="ja-JP" sz="2400" dirty="0" smtClean="0"/>
              <a:t>1</a:t>
            </a:r>
            <a:r>
              <a:rPr lang="ja-JP" altLang="en-US" sz="2400" dirty="0" smtClean="0"/>
              <a:t>の割引利得和：</a:t>
            </a:r>
          </a:p>
          <a:p>
            <a:pPr lvl="2"/>
            <a:endParaRPr lang="en-US" altLang="ja-JP" sz="2000" dirty="0" smtClean="0"/>
          </a:p>
          <a:p>
            <a:pPr lvl="1"/>
            <a:r>
              <a:rPr lang="ja-JP" altLang="en-US" sz="2400" dirty="0" smtClean="0"/>
              <a:t>「</a:t>
            </a:r>
            <a:r>
              <a:rPr lang="en-US" altLang="ja-JP" sz="2400" dirty="0" smtClean="0"/>
              <a:t>all-D</a:t>
            </a:r>
            <a:r>
              <a:rPr lang="ja-JP" altLang="en-US" sz="2400" dirty="0" smtClean="0"/>
              <a:t>」のとき：毎回のゲームで </a:t>
            </a:r>
            <a:r>
              <a:rPr lang="en-US" altLang="ja-JP" sz="2400" dirty="0" smtClean="0"/>
              <a:t>(D,C)</a:t>
            </a:r>
          </a:p>
          <a:p>
            <a:pPr lvl="1"/>
            <a:r>
              <a:rPr lang="ja-JP" altLang="en-US" sz="2400" dirty="0" smtClean="0"/>
              <a:t>⇒ プレイヤー</a:t>
            </a:r>
            <a:r>
              <a:rPr lang="en-US" altLang="ja-JP" sz="2400" dirty="0" smtClean="0"/>
              <a:t>1</a:t>
            </a:r>
            <a:r>
              <a:rPr lang="ja-JP" altLang="en-US" sz="2400" dirty="0" smtClean="0"/>
              <a:t>の割引利得和：</a:t>
            </a:r>
          </a:p>
          <a:p>
            <a:pPr lvl="2"/>
            <a:endParaRPr lang="en-US" altLang="ja-JP" sz="2000" dirty="0" smtClean="0"/>
          </a:p>
          <a:p>
            <a:pPr lvl="1"/>
            <a:r>
              <a:rPr lang="ja-JP" altLang="en-US" sz="2400" dirty="0" smtClean="0"/>
              <a:t>「トリガー」のとき：毎回のゲームで </a:t>
            </a:r>
            <a:r>
              <a:rPr lang="en-US" altLang="ja-JP" sz="2400" dirty="0" smtClean="0"/>
              <a:t>(C,C)</a:t>
            </a:r>
          </a:p>
          <a:p>
            <a:pPr lvl="1"/>
            <a:r>
              <a:rPr lang="ja-JP" altLang="en-US" sz="2400" dirty="0" smtClean="0"/>
              <a:t>⇒ プレイヤー</a:t>
            </a:r>
            <a:r>
              <a:rPr lang="en-US" altLang="ja-JP" sz="2400" dirty="0" smtClean="0"/>
              <a:t>1</a:t>
            </a:r>
            <a:r>
              <a:rPr lang="ja-JP" altLang="en-US" sz="2400" dirty="0" smtClean="0"/>
              <a:t>の割引利得和：</a:t>
            </a:r>
            <a:endParaRPr lang="en-US" altLang="ja-JP" sz="2400" dirty="0" smtClean="0"/>
          </a:p>
        </p:txBody>
      </p:sp>
      <p:graphicFrame>
        <p:nvGraphicFramePr>
          <p:cNvPr id="1024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040555"/>
              </p:ext>
            </p:extLst>
          </p:nvPr>
        </p:nvGraphicFramePr>
        <p:xfrm>
          <a:off x="5310132" y="2420888"/>
          <a:ext cx="3378200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" name="Equation" r:id="rId4" imgW="1688760" imgH="368280" progId="Equation.DSMT4">
                  <p:embed/>
                </p:oleObj>
              </mc:Choice>
              <mc:Fallback>
                <p:oleObj name="Equation" r:id="rId4" imgW="1688760" imgH="36828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0132" y="2420888"/>
                        <a:ext cx="3378200" cy="736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6849384"/>
              </p:ext>
            </p:extLst>
          </p:nvPr>
        </p:nvGraphicFramePr>
        <p:xfrm>
          <a:off x="5292725" y="3665120"/>
          <a:ext cx="3352800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9" name="Equation" r:id="rId6" imgW="1676160" imgH="368280" progId="Equation.DSMT4">
                  <p:embed/>
                </p:oleObj>
              </mc:Choice>
              <mc:Fallback>
                <p:oleObj name="Equation" r:id="rId6" imgW="1676160" imgH="36828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725" y="3665120"/>
                        <a:ext cx="3352800" cy="736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9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4023811"/>
              </p:ext>
            </p:extLst>
          </p:nvPr>
        </p:nvGraphicFramePr>
        <p:xfrm>
          <a:off x="5310132" y="5017116"/>
          <a:ext cx="1574800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0" name="Equation" r:id="rId8" imgW="787320" imgH="317160" progId="Equation.DSMT4">
                  <p:embed/>
                </p:oleObj>
              </mc:Choice>
              <mc:Fallback>
                <p:oleObj name="Equation" r:id="rId8" imgW="787320" imgH="31716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0132" y="5017116"/>
                        <a:ext cx="1574800" cy="635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2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2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2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2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2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2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2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0A56EA44-F8DD-4AC2-994A-D9CC58BBA7FC}" type="slidenum">
              <a:rPr lang="en-US" altLang="ja-JP"/>
              <a:pPr eaLnBrk="1" hangingPunct="1"/>
              <a:t>11</a:t>
            </a:fld>
            <a:endParaRPr lang="en-US" altLang="ja-JP"/>
          </a:p>
        </p:txBody>
      </p:sp>
      <p:sp>
        <p:nvSpPr>
          <p:cNvPr id="41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無限回繰り返し</a:t>
            </a:r>
            <a:r>
              <a:rPr lang="en-US" altLang="ja-JP" smtClean="0"/>
              <a:t>PD</a:t>
            </a:r>
            <a:r>
              <a:rPr lang="ja-JP" altLang="en-US" smtClean="0"/>
              <a:t>ゲーム：利得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sz="2800" dirty="0" smtClean="0"/>
              <a:t>プレイヤー</a:t>
            </a:r>
            <a:r>
              <a:rPr lang="en-US" altLang="ja-JP" sz="2800" dirty="0" smtClean="0"/>
              <a:t>2</a:t>
            </a:r>
            <a:r>
              <a:rPr lang="ja-JP" altLang="en-US" sz="2800" dirty="0" smtClean="0"/>
              <a:t>が「</a:t>
            </a:r>
            <a:r>
              <a:rPr lang="en-US" altLang="ja-JP" sz="2800" dirty="0" smtClean="0"/>
              <a:t>all-D</a:t>
            </a:r>
            <a:r>
              <a:rPr lang="ja-JP" altLang="en-US" sz="2800" dirty="0" smtClean="0"/>
              <a:t>」のとき、プレイヤー</a:t>
            </a:r>
            <a:r>
              <a:rPr lang="en-US" altLang="ja-JP" sz="2800" dirty="0" smtClean="0"/>
              <a:t>1</a:t>
            </a:r>
            <a:r>
              <a:rPr lang="ja-JP" altLang="en-US" sz="2800" dirty="0" smtClean="0"/>
              <a:t>が</a:t>
            </a:r>
            <a:endParaRPr lang="en-US" altLang="ja-JP" sz="2800" dirty="0" smtClean="0"/>
          </a:p>
          <a:p>
            <a:pPr lvl="1"/>
            <a:r>
              <a:rPr lang="ja-JP" altLang="en-US" sz="2400" dirty="0" smtClean="0"/>
              <a:t>「</a:t>
            </a:r>
            <a:r>
              <a:rPr lang="en-US" altLang="ja-JP" sz="2400" dirty="0" smtClean="0"/>
              <a:t>all-C</a:t>
            </a:r>
            <a:r>
              <a:rPr lang="ja-JP" altLang="en-US" sz="2400" dirty="0" smtClean="0"/>
              <a:t>」のとき：毎回のゲームで </a:t>
            </a:r>
            <a:r>
              <a:rPr lang="en-US" altLang="ja-JP" sz="2400" dirty="0" smtClean="0"/>
              <a:t>(C,D)</a:t>
            </a:r>
          </a:p>
          <a:p>
            <a:pPr lvl="1"/>
            <a:r>
              <a:rPr lang="ja-JP" altLang="en-US" sz="2400" dirty="0" smtClean="0"/>
              <a:t>⇒ プレイヤー</a:t>
            </a:r>
            <a:r>
              <a:rPr lang="en-US" altLang="ja-JP" sz="2400" dirty="0" smtClean="0"/>
              <a:t>1</a:t>
            </a:r>
            <a:r>
              <a:rPr lang="ja-JP" altLang="en-US" sz="2400" dirty="0" smtClean="0"/>
              <a:t>の割引利得和：</a:t>
            </a:r>
          </a:p>
          <a:p>
            <a:pPr lvl="2"/>
            <a:endParaRPr lang="en-US" altLang="ja-JP" sz="2000" dirty="0" smtClean="0"/>
          </a:p>
          <a:p>
            <a:pPr lvl="1"/>
            <a:r>
              <a:rPr lang="ja-JP" altLang="en-US" sz="2400" dirty="0" smtClean="0"/>
              <a:t>「</a:t>
            </a:r>
            <a:r>
              <a:rPr lang="en-US" altLang="ja-JP" sz="2400" dirty="0" smtClean="0"/>
              <a:t>all-D</a:t>
            </a:r>
            <a:r>
              <a:rPr lang="ja-JP" altLang="en-US" sz="2400" dirty="0" smtClean="0"/>
              <a:t>」のとき：毎回のゲームで </a:t>
            </a:r>
            <a:r>
              <a:rPr lang="en-US" altLang="ja-JP" sz="2400" dirty="0" smtClean="0"/>
              <a:t>(D,D)</a:t>
            </a:r>
          </a:p>
          <a:p>
            <a:pPr lvl="1"/>
            <a:r>
              <a:rPr lang="ja-JP" altLang="en-US" sz="2400" dirty="0" smtClean="0"/>
              <a:t>⇒ プレイヤー</a:t>
            </a:r>
            <a:r>
              <a:rPr lang="en-US" altLang="ja-JP" sz="2400" dirty="0" smtClean="0"/>
              <a:t>1</a:t>
            </a:r>
            <a:r>
              <a:rPr lang="ja-JP" altLang="en-US" sz="2400" dirty="0" smtClean="0"/>
              <a:t>の割引利得和：</a:t>
            </a:r>
          </a:p>
          <a:p>
            <a:pPr lvl="2"/>
            <a:endParaRPr lang="en-US" altLang="ja-JP" sz="2000" dirty="0" smtClean="0"/>
          </a:p>
          <a:p>
            <a:pPr lvl="1"/>
            <a:r>
              <a:rPr lang="ja-JP" altLang="en-US" sz="2400" dirty="0" smtClean="0"/>
              <a:t>「トリガー」のとき：最初 </a:t>
            </a:r>
            <a:r>
              <a:rPr lang="en-US" altLang="ja-JP" sz="2400" dirty="0" smtClean="0"/>
              <a:t>(C,D)</a:t>
            </a:r>
            <a:r>
              <a:rPr lang="ja-JP" altLang="en-US" sz="2400" dirty="0" err="1" smtClean="0"/>
              <a:t>、</a:t>
            </a:r>
            <a:r>
              <a:rPr lang="ja-JP" altLang="en-US" sz="2400" dirty="0" smtClean="0"/>
              <a:t>その後永遠に </a:t>
            </a:r>
            <a:r>
              <a:rPr lang="en-US" altLang="ja-JP" sz="2400" dirty="0" smtClean="0"/>
              <a:t>(D,D)</a:t>
            </a:r>
          </a:p>
          <a:p>
            <a:pPr lvl="1"/>
            <a:r>
              <a:rPr lang="ja-JP" altLang="en-US" sz="2400" dirty="0" smtClean="0"/>
              <a:t>⇒ プレイヤー</a:t>
            </a:r>
            <a:r>
              <a:rPr lang="en-US" altLang="ja-JP" sz="2400" dirty="0" smtClean="0"/>
              <a:t>1</a:t>
            </a:r>
            <a:r>
              <a:rPr lang="ja-JP" altLang="en-US" sz="2400" dirty="0" smtClean="0"/>
              <a:t>の割引利得和：</a:t>
            </a:r>
          </a:p>
          <a:p>
            <a:pPr lvl="1"/>
            <a:endParaRPr lang="en-US" altLang="ja-JP" sz="2400" dirty="0" smtClean="0"/>
          </a:p>
        </p:txBody>
      </p:sp>
      <p:graphicFrame>
        <p:nvGraphicFramePr>
          <p:cNvPr id="7475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2353436"/>
              </p:ext>
            </p:extLst>
          </p:nvPr>
        </p:nvGraphicFramePr>
        <p:xfrm>
          <a:off x="5292080" y="2565400"/>
          <a:ext cx="32258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2" name="Equation" r:id="rId4" imgW="1612800" imgH="215640" progId="Equation.DSMT4">
                  <p:embed/>
                </p:oleObj>
              </mc:Choice>
              <mc:Fallback>
                <p:oleObj name="Equation" r:id="rId4" imgW="1612800" imgH="21564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080" y="2565400"/>
                        <a:ext cx="3225800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75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2304300"/>
              </p:ext>
            </p:extLst>
          </p:nvPr>
        </p:nvGraphicFramePr>
        <p:xfrm>
          <a:off x="5292080" y="3672681"/>
          <a:ext cx="3505200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3" name="Equation" r:id="rId6" imgW="1752480" imgH="368280" progId="Equation.DSMT4">
                  <p:embed/>
                </p:oleObj>
              </mc:Choice>
              <mc:Fallback>
                <p:oleObj name="Equation" r:id="rId6" imgW="1752480" imgH="36828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080" y="3672681"/>
                        <a:ext cx="3505200" cy="736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75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445125"/>
              </p:ext>
            </p:extLst>
          </p:nvPr>
        </p:nvGraphicFramePr>
        <p:xfrm>
          <a:off x="5292080" y="4900109"/>
          <a:ext cx="3556000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4" name="Equation" r:id="rId8" imgW="1777680" imgH="368280" progId="Equation.DSMT4">
                  <p:embed/>
                </p:oleObj>
              </mc:Choice>
              <mc:Fallback>
                <p:oleObj name="Equation" r:id="rId8" imgW="1777680" imgH="36828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080" y="4900109"/>
                        <a:ext cx="3556000" cy="736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4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600" fill="hold"/>
                                        <p:tgtEl>
                                          <p:spTgt spid="74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600" fill="hold"/>
                                        <p:tgtEl>
                                          <p:spTgt spid="74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47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47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74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47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47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47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47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74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5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43A45724-A0BF-4573-A814-944295C9F3B9}" type="slidenum">
              <a:rPr lang="en-US" altLang="ja-JP"/>
              <a:pPr eaLnBrk="1" hangingPunct="1"/>
              <a:t>12</a:t>
            </a:fld>
            <a:endParaRPr lang="en-US" altLang="ja-JP"/>
          </a:p>
        </p:txBody>
      </p:sp>
      <p:sp>
        <p:nvSpPr>
          <p:cNvPr id="5126" name="Rectangle 11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ja-JP" altLang="en-US" smtClean="0"/>
              <a:t>無限回繰り返し</a:t>
            </a:r>
            <a:r>
              <a:rPr lang="en-US" altLang="ja-JP" smtClean="0"/>
              <a:t>PD</a:t>
            </a:r>
            <a:r>
              <a:rPr lang="ja-JP" altLang="en-US" smtClean="0"/>
              <a:t>ゲーム：利得</a:t>
            </a:r>
          </a:p>
        </p:txBody>
      </p:sp>
      <p:sp>
        <p:nvSpPr>
          <p:cNvPr id="12300" name="Rectangle 1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ja-JP" altLang="en-US" sz="2800" dirty="0" smtClean="0"/>
              <a:t>プレイヤー</a:t>
            </a:r>
            <a:r>
              <a:rPr lang="en-US" altLang="ja-JP" sz="2800" dirty="0" smtClean="0"/>
              <a:t>2</a:t>
            </a:r>
            <a:r>
              <a:rPr lang="ja-JP" altLang="en-US" sz="2800" dirty="0" smtClean="0"/>
              <a:t>が「トリガー」のとき、プレイヤー</a:t>
            </a:r>
            <a:r>
              <a:rPr lang="en-US" altLang="ja-JP" sz="2800" dirty="0" smtClean="0"/>
              <a:t>1</a:t>
            </a:r>
            <a:r>
              <a:rPr lang="ja-JP" altLang="en-US" sz="2800" dirty="0" smtClean="0"/>
              <a:t>が</a:t>
            </a:r>
            <a:endParaRPr lang="en-US" altLang="ja-JP" sz="2800" dirty="0" smtClean="0"/>
          </a:p>
          <a:p>
            <a:pPr lvl="1"/>
            <a:r>
              <a:rPr lang="ja-JP" altLang="en-US" sz="2400" dirty="0" smtClean="0"/>
              <a:t>「</a:t>
            </a:r>
            <a:r>
              <a:rPr lang="en-US" altLang="ja-JP" sz="2400" dirty="0" smtClean="0"/>
              <a:t>all-C</a:t>
            </a:r>
            <a:r>
              <a:rPr lang="ja-JP" altLang="en-US" sz="2400" dirty="0" smtClean="0"/>
              <a:t>」のとき：毎回のゲームで </a:t>
            </a:r>
            <a:r>
              <a:rPr lang="en-US" altLang="ja-JP" sz="2400" dirty="0" smtClean="0"/>
              <a:t>(C,C)</a:t>
            </a:r>
          </a:p>
          <a:p>
            <a:pPr lvl="1"/>
            <a:r>
              <a:rPr lang="ja-JP" altLang="en-US" sz="2400" dirty="0" smtClean="0"/>
              <a:t>⇒ プレイヤー</a:t>
            </a:r>
            <a:r>
              <a:rPr lang="en-US" altLang="ja-JP" sz="2400" dirty="0" smtClean="0"/>
              <a:t>1</a:t>
            </a:r>
            <a:r>
              <a:rPr lang="ja-JP" altLang="en-US" sz="2400" dirty="0" smtClean="0"/>
              <a:t>の割引利得和：</a:t>
            </a:r>
            <a:endParaRPr lang="en-US" altLang="ja-JP" sz="2400" dirty="0" smtClean="0"/>
          </a:p>
          <a:p>
            <a:pPr lvl="2"/>
            <a:endParaRPr lang="en-US" altLang="ja-JP" sz="2000" dirty="0" smtClean="0"/>
          </a:p>
          <a:p>
            <a:pPr lvl="1"/>
            <a:r>
              <a:rPr lang="ja-JP" altLang="en-US" sz="2400" dirty="0" smtClean="0"/>
              <a:t>「</a:t>
            </a:r>
            <a:r>
              <a:rPr lang="en-US" altLang="ja-JP" sz="2400" dirty="0" smtClean="0"/>
              <a:t>all-D</a:t>
            </a:r>
            <a:r>
              <a:rPr lang="ja-JP" altLang="en-US" sz="2400" dirty="0" smtClean="0"/>
              <a:t>」のとき：最初 </a:t>
            </a:r>
            <a:r>
              <a:rPr lang="en-US" altLang="ja-JP" sz="2400" dirty="0" smtClean="0"/>
              <a:t>(D,C)</a:t>
            </a:r>
            <a:r>
              <a:rPr lang="ja-JP" altLang="en-US" sz="2400" dirty="0" err="1" smtClean="0"/>
              <a:t>、</a:t>
            </a:r>
            <a:r>
              <a:rPr lang="ja-JP" altLang="en-US" sz="2400" dirty="0" smtClean="0"/>
              <a:t>その後永遠に </a:t>
            </a:r>
            <a:r>
              <a:rPr lang="en-US" altLang="ja-JP" sz="2400" dirty="0" smtClean="0"/>
              <a:t>(D,D)</a:t>
            </a:r>
          </a:p>
          <a:p>
            <a:pPr lvl="1"/>
            <a:r>
              <a:rPr lang="ja-JP" altLang="en-US" sz="2400" dirty="0" smtClean="0"/>
              <a:t>⇒ プレイヤー</a:t>
            </a:r>
            <a:r>
              <a:rPr lang="en-US" altLang="ja-JP" sz="2400" dirty="0" smtClean="0"/>
              <a:t>1</a:t>
            </a:r>
            <a:r>
              <a:rPr lang="ja-JP" altLang="en-US" sz="2400" dirty="0" smtClean="0"/>
              <a:t>の割引利得和：</a:t>
            </a:r>
            <a:endParaRPr lang="en-US" altLang="ja-JP" sz="2400" dirty="0" smtClean="0"/>
          </a:p>
          <a:p>
            <a:pPr lvl="2"/>
            <a:endParaRPr lang="en-US" altLang="ja-JP" sz="2000" dirty="0" smtClean="0"/>
          </a:p>
          <a:p>
            <a:pPr lvl="1"/>
            <a:r>
              <a:rPr lang="ja-JP" altLang="en-US" sz="2400" dirty="0" smtClean="0"/>
              <a:t>「トリガー」のとき：毎回のゲームで </a:t>
            </a:r>
            <a:r>
              <a:rPr lang="en-US" altLang="ja-JP" sz="2400" dirty="0" smtClean="0"/>
              <a:t>(C,C)</a:t>
            </a:r>
            <a:endParaRPr lang="ja-JP" altLang="en-US" sz="2400" dirty="0" smtClean="0"/>
          </a:p>
          <a:p>
            <a:pPr lvl="1"/>
            <a:r>
              <a:rPr lang="ja-JP" altLang="en-US" sz="2400" dirty="0" smtClean="0"/>
              <a:t>⇒ プレイヤー</a:t>
            </a:r>
            <a:r>
              <a:rPr lang="en-US" altLang="ja-JP" sz="2400" dirty="0" smtClean="0"/>
              <a:t>1</a:t>
            </a:r>
            <a:r>
              <a:rPr lang="ja-JP" altLang="en-US" sz="2400" dirty="0" smtClean="0"/>
              <a:t>の割引利得和：</a:t>
            </a:r>
          </a:p>
          <a:p>
            <a:pPr lvl="1"/>
            <a:endParaRPr lang="en-US" altLang="ja-JP" sz="2400" dirty="0" smtClean="0"/>
          </a:p>
        </p:txBody>
      </p:sp>
      <p:graphicFrame>
        <p:nvGraphicFramePr>
          <p:cNvPr id="1229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4804275"/>
              </p:ext>
            </p:extLst>
          </p:nvPr>
        </p:nvGraphicFramePr>
        <p:xfrm>
          <a:off x="5230688" y="5037187"/>
          <a:ext cx="1574800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6" name="Equation" r:id="rId4" imgW="787320" imgH="317160" progId="Equation.DSMT4">
                  <p:embed/>
                </p:oleObj>
              </mc:Choice>
              <mc:Fallback>
                <p:oleObj name="Equation" r:id="rId4" imgW="787320" imgH="31716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0688" y="5037187"/>
                        <a:ext cx="1574800" cy="635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8171582"/>
              </p:ext>
            </p:extLst>
          </p:nvPr>
        </p:nvGraphicFramePr>
        <p:xfrm>
          <a:off x="5230688" y="2492896"/>
          <a:ext cx="1608511" cy="6485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7" name="Equation" r:id="rId6" imgW="787320" imgH="317160" progId="Equation.DSMT4">
                  <p:embed/>
                </p:oleObj>
              </mc:Choice>
              <mc:Fallback>
                <p:oleObj name="Equation" r:id="rId6" imgW="787320" imgH="31716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0688" y="2492896"/>
                        <a:ext cx="1608511" cy="64859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8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1074266"/>
              </p:ext>
            </p:extLst>
          </p:nvPr>
        </p:nvGraphicFramePr>
        <p:xfrm>
          <a:off x="5230688" y="3665885"/>
          <a:ext cx="3733800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8" name="Equation" r:id="rId8" imgW="1866600" imgH="368280" progId="Equation.DSMT4">
                  <p:embed/>
                </p:oleObj>
              </mc:Choice>
              <mc:Fallback>
                <p:oleObj name="Equation" r:id="rId8" imgW="1866600" imgH="36828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0688" y="3665885"/>
                        <a:ext cx="3733800" cy="736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3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3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3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3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3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3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3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3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3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3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3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3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0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07E79E77-0E99-49C8-AA2D-0D074201BF11}" type="slidenum">
              <a:rPr lang="en-US" altLang="ja-JP"/>
              <a:pPr eaLnBrk="1" hangingPunct="1"/>
              <a:t>13</a:t>
            </a:fld>
            <a:endParaRPr lang="en-US" altLang="ja-JP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ja-JP" altLang="en-US" dirty="0" smtClean="0"/>
              <a:t>無限回繰り返し</a:t>
            </a:r>
            <a:r>
              <a:rPr lang="en-US" altLang="ja-JP" dirty="0" smtClean="0"/>
              <a:t>PD</a:t>
            </a:r>
            <a:r>
              <a:rPr lang="ja-JP" altLang="en-US" dirty="0" smtClean="0"/>
              <a:t>ゲームの利得行列</a:t>
            </a:r>
            <a:endParaRPr lang="ja-JP" altLang="en-US" dirty="0"/>
          </a:p>
        </p:txBody>
      </p:sp>
      <p:sp>
        <p:nvSpPr>
          <p:cNvPr id="16388" name="Rectangle 118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628775"/>
            <a:ext cx="8424862" cy="863600"/>
          </a:xfrm>
        </p:spPr>
        <p:txBody>
          <a:bodyPr/>
          <a:lstStyle/>
          <a:p>
            <a:r>
              <a:rPr lang="ja-JP" altLang="en-US" smtClean="0"/>
              <a:t>利得行列（平均利得で表現）：</a:t>
            </a:r>
          </a:p>
        </p:txBody>
      </p:sp>
      <p:graphicFrame>
        <p:nvGraphicFramePr>
          <p:cNvPr id="14475" name="Group 13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6931914"/>
              </p:ext>
            </p:extLst>
          </p:nvPr>
        </p:nvGraphicFramePr>
        <p:xfrm>
          <a:off x="795338" y="2492375"/>
          <a:ext cx="7770812" cy="3024185"/>
        </p:xfrm>
        <a:graphic>
          <a:graphicData uri="http://schemas.openxmlformats.org/drawingml/2006/table">
            <a:tbl>
              <a:tblPr/>
              <a:tblGrid>
                <a:gridCol w="1554162"/>
                <a:gridCol w="1554163"/>
                <a:gridCol w="1554162"/>
                <a:gridCol w="1554163"/>
                <a:gridCol w="1554162"/>
              </a:tblGrid>
              <a:tr h="6048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プレイヤー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6048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all-C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all-D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TR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04837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プレイヤー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all-C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4 ,  4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0 ,  5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4 ,  4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0483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all-D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5 ,  0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1 ,  1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5-4δ,  δ</a:t>
                      </a:r>
                      <a:endParaRPr kumimoji="1" lang="ja-JP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0483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TR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4 ,  4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δ,  5-4δ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4 ,  4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D1F61998-0152-42B5-B824-C3F9D27B8257}" type="slidenum">
              <a:rPr lang="en-US" altLang="ja-JP"/>
              <a:pPr eaLnBrk="1" hangingPunct="1"/>
              <a:t>14</a:t>
            </a:fld>
            <a:endParaRPr lang="en-US" altLang="ja-JP"/>
          </a:p>
        </p:txBody>
      </p:sp>
      <p:sp>
        <p:nvSpPr>
          <p:cNvPr id="17411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3600" smtClean="0"/>
              <a:t>無限回繰り返し</a:t>
            </a:r>
            <a:r>
              <a:rPr lang="en-US" altLang="ja-JP" sz="3600" smtClean="0"/>
              <a:t>PD</a:t>
            </a:r>
            <a:r>
              <a:rPr lang="ja-JP" altLang="en-US" sz="3600" smtClean="0"/>
              <a:t>ゲームのナッシュ均衡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1600200"/>
            <a:ext cx="8640763" cy="125253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ja-JP" altLang="en-US" sz="2800" smtClean="0"/>
              <a:t>戦略の組 </a:t>
            </a:r>
            <a:r>
              <a:rPr lang="en-US" altLang="ja-JP" sz="2800" smtClean="0"/>
              <a:t>(all-D, all-D) </a:t>
            </a:r>
            <a:r>
              <a:rPr lang="ja-JP" altLang="en-US" sz="2800" smtClean="0"/>
              <a:t>は、いかなる</a:t>
            </a:r>
            <a:r>
              <a:rPr lang="en-US" altLang="ja-JP" sz="2800" smtClean="0"/>
              <a:t>δ</a:t>
            </a:r>
            <a:r>
              <a:rPr lang="ja-JP" altLang="en-US" sz="2800" smtClean="0"/>
              <a:t>∈</a:t>
            </a:r>
            <a:r>
              <a:rPr lang="en-US" altLang="ja-JP" sz="2800" smtClean="0"/>
              <a:t>(0,1) </a:t>
            </a:r>
            <a:r>
              <a:rPr lang="ja-JP" altLang="en-US" sz="2800" smtClean="0"/>
              <a:t>に対してもナッシュ均衡</a:t>
            </a:r>
          </a:p>
          <a:p>
            <a:pPr lvl="1">
              <a:lnSpc>
                <a:spcPct val="80000"/>
              </a:lnSpc>
            </a:pPr>
            <a:r>
              <a:rPr lang="ja-JP" altLang="en-US" sz="2400" smtClean="0"/>
              <a:t>毎回、元の</a:t>
            </a:r>
            <a:r>
              <a:rPr lang="en-US" altLang="ja-JP" sz="2400" smtClean="0"/>
              <a:t>PD</a:t>
            </a:r>
            <a:r>
              <a:rPr lang="ja-JP" altLang="en-US" sz="2400" smtClean="0"/>
              <a:t>ゲームのナッシュ均衡 </a:t>
            </a:r>
            <a:r>
              <a:rPr lang="en-US" altLang="ja-JP" sz="2400" smtClean="0"/>
              <a:t>(D,D) </a:t>
            </a:r>
            <a:r>
              <a:rPr lang="ja-JP" altLang="en-US" sz="2400" smtClean="0"/>
              <a:t>をプレイし続ける</a:t>
            </a:r>
          </a:p>
        </p:txBody>
      </p:sp>
      <p:graphicFrame>
        <p:nvGraphicFramePr>
          <p:cNvPr id="15441" name="Group 81"/>
          <p:cNvGraphicFramePr>
            <a:graphicFrameLocks noGrp="1"/>
          </p:cNvGraphicFramePr>
          <p:nvPr/>
        </p:nvGraphicFramePr>
        <p:xfrm>
          <a:off x="971550" y="3141663"/>
          <a:ext cx="7627938" cy="2811463"/>
        </p:xfrm>
        <a:graphic>
          <a:graphicData uri="http://schemas.openxmlformats.org/drawingml/2006/table">
            <a:tbl>
              <a:tblPr/>
              <a:tblGrid>
                <a:gridCol w="1525588"/>
                <a:gridCol w="1525587"/>
                <a:gridCol w="1525588"/>
                <a:gridCol w="1525587"/>
                <a:gridCol w="1525588"/>
              </a:tblGrid>
              <a:tr h="561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プレイヤー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all-C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all-D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TR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61975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プレイヤー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all-C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4 ,  4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0 ,  5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4 ,  4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6038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all-D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5 ,  0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1 ,  1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5-4δ,  δ</a:t>
                      </a:r>
                      <a:endParaRPr kumimoji="1" lang="ja-JP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683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TR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4 ,  4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δ,  5-4δ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4 ,  4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5415" name="AutoShape 55"/>
          <p:cNvSpPr>
            <a:spLocks noChangeArrowheads="1"/>
          </p:cNvSpPr>
          <p:nvPr/>
        </p:nvSpPr>
        <p:spPr bwMode="auto">
          <a:xfrm>
            <a:off x="5580063" y="3749675"/>
            <a:ext cx="1439862" cy="2160588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5416" name="AutoShape 56"/>
          <p:cNvSpPr>
            <a:spLocks noChangeArrowheads="1"/>
          </p:cNvSpPr>
          <p:nvPr/>
        </p:nvSpPr>
        <p:spPr bwMode="auto">
          <a:xfrm>
            <a:off x="2515881" y="4839223"/>
            <a:ext cx="6048375" cy="504825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5417" name="Oval 57"/>
          <p:cNvSpPr>
            <a:spLocks noChangeArrowheads="1"/>
          </p:cNvSpPr>
          <p:nvPr/>
        </p:nvSpPr>
        <p:spPr bwMode="auto">
          <a:xfrm>
            <a:off x="5724525" y="4325938"/>
            <a:ext cx="503238" cy="431800"/>
          </a:xfrm>
          <a:prstGeom prst="ellips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5418" name="Oval 58"/>
          <p:cNvSpPr>
            <a:spLocks noChangeArrowheads="1"/>
          </p:cNvSpPr>
          <p:nvPr/>
        </p:nvSpPr>
        <p:spPr bwMode="auto">
          <a:xfrm>
            <a:off x="5724525" y="4900613"/>
            <a:ext cx="503238" cy="431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5419" name="Oval 59"/>
          <p:cNvSpPr>
            <a:spLocks noChangeArrowheads="1"/>
          </p:cNvSpPr>
          <p:nvPr/>
        </p:nvSpPr>
        <p:spPr bwMode="auto">
          <a:xfrm>
            <a:off x="5580063" y="5405438"/>
            <a:ext cx="503237" cy="431800"/>
          </a:xfrm>
          <a:prstGeom prst="ellips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5421" name="Oval 61"/>
          <p:cNvSpPr>
            <a:spLocks noChangeArrowheads="1"/>
          </p:cNvSpPr>
          <p:nvPr/>
        </p:nvSpPr>
        <p:spPr bwMode="auto">
          <a:xfrm>
            <a:off x="6300788" y="4900613"/>
            <a:ext cx="503237" cy="431800"/>
          </a:xfrm>
          <a:prstGeom prst="ellips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5422" name="Oval 62"/>
          <p:cNvSpPr>
            <a:spLocks noChangeArrowheads="1"/>
          </p:cNvSpPr>
          <p:nvPr/>
        </p:nvSpPr>
        <p:spPr bwMode="auto">
          <a:xfrm>
            <a:off x="4860925" y="4829175"/>
            <a:ext cx="503238" cy="431800"/>
          </a:xfrm>
          <a:prstGeom prst="ellipse">
            <a:avLst/>
          </a:prstGeom>
          <a:noFill/>
          <a:ln w="9525">
            <a:solidFill>
              <a:srgbClr val="0000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5423" name="Oval 63"/>
          <p:cNvSpPr>
            <a:spLocks noChangeArrowheads="1"/>
          </p:cNvSpPr>
          <p:nvPr/>
        </p:nvSpPr>
        <p:spPr bwMode="auto">
          <a:xfrm>
            <a:off x="8027988" y="4900613"/>
            <a:ext cx="503237" cy="431800"/>
          </a:xfrm>
          <a:prstGeom prst="ellipse">
            <a:avLst/>
          </a:prstGeom>
          <a:noFill/>
          <a:ln w="9525">
            <a:solidFill>
              <a:srgbClr val="0000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5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4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4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154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154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5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4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4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54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 tmFilter="0, 0; .2, .5; .8, .5; 1, 0"/>
                                        <p:tgtEl>
                                          <p:spTgt spid="154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250" autoRev="1" fill="hold"/>
                                        <p:tgtEl>
                                          <p:spTgt spid="154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build="p"/>
      <p:bldP spid="15415" grpId="0" animBg="1"/>
      <p:bldP spid="15416" grpId="0" animBg="1"/>
      <p:bldP spid="15417" grpId="0" animBg="1"/>
      <p:bldP spid="15417" grpId="1" animBg="1"/>
      <p:bldP spid="15418" grpId="0" animBg="1"/>
      <p:bldP spid="15418" grpId="1" animBg="1"/>
      <p:bldP spid="15419" grpId="0" animBg="1"/>
      <p:bldP spid="15419" grpId="1" animBg="1"/>
      <p:bldP spid="15421" grpId="0" animBg="1"/>
      <p:bldP spid="15421" grpId="1" animBg="1"/>
      <p:bldP spid="15422" grpId="0" animBg="1"/>
      <p:bldP spid="15422" grpId="1" animBg="1"/>
      <p:bldP spid="15423" grpId="0" animBg="1"/>
      <p:bldP spid="15423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47BF3D33-0B34-4144-A694-5C41E5ACB55E}" type="slidenum">
              <a:rPr lang="en-US" altLang="ja-JP"/>
              <a:pPr eaLnBrk="1" hangingPunct="1"/>
              <a:t>15</a:t>
            </a:fld>
            <a:endParaRPr lang="en-US" altLang="ja-JP"/>
          </a:p>
        </p:txBody>
      </p:sp>
      <p:sp>
        <p:nvSpPr>
          <p:cNvPr id="18435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3600" smtClean="0"/>
              <a:t>無限回繰り返し</a:t>
            </a:r>
            <a:r>
              <a:rPr lang="en-US" altLang="ja-JP" sz="3600" smtClean="0"/>
              <a:t>PD</a:t>
            </a:r>
            <a:r>
              <a:rPr lang="ja-JP" altLang="en-US" sz="3600" smtClean="0"/>
              <a:t>ゲームのナッシュ均衡</a:t>
            </a:r>
          </a:p>
        </p:txBody>
      </p:sp>
      <p:sp>
        <p:nvSpPr>
          <p:cNvPr id="6759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6295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ja-JP" altLang="en-US" sz="2800" dirty="0" smtClean="0"/>
              <a:t>「毎回 </a:t>
            </a:r>
            <a:r>
              <a:rPr lang="en-US" altLang="ja-JP" sz="2800" dirty="0" smtClean="0"/>
              <a:t>(C,C) </a:t>
            </a:r>
            <a:r>
              <a:rPr lang="ja-JP" altLang="en-US" sz="2800" dirty="0" smtClean="0"/>
              <a:t>が繰り返される状態」が無限回繰り返し</a:t>
            </a:r>
            <a:r>
              <a:rPr lang="en-US" altLang="ja-JP" sz="2800" dirty="0" smtClean="0"/>
              <a:t>PD</a:t>
            </a:r>
            <a:r>
              <a:rPr lang="ja-JP" altLang="en-US" sz="2800" dirty="0" smtClean="0"/>
              <a:t>ゲームのナッシュ均衡として達成されることは可能か？</a:t>
            </a:r>
          </a:p>
          <a:p>
            <a:pPr lvl="3">
              <a:lnSpc>
                <a:spcPct val="80000"/>
              </a:lnSpc>
            </a:pPr>
            <a:endParaRPr lang="en-US" altLang="ja-JP" sz="1600" dirty="0" smtClean="0"/>
          </a:p>
          <a:p>
            <a:pPr>
              <a:lnSpc>
                <a:spcPct val="80000"/>
              </a:lnSpc>
            </a:pPr>
            <a:r>
              <a:rPr lang="ja-JP" altLang="en-US" sz="2800" dirty="0" smtClean="0"/>
              <a:t>次のケースでは、 「毎回 </a:t>
            </a:r>
            <a:r>
              <a:rPr lang="en-US" altLang="ja-JP" sz="2800" dirty="0" smtClean="0"/>
              <a:t>(C,C) </a:t>
            </a:r>
            <a:r>
              <a:rPr lang="ja-JP" altLang="en-US" sz="2800" dirty="0" smtClean="0"/>
              <a:t>が繰り返される状態」 が達成されている</a:t>
            </a:r>
          </a:p>
          <a:p>
            <a:pPr lvl="1">
              <a:lnSpc>
                <a:spcPct val="80000"/>
              </a:lnSpc>
            </a:pPr>
            <a:r>
              <a:rPr lang="en-US" altLang="ja-JP" sz="2400" dirty="0" smtClean="0"/>
              <a:t>2</a:t>
            </a:r>
            <a:r>
              <a:rPr lang="ja-JP" altLang="en-US" sz="2400" dirty="0" smtClean="0"/>
              <a:t>人のプレイヤーがともにトリガー戦略の組 </a:t>
            </a:r>
            <a:r>
              <a:rPr lang="en-US" altLang="ja-JP" sz="2400" dirty="0" smtClean="0"/>
              <a:t>(TR, TR) </a:t>
            </a:r>
            <a:r>
              <a:rPr lang="ja-JP" altLang="en-US" sz="2400" dirty="0" smtClean="0"/>
              <a:t>を採用</a:t>
            </a:r>
            <a:endParaRPr lang="en-US" altLang="ja-JP" sz="2400" dirty="0" smtClean="0"/>
          </a:p>
          <a:p>
            <a:pPr lvl="3">
              <a:lnSpc>
                <a:spcPct val="80000"/>
              </a:lnSpc>
            </a:pPr>
            <a:endParaRPr lang="ja-JP" altLang="en-US" sz="1600" dirty="0" smtClean="0"/>
          </a:p>
          <a:p>
            <a:pPr>
              <a:lnSpc>
                <a:spcPct val="80000"/>
              </a:lnSpc>
            </a:pPr>
            <a:r>
              <a:rPr lang="ja-JP" altLang="en-US" sz="2800" dirty="0" smtClean="0"/>
              <a:t>割引因子が十分大きければ、トリガー戦略の組 </a:t>
            </a:r>
            <a:r>
              <a:rPr lang="en-US" altLang="ja-JP" sz="2800" dirty="0" smtClean="0"/>
              <a:t>(TR, TR) </a:t>
            </a:r>
            <a:r>
              <a:rPr lang="ja-JP" altLang="en-US" sz="2800" dirty="0" smtClean="0"/>
              <a:t>がナッシュ均衡で達成可能</a:t>
            </a:r>
          </a:p>
          <a:p>
            <a:pPr lvl="1">
              <a:lnSpc>
                <a:spcPct val="80000"/>
              </a:lnSpc>
            </a:pPr>
            <a:r>
              <a:rPr lang="ja-JP" altLang="en-US" sz="2400" dirty="0" smtClean="0"/>
              <a:t>将来を十分高く評価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7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7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75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75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75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75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75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75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9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238163A2-7A8D-44EE-9CD9-056CC9132833}" type="slidenum">
              <a:rPr lang="en-US" altLang="ja-JP"/>
              <a:pPr eaLnBrk="1" hangingPunct="1"/>
              <a:t>16</a:t>
            </a:fld>
            <a:endParaRPr lang="en-US" altLang="ja-JP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トリガー戦略による協調の達成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00200"/>
            <a:ext cx="8642350" cy="3124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ja-JP" altLang="en-US" sz="2400" dirty="0" smtClean="0"/>
              <a:t>トリガー戦略の組 </a:t>
            </a:r>
            <a:r>
              <a:rPr lang="en-US" altLang="ja-JP" sz="2400" dirty="0" smtClean="0"/>
              <a:t>(TR, TR) </a:t>
            </a:r>
            <a:r>
              <a:rPr lang="ja-JP" altLang="en-US" sz="2400" dirty="0" smtClean="0"/>
              <a:t>がナッシュ均衡であるためには：</a:t>
            </a:r>
          </a:p>
          <a:p>
            <a:pPr lvl="1">
              <a:lnSpc>
                <a:spcPct val="80000"/>
              </a:lnSpc>
            </a:pPr>
            <a:r>
              <a:rPr lang="ja-JP" altLang="en-US" sz="2000" dirty="0" smtClean="0"/>
              <a:t>プレイヤー</a:t>
            </a:r>
            <a:r>
              <a:rPr lang="en-US" altLang="ja-JP" sz="2000" dirty="0" smtClean="0"/>
              <a:t>2</a:t>
            </a:r>
            <a:r>
              <a:rPr lang="ja-JP" altLang="en-US" sz="2000" dirty="0" smtClean="0"/>
              <a:t>（</a:t>
            </a:r>
            <a:r>
              <a:rPr lang="en-US" altLang="ja-JP" sz="2000" dirty="0" smtClean="0"/>
              <a:t>1</a:t>
            </a:r>
            <a:r>
              <a:rPr lang="ja-JP" altLang="en-US" sz="2000" dirty="0" smtClean="0"/>
              <a:t>）が</a:t>
            </a:r>
            <a:r>
              <a:rPr lang="en-US" altLang="ja-JP" sz="2000" dirty="0" smtClean="0"/>
              <a:t>TR</a:t>
            </a:r>
            <a:r>
              <a:rPr lang="ja-JP" altLang="en-US" sz="2000" dirty="0" smtClean="0"/>
              <a:t>を選んでいるときに、プレイヤー</a:t>
            </a:r>
            <a:r>
              <a:rPr lang="en-US" altLang="ja-JP" sz="2000" dirty="0" smtClean="0"/>
              <a:t>1</a:t>
            </a:r>
            <a:r>
              <a:rPr lang="ja-JP" altLang="en-US" sz="2000" dirty="0" smtClean="0"/>
              <a:t>（</a:t>
            </a:r>
            <a:r>
              <a:rPr lang="en-US" altLang="ja-JP" sz="2000" dirty="0" smtClean="0"/>
              <a:t>2</a:t>
            </a:r>
            <a:r>
              <a:rPr lang="ja-JP" altLang="en-US" sz="2000" dirty="0" smtClean="0"/>
              <a:t>）は</a:t>
            </a:r>
            <a:r>
              <a:rPr lang="en-US" altLang="ja-JP" sz="2000" dirty="0" smtClean="0"/>
              <a:t>TR</a:t>
            </a:r>
            <a:r>
              <a:rPr lang="ja-JP" altLang="en-US" sz="2000" dirty="0" smtClean="0"/>
              <a:t>を選ぶことで最大の割引利得和を得ることができる</a:t>
            </a:r>
          </a:p>
          <a:p>
            <a:pPr lvl="2">
              <a:lnSpc>
                <a:spcPct val="80000"/>
              </a:lnSpc>
            </a:pPr>
            <a:endParaRPr lang="ja-JP" altLang="en-US" sz="1600" dirty="0" smtClean="0"/>
          </a:p>
          <a:p>
            <a:pPr>
              <a:lnSpc>
                <a:spcPct val="80000"/>
              </a:lnSpc>
            </a:pPr>
            <a:r>
              <a:rPr lang="ja-JP" altLang="en-US" sz="2400" dirty="0" smtClean="0"/>
              <a:t>相手が</a:t>
            </a:r>
            <a:r>
              <a:rPr lang="en-US" altLang="ja-JP" sz="2400" dirty="0" smtClean="0"/>
              <a:t>TR</a:t>
            </a:r>
            <a:r>
              <a:rPr lang="ja-JP" altLang="en-US" sz="2400" dirty="0" smtClean="0"/>
              <a:t>を選んだときに、自分が</a:t>
            </a:r>
            <a:r>
              <a:rPr lang="en-US" altLang="ja-JP" sz="2400" dirty="0" smtClean="0"/>
              <a:t>TR</a:t>
            </a:r>
            <a:r>
              <a:rPr lang="ja-JP" altLang="en-US" sz="2400" dirty="0" smtClean="0"/>
              <a:t>以外を選んだときの利得：</a:t>
            </a:r>
          </a:p>
          <a:p>
            <a:pPr lvl="1">
              <a:lnSpc>
                <a:spcPct val="80000"/>
              </a:lnSpc>
            </a:pPr>
            <a:r>
              <a:rPr lang="en-US" altLang="ja-JP" sz="2000" dirty="0" smtClean="0"/>
              <a:t>all-C</a:t>
            </a:r>
            <a:r>
              <a:rPr lang="ja-JP" altLang="en-US" sz="2000" dirty="0" smtClean="0"/>
              <a:t>は</a:t>
            </a:r>
            <a:r>
              <a:rPr lang="en-US" altLang="ja-JP" sz="2000" dirty="0" smtClean="0"/>
              <a:t>4 </a:t>
            </a:r>
            <a:r>
              <a:rPr lang="ja-JP" altLang="en-US" sz="2000" dirty="0" smtClean="0"/>
              <a:t>⇒ </a:t>
            </a:r>
            <a:r>
              <a:rPr lang="en-US" altLang="ja-JP" sz="2000" dirty="0" smtClean="0"/>
              <a:t>TR</a:t>
            </a:r>
            <a:r>
              <a:rPr lang="ja-JP" altLang="en-US" sz="2000" dirty="0" smtClean="0"/>
              <a:t>と同じ利得</a:t>
            </a:r>
          </a:p>
          <a:p>
            <a:pPr lvl="1">
              <a:lnSpc>
                <a:spcPct val="80000"/>
              </a:lnSpc>
            </a:pPr>
            <a:r>
              <a:rPr lang="en-US" altLang="ja-JP" sz="2000" dirty="0" smtClean="0"/>
              <a:t>all-D</a:t>
            </a:r>
            <a:r>
              <a:rPr lang="ja-JP" altLang="en-US" sz="2000" dirty="0" smtClean="0"/>
              <a:t>を選んだときは</a:t>
            </a:r>
            <a:r>
              <a:rPr lang="en-US" altLang="ja-JP" sz="2000" dirty="0" smtClean="0"/>
              <a:t>5</a:t>
            </a:r>
            <a:r>
              <a:rPr lang="ja-JP" altLang="en-US" sz="2000" dirty="0" smtClean="0"/>
              <a:t>－</a:t>
            </a:r>
            <a:r>
              <a:rPr lang="en-US" altLang="ja-JP" sz="2000" dirty="0" smtClean="0"/>
              <a:t>4δ</a:t>
            </a:r>
          </a:p>
          <a:p>
            <a:pPr>
              <a:lnSpc>
                <a:spcPct val="80000"/>
              </a:lnSpc>
            </a:pPr>
            <a:r>
              <a:rPr lang="ja-JP" altLang="en-US" sz="2400" dirty="0" smtClean="0"/>
              <a:t>⇒ </a:t>
            </a:r>
            <a:r>
              <a:rPr lang="en-US" altLang="ja-JP" sz="2400" dirty="0" smtClean="0"/>
              <a:t>4</a:t>
            </a:r>
            <a:r>
              <a:rPr lang="ja-JP" altLang="en-US" sz="2400" dirty="0" smtClean="0"/>
              <a:t>≧</a:t>
            </a:r>
            <a:r>
              <a:rPr lang="en-US" altLang="ja-JP" sz="2400" dirty="0" smtClean="0"/>
              <a:t>5</a:t>
            </a:r>
            <a:r>
              <a:rPr lang="ja-JP" altLang="en-US" sz="2400" dirty="0" smtClean="0"/>
              <a:t>－</a:t>
            </a:r>
            <a:r>
              <a:rPr lang="en-US" altLang="ja-JP" sz="2400" dirty="0" smtClean="0"/>
              <a:t>4δ</a:t>
            </a:r>
            <a:r>
              <a:rPr lang="ja-JP" altLang="en-US" sz="2400" dirty="0" smtClean="0"/>
              <a:t>ならば、</a:t>
            </a:r>
            <a:r>
              <a:rPr lang="en-US" altLang="ja-JP" sz="2400" dirty="0" smtClean="0"/>
              <a:t>TR</a:t>
            </a:r>
            <a:r>
              <a:rPr lang="ja-JP" altLang="en-US" sz="2400" dirty="0" smtClean="0"/>
              <a:t>は相手の</a:t>
            </a:r>
            <a:r>
              <a:rPr lang="en-US" altLang="ja-JP" sz="2400" dirty="0" smtClean="0"/>
              <a:t>TR</a:t>
            </a:r>
            <a:r>
              <a:rPr lang="ja-JP" altLang="en-US" sz="2400" dirty="0" smtClean="0"/>
              <a:t>に対する最適反応戦略</a:t>
            </a:r>
          </a:p>
          <a:p>
            <a:pPr>
              <a:lnSpc>
                <a:spcPct val="80000"/>
              </a:lnSpc>
            </a:pPr>
            <a:r>
              <a:rPr lang="ja-JP" altLang="en-US" sz="2400" dirty="0" smtClean="0"/>
              <a:t>⇒</a:t>
            </a:r>
            <a:r>
              <a:rPr lang="en-US" altLang="ja-JP" sz="2400" dirty="0" smtClean="0"/>
              <a:t>δ</a:t>
            </a:r>
            <a:r>
              <a:rPr lang="ja-JP" altLang="en-US" sz="2400" dirty="0" smtClean="0"/>
              <a:t>≧</a:t>
            </a:r>
            <a:r>
              <a:rPr lang="en-US" altLang="ja-JP" sz="2400" dirty="0" smtClean="0"/>
              <a:t>1/4</a:t>
            </a:r>
          </a:p>
        </p:txBody>
      </p:sp>
      <p:graphicFrame>
        <p:nvGraphicFramePr>
          <p:cNvPr id="68702" name="Group 94"/>
          <p:cNvGraphicFramePr>
            <a:graphicFrameLocks noGrp="1"/>
          </p:cNvGraphicFramePr>
          <p:nvPr/>
        </p:nvGraphicFramePr>
        <p:xfrm>
          <a:off x="2268538" y="4221163"/>
          <a:ext cx="5976937" cy="2303462"/>
        </p:xfrm>
        <a:graphic>
          <a:graphicData uri="http://schemas.openxmlformats.org/drawingml/2006/table">
            <a:tbl>
              <a:tblPr/>
              <a:tblGrid>
                <a:gridCol w="1302493"/>
                <a:gridCol w="1079497"/>
                <a:gridCol w="1199442"/>
                <a:gridCol w="1197753"/>
                <a:gridCol w="1197752"/>
              </a:tblGrid>
              <a:tr h="46095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91444" marR="91444" marT="45704" marB="4570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91444" marR="91444" marT="45704" marB="4570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プレイヤー</a:t>
                      </a: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</a:t>
                      </a:r>
                      <a:endParaRPr kumimoji="1" lang="ja-JP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91444" marR="91444" marT="45704" marB="4570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592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91444" marR="91444" marT="45704" marB="4570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91444" marR="91444" marT="45704" marB="4570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all-C</a:t>
                      </a:r>
                      <a:endParaRPr kumimoji="1" lang="ja-JP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91444" marR="91444" marT="45704" marB="4570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all-D</a:t>
                      </a:r>
                      <a:endParaRPr kumimoji="1" lang="ja-JP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91444" marR="91444" marT="45704" marB="4570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TR</a:t>
                      </a:r>
                      <a:endParaRPr kumimoji="1" lang="ja-JP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91444" marR="91444" marT="45704" marB="4570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63128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プレイヤー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</a:t>
                      </a:r>
                      <a:endParaRPr kumimoji="1" lang="ja-JP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91444" marR="91444" marT="45704" marB="4570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all-C</a:t>
                      </a:r>
                      <a:endParaRPr kumimoji="1" lang="ja-JP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91444" marR="91444" marT="45704" marB="4570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4 ,  4</a:t>
                      </a:r>
                    </a:p>
                  </a:txBody>
                  <a:tcPr marL="91444" marR="91444" marT="45704" marB="4570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0 ,  5</a:t>
                      </a:r>
                    </a:p>
                  </a:txBody>
                  <a:tcPr marL="91444" marR="91444" marT="45704" marB="4570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4 ,  4</a:t>
                      </a:r>
                    </a:p>
                  </a:txBody>
                  <a:tcPr marL="91444" marR="91444" marT="45704" marB="4570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5921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all-D</a:t>
                      </a:r>
                    </a:p>
                  </a:txBody>
                  <a:tcPr marL="91444" marR="91444" marT="45704" marB="4570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5 ,  0</a:t>
                      </a:r>
                    </a:p>
                  </a:txBody>
                  <a:tcPr marL="91444" marR="91444" marT="45704" marB="4570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1 ,  1</a:t>
                      </a:r>
                    </a:p>
                  </a:txBody>
                  <a:tcPr marL="91444" marR="91444" marT="45704" marB="4570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5-4δ,  δ</a:t>
                      </a:r>
                      <a:endParaRPr kumimoji="1" lang="ja-JP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91444" marR="91444" marT="45704" marB="4570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6095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TR</a:t>
                      </a:r>
                      <a:endParaRPr kumimoji="1" lang="ja-JP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91444" marR="91444" marT="45704" marB="4570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4 ,  4</a:t>
                      </a:r>
                    </a:p>
                  </a:txBody>
                  <a:tcPr marL="91444" marR="91444" marT="45704" marB="4570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δ,  5-4δ</a:t>
                      </a:r>
                    </a:p>
                  </a:txBody>
                  <a:tcPr marL="91444" marR="91444" marT="45704" marB="4570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4 ,  4</a:t>
                      </a:r>
                    </a:p>
                  </a:txBody>
                  <a:tcPr marL="91444" marR="91444" marT="45704" marB="4570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68677" name="Oval 69"/>
          <p:cNvSpPr>
            <a:spLocks noChangeArrowheads="1"/>
          </p:cNvSpPr>
          <p:nvPr/>
        </p:nvSpPr>
        <p:spPr bwMode="auto">
          <a:xfrm>
            <a:off x="7235825" y="6092825"/>
            <a:ext cx="360363" cy="360363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68678" name="Oval 70"/>
          <p:cNvSpPr>
            <a:spLocks noChangeArrowheads="1"/>
          </p:cNvSpPr>
          <p:nvPr/>
        </p:nvSpPr>
        <p:spPr bwMode="auto">
          <a:xfrm>
            <a:off x="7092950" y="5661025"/>
            <a:ext cx="719138" cy="360363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8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8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8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86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8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8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86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86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86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86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 build="p"/>
      <p:bldP spid="68677" grpId="0" animBg="1"/>
      <p:bldP spid="6867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1071B40B-255F-46B8-BD82-9F372436CB50}" type="slidenum">
              <a:rPr lang="en-US" altLang="ja-JP"/>
              <a:pPr eaLnBrk="1" hangingPunct="1"/>
              <a:t>17</a:t>
            </a:fld>
            <a:endParaRPr lang="en-US" altLang="ja-JP"/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4000" smtClean="0"/>
              <a:t>トリガー戦略による協調の達成：解釈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507413" cy="27352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ja-JP" altLang="en-US" sz="2400" dirty="0" smtClean="0"/>
              <a:t>相手が</a:t>
            </a:r>
            <a:r>
              <a:rPr lang="en-US" altLang="ja-JP" sz="2400" dirty="0" smtClean="0"/>
              <a:t>TR</a:t>
            </a:r>
            <a:r>
              <a:rPr lang="ja-JP" altLang="en-US" sz="2400" dirty="0" smtClean="0"/>
              <a:t>を選んでいるときに、自分は</a:t>
            </a:r>
            <a:r>
              <a:rPr lang="en-US" altLang="ja-JP" sz="2400" dirty="0" smtClean="0"/>
              <a:t>all-D</a:t>
            </a:r>
            <a:r>
              <a:rPr lang="ja-JP" altLang="en-US" sz="2400" dirty="0" smtClean="0"/>
              <a:t>に変更することで、</a:t>
            </a:r>
          </a:p>
          <a:p>
            <a:pPr lvl="1">
              <a:lnSpc>
                <a:spcPct val="90000"/>
              </a:lnSpc>
            </a:pPr>
            <a:r>
              <a:rPr lang="ja-JP" altLang="en-US" sz="2000" dirty="0" smtClean="0"/>
              <a:t>初回は利得の増加：</a:t>
            </a:r>
          </a:p>
          <a:p>
            <a:pPr lvl="1">
              <a:lnSpc>
                <a:spcPct val="90000"/>
              </a:lnSpc>
            </a:pPr>
            <a:r>
              <a:rPr lang="ja-JP" altLang="en-US" sz="2000" dirty="0" smtClean="0"/>
              <a:t>しかし、その後はずっと </a:t>
            </a:r>
            <a:r>
              <a:rPr lang="en-US" altLang="ja-JP" sz="2000" dirty="0" smtClean="0"/>
              <a:t>(D,D) </a:t>
            </a:r>
            <a:r>
              <a:rPr lang="ja-JP" altLang="en-US" sz="2000" dirty="0" smtClean="0"/>
              <a:t>がプレイされるので、利得の損失の割引和：</a:t>
            </a:r>
          </a:p>
          <a:p>
            <a:pPr lvl="2">
              <a:lnSpc>
                <a:spcPct val="90000"/>
              </a:lnSpc>
            </a:pPr>
            <a:endParaRPr lang="ja-JP" altLang="en-US" sz="1600" dirty="0" smtClean="0"/>
          </a:p>
          <a:p>
            <a:pPr>
              <a:lnSpc>
                <a:spcPct val="90000"/>
              </a:lnSpc>
            </a:pPr>
            <a:r>
              <a:rPr lang="ja-JP" altLang="en-US" sz="2400" dirty="0" smtClean="0"/>
              <a:t>⇒ 短期的な利得の増加≦長期的な割引利得の損失ならば、</a:t>
            </a:r>
            <a:r>
              <a:rPr lang="en-US" altLang="ja-JP" sz="2400" dirty="0" smtClean="0"/>
              <a:t>all-D</a:t>
            </a:r>
            <a:r>
              <a:rPr lang="ja-JP" altLang="en-US" sz="2400" dirty="0" smtClean="0"/>
              <a:t>に戦略を変更する誘因は存在しない</a:t>
            </a:r>
          </a:p>
        </p:txBody>
      </p:sp>
      <p:graphicFrame>
        <p:nvGraphicFramePr>
          <p:cNvPr id="70660" name="Object 4"/>
          <p:cNvGraphicFramePr>
            <a:graphicFrameLocks noChangeAspect="1"/>
          </p:cNvGraphicFramePr>
          <p:nvPr/>
        </p:nvGraphicFramePr>
        <p:xfrm>
          <a:off x="3492500" y="1773238"/>
          <a:ext cx="993775" cy="331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2" name="Equation" r:id="rId3" imgW="495000" imgH="164880" progId="Equation.DSMT4">
                  <p:embed/>
                </p:oleObj>
              </mc:Choice>
              <mc:Fallback>
                <p:oleObj name="Equation" r:id="rId3" imgW="495000" imgH="16488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2500" y="1773238"/>
                        <a:ext cx="993775" cy="331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66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4264912"/>
              </p:ext>
            </p:extLst>
          </p:nvPr>
        </p:nvGraphicFramePr>
        <p:xfrm>
          <a:off x="1768037" y="2313781"/>
          <a:ext cx="4051300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3" name="Equation" r:id="rId5" imgW="2019240" imgH="215640" progId="Equation.DSMT4">
                  <p:embed/>
                </p:oleObj>
              </mc:Choice>
              <mc:Fallback>
                <p:oleObj name="Equation" r:id="rId5" imgW="2019240" imgH="21564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8037" y="2313781"/>
                        <a:ext cx="4051300" cy="433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1" name="Line 6"/>
          <p:cNvSpPr>
            <a:spLocks noChangeShapeType="1"/>
          </p:cNvSpPr>
          <p:nvPr/>
        </p:nvSpPr>
        <p:spPr bwMode="auto">
          <a:xfrm>
            <a:off x="1187450" y="3933825"/>
            <a:ext cx="0" cy="2232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52" name="Line 7"/>
          <p:cNvSpPr>
            <a:spLocks noChangeShapeType="1"/>
          </p:cNvSpPr>
          <p:nvPr/>
        </p:nvSpPr>
        <p:spPr bwMode="auto">
          <a:xfrm>
            <a:off x="1187450" y="6165850"/>
            <a:ext cx="5113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53" name="Text Box 8"/>
          <p:cNvSpPr txBox="1">
            <a:spLocks noChangeArrowheads="1"/>
          </p:cNvSpPr>
          <p:nvPr/>
        </p:nvSpPr>
        <p:spPr bwMode="auto">
          <a:xfrm>
            <a:off x="6300788" y="6092825"/>
            <a:ext cx="15319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/>
              <a:t>ゲームの回数</a:t>
            </a:r>
          </a:p>
        </p:txBody>
      </p:sp>
      <p:sp>
        <p:nvSpPr>
          <p:cNvPr id="6154" name="Line 9"/>
          <p:cNvSpPr>
            <a:spLocks noChangeShapeType="1"/>
          </p:cNvSpPr>
          <p:nvPr/>
        </p:nvSpPr>
        <p:spPr bwMode="auto">
          <a:xfrm>
            <a:off x="1187450" y="4581525"/>
            <a:ext cx="122555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0666" name="Line 10"/>
          <p:cNvSpPr>
            <a:spLocks noChangeShapeType="1"/>
          </p:cNvSpPr>
          <p:nvPr/>
        </p:nvSpPr>
        <p:spPr bwMode="auto">
          <a:xfrm>
            <a:off x="3059113" y="4581525"/>
            <a:ext cx="0" cy="15843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56" name="Line 11"/>
          <p:cNvSpPr>
            <a:spLocks noChangeShapeType="1"/>
          </p:cNvSpPr>
          <p:nvPr/>
        </p:nvSpPr>
        <p:spPr bwMode="auto">
          <a:xfrm>
            <a:off x="1187450" y="5013325"/>
            <a:ext cx="46085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57" name="Line 13"/>
          <p:cNvSpPr>
            <a:spLocks noChangeShapeType="1"/>
          </p:cNvSpPr>
          <p:nvPr/>
        </p:nvSpPr>
        <p:spPr bwMode="auto">
          <a:xfrm>
            <a:off x="1187450" y="5734050"/>
            <a:ext cx="475297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0670" name="Arc 14"/>
          <p:cNvSpPr>
            <a:spLocks/>
          </p:cNvSpPr>
          <p:nvPr/>
        </p:nvSpPr>
        <p:spPr bwMode="auto">
          <a:xfrm flipH="1">
            <a:off x="3059113" y="5157788"/>
            <a:ext cx="2808287" cy="503237"/>
          </a:xfrm>
          <a:custGeom>
            <a:avLst/>
            <a:gdLst>
              <a:gd name="T0" fmla="*/ 2147483647 w 21600"/>
              <a:gd name="T1" fmla="*/ 0 h 21563"/>
              <a:gd name="T2" fmla="*/ 2147483647 w 21600"/>
              <a:gd name="T3" fmla="*/ 274093815 h 21563"/>
              <a:gd name="T4" fmla="*/ 0 w 21600"/>
              <a:gd name="T5" fmla="*/ 274093815 h 21563"/>
              <a:gd name="T6" fmla="*/ 0 60000 65536"/>
              <a:gd name="T7" fmla="*/ 0 60000 65536"/>
              <a:gd name="T8" fmla="*/ 0 60000 65536"/>
              <a:gd name="T9" fmla="*/ 0 w 21600"/>
              <a:gd name="T10" fmla="*/ 0 h 21563"/>
              <a:gd name="T11" fmla="*/ 21600 w 21600"/>
              <a:gd name="T12" fmla="*/ 21563 h 2156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563" fill="none" extrusionOk="0">
                <a:moveTo>
                  <a:pt x="1269" y="0"/>
                </a:moveTo>
                <a:cubicBezTo>
                  <a:pt x="12686" y="672"/>
                  <a:pt x="21600" y="10126"/>
                  <a:pt x="21600" y="21563"/>
                </a:cubicBezTo>
              </a:path>
              <a:path w="21600" h="21563" stroke="0" extrusionOk="0">
                <a:moveTo>
                  <a:pt x="1269" y="0"/>
                </a:moveTo>
                <a:cubicBezTo>
                  <a:pt x="12686" y="672"/>
                  <a:pt x="21600" y="10126"/>
                  <a:pt x="21600" y="21563"/>
                </a:cubicBezTo>
                <a:lnTo>
                  <a:pt x="0" y="21563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0672" name="AutoShape 16"/>
          <p:cNvSpPr>
            <a:spLocks noChangeArrowheads="1"/>
          </p:cNvSpPr>
          <p:nvPr/>
        </p:nvSpPr>
        <p:spPr bwMode="auto">
          <a:xfrm flipV="1">
            <a:off x="611188" y="6308725"/>
            <a:ext cx="1657350" cy="360363"/>
          </a:xfrm>
          <a:prstGeom prst="wedgeRoundRectCallout">
            <a:avLst>
              <a:gd name="adj1" fmla="val 57755"/>
              <a:gd name="adj2" fmla="val 89204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/>
              <a:t>協調から逸脱</a:t>
            </a:r>
          </a:p>
        </p:txBody>
      </p:sp>
      <p:sp>
        <p:nvSpPr>
          <p:cNvPr id="70673" name="Rectangle 17"/>
          <p:cNvSpPr>
            <a:spLocks noChangeArrowheads="1"/>
          </p:cNvSpPr>
          <p:nvPr/>
        </p:nvSpPr>
        <p:spPr bwMode="auto">
          <a:xfrm>
            <a:off x="2411413" y="4581525"/>
            <a:ext cx="6477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70674" name="AutoShape 18"/>
          <p:cNvSpPr>
            <a:spLocks/>
          </p:cNvSpPr>
          <p:nvPr/>
        </p:nvSpPr>
        <p:spPr bwMode="auto">
          <a:xfrm>
            <a:off x="3348038" y="3933825"/>
            <a:ext cx="2016125" cy="358775"/>
          </a:xfrm>
          <a:prstGeom prst="borderCallout1">
            <a:avLst>
              <a:gd name="adj1" fmla="val 31856"/>
              <a:gd name="adj2" fmla="val -3778"/>
              <a:gd name="adj3" fmla="val 232301"/>
              <a:gd name="adj4" fmla="val -32361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600"/>
              <a:t>短期的な利得の増加</a:t>
            </a:r>
          </a:p>
        </p:txBody>
      </p:sp>
      <p:sp>
        <p:nvSpPr>
          <p:cNvPr id="70675" name="AutoShape 19"/>
          <p:cNvSpPr>
            <a:spLocks/>
          </p:cNvSpPr>
          <p:nvPr/>
        </p:nvSpPr>
        <p:spPr bwMode="auto">
          <a:xfrm>
            <a:off x="4284663" y="4508500"/>
            <a:ext cx="2447925" cy="360363"/>
          </a:xfrm>
          <a:prstGeom prst="borderCallout1">
            <a:avLst>
              <a:gd name="adj1" fmla="val 31718"/>
              <a:gd name="adj2" fmla="val -3111"/>
              <a:gd name="adj3" fmla="val 211894"/>
              <a:gd name="adj4" fmla="val -27106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600"/>
              <a:t>長期的な割引利得の損失</a:t>
            </a:r>
          </a:p>
        </p:txBody>
      </p:sp>
      <p:sp>
        <p:nvSpPr>
          <p:cNvPr id="6163" name="Text Box 20"/>
          <p:cNvSpPr txBox="1">
            <a:spLocks noChangeArrowheads="1"/>
          </p:cNvSpPr>
          <p:nvPr/>
        </p:nvSpPr>
        <p:spPr bwMode="auto">
          <a:xfrm>
            <a:off x="827088" y="4292600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/>
              <a:t>5</a:t>
            </a:r>
          </a:p>
        </p:txBody>
      </p:sp>
      <p:sp>
        <p:nvSpPr>
          <p:cNvPr id="6164" name="Text Box 21"/>
          <p:cNvSpPr txBox="1">
            <a:spLocks noChangeArrowheads="1"/>
          </p:cNvSpPr>
          <p:nvPr/>
        </p:nvSpPr>
        <p:spPr bwMode="auto">
          <a:xfrm>
            <a:off x="827088" y="4868863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/>
              <a:t>4</a:t>
            </a:r>
          </a:p>
        </p:txBody>
      </p:sp>
      <p:sp>
        <p:nvSpPr>
          <p:cNvPr id="6165" name="Text Box 22"/>
          <p:cNvSpPr txBox="1">
            <a:spLocks noChangeArrowheads="1"/>
          </p:cNvSpPr>
          <p:nvPr/>
        </p:nvSpPr>
        <p:spPr bwMode="auto">
          <a:xfrm>
            <a:off x="827088" y="5589588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/>
              <a:t>1</a:t>
            </a:r>
          </a:p>
        </p:txBody>
      </p:sp>
      <p:sp>
        <p:nvSpPr>
          <p:cNvPr id="70679" name="Line 23"/>
          <p:cNvSpPr>
            <a:spLocks noChangeShapeType="1"/>
          </p:cNvSpPr>
          <p:nvPr/>
        </p:nvSpPr>
        <p:spPr bwMode="auto">
          <a:xfrm>
            <a:off x="3059113" y="4581525"/>
            <a:ext cx="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0680" name="Line 24"/>
          <p:cNvSpPr>
            <a:spLocks noChangeShapeType="1"/>
          </p:cNvSpPr>
          <p:nvPr/>
        </p:nvSpPr>
        <p:spPr bwMode="auto">
          <a:xfrm>
            <a:off x="2411413" y="4581525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0681" name="Line 25"/>
          <p:cNvSpPr>
            <a:spLocks noChangeShapeType="1"/>
          </p:cNvSpPr>
          <p:nvPr/>
        </p:nvSpPr>
        <p:spPr bwMode="auto">
          <a:xfrm>
            <a:off x="2411413" y="4581525"/>
            <a:ext cx="0" cy="15843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0682" name="AutoShape 26"/>
          <p:cNvSpPr>
            <a:spLocks noChangeArrowheads="1"/>
          </p:cNvSpPr>
          <p:nvPr/>
        </p:nvSpPr>
        <p:spPr bwMode="auto">
          <a:xfrm flipV="1">
            <a:off x="2700338" y="6308725"/>
            <a:ext cx="3167062" cy="360363"/>
          </a:xfrm>
          <a:prstGeom prst="wedgeRoundRectCallout">
            <a:avLst>
              <a:gd name="adj1" fmla="val -39023"/>
              <a:gd name="adj2" fmla="val 93171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/>
              <a:t>相手の</a:t>
            </a:r>
            <a:r>
              <a:rPr lang="en-US" altLang="ja-JP"/>
              <a:t>TR</a:t>
            </a:r>
            <a:r>
              <a:rPr lang="ja-JP" altLang="en-US"/>
              <a:t>戦略により、</a:t>
            </a:r>
            <a:r>
              <a:rPr lang="en-US" altLang="ja-JP"/>
              <a:t>(D,D)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0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0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06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06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0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70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06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06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0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0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0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0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70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0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0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0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70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70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0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0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0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70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9" grpId="0" build="p"/>
      <p:bldP spid="70666" grpId="0" animBg="1"/>
      <p:bldP spid="70670" grpId="0" animBg="1"/>
      <p:bldP spid="70672" grpId="0" animBg="1"/>
      <p:bldP spid="70673" grpId="0" animBg="1"/>
      <p:bldP spid="70674" grpId="0" animBg="1"/>
      <p:bldP spid="70675" grpId="0" animBg="1"/>
      <p:bldP spid="70679" grpId="0" animBg="1"/>
      <p:bldP spid="70680" grpId="0" animBg="1"/>
      <p:bldP spid="70681" grpId="0" animBg="1"/>
      <p:bldP spid="7068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65ECB884-EBBD-4166-8D0B-EF977B8767B6}" type="slidenum">
              <a:rPr lang="en-US" altLang="ja-JP"/>
              <a:pPr eaLnBrk="1" hangingPunct="1"/>
              <a:t>18</a:t>
            </a:fld>
            <a:endParaRPr lang="en-US" altLang="ja-JP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他の戦略による協調の達成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244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ja-JP" altLang="en-US" sz="2400" dirty="0" smtClean="0"/>
              <a:t>しっぺ返し（</a:t>
            </a:r>
            <a:r>
              <a:rPr lang="en-US" altLang="ja-JP" sz="2400" dirty="0" smtClean="0"/>
              <a:t>tit for tat</a:t>
            </a:r>
            <a:r>
              <a:rPr lang="ja-JP" altLang="en-US" sz="2400" dirty="0" smtClean="0"/>
              <a:t>）戦略：</a:t>
            </a:r>
          </a:p>
          <a:p>
            <a:pPr lvl="1">
              <a:lnSpc>
                <a:spcPct val="90000"/>
              </a:lnSpc>
            </a:pPr>
            <a:r>
              <a:rPr lang="ja-JP" altLang="en-US" sz="2000" dirty="0" smtClean="0"/>
              <a:t>最初は</a:t>
            </a:r>
            <a:r>
              <a:rPr lang="en-US" altLang="ja-JP" sz="2000" dirty="0" smtClean="0"/>
              <a:t>C</a:t>
            </a:r>
            <a:r>
              <a:rPr lang="ja-JP" altLang="en-US" sz="2000" dirty="0" smtClean="0"/>
              <a:t>をとる</a:t>
            </a:r>
          </a:p>
          <a:p>
            <a:pPr lvl="1">
              <a:lnSpc>
                <a:spcPct val="90000"/>
              </a:lnSpc>
            </a:pPr>
            <a:r>
              <a:rPr lang="ja-JP" altLang="en-US" sz="2000" dirty="0" smtClean="0"/>
              <a:t>以後、相手の前回の行動と同じものをとる</a:t>
            </a:r>
          </a:p>
          <a:p>
            <a:pPr>
              <a:lnSpc>
                <a:spcPct val="90000"/>
              </a:lnSpc>
            </a:pPr>
            <a:r>
              <a:rPr lang="ja-JP" altLang="en-US" sz="2400" dirty="0" smtClean="0"/>
              <a:t>⇒ 割引因子がある水準以上ならば、毎回のゲームで </a:t>
            </a:r>
            <a:r>
              <a:rPr lang="en-US" altLang="ja-JP" sz="2400" dirty="0" smtClean="0"/>
              <a:t>(C,C) </a:t>
            </a:r>
            <a:r>
              <a:rPr lang="ja-JP" altLang="en-US" sz="2400" dirty="0" smtClean="0"/>
              <a:t>が達成される</a:t>
            </a:r>
          </a:p>
          <a:p>
            <a:pPr lvl="1">
              <a:lnSpc>
                <a:spcPct val="90000"/>
              </a:lnSpc>
            </a:pPr>
            <a:r>
              <a:rPr lang="ja-JP" altLang="en-US" sz="2000" dirty="0" smtClean="0"/>
              <a:t>詳しくは、岡田章</a:t>
            </a:r>
            <a:r>
              <a:rPr lang="en-US" altLang="ja-JP" sz="2000" dirty="0" smtClean="0"/>
              <a:t>『</a:t>
            </a:r>
            <a:r>
              <a:rPr lang="ja-JP" altLang="en-US" sz="2000" dirty="0" smtClean="0"/>
              <a:t>ゲーム理論・入門</a:t>
            </a:r>
            <a:r>
              <a:rPr lang="en-US" altLang="ja-JP" sz="2000" dirty="0" smtClean="0"/>
              <a:t>』</a:t>
            </a:r>
            <a:r>
              <a:rPr lang="ja-JP" altLang="en-US" sz="2000" dirty="0" smtClean="0"/>
              <a:t>（有斐閣アルマ）、岡田章</a:t>
            </a:r>
            <a:r>
              <a:rPr lang="en-US" altLang="ja-JP" sz="2000" dirty="0" smtClean="0"/>
              <a:t>『</a:t>
            </a:r>
            <a:r>
              <a:rPr lang="ja-JP" altLang="en-US" sz="2000" dirty="0" smtClean="0"/>
              <a:t>ゲーム理論</a:t>
            </a:r>
            <a:r>
              <a:rPr lang="en-US" altLang="ja-JP" sz="2000" dirty="0" smtClean="0"/>
              <a:t>』</a:t>
            </a:r>
            <a:r>
              <a:rPr lang="ja-JP" altLang="en-US" sz="2000" dirty="0" smtClean="0"/>
              <a:t>（有斐閣）を参照</a:t>
            </a:r>
          </a:p>
          <a:p>
            <a:pPr lvl="3">
              <a:lnSpc>
                <a:spcPct val="90000"/>
              </a:lnSpc>
            </a:pPr>
            <a:endParaRPr lang="ja-JP" altLang="en-US" sz="1200" dirty="0" smtClean="0"/>
          </a:p>
          <a:p>
            <a:pPr>
              <a:lnSpc>
                <a:spcPct val="90000"/>
              </a:lnSpc>
            </a:pPr>
            <a:r>
              <a:rPr lang="ja-JP" altLang="en-US" sz="2400" dirty="0" smtClean="0"/>
              <a:t>協調が達成されるための条件は、トリガー戦略よりも厳しい：</a:t>
            </a:r>
          </a:p>
          <a:p>
            <a:pPr>
              <a:lnSpc>
                <a:spcPct val="90000"/>
              </a:lnSpc>
            </a:pPr>
            <a:endParaRPr lang="ja-JP" altLang="en-US" sz="2400" dirty="0" smtClean="0"/>
          </a:p>
          <a:p>
            <a:pPr lvl="1">
              <a:lnSpc>
                <a:spcPct val="90000"/>
              </a:lnSpc>
            </a:pPr>
            <a:r>
              <a:rPr lang="en-US" altLang="ja-JP" sz="2000" dirty="0" smtClean="0"/>
              <a:t>TFT</a:t>
            </a:r>
            <a:r>
              <a:rPr lang="ja-JP" altLang="en-US" sz="2000" dirty="0" smtClean="0"/>
              <a:t>戦略：相手が裏切った場合、自分は次回だけ裏切る</a:t>
            </a:r>
          </a:p>
          <a:p>
            <a:pPr lvl="1">
              <a:lnSpc>
                <a:spcPct val="90000"/>
              </a:lnSpc>
            </a:pPr>
            <a:r>
              <a:rPr lang="ja-JP" altLang="en-US" sz="2000" dirty="0" smtClean="0"/>
              <a:t>⇒ </a:t>
            </a:r>
            <a:r>
              <a:rPr lang="en-US" altLang="ja-JP" sz="2000" dirty="0" smtClean="0"/>
              <a:t>TR</a:t>
            </a:r>
            <a:r>
              <a:rPr lang="ja-JP" altLang="en-US" sz="2000" dirty="0" smtClean="0"/>
              <a:t>戦略に比べて、弱い制裁（</a:t>
            </a:r>
            <a:r>
              <a:rPr lang="en-US" altLang="ja-JP" sz="2000" dirty="0" smtClean="0"/>
              <a:t>punishment</a:t>
            </a:r>
            <a:r>
              <a:rPr lang="ja-JP" altLang="en-US" sz="2000" dirty="0" smtClean="0"/>
              <a:t>）のルール</a:t>
            </a:r>
          </a:p>
          <a:p>
            <a:pPr lvl="1">
              <a:lnSpc>
                <a:spcPct val="90000"/>
              </a:lnSpc>
            </a:pPr>
            <a:r>
              <a:rPr lang="ja-JP" altLang="en-US" sz="2000" dirty="0" smtClean="0"/>
              <a:t>⇒ 裏切ったプレイヤーが被る長期的損失は</a:t>
            </a:r>
            <a:r>
              <a:rPr lang="en-US" altLang="ja-JP" sz="2000" dirty="0" smtClean="0"/>
              <a:t>TR</a:t>
            </a:r>
            <a:r>
              <a:rPr lang="ja-JP" altLang="en-US" sz="2000" dirty="0" smtClean="0"/>
              <a:t>戦略のケースに比べて低い</a:t>
            </a:r>
          </a:p>
        </p:txBody>
      </p:sp>
      <p:graphicFrame>
        <p:nvGraphicFramePr>
          <p:cNvPr id="7373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1591571"/>
              </p:ext>
            </p:extLst>
          </p:nvPr>
        </p:nvGraphicFramePr>
        <p:xfrm>
          <a:off x="857728" y="4607318"/>
          <a:ext cx="7996237" cy="385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0" name="Equation" r:id="rId3" imgW="4216320" imgH="203040" progId="Equation.DSMT4">
                  <p:embed/>
                </p:oleObj>
              </mc:Choice>
              <mc:Fallback>
                <p:oleObj name="Equation" r:id="rId3" imgW="4216320" imgH="20304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7728" y="4607318"/>
                        <a:ext cx="7996237" cy="385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37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37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73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37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37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37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37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37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37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1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AE2477BB-4FF1-4214-8C47-C12D37E8A359}" type="slidenum">
              <a:rPr lang="en-US" altLang="ja-JP"/>
              <a:pPr eaLnBrk="1" hangingPunct="1"/>
              <a:t>19</a:t>
            </a:fld>
            <a:endParaRPr lang="en-US" altLang="ja-JP"/>
          </a:p>
        </p:txBody>
      </p:sp>
      <p:sp>
        <p:nvSpPr>
          <p:cNvPr id="20483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フォーク定理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ja-JP" altLang="en-US" sz="2800" dirty="0" smtClean="0"/>
              <a:t>無限回繰り返しゲーム：ナッシュ均衡は複数存在</a:t>
            </a:r>
          </a:p>
          <a:p>
            <a:pPr lvl="1"/>
            <a:r>
              <a:rPr lang="en-US" altLang="ja-JP" sz="2400" dirty="0" smtClean="0"/>
              <a:t>(all-D, all-D) </a:t>
            </a:r>
          </a:p>
          <a:p>
            <a:pPr lvl="1"/>
            <a:r>
              <a:rPr lang="ja-JP" altLang="en-US" sz="2400" dirty="0" smtClean="0"/>
              <a:t>割引因子が十分大きければ、</a:t>
            </a:r>
            <a:r>
              <a:rPr lang="en-US" altLang="ja-JP" sz="2400" dirty="0" smtClean="0"/>
              <a:t>(TR, TR) </a:t>
            </a:r>
            <a:r>
              <a:rPr lang="ja-JP" altLang="en-US" sz="2400" dirty="0" smtClean="0"/>
              <a:t>もナッシュ均衡</a:t>
            </a:r>
          </a:p>
          <a:p>
            <a:pPr lvl="4"/>
            <a:endParaRPr lang="ja-JP" altLang="en-US" sz="1600" dirty="0" smtClean="0"/>
          </a:p>
          <a:p>
            <a:r>
              <a:rPr lang="ja-JP" altLang="en-US" sz="2800" dirty="0" smtClean="0"/>
              <a:t>フォーク定理（</a:t>
            </a:r>
            <a:r>
              <a:rPr lang="en-US" altLang="ja-JP" sz="2800" dirty="0" smtClean="0"/>
              <a:t>folk theorem</a:t>
            </a:r>
            <a:r>
              <a:rPr lang="ja-JP" altLang="en-US" sz="2800" dirty="0" smtClean="0"/>
              <a:t>）：</a:t>
            </a:r>
          </a:p>
          <a:p>
            <a:pPr lvl="1"/>
            <a:r>
              <a:rPr lang="ja-JP" altLang="en-US" sz="2400" dirty="0" smtClean="0"/>
              <a:t>割引因子が</a:t>
            </a:r>
            <a:r>
              <a:rPr lang="en-US" altLang="ja-JP" sz="2400" dirty="0" smtClean="0"/>
              <a:t>1</a:t>
            </a:r>
            <a:r>
              <a:rPr lang="ja-JP" altLang="en-US" sz="2400" dirty="0" smtClean="0"/>
              <a:t>に十分近ければ、すべての個人合理的な利得の組み合わせは、無限回繰り返しゲームのナッシュ均衡として達成される</a:t>
            </a:r>
          </a:p>
          <a:p>
            <a:pPr lvl="2"/>
            <a:r>
              <a:rPr lang="ja-JP" altLang="en-US" sz="2000" dirty="0" smtClean="0"/>
              <a:t>個人合理的：相手がどんな戦略を選んだとしても、ある利得水準以上を最低限確保できる</a:t>
            </a:r>
          </a:p>
          <a:p>
            <a:pPr lvl="2"/>
            <a:endParaRPr lang="ja-JP" alt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3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3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3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3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3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3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40B5D655-C403-44AB-8CE6-2822C660CBD1}" type="slidenum">
              <a:rPr lang="en-US" altLang="ja-JP"/>
              <a:pPr eaLnBrk="1" hangingPunct="1"/>
              <a:t>2</a:t>
            </a:fld>
            <a:endParaRPr lang="en-US" altLang="ja-JP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「囚人のジレンマ」ゲーム：復習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ja-JP" smtClean="0"/>
              <a:t>2</a:t>
            </a:r>
            <a:r>
              <a:rPr lang="ja-JP" altLang="en-US" smtClean="0"/>
              <a:t>人のプレイヤーによる戦略形ゲーム</a:t>
            </a:r>
            <a:endParaRPr lang="en-US" altLang="ja-JP" smtClean="0"/>
          </a:p>
          <a:p>
            <a:pPr lvl="1" eaLnBrk="1" hangingPunct="1">
              <a:lnSpc>
                <a:spcPct val="90000"/>
              </a:lnSpc>
            </a:pPr>
            <a:r>
              <a:rPr lang="ja-JP" altLang="en-US" smtClean="0"/>
              <a:t>各プレイヤーの戦略：「協調（</a:t>
            </a:r>
            <a:r>
              <a:rPr lang="en-US" altLang="ja-JP" smtClean="0"/>
              <a:t>cooperation</a:t>
            </a:r>
            <a:r>
              <a:rPr lang="ja-JP" altLang="en-US" smtClean="0"/>
              <a:t>）」</a:t>
            </a:r>
            <a:r>
              <a:rPr lang="en-US" altLang="ja-JP" smtClean="0"/>
              <a:t>or</a:t>
            </a:r>
            <a:r>
              <a:rPr lang="ja-JP" altLang="en-US" smtClean="0"/>
              <a:t>「裏切り（</a:t>
            </a:r>
            <a:r>
              <a:rPr lang="en-US" altLang="ja-JP" smtClean="0"/>
              <a:t>defection</a:t>
            </a:r>
            <a:r>
              <a:rPr lang="ja-JP" altLang="en-US" smtClean="0"/>
              <a:t>）」</a:t>
            </a:r>
            <a:endParaRPr lang="en-US" altLang="ja-JP" smtClean="0"/>
          </a:p>
          <a:p>
            <a:pPr lvl="2" eaLnBrk="1" hangingPunct="1">
              <a:lnSpc>
                <a:spcPct val="90000"/>
              </a:lnSpc>
            </a:pPr>
            <a:r>
              <a:rPr lang="ja-JP" altLang="en-US" smtClean="0"/>
              <a:t>協調＝「黙秘」、裏切り＝「自白」</a:t>
            </a:r>
            <a:endParaRPr lang="en-US" altLang="ja-JP" smtClean="0"/>
          </a:p>
          <a:p>
            <a:pPr lvl="1" eaLnBrk="1" hangingPunct="1">
              <a:lnSpc>
                <a:spcPct val="90000"/>
              </a:lnSpc>
            </a:pPr>
            <a:r>
              <a:rPr lang="ja-JP" altLang="en-US" smtClean="0"/>
              <a:t>各プレイヤーの利得：</a:t>
            </a:r>
            <a:endParaRPr lang="en-US" altLang="ja-JP" smtClean="0"/>
          </a:p>
          <a:p>
            <a:pPr lvl="1" eaLnBrk="1" hangingPunct="1">
              <a:lnSpc>
                <a:spcPct val="90000"/>
              </a:lnSpc>
            </a:pPr>
            <a:endParaRPr lang="en-US" altLang="ja-JP" smtClean="0"/>
          </a:p>
          <a:p>
            <a:pPr lvl="1" eaLnBrk="1" hangingPunct="1">
              <a:lnSpc>
                <a:spcPct val="90000"/>
              </a:lnSpc>
            </a:pPr>
            <a:endParaRPr lang="en-US" altLang="ja-JP" smtClean="0"/>
          </a:p>
          <a:p>
            <a:pPr lvl="1" eaLnBrk="1" hangingPunct="1">
              <a:lnSpc>
                <a:spcPct val="90000"/>
              </a:lnSpc>
            </a:pPr>
            <a:endParaRPr lang="en-US" altLang="ja-JP" smtClean="0"/>
          </a:p>
          <a:p>
            <a:pPr lvl="1" eaLnBrk="1" hangingPunct="1">
              <a:lnSpc>
                <a:spcPct val="90000"/>
              </a:lnSpc>
            </a:pPr>
            <a:endParaRPr lang="en-US" altLang="ja-JP" smtClean="0"/>
          </a:p>
          <a:p>
            <a:pPr lvl="2" eaLnBrk="1" hangingPunct="1">
              <a:lnSpc>
                <a:spcPct val="90000"/>
              </a:lnSpc>
            </a:pPr>
            <a:r>
              <a:rPr lang="en-US" altLang="ja-JP" smtClean="0"/>
              <a:t>u</a:t>
            </a:r>
            <a:r>
              <a:rPr lang="en-US" altLang="ja-JP" baseline="-25000" smtClean="0"/>
              <a:t>1</a:t>
            </a:r>
            <a:r>
              <a:rPr lang="en-US" altLang="ja-JP" smtClean="0"/>
              <a:t>(D,C)&gt;u</a:t>
            </a:r>
            <a:r>
              <a:rPr lang="en-US" altLang="ja-JP" baseline="-25000" smtClean="0"/>
              <a:t>1</a:t>
            </a:r>
            <a:r>
              <a:rPr lang="en-US" altLang="ja-JP" smtClean="0"/>
              <a:t>(C,C)&gt;u</a:t>
            </a:r>
            <a:r>
              <a:rPr lang="en-US" altLang="ja-JP" baseline="-25000" smtClean="0"/>
              <a:t>1</a:t>
            </a:r>
            <a:r>
              <a:rPr lang="en-US" altLang="ja-JP" smtClean="0"/>
              <a:t>(D,D)&gt;u</a:t>
            </a:r>
            <a:r>
              <a:rPr lang="en-US" altLang="ja-JP" baseline="-25000" smtClean="0"/>
              <a:t>1</a:t>
            </a:r>
            <a:r>
              <a:rPr lang="en-US" altLang="ja-JP" smtClean="0"/>
              <a:t>(C,D)</a:t>
            </a:r>
            <a:r>
              <a:rPr lang="ja-JP" altLang="en-US" smtClean="0"/>
              <a:t>となっている</a:t>
            </a:r>
          </a:p>
        </p:txBody>
      </p:sp>
      <p:graphicFrame>
        <p:nvGraphicFramePr>
          <p:cNvPr id="6" name="Group 4"/>
          <p:cNvGraphicFramePr>
            <a:graphicFrameLocks noGrp="1"/>
          </p:cNvGraphicFramePr>
          <p:nvPr/>
        </p:nvGraphicFramePr>
        <p:xfrm>
          <a:off x="1357313" y="3714750"/>
          <a:ext cx="7000875" cy="1793874"/>
        </p:xfrm>
        <a:graphic>
          <a:graphicData uri="http://schemas.openxmlformats.org/drawingml/2006/table">
            <a:tbl>
              <a:tblPr/>
              <a:tblGrid>
                <a:gridCol w="1955200"/>
                <a:gridCol w="1702915"/>
                <a:gridCol w="1702915"/>
                <a:gridCol w="1639845"/>
              </a:tblGrid>
              <a:tr h="36588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0" marR="0" marT="0" marB="0" anchor="ctr" anchorCtr="1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0" marR="0" marT="0" marB="0" anchor="ctr" anchorCtr="1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プレイヤー</a:t>
                      </a: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 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7599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0" marR="0" marT="0" marB="0" anchor="ctr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0" marR="0" marT="0" marB="0" anchor="ctr" anchorCtr="1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協調（</a:t>
                      </a: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C</a:t>
                      </a:r>
                      <a:r>
                        <a:rPr kumimoji="1" lang="ja-JP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）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裏切り（</a:t>
                      </a: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D</a:t>
                      </a:r>
                      <a:r>
                        <a:rPr kumimoji="1" lang="ja-JP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）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5995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プレイヤー</a:t>
                      </a: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協調（</a:t>
                      </a: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C</a:t>
                      </a:r>
                      <a:r>
                        <a:rPr kumimoji="1" lang="ja-JP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）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4 ,  4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0 ,  5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599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裏切り（</a:t>
                      </a: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D</a:t>
                      </a:r>
                      <a:r>
                        <a:rPr kumimoji="1" lang="ja-JP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）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5 ,  0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1 ,  1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6D0A7F52-759D-4DE1-9721-1DF2EC7BA8E9}" type="slidenum">
              <a:rPr lang="en-US" altLang="ja-JP"/>
              <a:pPr eaLnBrk="1" hangingPunct="1"/>
              <a:t>20</a:t>
            </a:fld>
            <a:endParaRPr lang="en-US" altLang="ja-JP"/>
          </a:p>
        </p:txBody>
      </p:sp>
      <p:sp>
        <p:nvSpPr>
          <p:cNvPr id="21507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有限回繰り返しゲーム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48529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ja-JP" altLang="en-US" sz="2400" dirty="0" smtClean="0"/>
              <a:t>繰り返し</a:t>
            </a:r>
            <a:r>
              <a:rPr lang="en-US" altLang="ja-JP" sz="2400" dirty="0" smtClean="0"/>
              <a:t>PD</a:t>
            </a:r>
            <a:r>
              <a:rPr lang="ja-JP" altLang="en-US" sz="2400" dirty="0" smtClean="0"/>
              <a:t>ゲームで協調が達成されることにおいて、ゲームが「無限回」繰り返されるという仮定が重要</a:t>
            </a:r>
          </a:p>
          <a:p>
            <a:pPr lvl="2">
              <a:lnSpc>
                <a:spcPct val="80000"/>
              </a:lnSpc>
            </a:pPr>
            <a:endParaRPr lang="ja-JP" altLang="en-US" sz="1600" dirty="0" smtClean="0"/>
          </a:p>
          <a:p>
            <a:pPr>
              <a:lnSpc>
                <a:spcPct val="80000"/>
              </a:lnSpc>
            </a:pPr>
            <a:r>
              <a:rPr lang="ja-JP" altLang="en-US" sz="2400" dirty="0" smtClean="0"/>
              <a:t>ゲームが有限回で終了すると仮定</a:t>
            </a:r>
          </a:p>
          <a:p>
            <a:pPr>
              <a:lnSpc>
                <a:spcPct val="80000"/>
              </a:lnSpc>
            </a:pPr>
            <a:r>
              <a:rPr lang="ja-JP" altLang="en-US" sz="2400" dirty="0" smtClean="0"/>
              <a:t>⇒ 終点が存在するので、バックワード・インダクションで解を求めることが可能</a:t>
            </a:r>
          </a:p>
          <a:p>
            <a:pPr>
              <a:lnSpc>
                <a:spcPct val="80000"/>
              </a:lnSpc>
            </a:pPr>
            <a:r>
              <a:rPr lang="ja-JP" altLang="en-US" sz="2400" dirty="0" smtClean="0"/>
              <a:t>⇒ </a:t>
            </a:r>
            <a:r>
              <a:rPr lang="en-US" altLang="ja-JP" sz="2400" dirty="0" smtClean="0"/>
              <a:t>(C,C) </a:t>
            </a:r>
            <a:r>
              <a:rPr lang="ja-JP" altLang="en-US" sz="2400" dirty="0" smtClean="0"/>
              <a:t>は達成されない</a:t>
            </a:r>
          </a:p>
          <a:p>
            <a:pPr lvl="2">
              <a:lnSpc>
                <a:spcPct val="80000"/>
              </a:lnSpc>
            </a:pPr>
            <a:endParaRPr lang="ja-JP" altLang="en-US" sz="1600" dirty="0" smtClean="0"/>
          </a:p>
          <a:p>
            <a:pPr>
              <a:lnSpc>
                <a:spcPct val="80000"/>
              </a:lnSpc>
            </a:pPr>
            <a:r>
              <a:rPr lang="en-US" altLang="ja-JP" sz="2400" dirty="0" smtClean="0"/>
              <a:t>T</a:t>
            </a:r>
            <a:r>
              <a:rPr lang="ja-JP" altLang="en-US" sz="2400" dirty="0" smtClean="0"/>
              <a:t>回繰り返し</a:t>
            </a:r>
            <a:r>
              <a:rPr lang="en-US" altLang="ja-JP" sz="2400" dirty="0" smtClean="0"/>
              <a:t>PD</a:t>
            </a:r>
            <a:r>
              <a:rPr lang="ja-JP" altLang="en-US" sz="2400" dirty="0" smtClean="0"/>
              <a:t>ゲームを考える</a:t>
            </a:r>
          </a:p>
          <a:p>
            <a:pPr lvl="1">
              <a:lnSpc>
                <a:spcPct val="80000"/>
              </a:lnSpc>
            </a:pPr>
            <a:r>
              <a:rPr lang="en-US" altLang="ja-JP" sz="2000" dirty="0" smtClean="0"/>
              <a:t>T</a:t>
            </a:r>
            <a:r>
              <a:rPr lang="ja-JP" altLang="en-US" sz="2000" dirty="0" smtClean="0"/>
              <a:t>回目（最終回）のゲームにおいては、各プレイヤーはどんな履歴の下でも行動</a:t>
            </a:r>
            <a:r>
              <a:rPr lang="en-US" altLang="ja-JP" sz="2000" dirty="0" smtClean="0"/>
              <a:t>D</a:t>
            </a:r>
            <a:r>
              <a:rPr lang="ja-JP" altLang="en-US" sz="2000" dirty="0" smtClean="0"/>
              <a:t>を選択するのが最適</a:t>
            </a:r>
          </a:p>
          <a:p>
            <a:pPr lvl="1">
              <a:lnSpc>
                <a:spcPct val="80000"/>
              </a:lnSpc>
            </a:pPr>
            <a:r>
              <a:rPr lang="ja-JP" altLang="en-US" sz="2000" dirty="0" smtClean="0"/>
              <a:t>⇒ </a:t>
            </a:r>
            <a:r>
              <a:rPr lang="en-US" altLang="ja-JP" sz="2000" dirty="0" smtClean="0"/>
              <a:t>T</a:t>
            </a:r>
            <a:r>
              <a:rPr lang="ja-JP" altLang="en-US" sz="2000" dirty="0" smtClean="0"/>
              <a:t>回目のゲームにおける行動は確定しているので、</a:t>
            </a:r>
            <a:r>
              <a:rPr lang="en-US" altLang="ja-JP" sz="2000" dirty="0" smtClean="0"/>
              <a:t>T-1</a:t>
            </a:r>
            <a:r>
              <a:rPr lang="ja-JP" altLang="en-US" sz="2000" dirty="0" smtClean="0"/>
              <a:t>回目のゲームが最終回 ⇒ </a:t>
            </a:r>
            <a:r>
              <a:rPr lang="en-US" altLang="ja-JP" sz="2000" dirty="0" smtClean="0"/>
              <a:t>T</a:t>
            </a:r>
            <a:r>
              <a:rPr lang="ja-JP" altLang="en-US" sz="2000" dirty="0" smtClean="0"/>
              <a:t>回目と同様、各プレイヤーは行動</a:t>
            </a:r>
            <a:r>
              <a:rPr lang="en-US" altLang="ja-JP" sz="2000" dirty="0" smtClean="0"/>
              <a:t>D</a:t>
            </a:r>
            <a:r>
              <a:rPr lang="ja-JP" altLang="en-US" sz="2000" dirty="0" smtClean="0"/>
              <a:t>を選択</a:t>
            </a:r>
          </a:p>
          <a:p>
            <a:pPr lvl="1">
              <a:lnSpc>
                <a:spcPct val="80000"/>
              </a:lnSpc>
            </a:pPr>
            <a:r>
              <a:rPr lang="ja-JP" altLang="en-US" sz="2000" dirty="0" smtClean="0"/>
              <a:t>⇒ ・・・ ⇒ </a:t>
            </a:r>
            <a:r>
              <a:rPr lang="en-US" altLang="ja-JP" sz="2000" dirty="0" smtClean="0"/>
              <a:t>1</a:t>
            </a:r>
            <a:r>
              <a:rPr lang="ja-JP" altLang="en-US" sz="2000" dirty="0" smtClean="0"/>
              <a:t>回目のゲームにおいて、各プレイヤーは行動</a:t>
            </a:r>
            <a:r>
              <a:rPr lang="en-US" altLang="ja-JP" sz="2000" dirty="0" smtClean="0"/>
              <a:t>D</a:t>
            </a:r>
            <a:r>
              <a:rPr lang="ja-JP" altLang="en-US" sz="2000" dirty="0" smtClean="0"/>
              <a:t>を選択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4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4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4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4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4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4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4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4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6312F1CF-A91D-4A28-9F13-F31C1A7491B8}" type="slidenum">
              <a:rPr lang="en-US" altLang="ja-JP"/>
              <a:pPr eaLnBrk="1" hangingPunct="1"/>
              <a:t>3</a:t>
            </a:fld>
            <a:endParaRPr lang="en-US" altLang="ja-JP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「囚人のジレンマ」ゲーム：復習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ja-JP" altLang="en-US" sz="2700" dirty="0" smtClean="0"/>
              <a:t>各プレイヤーにとって、</a:t>
            </a:r>
            <a:r>
              <a:rPr lang="en-US" altLang="ja-JP" sz="2700" dirty="0" smtClean="0"/>
              <a:t>D</a:t>
            </a:r>
            <a:r>
              <a:rPr lang="ja-JP" altLang="en-US" sz="2700" dirty="0" err="1" smtClean="0"/>
              <a:t>は強</a:t>
            </a:r>
            <a:r>
              <a:rPr lang="ja-JP" altLang="en-US" sz="2700" dirty="0" smtClean="0"/>
              <a:t>支配戦略</a:t>
            </a:r>
            <a:endParaRPr lang="en-US" altLang="ja-JP" sz="2700" dirty="0" smtClean="0"/>
          </a:p>
          <a:p>
            <a:pPr lvl="1" eaLnBrk="1" hangingPunct="1">
              <a:lnSpc>
                <a:spcPct val="80000"/>
              </a:lnSpc>
            </a:pPr>
            <a:r>
              <a:rPr lang="ja-JP" altLang="en-US" sz="2400" dirty="0" smtClean="0"/>
              <a:t>相手が</a:t>
            </a:r>
            <a:r>
              <a:rPr lang="en-US" altLang="ja-JP" sz="2400" dirty="0" smtClean="0"/>
              <a:t>C</a:t>
            </a:r>
            <a:r>
              <a:rPr lang="ja-JP" altLang="en-US" sz="2400" dirty="0" smtClean="0"/>
              <a:t>を選んだときと</a:t>
            </a:r>
            <a:r>
              <a:rPr lang="en-US" altLang="ja-JP" sz="2400" dirty="0" smtClean="0"/>
              <a:t>D</a:t>
            </a:r>
            <a:r>
              <a:rPr lang="ja-JP" altLang="en-US" sz="2400" dirty="0" smtClean="0"/>
              <a:t>を選んだときのいずれのケースにおいても、自分にとっては</a:t>
            </a:r>
            <a:r>
              <a:rPr lang="en-US" altLang="ja-JP" sz="2400" dirty="0" smtClean="0"/>
              <a:t>D</a:t>
            </a:r>
            <a:r>
              <a:rPr lang="ja-JP" altLang="en-US" sz="2400" dirty="0" smtClean="0"/>
              <a:t>を選ぶ方が</a:t>
            </a:r>
            <a:r>
              <a:rPr lang="en-US" altLang="ja-JP" sz="2400" dirty="0" smtClean="0"/>
              <a:t>C</a:t>
            </a:r>
            <a:r>
              <a:rPr lang="ja-JP" altLang="en-US" sz="2400" dirty="0" smtClean="0"/>
              <a:t>を選ぶよりも望ましい</a:t>
            </a:r>
            <a:endParaRPr lang="en-US" altLang="ja-JP" sz="2400" dirty="0" smtClean="0"/>
          </a:p>
          <a:p>
            <a:pPr eaLnBrk="1" hangingPunct="1">
              <a:lnSpc>
                <a:spcPct val="80000"/>
              </a:lnSpc>
            </a:pPr>
            <a:r>
              <a:rPr lang="ja-JP" altLang="en-US" sz="2700" dirty="0" smtClean="0"/>
              <a:t>⇒ ナッシュ均衡は </a:t>
            </a:r>
            <a:r>
              <a:rPr lang="en-US" altLang="ja-JP" sz="2700" dirty="0" smtClean="0"/>
              <a:t>(D,D)</a:t>
            </a:r>
          </a:p>
          <a:p>
            <a:pPr lvl="3" eaLnBrk="1" hangingPunct="1">
              <a:lnSpc>
                <a:spcPct val="80000"/>
              </a:lnSpc>
            </a:pPr>
            <a:endParaRPr lang="en-US" altLang="ja-JP" sz="1600" dirty="0" smtClean="0"/>
          </a:p>
          <a:p>
            <a:pPr eaLnBrk="1" hangingPunct="1">
              <a:lnSpc>
                <a:spcPct val="80000"/>
              </a:lnSpc>
            </a:pPr>
            <a:r>
              <a:rPr lang="en-US" altLang="ja-JP" sz="2700" dirty="0" smtClean="0"/>
              <a:t>2</a:t>
            </a:r>
            <a:r>
              <a:rPr lang="ja-JP" altLang="en-US" sz="2700" dirty="0" smtClean="0"/>
              <a:t>人のプレイヤーがともに</a:t>
            </a:r>
            <a:r>
              <a:rPr lang="en-US" altLang="ja-JP" sz="2700" dirty="0" smtClean="0"/>
              <a:t>C</a:t>
            </a:r>
            <a:r>
              <a:rPr lang="ja-JP" altLang="en-US" sz="2700" dirty="0" smtClean="0"/>
              <a:t>を選べば、両者の利得はナッシュ均衡 における各プレイヤーの利得よりも大</a:t>
            </a:r>
          </a:p>
          <a:p>
            <a:pPr eaLnBrk="1" hangingPunct="1">
              <a:lnSpc>
                <a:spcPct val="80000"/>
              </a:lnSpc>
            </a:pPr>
            <a:r>
              <a:rPr lang="ja-JP" altLang="en-US" sz="2700" dirty="0" smtClean="0"/>
              <a:t>⇒ 「</a:t>
            </a:r>
            <a:r>
              <a:rPr lang="en-US" altLang="ja-JP" sz="2700" dirty="0" smtClean="0"/>
              <a:t>2</a:t>
            </a:r>
            <a:r>
              <a:rPr lang="ja-JP" altLang="en-US" sz="2700" dirty="0" smtClean="0"/>
              <a:t>人とも協調」という、</a:t>
            </a:r>
            <a:r>
              <a:rPr lang="ja-JP" altLang="en-US" sz="2700" dirty="0" smtClean="0">
                <a:solidFill>
                  <a:srgbClr val="FF0000"/>
                </a:solidFill>
              </a:rPr>
              <a:t>より望ましい選択肢があるにも関わらず</a:t>
            </a:r>
            <a:r>
              <a:rPr lang="ja-JP" altLang="en-US" sz="2700" dirty="0" smtClean="0"/>
              <a:t>、「</a:t>
            </a:r>
            <a:r>
              <a:rPr lang="en-US" altLang="ja-JP" sz="2700" dirty="0" smtClean="0"/>
              <a:t>2</a:t>
            </a:r>
            <a:r>
              <a:rPr lang="ja-JP" altLang="en-US" sz="2700" dirty="0" smtClean="0"/>
              <a:t>人とも裏切り」という</a:t>
            </a:r>
            <a:r>
              <a:rPr lang="ja-JP" altLang="en-US" sz="2700" dirty="0" smtClean="0">
                <a:solidFill>
                  <a:srgbClr val="FF0000"/>
                </a:solidFill>
              </a:rPr>
              <a:t>望ましくない結果が均衡では選択されてしまう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E83DE3DE-41EC-4C2B-B85C-AE670B5DF807}" type="slidenum">
              <a:rPr lang="en-US" altLang="ja-JP"/>
              <a:pPr eaLnBrk="1" hangingPunct="1"/>
              <a:t>4</a:t>
            </a:fld>
            <a:endParaRPr lang="en-US" altLang="ja-JP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繰り返しゲーム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ja-JP" altLang="en-US" sz="2800" dirty="0" smtClean="0"/>
              <a:t>繰り返しゲーム（</a:t>
            </a:r>
            <a:r>
              <a:rPr lang="en-US" altLang="ja-JP" sz="2800" dirty="0" smtClean="0"/>
              <a:t>repeated game</a:t>
            </a:r>
            <a:r>
              <a:rPr lang="ja-JP" altLang="en-US" sz="2800" dirty="0" smtClean="0"/>
              <a:t>）</a:t>
            </a:r>
            <a:endParaRPr lang="en-US" altLang="ja-JP" sz="2800" dirty="0" smtClean="0"/>
          </a:p>
          <a:p>
            <a:pPr lvl="1" eaLnBrk="1" hangingPunct="1">
              <a:lnSpc>
                <a:spcPct val="90000"/>
              </a:lnSpc>
            </a:pPr>
            <a:r>
              <a:rPr lang="ja-JP" altLang="en-US" sz="2400" dirty="0" smtClean="0"/>
              <a:t>同一の戦略形ゲームが繰り返しプレイされるゲーム</a:t>
            </a:r>
            <a:endParaRPr lang="en-US" altLang="ja-JP" sz="2400" dirty="0" smtClean="0"/>
          </a:p>
          <a:p>
            <a:pPr lvl="2" eaLnBrk="1" hangingPunct="1">
              <a:lnSpc>
                <a:spcPct val="90000"/>
              </a:lnSpc>
            </a:pPr>
            <a:r>
              <a:rPr lang="ja-JP" altLang="en-US" sz="2000" dirty="0" smtClean="0"/>
              <a:t>有限回繰り返しゲーム：プレイの回数が有限</a:t>
            </a:r>
            <a:endParaRPr lang="en-US" altLang="ja-JP" sz="2000" dirty="0" smtClean="0"/>
          </a:p>
          <a:p>
            <a:pPr lvl="2" eaLnBrk="1" hangingPunct="1">
              <a:lnSpc>
                <a:spcPct val="90000"/>
              </a:lnSpc>
            </a:pPr>
            <a:r>
              <a:rPr lang="ja-JP" altLang="en-US" sz="2000" dirty="0" smtClean="0"/>
              <a:t>無限回繰り返しゲーム：プレイの回数が無限</a:t>
            </a:r>
            <a:endParaRPr lang="en-US" altLang="ja-JP" sz="2000" dirty="0" smtClean="0"/>
          </a:p>
          <a:p>
            <a:pPr lvl="3" eaLnBrk="1" hangingPunct="1">
              <a:lnSpc>
                <a:spcPct val="90000"/>
              </a:lnSpc>
            </a:pPr>
            <a:endParaRPr lang="en-US" altLang="ja-JP" sz="1600" dirty="0" smtClean="0"/>
          </a:p>
          <a:p>
            <a:pPr eaLnBrk="1" hangingPunct="1">
              <a:lnSpc>
                <a:spcPct val="90000"/>
              </a:lnSpc>
            </a:pPr>
            <a:r>
              <a:rPr lang="ja-JP" altLang="en-US" sz="2800" dirty="0" smtClean="0"/>
              <a:t>元のゲームを</a:t>
            </a:r>
            <a:r>
              <a:rPr lang="en-US" altLang="ja-JP" sz="2800" dirty="0" smtClean="0"/>
              <a:t>G</a:t>
            </a:r>
            <a:r>
              <a:rPr lang="ja-JP" altLang="en-US" sz="2800" dirty="0" smtClean="0"/>
              <a:t>で表す</a:t>
            </a:r>
          </a:p>
          <a:p>
            <a:pPr lvl="1" eaLnBrk="1" hangingPunct="1">
              <a:lnSpc>
                <a:spcPct val="90000"/>
              </a:lnSpc>
            </a:pPr>
            <a:r>
              <a:rPr lang="ja-JP" altLang="en-US" sz="2400" dirty="0" smtClean="0"/>
              <a:t>「成分ゲーム（</a:t>
            </a:r>
            <a:r>
              <a:rPr lang="en-US" altLang="ja-JP" sz="2400" dirty="0" smtClean="0"/>
              <a:t>component game</a:t>
            </a:r>
            <a:r>
              <a:rPr lang="ja-JP" altLang="en-US" sz="2400" dirty="0" smtClean="0"/>
              <a:t>）」</a:t>
            </a:r>
            <a:r>
              <a:rPr lang="en-US" altLang="ja-JP" sz="2400" dirty="0" smtClean="0"/>
              <a:t>or</a:t>
            </a:r>
            <a:r>
              <a:rPr lang="ja-JP" altLang="en-US" sz="2400" dirty="0" smtClean="0"/>
              <a:t>「ステージゲーム（</a:t>
            </a:r>
            <a:r>
              <a:rPr lang="en-US" altLang="ja-JP" sz="2400" dirty="0" smtClean="0"/>
              <a:t>stage game</a:t>
            </a:r>
            <a:r>
              <a:rPr lang="ja-JP" altLang="en-US" sz="2400" dirty="0" smtClean="0"/>
              <a:t>）」という</a:t>
            </a:r>
          </a:p>
          <a:p>
            <a:pPr eaLnBrk="1" hangingPunct="1">
              <a:lnSpc>
                <a:spcPct val="90000"/>
              </a:lnSpc>
            </a:pPr>
            <a:r>
              <a:rPr lang="ja-JP" altLang="en-US" sz="2800" dirty="0" smtClean="0"/>
              <a:t>⇒ </a:t>
            </a:r>
            <a:r>
              <a:rPr lang="en-US" altLang="ja-JP" sz="2800" dirty="0" smtClean="0"/>
              <a:t>T</a:t>
            </a:r>
            <a:r>
              <a:rPr lang="ja-JP" altLang="en-US" sz="2800" dirty="0" smtClean="0"/>
              <a:t>回繰り返しゲームを</a:t>
            </a:r>
            <a:r>
              <a:rPr lang="en-US" altLang="ja-JP" sz="2800" dirty="0" smtClean="0"/>
              <a:t>G(T)</a:t>
            </a:r>
            <a:r>
              <a:rPr lang="ja-JP" altLang="en-US" sz="2800" dirty="0" err="1" smtClean="0"/>
              <a:t>、</a:t>
            </a:r>
            <a:r>
              <a:rPr lang="ja-JP" altLang="en-US" sz="2800" dirty="0" smtClean="0"/>
              <a:t>無限回繰り返しゲームを</a:t>
            </a:r>
            <a:r>
              <a:rPr lang="en-US" altLang="ja-JP" sz="2800" dirty="0" smtClean="0"/>
              <a:t>G(</a:t>
            </a:r>
            <a:r>
              <a:rPr lang="ja-JP" altLang="en-US" sz="2800" dirty="0" smtClean="0"/>
              <a:t>∞</a:t>
            </a:r>
            <a:r>
              <a:rPr lang="en-US" altLang="ja-JP" sz="2800" dirty="0" smtClean="0"/>
              <a:t>) </a:t>
            </a:r>
            <a:r>
              <a:rPr lang="ja-JP" altLang="en-US" sz="2800" dirty="0" smtClean="0"/>
              <a:t>で表す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37440EE6-16F1-4EB3-94EA-D2CDE8CD9435}" type="slidenum">
              <a:rPr lang="en-US" altLang="ja-JP"/>
              <a:pPr eaLnBrk="1" hangingPunct="1"/>
              <a:t>5</a:t>
            </a:fld>
            <a:endParaRPr lang="en-US" altLang="ja-JP"/>
          </a:p>
        </p:txBody>
      </p:sp>
      <p:sp>
        <p:nvSpPr>
          <p:cNvPr id="12290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ja-JP" altLang="en-US" dirty="0" smtClean="0"/>
              <a:t>繰り返しゲームにおける戦略と利得</a:t>
            </a:r>
          </a:p>
        </p:txBody>
      </p:sp>
      <p:sp>
        <p:nvSpPr>
          <p:cNvPr id="7171" name="コンテンツ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507413" cy="50688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ja-JP" altLang="en-US" sz="2500" dirty="0" smtClean="0"/>
              <a:t>繰り返しゲームにおける各プレイヤーの戦略：</a:t>
            </a:r>
            <a:endParaRPr lang="en-US" altLang="ja-JP" sz="2500" dirty="0" smtClean="0"/>
          </a:p>
          <a:p>
            <a:pPr lvl="1" eaLnBrk="1" hangingPunct="1">
              <a:lnSpc>
                <a:spcPct val="80000"/>
              </a:lnSpc>
            </a:pPr>
            <a:r>
              <a:rPr lang="ja-JP" altLang="en-US" sz="2200" dirty="0" smtClean="0"/>
              <a:t>過去のプレイに依存して毎回の行動を決定する行動プログラム</a:t>
            </a:r>
          </a:p>
          <a:p>
            <a:pPr lvl="2" eaLnBrk="1" hangingPunct="1">
              <a:lnSpc>
                <a:spcPct val="80000"/>
              </a:lnSpc>
            </a:pPr>
            <a:r>
              <a:rPr lang="ja-JP" altLang="en-US" sz="1900" dirty="0" smtClean="0"/>
              <a:t>毎回の行動≠戦略</a:t>
            </a:r>
          </a:p>
          <a:p>
            <a:pPr lvl="4" eaLnBrk="1" hangingPunct="1">
              <a:lnSpc>
                <a:spcPct val="80000"/>
              </a:lnSpc>
            </a:pPr>
            <a:endParaRPr lang="ja-JP" altLang="en-US" sz="1200" dirty="0" smtClean="0"/>
          </a:p>
          <a:p>
            <a:pPr eaLnBrk="1" hangingPunct="1">
              <a:lnSpc>
                <a:spcPct val="80000"/>
              </a:lnSpc>
            </a:pPr>
            <a:r>
              <a:rPr lang="ja-JP" altLang="en-US" sz="2500" dirty="0" smtClean="0"/>
              <a:t>プレイヤーの集合を </a:t>
            </a:r>
            <a:r>
              <a:rPr lang="en-US" altLang="ja-JP" sz="2500" dirty="0" smtClean="0"/>
              <a:t>N={1,…,n} </a:t>
            </a:r>
            <a:r>
              <a:rPr lang="ja-JP" altLang="en-US" sz="2500" dirty="0" smtClean="0"/>
              <a:t>とし、</a:t>
            </a:r>
            <a:r>
              <a:rPr lang="en-US" altLang="ja-JP" sz="2500" dirty="0" smtClean="0"/>
              <a:t>t</a:t>
            </a:r>
            <a:r>
              <a:rPr lang="ja-JP" altLang="en-US" sz="2500" dirty="0" smtClean="0"/>
              <a:t>回目のプレイにおけるプレイヤー</a:t>
            </a:r>
            <a:r>
              <a:rPr lang="en-US" altLang="ja-JP" sz="2500" dirty="0" err="1" smtClean="0"/>
              <a:t>i</a:t>
            </a:r>
            <a:r>
              <a:rPr lang="ja-JP" altLang="en-US" sz="2500" dirty="0" smtClean="0"/>
              <a:t>の行動を</a:t>
            </a:r>
            <a:r>
              <a:rPr lang="en-US" altLang="ja-JP" sz="2500" dirty="0" err="1" smtClean="0"/>
              <a:t>a</a:t>
            </a:r>
            <a:r>
              <a:rPr lang="en-US" altLang="ja-JP" sz="2500" baseline="-25000" dirty="0" err="1" smtClean="0"/>
              <a:t>i</a:t>
            </a:r>
            <a:r>
              <a:rPr lang="en-US" altLang="ja-JP" sz="2500" baseline="30000" dirty="0" err="1" smtClean="0"/>
              <a:t>t</a:t>
            </a:r>
            <a:r>
              <a:rPr lang="en-US" altLang="ja-JP" sz="2500" dirty="0" err="1" smtClean="0"/>
              <a:t>∈A</a:t>
            </a:r>
            <a:r>
              <a:rPr lang="en-US" altLang="ja-JP" sz="2500" baseline="-25000" dirty="0" err="1" smtClean="0"/>
              <a:t>i</a:t>
            </a:r>
            <a:r>
              <a:rPr lang="en-US" altLang="ja-JP" sz="2500" baseline="-25000" dirty="0" smtClean="0"/>
              <a:t> </a:t>
            </a:r>
            <a:r>
              <a:rPr lang="ja-JP" altLang="en-US" sz="2500" dirty="0" smtClean="0"/>
              <a:t>で表す</a:t>
            </a:r>
          </a:p>
          <a:p>
            <a:pPr eaLnBrk="1" hangingPunct="1">
              <a:lnSpc>
                <a:spcPct val="80000"/>
              </a:lnSpc>
            </a:pPr>
            <a:r>
              <a:rPr lang="ja-JP" altLang="en-US" sz="2500" dirty="0" smtClean="0"/>
              <a:t>⇒ </a:t>
            </a:r>
            <a:r>
              <a:rPr lang="en-US" altLang="ja-JP" sz="2500" dirty="0" smtClean="0"/>
              <a:t>t</a:t>
            </a:r>
            <a:r>
              <a:rPr lang="ja-JP" altLang="en-US" sz="2500" dirty="0" smtClean="0"/>
              <a:t>回目までのプレイの履歴（</a:t>
            </a:r>
            <a:r>
              <a:rPr lang="en-US" altLang="ja-JP" sz="2500" dirty="0" smtClean="0"/>
              <a:t>history</a:t>
            </a:r>
            <a:r>
              <a:rPr lang="ja-JP" altLang="en-US" sz="2500" dirty="0" smtClean="0"/>
              <a:t>）：</a:t>
            </a:r>
            <a:r>
              <a:rPr lang="en-US" altLang="ja-JP" sz="2500" dirty="0" err="1" smtClean="0"/>
              <a:t>h</a:t>
            </a:r>
            <a:r>
              <a:rPr lang="en-US" altLang="ja-JP" sz="2500" baseline="30000" dirty="0" err="1" smtClean="0"/>
              <a:t>t</a:t>
            </a:r>
            <a:r>
              <a:rPr lang="en-US" altLang="ja-JP" sz="2500" dirty="0" smtClean="0"/>
              <a:t>=(a</a:t>
            </a:r>
            <a:r>
              <a:rPr lang="en-US" altLang="ja-JP" sz="2500" baseline="30000" dirty="0" smtClean="0"/>
              <a:t>1</a:t>
            </a:r>
            <a:r>
              <a:rPr lang="en-US" altLang="ja-JP" sz="2500" dirty="0" smtClean="0"/>
              <a:t>,…,a</a:t>
            </a:r>
            <a:r>
              <a:rPr lang="en-US" altLang="ja-JP" sz="2500" baseline="30000" dirty="0" smtClean="0"/>
              <a:t>t</a:t>
            </a:r>
            <a:r>
              <a:rPr lang="en-US" altLang="ja-JP" sz="2500" dirty="0" smtClean="0"/>
              <a:t>)</a:t>
            </a:r>
            <a:endParaRPr lang="ja-JP" altLang="en-US" sz="25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altLang="ja-JP" sz="2200" dirty="0" smtClean="0"/>
              <a:t>a</a:t>
            </a:r>
            <a:r>
              <a:rPr lang="en-US" altLang="ja-JP" sz="2200" baseline="30000" dirty="0" smtClean="0"/>
              <a:t>s</a:t>
            </a:r>
            <a:r>
              <a:rPr lang="en-US" altLang="ja-JP" sz="2200" dirty="0" smtClean="0"/>
              <a:t>=(a</a:t>
            </a:r>
            <a:r>
              <a:rPr lang="en-US" altLang="ja-JP" sz="2200" baseline="-25000" dirty="0" smtClean="0"/>
              <a:t>1</a:t>
            </a:r>
            <a:r>
              <a:rPr lang="en-US" altLang="ja-JP" sz="2200" baseline="30000" dirty="0" smtClean="0"/>
              <a:t>s</a:t>
            </a:r>
            <a:r>
              <a:rPr lang="en-US" altLang="ja-JP" sz="2200" dirty="0" smtClean="0"/>
              <a:t>,…,</a:t>
            </a:r>
            <a:r>
              <a:rPr lang="en-US" altLang="ja-JP" sz="2200" dirty="0" err="1" smtClean="0"/>
              <a:t>a</a:t>
            </a:r>
            <a:r>
              <a:rPr lang="en-US" altLang="ja-JP" sz="2200" baseline="-25000" dirty="0" err="1" smtClean="0"/>
              <a:t>n</a:t>
            </a:r>
            <a:r>
              <a:rPr lang="en-US" altLang="ja-JP" sz="2200" baseline="30000" dirty="0" err="1" smtClean="0"/>
              <a:t>s</a:t>
            </a:r>
            <a:r>
              <a:rPr lang="en-US" altLang="ja-JP" sz="2200" dirty="0" smtClean="0"/>
              <a:t>) ∈A</a:t>
            </a:r>
            <a:r>
              <a:rPr lang="ja-JP" altLang="en-US" sz="2200" dirty="0" smtClean="0"/>
              <a:t>：</a:t>
            </a:r>
            <a:r>
              <a:rPr lang="en-US" altLang="ja-JP" sz="2200" dirty="0" smtClean="0"/>
              <a:t>s</a:t>
            </a:r>
            <a:r>
              <a:rPr lang="ja-JP" altLang="en-US" sz="2200" dirty="0" smtClean="0"/>
              <a:t>回目のプレイで選択された行動の組</a:t>
            </a:r>
          </a:p>
          <a:p>
            <a:pPr lvl="2" eaLnBrk="1" hangingPunct="1">
              <a:lnSpc>
                <a:spcPct val="80000"/>
              </a:lnSpc>
            </a:pPr>
            <a:r>
              <a:rPr lang="ja-JP" altLang="en-US" sz="1900" dirty="0" smtClean="0"/>
              <a:t>囚人のジレンマ」ゲームでは、毎回の行動は </a:t>
            </a:r>
            <a:r>
              <a:rPr lang="en-US" altLang="ja-JP" sz="1900" dirty="0" smtClean="0"/>
              <a:t>(C,C), (C,D), (D,C), (D,D) </a:t>
            </a:r>
            <a:r>
              <a:rPr lang="ja-JP" altLang="en-US" sz="1900" dirty="0" smtClean="0"/>
              <a:t>のいずれか</a:t>
            </a:r>
          </a:p>
          <a:p>
            <a:pPr eaLnBrk="1" hangingPunct="1">
              <a:lnSpc>
                <a:spcPct val="80000"/>
              </a:lnSpc>
            </a:pPr>
            <a:r>
              <a:rPr lang="ja-JP" altLang="en-US" sz="2500" dirty="0" smtClean="0"/>
              <a:t>⇒ </a:t>
            </a:r>
            <a:r>
              <a:rPr lang="en-US" altLang="ja-JP" sz="2500" dirty="0" smtClean="0"/>
              <a:t>t+1</a:t>
            </a:r>
            <a:r>
              <a:rPr lang="ja-JP" altLang="en-US" sz="2500" dirty="0" smtClean="0"/>
              <a:t>回目のゲームにおけるプレイヤー</a:t>
            </a:r>
            <a:r>
              <a:rPr lang="en-US" altLang="ja-JP" sz="2500" dirty="0" err="1" smtClean="0"/>
              <a:t>i</a:t>
            </a:r>
            <a:r>
              <a:rPr lang="ja-JP" altLang="en-US" sz="2500" dirty="0" smtClean="0"/>
              <a:t>の行動：</a:t>
            </a:r>
            <a:r>
              <a:rPr lang="en-US" altLang="ja-JP" sz="2500" dirty="0" smtClean="0"/>
              <a:t>t</a:t>
            </a:r>
            <a:r>
              <a:rPr lang="ja-JP" altLang="en-US" sz="2500" dirty="0" smtClean="0"/>
              <a:t>回目までのゲームの可能な履歴 </a:t>
            </a:r>
            <a:r>
              <a:rPr lang="en-US" altLang="ja-JP" sz="2500" dirty="0" err="1" smtClean="0"/>
              <a:t>h</a:t>
            </a:r>
            <a:r>
              <a:rPr lang="en-US" altLang="ja-JP" sz="2500" baseline="30000" dirty="0" err="1" smtClean="0"/>
              <a:t>t</a:t>
            </a:r>
            <a:r>
              <a:rPr lang="en-US" altLang="ja-JP" sz="2500" dirty="0" err="1" smtClean="0"/>
              <a:t>∈A</a:t>
            </a:r>
            <a:r>
              <a:rPr lang="en-US" altLang="ja-JP" sz="2500" baseline="30000" dirty="0" err="1" smtClean="0"/>
              <a:t>t</a:t>
            </a:r>
            <a:r>
              <a:rPr lang="ja-JP" altLang="en-US" sz="2500" dirty="0" smtClean="0"/>
              <a:t>に対して、行動</a:t>
            </a:r>
            <a:r>
              <a:rPr lang="en-US" altLang="ja-JP" sz="2500" dirty="0" smtClean="0"/>
              <a:t>a</a:t>
            </a:r>
            <a:r>
              <a:rPr lang="en-US" altLang="ja-JP" sz="2500" baseline="-25000" dirty="0" smtClean="0"/>
              <a:t>i</a:t>
            </a:r>
            <a:r>
              <a:rPr lang="en-US" altLang="ja-JP" sz="2500" baseline="30000" dirty="0" smtClean="0"/>
              <a:t>t+1</a:t>
            </a:r>
            <a:r>
              <a:rPr lang="ja-JP" altLang="en-US" sz="2500" dirty="0" smtClean="0"/>
              <a:t>を対応させる関数 </a:t>
            </a:r>
            <a:r>
              <a:rPr lang="en-US" altLang="ja-JP" sz="2500" dirty="0" smtClean="0"/>
              <a:t>a</a:t>
            </a:r>
            <a:r>
              <a:rPr lang="en-US" altLang="ja-JP" sz="2500" baseline="-25000" dirty="0" smtClean="0"/>
              <a:t>i</a:t>
            </a:r>
            <a:r>
              <a:rPr lang="en-US" altLang="ja-JP" sz="2500" baseline="30000" dirty="0" smtClean="0"/>
              <a:t>t+1</a:t>
            </a:r>
            <a:r>
              <a:rPr lang="en-US" altLang="ja-JP" sz="2500" dirty="0" smtClean="0"/>
              <a:t>=f</a:t>
            </a:r>
            <a:r>
              <a:rPr lang="en-US" altLang="ja-JP" sz="2500" baseline="-25000" dirty="0" smtClean="0"/>
              <a:t>i</a:t>
            </a:r>
            <a:r>
              <a:rPr lang="en-US" altLang="ja-JP" sz="2500" baseline="30000" dirty="0" smtClean="0"/>
              <a:t>t+1</a:t>
            </a:r>
            <a:r>
              <a:rPr lang="en-US" altLang="ja-JP" sz="2500" dirty="0" smtClean="0"/>
              <a:t>(</a:t>
            </a:r>
            <a:r>
              <a:rPr lang="en-US" altLang="ja-JP" sz="2500" dirty="0" err="1" smtClean="0"/>
              <a:t>h</a:t>
            </a:r>
            <a:r>
              <a:rPr lang="en-US" altLang="ja-JP" sz="2500" baseline="30000" dirty="0" err="1" smtClean="0"/>
              <a:t>t</a:t>
            </a:r>
            <a:r>
              <a:rPr lang="en-US" altLang="ja-JP" sz="2500" dirty="0" smtClean="0"/>
              <a:t>)</a:t>
            </a:r>
            <a:endParaRPr lang="ja-JP" altLang="en-US" sz="2500" dirty="0" smtClean="0"/>
          </a:p>
          <a:p>
            <a:pPr eaLnBrk="1" hangingPunct="1">
              <a:lnSpc>
                <a:spcPct val="80000"/>
              </a:lnSpc>
            </a:pPr>
            <a:r>
              <a:rPr lang="ja-JP" altLang="en-US" sz="2500" dirty="0" smtClean="0"/>
              <a:t>プレイヤー</a:t>
            </a:r>
            <a:r>
              <a:rPr lang="en-US" altLang="ja-JP" sz="2500" dirty="0" err="1" smtClean="0"/>
              <a:t>i</a:t>
            </a:r>
            <a:r>
              <a:rPr lang="ja-JP" altLang="en-US" sz="2500" dirty="0" smtClean="0"/>
              <a:t>の戦略：この関数を集めたもの </a:t>
            </a:r>
            <a:r>
              <a:rPr lang="en-US" altLang="ja-JP" sz="2500" dirty="0" smtClean="0"/>
              <a:t>(f</a:t>
            </a:r>
            <a:r>
              <a:rPr lang="en-US" altLang="ja-JP" sz="2500" baseline="-25000" dirty="0" smtClean="0"/>
              <a:t>i</a:t>
            </a:r>
            <a:r>
              <a:rPr lang="en-US" altLang="ja-JP" sz="2500" baseline="30000" dirty="0" smtClean="0"/>
              <a:t>1</a:t>
            </a:r>
            <a:r>
              <a:rPr lang="en-US" altLang="ja-JP" sz="2500" dirty="0" smtClean="0"/>
              <a:t>,f</a:t>
            </a:r>
            <a:r>
              <a:rPr lang="en-US" altLang="ja-JP" sz="2500" baseline="-25000" dirty="0" smtClean="0"/>
              <a:t>i</a:t>
            </a:r>
            <a:r>
              <a:rPr lang="en-US" altLang="ja-JP" sz="2500" baseline="30000" dirty="0" smtClean="0"/>
              <a:t>2</a:t>
            </a:r>
            <a:r>
              <a:rPr lang="en-US" altLang="ja-JP" sz="2500" dirty="0" smtClean="0"/>
              <a:t>,…,f</a:t>
            </a:r>
            <a:r>
              <a:rPr lang="en-US" altLang="ja-JP" sz="2500" baseline="-25000" dirty="0" smtClean="0"/>
              <a:t>i</a:t>
            </a:r>
            <a:r>
              <a:rPr lang="en-US" altLang="ja-JP" sz="2500" baseline="30000" dirty="0" smtClean="0"/>
              <a:t>t+1</a:t>
            </a:r>
            <a:r>
              <a:rPr lang="en-US" altLang="ja-JP" sz="2500" dirty="0" smtClean="0"/>
              <a:t>,…)</a:t>
            </a:r>
            <a:endParaRPr lang="ja-JP" altLang="en-US" sz="25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ja-JP" altLang="en-US" dirty="0" smtClean="0"/>
              <a:t>繰り返しゲームにおける戦略と利得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975" cy="4781550"/>
          </a:xfrm>
        </p:spPr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ja-JP" altLang="en-US" dirty="0" smtClean="0"/>
              <a:t>繰り返しゲームにおける各プレイヤーの戦略が与えられる ⇒ 毎回のゲームの利得が決定</a:t>
            </a:r>
            <a:endParaRPr lang="en-US" altLang="ja-JP" dirty="0" smtClean="0"/>
          </a:p>
          <a:p>
            <a:pPr lvl="3">
              <a:defRPr/>
            </a:pPr>
            <a:endParaRPr lang="en-US" altLang="ja-JP" dirty="0" smtClean="0"/>
          </a:p>
          <a:p>
            <a:pPr>
              <a:defRPr/>
            </a:pPr>
            <a:r>
              <a:rPr lang="ja-JP" altLang="en-US" dirty="0" smtClean="0"/>
              <a:t>将来の利得：ゲームの開始時点の現在価値で評価</a:t>
            </a:r>
            <a:endParaRPr lang="en-US" altLang="ja-JP" dirty="0" smtClean="0"/>
          </a:p>
          <a:p>
            <a:pPr lvl="1">
              <a:defRPr/>
            </a:pPr>
            <a:r>
              <a:rPr lang="ja-JP" altLang="en-US" dirty="0" smtClean="0"/>
              <a:t>通常、将来実際に得られる利得よりも割り引いて評価する</a:t>
            </a:r>
          </a:p>
          <a:p>
            <a:pPr lvl="2">
              <a:defRPr/>
            </a:pPr>
            <a:r>
              <a:rPr lang="ja-JP" altLang="en-US" dirty="0" smtClean="0"/>
              <a:t>例：</a:t>
            </a:r>
            <a:r>
              <a:rPr lang="en-US" altLang="ja-JP" dirty="0" smtClean="0"/>
              <a:t>100</a:t>
            </a:r>
            <a:r>
              <a:rPr lang="ja-JP" altLang="en-US" dirty="0" smtClean="0"/>
              <a:t>年後に</a:t>
            </a:r>
            <a:r>
              <a:rPr lang="en-US" altLang="ja-JP" dirty="0" smtClean="0"/>
              <a:t>100</a:t>
            </a:r>
            <a:r>
              <a:rPr lang="ja-JP" altLang="en-US" dirty="0" smtClean="0"/>
              <a:t>万円を手にすることができる ⇒ 何ももらえないのと同じ</a:t>
            </a:r>
          </a:p>
          <a:p>
            <a:pPr>
              <a:defRPr/>
            </a:pPr>
            <a:r>
              <a:rPr lang="en-US" altLang="ja-JP" dirty="0" smtClean="0"/>
              <a:t>t</a:t>
            </a:r>
            <a:r>
              <a:rPr lang="ja-JP" altLang="en-US" dirty="0" smtClean="0"/>
              <a:t>回目のゲームでの利得を </a:t>
            </a:r>
            <a:r>
              <a:rPr lang="en-US" altLang="ja-JP" dirty="0" err="1" smtClean="0"/>
              <a:t>v</a:t>
            </a:r>
            <a:r>
              <a:rPr lang="en-US" altLang="ja-JP" baseline="-25000" dirty="0" err="1" smtClean="0"/>
              <a:t>t</a:t>
            </a:r>
            <a:r>
              <a:rPr lang="en-US" altLang="ja-JP" dirty="0" smtClean="0"/>
              <a:t> </a:t>
            </a:r>
            <a:r>
              <a:rPr lang="ja-JP" altLang="en-US" dirty="0" smtClean="0"/>
              <a:t>とする</a:t>
            </a:r>
          </a:p>
          <a:p>
            <a:pPr>
              <a:defRPr/>
            </a:pPr>
            <a:r>
              <a:rPr lang="ja-JP" altLang="en-US" dirty="0" smtClean="0"/>
              <a:t>⇒ 利得の現在価値＝</a:t>
            </a:r>
            <a:r>
              <a:rPr lang="en-US" altLang="ja-JP" dirty="0" smtClean="0"/>
              <a:t>δ</a:t>
            </a:r>
            <a:r>
              <a:rPr lang="en-US" altLang="ja-JP" baseline="30000" dirty="0" smtClean="0"/>
              <a:t>t-1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v</a:t>
            </a:r>
            <a:r>
              <a:rPr lang="en-US" altLang="ja-JP" baseline="-25000" dirty="0" err="1" smtClean="0"/>
              <a:t>t</a:t>
            </a:r>
            <a:endParaRPr lang="en-US" altLang="ja-JP" baseline="-25000" dirty="0" smtClean="0"/>
          </a:p>
          <a:p>
            <a:pPr lvl="1">
              <a:defRPr/>
            </a:pPr>
            <a:r>
              <a:rPr lang="en-US" altLang="ja-JP" dirty="0" smtClean="0"/>
              <a:t>0</a:t>
            </a:r>
            <a:r>
              <a:rPr lang="ja-JP" altLang="en-US" dirty="0" smtClean="0"/>
              <a:t>≦</a:t>
            </a:r>
            <a:r>
              <a:rPr lang="en-US" altLang="ja-JP" dirty="0" smtClean="0"/>
              <a:t>δ&lt;1</a:t>
            </a:r>
            <a:r>
              <a:rPr lang="ja-JP" altLang="en-US" dirty="0" smtClean="0"/>
              <a:t>：将来利得に対する割引因子（</a:t>
            </a:r>
            <a:r>
              <a:rPr lang="en-US" altLang="ja-JP" dirty="0" smtClean="0"/>
              <a:t>discount factor</a:t>
            </a:r>
            <a:r>
              <a:rPr lang="ja-JP" altLang="en-US" dirty="0" smtClean="0"/>
              <a:t>）</a:t>
            </a:r>
            <a:endParaRPr lang="en-US" altLang="ja-JP" dirty="0" smtClean="0"/>
          </a:p>
        </p:txBody>
      </p:sp>
      <p:sp>
        <p:nvSpPr>
          <p:cNvPr id="14340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A408233F-9CA1-4461-BD14-0AC29ADF55BE}" type="slidenum">
              <a:rPr lang="en-US" altLang="ja-JP"/>
              <a:pPr eaLnBrk="1" hangingPunct="1"/>
              <a:t>6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ja-JP" altLang="en-US" dirty="0" smtClean="0"/>
              <a:t>繰り返しゲームにおける戦略と利得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075613" cy="3484563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ja-JP" altLang="en-US" dirty="0" smtClean="0"/>
              <a:t>仮定：各プレイヤーは利得の現在価値合計（</a:t>
            </a:r>
            <a:r>
              <a:rPr lang="en-US" altLang="ja-JP" dirty="0" smtClean="0"/>
              <a:t>discounted sum of present value</a:t>
            </a:r>
            <a:r>
              <a:rPr lang="ja-JP" altLang="en-US" dirty="0" smtClean="0"/>
              <a:t>）を最大にするように行動</a:t>
            </a:r>
            <a:endParaRPr lang="en-US" altLang="ja-JP" dirty="0" smtClean="0"/>
          </a:p>
          <a:p>
            <a:pPr>
              <a:buFontTx/>
              <a:buNone/>
              <a:defRPr/>
            </a:pPr>
            <a:endParaRPr lang="en-US" altLang="ja-JP" dirty="0" smtClean="0"/>
          </a:p>
          <a:p>
            <a:pPr>
              <a:defRPr/>
            </a:pPr>
            <a:endParaRPr lang="ja-JP" altLang="en-US" dirty="0" smtClean="0"/>
          </a:p>
          <a:p>
            <a:pPr lvl="1">
              <a:defRPr/>
            </a:pPr>
            <a:r>
              <a:rPr lang="en-US" altLang="ja-JP" dirty="0" smtClean="0"/>
              <a:t>(1-δ) </a:t>
            </a:r>
            <a:r>
              <a:rPr lang="ja-JP" altLang="en-US" dirty="0" smtClean="0"/>
              <a:t>をかけた「平均利得（</a:t>
            </a:r>
            <a:r>
              <a:rPr lang="en-US" altLang="ja-JP" dirty="0" smtClean="0"/>
              <a:t>average payoff</a:t>
            </a:r>
            <a:r>
              <a:rPr lang="ja-JP" altLang="en-US" dirty="0" smtClean="0"/>
              <a:t>）」を考えることもある</a:t>
            </a:r>
          </a:p>
          <a:p>
            <a:pPr lvl="1">
              <a:defRPr/>
            </a:pPr>
            <a:r>
              <a:rPr lang="ja-JP" altLang="en-US" dirty="0" smtClean="0"/>
              <a:t>無限回繰り返しゲームの場合：</a:t>
            </a:r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9674BBC6-56C7-44FF-906A-FACB62ED5477}" type="slidenum">
              <a:rPr lang="en-US" altLang="ja-JP"/>
              <a:pPr eaLnBrk="1" hangingPunct="1"/>
              <a:t>7</a:t>
            </a:fld>
            <a:endParaRPr lang="en-US" altLang="ja-JP"/>
          </a:p>
        </p:txBody>
      </p:sp>
      <p:graphicFrame>
        <p:nvGraphicFramePr>
          <p:cNvPr id="8197" name="Object 5"/>
          <p:cNvGraphicFramePr>
            <a:graphicFrameLocks noChangeAspect="1"/>
          </p:cNvGraphicFramePr>
          <p:nvPr/>
        </p:nvGraphicFramePr>
        <p:xfrm>
          <a:off x="3419475" y="2420938"/>
          <a:ext cx="1868488" cy="982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Equation" r:id="rId4" imgW="749160" imgH="393480" progId="Equation.DSMT4">
                  <p:embed/>
                </p:oleObj>
              </mc:Choice>
              <mc:Fallback>
                <p:oleObj name="Equation" r:id="rId4" imgW="749160" imgH="39348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475" y="2420938"/>
                        <a:ext cx="1868488" cy="982662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8" name="Object 6"/>
          <p:cNvGraphicFramePr>
            <a:graphicFrameLocks noChangeAspect="1"/>
          </p:cNvGraphicFramePr>
          <p:nvPr/>
        </p:nvGraphicFramePr>
        <p:xfrm>
          <a:off x="5795963" y="4365625"/>
          <a:ext cx="2724150" cy="982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Equation" r:id="rId6" imgW="1091880" imgH="393480" progId="Equation.DSMT4">
                  <p:embed/>
                </p:oleObj>
              </mc:Choice>
              <mc:Fallback>
                <p:oleObj name="Equation" r:id="rId6" imgW="1091880" imgH="39348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5963" y="4365625"/>
                        <a:ext cx="2724150" cy="982663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30429388-684C-4B7F-BA25-E1328CCB613E}" type="slidenum">
              <a:rPr lang="en-US" altLang="ja-JP"/>
              <a:pPr eaLnBrk="1" hangingPunct="1"/>
              <a:t>8</a:t>
            </a:fld>
            <a:endParaRPr lang="en-US" altLang="ja-JP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ja-JP" altLang="en-US" sz="3600" dirty="0" smtClean="0"/>
              <a:t>「囚人のジレンマ」ゲームの無限回繰り返しゲーム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ja-JP" altLang="en-US" sz="2300" dirty="0" smtClean="0"/>
              <a:t>成分ゲーム： 「囚人のジレンマ（</a:t>
            </a:r>
            <a:r>
              <a:rPr lang="en-US" altLang="ja-JP" sz="2300" dirty="0" smtClean="0"/>
              <a:t>prisoner’s dilemma</a:t>
            </a:r>
            <a:r>
              <a:rPr lang="ja-JP" altLang="en-US" sz="2300" dirty="0" smtClean="0"/>
              <a:t>）」ゲーム</a:t>
            </a:r>
            <a:endParaRPr lang="en-US" altLang="ja-JP" sz="2300" dirty="0" smtClean="0"/>
          </a:p>
          <a:p>
            <a:pPr>
              <a:lnSpc>
                <a:spcPct val="80000"/>
              </a:lnSpc>
            </a:pPr>
            <a:endParaRPr lang="en-US" altLang="ja-JP" sz="2300" dirty="0" smtClean="0"/>
          </a:p>
          <a:p>
            <a:pPr>
              <a:lnSpc>
                <a:spcPct val="80000"/>
              </a:lnSpc>
            </a:pPr>
            <a:endParaRPr lang="en-US" altLang="ja-JP" sz="2300" dirty="0" smtClean="0"/>
          </a:p>
          <a:p>
            <a:pPr>
              <a:lnSpc>
                <a:spcPct val="80000"/>
              </a:lnSpc>
            </a:pPr>
            <a:endParaRPr lang="en-US" altLang="ja-JP" sz="230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altLang="ja-JP" sz="2300" dirty="0" smtClean="0"/>
          </a:p>
          <a:p>
            <a:pPr>
              <a:lnSpc>
                <a:spcPct val="80000"/>
              </a:lnSpc>
            </a:pPr>
            <a:endParaRPr lang="en-US" altLang="ja-JP" sz="2300" dirty="0" smtClean="0"/>
          </a:p>
          <a:p>
            <a:pPr>
              <a:lnSpc>
                <a:spcPct val="80000"/>
              </a:lnSpc>
            </a:pPr>
            <a:endParaRPr lang="en-US" altLang="ja-JP" sz="2300" dirty="0" smtClean="0"/>
          </a:p>
          <a:p>
            <a:pPr>
              <a:lnSpc>
                <a:spcPct val="80000"/>
              </a:lnSpc>
            </a:pPr>
            <a:endParaRPr lang="en-US" altLang="ja-JP" sz="2300" dirty="0" smtClean="0"/>
          </a:p>
          <a:p>
            <a:pPr>
              <a:lnSpc>
                <a:spcPct val="80000"/>
              </a:lnSpc>
            </a:pPr>
            <a:r>
              <a:rPr lang="en-US" altLang="ja-JP" sz="2300" dirty="0" smtClean="0"/>
              <a:t>PD</a:t>
            </a:r>
            <a:r>
              <a:rPr lang="ja-JP" altLang="en-US" sz="2300" dirty="0" smtClean="0"/>
              <a:t>ゲームが無限回繰り返しプレイされると仮定</a:t>
            </a:r>
            <a:endParaRPr lang="en-US" altLang="ja-JP" sz="2300" dirty="0" smtClean="0"/>
          </a:p>
          <a:p>
            <a:pPr lvl="3">
              <a:lnSpc>
                <a:spcPct val="80000"/>
              </a:lnSpc>
            </a:pPr>
            <a:endParaRPr lang="en-US" altLang="ja-JP" sz="1200" dirty="0" smtClean="0"/>
          </a:p>
          <a:p>
            <a:pPr>
              <a:lnSpc>
                <a:spcPct val="80000"/>
              </a:lnSpc>
            </a:pPr>
            <a:r>
              <a:rPr lang="ja-JP" altLang="en-US" sz="2300" dirty="0" smtClean="0"/>
              <a:t>各プレイヤーは割引利得和を最大にするように戦略を選ぶ</a:t>
            </a:r>
          </a:p>
          <a:p>
            <a:pPr lvl="1">
              <a:lnSpc>
                <a:spcPct val="80000"/>
              </a:lnSpc>
            </a:pPr>
            <a:r>
              <a:rPr lang="ja-JP" altLang="en-US" sz="2100" dirty="0" smtClean="0"/>
              <a:t>各プレイヤーの割引因子：</a:t>
            </a:r>
            <a:endParaRPr lang="en-US" altLang="ja-JP" sz="2100" dirty="0" smtClean="0"/>
          </a:p>
        </p:txBody>
      </p:sp>
      <p:graphicFrame>
        <p:nvGraphicFramePr>
          <p:cNvPr id="5" name="Group 4"/>
          <p:cNvGraphicFramePr>
            <a:graphicFrameLocks noGrp="1"/>
          </p:cNvGraphicFramePr>
          <p:nvPr/>
        </p:nvGraphicFramePr>
        <p:xfrm>
          <a:off x="1116013" y="2205038"/>
          <a:ext cx="7000875" cy="1793874"/>
        </p:xfrm>
        <a:graphic>
          <a:graphicData uri="http://schemas.openxmlformats.org/drawingml/2006/table">
            <a:tbl>
              <a:tblPr/>
              <a:tblGrid>
                <a:gridCol w="1955200"/>
                <a:gridCol w="1702915"/>
                <a:gridCol w="1702915"/>
                <a:gridCol w="1639845"/>
              </a:tblGrid>
              <a:tr h="36588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0" marR="0" marT="0" marB="0" anchor="ctr" anchorCtr="1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0" marR="0" marT="0" marB="0" anchor="ctr" anchorCtr="1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プレイヤー</a:t>
                      </a: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 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7599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0" marR="0" marT="0" marB="0" anchor="ctr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0" marR="0" marT="0" marB="0" anchor="ctr" anchorCtr="1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協調（</a:t>
                      </a: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C</a:t>
                      </a:r>
                      <a:r>
                        <a:rPr kumimoji="1" lang="ja-JP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）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裏切り（</a:t>
                      </a: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D</a:t>
                      </a:r>
                      <a:r>
                        <a:rPr kumimoji="1" lang="ja-JP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）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5995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プレイヤー</a:t>
                      </a: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協調（</a:t>
                      </a: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C</a:t>
                      </a:r>
                      <a:r>
                        <a:rPr kumimoji="1" lang="ja-JP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）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4 ,  4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0 ,  5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599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裏切り（</a:t>
                      </a: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D</a:t>
                      </a:r>
                      <a:r>
                        <a:rPr kumimoji="1" lang="ja-JP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）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5 ,  0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1 ,  1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26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6816070"/>
              </p:ext>
            </p:extLst>
          </p:nvPr>
        </p:nvGraphicFramePr>
        <p:xfrm>
          <a:off x="4283968" y="5279440"/>
          <a:ext cx="1017587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7" name="Equation" r:id="rId4" imgW="507960" imgH="190440" progId="Equation.DSMT4">
                  <p:embed/>
                </p:oleObj>
              </mc:Choice>
              <mc:Fallback>
                <p:oleObj name="Equation" r:id="rId4" imgW="507960" imgH="190440" progId="Equation.DSMT4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3968" y="5279440"/>
                        <a:ext cx="1017587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6127A102-A232-4F96-8655-A34F119836DA}" type="slidenum">
              <a:rPr lang="en-US" altLang="ja-JP"/>
              <a:pPr eaLnBrk="1" hangingPunct="1"/>
              <a:t>9</a:t>
            </a:fld>
            <a:endParaRPr lang="en-US" altLang="ja-JP"/>
          </a:p>
        </p:txBody>
      </p:sp>
      <p:sp>
        <p:nvSpPr>
          <p:cNvPr id="15363" name="Rectangle 7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ja-JP" altLang="en-US" smtClean="0"/>
              <a:t>無限回繰り返し</a:t>
            </a:r>
            <a:r>
              <a:rPr lang="en-US" altLang="ja-JP" smtClean="0"/>
              <a:t>PD</a:t>
            </a:r>
            <a:r>
              <a:rPr lang="ja-JP" altLang="en-US" smtClean="0"/>
              <a:t>ゲーム：戦略</a:t>
            </a:r>
          </a:p>
        </p:txBody>
      </p:sp>
      <p:sp>
        <p:nvSpPr>
          <p:cNvPr id="9224" name="Rectangle 8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ja-JP" altLang="en-US" smtClean="0"/>
              <a:t>以下の</a:t>
            </a:r>
            <a:r>
              <a:rPr lang="en-US" altLang="ja-JP" smtClean="0"/>
              <a:t>3</a:t>
            </a:r>
            <a:r>
              <a:rPr lang="ja-JP" altLang="en-US" smtClean="0"/>
              <a:t>つの戦略を考える：</a:t>
            </a:r>
            <a:endParaRPr lang="en-US" altLang="ja-JP" smtClean="0"/>
          </a:p>
          <a:p>
            <a:pPr lvl="1"/>
            <a:r>
              <a:rPr lang="en-US" altLang="ja-JP" smtClean="0"/>
              <a:t>all-C</a:t>
            </a:r>
          </a:p>
          <a:p>
            <a:pPr lvl="2"/>
            <a:r>
              <a:rPr lang="ja-JP" altLang="en-US" smtClean="0"/>
              <a:t>過去のプレイの結果とは無関係に、常に</a:t>
            </a:r>
            <a:r>
              <a:rPr lang="en-US" altLang="ja-JP" smtClean="0"/>
              <a:t>C</a:t>
            </a:r>
          </a:p>
          <a:p>
            <a:pPr lvl="1"/>
            <a:r>
              <a:rPr lang="en-US" altLang="ja-JP" smtClean="0"/>
              <a:t>all-D</a:t>
            </a:r>
          </a:p>
          <a:p>
            <a:pPr lvl="2"/>
            <a:r>
              <a:rPr lang="ja-JP" altLang="en-US" smtClean="0"/>
              <a:t>過去のプレイの結果とは無関係に、常に</a:t>
            </a:r>
            <a:r>
              <a:rPr lang="en-US" altLang="ja-JP" smtClean="0"/>
              <a:t>D</a:t>
            </a:r>
          </a:p>
          <a:p>
            <a:pPr lvl="1"/>
            <a:r>
              <a:rPr lang="ja-JP" altLang="en-US" smtClean="0"/>
              <a:t>トリガー（</a:t>
            </a:r>
            <a:r>
              <a:rPr lang="en-US" altLang="ja-JP" smtClean="0"/>
              <a:t>trigger</a:t>
            </a:r>
            <a:r>
              <a:rPr lang="ja-JP" altLang="en-US" smtClean="0"/>
              <a:t>）戦略</a:t>
            </a:r>
            <a:endParaRPr lang="en-US" altLang="ja-JP" smtClean="0"/>
          </a:p>
          <a:p>
            <a:pPr lvl="2"/>
            <a:r>
              <a:rPr lang="ja-JP" altLang="en-US" smtClean="0"/>
              <a:t>最初は</a:t>
            </a:r>
            <a:r>
              <a:rPr lang="en-US" altLang="ja-JP" smtClean="0"/>
              <a:t>C</a:t>
            </a:r>
            <a:r>
              <a:rPr lang="ja-JP" altLang="en-US" smtClean="0"/>
              <a:t>をとる</a:t>
            </a:r>
            <a:endParaRPr lang="en-US" altLang="ja-JP" smtClean="0"/>
          </a:p>
          <a:p>
            <a:pPr lvl="2"/>
            <a:r>
              <a:rPr lang="ja-JP" altLang="en-US" smtClean="0"/>
              <a:t>以後、双方が</a:t>
            </a:r>
            <a:r>
              <a:rPr lang="en-US" altLang="ja-JP" smtClean="0"/>
              <a:t>C</a:t>
            </a:r>
            <a:r>
              <a:rPr lang="ja-JP" altLang="en-US" smtClean="0"/>
              <a:t>をとる限り</a:t>
            </a:r>
            <a:r>
              <a:rPr lang="en-US" altLang="ja-JP" smtClean="0"/>
              <a:t>C</a:t>
            </a:r>
            <a:r>
              <a:rPr lang="ja-JP" altLang="en-US" smtClean="0"/>
              <a:t>をとるが、一方が一度でも</a:t>
            </a:r>
            <a:r>
              <a:rPr lang="en-US" altLang="ja-JP" smtClean="0"/>
              <a:t>D</a:t>
            </a:r>
            <a:r>
              <a:rPr lang="ja-JP" altLang="en-US" smtClean="0"/>
              <a:t>をとれば、その後は永遠に</a:t>
            </a:r>
            <a:r>
              <a:rPr lang="en-US" altLang="ja-JP" smtClean="0"/>
              <a:t>D</a:t>
            </a:r>
            <a:r>
              <a:rPr lang="ja-JP" altLang="en-US" smtClean="0"/>
              <a:t>をとり続ける</a:t>
            </a:r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2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2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2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2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2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2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2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2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2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2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4" grpId="0" uiExpand="1" build="p"/>
    </p:bld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3302</TotalTime>
  <Words>1963</Words>
  <Application>Microsoft Office PowerPoint</Application>
  <PresentationFormat>画面に合わせる (4:3)</PresentationFormat>
  <Paragraphs>297</Paragraphs>
  <Slides>20</Slides>
  <Notes>16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20</vt:i4>
      </vt:variant>
    </vt:vector>
  </HeadingPairs>
  <TitlesOfParts>
    <vt:vector size="26" baseType="lpstr">
      <vt:lpstr>ＭＳ Ｐゴシック</vt:lpstr>
      <vt:lpstr>ＭＳ Ｐ明朝</vt:lpstr>
      <vt:lpstr>Arial</vt:lpstr>
      <vt:lpstr>Calibri</vt:lpstr>
      <vt:lpstr>標準デザイン</vt:lpstr>
      <vt:lpstr>Equation</vt:lpstr>
      <vt:lpstr>戦略的行動と経済取引 （ゲーム理論入門）</vt:lpstr>
      <vt:lpstr>「囚人のジレンマ」ゲーム：復習</vt:lpstr>
      <vt:lpstr>「囚人のジレンマ」ゲーム：復習</vt:lpstr>
      <vt:lpstr>繰り返しゲーム</vt:lpstr>
      <vt:lpstr>繰り返しゲームにおける戦略と利得</vt:lpstr>
      <vt:lpstr>繰り返しゲームにおける戦略と利得</vt:lpstr>
      <vt:lpstr>繰り返しゲームにおける戦略と利得</vt:lpstr>
      <vt:lpstr>「囚人のジレンマ」ゲームの無限回繰り返しゲーム</vt:lpstr>
      <vt:lpstr>無限回繰り返しPDゲーム：戦略</vt:lpstr>
      <vt:lpstr>無限回繰り返しPDゲーム：利得</vt:lpstr>
      <vt:lpstr>無限回繰り返しPDゲーム：利得</vt:lpstr>
      <vt:lpstr>無限回繰り返しPDゲーム：利得</vt:lpstr>
      <vt:lpstr>無限回繰り返しPDゲームの利得行列</vt:lpstr>
      <vt:lpstr>無限回繰り返しPDゲームのナッシュ均衡</vt:lpstr>
      <vt:lpstr>無限回繰り返しPDゲームのナッシュ均衡</vt:lpstr>
      <vt:lpstr>トリガー戦略による協調の達成</vt:lpstr>
      <vt:lpstr>トリガー戦略による協調の達成：解釈</vt:lpstr>
      <vt:lpstr>他の戦略による協調の達成</vt:lpstr>
      <vt:lpstr>フォーク定理</vt:lpstr>
      <vt:lpstr>有限回繰り返しゲーム</vt:lpstr>
    </vt:vector>
  </TitlesOfParts>
  <Company> 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戦略的行動と経済取引 （ゲーム理論入門）</dc:title>
  <dc:creator>Akihiko</dc:creator>
  <cp:lastModifiedBy>Akihiko</cp:lastModifiedBy>
  <cp:revision>94</cp:revision>
  <dcterms:created xsi:type="dcterms:W3CDTF">2009-11-10T05:24:25Z</dcterms:created>
  <dcterms:modified xsi:type="dcterms:W3CDTF">2017-05-13T04:33:14Z</dcterms:modified>
</cp:coreProperties>
</file>