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84" r:id="rId2"/>
    <p:sldId id="261" r:id="rId3"/>
    <p:sldId id="264" r:id="rId4"/>
    <p:sldId id="265" r:id="rId5"/>
    <p:sldId id="285" r:id="rId6"/>
    <p:sldId id="267" r:id="rId7"/>
    <p:sldId id="286" r:id="rId8"/>
    <p:sldId id="287" r:id="rId9"/>
    <p:sldId id="266" r:id="rId10"/>
    <p:sldId id="270" r:id="rId11"/>
    <p:sldId id="257" r:id="rId12"/>
    <p:sldId id="271" r:id="rId13"/>
    <p:sldId id="274" r:id="rId14"/>
    <p:sldId id="273" r:id="rId15"/>
    <p:sldId id="275" r:id="rId16"/>
    <p:sldId id="276" r:id="rId17"/>
    <p:sldId id="277" r:id="rId18"/>
    <p:sldId id="281" r:id="rId19"/>
    <p:sldId id="288" r:id="rId20"/>
    <p:sldId id="289" r:id="rId21"/>
    <p:sldId id="290" r:id="rId22"/>
    <p:sldId id="282" r:id="rId23"/>
  </p:sldIdLst>
  <p:sldSz cx="9144000" cy="6858000" type="screen4x3"/>
  <p:notesSz cx="9872663" cy="67421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78" autoAdjust="0"/>
  </p:normalViewPr>
  <p:slideViewPr>
    <p:cSldViewPr>
      <p:cViewPr varScale="1">
        <p:scale>
          <a:sx n="93" d="100"/>
          <a:sy n="93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7.wmf"/><Relationship Id="rId4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9.wmf"/><Relationship Id="rId4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3037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004093-5088-48B0-A9AE-C8B2F7572E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5147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3037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73437" cy="2528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7965" y="3202477"/>
            <a:ext cx="7896734" cy="303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47CC1A-5CFC-475F-9F18-5620769B922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6127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5BFF8AF-A4FE-4D86-9504-FEB1AFDDA450}" type="slidenum">
              <a:rPr lang="en-US" altLang="ja-JP"/>
              <a:pPr eaLnBrk="1" hangingPunct="1"/>
              <a:t>1</a:t>
            </a:fld>
            <a:endParaRPr lang="en-US" altLang="ja-JP"/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87599D78-EAD3-4885-B545-A45621255955}" type="slidenum">
              <a:rPr lang="en-US" altLang="ja-JP" sz="1200"/>
              <a:pPr algn="r" eaLnBrk="1" hangingPunct="1"/>
              <a:t>1</a:t>
            </a:fld>
            <a:endParaRPr lang="en-US" altLang="ja-JP" sz="1200"/>
          </a:p>
        </p:txBody>
      </p:sp>
      <p:sp>
        <p:nvSpPr>
          <p:cNvPr id="2560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Arial" panose="020B0604020202020204" pitchFamily="34" charset="0"/>
            </a:endParaRPr>
          </a:p>
        </p:txBody>
      </p:sp>
      <p:sp>
        <p:nvSpPr>
          <p:cNvPr id="25606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0D44A008-B86F-46DE-8FF3-13587A77D610}" type="slidenum">
              <a:rPr lang="en-US" altLang="ja-JP" sz="1200">
                <a:latin typeface="Calibri" panose="020F0502020204030204" pitchFamily="34" charset="0"/>
              </a:rPr>
              <a:pPr algn="r" eaLnBrk="1" hangingPunct="1"/>
              <a:t>1</a:t>
            </a:fld>
            <a:endParaRPr lang="en-US" altLang="ja-JP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741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973E4D5-A042-4E93-84F8-796909EA2982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486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739CA8D-0827-42DC-90B1-9012EC88ADE9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4328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0540897-D6AB-405F-AC39-8DCC0C47FEC9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9683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E6C6EE8-1083-46AD-980F-BD45C014A524}" type="slidenum">
              <a:rPr lang="en-US" altLang="ja-JP"/>
              <a:pPr eaLnBrk="1" hangingPunct="1"/>
              <a:t>15</a:t>
            </a:fld>
            <a:endParaRPr lang="en-US" altLang="ja-JP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5728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5F549C3-97CE-43F7-A053-885BBCB76428}" type="slidenum">
              <a:rPr lang="en-US" altLang="ja-JP"/>
              <a:pPr eaLnBrk="1" hangingPunct="1"/>
              <a:t>16</a:t>
            </a:fld>
            <a:endParaRPr lang="en-US" altLang="ja-JP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987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F23D842-D12F-4BA7-A1DA-28D5E203F973}" type="slidenum">
              <a:rPr lang="en-US" altLang="ja-JP"/>
              <a:pPr eaLnBrk="1" hangingPunct="1"/>
              <a:t>17</a:t>
            </a:fld>
            <a:endParaRPr lang="en-US" altLang="ja-JP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045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61ABE22-4675-457A-9DF3-6698E2287722}" type="slidenum">
              <a:rPr lang="en-US" altLang="ja-JP"/>
              <a:pPr eaLnBrk="1" hangingPunct="1"/>
              <a:t>18</a:t>
            </a:fld>
            <a:endParaRPr lang="en-US" altLang="ja-JP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43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B3AAECA-7BB7-4E6B-A5CC-A4B8594B389B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917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207823C-F0CC-4DA5-8649-9943ABA51F21}" type="slidenum">
              <a:rPr lang="en-US" altLang="ja-JP"/>
              <a:pPr eaLnBrk="1" hangingPunct="1"/>
              <a:t>22</a:t>
            </a:fld>
            <a:endParaRPr lang="en-US" altLang="ja-JP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124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2C04AA2-8059-45FD-874E-233305FA71EB}" type="slidenum">
              <a:rPr lang="en-US" altLang="ja-JP"/>
              <a:pPr eaLnBrk="1" hangingPunct="1"/>
              <a:t>2</a:t>
            </a:fld>
            <a:endParaRPr lang="en-US" altLang="ja-JP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051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109606E-8D8D-4A50-9BD1-E9724F59F23F}" type="slidenum">
              <a:rPr lang="en-US" altLang="ja-JP"/>
              <a:pPr eaLnBrk="1" hangingPunct="1"/>
              <a:t>3</a:t>
            </a:fld>
            <a:endParaRPr lang="en-US" altLang="ja-JP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06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A68537D-C4A2-468F-875F-048E3FD15599}" type="slidenum">
              <a:rPr lang="en-US" altLang="ja-JP"/>
              <a:pPr eaLnBrk="1" hangingPunct="1"/>
              <a:t>4</a:t>
            </a:fld>
            <a:endParaRPr lang="en-US" altLang="ja-JP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460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727E788-C2C9-4B52-8B11-DB11437F09ED}" type="slidenum">
              <a:rPr lang="en-US" altLang="ja-JP"/>
              <a:pPr eaLnBrk="1" hangingPunct="1"/>
              <a:t>6</a:t>
            </a:fld>
            <a:endParaRPr lang="en-US" altLang="ja-JP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131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589CD28-8D85-444A-B98F-EDE505A9A39D}" type="slidenum">
              <a:rPr lang="en-US" altLang="ja-JP"/>
              <a:pPr eaLnBrk="1" hangingPunct="1"/>
              <a:t>8</a:t>
            </a:fld>
            <a:endParaRPr lang="en-US" altLang="ja-JP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13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5732D43-48B4-41E7-B489-D8A87E49E759}" type="slidenum">
              <a:rPr lang="en-US" altLang="ja-JP"/>
              <a:pPr eaLnBrk="1" hangingPunct="1"/>
              <a:t>9</a:t>
            </a:fld>
            <a:endParaRPr lang="en-US" altLang="ja-JP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282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116B35F-BFDD-45EA-99AD-D452A26CFC97}" type="slidenum">
              <a:rPr lang="en-US" altLang="ja-JP"/>
              <a:pPr eaLnBrk="1" hangingPunct="1"/>
              <a:t>10</a:t>
            </a:fld>
            <a:endParaRPr lang="en-US" altLang="ja-JP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3015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832DECD-5668-4D17-8C1D-7A388AB7E5CD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36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608C60-B3E7-4937-B36C-416104EEEE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13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FECCBB-EBD5-433C-8DD9-8948301DE46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605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9D4597-634E-4D21-87BB-91CB32A6949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165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53415E-330F-475E-98B3-710C39C1E46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964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03A185-E51E-452F-84A6-A7C82327E8A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2089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57B31F-BC33-4DB9-B37F-03FEECB2250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3234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0A7E0-32D3-444F-A85D-964393E224E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5196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96FD2C-CAC4-4EC1-8581-A12339A173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8628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8C08AF-1A0C-4716-AEBF-BEADE259E17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1480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2F012-50AC-481D-A37B-66727D4C18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058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FBA345-0AE5-4BEC-9688-11D9B37295D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222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C27EB5B-D03F-4EF6-AC30-6AA6D14A438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7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9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8D23D8A-5F6A-471F-AAD0-AA50660AD4AA}" type="slidenum">
              <a:rPr kumimoji="0" lang="en-US" altLang="ja-JP"/>
              <a:pPr eaLnBrk="1" hangingPunct="1"/>
              <a:t>1</a:t>
            </a:fld>
            <a:endParaRPr kumimoji="0" lang="en-US" altLang="ja-JP"/>
          </a:p>
        </p:txBody>
      </p:sp>
      <p:sp>
        <p:nvSpPr>
          <p:cNvPr id="10243" name="タイトル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ja-JP" altLang="en-US" smtClean="0"/>
              <a:t>戦略的行動と経済取引</a:t>
            </a:r>
            <a:br>
              <a:rPr lang="ja-JP" altLang="en-US" smtClean="0"/>
            </a:br>
            <a:r>
              <a:rPr lang="ja-JP" altLang="en-US" smtClean="0"/>
              <a:t>（ゲーム理論入門）</a:t>
            </a:r>
          </a:p>
        </p:txBody>
      </p:sp>
      <p:sp>
        <p:nvSpPr>
          <p:cNvPr id="10244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1371600" y="388461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ja-JP" smtClean="0"/>
              <a:t>5. </a:t>
            </a:r>
            <a:r>
              <a:rPr lang="ja-JP" altLang="en-US" dirty="0" smtClean="0"/>
              <a:t>交渉ゲーム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2</a:t>
            </a:r>
            <a:r>
              <a:rPr lang="ja-JP" altLang="en-US" smtClean="0"/>
              <a:t>段階の交渉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458200" cy="4953000"/>
          </a:xfrm>
        </p:spPr>
        <p:txBody>
          <a:bodyPr/>
          <a:lstStyle/>
          <a:p>
            <a:pPr eaLnBrk="1" hangingPunct="1"/>
            <a:r>
              <a:rPr lang="ja-JP" altLang="en-US" sz="2800" dirty="0" smtClean="0"/>
              <a:t>以下の手順でゲームが進む（</a:t>
            </a:r>
            <a:r>
              <a:rPr lang="en-US" altLang="ja-JP" sz="2800" dirty="0" smtClean="0"/>
              <a:t>B</a:t>
            </a:r>
            <a:r>
              <a:rPr lang="ja-JP" altLang="en-US" sz="2800" dirty="0" smtClean="0"/>
              <a:t>が先に提案すると仮定）：</a:t>
            </a:r>
          </a:p>
          <a:p>
            <a:pPr lvl="1" eaLnBrk="1" hangingPunct="1">
              <a:buFontTx/>
              <a:buAutoNum type="arabicPeriod"/>
            </a:pPr>
            <a:r>
              <a:rPr lang="ja-JP" altLang="en-US" sz="2400" dirty="0" smtClean="0"/>
              <a:t>プレイヤー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がプレイヤー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のシェア（</a:t>
            </a:r>
            <a:r>
              <a:rPr lang="en-US" altLang="ja-JP" sz="2400" dirty="0" smtClean="0"/>
              <a:t>0≦x</a:t>
            </a:r>
            <a:r>
              <a:rPr lang="en-US" altLang="ja-JP" sz="2400" baseline="-10000" dirty="0" smtClean="0"/>
              <a:t>2</a:t>
            </a:r>
            <a:r>
              <a:rPr lang="en-US" altLang="ja-JP" sz="2400" dirty="0" smtClean="0"/>
              <a:t>≦1</a:t>
            </a:r>
            <a:r>
              <a:rPr lang="ja-JP" altLang="en-US" sz="2400" dirty="0" smtClean="0"/>
              <a:t>）を提案</a:t>
            </a:r>
          </a:p>
          <a:p>
            <a:pPr lvl="1" eaLnBrk="1" hangingPunct="1"/>
            <a:r>
              <a:rPr lang="en-US" altLang="ja-JP" sz="2400" dirty="0" smtClean="0"/>
              <a:t>A</a:t>
            </a:r>
            <a:r>
              <a:rPr lang="ja-JP" altLang="en-US" sz="2400" dirty="0" smtClean="0"/>
              <a:t>が受入れ ⇒ 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のシェア＝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2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＆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のシェア＝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2 </a:t>
            </a:r>
            <a:r>
              <a:rPr lang="ja-JP" altLang="en-US" sz="2400" dirty="0" smtClean="0"/>
              <a:t>でゲームが終了</a:t>
            </a:r>
          </a:p>
          <a:p>
            <a:pPr lvl="1" eaLnBrk="1" hangingPunct="1"/>
            <a:r>
              <a:rPr lang="en-US" altLang="ja-JP" sz="2400" dirty="0" smtClean="0"/>
              <a:t>A</a:t>
            </a:r>
            <a:r>
              <a:rPr lang="ja-JP" altLang="en-US" sz="2400" dirty="0" err="1" smtClean="0"/>
              <a:t>が拒</a:t>
            </a:r>
            <a:r>
              <a:rPr lang="ja-JP" altLang="en-US" sz="2400" dirty="0" smtClean="0"/>
              <a:t>否 ⇒ 第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段階へ進む</a:t>
            </a:r>
          </a:p>
          <a:p>
            <a:pPr lvl="1" eaLnBrk="1" hangingPunct="1">
              <a:buFontTx/>
              <a:buAutoNum type="arabicPeriod" startAt="2"/>
            </a:pPr>
            <a:r>
              <a:rPr lang="ja-JP" altLang="en-US" sz="2400" dirty="0" smtClean="0"/>
              <a:t>プレイヤー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が自分のシェア（</a:t>
            </a:r>
            <a:r>
              <a:rPr lang="en-US" altLang="ja-JP" sz="2400" dirty="0" smtClean="0"/>
              <a:t>0≦x</a:t>
            </a:r>
            <a:r>
              <a:rPr lang="en-US" altLang="ja-JP" sz="2400" baseline="-10000" dirty="0" smtClean="0"/>
              <a:t>1</a:t>
            </a:r>
            <a:r>
              <a:rPr lang="en-US" altLang="ja-JP" sz="2400" dirty="0" smtClean="0"/>
              <a:t>≦1</a:t>
            </a:r>
            <a:r>
              <a:rPr lang="ja-JP" altLang="en-US" sz="2400" dirty="0" smtClean="0"/>
              <a:t>）を提案</a:t>
            </a:r>
          </a:p>
          <a:p>
            <a:pPr lvl="1" eaLnBrk="1" hangingPunct="1"/>
            <a:r>
              <a:rPr lang="en-US" altLang="ja-JP" sz="2400" dirty="0" smtClean="0"/>
              <a:t>B</a:t>
            </a:r>
            <a:r>
              <a:rPr lang="ja-JP" altLang="en-US" sz="2400" dirty="0" smtClean="0"/>
              <a:t>が受け入れ ⇒ 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の取り分＝</a:t>
            </a:r>
            <a:r>
              <a:rPr lang="en-US" altLang="ja-JP" sz="2400" dirty="0" smtClean="0"/>
              <a:t>δx</a:t>
            </a:r>
            <a:r>
              <a:rPr lang="en-US" altLang="ja-JP" sz="2400" baseline="-10000" dirty="0" smtClean="0"/>
              <a:t>1</a:t>
            </a:r>
            <a:r>
              <a:rPr lang="ja-JP" altLang="en-US" sz="2400" dirty="0" err="1" smtClean="0"/>
              <a:t>、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の取り分＝</a:t>
            </a:r>
            <a:r>
              <a:rPr lang="en-US" altLang="ja-JP" sz="2400" dirty="0" smtClean="0"/>
              <a:t>δ(1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1</a:t>
            </a:r>
            <a:r>
              <a:rPr lang="en-US" altLang="ja-JP" sz="2400" dirty="0" smtClean="0"/>
              <a:t>)</a:t>
            </a:r>
          </a:p>
          <a:p>
            <a:pPr lvl="2" eaLnBrk="1" hangingPunct="1"/>
            <a:r>
              <a:rPr lang="en-US" altLang="ja-JP" sz="2000" dirty="0" smtClean="0"/>
              <a:t>δ</a:t>
            </a:r>
            <a:r>
              <a:rPr lang="ja-JP" altLang="en-US" sz="2000" dirty="0" smtClean="0"/>
              <a:t>：残ったアイスクリーム（</a:t>
            </a:r>
            <a:r>
              <a:rPr lang="en-US" altLang="ja-JP" sz="2000" dirty="0" smtClean="0"/>
              <a:t>0≦δ≦1</a:t>
            </a:r>
            <a:r>
              <a:rPr lang="ja-JP" altLang="en-US" sz="2000" dirty="0" smtClean="0"/>
              <a:t>）</a:t>
            </a:r>
          </a:p>
          <a:p>
            <a:pPr lvl="1" eaLnBrk="1" hangingPunct="1"/>
            <a:r>
              <a:rPr lang="en-US" altLang="ja-JP" sz="2400" dirty="0" smtClean="0"/>
              <a:t>B</a:t>
            </a:r>
            <a:r>
              <a:rPr lang="ja-JP" altLang="en-US" sz="2400" dirty="0" err="1" smtClean="0"/>
              <a:t>が拒</a:t>
            </a:r>
            <a:r>
              <a:rPr lang="ja-JP" altLang="en-US" sz="2400" dirty="0" smtClean="0"/>
              <a:t>否 ⇒両者とも何も得ずにゲームが終了</a:t>
            </a:r>
          </a:p>
        </p:txBody>
      </p:sp>
      <p:sp>
        <p:nvSpPr>
          <p:cNvPr id="1741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D840350-A468-4EC1-B909-5C1D1A2CB225}" type="slidenum">
              <a:rPr kumimoji="0" lang="en-US" altLang="ja-JP"/>
              <a:pPr eaLnBrk="1" hangingPunct="1"/>
              <a:t>10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Oval 23"/>
          <p:cNvSpPr>
            <a:spLocks noChangeArrowheads="1"/>
          </p:cNvSpPr>
          <p:nvPr/>
        </p:nvSpPr>
        <p:spPr bwMode="auto">
          <a:xfrm>
            <a:off x="1981200" y="5791200"/>
            <a:ext cx="3048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31" name="Oval 24"/>
          <p:cNvSpPr>
            <a:spLocks noChangeArrowheads="1"/>
          </p:cNvSpPr>
          <p:nvPr/>
        </p:nvSpPr>
        <p:spPr bwMode="auto">
          <a:xfrm>
            <a:off x="2057400" y="5867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133600" y="4572000"/>
            <a:ext cx="3048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 flipV="1">
            <a:off x="1600200" y="3505200"/>
            <a:ext cx="8382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2438400" y="3429000"/>
            <a:ext cx="91440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 rot="10800000">
            <a:off x="2438400" y="1981200"/>
            <a:ext cx="1828800" cy="14478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H="1" flipV="1">
            <a:off x="2971800" y="1981200"/>
            <a:ext cx="381000" cy="1447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H="1" flipV="1">
            <a:off x="2133600" y="914400"/>
            <a:ext cx="8382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V="1">
            <a:off x="2971800" y="838200"/>
            <a:ext cx="91440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0800000">
            <a:off x="1219200" y="4572000"/>
            <a:ext cx="1828800" cy="1371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41" name="Oval 24"/>
          <p:cNvSpPr>
            <a:spLocks noChangeArrowheads="1"/>
          </p:cNvSpPr>
          <p:nvPr/>
        </p:nvSpPr>
        <p:spPr bwMode="auto">
          <a:xfrm>
            <a:off x="3276600" y="3352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2286000" y="59436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B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743200" y="4191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A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429000" y="33528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A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3200400" y="16002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B</a:t>
            </a:r>
          </a:p>
        </p:txBody>
      </p:sp>
      <p:graphicFrame>
        <p:nvGraphicFramePr>
          <p:cNvPr id="5146" name="Object 26"/>
          <p:cNvGraphicFramePr>
            <a:graphicFrameLocks noChangeAspect="1"/>
          </p:cNvGraphicFramePr>
          <p:nvPr/>
        </p:nvGraphicFramePr>
        <p:xfrm>
          <a:off x="990600" y="2971800"/>
          <a:ext cx="1397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Equation" r:id="rId4" imgW="698400" imgH="228600" progId="Equation.DSMT4">
                  <p:embed/>
                </p:oleObj>
              </mc:Choice>
              <mc:Fallback>
                <p:oleObj name="Equation" r:id="rId4" imgW="698400" imgH="22860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971800"/>
                        <a:ext cx="1397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7" name="Object 27"/>
          <p:cNvGraphicFramePr>
            <a:graphicFrameLocks noChangeAspect="1"/>
          </p:cNvGraphicFramePr>
          <p:nvPr/>
        </p:nvGraphicFramePr>
        <p:xfrm>
          <a:off x="1981200" y="4876800"/>
          <a:ext cx="304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876800"/>
                        <a:ext cx="304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8" name="Object 28"/>
          <p:cNvGraphicFramePr>
            <a:graphicFrameLocks noChangeAspect="1"/>
          </p:cNvGraphicFramePr>
          <p:nvPr/>
        </p:nvGraphicFramePr>
        <p:xfrm>
          <a:off x="1143000" y="457200"/>
          <a:ext cx="1879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Equation" r:id="rId8" imgW="939600" imgH="228600" progId="Equation.DSMT4">
                  <p:embed/>
                </p:oleObj>
              </mc:Choice>
              <mc:Fallback>
                <p:oleObj name="Equation" r:id="rId8" imgW="939600" imgH="22860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57200"/>
                        <a:ext cx="1879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9" name="Object 29"/>
          <p:cNvGraphicFramePr>
            <a:graphicFrameLocks noChangeAspect="1"/>
          </p:cNvGraphicFramePr>
          <p:nvPr/>
        </p:nvGraphicFramePr>
        <p:xfrm>
          <a:off x="3429000" y="457200"/>
          <a:ext cx="838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Equation" r:id="rId10" imgW="419040" imgH="228600" progId="Equation.DSMT4">
                  <p:embed/>
                </p:oleObj>
              </mc:Choice>
              <mc:Fallback>
                <p:oleObj name="Equation" r:id="rId10" imgW="419040" imgH="2286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57200"/>
                        <a:ext cx="838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828800" y="12192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承諾</a:t>
            </a: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3505200" y="12192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拒否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1295400" y="38100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承諾</a:t>
            </a: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2971800" y="38100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拒否</a:t>
            </a:r>
          </a:p>
        </p:txBody>
      </p:sp>
      <p:graphicFrame>
        <p:nvGraphicFramePr>
          <p:cNvPr id="5154" name="Object 34"/>
          <p:cNvGraphicFramePr>
            <a:graphicFrameLocks noChangeAspect="1"/>
          </p:cNvGraphicFramePr>
          <p:nvPr/>
        </p:nvGraphicFramePr>
        <p:xfrm>
          <a:off x="3213100" y="2438400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Equation" r:id="rId12" imgW="139680" imgH="203040" progId="Equation.DSMT4">
                  <p:embed/>
                </p:oleObj>
              </mc:Choice>
              <mc:Fallback>
                <p:oleObj name="Equation" r:id="rId12" imgW="139680" imgH="20304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3100" y="2438400"/>
                        <a:ext cx="279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57" name="Oval 24"/>
          <p:cNvSpPr>
            <a:spLocks noChangeArrowheads="1"/>
          </p:cNvSpPr>
          <p:nvPr/>
        </p:nvSpPr>
        <p:spPr bwMode="auto">
          <a:xfrm>
            <a:off x="2362200" y="4495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58" name="Oval 24"/>
          <p:cNvSpPr>
            <a:spLocks noChangeArrowheads="1"/>
          </p:cNvSpPr>
          <p:nvPr/>
        </p:nvSpPr>
        <p:spPr bwMode="auto">
          <a:xfrm>
            <a:off x="28956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3100" name="Rectangle 41"/>
          <p:cNvSpPr>
            <a:spLocks noGrp="1" noChangeArrowheads="1"/>
          </p:cNvSpPr>
          <p:nvPr>
            <p:ph type="title"/>
          </p:nvPr>
        </p:nvSpPr>
        <p:spPr>
          <a:xfrm>
            <a:off x="6477000" y="1600200"/>
            <a:ext cx="2438400" cy="1752600"/>
          </a:xfrm>
        </p:spPr>
        <p:txBody>
          <a:bodyPr/>
          <a:lstStyle/>
          <a:p>
            <a:pPr eaLnBrk="1" hangingPunct="1"/>
            <a:r>
              <a:rPr lang="en-US" altLang="ja-JP" sz="3600" smtClean="0"/>
              <a:t>2</a:t>
            </a:r>
            <a:r>
              <a:rPr lang="ja-JP" altLang="en-US" sz="3600" smtClean="0"/>
              <a:t>段階交渉ゲームの木</a:t>
            </a:r>
          </a:p>
        </p:txBody>
      </p:sp>
      <p:sp>
        <p:nvSpPr>
          <p:cNvPr id="5162" name="AutoShape 42"/>
          <p:cNvSpPr>
            <a:spLocks noChangeArrowheads="1"/>
          </p:cNvSpPr>
          <p:nvPr/>
        </p:nvSpPr>
        <p:spPr bwMode="auto">
          <a:xfrm rot="5400000">
            <a:off x="3505200" y="4648200"/>
            <a:ext cx="2743200" cy="304800"/>
          </a:xfrm>
          <a:prstGeom prst="leftRightArrow">
            <a:avLst>
              <a:gd name="adj1" fmla="val 50000"/>
              <a:gd name="adj2" fmla="val 18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63" name="AutoShape 43"/>
          <p:cNvSpPr>
            <a:spLocks noChangeArrowheads="1"/>
          </p:cNvSpPr>
          <p:nvPr/>
        </p:nvSpPr>
        <p:spPr bwMode="auto">
          <a:xfrm rot="5400000">
            <a:off x="3505200" y="1828800"/>
            <a:ext cx="2743200" cy="304800"/>
          </a:xfrm>
          <a:prstGeom prst="leftRightArrow">
            <a:avLst>
              <a:gd name="adj1" fmla="val 50000"/>
              <a:gd name="adj2" fmla="val 18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5022850" y="1676400"/>
            <a:ext cx="996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第</a:t>
            </a:r>
            <a:r>
              <a:rPr lang="en-US" altLang="ja-JP"/>
              <a:t>2</a:t>
            </a:r>
            <a:r>
              <a:rPr lang="ja-JP" altLang="en-US"/>
              <a:t>段階</a:t>
            </a: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5022850" y="4724400"/>
            <a:ext cx="996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第</a:t>
            </a:r>
            <a:r>
              <a:rPr lang="en-US" altLang="ja-JP"/>
              <a:t>1</a:t>
            </a:r>
            <a:r>
              <a:rPr lang="ja-JP" altLang="en-US"/>
              <a:t>段階</a:t>
            </a:r>
          </a:p>
        </p:txBody>
      </p:sp>
      <p:sp>
        <p:nvSpPr>
          <p:cNvPr id="3105" name="スライド番号プレースホルダ 3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C28C1055-34B8-4F1C-972A-8ED334A0BE3C}" type="slidenum">
              <a:rPr kumimoji="0" lang="en-US" altLang="ja-JP"/>
              <a:pPr eaLnBrk="1" hangingPunct="1"/>
              <a:t>11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/>
      <p:bldP spid="5143" grpId="0"/>
      <p:bldP spid="5144" grpId="0"/>
      <p:bldP spid="5145" grpId="0"/>
      <p:bldP spid="5150" grpId="0"/>
      <p:bldP spid="5151" grpId="0"/>
      <p:bldP spid="5152" grpId="0"/>
      <p:bldP spid="5153" grpId="0"/>
      <p:bldP spid="5157" grpId="0" animBg="1"/>
      <p:bldP spid="5158" grpId="0" animBg="1"/>
      <p:bldP spid="5162" grpId="0" animBg="1"/>
      <p:bldP spid="5163" grpId="0" animBg="1"/>
      <p:bldP spid="5164" grpId="0"/>
      <p:bldP spid="51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2</a:t>
            </a:r>
            <a:r>
              <a:rPr lang="ja-JP" altLang="en-US" smtClean="0"/>
              <a:t>段階交渉ゲームの解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バックワード・インダクションで解く</a:t>
            </a:r>
          </a:p>
          <a:p>
            <a:pPr lvl="2" eaLnBrk="1" hangingPunct="1">
              <a:lnSpc>
                <a:spcPct val="90000"/>
              </a:lnSpc>
            </a:pPr>
            <a:endParaRPr lang="ja-JP" alt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第</a:t>
            </a:r>
            <a:r>
              <a:rPr lang="en-US" altLang="ja-JP" sz="2800" dirty="0" smtClean="0"/>
              <a:t>2</a:t>
            </a:r>
            <a:r>
              <a:rPr lang="ja-JP" altLang="en-US" sz="2800" dirty="0" smtClean="0"/>
              <a:t>段階：第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段階でプレイヤー</a:t>
            </a:r>
            <a:r>
              <a:rPr lang="en-US" altLang="ja-JP" sz="2800" dirty="0" smtClean="0"/>
              <a:t>A</a:t>
            </a:r>
            <a:r>
              <a:rPr lang="ja-JP" altLang="en-US" sz="2800" dirty="0" smtClean="0"/>
              <a:t>がプレイヤー</a:t>
            </a:r>
            <a:r>
              <a:rPr lang="en-US" altLang="ja-JP" sz="2800" dirty="0" smtClean="0"/>
              <a:t>B</a:t>
            </a:r>
            <a:r>
              <a:rPr lang="ja-JP" altLang="en-US" sz="2800" dirty="0" smtClean="0"/>
              <a:t>の提案を拒否したとして、</a:t>
            </a:r>
            <a:r>
              <a:rPr lang="en-US" altLang="ja-JP" sz="2800" dirty="0" smtClean="0"/>
              <a:t>A</a:t>
            </a:r>
            <a:r>
              <a:rPr lang="ja-JP" altLang="en-US" sz="2800" dirty="0" smtClean="0"/>
              <a:t>が</a:t>
            </a:r>
            <a:r>
              <a:rPr lang="en-US" altLang="ja-JP" sz="2800" dirty="0" smtClean="0"/>
              <a:t>x</a:t>
            </a:r>
            <a:r>
              <a:rPr lang="en-US" altLang="ja-JP" sz="2800" baseline="-10000" dirty="0" smtClean="0"/>
              <a:t>1</a:t>
            </a:r>
            <a:r>
              <a:rPr lang="ja-JP" altLang="en-US" sz="2800" dirty="0" smtClean="0"/>
              <a:t>を決定＆提案し、</a:t>
            </a:r>
            <a:r>
              <a:rPr lang="en-US" altLang="ja-JP" sz="2800" dirty="0" smtClean="0"/>
              <a:t>B</a:t>
            </a:r>
            <a:r>
              <a:rPr lang="ja-JP" altLang="en-US" sz="2800" dirty="0" smtClean="0"/>
              <a:t>が承諾</a:t>
            </a:r>
            <a:r>
              <a:rPr lang="en-US" altLang="ja-JP" sz="2800" dirty="0" smtClean="0"/>
              <a:t>or</a:t>
            </a:r>
            <a:r>
              <a:rPr lang="ja-JP" altLang="en-US" sz="2800" dirty="0" smtClean="0"/>
              <a:t>拒否を決定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1 </a:t>
            </a:r>
            <a:r>
              <a:rPr lang="en-US" altLang="ja-JP" sz="2400" dirty="0" smtClean="0"/>
              <a:t>&lt;1</a:t>
            </a:r>
            <a:r>
              <a:rPr lang="ja-JP" altLang="en-US" sz="2400" dirty="0" smtClean="0"/>
              <a:t>のとき</a:t>
            </a:r>
            <a:r>
              <a:rPr lang="en-US" altLang="ja-JP" sz="2400" dirty="0" smtClean="0"/>
              <a:t>B</a:t>
            </a:r>
            <a:r>
              <a:rPr lang="ja-JP" altLang="en-US" sz="2400" dirty="0" err="1" smtClean="0"/>
              <a:t>は承</a:t>
            </a:r>
            <a:r>
              <a:rPr lang="ja-JP" altLang="en-US" sz="2400" dirty="0" smtClean="0"/>
              <a:t>諾し、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1 </a:t>
            </a:r>
            <a:r>
              <a:rPr lang="en-US" altLang="ja-JP" sz="2400" dirty="0" smtClean="0"/>
              <a:t>=1</a:t>
            </a:r>
            <a:r>
              <a:rPr lang="ja-JP" altLang="en-US" sz="2400" dirty="0" smtClean="0"/>
              <a:t>のとき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は承諾・拒否は無差別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以上のことを考慮に入れて</a:t>
            </a:r>
            <a:r>
              <a:rPr lang="en-US" altLang="ja-JP" sz="2400" dirty="0" smtClean="0"/>
              <a:t>A</a:t>
            </a:r>
            <a:r>
              <a:rPr lang="ja-JP" altLang="en-US" sz="2400" dirty="0" err="1" smtClean="0"/>
              <a:t>は利</a:t>
            </a:r>
            <a:r>
              <a:rPr lang="ja-JP" altLang="en-US" sz="2400" dirty="0" smtClean="0"/>
              <a:t>得（取り分）を最大にするように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1 </a:t>
            </a:r>
            <a:r>
              <a:rPr lang="ja-JP" altLang="en-US" sz="2400" dirty="0" smtClean="0"/>
              <a:t>を選ぶ ⇒ 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1 </a:t>
            </a:r>
            <a:r>
              <a:rPr lang="en-US" altLang="ja-JP" sz="2400" dirty="0" smtClean="0"/>
              <a:t>=1</a:t>
            </a:r>
          </a:p>
          <a:p>
            <a:pPr lvl="2" eaLnBrk="1" hangingPunct="1">
              <a:lnSpc>
                <a:spcPct val="90000"/>
              </a:lnSpc>
            </a:pPr>
            <a:endParaRPr lang="en-US" altLang="ja-JP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/>
              <a:t>x</a:t>
            </a:r>
            <a:r>
              <a:rPr lang="en-US" altLang="ja-JP" sz="2800" baseline="-10000" dirty="0" smtClean="0"/>
              <a:t>1 </a:t>
            </a:r>
            <a:r>
              <a:rPr lang="en-US" altLang="ja-JP" sz="2800" dirty="0" smtClean="0"/>
              <a:t>=1 ⇒ </a:t>
            </a:r>
            <a:r>
              <a:rPr lang="ja-JP" altLang="en-US" sz="2800" dirty="0" smtClean="0"/>
              <a:t>第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段階で</a:t>
            </a:r>
            <a:r>
              <a:rPr lang="en-US" altLang="ja-JP" sz="2800" dirty="0" smtClean="0"/>
              <a:t>A</a:t>
            </a:r>
            <a:r>
              <a:rPr lang="ja-JP" altLang="en-US" sz="2800" dirty="0" smtClean="0"/>
              <a:t>が拒否した場合、</a:t>
            </a:r>
            <a:r>
              <a:rPr lang="en-US" altLang="ja-JP" sz="2800" dirty="0" smtClean="0"/>
              <a:t>A</a:t>
            </a:r>
            <a:r>
              <a:rPr lang="ja-JP" altLang="en-US" sz="2800" dirty="0" smtClean="0"/>
              <a:t>の取り分＝</a:t>
            </a:r>
            <a:r>
              <a:rPr lang="en-US" altLang="ja-JP" sz="2800" dirty="0" smtClean="0"/>
              <a:t>δ</a:t>
            </a:r>
            <a:r>
              <a:rPr lang="ja-JP" altLang="en-US" sz="2800" dirty="0" err="1" smtClean="0"/>
              <a:t>、</a:t>
            </a:r>
            <a:r>
              <a:rPr lang="en-US" altLang="ja-JP" sz="2800" dirty="0" smtClean="0"/>
              <a:t>B</a:t>
            </a:r>
            <a:r>
              <a:rPr lang="ja-JP" altLang="en-US" sz="2800" dirty="0" smtClean="0"/>
              <a:t>の取り分＝</a:t>
            </a:r>
            <a:r>
              <a:rPr lang="en-US" altLang="ja-JP" sz="2800" dirty="0" smtClean="0"/>
              <a:t>0</a:t>
            </a:r>
          </a:p>
        </p:txBody>
      </p:sp>
      <p:sp>
        <p:nvSpPr>
          <p:cNvPr id="1843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32DE1BF-8A4C-40B3-97D1-3B648F43D442}" type="slidenum">
              <a:rPr kumimoji="0" lang="en-US" altLang="ja-JP"/>
              <a:pPr eaLnBrk="1" hangingPunct="1"/>
              <a:t>12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Line 5"/>
          <p:cNvSpPr>
            <a:spLocks noChangeShapeType="1"/>
          </p:cNvSpPr>
          <p:nvPr/>
        </p:nvSpPr>
        <p:spPr bwMode="auto">
          <a:xfrm flipH="1" flipV="1">
            <a:off x="4038600" y="2133600"/>
            <a:ext cx="838200" cy="1676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3886200" y="1676400"/>
            <a:ext cx="9906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5791200" y="1676400"/>
            <a:ext cx="304800" cy="381000"/>
          </a:xfrm>
          <a:prstGeom prst="ellips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447800" y="381000"/>
            <a:ext cx="62484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2400"/>
              <a:t>プレイヤー</a:t>
            </a:r>
            <a:r>
              <a:rPr lang="en-US" altLang="ja-JP" sz="2400"/>
              <a:t>A</a:t>
            </a:r>
            <a:r>
              <a:rPr lang="ja-JP" altLang="en-US" sz="2400"/>
              <a:t>が「拒否」を選んだ後のサブゲーム（第</a:t>
            </a:r>
            <a:r>
              <a:rPr lang="en-US" altLang="ja-JP" sz="2400"/>
              <a:t>2</a:t>
            </a:r>
            <a:r>
              <a:rPr lang="ja-JP" altLang="en-US" sz="2400"/>
              <a:t>段階）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3200400" y="21336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7" name="AutoShape 11"/>
          <p:cNvSpPr>
            <a:spLocks/>
          </p:cNvSpPr>
          <p:nvPr/>
        </p:nvSpPr>
        <p:spPr bwMode="auto">
          <a:xfrm>
            <a:off x="533400" y="3352800"/>
            <a:ext cx="2362200" cy="990600"/>
          </a:xfrm>
          <a:prstGeom prst="borderCallout1">
            <a:avLst>
              <a:gd name="adj1" fmla="val 11537"/>
              <a:gd name="adj2" fmla="val 103227"/>
              <a:gd name="adj3" fmla="val -115866"/>
              <a:gd name="adj4" fmla="val 124060"/>
            </a:avLst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2000"/>
              <a:t>プレイヤー</a:t>
            </a:r>
            <a:r>
              <a:rPr lang="en-US" altLang="ja-JP" sz="2000"/>
              <a:t>A</a:t>
            </a:r>
            <a:r>
              <a:rPr lang="ja-JP" altLang="en-US" sz="2000"/>
              <a:t>はこの利得が最大になるように</a:t>
            </a:r>
            <a:r>
              <a:rPr lang="en-US" altLang="ja-JP" sz="2000"/>
              <a:t>x</a:t>
            </a:r>
            <a:r>
              <a:rPr lang="en-US" altLang="ja-JP" sz="2000" baseline="-25000"/>
              <a:t>1</a:t>
            </a:r>
            <a:r>
              <a:rPr lang="ja-JP" altLang="en-US" sz="2000"/>
              <a:t>を選ぶ</a:t>
            </a: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1524000" y="4495800"/>
            <a:ext cx="457200" cy="4572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533400" y="5029200"/>
            <a:ext cx="25146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/>
              <a:t>x</a:t>
            </a:r>
            <a:r>
              <a:rPr lang="en-US" altLang="ja-JP" sz="2000" baseline="-25000"/>
              <a:t>1</a:t>
            </a:r>
            <a:r>
              <a:rPr lang="en-US" altLang="ja-JP" sz="2000"/>
              <a:t>=1</a:t>
            </a:r>
            <a:r>
              <a:rPr lang="ja-JP" altLang="en-US" sz="2000"/>
              <a:t>を選ぶのが最適</a:t>
            </a:r>
          </a:p>
        </p:txBody>
      </p:sp>
      <p:sp>
        <p:nvSpPr>
          <p:cNvPr id="4109" name="AutoShape 14"/>
          <p:cNvSpPr>
            <a:spLocks noChangeArrowheads="1"/>
          </p:cNvSpPr>
          <p:nvPr/>
        </p:nvSpPr>
        <p:spPr bwMode="auto">
          <a:xfrm rot="10800000">
            <a:off x="4343400" y="3810000"/>
            <a:ext cx="2286000" cy="2133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10" name="Line 15"/>
          <p:cNvSpPr>
            <a:spLocks noChangeShapeType="1"/>
          </p:cNvSpPr>
          <p:nvPr/>
        </p:nvSpPr>
        <p:spPr bwMode="auto">
          <a:xfrm flipH="1" flipV="1">
            <a:off x="4953000" y="3886200"/>
            <a:ext cx="533400" cy="205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1" name="Line 16"/>
          <p:cNvSpPr>
            <a:spLocks noChangeShapeType="1"/>
          </p:cNvSpPr>
          <p:nvPr/>
        </p:nvSpPr>
        <p:spPr bwMode="auto">
          <a:xfrm flipH="1" flipV="1">
            <a:off x="4114800" y="2133600"/>
            <a:ext cx="838200" cy="167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2" name="Line 17"/>
          <p:cNvSpPr>
            <a:spLocks noChangeShapeType="1"/>
          </p:cNvSpPr>
          <p:nvPr/>
        </p:nvSpPr>
        <p:spPr bwMode="auto">
          <a:xfrm flipV="1">
            <a:off x="4953000" y="2133600"/>
            <a:ext cx="914400" cy="167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3" name="Oval 24"/>
          <p:cNvSpPr>
            <a:spLocks noChangeArrowheads="1"/>
          </p:cNvSpPr>
          <p:nvPr/>
        </p:nvSpPr>
        <p:spPr bwMode="auto">
          <a:xfrm>
            <a:off x="5410200" y="5867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4114" name="Text Box 19"/>
          <p:cNvSpPr txBox="1">
            <a:spLocks noChangeArrowheads="1"/>
          </p:cNvSpPr>
          <p:nvPr/>
        </p:nvSpPr>
        <p:spPr bwMode="auto">
          <a:xfrm>
            <a:off x="5105400" y="3429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B</a:t>
            </a:r>
          </a:p>
        </p:txBody>
      </p:sp>
      <p:graphicFrame>
        <p:nvGraphicFramePr>
          <p:cNvPr id="4098" name="Object 21"/>
          <p:cNvGraphicFramePr>
            <a:graphicFrameLocks noChangeAspect="1"/>
          </p:cNvGraphicFramePr>
          <p:nvPr/>
        </p:nvGraphicFramePr>
        <p:xfrm>
          <a:off x="3124200" y="1676400"/>
          <a:ext cx="1879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Equation" r:id="rId4" imgW="939600" imgH="228600" progId="Equation.DSMT4">
                  <p:embed/>
                </p:oleObj>
              </mc:Choice>
              <mc:Fallback>
                <p:oleObj name="Equation" r:id="rId4" imgW="939600" imgH="2286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1879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22"/>
          <p:cNvGraphicFramePr>
            <a:graphicFrameLocks noChangeAspect="1"/>
          </p:cNvGraphicFramePr>
          <p:nvPr/>
        </p:nvGraphicFramePr>
        <p:xfrm>
          <a:off x="5334000" y="1676400"/>
          <a:ext cx="838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Equation" r:id="rId6" imgW="419040" imgH="228600" progId="Equation.DSMT4">
                  <p:embed/>
                </p:oleObj>
              </mc:Choice>
              <mc:Fallback>
                <p:oleObj name="Equation" r:id="rId6" imgW="419040" imgH="2286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676400"/>
                        <a:ext cx="838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5" name="Text Box 23"/>
          <p:cNvSpPr txBox="1">
            <a:spLocks noChangeArrowheads="1"/>
          </p:cNvSpPr>
          <p:nvPr/>
        </p:nvSpPr>
        <p:spPr bwMode="auto">
          <a:xfrm>
            <a:off x="3733800" y="28194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承諾</a:t>
            </a:r>
          </a:p>
        </p:txBody>
      </p:sp>
      <p:sp>
        <p:nvSpPr>
          <p:cNvPr id="4116" name="Text Box 24"/>
          <p:cNvSpPr txBox="1">
            <a:spLocks noChangeArrowheads="1"/>
          </p:cNvSpPr>
          <p:nvPr/>
        </p:nvSpPr>
        <p:spPr bwMode="auto">
          <a:xfrm>
            <a:off x="5486400" y="28194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拒否</a:t>
            </a:r>
          </a:p>
        </p:txBody>
      </p:sp>
      <p:graphicFrame>
        <p:nvGraphicFramePr>
          <p:cNvPr id="4100" name="Object 25"/>
          <p:cNvGraphicFramePr>
            <a:graphicFrameLocks noChangeAspect="1"/>
          </p:cNvGraphicFramePr>
          <p:nvPr/>
        </p:nvGraphicFramePr>
        <p:xfrm>
          <a:off x="5257800" y="4648200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Equation" r:id="rId8" imgW="139680" imgH="203040" progId="Equation.DSMT4">
                  <p:embed/>
                </p:oleObj>
              </mc:Choice>
              <mc:Fallback>
                <p:oleObj name="Equation" r:id="rId8" imgW="139680" imgH="20304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648200"/>
                        <a:ext cx="279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7" name="Oval 24"/>
          <p:cNvSpPr>
            <a:spLocks noChangeArrowheads="1"/>
          </p:cNvSpPr>
          <p:nvPr/>
        </p:nvSpPr>
        <p:spPr bwMode="auto">
          <a:xfrm>
            <a:off x="4876800" y="3733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4118" name="Text Box 27"/>
          <p:cNvSpPr txBox="1">
            <a:spLocks noChangeArrowheads="1"/>
          </p:cNvSpPr>
          <p:nvPr/>
        </p:nvSpPr>
        <p:spPr bwMode="auto">
          <a:xfrm>
            <a:off x="5562600" y="58674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A</a:t>
            </a:r>
          </a:p>
        </p:txBody>
      </p:sp>
      <p:sp>
        <p:nvSpPr>
          <p:cNvPr id="4119" name="スライド番号プレースホルダ 2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DAC393F-75F4-463F-9BE8-21D275ED2555}" type="slidenum">
              <a:rPr kumimoji="0" lang="en-US" altLang="ja-JP"/>
              <a:pPr eaLnBrk="1" hangingPunct="1"/>
              <a:t>13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97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2" grpId="1" animBg="1"/>
      <p:bldP spid="29703" grpId="0" animBg="1"/>
      <p:bldP spid="29703" grpId="1" animBg="1"/>
      <p:bldP spid="29704" grpId="0" animBg="1"/>
      <p:bldP spid="29706" grpId="0" animBg="1"/>
      <p:bldP spid="29707" grpId="0" animBg="1"/>
      <p:bldP spid="29708" grpId="0" animBg="1"/>
      <p:bldP spid="297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2</a:t>
            </a:r>
            <a:r>
              <a:rPr lang="ja-JP" altLang="en-US" smtClean="0"/>
              <a:t>段階交渉ゲームの解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ja-JP" altLang="en-US" sz="2800" smtClean="0"/>
              <a:t>第</a:t>
            </a:r>
            <a:r>
              <a:rPr lang="en-US" altLang="ja-JP" sz="2800" smtClean="0"/>
              <a:t>1</a:t>
            </a:r>
            <a:r>
              <a:rPr lang="ja-JP" altLang="en-US" sz="2800" smtClean="0"/>
              <a:t>段階での選択</a:t>
            </a:r>
          </a:p>
          <a:p>
            <a:pPr lvl="1" eaLnBrk="1" hangingPunct="1">
              <a:lnSpc>
                <a:spcPct val="80000"/>
              </a:lnSpc>
            </a:pPr>
            <a:r>
              <a:rPr lang="ja-JP" altLang="en-US" sz="2400" smtClean="0"/>
              <a:t>プレイヤー</a:t>
            </a:r>
            <a:r>
              <a:rPr lang="en-US" altLang="ja-JP" sz="2400" smtClean="0"/>
              <a:t>B</a:t>
            </a:r>
            <a:r>
              <a:rPr lang="ja-JP" altLang="en-US" sz="2400" smtClean="0"/>
              <a:t>が</a:t>
            </a:r>
            <a:r>
              <a:rPr lang="en-US" altLang="ja-JP" sz="2400" smtClean="0"/>
              <a:t>x</a:t>
            </a:r>
            <a:r>
              <a:rPr lang="en-US" altLang="ja-JP" sz="2400" baseline="-10000" smtClean="0"/>
              <a:t>2</a:t>
            </a:r>
            <a:r>
              <a:rPr lang="en-US" altLang="ja-JP" sz="2400" baseline="-25000" smtClean="0"/>
              <a:t> </a:t>
            </a:r>
            <a:r>
              <a:rPr lang="ja-JP" altLang="en-US" sz="2400" smtClean="0"/>
              <a:t>を提案 ⇒ プレイヤー</a:t>
            </a:r>
            <a:r>
              <a:rPr lang="en-US" altLang="ja-JP" sz="2400" smtClean="0"/>
              <a:t>A</a:t>
            </a:r>
            <a:r>
              <a:rPr lang="ja-JP" altLang="en-US" sz="2400" smtClean="0"/>
              <a:t>は承諾</a:t>
            </a:r>
            <a:r>
              <a:rPr lang="en-US" altLang="ja-JP" sz="2400" smtClean="0"/>
              <a:t>or</a:t>
            </a:r>
            <a:r>
              <a:rPr lang="ja-JP" altLang="en-US" sz="2400" smtClean="0"/>
              <a:t>拒否</a:t>
            </a:r>
          </a:p>
          <a:p>
            <a:pPr lvl="1" eaLnBrk="1" hangingPunct="1">
              <a:lnSpc>
                <a:spcPct val="80000"/>
              </a:lnSpc>
            </a:pPr>
            <a:r>
              <a:rPr lang="ja-JP" altLang="en-US" sz="2400" smtClean="0"/>
              <a:t>拒否した場合、</a:t>
            </a:r>
            <a:r>
              <a:rPr lang="en-US" altLang="ja-JP" sz="2400" smtClean="0"/>
              <a:t>A</a:t>
            </a:r>
            <a:r>
              <a:rPr lang="ja-JP" altLang="en-US" sz="2400" smtClean="0"/>
              <a:t>は</a:t>
            </a:r>
            <a:r>
              <a:rPr lang="en-US" altLang="ja-JP" sz="2400" smtClean="0"/>
              <a:t>x</a:t>
            </a:r>
            <a:r>
              <a:rPr lang="en-US" altLang="ja-JP" sz="2400" baseline="-10000" smtClean="0"/>
              <a:t>1</a:t>
            </a:r>
            <a:r>
              <a:rPr lang="en-US" altLang="ja-JP" sz="2400" baseline="-25000" smtClean="0"/>
              <a:t> </a:t>
            </a:r>
            <a:r>
              <a:rPr lang="en-US" altLang="ja-JP" sz="2400" smtClean="0"/>
              <a:t>=1</a:t>
            </a:r>
            <a:r>
              <a:rPr lang="ja-JP" altLang="en-US" sz="2400" smtClean="0"/>
              <a:t>を提案し、利得</a:t>
            </a:r>
            <a:r>
              <a:rPr lang="en-US" altLang="ja-JP" sz="2400" smtClean="0"/>
              <a:t>δ</a:t>
            </a:r>
            <a:r>
              <a:rPr lang="ja-JP" altLang="en-US" sz="2400" smtClean="0"/>
              <a:t>を得る ⇒ </a:t>
            </a:r>
            <a:r>
              <a:rPr lang="en-US" altLang="ja-JP" sz="2400" smtClean="0"/>
              <a:t>δ</a:t>
            </a:r>
            <a:r>
              <a:rPr lang="ja-JP" altLang="en-US" sz="2400" smtClean="0"/>
              <a:t>と</a:t>
            </a:r>
            <a:r>
              <a:rPr lang="en-US" altLang="ja-JP" sz="2400" smtClean="0"/>
              <a:t>x</a:t>
            </a:r>
            <a:r>
              <a:rPr lang="en-US" altLang="ja-JP" sz="2400" baseline="-10000" smtClean="0"/>
              <a:t>2</a:t>
            </a:r>
            <a:r>
              <a:rPr lang="en-US" altLang="ja-JP" sz="2400" baseline="-25000" smtClean="0"/>
              <a:t> </a:t>
            </a:r>
            <a:r>
              <a:rPr lang="ja-JP" altLang="en-US" sz="2400" smtClean="0"/>
              <a:t>との大小関係で承諾</a:t>
            </a:r>
            <a:r>
              <a:rPr lang="en-US" altLang="ja-JP" sz="2400" smtClean="0"/>
              <a:t>or</a:t>
            </a:r>
            <a:r>
              <a:rPr lang="ja-JP" altLang="en-US" sz="2400" smtClean="0"/>
              <a:t>拒否を決める</a:t>
            </a:r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endParaRPr lang="ja-JP" alt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ja-JP" altLang="en-US" sz="2400" smtClean="0"/>
              <a:t>プレイヤー</a:t>
            </a:r>
            <a:r>
              <a:rPr lang="en-US" altLang="ja-JP" sz="2400" smtClean="0"/>
              <a:t>B</a:t>
            </a:r>
            <a:r>
              <a:rPr lang="ja-JP" altLang="en-US" sz="2400" smtClean="0"/>
              <a:t>：</a:t>
            </a:r>
            <a:r>
              <a:rPr lang="en-US" altLang="ja-JP" sz="2400" smtClean="0"/>
              <a:t>A</a:t>
            </a:r>
            <a:r>
              <a:rPr lang="ja-JP" altLang="en-US" sz="2400" smtClean="0"/>
              <a:t>が</a:t>
            </a:r>
            <a:r>
              <a:rPr lang="en-US" altLang="ja-JP" sz="2400" smtClean="0"/>
              <a:t>x</a:t>
            </a:r>
            <a:r>
              <a:rPr lang="en-US" altLang="ja-JP" sz="2400" baseline="-10000" smtClean="0"/>
              <a:t>2</a:t>
            </a:r>
            <a:r>
              <a:rPr lang="en-US" altLang="ja-JP" sz="2400" baseline="-25000" smtClean="0"/>
              <a:t> </a:t>
            </a:r>
            <a:r>
              <a:rPr lang="ja-JP" altLang="en-US" sz="2400" smtClean="0"/>
              <a:t>を拒否して逆提案すると、第</a:t>
            </a:r>
            <a:r>
              <a:rPr lang="en-US" altLang="ja-JP" sz="2400" smtClean="0"/>
              <a:t>2</a:t>
            </a:r>
            <a:r>
              <a:rPr lang="ja-JP" altLang="en-US" sz="2400" smtClean="0"/>
              <a:t>段階で自分が得られる利得は</a:t>
            </a:r>
            <a:r>
              <a:rPr lang="en-US" altLang="ja-JP" sz="2400" smtClean="0"/>
              <a:t>0 ⇒ A</a:t>
            </a:r>
            <a:r>
              <a:rPr lang="ja-JP" altLang="en-US" sz="2400" smtClean="0"/>
              <a:t>が承諾してくれた方が望ましい</a:t>
            </a:r>
          </a:p>
          <a:p>
            <a:pPr lvl="1" eaLnBrk="1" hangingPunct="1">
              <a:lnSpc>
                <a:spcPct val="80000"/>
              </a:lnSpc>
            </a:pPr>
            <a:r>
              <a:rPr lang="ja-JP" altLang="en-US" sz="2400" smtClean="0"/>
              <a:t>⇒ </a:t>
            </a:r>
            <a:r>
              <a:rPr lang="en-US" altLang="ja-JP" sz="2400" smtClean="0"/>
              <a:t>B</a:t>
            </a:r>
            <a:r>
              <a:rPr lang="ja-JP" altLang="en-US" sz="2400" smtClean="0"/>
              <a:t>の問題： </a:t>
            </a:r>
            <a:r>
              <a:rPr lang="en-US" altLang="ja-JP" sz="2400" smtClean="0"/>
              <a:t>x</a:t>
            </a:r>
            <a:r>
              <a:rPr lang="en-US" altLang="ja-JP" sz="2400" baseline="-10000" smtClean="0"/>
              <a:t>2</a:t>
            </a:r>
            <a:r>
              <a:rPr lang="en-US" altLang="ja-JP" sz="2400" baseline="-25000" smtClean="0"/>
              <a:t> </a:t>
            </a:r>
            <a:r>
              <a:rPr lang="en-US" altLang="ja-JP" sz="2400" smtClean="0"/>
              <a:t>≧δ</a:t>
            </a:r>
            <a:r>
              <a:rPr lang="ja-JP" altLang="en-US" sz="2400" smtClean="0"/>
              <a:t>を満たす</a:t>
            </a:r>
            <a:r>
              <a:rPr lang="en-US" altLang="ja-JP" sz="2400" smtClean="0"/>
              <a:t>x</a:t>
            </a:r>
            <a:r>
              <a:rPr lang="en-US" altLang="ja-JP" sz="2400" baseline="-10000" smtClean="0"/>
              <a:t>2</a:t>
            </a:r>
            <a:r>
              <a:rPr lang="en-US" altLang="ja-JP" sz="2400" baseline="-25000" smtClean="0"/>
              <a:t> </a:t>
            </a:r>
            <a:r>
              <a:rPr lang="ja-JP" altLang="en-US" sz="2400" smtClean="0"/>
              <a:t>のうち、利得</a:t>
            </a:r>
            <a:r>
              <a:rPr lang="en-US" altLang="ja-JP" sz="2400" smtClean="0"/>
              <a:t>1</a:t>
            </a:r>
            <a:r>
              <a:rPr lang="ja-JP" altLang="en-US" sz="2400" smtClean="0"/>
              <a:t>－</a:t>
            </a:r>
            <a:r>
              <a:rPr lang="en-US" altLang="ja-JP" sz="2400" smtClean="0"/>
              <a:t>x</a:t>
            </a:r>
            <a:r>
              <a:rPr lang="en-US" altLang="ja-JP" sz="2400" baseline="-10000" smtClean="0"/>
              <a:t>2</a:t>
            </a:r>
            <a:r>
              <a:rPr lang="en-US" altLang="ja-JP" sz="2400" baseline="-25000" smtClean="0"/>
              <a:t> </a:t>
            </a:r>
            <a:r>
              <a:rPr lang="ja-JP" altLang="en-US" sz="2400" smtClean="0"/>
              <a:t>を最大にするような</a:t>
            </a:r>
            <a:r>
              <a:rPr lang="en-US" altLang="ja-JP" sz="2400" smtClean="0"/>
              <a:t>x</a:t>
            </a:r>
            <a:r>
              <a:rPr lang="en-US" altLang="ja-JP" sz="2400" baseline="-10000" smtClean="0"/>
              <a:t>2</a:t>
            </a:r>
            <a:r>
              <a:rPr lang="en-US" altLang="ja-JP" sz="2400" baseline="-25000" smtClean="0"/>
              <a:t> </a:t>
            </a:r>
            <a:r>
              <a:rPr lang="ja-JP" altLang="en-US" sz="2400" smtClean="0"/>
              <a:t>は？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590800" y="3200400"/>
            <a:ext cx="4419600" cy="1492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800"/>
              <a:t>x</a:t>
            </a:r>
            <a:r>
              <a:rPr lang="en-US" altLang="ja-JP" sz="2800" baseline="-10000"/>
              <a:t>2</a:t>
            </a:r>
            <a:r>
              <a:rPr lang="en-US" altLang="ja-JP" sz="2400"/>
              <a:t> &lt;δ⇒ </a:t>
            </a:r>
            <a:r>
              <a:rPr lang="ja-JP" altLang="en-US" sz="2400"/>
              <a:t>拒否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800"/>
              <a:t>x</a:t>
            </a:r>
            <a:r>
              <a:rPr lang="en-US" altLang="ja-JP" sz="2800" baseline="-10000"/>
              <a:t>2</a:t>
            </a:r>
            <a:r>
              <a:rPr lang="en-US" altLang="ja-JP" sz="2400"/>
              <a:t> =δ⇒ </a:t>
            </a:r>
            <a:r>
              <a:rPr lang="ja-JP" altLang="en-US" sz="2400"/>
              <a:t>拒否と承諾は無差別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800"/>
              <a:t>x</a:t>
            </a:r>
            <a:r>
              <a:rPr lang="en-US" altLang="ja-JP" sz="2800" baseline="-10000"/>
              <a:t>2</a:t>
            </a:r>
            <a:r>
              <a:rPr lang="en-US" altLang="ja-JP" sz="2400"/>
              <a:t> &gt;δ⇒ </a:t>
            </a:r>
            <a:r>
              <a:rPr lang="ja-JP" altLang="en-US" sz="2400"/>
              <a:t>承諾</a:t>
            </a:r>
          </a:p>
        </p:txBody>
      </p:sp>
      <p:sp>
        <p:nvSpPr>
          <p:cNvPr id="19461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EC5497B-7007-4486-9F74-35CEA3A314B3}" type="slidenum">
              <a:rPr kumimoji="0" lang="en-US" altLang="ja-JP"/>
              <a:pPr eaLnBrk="1" hangingPunct="1"/>
              <a:t>14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04800" y="990600"/>
            <a:ext cx="3581400" cy="1092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/>
              <a:t>x</a:t>
            </a:r>
            <a:r>
              <a:rPr lang="en-US" altLang="en-US" sz="2000" baseline="-10000"/>
              <a:t>2</a:t>
            </a:r>
            <a:r>
              <a:rPr lang="en-US" altLang="ja-JP" sz="2000"/>
              <a:t> &lt;δ⇒ </a:t>
            </a:r>
            <a:r>
              <a:rPr lang="ja-JP" altLang="en-US" sz="2000"/>
              <a:t>拒否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/>
              <a:t>x</a:t>
            </a:r>
            <a:r>
              <a:rPr lang="en-US" altLang="en-US" sz="2000" baseline="-10000"/>
              <a:t>2</a:t>
            </a:r>
            <a:r>
              <a:rPr lang="en-US" altLang="ja-JP" sz="2000"/>
              <a:t> =δ⇒ </a:t>
            </a:r>
            <a:r>
              <a:rPr lang="ja-JP" altLang="en-US" sz="2000"/>
              <a:t>拒否と承諾は無差別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/>
              <a:t>x</a:t>
            </a:r>
            <a:r>
              <a:rPr lang="en-US" altLang="en-US" sz="2000" baseline="-10000"/>
              <a:t>2</a:t>
            </a:r>
            <a:r>
              <a:rPr lang="en-US" altLang="ja-JP" sz="2000"/>
              <a:t> &gt;δ⇒ </a:t>
            </a:r>
            <a:r>
              <a:rPr lang="ja-JP" altLang="en-US" sz="2000"/>
              <a:t>承諾</a:t>
            </a:r>
          </a:p>
        </p:txBody>
      </p:sp>
      <p:sp>
        <p:nvSpPr>
          <p:cNvPr id="30726" name="Oval 6"/>
          <p:cNvSpPr>
            <a:spLocks noChangeArrowheads="1"/>
          </p:cNvSpPr>
          <p:nvPr/>
        </p:nvSpPr>
        <p:spPr bwMode="auto">
          <a:xfrm>
            <a:off x="5562600" y="3200400"/>
            <a:ext cx="381000" cy="3810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0727" name="Oval 7"/>
          <p:cNvSpPr>
            <a:spLocks noChangeArrowheads="1"/>
          </p:cNvSpPr>
          <p:nvPr/>
        </p:nvSpPr>
        <p:spPr bwMode="auto">
          <a:xfrm>
            <a:off x="6248400" y="685800"/>
            <a:ext cx="381000" cy="3810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auto">
          <a:xfrm>
            <a:off x="1905000" y="2362200"/>
            <a:ext cx="457200" cy="4572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81000" y="3048000"/>
            <a:ext cx="43434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000"/>
              <a:t>プレイヤー</a:t>
            </a:r>
            <a:r>
              <a:rPr lang="en-US" altLang="ja-JP" sz="2000"/>
              <a:t>B</a:t>
            </a:r>
            <a:r>
              <a:rPr lang="ja-JP" altLang="en-US" sz="2000"/>
              <a:t>：</a:t>
            </a:r>
          </a:p>
          <a:p>
            <a:pPr eaLnBrk="1" hangingPunct="1"/>
            <a:r>
              <a:rPr lang="en-US" altLang="en-US" sz="2000"/>
              <a:t>x</a:t>
            </a:r>
            <a:r>
              <a:rPr lang="en-US" altLang="en-US" sz="2000" baseline="-10000"/>
              <a:t>2</a:t>
            </a:r>
            <a:r>
              <a:rPr lang="en-US" altLang="ja-JP" sz="2000"/>
              <a:t>≧δ</a:t>
            </a:r>
            <a:r>
              <a:rPr lang="ja-JP" altLang="en-US" sz="2000"/>
              <a:t>を満たす</a:t>
            </a:r>
            <a:r>
              <a:rPr lang="en-US" altLang="ja-JP" sz="2000"/>
              <a:t>x</a:t>
            </a:r>
            <a:r>
              <a:rPr lang="en-US" altLang="ja-JP" sz="2000" baseline="-25000"/>
              <a:t>2</a:t>
            </a:r>
            <a:r>
              <a:rPr lang="ja-JP" altLang="en-US" sz="2000"/>
              <a:t>のうち、</a:t>
            </a:r>
          </a:p>
          <a:p>
            <a:pPr eaLnBrk="1" hangingPunct="1"/>
            <a:r>
              <a:rPr lang="ja-JP" altLang="en-US" sz="2000"/>
              <a:t>利得</a:t>
            </a:r>
            <a:r>
              <a:rPr lang="en-US" altLang="ja-JP" sz="2000"/>
              <a:t>1</a:t>
            </a:r>
            <a:r>
              <a:rPr lang="ja-JP" altLang="en-US" sz="2000"/>
              <a:t>－</a:t>
            </a:r>
            <a:r>
              <a:rPr lang="en-US" altLang="en-US" sz="2000"/>
              <a:t>x</a:t>
            </a:r>
            <a:r>
              <a:rPr lang="en-US" altLang="en-US" sz="2000" baseline="-10000"/>
              <a:t>2</a:t>
            </a:r>
            <a:r>
              <a:rPr lang="en-US" altLang="ja-JP" sz="2000" baseline="-10000"/>
              <a:t> </a:t>
            </a:r>
            <a:r>
              <a:rPr lang="ja-JP" altLang="en-US" sz="2000"/>
              <a:t>を最大にするような</a:t>
            </a:r>
            <a:r>
              <a:rPr lang="en-US" altLang="ja-JP" sz="2000"/>
              <a:t>x</a:t>
            </a:r>
            <a:r>
              <a:rPr lang="en-US" altLang="ja-JP" sz="2000" baseline="-25000"/>
              <a:t>2</a:t>
            </a:r>
            <a:r>
              <a:rPr lang="ja-JP" altLang="en-US" sz="2000"/>
              <a:t>は？</a:t>
            </a:r>
          </a:p>
        </p:txBody>
      </p:sp>
      <p:sp>
        <p:nvSpPr>
          <p:cNvPr id="30731" name="AutoShape 11"/>
          <p:cNvSpPr>
            <a:spLocks noChangeArrowheads="1"/>
          </p:cNvSpPr>
          <p:nvPr/>
        </p:nvSpPr>
        <p:spPr bwMode="auto">
          <a:xfrm>
            <a:off x="1905000" y="4267200"/>
            <a:ext cx="457200" cy="4572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1600200" y="4953000"/>
            <a:ext cx="1066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en-US" sz="2400"/>
              <a:t>x</a:t>
            </a:r>
            <a:r>
              <a:rPr lang="en-US" altLang="ja-JP" sz="2400" baseline="-25000"/>
              <a:t>2 </a:t>
            </a:r>
            <a:r>
              <a:rPr lang="en-US" altLang="ja-JP" sz="2400"/>
              <a:t>=δ</a:t>
            </a:r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 flipH="1" flipV="1">
            <a:off x="6019800" y="3657600"/>
            <a:ext cx="838200" cy="1066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5" name="Oval 23"/>
          <p:cNvSpPr>
            <a:spLocks noChangeArrowheads="1"/>
          </p:cNvSpPr>
          <p:nvPr/>
        </p:nvSpPr>
        <p:spPr bwMode="auto">
          <a:xfrm>
            <a:off x="6477000" y="5943600"/>
            <a:ext cx="3048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36" name="Oval 24"/>
          <p:cNvSpPr>
            <a:spLocks noChangeArrowheads="1"/>
          </p:cNvSpPr>
          <p:nvPr/>
        </p:nvSpPr>
        <p:spPr bwMode="auto">
          <a:xfrm>
            <a:off x="6553200" y="6019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37" name="Line 16"/>
          <p:cNvSpPr>
            <a:spLocks noChangeShapeType="1"/>
          </p:cNvSpPr>
          <p:nvPr/>
        </p:nvSpPr>
        <p:spPr bwMode="auto">
          <a:xfrm flipV="1">
            <a:off x="6629400" y="4724400"/>
            <a:ext cx="3048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8" name="Line 17"/>
          <p:cNvSpPr>
            <a:spLocks noChangeShapeType="1"/>
          </p:cNvSpPr>
          <p:nvPr/>
        </p:nvSpPr>
        <p:spPr bwMode="auto">
          <a:xfrm flipH="1" flipV="1">
            <a:off x="6096000" y="3657600"/>
            <a:ext cx="8382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9" name="Line 18"/>
          <p:cNvSpPr>
            <a:spLocks noChangeShapeType="1"/>
          </p:cNvSpPr>
          <p:nvPr/>
        </p:nvSpPr>
        <p:spPr bwMode="auto">
          <a:xfrm flipV="1">
            <a:off x="6934200" y="3581400"/>
            <a:ext cx="91440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40" name="AutoShape 19"/>
          <p:cNvSpPr>
            <a:spLocks noChangeArrowheads="1"/>
          </p:cNvSpPr>
          <p:nvPr/>
        </p:nvSpPr>
        <p:spPr bwMode="auto">
          <a:xfrm rot="10800000">
            <a:off x="6934200" y="2133600"/>
            <a:ext cx="1828800" cy="14478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41" name="Line 20"/>
          <p:cNvSpPr>
            <a:spLocks noChangeShapeType="1"/>
          </p:cNvSpPr>
          <p:nvPr/>
        </p:nvSpPr>
        <p:spPr bwMode="auto">
          <a:xfrm flipH="1" flipV="1">
            <a:off x="7467600" y="2133600"/>
            <a:ext cx="381000" cy="1447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42" name="Line 21"/>
          <p:cNvSpPr>
            <a:spLocks noChangeShapeType="1"/>
          </p:cNvSpPr>
          <p:nvPr/>
        </p:nvSpPr>
        <p:spPr bwMode="auto">
          <a:xfrm flipH="1" flipV="1">
            <a:off x="6629400" y="1066800"/>
            <a:ext cx="8382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43" name="Line 22"/>
          <p:cNvSpPr>
            <a:spLocks noChangeShapeType="1"/>
          </p:cNvSpPr>
          <p:nvPr/>
        </p:nvSpPr>
        <p:spPr bwMode="auto">
          <a:xfrm flipV="1">
            <a:off x="7467600" y="990600"/>
            <a:ext cx="91440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44" name="AutoShape 23"/>
          <p:cNvSpPr>
            <a:spLocks noChangeArrowheads="1"/>
          </p:cNvSpPr>
          <p:nvPr/>
        </p:nvSpPr>
        <p:spPr bwMode="auto">
          <a:xfrm rot="10800000">
            <a:off x="5715000" y="4724400"/>
            <a:ext cx="1828800" cy="1371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45" name="Oval 24"/>
          <p:cNvSpPr>
            <a:spLocks noChangeArrowheads="1"/>
          </p:cNvSpPr>
          <p:nvPr/>
        </p:nvSpPr>
        <p:spPr bwMode="auto">
          <a:xfrm>
            <a:off x="7772400" y="3505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46" name="Text Box 25"/>
          <p:cNvSpPr txBox="1">
            <a:spLocks noChangeArrowheads="1"/>
          </p:cNvSpPr>
          <p:nvPr/>
        </p:nvSpPr>
        <p:spPr bwMode="auto">
          <a:xfrm>
            <a:off x="6781800" y="6096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B</a:t>
            </a:r>
          </a:p>
        </p:txBody>
      </p:sp>
      <p:sp>
        <p:nvSpPr>
          <p:cNvPr id="5147" name="Text Box 26"/>
          <p:cNvSpPr txBox="1">
            <a:spLocks noChangeArrowheads="1"/>
          </p:cNvSpPr>
          <p:nvPr/>
        </p:nvSpPr>
        <p:spPr bwMode="auto">
          <a:xfrm>
            <a:off x="7239000" y="43434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A</a:t>
            </a:r>
          </a:p>
        </p:txBody>
      </p:sp>
      <p:sp>
        <p:nvSpPr>
          <p:cNvPr id="5148" name="Text Box 27"/>
          <p:cNvSpPr txBox="1">
            <a:spLocks noChangeArrowheads="1"/>
          </p:cNvSpPr>
          <p:nvPr/>
        </p:nvSpPr>
        <p:spPr bwMode="auto">
          <a:xfrm>
            <a:off x="7924800" y="35052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A</a:t>
            </a:r>
          </a:p>
        </p:txBody>
      </p:sp>
      <p:sp>
        <p:nvSpPr>
          <p:cNvPr id="5149" name="Text Box 28"/>
          <p:cNvSpPr txBox="1">
            <a:spLocks noChangeArrowheads="1"/>
          </p:cNvSpPr>
          <p:nvPr/>
        </p:nvSpPr>
        <p:spPr bwMode="auto">
          <a:xfrm>
            <a:off x="7696200" y="17526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B</a:t>
            </a:r>
          </a:p>
        </p:txBody>
      </p:sp>
      <p:graphicFrame>
        <p:nvGraphicFramePr>
          <p:cNvPr id="5122" name="Object 29"/>
          <p:cNvGraphicFramePr>
            <a:graphicFrameLocks noChangeAspect="1"/>
          </p:cNvGraphicFramePr>
          <p:nvPr/>
        </p:nvGraphicFramePr>
        <p:xfrm>
          <a:off x="5486400" y="3124200"/>
          <a:ext cx="1397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Equation" r:id="rId4" imgW="698400" imgH="228600" progId="Equation.DSMT4">
                  <p:embed/>
                </p:oleObj>
              </mc:Choice>
              <mc:Fallback>
                <p:oleObj name="Equation" r:id="rId4" imgW="698400" imgH="2286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124200"/>
                        <a:ext cx="1397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0"/>
          <p:cNvGraphicFramePr>
            <a:graphicFrameLocks noChangeAspect="1"/>
          </p:cNvGraphicFramePr>
          <p:nvPr/>
        </p:nvGraphicFramePr>
        <p:xfrm>
          <a:off x="6477000" y="5029200"/>
          <a:ext cx="304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5029200"/>
                        <a:ext cx="304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1" name="Object 31"/>
          <p:cNvGraphicFramePr>
            <a:graphicFrameLocks noChangeAspect="1"/>
          </p:cNvGraphicFramePr>
          <p:nvPr/>
        </p:nvGraphicFramePr>
        <p:xfrm>
          <a:off x="6146800" y="609600"/>
          <a:ext cx="863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" name="Equation" r:id="rId8" imgW="431640" imgH="228600" progId="Equation.DSMT4">
                  <p:embed/>
                </p:oleObj>
              </mc:Choice>
              <mc:Fallback>
                <p:oleObj name="Equation" r:id="rId8" imgW="431640" imgH="228600" progId="Equation.DSMT4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6800" y="609600"/>
                        <a:ext cx="863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32"/>
          <p:cNvGraphicFramePr>
            <a:graphicFrameLocks noChangeAspect="1"/>
          </p:cNvGraphicFramePr>
          <p:nvPr/>
        </p:nvGraphicFramePr>
        <p:xfrm>
          <a:off x="7924800" y="609600"/>
          <a:ext cx="838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Equation" r:id="rId10" imgW="419040" imgH="228600" progId="Equation.DSMT4">
                  <p:embed/>
                </p:oleObj>
              </mc:Choice>
              <mc:Fallback>
                <p:oleObj name="Equation" r:id="rId10" imgW="419040" imgH="22860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609600"/>
                        <a:ext cx="838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50" name="Text Box 33"/>
          <p:cNvSpPr txBox="1">
            <a:spLocks noChangeArrowheads="1"/>
          </p:cNvSpPr>
          <p:nvPr/>
        </p:nvSpPr>
        <p:spPr bwMode="auto">
          <a:xfrm>
            <a:off x="6324600" y="13716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承諾</a:t>
            </a:r>
          </a:p>
        </p:txBody>
      </p:sp>
      <p:sp>
        <p:nvSpPr>
          <p:cNvPr id="5151" name="Text Box 34"/>
          <p:cNvSpPr txBox="1">
            <a:spLocks noChangeArrowheads="1"/>
          </p:cNvSpPr>
          <p:nvPr/>
        </p:nvSpPr>
        <p:spPr bwMode="auto">
          <a:xfrm>
            <a:off x="8001000" y="13716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拒否</a:t>
            </a:r>
          </a:p>
        </p:txBody>
      </p:sp>
      <p:sp>
        <p:nvSpPr>
          <p:cNvPr id="5152" name="Text Box 35"/>
          <p:cNvSpPr txBox="1">
            <a:spLocks noChangeArrowheads="1"/>
          </p:cNvSpPr>
          <p:nvPr/>
        </p:nvSpPr>
        <p:spPr bwMode="auto">
          <a:xfrm>
            <a:off x="5638800" y="39624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承諾</a:t>
            </a:r>
          </a:p>
        </p:txBody>
      </p:sp>
      <p:sp>
        <p:nvSpPr>
          <p:cNvPr id="5153" name="Text Box 36"/>
          <p:cNvSpPr txBox="1">
            <a:spLocks noChangeArrowheads="1"/>
          </p:cNvSpPr>
          <p:nvPr/>
        </p:nvSpPr>
        <p:spPr bwMode="auto">
          <a:xfrm>
            <a:off x="7467600" y="39624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拒否</a:t>
            </a:r>
          </a:p>
        </p:txBody>
      </p:sp>
      <p:graphicFrame>
        <p:nvGraphicFramePr>
          <p:cNvPr id="30757" name="Object 37"/>
          <p:cNvGraphicFramePr>
            <a:graphicFrameLocks noChangeAspect="1"/>
          </p:cNvGraphicFramePr>
          <p:nvPr/>
        </p:nvGraphicFramePr>
        <p:xfrm>
          <a:off x="7696200" y="2286000"/>
          <a:ext cx="685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Equation" r:id="rId12" imgW="342720" imgH="203040" progId="Equation.DSMT4">
                  <p:embed/>
                </p:oleObj>
              </mc:Choice>
              <mc:Fallback>
                <p:oleObj name="Equation" r:id="rId12" imgW="342720" imgH="203040" progId="Equation.DSMT4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2286000"/>
                        <a:ext cx="685800" cy="406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54" name="Oval 24"/>
          <p:cNvSpPr>
            <a:spLocks noChangeArrowheads="1"/>
          </p:cNvSpPr>
          <p:nvPr/>
        </p:nvSpPr>
        <p:spPr bwMode="auto">
          <a:xfrm>
            <a:off x="6858000" y="4648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55" name="Oval 24"/>
          <p:cNvSpPr>
            <a:spLocks noChangeArrowheads="1"/>
          </p:cNvSpPr>
          <p:nvPr/>
        </p:nvSpPr>
        <p:spPr bwMode="auto">
          <a:xfrm>
            <a:off x="7391400" y="2057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56" name="スライド番号プレースホルダ 3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7293071-3FF1-49EE-8A91-7A2047410C51}" type="slidenum">
              <a:rPr kumimoji="0" lang="en-US" altLang="ja-JP"/>
              <a:pPr eaLnBrk="1" hangingPunct="1"/>
              <a:t>15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6" grpId="0" animBg="1"/>
      <p:bldP spid="30727" grpId="0" animBg="1"/>
      <p:bldP spid="30728" grpId="0" animBg="1"/>
      <p:bldP spid="30729" grpId="0" animBg="1"/>
      <p:bldP spid="30731" grpId="0" animBg="1"/>
      <p:bldP spid="30732" grpId="0" animBg="1"/>
      <p:bldP spid="307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2</a:t>
            </a:r>
            <a:r>
              <a:rPr lang="ja-JP" altLang="en-US" smtClean="0"/>
              <a:t>段階交渉ゲームの解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ja-JP" altLang="en-US" sz="2800" dirty="0" smtClean="0"/>
              <a:t>バックワード・インダクションの解：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ja-JP" altLang="en-US" sz="20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altLang="ja-JP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altLang="ja-JP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ja-JP" altLang="en-US" sz="2400" dirty="0" smtClean="0"/>
              <a:t>最後通牒ゲームと違い、</a:t>
            </a:r>
            <a:r>
              <a:rPr lang="ja-JP" altLang="en-US" sz="2400" dirty="0" smtClean="0">
                <a:solidFill>
                  <a:srgbClr val="FF0000"/>
                </a:solidFill>
              </a:rPr>
              <a:t>最初に提案するプレイヤー</a:t>
            </a:r>
            <a:r>
              <a:rPr lang="ja-JP" altLang="en-US" sz="2400" dirty="0" smtClean="0"/>
              <a:t>は収益の</a:t>
            </a:r>
            <a:r>
              <a:rPr lang="ja-JP" altLang="en-US" sz="2400" dirty="0" smtClean="0">
                <a:solidFill>
                  <a:srgbClr val="FF0000"/>
                </a:solidFill>
              </a:rPr>
              <a:t>一部しか取れない</a:t>
            </a:r>
            <a:r>
              <a:rPr lang="ja-JP" altLang="en-US" sz="2400" dirty="0" smtClean="0"/>
              <a:t>（法外な要求はできない）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219200" y="1828800"/>
            <a:ext cx="6553200" cy="24749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400"/>
              <a:t>プレイヤー</a:t>
            </a:r>
            <a:r>
              <a:rPr lang="en-US" altLang="ja-JP" sz="2400"/>
              <a:t>A</a:t>
            </a:r>
            <a:r>
              <a:rPr lang="ja-JP" altLang="en-US" sz="2400"/>
              <a:t>の戦略：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ja-JP" altLang="en-US" sz="2400"/>
              <a:t>［第</a:t>
            </a:r>
            <a:r>
              <a:rPr lang="en-US" altLang="ja-JP" sz="2400"/>
              <a:t>1</a:t>
            </a:r>
            <a:r>
              <a:rPr lang="ja-JP" altLang="en-US" sz="2400"/>
              <a:t>段階］ </a:t>
            </a:r>
            <a:r>
              <a:rPr lang="en-US" altLang="en-US" sz="2400"/>
              <a:t>x</a:t>
            </a:r>
            <a:r>
              <a:rPr lang="en-US" altLang="ja-JP" sz="2400" baseline="-10000"/>
              <a:t>2</a:t>
            </a:r>
            <a:r>
              <a:rPr lang="en-US" altLang="ja-JP" sz="2400"/>
              <a:t>≧δ</a:t>
            </a:r>
            <a:r>
              <a:rPr lang="ja-JP" altLang="en-US" sz="2400"/>
              <a:t>ならば承諾、 </a:t>
            </a:r>
            <a:r>
              <a:rPr lang="en-US" altLang="en-US" sz="2400"/>
              <a:t>x</a:t>
            </a:r>
            <a:r>
              <a:rPr lang="en-US" altLang="ja-JP" sz="2400" baseline="-10000"/>
              <a:t>2</a:t>
            </a:r>
            <a:r>
              <a:rPr lang="en-US" altLang="ja-JP" sz="2400"/>
              <a:t> &lt;δ</a:t>
            </a:r>
            <a:r>
              <a:rPr lang="ja-JP" altLang="en-US" sz="2400"/>
              <a:t>ならば拒否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ja-JP" altLang="en-US" sz="2400"/>
              <a:t>［第</a:t>
            </a:r>
            <a:r>
              <a:rPr lang="en-US" altLang="ja-JP" sz="2400"/>
              <a:t>2</a:t>
            </a:r>
            <a:r>
              <a:rPr lang="ja-JP" altLang="en-US" sz="2400"/>
              <a:t>段階］ </a:t>
            </a:r>
            <a:r>
              <a:rPr lang="en-US" altLang="en-US" sz="2400"/>
              <a:t>x</a:t>
            </a:r>
            <a:r>
              <a:rPr lang="en-US" altLang="ja-JP" sz="2400" baseline="-10000"/>
              <a:t>1</a:t>
            </a:r>
            <a:r>
              <a:rPr lang="en-US" altLang="ja-JP" sz="2400" baseline="-25000"/>
              <a:t> </a:t>
            </a:r>
            <a:r>
              <a:rPr lang="en-US" altLang="ja-JP" sz="2400"/>
              <a:t>=1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US" sz="2400"/>
              <a:t>プレイヤー</a:t>
            </a:r>
            <a:r>
              <a:rPr lang="en-US" altLang="ja-JP" sz="2400"/>
              <a:t>B</a:t>
            </a:r>
            <a:r>
              <a:rPr lang="ja-JP" altLang="en-US" sz="2400"/>
              <a:t>の戦略：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ja-JP" altLang="en-US" sz="2400"/>
              <a:t>［第</a:t>
            </a:r>
            <a:r>
              <a:rPr lang="en-US" altLang="ja-JP" sz="2400"/>
              <a:t>1</a:t>
            </a:r>
            <a:r>
              <a:rPr lang="ja-JP" altLang="en-US" sz="2400"/>
              <a:t>段階］ </a:t>
            </a:r>
            <a:r>
              <a:rPr lang="en-US" altLang="en-US" sz="2400"/>
              <a:t>x</a:t>
            </a:r>
            <a:r>
              <a:rPr lang="en-US" altLang="ja-JP" sz="2400" baseline="-10000"/>
              <a:t>2</a:t>
            </a:r>
            <a:r>
              <a:rPr lang="en-US" altLang="ja-JP"/>
              <a:t> </a:t>
            </a:r>
            <a:r>
              <a:rPr lang="en-US" altLang="ja-JP" sz="2400"/>
              <a:t>=δ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ja-JP" altLang="en-US" sz="2400"/>
              <a:t>［第</a:t>
            </a:r>
            <a:r>
              <a:rPr lang="en-US" altLang="ja-JP" sz="2400"/>
              <a:t>2</a:t>
            </a:r>
            <a:r>
              <a:rPr lang="ja-JP" altLang="en-US" sz="2400"/>
              <a:t>段階］ </a:t>
            </a:r>
            <a:r>
              <a:rPr lang="en-US" altLang="en-US" sz="2400"/>
              <a:t>x</a:t>
            </a:r>
            <a:r>
              <a:rPr lang="en-US" altLang="ja-JP" sz="2400" baseline="-10000"/>
              <a:t>1</a:t>
            </a:r>
            <a:r>
              <a:rPr lang="en-US" altLang="ja-JP" sz="2400" baseline="-25000"/>
              <a:t> </a:t>
            </a:r>
            <a:r>
              <a:rPr lang="ja-JP" altLang="en-US" sz="2400"/>
              <a:t>がどんな値であっても承諾</a:t>
            </a:r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4343400" y="4495800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295400" y="5029200"/>
            <a:ext cx="63976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400">
                <a:solidFill>
                  <a:srgbClr val="FF0000"/>
                </a:solidFill>
              </a:rPr>
              <a:t>結果</a:t>
            </a:r>
            <a:r>
              <a:rPr lang="ja-JP" altLang="en-US" sz="2400"/>
              <a:t>：第</a:t>
            </a:r>
            <a:r>
              <a:rPr lang="en-US" altLang="ja-JP" sz="2400"/>
              <a:t>1</a:t>
            </a:r>
            <a:r>
              <a:rPr lang="ja-JP" altLang="en-US" sz="2400"/>
              <a:t>段階で</a:t>
            </a:r>
            <a:r>
              <a:rPr lang="en-US" altLang="ja-JP" sz="2400"/>
              <a:t>B</a:t>
            </a:r>
            <a:r>
              <a:rPr lang="ja-JP" altLang="en-US" sz="2400"/>
              <a:t>が</a:t>
            </a:r>
            <a:r>
              <a:rPr lang="en-US" altLang="ja-JP" sz="2400"/>
              <a:t>δ</a:t>
            </a:r>
            <a:r>
              <a:rPr lang="ja-JP" altLang="en-US" sz="2400"/>
              <a:t>を提案し、それを</a:t>
            </a:r>
            <a:r>
              <a:rPr lang="en-US" altLang="ja-JP" sz="2400"/>
              <a:t>A</a:t>
            </a:r>
            <a:r>
              <a:rPr lang="ja-JP" altLang="en-US" sz="2400"/>
              <a:t>が承諾</a:t>
            </a:r>
          </a:p>
        </p:txBody>
      </p:sp>
      <p:sp>
        <p:nvSpPr>
          <p:cNvPr id="20487" name="スライド番号プレースホルダ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F0D9BA6-87C3-41C1-B64C-96AC39CFB72B}" type="slidenum">
              <a:rPr kumimoji="0" lang="en-US" altLang="ja-JP"/>
              <a:pPr eaLnBrk="1" hangingPunct="1"/>
              <a:t>16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31748" grpId="0" animBg="1"/>
      <p:bldP spid="31749" grpId="0" animBg="1"/>
      <p:bldP spid="317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n</a:t>
            </a:r>
            <a:r>
              <a:rPr lang="ja-JP" altLang="en-US" smtClean="0"/>
              <a:t>段階の交渉ゲーム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400" dirty="0" smtClean="0"/>
              <a:t>n</a:t>
            </a:r>
            <a:r>
              <a:rPr lang="ja-JP" altLang="en-US" sz="2400" dirty="0" smtClean="0"/>
              <a:t>（≧</a:t>
            </a:r>
            <a:r>
              <a:rPr lang="en-US" altLang="ja-JP" sz="2400" dirty="0" smtClean="0"/>
              <a:t>3</a:t>
            </a:r>
            <a:r>
              <a:rPr lang="ja-JP" altLang="en-US" sz="2400" dirty="0" smtClean="0"/>
              <a:t>）段階の交渉ゲーム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dirty="0" smtClean="0"/>
              <a:t>n</a:t>
            </a:r>
            <a:r>
              <a:rPr lang="ja-JP" altLang="en-US" sz="2000" dirty="0" smtClean="0"/>
              <a:t>が奇数のとき、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が最初に提案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dirty="0" smtClean="0"/>
              <a:t>n</a:t>
            </a:r>
            <a:r>
              <a:rPr lang="ja-JP" altLang="en-US" sz="2000" dirty="0" smtClean="0"/>
              <a:t>が偶数のとき、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が最初に提案</a:t>
            </a:r>
          </a:p>
          <a:p>
            <a:pPr lvl="2" eaLnBrk="1" hangingPunct="1">
              <a:lnSpc>
                <a:spcPct val="90000"/>
              </a:lnSpc>
            </a:pPr>
            <a:endParaRPr lang="ja-JP" alt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400" dirty="0" smtClean="0"/>
              <a:t>ゲームの進み方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000" dirty="0" smtClean="0"/>
              <a:t>第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段階：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）が</a:t>
            </a:r>
            <a:r>
              <a:rPr lang="en-US" altLang="ja-JP" sz="2000" dirty="0" err="1" smtClean="0"/>
              <a:t>x</a:t>
            </a:r>
            <a:r>
              <a:rPr lang="en-US" altLang="ja-JP" sz="2000" baseline="-10000" dirty="0" err="1" smtClean="0"/>
              <a:t>n</a:t>
            </a:r>
            <a:r>
              <a:rPr lang="en-US" altLang="ja-JP" sz="2000" baseline="-10000" dirty="0" smtClean="0"/>
              <a:t> </a:t>
            </a:r>
            <a:r>
              <a:rPr lang="ja-JP" altLang="en-US" sz="2000" dirty="0" smtClean="0"/>
              <a:t>を提案 ⇒ 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）が承諾すれば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が</a:t>
            </a:r>
            <a:r>
              <a:rPr lang="en-US" altLang="ja-JP" sz="2000" dirty="0" err="1" smtClean="0"/>
              <a:t>x</a:t>
            </a:r>
            <a:r>
              <a:rPr lang="en-US" altLang="ja-JP" sz="2000" baseline="-10000" dirty="0" err="1" smtClean="0"/>
              <a:t>n</a:t>
            </a:r>
            <a:r>
              <a:rPr lang="en-US" altLang="ja-JP" sz="2000" baseline="-10000" dirty="0" smtClean="0"/>
              <a:t> </a:t>
            </a:r>
            <a:r>
              <a:rPr lang="ja-JP" altLang="en-US" sz="2000" dirty="0" smtClean="0"/>
              <a:t>を獲得＆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が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－</a:t>
            </a:r>
            <a:r>
              <a:rPr lang="en-US" altLang="ja-JP" sz="2000" dirty="0" err="1" smtClean="0"/>
              <a:t>x</a:t>
            </a:r>
            <a:r>
              <a:rPr lang="en-US" altLang="ja-JP" sz="2000" baseline="-10000" dirty="0" err="1" smtClean="0"/>
              <a:t>n</a:t>
            </a:r>
            <a:r>
              <a:rPr lang="en-US" altLang="ja-JP" sz="2000" baseline="-10000" dirty="0" smtClean="0"/>
              <a:t> </a:t>
            </a:r>
            <a:r>
              <a:rPr lang="ja-JP" altLang="en-US" sz="2000" dirty="0" smtClean="0"/>
              <a:t>を獲得、拒否すれば第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段階へ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000" dirty="0" smtClean="0"/>
              <a:t>第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段階：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）が</a:t>
            </a:r>
            <a:r>
              <a:rPr lang="en-US" altLang="ja-JP" sz="2000" dirty="0" smtClean="0"/>
              <a:t>x</a:t>
            </a:r>
            <a:r>
              <a:rPr lang="en-US" altLang="ja-JP" sz="2000" baseline="-10000" dirty="0" smtClean="0"/>
              <a:t>n-1 </a:t>
            </a:r>
            <a:r>
              <a:rPr lang="ja-JP" altLang="en-US" sz="2000" dirty="0" smtClean="0"/>
              <a:t>を提案 ⇒ 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）が承諾すれば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が</a:t>
            </a:r>
            <a:r>
              <a:rPr lang="en-US" altLang="ja-JP" sz="2000" dirty="0" smtClean="0"/>
              <a:t>δx</a:t>
            </a:r>
            <a:r>
              <a:rPr lang="en-US" altLang="ja-JP" sz="2000" baseline="-10000" dirty="0" smtClean="0"/>
              <a:t>n-1 </a:t>
            </a:r>
            <a:r>
              <a:rPr lang="ja-JP" altLang="en-US" sz="2000" dirty="0" smtClean="0"/>
              <a:t>を獲得＆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が</a:t>
            </a:r>
            <a:r>
              <a:rPr lang="en-US" altLang="ja-JP" sz="2000" dirty="0" smtClean="0"/>
              <a:t>δ(1</a:t>
            </a:r>
            <a:r>
              <a:rPr lang="ja-JP" altLang="en-US" sz="2000" dirty="0" smtClean="0"/>
              <a:t>－</a:t>
            </a:r>
            <a:r>
              <a:rPr lang="en-US" altLang="ja-JP" sz="2000" dirty="0" smtClean="0"/>
              <a:t>x</a:t>
            </a:r>
            <a:r>
              <a:rPr lang="en-US" altLang="ja-JP" sz="2000" baseline="-10000" dirty="0" smtClean="0"/>
              <a:t>n-1</a:t>
            </a:r>
            <a:r>
              <a:rPr lang="en-US" altLang="ja-JP" sz="2000" dirty="0" smtClean="0"/>
              <a:t>) </a:t>
            </a:r>
            <a:r>
              <a:rPr lang="ja-JP" altLang="en-US" sz="2000" dirty="0" smtClean="0"/>
              <a:t>を獲得、拒否すれば第</a:t>
            </a:r>
            <a:r>
              <a:rPr lang="en-US" altLang="ja-JP" sz="2000" dirty="0" smtClean="0"/>
              <a:t>3</a:t>
            </a:r>
            <a:r>
              <a:rPr lang="ja-JP" altLang="en-US" sz="2000" dirty="0" smtClean="0"/>
              <a:t>段階へ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000" dirty="0" smtClean="0"/>
              <a:t>第</a:t>
            </a:r>
            <a:r>
              <a:rPr lang="en-US" altLang="ja-JP" sz="2000" dirty="0" smtClean="0"/>
              <a:t>3</a:t>
            </a:r>
            <a:r>
              <a:rPr lang="ja-JP" altLang="en-US" sz="2000" dirty="0" smtClean="0"/>
              <a:t>段階：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）が</a:t>
            </a:r>
            <a:r>
              <a:rPr lang="en-US" altLang="ja-JP" sz="2000" dirty="0" smtClean="0"/>
              <a:t>x</a:t>
            </a:r>
            <a:r>
              <a:rPr lang="en-US" altLang="ja-JP" sz="2000" baseline="-10000" dirty="0" smtClean="0"/>
              <a:t>n-2 </a:t>
            </a:r>
            <a:r>
              <a:rPr lang="ja-JP" altLang="en-US" sz="2000" dirty="0" smtClean="0"/>
              <a:t>を提案 ⇒ 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）が承諾すれば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が</a:t>
            </a:r>
            <a:r>
              <a:rPr lang="en-US" altLang="ja-JP" sz="2000" dirty="0" smtClean="0"/>
              <a:t>δ</a:t>
            </a:r>
            <a:r>
              <a:rPr lang="en-US" altLang="ja-JP" sz="2000" baseline="40000" dirty="0" smtClean="0"/>
              <a:t>2</a:t>
            </a:r>
            <a:r>
              <a:rPr lang="en-US" altLang="ja-JP" sz="2000" baseline="30000" dirty="0" smtClean="0"/>
              <a:t> </a:t>
            </a:r>
            <a:r>
              <a:rPr lang="en-US" altLang="ja-JP" sz="2000" dirty="0" smtClean="0"/>
              <a:t>x</a:t>
            </a:r>
            <a:r>
              <a:rPr lang="en-US" altLang="ja-JP" sz="2000" baseline="-10000" dirty="0" smtClean="0"/>
              <a:t>n-2 </a:t>
            </a:r>
            <a:r>
              <a:rPr lang="ja-JP" altLang="en-US" sz="2000" dirty="0" smtClean="0"/>
              <a:t>を獲得＆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が</a:t>
            </a:r>
            <a:r>
              <a:rPr lang="en-US" altLang="ja-JP" sz="2000" dirty="0" smtClean="0"/>
              <a:t>δ</a:t>
            </a:r>
            <a:r>
              <a:rPr lang="en-US" altLang="ja-JP" sz="2000" baseline="40000" dirty="0" smtClean="0"/>
              <a:t>2</a:t>
            </a:r>
            <a:r>
              <a:rPr lang="en-US" altLang="ja-JP" sz="2000" dirty="0" smtClean="0"/>
              <a:t>(1</a:t>
            </a:r>
            <a:r>
              <a:rPr lang="ja-JP" altLang="en-US" sz="2000" dirty="0" smtClean="0"/>
              <a:t>－</a:t>
            </a:r>
            <a:r>
              <a:rPr lang="en-US" altLang="ja-JP" sz="2000" dirty="0" smtClean="0"/>
              <a:t>x</a:t>
            </a:r>
            <a:r>
              <a:rPr lang="en-US" altLang="ja-JP" sz="2000" baseline="-10000" dirty="0" smtClean="0"/>
              <a:t>n-2</a:t>
            </a:r>
            <a:r>
              <a:rPr lang="en-US" altLang="ja-JP" sz="2000" dirty="0" smtClean="0"/>
              <a:t>) </a:t>
            </a:r>
            <a:r>
              <a:rPr lang="ja-JP" altLang="en-US" sz="2000" dirty="0" smtClean="0"/>
              <a:t>を獲得、拒否すれば第</a:t>
            </a:r>
            <a:r>
              <a:rPr lang="en-US" altLang="ja-JP" sz="2000" dirty="0" smtClean="0"/>
              <a:t>4</a:t>
            </a:r>
            <a:r>
              <a:rPr lang="ja-JP" altLang="en-US" sz="2000" dirty="0" smtClean="0"/>
              <a:t>段階へ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000" dirty="0" smtClean="0"/>
              <a:t>・・・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000" dirty="0" smtClean="0"/>
              <a:t>第</a:t>
            </a:r>
            <a:r>
              <a:rPr lang="en-US" altLang="ja-JP" sz="2000" dirty="0" smtClean="0"/>
              <a:t>n</a:t>
            </a:r>
            <a:r>
              <a:rPr lang="ja-JP" altLang="en-US" sz="2000" dirty="0" smtClean="0"/>
              <a:t>段階：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が</a:t>
            </a:r>
            <a:r>
              <a:rPr lang="en-US" altLang="ja-JP" sz="2000" dirty="0" smtClean="0"/>
              <a:t>x</a:t>
            </a:r>
            <a:r>
              <a:rPr lang="en-US" altLang="ja-JP" sz="2000" baseline="-10000" dirty="0" smtClean="0"/>
              <a:t>1 </a:t>
            </a:r>
            <a:r>
              <a:rPr lang="ja-JP" altLang="en-US" sz="2000" dirty="0" smtClean="0"/>
              <a:t>を提案 ⇒ </a:t>
            </a:r>
            <a:r>
              <a:rPr lang="en-US" altLang="ja-JP" sz="2000" dirty="0" smtClean="0"/>
              <a:t>B</a:t>
            </a:r>
            <a:r>
              <a:rPr lang="ja-JP" altLang="en-US" sz="2000" dirty="0" err="1" smtClean="0"/>
              <a:t>が承</a:t>
            </a:r>
            <a:r>
              <a:rPr lang="ja-JP" altLang="en-US" sz="2000" dirty="0" smtClean="0"/>
              <a:t>諾すれば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が</a:t>
            </a:r>
            <a:r>
              <a:rPr lang="en-US" altLang="ja-JP" sz="2000" dirty="0" smtClean="0"/>
              <a:t>δ</a:t>
            </a:r>
            <a:r>
              <a:rPr lang="en-US" altLang="ja-JP" sz="2000" baseline="40000" dirty="0" smtClean="0"/>
              <a:t>n-1</a:t>
            </a:r>
            <a:r>
              <a:rPr lang="en-US" altLang="ja-JP" sz="2000" baseline="30000" dirty="0" smtClean="0"/>
              <a:t> </a:t>
            </a:r>
            <a:r>
              <a:rPr lang="en-US" altLang="ja-JP" sz="2000" dirty="0" smtClean="0"/>
              <a:t>x</a:t>
            </a:r>
            <a:r>
              <a:rPr lang="en-US" altLang="ja-JP" sz="2000" baseline="-10000" dirty="0" smtClean="0"/>
              <a:t>1 </a:t>
            </a:r>
            <a:r>
              <a:rPr lang="ja-JP" altLang="en-US" sz="2000" dirty="0" smtClean="0"/>
              <a:t>を獲得            ＆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が</a:t>
            </a:r>
            <a:r>
              <a:rPr lang="en-US" altLang="ja-JP" sz="2000" dirty="0" smtClean="0"/>
              <a:t>δ</a:t>
            </a:r>
            <a:r>
              <a:rPr lang="en-US" altLang="ja-JP" sz="2000" baseline="40000" dirty="0" smtClean="0"/>
              <a:t>n-1</a:t>
            </a:r>
            <a:r>
              <a:rPr lang="en-US" altLang="ja-JP" sz="2000" dirty="0" smtClean="0"/>
              <a:t>(1</a:t>
            </a:r>
            <a:r>
              <a:rPr lang="ja-JP" altLang="en-US" sz="2000" dirty="0" smtClean="0"/>
              <a:t>－</a:t>
            </a:r>
            <a:r>
              <a:rPr lang="en-US" altLang="ja-JP" sz="2000" dirty="0" smtClean="0"/>
              <a:t>x</a:t>
            </a:r>
            <a:r>
              <a:rPr lang="en-US" altLang="ja-JP" sz="2000" baseline="-10000" dirty="0" smtClean="0"/>
              <a:t>1</a:t>
            </a:r>
            <a:r>
              <a:rPr lang="en-US" altLang="ja-JP" sz="2000" dirty="0" smtClean="0"/>
              <a:t>) </a:t>
            </a:r>
            <a:r>
              <a:rPr lang="ja-JP" altLang="en-US" sz="2000" dirty="0" smtClean="0"/>
              <a:t>を獲得、拒否すれば両者とも利得ゼロで終了</a:t>
            </a:r>
          </a:p>
        </p:txBody>
      </p:sp>
      <p:sp>
        <p:nvSpPr>
          <p:cNvPr id="2150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08ABAEE-2AFA-41F5-84E4-90EB46876F50}" type="slidenum">
              <a:rPr kumimoji="0" lang="en-US" altLang="ja-JP"/>
              <a:pPr eaLnBrk="1" hangingPunct="1"/>
              <a:t>17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/>
              <a:t>n</a:t>
            </a:r>
            <a:r>
              <a:rPr lang="ja-JP" altLang="en-US" sz="4000" smtClean="0"/>
              <a:t>段階交渉ゲームの解（</a:t>
            </a:r>
            <a:r>
              <a:rPr lang="en-US" altLang="ja-JP" sz="4000" smtClean="0"/>
              <a:t>n=3</a:t>
            </a:r>
            <a:r>
              <a:rPr lang="ja-JP" altLang="en-US" sz="4000" smtClean="0"/>
              <a:t>のとき）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400" dirty="0" smtClean="0"/>
              <a:t>第</a:t>
            </a:r>
            <a:r>
              <a:rPr lang="en-US" altLang="ja-JP" sz="2400" dirty="0" smtClean="0"/>
              <a:t>3</a:t>
            </a:r>
            <a:r>
              <a:rPr lang="ja-JP" altLang="en-US" sz="2400" dirty="0" smtClean="0"/>
              <a:t>段階：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が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1 </a:t>
            </a:r>
            <a:r>
              <a:rPr lang="en-US" altLang="ja-JP" sz="2400" dirty="0" smtClean="0"/>
              <a:t>=1</a:t>
            </a:r>
            <a:r>
              <a:rPr lang="ja-JP" altLang="en-US" sz="2400" dirty="0" smtClean="0"/>
              <a:t>を提案 ⇒ </a:t>
            </a:r>
            <a:r>
              <a:rPr lang="en-US" altLang="ja-JP" sz="2400" dirty="0" smtClean="0"/>
              <a:t>A</a:t>
            </a:r>
            <a:r>
              <a:rPr lang="ja-JP" altLang="en-US" sz="2400" dirty="0" err="1" smtClean="0"/>
              <a:t>の利</a:t>
            </a:r>
            <a:r>
              <a:rPr lang="ja-JP" altLang="en-US" sz="2400" dirty="0" smtClean="0"/>
              <a:t>得＝</a:t>
            </a:r>
            <a:r>
              <a:rPr lang="en-US" altLang="ja-JP" sz="2400" dirty="0" smtClean="0"/>
              <a:t>δ</a:t>
            </a:r>
            <a:r>
              <a:rPr lang="en-US" altLang="ja-JP" sz="2400" baseline="40000" dirty="0" smtClean="0"/>
              <a:t>2</a:t>
            </a:r>
            <a:r>
              <a:rPr lang="ja-JP" altLang="en-US" sz="2400" dirty="0" err="1" smtClean="0"/>
              <a:t>、</a:t>
            </a:r>
            <a:r>
              <a:rPr lang="en-US" altLang="ja-JP" sz="2400" dirty="0" smtClean="0"/>
              <a:t>B</a:t>
            </a:r>
            <a:r>
              <a:rPr lang="ja-JP" altLang="en-US" sz="2400" dirty="0" err="1" smtClean="0"/>
              <a:t>の利</a:t>
            </a:r>
            <a:r>
              <a:rPr lang="ja-JP" altLang="en-US" sz="2400" dirty="0" smtClean="0"/>
              <a:t>得＝</a:t>
            </a:r>
            <a:r>
              <a:rPr lang="en-US" altLang="ja-JP" sz="2400" dirty="0" smtClean="0"/>
              <a:t>0</a:t>
            </a:r>
          </a:p>
          <a:p>
            <a:pPr lvl="2" eaLnBrk="1" hangingPunct="1">
              <a:lnSpc>
                <a:spcPct val="90000"/>
              </a:lnSpc>
            </a:pPr>
            <a:endParaRPr lang="en-US" altLang="ja-JP" sz="16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400" dirty="0" smtClean="0"/>
              <a:t>第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段階：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は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に拒否されないような（</a:t>
            </a:r>
            <a:r>
              <a:rPr lang="en-US" altLang="ja-JP" sz="2400" dirty="0" smtClean="0"/>
              <a:t>δx</a:t>
            </a:r>
            <a:r>
              <a:rPr lang="en-US" altLang="ja-JP" sz="2400" baseline="-10000" dirty="0" smtClean="0"/>
              <a:t>2</a:t>
            </a:r>
            <a:r>
              <a:rPr lang="en-US" altLang="ja-JP" sz="2400" dirty="0" smtClean="0"/>
              <a:t>≧δ</a:t>
            </a:r>
            <a:r>
              <a:rPr lang="en-US" altLang="ja-JP" sz="2400" baseline="40000" dirty="0" smtClean="0"/>
              <a:t>2 </a:t>
            </a:r>
            <a:r>
              <a:rPr lang="ja-JP" altLang="en-US" sz="2400" dirty="0" smtClean="0"/>
              <a:t>を満たす）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2 </a:t>
            </a:r>
            <a:r>
              <a:rPr lang="ja-JP" altLang="en-US" sz="2400" dirty="0" smtClean="0"/>
              <a:t>でかつ利得</a:t>
            </a:r>
            <a:r>
              <a:rPr lang="en-US" altLang="ja-JP" sz="2400" dirty="0" smtClean="0"/>
              <a:t>δ(1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2</a:t>
            </a:r>
            <a:r>
              <a:rPr lang="en-US" altLang="ja-JP" sz="2400" dirty="0" smtClean="0"/>
              <a:t>) </a:t>
            </a:r>
            <a:r>
              <a:rPr lang="ja-JP" altLang="en-US" sz="2400" dirty="0" smtClean="0"/>
              <a:t>を最大にする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2 </a:t>
            </a:r>
            <a:r>
              <a:rPr lang="ja-JP" altLang="en-US" sz="2400" dirty="0" smtClean="0"/>
              <a:t>を選ぶ ⇒ 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2 </a:t>
            </a:r>
            <a:r>
              <a:rPr lang="en-US" altLang="ja-JP" sz="2400" dirty="0" smtClean="0"/>
              <a:t>=δ</a:t>
            </a:r>
            <a:r>
              <a:rPr lang="ja-JP" altLang="en-US" sz="2400" dirty="0" smtClean="0"/>
              <a:t>を提案 ⇒ </a:t>
            </a:r>
            <a:r>
              <a:rPr lang="en-US" altLang="ja-JP" sz="2400" dirty="0" smtClean="0"/>
              <a:t>A</a:t>
            </a:r>
            <a:r>
              <a:rPr lang="ja-JP" altLang="en-US" sz="2400" dirty="0" err="1" smtClean="0"/>
              <a:t>の利</a:t>
            </a:r>
            <a:r>
              <a:rPr lang="ja-JP" altLang="en-US" sz="2400" dirty="0" smtClean="0"/>
              <a:t>得＝</a:t>
            </a:r>
            <a:r>
              <a:rPr lang="en-US" altLang="ja-JP" sz="2400" dirty="0" smtClean="0"/>
              <a:t>δ</a:t>
            </a:r>
            <a:r>
              <a:rPr lang="en-US" altLang="ja-JP" sz="2400" baseline="40000" dirty="0" smtClean="0"/>
              <a:t>2</a:t>
            </a:r>
            <a:r>
              <a:rPr lang="ja-JP" altLang="en-US" sz="2400" dirty="0" err="1" smtClean="0"/>
              <a:t>、</a:t>
            </a:r>
            <a:r>
              <a:rPr lang="en-US" altLang="ja-JP" sz="2400" dirty="0" smtClean="0"/>
              <a:t>B</a:t>
            </a:r>
            <a:r>
              <a:rPr lang="ja-JP" altLang="en-US" sz="2400" dirty="0" err="1" smtClean="0"/>
              <a:t>の利</a:t>
            </a:r>
            <a:r>
              <a:rPr lang="ja-JP" altLang="en-US" sz="2400" dirty="0" smtClean="0"/>
              <a:t>得＝</a:t>
            </a:r>
            <a:r>
              <a:rPr lang="en-US" altLang="ja-JP" sz="2400" dirty="0" smtClean="0"/>
              <a:t>δ(1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δ) </a:t>
            </a:r>
          </a:p>
          <a:p>
            <a:pPr lvl="2" eaLnBrk="1" hangingPunct="1">
              <a:lnSpc>
                <a:spcPct val="90000"/>
              </a:lnSpc>
            </a:pPr>
            <a:endParaRPr lang="en-US" altLang="ja-JP" sz="16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400" dirty="0" smtClean="0"/>
              <a:t>第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段階：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は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に拒否されないような（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3</a:t>
            </a:r>
            <a:r>
              <a:rPr lang="en-US" altLang="ja-JP" sz="2400" dirty="0" smtClean="0"/>
              <a:t>≧δ(1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δ) </a:t>
            </a:r>
            <a:r>
              <a:rPr lang="ja-JP" altLang="en-US" sz="2400" dirty="0" smtClean="0"/>
              <a:t>を満たす）最大の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3 </a:t>
            </a:r>
            <a:r>
              <a:rPr lang="ja-JP" altLang="en-US" sz="2400" dirty="0" smtClean="0"/>
              <a:t>を選ぶ ⇒ 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3 </a:t>
            </a:r>
            <a:r>
              <a:rPr lang="en-US" altLang="ja-JP" sz="2400" dirty="0" smtClean="0"/>
              <a:t>=1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δ(1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δ) </a:t>
            </a:r>
            <a:r>
              <a:rPr lang="ja-JP" altLang="en-US" sz="2400" dirty="0" smtClean="0"/>
              <a:t>を提案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dirty="0" smtClean="0"/>
              <a:t>1</a:t>
            </a:r>
            <a:r>
              <a:rPr lang="ja-JP" altLang="en-US" sz="2000" dirty="0" smtClean="0"/>
              <a:t>－</a:t>
            </a:r>
            <a:r>
              <a:rPr lang="en-US" altLang="ja-JP" sz="2000" dirty="0" smtClean="0"/>
              <a:t>δ(1</a:t>
            </a:r>
            <a:r>
              <a:rPr lang="ja-JP" altLang="en-US" sz="2000" dirty="0" smtClean="0"/>
              <a:t>－</a:t>
            </a:r>
            <a:r>
              <a:rPr lang="en-US" altLang="ja-JP" sz="2000" dirty="0" smtClean="0"/>
              <a:t>δ) &gt; δ</a:t>
            </a:r>
            <a:r>
              <a:rPr lang="en-US" altLang="ja-JP" sz="2000" baseline="40000" dirty="0" smtClean="0"/>
              <a:t>2  </a:t>
            </a:r>
            <a:r>
              <a:rPr lang="en-US" altLang="ja-JP" sz="2000" dirty="0" smtClean="0"/>
              <a:t>⇒ A</a:t>
            </a:r>
            <a:r>
              <a:rPr lang="ja-JP" altLang="en-US" sz="2000" dirty="0" smtClean="0"/>
              <a:t>は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に拒否されないような提案をする方が望ましい</a:t>
            </a:r>
          </a:p>
        </p:txBody>
      </p:sp>
      <p:sp>
        <p:nvSpPr>
          <p:cNvPr id="2253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41F2314-62B0-4E4F-A068-3CE87485ECDA}" type="slidenum">
              <a:rPr kumimoji="0" lang="en-US" altLang="ja-JP"/>
              <a:pPr eaLnBrk="1" hangingPunct="1"/>
              <a:t>18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/>
              <a:t>n</a:t>
            </a:r>
            <a:r>
              <a:rPr lang="ja-JP" altLang="en-US" sz="4000" smtClean="0"/>
              <a:t>段階交渉ゲームの解（</a:t>
            </a:r>
            <a:r>
              <a:rPr lang="en-US" altLang="ja-JP" sz="4000" smtClean="0"/>
              <a:t>n=3</a:t>
            </a:r>
            <a:r>
              <a:rPr lang="ja-JP" altLang="en-US" sz="4000" smtClean="0"/>
              <a:t>のとき）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572000"/>
          </a:xfrm>
        </p:spPr>
        <p:txBody>
          <a:bodyPr/>
          <a:lstStyle/>
          <a:p>
            <a:pPr eaLnBrk="1" hangingPunct="1"/>
            <a:r>
              <a:rPr lang="ja-JP" altLang="en-US" sz="2800" dirty="0" smtClean="0"/>
              <a:t>ゲームの結果：第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段階で</a:t>
            </a:r>
            <a:r>
              <a:rPr lang="en-US" altLang="ja-JP" sz="2800" dirty="0" smtClean="0"/>
              <a:t>A</a:t>
            </a:r>
            <a:r>
              <a:rPr lang="ja-JP" altLang="en-US" sz="2800" dirty="0" smtClean="0"/>
              <a:t>が</a:t>
            </a:r>
            <a:r>
              <a:rPr lang="en-US" altLang="ja-JP" sz="2800" dirty="0" smtClean="0"/>
              <a:t>x</a:t>
            </a:r>
            <a:r>
              <a:rPr lang="en-US" altLang="ja-JP" sz="2800" baseline="-10000" dirty="0" smtClean="0"/>
              <a:t>3 </a:t>
            </a:r>
            <a:r>
              <a:rPr lang="en-US" altLang="ja-JP" sz="2800" dirty="0" smtClean="0"/>
              <a:t>=1</a:t>
            </a:r>
            <a:r>
              <a:rPr lang="ja-JP" altLang="en-US" sz="2800" dirty="0" smtClean="0"/>
              <a:t>－</a:t>
            </a:r>
            <a:r>
              <a:rPr lang="en-US" altLang="ja-JP" sz="2800" dirty="0" smtClean="0"/>
              <a:t>δ(1</a:t>
            </a:r>
            <a:r>
              <a:rPr lang="ja-JP" altLang="en-US" sz="2800" dirty="0" smtClean="0"/>
              <a:t>－</a:t>
            </a:r>
            <a:r>
              <a:rPr lang="en-US" altLang="ja-JP" sz="2800" dirty="0" smtClean="0"/>
              <a:t>δ) </a:t>
            </a:r>
            <a:r>
              <a:rPr lang="ja-JP" altLang="en-US" sz="2800" dirty="0" smtClean="0"/>
              <a:t>を提案し、</a:t>
            </a:r>
            <a:r>
              <a:rPr lang="en-US" altLang="ja-JP" sz="2800" dirty="0" smtClean="0"/>
              <a:t>B</a:t>
            </a:r>
            <a:r>
              <a:rPr lang="ja-JP" altLang="en-US" sz="2800" dirty="0" smtClean="0"/>
              <a:t>がそれを承諾</a:t>
            </a:r>
          </a:p>
          <a:p>
            <a:pPr lvl="1" eaLnBrk="1" hangingPunct="1"/>
            <a:r>
              <a:rPr lang="en-US" altLang="ja-JP" sz="2400" dirty="0" smtClean="0"/>
              <a:t>2</a:t>
            </a:r>
            <a:r>
              <a:rPr lang="ja-JP" altLang="en-US" sz="2400" dirty="0" smtClean="0"/>
              <a:t>段階交渉ゲームと同様、第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段階での提案者が「相手に拒否されないような」提案をする</a:t>
            </a:r>
          </a:p>
          <a:p>
            <a:pPr lvl="2" eaLnBrk="1" hangingPunct="1"/>
            <a:endParaRPr lang="ja-JP" altLang="en-US" sz="2000" dirty="0" smtClean="0"/>
          </a:p>
          <a:p>
            <a:pPr eaLnBrk="1" hangingPunct="1"/>
            <a:r>
              <a:rPr lang="ja-JP" altLang="en-US" sz="2800" dirty="0" smtClean="0"/>
              <a:t>相手に「拒否されない」</a:t>
            </a:r>
            <a:r>
              <a:rPr lang="ja-JP" altLang="en-US" sz="2800" dirty="0" err="1" smtClean="0"/>
              <a:t>ような</a:t>
            </a:r>
            <a:r>
              <a:rPr lang="ja-JP" altLang="en-US" sz="2800" dirty="0" smtClean="0"/>
              <a:t>提案＝相手が「拒否した場合に次の段階で得られる取り分を確保する」提案</a:t>
            </a:r>
          </a:p>
          <a:p>
            <a:pPr lvl="1" eaLnBrk="1" hangingPunct="1"/>
            <a:r>
              <a:rPr lang="en-US" altLang="ja-JP" sz="2400" dirty="0" smtClean="0"/>
              <a:t>3</a:t>
            </a:r>
            <a:r>
              <a:rPr lang="ja-JP" altLang="en-US" sz="2400" dirty="0" smtClean="0"/>
              <a:t>段階交渉ゲームの場合：第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段階で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は、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が拒否した後で行われる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段階交渉ゲームでの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の取り分に</a:t>
            </a:r>
            <a:r>
              <a:rPr lang="en-US" altLang="ja-JP" sz="2400" dirty="0" smtClean="0"/>
              <a:t>δ</a:t>
            </a:r>
            <a:r>
              <a:rPr lang="ja-JP" altLang="en-US" sz="2400" dirty="0" smtClean="0"/>
              <a:t>をかけた値（</a:t>
            </a:r>
            <a:r>
              <a:rPr lang="en-US" altLang="ja-JP" sz="2400" dirty="0" smtClean="0"/>
              <a:t>δ(1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2</a:t>
            </a:r>
            <a:r>
              <a:rPr lang="en-US" altLang="ja-JP" sz="2400" dirty="0" smtClean="0"/>
              <a:t>) =δ(1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δ) </a:t>
            </a:r>
            <a:r>
              <a:rPr lang="ja-JP" altLang="en-US" sz="2400" dirty="0" smtClean="0"/>
              <a:t>）を確保するように、</a:t>
            </a:r>
            <a:r>
              <a:rPr lang="en-US" altLang="ja-JP" sz="2400" dirty="0" smtClean="0"/>
              <a:t>x</a:t>
            </a:r>
            <a:r>
              <a:rPr lang="en-US" altLang="ja-JP" sz="2400" baseline="-10000" dirty="0" smtClean="0"/>
              <a:t>3</a:t>
            </a:r>
            <a:r>
              <a:rPr lang="ja-JP" altLang="en-US" sz="2400" dirty="0" smtClean="0"/>
              <a:t>を提案</a:t>
            </a:r>
          </a:p>
        </p:txBody>
      </p:sp>
      <p:sp>
        <p:nvSpPr>
          <p:cNvPr id="2355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E49A3EE-1C8A-41FE-951B-ECBCAF63D8D4}" type="slidenum">
              <a:rPr kumimoji="0" lang="en-US" altLang="ja-JP"/>
              <a:pPr eaLnBrk="1" hangingPunct="1"/>
              <a:t>19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交渉（</a:t>
            </a:r>
            <a:r>
              <a:rPr lang="en-US" altLang="ja-JP" smtClean="0"/>
              <a:t>bargaining</a:t>
            </a:r>
            <a:r>
              <a:rPr lang="ja-JP" altLang="en-US" smtClean="0"/>
              <a:t>）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/>
            <a:r>
              <a:rPr lang="ja-JP" altLang="en-US" sz="2800" dirty="0" smtClean="0"/>
              <a:t>交渉：典型的なゲーム的状況の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つ</a:t>
            </a:r>
          </a:p>
          <a:p>
            <a:pPr lvl="1" eaLnBrk="1" hangingPunct="1"/>
            <a:r>
              <a:rPr lang="ja-JP" altLang="en-US" sz="2400" dirty="0" smtClean="0"/>
              <a:t>売り手・買い手間の取引交渉、経営者・労働者間の賃金交渉、損害賠償の交渉、企業間の提携交渉、国家間の外交交渉、</a:t>
            </a:r>
            <a:r>
              <a:rPr lang="en-US" altLang="ja-JP" sz="2400" dirty="0" smtClean="0"/>
              <a:t>etc.</a:t>
            </a:r>
          </a:p>
          <a:p>
            <a:pPr lvl="3" eaLnBrk="1" hangingPunct="1"/>
            <a:endParaRPr lang="en-US" altLang="ja-JP" sz="1600" dirty="0" smtClean="0"/>
          </a:p>
          <a:p>
            <a:pPr eaLnBrk="1" hangingPunct="1"/>
            <a:r>
              <a:rPr lang="ja-JP" altLang="en-US" sz="2800" dirty="0" smtClean="0"/>
              <a:t>交渉問題に対するゲーム理論分析</a:t>
            </a:r>
          </a:p>
          <a:p>
            <a:pPr lvl="1" eaLnBrk="1" hangingPunct="1"/>
            <a:r>
              <a:rPr lang="ja-JP" altLang="en-US" sz="2400" dirty="0" smtClean="0"/>
              <a:t>公理論的アプローチ</a:t>
            </a:r>
          </a:p>
          <a:p>
            <a:pPr lvl="2" eaLnBrk="1" hangingPunct="1"/>
            <a:r>
              <a:rPr lang="ja-JP" altLang="en-US" sz="2000" dirty="0" smtClean="0"/>
              <a:t>交渉解が満たすべきいくつかの性質を公理として定式化 ⇒ 公理から交渉解を数学的に演繹</a:t>
            </a:r>
          </a:p>
          <a:p>
            <a:pPr lvl="1" eaLnBrk="1" hangingPunct="1"/>
            <a:r>
              <a:rPr lang="ja-JP" altLang="en-US" sz="2400" dirty="0" smtClean="0"/>
              <a:t>戦略的アプローチ</a:t>
            </a:r>
          </a:p>
          <a:p>
            <a:pPr lvl="2" eaLnBrk="1" hangingPunct="1"/>
            <a:r>
              <a:rPr lang="ja-JP" altLang="en-US" sz="2000" dirty="0" smtClean="0"/>
              <a:t>合意に至る交渉のプロセスを展開形ゲームとして定式化 ⇒ サブゲーム完全均衡としての交渉解を導出</a:t>
            </a:r>
          </a:p>
        </p:txBody>
      </p:sp>
      <p:sp>
        <p:nvSpPr>
          <p:cNvPr id="1126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82E7D4A-FB1F-4B61-A2EF-4FA88DE5AA13}" type="slidenum">
              <a:rPr kumimoji="0" lang="en-US" altLang="ja-JP"/>
              <a:pPr eaLnBrk="1" hangingPunct="1"/>
              <a:t>2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n</a:t>
            </a:r>
            <a:r>
              <a:rPr lang="ja-JP" altLang="en-US" smtClean="0"/>
              <a:t>段階交渉ゲームの解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400" dirty="0" smtClean="0"/>
              <a:t>交渉のステージが一般の</a:t>
            </a:r>
            <a:r>
              <a:rPr lang="en-US" altLang="ja-JP" sz="2400" dirty="0" smtClean="0"/>
              <a:t>n</a:t>
            </a:r>
            <a:r>
              <a:rPr lang="ja-JP" altLang="en-US" sz="2400" dirty="0" smtClean="0"/>
              <a:t>のケースでも、考え方は同じ：第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段階の提案者が、相手が「拒否した場合に第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段階で得られる取り分を確保する」提案を行う</a:t>
            </a:r>
          </a:p>
          <a:p>
            <a:pPr lvl="2" eaLnBrk="1" hangingPunct="1">
              <a:lnSpc>
                <a:spcPct val="90000"/>
              </a:lnSpc>
            </a:pPr>
            <a:endParaRPr lang="ja-JP" alt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ja-JP" sz="2400" dirty="0" err="1" smtClean="0"/>
              <a:t>z</a:t>
            </a:r>
            <a:r>
              <a:rPr lang="en-US" altLang="ja-JP" sz="2400" baseline="-25000" dirty="0" err="1" smtClean="0"/>
              <a:t>n</a:t>
            </a:r>
            <a:r>
              <a:rPr lang="ja-JP" altLang="en-US" sz="2400" dirty="0" smtClean="0"/>
              <a:t>：</a:t>
            </a:r>
            <a:r>
              <a:rPr lang="en-US" altLang="ja-JP" sz="2400" dirty="0" smtClean="0"/>
              <a:t>n</a:t>
            </a:r>
            <a:r>
              <a:rPr lang="ja-JP" altLang="en-US" sz="2400" dirty="0" smtClean="0"/>
              <a:t>段階交渉ゲームにおいて、その第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段階で提案を受けるプレイヤーが承諾可能な利得の最小値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dirty="0" smtClean="0"/>
              <a:t>n</a:t>
            </a:r>
            <a:r>
              <a:rPr lang="ja-JP" altLang="en-US" sz="2000" dirty="0" smtClean="0"/>
              <a:t>が奇数：</a:t>
            </a:r>
            <a:r>
              <a:rPr lang="en-US" altLang="ja-JP" sz="2000" dirty="0" err="1" smtClean="0"/>
              <a:t>z</a:t>
            </a:r>
            <a:r>
              <a:rPr lang="en-US" altLang="ja-JP" sz="2000" baseline="-25000" dirty="0" err="1" smtClean="0"/>
              <a:t>n</a:t>
            </a:r>
            <a:r>
              <a:rPr lang="en-US" altLang="ja-JP" sz="2000" dirty="0" smtClean="0"/>
              <a:t>=1-x</a:t>
            </a:r>
            <a:r>
              <a:rPr lang="en-US" altLang="ja-JP" sz="2000" baseline="-25000" dirty="0" smtClean="0"/>
              <a:t>n</a:t>
            </a:r>
            <a:endParaRPr lang="en-US" altLang="ja-JP" sz="2000" dirty="0"/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dirty="0" smtClean="0"/>
              <a:t>n</a:t>
            </a:r>
            <a:r>
              <a:rPr lang="ja-JP" altLang="en-US" sz="2000" dirty="0" smtClean="0"/>
              <a:t>が偶数：</a:t>
            </a:r>
            <a:r>
              <a:rPr lang="en-US" altLang="ja-JP" sz="2000" dirty="0" err="1" smtClean="0"/>
              <a:t>z</a:t>
            </a:r>
            <a:r>
              <a:rPr lang="en-US" altLang="ja-JP" sz="2000" baseline="-25000" dirty="0" err="1" smtClean="0"/>
              <a:t>n</a:t>
            </a:r>
            <a:r>
              <a:rPr lang="en-US" altLang="ja-JP" sz="2000" dirty="0" smtClean="0"/>
              <a:t>=</a:t>
            </a:r>
            <a:r>
              <a:rPr lang="en-US" altLang="ja-JP" sz="2000" dirty="0" err="1" smtClean="0"/>
              <a:t>x</a:t>
            </a:r>
            <a:r>
              <a:rPr lang="en-US" altLang="ja-JP" sz="2000" baseline="-25000" dirty="0" err="1" smtClean="0"/>
              <a:t>n</a:t>
            </a:r>
            <a:endParaRPr lang="ja-JP" alt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400" dirty="0" smtClean="0"/>
              <a:t>⇒ 以下の式が成り立つ場合、第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段階で承諾がなされる：</a:t>
            </a:r>
          </a:p>
          <a:p>
            <a:pPr lvl="1" eaLnBrk="1" hangingPunct="1">
              <a:lnSpc>
                <a:spcPct val="90000"/>
              </a:lnSpc>
            </a:pPr>
            <a:endParaRPr lang="ja-JP" altLang="en-US" sz="2000" dirty="0" smtClean="0"/>
          </a:p>
          <a:p>
            <a:pPr lvl="1" eaLnBrk="1" hangingPunct="1">
              <a:lnSpc>
                <a:spcPct val="90000"/>
              </a:lnSpc>
            </a:pPr>
            <a:endParaRPr lang="ja-JP" alt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400" dirty="0" smtClean="0"/>
              <a:t>上の式（差分方程式）を、初期条件 </a:t>
            </a:r>
            <a:r>
              <a:rPr lang="en-US" altLang="ja-JP" sz="2400" dirty="0" smtClean="0"/>
              <a:t>z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=0 </a:t>
            </a:r>
            <a:r>
              <a:rPr lang="ja-JP" altLang="en-US" sz="2400" dirty="0" smtClean="0"/>
              <a:t>の下で解く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dirty="0" smtClean="0"/>
              <a:t>1</a:t>
            </a:r>
            <a:r>
              <a:rPr lang="ja-JP" altLang="en-US" sz="2000" dirty="0" smtClean="0"/>
              <a:t>段階交渉ゲーム（最後通牒ゲーム）では、プレイヤー</a:t>
            </a:r>
            <a:r>
              <a:rPr lang="en-US" altLang="ja-JP" sz="2000" dirty="0" smtClean="0"/>
              <a:t>2</a:t>
            </a:r>
            <a:r>
              <a:rPr lang="ja-JP" altLang="en-US" sz="2000" dirty="0" err="1" smtClean="0"/>
              <a:t>の利</a:t>
            </a:r>
            <a:r>
              <a:rPr lang="ja-JP" altLang="en-US" sz="2000" dirty="0" smtClean="0"/>
              <a:t>得は</a:t>
            </a:r>
            <a:r>
              <a:rPr lang="en-US" altLang="ja-JP" sz="2000" dirty="0" smtClean="0"/>
              <a:t>0</a:t>
            </a:r>
          </a:p>
        </p:txBody>
      </p:sp>
      <p:graphicFrame>
        <p:nvGraphicFramePr>
          <p:cNvPr id="880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219440"/>
              </p:ext>
            </p:extLst>
          </p:nvPr>
        </p:nvGraphicFramePr>
        <p:xfrm>
          <a:off x="3352800" y="4800600"/>
          <a:ext cx="1879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Equation" r:id="rId3" imgW="939600" imgH="203040" progId="Equation.DSMT4">
                  <p:embed/>
                </p:oleObj>
              </mc:Choice>
              <mc:Fallback>
                <p:oleObj name="Equation" r:id="rId3" imgW="939600" imgH="203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800600"/>
                        <a:ext cx="1879600" cy="406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EF0C1D9-8E73-44FC-9A7D-E97B3B86B9DC}" type="slidenum">
              <a:rPr kumimoji="0" lang="en-US" altLang="ja-JP"/>
              <a:pPr eaLnBrk="1" hangingPunct="1"/>
              <a:t>20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8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8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n</a:t>
            </a:r>
            <a:r>
              <a:rPr lang="ja-JP" altLang="en-US" smtClean="0"/>
              <a:t>段階交渉ゲームの解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63344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ja-JP" altLang="en-US" dirty="0" smtClean="0"/>
              <a:t>差分方程式　　　　　　　　　　　　　　　の解を求める</a:t>
            </a: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eaLnBrk="1" hangingPunct="1">
              <a:defRPr/>
            </a:pPr>
            <a:r>
              <a:rPr lang="ja-JP" altLang="en-US" dirty="0" smtClean="0"/>
              <a:t>⇒ </a:t>
            </a: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eaLnBrk="1" hangingPunct="1">
              <a:defRPr/>
            </a:pPr>
            <a:r>
              <a:rPr lang="en-US" altLang="ja-JP" dirty="0" smtClean="0"/>
              <a:t>n</a:t>
            </a:r>
            <a:r>
              <a:rPr lang="ja-JP" altLang="en-US" dirty="0" smtClean="0"/>
              <a:t>が奇数ならば </a:t>
            </a:r>
            <a:r>
              <a:rPr lang="en-US" altLang="ja-JP" dirty="0" err="1" smtClean="0"/>
              <a:t>z</a:t>
            </a:r>
            <a:r>
              <a:rPr lang="en-US" altLang="ja-JP" baseline="-25000" dirty="0" err="1" smtClean="0"/>
              <a:t>n</a:t>
            </a:r>
            <a:r>
              <a:rPr lang="en-US" altLang="ja-JP" dirty="0" smtClean="0"/>
              <a:t>=1-x</a:t>
            </a:r>
            <a:r>
              <a:rPr lang="en-US" altLang="ja-JP" baseline="-25000" dirty="0" smtClean="0"/>
              <a:t>n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>偶数ならば</a:t>
            </a:r>
            <a:r>
              <a:rPr lang="en-US" altLang="ja-JP" dirty="0" err="1" smtClean="0"/>
              <a:t>z</a:t>
            </a:r>
            <a:r>
              <a:rPr lang="en-US" altLang="ja-JP" baseline="-25000" dirty="0" err="1" smtClean="0"/>
              <a:t>n</a:t>
            </a:r>
            <a:r>
              <a:rPr lang="en-US" altLang="ja-JP" dirty="0" smtClean="0"/>
              <a:t>=</a:t>
            </a:r>
            <a:r>
              <a:rPr lang="en-US" altLang="ja-JP" dirty="0" err="1" smtClean="0"/>
              <a:t>x</a:t>
            </a:r>
            <a:r>
              <a:rPr lang="en-US" altLang="ja-JP" baseline="-25000" dirty="0" err="1" smtClean="0"/>
              <a:t>n</a:t>
            </a:r>
            <a:endParaRPr lang="en-US" altLang="ja-JP" dirty="0" smtClean="0"/>
          </a:p>
          <a:p>
            <a:pPr eaLnBrk="1" hangingPunct="1">
              <a:defRPr/>
            </a:pPr>
            <a:r>
              <a:rPr lang="ja-JP" altLang="en-US" dirty="0" smtClean="0"/>
              <a:t>⇒ </a:t>
            </a:r>
            <a:r>
              <a:rPr lang="en-US" altLang="ja-JP" dirty="0" smtClean="0"/>
              <a:t>n</a:t>
            </a:r>
            <a:r>
              <a:rPr lang="ja-JP" altLang="en-US" dirty="0" smtClean="0"/>
              <a:t>段階交渉ゲームの結果：</a:t>
            </a:r>
          </a:p>
          <a:p>
            <a:pPr lvl="4" eaLnBrk="1" hangingPunct="1">
              <a:defRPr/>
            </a:pPr>
            <a:endParaRPr lang="ja-JP" altLang="en-US" dirty="0" smtClean="0"/>
          </a:p>
          <a:p>
            <a:pPr lvl="4" eaLnBrk="1" hangingPunct="1">
              <a:defRPr/>
            </a:pPr>
            <a:endParaRPr lang="ja-JP" altLang="en-US" dirty="0" smtClean="0"/>
          </a:p>
          <a:p>
            <a:pPr lvl="4" eaLnBrk="1" hangingPunct="1">
              <a:defRPr/>
            </a:pPr>
            <a:endParaRPr lang="ja-JP" altLang="en-US" dirty="0" smtClean="0"/>
          </a:p>
          <a:p>
            <a:pPr lvl="2" eaLnBrk="1" hangingPunct="1">
              <a:defRPr/>
            </a:pPr>
            <a:endParaRPr lang="ja-JP" altLang="en-US" dirty="0" smtClean="0"/>
          </a:p>
          <a:p>
            <a:pPr lvl="4" eaLnBrk="1" hangingPunct="1">
              <a:defRPr/>
            </a:pPr>
            <a:endParaRPr lang="ja-JP" altLang="en-US" dirty="0" smtClean="0"/>
          </a:p>
          <a:p>
            <a:pPr lvl="2" eaLnBrk="1" hangingPunct="1">
              <a:defRPr/>
            </a:pPr>
            <a:endParaRPr lang="ja-JP" altLang="en-US" dirty="0" smtClean="0"/>
          </a:p>
          <a:p>
            <a:pPr lvl="2" eaLnBrk="1" hangingPunct="1">
              <a:defRPr/>
            </a:pPr>
            <a:endParaRPr lang="en-US" altLang="ja-JP" dirty="0" smtClean="0"/>
          </a:p>
          <a:p>
            <a:pPr lvl="2" eaLnBrk="1" hangingPunct="1">
              <a:defRPr/>
            </a:pPr>
            <a:endParaRPr lang="en-US" altLang="ja-JP" dirty="0" smtClean="0"/>
          </a:p>
          <a:p>
            <a:pPr lvl="2" eaLnBrk="1" hangingPunct="1">
              <a:defRPr/>
            </a:pPr>
            <a:endParaRPr lang="en-US" altLang="ja-JP" dirty="0" smtClean="0"/>
          </a:p>
          <a:p>
            <a:pPr lvl="2" eaLnBrk="1" hangingPunct="1">
              <a:defRPr/>
            </a:pPr>
            <a:endParaRPr lang="en-US" altLang="ja-JP" dirty="0" smtClean="0"/>
          </a:p>
          <a:p>
            <a:pPr lvl="2" eaLnBrk="1" hangingPunct="1">
              <a:defRPr/>
            </a:pPr>
            <a:endParaRPr lang="ja-JP" altLang="en-US" dirty="0" smtClean="0"/>
          </a:p>
          <a:p>
            <a:pPr lvl="2" eaLnBrk="1" hangingPunct="1">
              <a:defRPr/>
            </a:pPr>
            <a:endParaRPr lang="ja-JP" altLang="en-US" dirty="0" smtClean="0"/>
          </a:p>
          <a:p>
            <a:pPr eaLnBrk="1" hangingPunct="1">
              <a:defRPr/>
            </a:pPr>
            <a:r>
              <a:rPr lang="en-US" altLang="ja-JP" dirty="0" smtClean="0"/>
              <a:t>δ&lt;1 ⇒ n</a:t>
            </a:r>
            <a:r>
              <a:rPr lang="ja-JP" altLang="en-US" dirty="0" smtClean="0"/>
              <a:t>が大きいほど、最後に提案できることによる</a:t>
            </a:r>
            <a:r>
              <a:rPr lang="en-US" altLang="ja-JP" dirty="0" smtClean="0"/>
              <a:t>A</a:t>
            </a:r>
            <a:r>
              <a:rPr lang="ja-JP" altLang="en-US" dirty="0" smtClean="0"/>
              <a:t>の有利さは小さくなる</a:t>
            </a:r>
          </a:p>
          <a:p>
            <a:pPr lvl="1" eaLnBrk="1" hangingPunct="1">
              <a:defRPr/>
            </a:pPr>
            <a:endParaRPr lang="ja-JP" altLang="en-US" dirty="0" smtClean="0"/>
          </a:p>
        </p:txBody>
      </p:sp>
      <p:sp>
        <p:nvSpPr>
          <p:cNvPr id="7175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FA3ECF3-77F8-4871-BEB9-EA08551690D5}" type="slidenum">
              <a:rPr kumimoji="0" lang="en-US" altLang="ja-JP"/>
              <a:pPr eaLnBrk="1" hangingPunct="1"/>
              <a:t>21</a:t>
            </a:fld>
            <a:endParaRPr kumimoji="0" lang="en-US" altLang="ja-JP"/>
          </a:p>
        </p:txBody>
      </p:sp>
      <p:graphicFrame>
        <p:nvGraphicFramePr>
          <p:cNvPr id="8806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559290"/>
              </p:ext>
            </p:extLst>
          </p:nvPr>
        </p:nvGraphicFramePr>
        <p:xfrm>
          <a:off x="2209800" y="1569244"/>
          <a:ext cx="2433638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3" imgW="1346040" imgH="203040" progId="Equation.DSMT4">
                  <p:embed/>
                </p:oleObj>
              </mc:Choice>
              <mc:Fallback>
                <p:oleObj name="Equation" r:id="rId3" imgW="1346040" imgH="2030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569244"/>
                        <a:ext cx="2433638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69" name="Object 3"/>
          <p:cNvGraphicFramePr>
            <a:graphicFrameLocks noChangeAspect="1"/>
          </p:cNvGraphicFramePr>
          <p:nvPr/>
        </p:nvGraphicFramePr>
        <p:xfrm>
          <a:off x="1219200" y="1905000"/>
          <a:ext cx="2511425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Equation" r:id="rId5" imgW="1396800" imgH="368280" progId="Equation.DSMT4">
                  <p:embed/>
                </p:oleObj>
              </mc:Choice>
              <mc:Fallback>
                <p:oleObj name="Equation" r:id="rId5" imgW="1396800" imgH="3682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2511425" cy="66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093" name="Object 5"/>
          <p:cNvGraphicFramePr>
            <a:graphicFrameLocks noChangeAspect="1"/>
          </p:cNvGraphicFramePr>
          <p:nvPr/>
        </p:nvGraphicFramePr>
        <p:xfrm>
          <a:off x="2438400" y="3352800"/>
          <a:ext cx="4206875" cy="221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Equation" r:id="rId7" imgW="2336760" imgH="1231560" progId="Equation.DSMT4">
                  <p:embed/>
                </p:oleObj>
              </mc:Choice>
              <mc:Fallback>
                <p:oleObj name="Equation" r:id="rId7" imgW="2336760" imgH="12315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352800"/>
                        <a:ext cx="4206875" cy="22177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806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806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n</a:t>
            </a:r>
            <a:r>
              <a:rPr lang="ja-JP" altLang="en-US" smtClean="0"/>
              <a:t>段階交渉ゲームの解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400" dirty="0" smtClean="0"/>
              <a:t>n→∞</a:t>
            </a:r>
            <a:r>
              <a:rPr lang="ja-JP" altLang="en-US" sz="2400" dirty="0" smtClean="0"/>
              <a:t>のとき、</a:t>
            </a:r>
          </a:p>
          <a:p>
            <a:pPr eaLnBrk="1" hangingPunct="1">
              <a:lnSpc>
                <a:spcPct val="80000"/>
              </a:lnSpc>
            </a:pPr>
            <a:endParaRPr lang="ja-JP" altLang="en-US" sz="2400" dirty="0" smtClean="0"/>
          </a:p>
          <a:p>
            <a:pPr eaLnBrk="1" hangingPunct="1">
              <a:lnSpc>
                <a:spcPct val="80000"/>
              </a:lnSpc>
            </a:pPr>
            <a:endParaRPr lang="ja-JP" altLang="en-US" sz="2400" dirty="0" smtClean="0"/>
          </a:p>
          <a:p>
            <a:pPr eaLnBrk="1" hangingPunct="1">
              <a:lnSpc>
                <a:spcPct val="80000"/>
              </a:lnSpc>
            </a:pPr>
            <a:endParaRPr lang="ja-JP" altLang="en-US" sz="2400" dirty="0" smtClean="0"/>
          </a:p>
          <a:p>
            <a:pPr eaLnBrk="1" hangingPunct="1">
              <a:lnSpc>
                <a:spcPct val="8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80000"/>
              </a:lnSpc>
            </a:pPr>
            <a:endParaRPr lang="ja-JP" alt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ja-JP" sz="2400" dirty="0" smtClean="0"/>
              <a:t>δ&lt;1 ⇒ </a:t>
            </a:r>
            <a:r>
              <a:rPr lang="ja-JP" altLang="en-US" sz="2400" dirty="0" smtClean="0"/>
              <a:t>最初に提案する方が有利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2000" dirty="0" smtClean="0"/>
              <a:t>n</a:t>
            </a:r>
            <a:r>
              <a:rPr lang="ja-JP" altLang="en-US" sz="2000" dirty="0" smtClean="0"/>
              <a:t>が奇数（偶数）のとき、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）が先に提案</a:t>
            </a:r>
          </a:p>
          <a:p>
            <a:pPr lvl="1" eaLnBrk="1" hangingPunct="1">
              <a:lnSpc>
                <a:spcPct val="80000"/>
              </a:lnSpc>
            </a:pPr>
            <a:r>
              <a:rPr lang="ja-JP" altLang="en-US" sz="2000" dirty="0" smtClean="0"/>
              <a:t>⇒ </a:t>
            </a:r>
            <a:r>
              <a:rPr lang="en-US" altLang="ja-JP" sz="2000" dirty="0" smtClean="0"/>
              <a:t>A</a:t>
            </a:r>
            <a:r>
              <a:rPr lang="ja-JP" altLang="en-US" sz="2000" dirty="0" smtClean="0"/>
              <a:t>と</a:t>
            </a:r>
            <a:r>
              <a:rPr lang="en-US" altLang="ja-JP" sz="2000" dirty="0" smtClean="0"/>
              <a:t>B</a:t>
            </a:r>
            <a:r>
              <a:rPr lang="ja-JP" altLang="en-US" sz="2000" dirty="0" smtClean="0"/>
              <a:t>の取り分の比＝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：</a:t>
            </a:r>
            <a:r>
              <a:rPr lang="en-US" altLang="ja-JP" sz="2000" dirty="0" smtClean="0"/>
              <a:t>δ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δ</a:t>
            </a:r>
            <a:r>
              <a:rPr lang="ja-JP" altLang="en-US" sz="2000" dirty="0" smtClean="0"/>
              <a:t>：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）</a:t>
            </a:r>
          </a:p>
          <a:p>
            <a:pPr lvl="2" eaLnBrk="1" hangingPunct="1">
              <a:lnSpc>
                <a:spcPct val="80000"/>
              </a:lnSpc>
            </a:pPr>
            <a:endParaRPr lang="ja-JP" altLang="en-US" sz="16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ja-JP" sz="2400" dirty="0" smtClean="0"/>
              <a:t>δ</a:t>
            </a:r>
            <a:r>
              <a:rPr lang="ja-JP" altLang="en-US" sz="2400" dirty="0" smtClean="0"/>
              <a:t>が小さいほど、最初に提案する側の利益は大きい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2000" dirty="0" smtClean="0"/>
              <a:t>δ</a:t>
            </a:r>
            <a:r>
              <a:rPr lang="ja-JP" altLang="en-US" sz="2000" dirty="0" smtClean="0"/>
              <a:t>＝</a:t>
            </a:r>
            <a:r>
              <a:rPr lang="en-US" altLang="ja-JP" sz="2000" dirty="0" smtClean="0"/>
              <a:t>0 </a:t>
            </a:r>
            <a:r>
              <a:rPr lang="ja-JP" altLang="en-US" sz="2000" dirty="0" smtClean="0"/>
              <a:t>のとき、最初に提案する側が収益のすべてを得る（最後通牒ゲームと同じ）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2000" dirty="0" smtClean="0"/>
              <a:t>δ</a:t>
            </a:r>
            <a:r>
              <a:rPr lang="ja-JP" altLang="en-US" sz="2000" dirty="0" smtClean="0"/>
              <a:t>＝</a:t>
            </a:r>
            <a:r>
              <a:rPr lang="en-US" altLang="ja-JP" sz="2000" dirty="0" smtClean="0"/>
              <a:t>1 </a:t>
            </a:r>
            <a:r>
              <a:rPr lang="ja-JP" altLang="en-US" sz="2000" dirty="0" smtClean="0"/>
              <a:t>のとき、両者は収益を等分</a:t>
            </a:r>
          </a:p>
        </p:txBody>
      </p:sp>
      <p:graphicFrame>
        <p:nvGraphicFramePr>
          <p:cNvPr id="60420" name="Object 4"/>
          <p:cNvGraphicFramePr>
            <a:graphicFrameLocks noChangeAspect="1"/>
          </p:cNvGraphicFramePr>
          <p:nvPr/>
        </p:nvGraphicFramePr>
        <p:xfrm>
          <a:off x="1524000" y="1981200"/>
          <a:ext cx="4433888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4" imgW="2463480" imgH="838080" progId="Equation.DSMT4">
                  <p:embed/>
                </p:oleObj>
              </mc:Choice>
              <mc:Fallback>
                <p:oleObj name="Equation" r:id="rId4" imgW="2463480" imgH="8380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981200"/>
                        <a:ext cx="4433888" cy="150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AFABE1F-5A7A-488F-8A08-A6CAA44159C3}" type="slidenum">
              <a:rPr kumimoji="0" lang="en-US" altLang="ja-JP"/>
              <a:pPr eaLnBrk="1" hangingPunct="1"/>
              <a:t>22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交渉ゲーム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「ある確定した（一定の）収益を</a:t>
            </a:r>
            <a:r>
              <a:rPr lang="en-US" altLang="ja-JP" sz="2800" dirty="0" smtClean="0"/>
              <a:t>2</a:t>
            </a:r>
            <a:r>
              <a:rPr lang="ja-JP" altLang="en-US" sz="2800" dirty="0" smtClean="0"/>
              <a:t>人のプレイヤーでどう分けるか？」というゲームを考える</a:t>
            </a:r>
          </a:p>
          <a:p>
            <a:pPr lvl="3" eaLnBrk="1" hangingPunct="1">
              <a:lnSpc>
                <a:spcPct val="90000"/>
              </a:lnSpc>
            </a:pPr>
            <a:endParaRPr lang="ja-JP" alt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「</a:t>
            </a:r>
            <a:r>
              <a:rPr lang="en-US" altLang="ja-JP" sz="2800" dirty="0" smtClean="0"/>
              <a:t>1kg</a:t>
            </a:r>
            <a:r>
              <a:rPr lang="ja-JP" altLang="en-US" sz="2800" dirty="0" smtClean="0"/>
              <a:t>のアイスクリームを</a:t>
            </a:r>
            <a:r>
              <a:rPr lang="en-US" altLang="ja-JP" sz="2800" dirty="0" smtClean="0"/>
              <a:t>2</a:t>
            </a:r>
            <a:r>
              <a:rPr lang="ja-JP" altLang="en-US" sz="2800" dirty="0" smtClean="0"/>
              <a:t>人（プレイヤー</a:t>
            </a:r>
            <a:r>
              <a:rPr lang="en-US" altLang="ja-JP" sz="2800" dirty="0" smtClean="0"/>
              <a:t>A</a:t>
            </a:r>
            <a:r>
              <a:rPr lang="ja-JP" altLang="en-US" sz="2800" dirty="0" smtClean="0"/>
              <a:t>と</a:t>
            </a:r>
            <a:r>
              <a:rPr lang="en-US" altLang="ja-JP" sz="2800" dirty="0" smtClean="0"/>
              <a:t>B</a:t>
            </a:r>
            <a:r>
              <a:rPr lang="ja-JP" altLang="en-US" sz="2800" dirty="0" smtClean="0"/>
              <a:t>）で分ける」という単純なゲームに置き換える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アイスクリームは溶ける：「早く交渉をまとめないと、収益が減少する」こととして解釈</a:t>
            </a:r>
          </a:p>
          <a:p>
            <a:pPr lvl="3" eaLnBrk="1" hangingPunct="1">
              <a:lnSpc>
                <a:spcPct val="90000"/>
              </a:lnSpc>
            </a:pPr>
            <a:endParaRPr lang="ja-JP" alt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ゲームの種類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最後通牒ゲーム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dirty="0" smtClean="0"/>
              <a:t>n</a:t>
            </a:r>
            <a:r>
              <a:rPr lang="ja-JP" altLang="en-US" sz="2400" dirty="0" smtClean="0"/>
              <a:t>段階交渉ゲーム</a:t>
            </a:r>
          </a:p>
        </p:txBody>
      </p:sp>
      <p:sp>
        <p:nvSpPr>
          <p:cNvPr id="1229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3E03989-9A67-420E-B9A7-CD5F272C5446}" type="slidenum">
              <a:rPr kumimoji="0" lang="en-US" altLang="ja-JP"/>
              <a:pPr eaLnBrk="1" hangingPunct="1"/>
              <a:t>3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最後通牒ゲーム（</a:t>
            </a:r>
            <a:r>
              <a:rPr lang="en-US" altLang="ja-JP" sz="4000" smtClean="0"/>
              <a:t>ultimatum game</a:t>
            </a:r>
            <a:r>
              <a:rPr lang="ja-JP" altLang="en-US" sz="4000" smtClean="0"/>
              <a:t>）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ja-JP" altLang="en-US" sz="2800" dirty="0" smtClean="0"/>
              <a:t>片方が提案し、それに相手が応じるか拒否するかで終わる、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回限りの交渉ゲーム</a:t>
            </a:r>
          </a:p>
          <a:p>
            <a:pPr marL="1771650" lvl="3" indent="-457200" eaLnBrk="1" hangingPunct="1"/>
            <a:endParaRPr lang="ja-JP" altLang="en-US" sz="1600" dirty="0" smtClean="0"/>
          </a:p>
          <a:p>
            <a:pPr marL="533400" indent="-533400" eaLnBrk="1" hangingPunct="1"/>
            <a:r>
              <a:rPr lang="ja-JP" altLang="en-US" sz="2800" dirty="0" smtClean="0"/>
              <a:t>以下の手順でゲームが進む：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ja-JP" altLang="en-US" sz="2400" dirty="0" smtClean="0"/>
              <a:t>プレイヤー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が自分のシェア（</a:t>
            </a:r>
            <a:r>
              <a:rPr lang="en-US" altLang="ja-JP" sz="2400" dirty="0" smtClean="0"/>
              <a:t>0≦x</a:t>
            </a:r>
            <a:r>
              <a:rPr lang="en-US" altLang="ja-JP" sz="2400" baseline="-25000" dirty="0" smtClean="0"/>
              <a:t>1</a:t>
            </a:r>
            <a:r>
              <a:rPr lang="en-US" altLang="ja-JP" sz="2400" dirty="0" smtClean="0"/>
              <a:t>≦1</a:t>
            </a:r>
            <a:r>
              <a:rPr lang="ja-JP" altLang="en-US" sz="2400" dirty="0" smtClean="0"/>
              <a:t>）を提案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ja-JP" altLang="en-US" sz="2400" dirty="0" smtClean="0"/>
              <a:t>プレイヤー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がこの提案の受入れ</a:t>
            </a:r>
            <a:r>
              <a:rPr lang="en-US" altLang="ja-JP" sz="2400" dirty="0" smtClean="0"/>
              <a:t>or</a:t>
            </a:r>
            <a:r>
              <a:rPr lang="ja-JP" altLang="en-US" sz="2400" dirty="0" smtClean="0"/>
              <a:t>拒否を選択</a:t>
            </a:r>
          </a:p>
          <a:p>
            <a:pPr marL="914400" lvl="1" indent="-457200" eaLnBrk="1" hangingPunct="1"/>
            <a:r>
              <a:rPr lang="ja-JP" altLang="en-US" sz="2400" dirty="0" smtClean="0"/>
              <a:t>受入れ ⇒ プレイヤー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のシェア＝</a:t>
            </a:r>
            <a:r>
              <a:rPr lang="en-US" altLang="ja-JP" sz="2400" dirty="0" smtClean="0"/>
              <a:t>x</a:t>
            </a:r>
            <a:r>
              <a:rPr lang="en-US" altLang="ja-JP" sz="2400" baseline="-25000" dirty="0" smtClean="0"/>
              <a:t>1</a:t>
            </a:r>
            <a:r>
              <a:rPr lang="ja-JP" altLang="en-US" sz="2400" dirty="0" err="1" smtClean="0"/>
              <a:t>、</a:t>
            </a:r>
            <a:r>
              <a:rPr lang="ja-JP" altLang="en-US" sz="2400" dirty="0" smtClean="0"/>
              <a:t>プレイヤー</a:t>
            </a:r>
            <a:r>
              <a:rPr lang="en-US" altLang="ja-JP" sz="2400" dirty="0" smtClean="0"/>
              <a:t>B</a:t>
            </a:r>
            <a:r>
              <a:rPr lang="ja-JP" altLang="en-US" sz="2400" dirty="0" smtClean="0"/>
              <a:t>のシェア＝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x</a:t>
            </a:r>
            <a:r>
              <a:rPr lang="en-US" altLang="ja-JP" sz="2400" baseline="-25000" dirty="0" smtClean="0"/>
              <a:t>1</a:t>
            </a:r>
            <a:endParaRPr lang="en-US" altLang="ja-JP" sz="2400" dirty="0" smtClean="0"/>
          </a:p>
          <a:p>
            <a:pPr marL="914400" lvl="1" indent="-457200" eaLnBrk="1" hangingPunct="1"/>
            <a:r>
              <a:rPr lang="ja-JP" altLang="en-US" sz="2400" dirty="0" smtClean="0"/>
              <a:t>拒否 ⇒ 両者とも何も得ず（アイスクリームが溶ける）にゲームが終了</a:t>
            </a:r>
          </a:p>
        </p:txBody>
      </p:sp>
      <p:sp>
        <p:nvSpPr>
          <p:cNvPr id="1331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EBD9D56-E010-464C-8A6B-2A9A6A7632E6}" type="slidenum">
              <a:rPr kumimoji="0" lang="en-US" altLang="ja-JP"/>
              <a:pPr eaLnBrk="1" hangingPunct="1"/>
              <a:t>4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最後通牒ゲームの木</a:t>
            </a:r>
          </a:p>
        </p:txBody>
      </p:sp>
      <p:sp>
        <p:nvSpPr>
          <p:cNvPr id="68612" name="AutoShape 4"/>
          <p:cNvSpPr>
            <a:spLocks noChangeArrowheads="1"/>
          </p:cNvSpPr>
          <p:nvPr/>
        </p:nvSpPr>
        <p:spPr bwMode="auto">
          <a:xfrm rot="10800000">
            <a:off x="2971800" y="4114800"/>
            <a:ext cx="3810000" cy="19050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 flipH="1" flipV="1">
            <a:off x="4114800" y="4114800"/>
            <a:ext cx="793750" cy="1905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 flipH="1" flipV="1">
            <a:off x="2667000" y="2667000"/>
            <a:ext cx="1447800" cy="1447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 flipV="1">
            <a:off x="4114800" y="2590800"/>
            <a:ext cx="1371600" cy="1504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6" name="Oval 24"/>
          <p:cNvSpPr>
            <a:spLocks noChangeArrowheads="1"/>
          </p:cNvSpPr>
          <p:nvPr/>
        </p:nvSpPr>
        <p:spPr bwMode="auto">
          <a:xfrm>
            <a:off x="48006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2000"/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4953000" y="5918200"/>
            <a:ext cx="354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A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4343400" y="3733800"/>
            <a:ext cx="354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B</a:t>
            </a:r>
          </a:p>
        </p:txBody>
      </p:sp>
      <p:graphicFrame>
        <p:nvGraphicFramePr>
          <p:cNvPr id="68619" name="Object 11"/>
          <p:cNvGraphicFramePr>
            <a:graphicFrameLocks noChangeAspect="1"/>
          </p:cNvGraphicFramePr>
          <p:nvPr/>
        </p:nvGraphicFramePr>
        <p:xfrm>
          <a:off x="2057400" y="2133600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3" imgW="672840" imgH="228600" progId="Equation.DSMT4">
                  <p:embed/>
                </p:oleObj>
              </mc:Choice>
              <mc:Fallback>
                <p:oleObj name="Equation" r:id="rId3" imgW="672840" imgH="228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133600"/>
                        <a:ext cx="1346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20" name="Object 12"/>
          <p:cNvGraphicFramePr>
            <a:graphicFrameLocks noChangeAspect="1"/>
          </p:cNvGraphicFramePr>
          <p:nvPr/>
        </p:nvGraphicFramePr>
        <p:xfrm>
          <a:off x="5105400" y="2133600"/>
          <a:ext cx="838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Equation" r:id="rId5" imgW="419040" imgH="228600" progId="Equation.DSMT4">
                  <p:embed/>
                </p:oleObj>
              </mc:Choice>
              <mc:Fallback>
                <p:oleObj name="Equation" r:id="rId5" imgW="419040" imgH="2286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133600"/>
                        <a:ext cx="838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2590800" y="3200400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000"/>
              <a:t>承諾</a:t>
            </a:r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4876800" y="3200400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000"/>
              <a:t>拒否</a:t>
            </a:r>
          </a:p>
        </p:txBody>
      </p:sp>
      <p:graphicFrame>
        <p:nvGraphicFramePr>
          <p:cNvPr id="68623" name="Object 15"/>
          <p:cNvGraphicFramePr>
            <a:graphicFrameLocks noChangeAspect="1"/>
          </p:cNvGraphicFramePr>
          <p:nvPr/>
        </p:nvGraphicFramePr>
        <p:xfrm>
          <a:off x="4648200" y="4800600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7" imgW="139680" imgH="203040" progId="Equation.DSMT4">
                  <p:embed/>
                </p:oleObj>
              </mc:Choice>
              <mc:Fallback>
                <p:oleObj name="Equation" r:id="rId7" imgW="139680" imgH="20304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800600"/>
                        <a:ext cx="279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24" name="Text Box 16"/>
          <p:cNvSpPr txBox="1">
            <a:spLocks noChangeArrowheads="1"/>
          </p:cNvSpPr>
          <p:nvPr/>
        </p:nvSpPr>
        <p:spPr bwMode="auto">
          <a:xfrm>
            <a:off x="2667000" y="3886200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0</a:t>
            </a:r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6781800" y="3886200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1</a:t>
            </a:r>
          </a:p>
        </p:txBody>
      </p:sp>
      <p:sp>
        <p:nvSpPr>
          <p:cNvPr id="68626" name="Oval 24"/>
          <p:cNvSpPr>
            <a:spLocks noChangeArrowheads="1"/>
          </p:cNvSpPr>
          <p:nvPr/>
        </p:nvSpPr>
        <p:spPr bwMode="auto">
          <a:xfrm>
            <a:off x="4038600" y="4038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2000"/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457200" y="5105400"/>
            <a:ext cx="21494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dirty="0"/>
              <a:t>(A</a:t>
            </a:r>
            <a:r>
              <a:rPr lang="ja-JP" altLang="en-US" dirty="0" err="1"/>
              <a:t>の利</a:t>
            </a:r>
            <a:r>
              <a:rPr lang="ja-JP" altLang="en-US" dirty="0"/>
              <a:t>得</a:t>
            </a:r>
            <a:r>
              <a:rPr lang="en-US" altLang="ja-JP" dirty="0"/>
              <a:t>, B</a:t>
            </a:r>
            <a:r>
              <a:rPr lang="ja-JP" altLang="en-US" dirty="0" err="1"/>
              <a:t>の利</a:t>
            </a:r>
            <a:r>
              <a:rPr lang="ja-JP" altLang="en-US" dirty="0"/>
              <a:t>得</a:t>
            </a:r>
            <a:r>
              <a:rPr lang="en-US" altLang="ja-JP" dirty="0"/>
              <a:t>)</a:t>
            </a:r>
          </a:p>
        </p:txBody>
      </p:sp>
      <p:sp>
        <p:nvSpPr>
          <p:cNvPr id="1043" name="スライド番号プレースホルダ 2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768118D-8AFE-412F-81C5-9760D280B2AF}" type="slidenum">
              <a:rPr kumimoji="0" lang="en-US" altLang="ja-JP"/>
              <a:pPr eaLnBrk="1" hangingPunct="1"/>
              <a:t>5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8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686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686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3" grpId="0" animBg="1"/>
      <p:bldP spid="68614" grpId="0" animBg="1"/>
      <p:bldP spid="68615" grpId="0" animBg="1"/>
      <p:bldP spid="68616" grpId="0" animBg="1"/>
      <p:bldP spid="68617" grpId="0"/>
      <p:bldP spid="68618" grpId="0"/>
      <p:bldP spid="68621" grpId="0"/>
      <p:bldP spid="68621" grpId="1"/>
      <p:bldP spid="68622" grpId="0"/>
      <p:bldP spid="68622" grpId="1"/>
      <p:bldP spid="68624" grpId="0"/>
      <p:bldP spid="68625" grpId="0"/>
      <p:bldP spid="68626" grpId="0" animBg="1"/>
      <p:bldP spid="686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最後通牒ゲームの解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458200" cy="47244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各プレイヤーは、自分が得るアイスクリームにのみ関心を持つ（相手の取り分には関心がない）と仮定</a:t>
            </a:r>
          </a:p>
          <a:p>
            <a:pPr lvl="3" eaLnBrk="1" hangingPunct="1"/>
            <a:endParaRPr lang="ja-JP" altLang="en-US" dirty="0" smtClean="0"/>
          </a:p>
          <a:p>
            <a:pPr eaLnBrk="1" hangingPunct="1"/>
            <a:r>
              <a:rPr lang="ja-JP" altLang="en-US" dirty="0" smtClean="0"/>
              <a:t>バックワード・インダクションで解く</a:t>
            </a:r>
          </a:p>
          <a:p>
            <a:pPr lvl="1" eaLnBrk="1" hangingPunct="1"/>
            <a:r>
              <a:rPr lang="ja-JP" altLang="en-US" dirty="0" smtClean="0"/>
              <a:t>プレイヤー</a:t>
            </a:r>
            <a:r>
              <a:rPr lang="en-US" altLang="ja-JP" dirty="0" smtClean="0"/>
              <a:t>A</a:t>
            </a:r>
            <a:r>
              <a:rPr lang="ja-JP" altLang="en-US" dirty="0" smtClean="0"/>
              <a:t>が</a:t>
            </a:r>
            <a:r>
              <a:rPr lang="en-US" altLang="ja-JP" dirty="0" smtClean="0"/>
              <a:t>x</a:t>
            </a:r>
            <a:r>
              <a:rPr lang="en-US" altLang="ja-JP" baseline="-10000" dirty="0" smtClean="0"/>
              <a:t>1</a:t>
            </a:r>
            <a:r>
              <a:rPr lang="ja-JP" altLang="en-US" dirty="0" smtClean="0"/>
              <a:t>を提案 ⇒ プレイヤー</a:t>
            </a:r>
            <a:r>
              <a:rPr lang="en-US" altLang="ja-JP" dirty="0" smtClean="0"/>
              <a:t>B</a:t>
            </a:r>
            <a:r>
              <a:rPr lang="ja-JP" altLang="en-US" dirty="0" smtClean="0"/>
              <a:t>が承諾</a:t>
            </a:r>
            <a:r>
              <a:rPr lang="en-US" altLang="ja-JP" dirty="0" smtClean="0"/>
              <a:t>or</a:t>
            </a:r>
            <a:r>
              <a:rPr lang="ja-JP" altLang="en-US" dirty="0" smtClean="0"/>
              <a:t>拒否を決定</a:t>
            </a:r>
          </a:p>
          <a:p>
            <a:pPr lvl="1" eaLnBrk="1" hangingPunct="1"/>
            <a:r>
              <a:rPr lang="ja-JP" altLang="en-US" dirty="0" smtClean="0"/>
              <a:t>上のことを考慮に入れて、プレイヤー</a:t>
            </a:r>
            <a:r>
              <a:rPr lang="en-US" altLang="ja-JP" dirty="0" smtClean="0"/>
              <a:t>A</a:t>
            </a:r>
            <a:r>
              <a:rPr lang="ja-JP" altLang="en-US" dirty="0" smtClean="0"/>
              <a:t>は</a:t>
            </a:r>
            <a:r>
              <a:rPr lang="en-US" altLang="ja-JP" dirty="0" smtClean="0"/>
              <a:t>x</a:t>
            </a:r>
            <a:r>
              <a:rPr lang="en-US" altLang="ja-JP" baseline="-10000" dirty="0" smtClean="0"/>
              <a:t>1</a:t>
            </a:r>
            <a:r>
              <a:rPr lang="ja-JP" altLang="en-US" dirty="0" smtClean="0"/>
              <a:t>を決定</a:t>
            </a:r>
          </a:p>
        </p:txBody>
      </p:sp>
      <p:sp>
        <p:nvSpPr>
          <p:cNvPr id="1434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311680A-3408-4200-8701-8AA8A2C5C149}" type="slidenum">
              <a:rPr kumimoji="0" lang="en-US" altLang="ja-JP"/>
              <a:pPr eaLnBrk="1" hangingPunct="1"/>
              <a:t>6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Line 5"/>
          <p:cNvSpPr>
            <a:spLocks noChangeShapeType="1"/>
          </p:cNvSpPr>
          <p:nvPr/>
        </p:nvSpPr>
        <p:spPr bwMode="auto">
          <a:xfrm flipH="1" flipV="1">
            <a:off x="2971800" y="1905000"/>
            <a:ext cx="1447800" cy="1447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3" name="Line 6"/>
          <p:cNvSpPr>
            <a:spLocks noChangeShapeType="1"/>
          </p:cNvSpPr>
          <p:nvPr/>
        </p:nvSpPr>
        <p:spPr bwMode="auto">
          <a:xfrm flipV="1">
            <a:off x="4419600" y="1828800"/>
            <a:ext cx="1371600" cy="1504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4648200" y="2971800"/>
            <a:ext cx="354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B</a:t>
            </a: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/>
        </p:nvGraphicFramePr>
        <p:xfrm>
          <a:off x="2362200" y="1371600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3" imgW="672840" imgH="228600" progId="Equation.DSMT4">
                  <p:embed/>
                </p:oleObj>
              </mc:Choice>
              <mc:Fallback>
                <p:oleObj name="Equation" r:id="rId3" imgW="672840" imgH="2286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371600"/>
                        <a:ext cx="1346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1"/>
          <p:cNvGraphicFramePr>
            <a:graphicFrameLocks noChangeAspect="1"/>
          </p:cNvGraphicFramePr>
          <p:nvPr/>
        </p:nvGraphicFramePr>
        <p:xfrm>
          <a:off x="5410200" y="1371600"/>
          <a:ext cx="838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Equation" r:id="rId5" imgW="419040" imgH="228600" progId="Equation.DSMT4">
                  <p:embed/>
                </p:oleObj>
              </mc:Choice>
              <mc:Fallback>
                <p:oleObj name="Equation" r:id="rId5" imgW="419040" imgH="228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371600"/>
                        <a:ext cx="838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2895600" y="2438400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000"/>
              <a:t>承諾</a:t>
            </a:r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5181600" y="2438400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000"/>
              <a:t>拒否</a:t>
            </a:r>
          </a:p>
        </p:txBody>
      </p:sp>
      <p:sp>
        <p:nvSpPr>
          <p:cNvPr id="2057" name="Oval 24"/>
          <p:cNvSpPr>
            <a:spLocks noChangeArrowheads="1"/>
          </p:cNvSpPr>
          <p:nvPr/>
        </p:nvSpPr>
        <p:spPr bwMode="auto">
          <a:xfrm>
            <a:off x="4343400" y="3276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2000"/>
          </a:p>
        </p:txBody>
      </p:sp>
      <p:sp>
        <p:nvSpPr>
          <p:cNvPr id="75795" name="Oval 19"/>
          <p:cNvSpPr>
            <a:spLocks noChangeArrowheads="1"/>
          </p:cNvSpPr>
          <p:nvPr/>
        </p:nvSpPr>
        <p:spPr bwMode="auto">
          <a:xfrm>
            <a:off x="2819400" y="1371600"/>
            <a:ext cx="838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5796" name="Oval 20"/>
          <p:cNvSpPr>
            <a:spLocks noChangeArrowheads="1"/>
          </p:cNvSpPr>
          <p:nvPr/>
        </p:nvSpPr>
        <p:spPr bwMode="auto">
          <a:xfrm>
            <a:off x="5791200" y="1371600"/>
            <a:ext cx="457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1219200" y="381000"/>
            <a:ext cx="6729413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800">
                <a:solidFill>
                  <a:schemeClr val="tx2"/>
                </a:solidFill>
              </a:rPr>
              <a:t>プレイヤー</a:t>
            </a:r>
            <a:r>
              <a:rPr lang="en-US" altLang="ja-JP" sz="2800">
                <a:solidFill>
                  <a:schemeClr val="tx2"/>
                </a:solidFill>
              </a:rPr>
              <a:t>A</a:t>
            </a:r>
            <a:r>
              <a:rPr lang="ja-JP" altLang="en-US" sz="2800">
                <a:solidFill>
                  <a:schemeClr val="tx2"/>
                </a:solidFill>
              </a:rPr>
              <a:t>が</a:t>
            </a:r>
            <a:r>
              <a:rPr lang="en-US" altLang="ja-JP" sz="2800">
                <a:solidFill>
                  <a:schemeClr val="tx2"/>
                </a:solidFill>
              </a:rPr>
              <a:t>x</a:t>
            </a:r>
            <a:r>
              <a:rPr lang="en-US" altLang="ja-JP" sz="2800" baseline="-25000">
                <a:solidFill>
                  <a:schemeClr val="tx2"/>
                </a:solidFill>
              </a:rPr>
              <a:t>1</a:t>
            </a:r>
            <a:r>
              <a:rPr lang="ja-JP" altLang="en-US" sz="2800">
                <a:solidFill>
                  <a:schemeClr val="tx2"/>
                </a:solidFill>
              </a:rPr>
              <a:t>を決定した後のサブゲーム</a:t>
            </a:r>
          </a:p>
        </p:txBody>
      </p:sp>
      <p:sp>
        <p:nvSpPr>
          <p:cNvPr id="75808" name="Rectangle 32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0"/>
            <a:ext cx="82296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dirty="0" smtClean="0"/>
              <a:t>x</a:t>
            </a:r>
            <a:r>
              <a:rPr lang="en-US" altLang="ja-JP" sz="2800" baseline="-10000" dirty="0" smtClean="0"/>
              <a:t>1 </a:t>
            </a:r>
            <a:r>
              <a:rPr lang="en-US" altLang="ja-JP" sz="2800" dirty="0" smtClean="0"/>
              <a:t>&lt;1</a:t>
            </a:r>
            <a:r>
              <a:rPr lang="ja-JP" altLang="en-US" sz="2800" dirty="0" smtClean="0"/>
              <a:t>のとき、</a:t>
            </a:r>
            <a:r>
              <a:rPr lang="en-US" altLang="ja-JP" sz="2800" dirty="0" smtClean="0"/>
              <a:t>B</a:t>
            </a:r>
            <a:r>
              <a:rPr lang="ja-JP" altLang="en-US" sz="2800" dirty="0" smtClean="0"/>
              <a:t>（シェアが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－</a:t>
            </a:r>
            <a:r>
              <a:rPr lang="en-US" altLang="en-US" sz="2800" dirty="0" smtClean="0"/>
              <a:t>x</a:t>
            </a:r>
            <a:r>
              <a:rPr lang="en-US" altLang="ja-JP" sz="2800" baseline="-10000" dirty="0" smtClean="0"/>
              <a:t>1 </a:t>
            </a:r>
            <a:r>
              <a:rPr lang="en-US" altLang="ja-JP" sz="2800" dirty="0" smtClean="0"/>
              <a:t>&gt;0</a:t>
            </a:r>
            <a:r>
              <a:rPr lang="ja-JP" altLang="en-US" sz="2800" dirty="0" smtClean="0"/>
              <a:t>になる）は承諾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承諾すれば利得はプラスだが、拒否すると何も得られない（アイスクリームが溶けてなくなってしまう）</a:t>
            </a:r>
          </a:p>
          <a:p>
            <a:pPr lvl="3" eaLnBrk="1" hangingPunct="1">
              <a:lnSpc>
                <a:spcPct val="90000"/>
              </a:lnSpc>
            </a:pPr>
            <a:endParaRPr lang="ja-JP" alt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/>
              <a:t>x</a:t>
            </a:r>
            <a:r>
              <a:rPr lang="en-US" altLang="ja-JP" sz="2800" baseline="-10000" dirty="0" smtClean="0"/>
              <a:t>1 </a:t>
            </a:r>
            <a:r>
              <a:rPr lang="en-US" altLang="ja-JP" sz="2800" dirty="0" smtClean="0"/>
              <a:t>=1</a:t>
            </a:r>
            <a:r>
              <a:rPr lang="ja-JP" altLang="en-US" sz="2800" dirty="0" smtClean="0"/>
              <a:t>のとき、</a:t>
            </a:r>
            <a:r>
              <a:rPr lang="en-US" altLang="ja-JP" sz="2800" dirty="0" smtClean="0"/>
              <a:t>B</a:t>
            </a:r>
            <a:r>
              <a:rPr lang="ja-JP" altLang="en-US" sz="2800" dirty="0" err="1" smtClean="0"/>
              <a:t>は承</a:t>
            </a:r>
            <a:r>
              <a:rPr lang="ja-JP" altLang="en-US" sz="2800" dirty="0" smtClean="0"/>
              <a:t>諾しても拒否しても利得はゼロ（どちらの選択も無差別）</a:t>
            </a:r>
          </a:p>
        </p:txBody>
      </p:sp>
      <p:sp>
        <p:nvSpPr>
          <p:cNvPr id="2062" name="スライド番号プレースホルダ 1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DC96420-A20F-4774-89B3-F7003A76B8A4}" type="slidenum">
              <a:rPr kumimoji="0" lang="en-US" altLang="ja-JP"/>
              <a:pPr eaLnBrk="1" hangingPunct="1"/>
              <a:t>7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57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5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57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57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5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58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58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8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8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8" grpId="0"/>
      <p:bldP spid="75789" grpId="0"/>
      <p:bldP spid="75795" grpId="0" animBg="1"/>
      <p:bldP spid="75796" grpId="0" animBg="1"/>
      <p:bldP spid="75797" grpId="0" animBg="1"/>
      <p:bldP spid="7580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最後通牒ゲームの解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dirty="0" smtClean="0"/>
              <a:t>B</a:t>
            </a:r>
            <a:r>
              <a:rPr lang="ja-JP" altLang="en-US" sz="2800" dirty="0" smtClean="0"/>
              <a:t>の最適戦略：</a:t>
            </a:r>
            <a:r>
              <a:rPr lang="en-US" altLang="ja-JP" sz="2800" dirty="0" smtClean="0"/>
              <a:t>x</a:t>
            </a:r>
            <a:r>
              <a:rPr lang="en-US" altLang="ja-JP" sz="2800" baseline="-25000" dirty="0" smtClean="0"/>
              <a:t>1</a:t>
            </a:r>
            <a:r>
              <a:rPr lang="ja-JP" altLang="en-US" sz="2800" dirty="0" smtClean="0"/>
              <a:t>がどのような値をとっても、承諾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⇒ このことを考慮に入れて、</a:t>
            </a:r>
            <a:r>
              <a:rPr lang="en-US" altLang="ja-JP" sz="2800" dirty="0" smtClean="0"/>
              <a:t>A</a:t>
            </a:r>
            <a:r>
              <a:rPr lang="ja-JP" altLang="en-US" sz="2800" dirty="0" smtClean="0"/>
              <a:t>は自分の利得（シェア）を最大にするように</a:t>
            </a:r>
            <a:r>
              <a:rPr lang="en-US" altLang="ja-JP" sz="2800" dirty="0" smtClean="0"/>
              <a:t>x</a:t>
            </a:r>
            <a:r>
              <a:rPr lang="en-US" altLang="ja-JP" sz="2800" baseline="-25000" dirty="0" smtClean="0"/>
              <a:t>1</a:t>
            </a:r>
            <a:r>
              <a:rPr lang="ja-JP" altLang="en-US" sz="2800" dirty="0" smtClean="0"/>
              <a:t>を選ぶ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⇒ </a:t>
            </a:r>
            <a:r>
              <a:rPr lang="en-US" altLang="ja-JP" sz="2800" dirty="0" smtClean="0"/>
              <a:t>x</a:t>
            </a:r>
            <a:r>
              <a:rPr lang="en-US" altLang="ja-JP" sz="2800" baseline="-25000" dirty="0" smtClean="0"/>
              <a:t>1</a:t>
            </a:r>
            <a:r>
              <a:rPr lang="en-US" altLang="ja-JP" sz="2800" dirty="0" smtClean="0"/>
              <a:t> =1</a:t>
            </a:r>
          </a:p>
          <a:p>
            <a:pPr lvl="2" eaLnBrk="1" hangingPunct="1">
              <a:lnSpc>
                <a:spcPct val="90000"/>
              </a:lnSpc>
            </a:pPr>
            <a:endParaRPr lang="en-US" altLang="ja-JP" sz="20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バックワード・インダクションの解：</a:t>
            </a:r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ゲームの結果：</a:t>
            </a:r>
            <a:r>
              <a:rPr lang="en-US" altLang="ja-JP" sz="2800" dirty="0" smtClean="0"/>
              <a:t>A</a:t>
            </a:r>
            <a:r>
              <a:rPr lang="ja-JP" altLang="en-US" sz="2800" dirty="0" smtClean="0"/>
              <a:t>がアイスクリームをすべて食べる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</a:pPr>
            <a:r>
              <a:rPr lang="ja-JP" altLang="en-US" sz="2400" dirty="0" smtClean="0">
                <a:solidFill>
                  <a:srgbClr val="FF0000"/>
                </a:solidFill>
              </a:rPr>
              <a:t>最初に提案するプレイヤー</a:t>
            </a:r>
            <a:r>
              <a:rPr lang="ja-JP" altLang="en-US" sz="2400" dirty="0" smtClean="0"/>
              <a:t>が収益の</a:t>
            </a:r>
            <a:r>
              <a:rPr lang="ja-JP" altLang="en-US" sz="2400" dirty="0" smtClean="0">
                <a:solidFill>
                  <a:srgbClr val="FF0000"/>
                </a:solidFill>
              </a:rPr>
              <a:t>すべてを受け取る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362200" y="4267200"/>
            <a:ext cx="4648200" cy="1014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/>
              <a:t>A</a:t>
            </a:r>
            <a:r>
              <a:rPr lang="ja-JP" altLang="en-US" sz="2400"/>
              <a:t>：</a:t>
            </a:r>
            <a:r>
              <a:rPr lang="en-US" altLang="ja-JP" sz="2400"/>
              <a:t>x</a:t>
            </a:r>
            <a:r>
              <a:rPr lang="en-US" altLang="ja-JP" sz="2400" baseline="-10000"/>
              <a:t>1</a:t>
            </a:r>
            <a:r>
              <a:rPr lang="en-US" altLang="ja-JP" sz="2400"/>
              <a:t>=1</a:t>
            </a:r>
            <a:r>
              <a:rPr lang="ja-JP" altLang="en-US" sz="2400"/>
              <a:t>を選択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ja-JP" sz="2400"/>
              <a:t>B</a:t>
            </a:r>
            <a:r>
              <a:rPr lang="ja-JP" altLang="en-US" sz="2400"/>
              <a:t>：どのような</a:t>
            </a:r>
            <a:r>
              <a:rPr lang="en-US" altLang="ja-JP" sz="2400"/>
              <a:t>x</a:t>
            </a:r>
            <a:r>
              <a:rPr lang="en-US" altLang="ja-JP" sz="2400" baseline="-10000"/>
              <a:t>1</a:t>
            </a:r>
            <a:r>
              <a:rPr lang="ja-JP" altLang="en-US" sz="2400"/>
              <a:t>でも承諾</a:t>
            </a:r>
          </a:p>
        </p:txBody>
      </p:sp>
      <p:sp>
        <p:nvSpPr>
          <p:cNvPr id="15365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7985FB1-F634-4C84-956E-DB08AD3C46CD}" type="slidenum">
              <a:rPr kumimoji="0" lang="en-US" altLang="ja-JP"/>
              <a:pPr eaLnBrk="1" hangingPunct="1"/>
              <a:t>8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8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68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68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8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6" grpId="0" build="p"/>
      <p:bldP spid="7680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/>
              <a:t>2</a:t>
            </a:r>
            <a:r>
              <a:rPr lang="ja-JP" altLang="en-US" sz="4000" smtClean="0"/>
              <a:t>段階の交渉（</a:t>
            </a:r>
            <a:r>
              <a:rPr lang="en-US" altLang="ja-JP" sz="4000" smtClean="0"/>
              <a:t>2-stage bargaining</a:t>
            </a:r>
            <a:r>
              <a:rPr lang="ja-JP" altLang="en-US" sz="4000" smtClean="0"/>
              <a:t>）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交渉が決裂した場合、拒否した方が逆に提案する機会を持つ（提案応答ゲーム）</a:t>
            </a:r>
          </a:p>
          <a:p>
            <a:pPr lvl="3" eaLnBrk="1" hangingPunct="1">
              <a:lnSpc>
                <a:spcPct val="90000"/>
              </a:lnSpc>
            </a:pPr>
            <a:endParaRPr lang="ja-JP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交渉が先に延ばされることにより、分配できる収益は減少（アイスクリームが溶ける）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「将来利得の割引」と解釈</a:t>
            </a:r>
          </a:p>
          <a:p>
            <a:pPr lvl="3" eaLnBrk="1" hangingPunct="1">
              <a:lnSpc>
                <a:spcPct val="90000"/>
              </a:lnSpc>
            </a:pPr>
            <a:endParaRPr lang="ja-JP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各プレイヤーの利得＝自分の取り分（残ったアイスクリーム</a:t>
            </a:r>
            <a:r>
              <a:rPr lang="en-US" altLang="ja-JP" dirty="0" smtClean="0"/>
              <a:t>×</a:t>
            </a:r>
            <a:r>
              <a:rPr lang="ja-JP" altLang="en-US" dirty="0" smtClean="0"/>
              <a:t>自分のシェア）</a:t>
            </a:r>
          </a:p>
        </p:txBody>
      </p:sp>
      <p:sp>
        <p:nvSpPr>
          <p:cNvPr id="1638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02C21B1-80B2-4B76-A4A1-200532472C84}" type="slidenum">
              <a:rPr kumimoji="0" lang="en-US" altLang="ja-JP"/>
              <a:pPr eaLnBrk="1" hangingPunct="1"/>
              <a:t>9</a:t>
            </a:fld>
            <a:endParaRPr kumimoji="0"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build="p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6001</TotalTime>
  <Words>1971</Words>
  <Application>Microsoft Office PowerPoint</Application>
  <PresentationFormat>画面に合わせる (4:3)</PresentationFormat>
  <Paragraphs>267</Paragraphs>
  <Slides>22</Slides>
  <Notes>18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8" baseType="lpstr">
      <vt:lpstr>ＭＳ Ｐゴシック</vt:lpstr>
      <vt:lpstr>ＭＳ Ｐ明朝</vt:lpstr>
      <vt:lpstr>Arial</vt:lpstr>
      <vt:lpstr>Calibri</vt:lpstr>
      <vt:lpstr>標準デザイン</vt:lpstr>
      <vt:lpstr>Equation</vt:lpstr>
      <vt:lpstr>戦略的行動と経済取引 （ゲーム理論入門）</vt:lpstr>
      <vt:lpstr>交渉（bargaining）</vt:lpstr>
      <vt:lpstr>交渉ゲーム</vt:lpstr>
      <vt:lpstr>最後通牒ゲーム（ultimatum game）</vt:lpstr>
      <vt:lpstr>最後通牒ゲームの木</vt:lpstr>
      <vt:lpstr>最後通牒ゲームの解</vt:lpstr>
      <vt:lpstr>PowerPoint プレゼンテーション</vt:lpstr>
      <vt:lpstr>最後通牒ゲームの解</vt:lpstr>
      <vt:lpstr>2段階の交渉（2-stage bargaining）</vt:lpstr>
      <vt:lpstr>2段階の交渉</vt:lpstr>
      <vt:lpstr>2段階交渉ゲームの木</vt:lpstr>
      <vt:lpstr>2段階交渉ゲームの解</vt:lpstr>
      <vt:lpstr>PowerPoint プレゼンテーション</vt:lpstr>
      <vt:lpstr>2段階交渉ゲームの解</vt:lpstr>
      <vt:lpstr>PowerPoint プレゼンテーション</vt:lpstr>
      <vt:lpstr>2段階交渉ゲームの解</vt:lpstr>
      <vt:lpstr>n段階の交渉ゲーム</vt:lpstr>
      <vt:lpstr>n段階交渉ゲームの解（n=3のとき）</vt:lpstr>
      <vt:lpstr>n段階交渉ゲームの解（n=3のとき）</vt:lpstr>
      <vt:lpstr>n段階交渉ゲームの解</vt:lpstr>
      <vt:lpstr>n段階交渉ゲームの解</vt:lpstr>
      <vt:lpstr>n段階交渉ゲームの解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Akihiko</dc:creator>
  <cp:lastModifiedBy>Akihiko</cp:lastModifiedBy>
  <cp:revision>159</cp:revision>
  <cp:lastPrinted>1601-01-01T00:00:00Z</cp:lastPrinted>
  <dcterms:created xsi:type="dcterms:W3CDTF">1601-01-01T00:00:00Z</dcterms:created>
  <dcterms:modified xsi:type="dcterms:W3CDTF">2017-06-01T05:17:45Z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