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258" r:id="rId3"/>
    <p:sldId id="259" r:id="rId4"/>
    <p:sldId id="264" r:id="rId5"/>
    <p:sldId id="275" r:id="rId6"/>
    <p:sldId id="278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61" r:id="rId16"/>
    <p:sldId id="268" r:id="rId17"/>
    <p:sldId id="276" r:id="rId18"/>
    <p:sldId id="277" r:id="rId19"/>
    <p:sldId id="262" r:id="rId20"/>
    <p:sldId id="274" r:id="rId21"/>
    <p:sldId id="279" r:id="rId22"/>
    <p:sldId id="280" r:id="rId23"/>
  </p:sldIdLst>
  <p:sldSz cx="9144000" cy="6858000" type="screen4x3"/>
  <p:notesSz cx="10234613" cy="70993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3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3016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t" anchorCtr="0" compatLnSpc="1">
            <a:prstTxWarp prst="textNoShape">
              <a:avLst/>
            </a:prstTxWarp>
          </a:bodyPr>
          <a:lstStyle>
            <a:lvl1pPr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022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t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619"/>
            <a:ext cx="4433016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b" anchorCtr="0" compatLnSpc="1">
            <a:prstTxWarp prst="textNoShape">
              <a:avLst/>
            </a:prstTxWarp>
          </a:bodyPr>
          <a:lstStyle>
            <a:lvl1pPr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022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b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300"/>
            </a:lvl1pPr>
          </a:lstStyle>
          <a:p>
            <a:pPr>
              <a:defRPr/>
            </a:pPr>
            <a:fld id="{B3E89914-A169-4791-9880-5FE659C579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3608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3016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t" anchorCtr="0" compatLnSpc="1">
            <a:prstTxWarp prst="textNoShape">
              <a:avLst/>
            </a:prstTxWarp>
          </a:bodyPr>
          <a:lstStyle>
            <a:lvl1pPr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022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t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1813"/>
            <a:ext cx="3551238" cy="2663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5292" y="3371810"/>
            <a:ext cx="8184029" cy="319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619"/>
            <a:ext cx="4433016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b" anchorCtr="0" compatLnSpc="1">
            <a:prstTxWarp prst="textNoShape">
              <a:avLst/>
            </a:prstTxWarp>
          </a:bodyPr>
          <a:lstStyle>
            <a:lvl1pPr defTabSz="954088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022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0" tIns="47695" rIns="95390" bIns="47695" numCol="1" anchor="b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300"/>
            </a:lvl1pPr>
          </a:lstStyle>
          <a:p>
            <a:pPr>
              <a:defRPr/>
            </a:pPr>
            <a:fld id="{9D6537DD-F643-4847-9D67-7EB1A21A22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8073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7C0008CC-CDAD-46E0-9CC5-34E6EB88D01B}" type="slidenum">
              <a:rPr lang="en-US" altLang="ja-JP" sz="1300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300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4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5125" name="スライド番号プレースホルダ 3"/>
          <p:cNvSpPr txBox="1">
            <a:spLocks noGrp="1"/>
          </p:cNvSpPr>
          <p:nvPr/>
        </p:nvSpPr>
        <p:spPr bwMode="auto">
          <a:xfrm>
            <a:off x="5797022" y="6743619"/>
            <a:ext cx="4435304" cy="35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90" tIns="47695" rIns="95390" bIns="47695" anchor="b"/>
          <a:lstStyle>
            <a:lvl1pPr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 defTabSz="9540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E17A811-E662-4BA5-A49B-B197F5B90B21}" type="slidenum">
              <a:rPr lang="en-US" altLang="ja-JP" sz="1300">
                <a:latin typeface="Calibri" panose="020F0502020204030204" pitchFamily="34" charset="0"/>
                <a:ea typeface="ＭＳ Ｐゴシック" panose="020B0600070205080204" pitchFamily="50" charset="-128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n-US" altLang="ja-JP" sz="1300"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851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4ADD0-2497-43CB-8F1A-EE3BE875E2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82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906D3-BBB4-47B4-B6BC-C93AF5F378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540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A57EB-4CE4-4851-8046-58CA6EFA85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1770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BB46A-2281-4326-9AC7-8F2B0F744A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13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BC8D6-4D06-4FB1-8A30-1156E37B9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434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D888-4525-40F2-9BEC-B500DE6760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89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27339-2188-4C50-ABB6-6AE84AF709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943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459C-A8AD-417A-936C-0E4EAA2423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93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6BC9-2236-4815-915E-204D9209C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736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4695-C2B7-4BE5-8EFE-7D8991898F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970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61FEB-ADE2-4DC6-BD29-A9FC566C8C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763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7537789-9357-43A9-A7FA-6E5CC9C9D0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41027E-6013-4960-A13B-11ECC326E995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 smtClean="0"/>
          </a:p>
        </p:txBody>
      </p:sp>
      <p:sp>
        <p:nvSpPr>
          <p:cNvPr id="4099" name="タイトル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ja-JP" altLang="en-US" smtClean="0"/>
              <a:t>戦略的行動と経済取引</a:t>
            </a:r>
            <a:br>
              <a:rPr lang="ja-JP" altLang="en-US" smtClean="0"/>
            </a:br>
            <a:r>
              <a:rPr lang="ja-JP" altLang="en-US" smtClean="0"/>
              <a:t>（ゲーム理論入門）</a:t>
            </a:r>
          </a:p>
        </p:txBody>
      </p:sp>
      <p:sp>
        <p:nvSpPr>
          <p:cNvPr id="410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371600" y="388461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ja-JP" smtClean="0"/>
              <a:t>6. </a:t>
            </a:r>
            <a:r>
              <a:rPr lang="ja-JP" altLang="en-US" smtClean="0"/>
              <a:t>混合戦略のナッシュ均衡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E9DB71-7B48-4914-BAF2-FC1EFA63366D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ja-JP" sz="14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60825"/>
          </a:xfrm>
        </p:spPr>
        <p:txBody>
          <a:bodyPr/>
          <a:lstStyle/>
          <a:p>
            <a:pPr eaLnBrk="1" hangingPunct="1"/>
            <a:r>
              <a:rPr lang="ja-JP" altLang="en-US" sz="2800" smtClean="0"/>
              <a:t>プレイヤー</a:t>
            </a:r>
            <a:r>
              <a:rPr lang="en-US" altLang="ja-JP" sz="2800" smtClean="0"/>
              <a:t>1</a:t>
            </a:r>
            <a:r>
              <a:rPr lang="ja-JP" altLang="en-US" sz="2800" smtClean="0"/>
              <a:t>：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2</a:t>
            </a:r>
            <a:r>
              <a:rPr lang="ja-JP" altLang="en-US" sz="2800" smtClean="0"/>
              <a:t>を所与として、期待利得</a:t>
            </a:r>
            <a:r>
              <a:rPr lang="en-US" altLang="ja-JP" sz="2800" smtClean="0"/>
              <a:t>v</a:t>
            </a:r>
            <a:r>
              <a:rPr lang="en-US" altLang="ja-JP" sz="2800" baseline="-25000" smtClean="0"/>
              <a:t>1</a:t>
            </a:r>
            <a:r>
              <a:rPr lang="en-US" altLang="ja-JP" sz="2800" smtClean="0"/>
              <a:t>(p</a:t>
            </a:r>
            <a:r>
              <a:rPr lang="en-US" altLang="ja-JP" sz="2800" baseline="-25000" smtClean="0"/>
              <a:t>1</a:t>
            </a:r>
            <a:r>
              <a:rPr lang="en-US" altLang="ja-JP" sz="2800" smtClean="0"/>
              <a:t>,p</a:t>
            </a:r>
            <a:r>
              <a:rPr lang="en-US" altLang="ja-JP" sz="2800" baseline="-25000" smtClean="0"/>
              <a:t>2</a:t>
            </a:r>
            <a:r>
              <a:rPr lang="en-US" altLang="ja-JP" sz="2800" smtClean="0"/>
              <a:t>)</a:t>
            </a:r>
            <a:r>
              <a:rPr lang="ja-JP" altLang="en-US" sz="2800" smtClean="0"/>
              <a:t>を最大にするような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1</a:t>
            </a:r>
            <a:r>
              <a:rPr lang="ja-JP" altLang="en-US" sz="2800" smtClean="0"/>
              <a:t>を選ぶ</a:t>
            </a:r>
          </a:p>
          <a:p>
            <a:pPr lvl="1" eaLnBrk="1" hangingPunct="1"/>
            <a:r>
              <a:rPr lang="ja-JP" altLang="en-US" sz="2400" smtClean="0"/>
              <a:t>確率なので、</a:t>
            </a:r>
            <a:r>
              <a:rPr lang="en-US" altLang="ja-JP" sz="2400" smtClean="0"/>
              <a:t>0</a:t>
            </a:r>
            <a:r>
              <a:rPr lang="ja-JP" altLang="en-US" sz="2400" smtClean="0"/>
              <a:t>より小さい値や</a:t>
            </a:r>
            <a:r>
              <a:rPr lang="en-US" altLang="ja-JP" sz="2400" smtClean="0"/>
              <a:t>1</a:t>
            </a:r>
            <a:r>
              <a:rPr lang="ja-JP" altLang="en-US" sz="2400" smtClean="0"/>
              <a:t>より大きい値は選べない</a:t>
            </a:r>
          </a:p>
          <a:p>
            <a:pPr lvl="4" eaLnBrk="1" hangingPunct="1"/>
            <a:endParaRPr lang="ja-JP" altLang="en-US" sz="1600" smtClean="0"/>
          </a:p>
          <a:p>
            <a:pPr eaLnBrk="1" hangingPunct="1"/>
            <a:r>
              <a:rPr lang="ja-JP" altLang="en-US" sz="2800" smtClean="0"/>
              <a:t>プレイヤー</a:t>
            </a:r>
            <a:r>
              <a:rPr lang="en-US" altLang="ja-JP" sz="2800" smtClean="0"/>
              <a:t>1</a:t>
            </a:r>
            <a:r>
              <a:rPr lang="ja-JP" altLang="en-US" sz="2800" smtClean="0"/>
              <a:t>の期待利得：</a:t>
            </a:r>
          </a:p>
          <a:p>
            <a:pPr lvl="1" eaLnBrk="1" hangingPunct="1"/>
            <a:endParaRPr lang="ja-JP" altLang="en-US" sz="2400" smtClean="0"/>
          </a:p>
          <a:p>
            <a:pPr lvl="4" eaLnBrk="1" hangingPunct="1"/>
            <a:endParaRPr lang="ja-JP" altLang="en-US" sz="1600" smtClean="0"/>
          </a:p>
          <a:p>
            <a:pPr eaLnBrk="1" hangingPunct="1"/>
            <a:r>
              <a:rPr lang="ja-JP" altLang="en-US" sz="2800" smtClean="0"/>
              <a:t>⇒ 最適反応戦略：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4787900" y="3357563"/>
          <a:ext cx="31527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Equation" r:id="rId3" imgW="1574800" imgH="419100" progId="Equation.DSMT4">
                  <p:embed/>
                </p:oleObj>
              </mc:Choice>
              <mc:Fallback>
                <p:oleObj name="Equation" r:id="rId3" imgW="1574800" imgH="419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3357563"/>
                        <a:ext cx="31527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3779838" y="4581525"/>
          <a:ext cx="3381375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5" imgW="1689100" imgH="660400" progId="Equation.DSMT4">
                  <p:embed/>
                </p:oleObj>
              </mc:Choice>
              <mc:Fallback>
                <p:oleObj name="Equation" r:id="rId5" imgW="1689100" imgH="660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4581525"/>
                        <a:ext cx="3381375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875328-2FC3-442F-BDF9-3381F3A64D62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1400" smtClean="0"/>
          </a:p>
        </p:txBody>
      </p:sp>
      <p:sp>
        <p:nvSpPr>
          <p:cNvPr id="15363" name="Line 4"/>
          <p:cNvSpPr>
            <a:spLocks noChangeShapeType="1"/>
          </p:cNvSpPr>
          <p:nvPr/>
        </p:nvSpPr>
        <p:spPr bwMode="auto">
          <a:xfrm>
            <a:off x="1835150" y="1052513"/>
            <a:ext cx="0" cy="453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1835150" y="5589588"/>
            <a:ext cx="5976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1527175" y="55118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O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476375" y="1890713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148263" y="5589588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7451725" y="5589588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1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03350" y="1052513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2</a:t>
            </a:r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1835150" y="2133600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5292725" y="2133600"/>
            <a:ext cx="0" cy="3455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1835150" y="3860800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311275" y="3640138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1/2</a:t>
            </a:r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V="1">
            <a:off x="1835150" y="2133600"/>
            <a:ext cx="0" cy="17287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1835150" y="3860800"/>
            <a:ext cx="34575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V="1">
            <a:off x="5292725" y="3860800"/>
            <a:ext cx="0" cy="17287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3" name="AutoShape 19"/>
          <p:cNvSpPr>
            <a:spLocks/>
          </p:cNvSpPr>
          <p:nvPr/>
        </p:nvSpPr>
        <p:spPr bwMode="auto">
          <a:xfrm>
            <a:off x="6011863" y="3429000"/>
            <a:ext cx="2808287" cy="1008063"/>
          </a:xfrm>
          <a:prstGeom prst="borderCallout1">
            <a:avLst>
              <a:gd name="adj1" fmla="val 11338"/>
              <a:gd name="adj2" fmla="val -2713"/>
              <a:gd name="adj3" fmla="val 79685"/>
              <a:gd name="adj4" fmla="val -2131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8000"/>
                </a:solidFill>
              </a:rPr>
              <a:t>プレイヤー</a:t>
            </a:r>
            <a:r>
              <a:rPr lang="en-US" altLang="ja-JP" sz="2000">
                <a:solidFill>
                  <a:srgbClr val="008000"/>
                </a:solidFill>
              </a:rPr>
              <a:t>1</a:t>
            </a:r>
            <a:r>
              <a:rPr lang="ja-JP" altLang="en-US" sz="2000">
                <a:solidFill>
                  <a:srgbClr val="008000"/>
                </a:solidFill>
              </a:rPr>
              <a:t>の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8000"/>
                </a:solidFill>
              </a:rPr>
              <a:t>最適反応曲線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8000"/>
                </a:solidFill>
              </a:rPr>
              <a:t>（</a:t>
            </a:r>
            <a:r>
              <a:rPr lang="en-US" altLang="ja-JP" sz="2000">
                <a:solidFill>
                  <a:srgbClr val="008000"/>
                </a:solidFill>
              </a:rPr>
              <a:t>best response curve</a:t>
            </a:r>
            <a:r>
              <a:rPr lang="ja-JP" altLang="en-US" sz="2000">
                <a:solidFill>
                  <a:srgbClr val="008000"/>
                </a:solidFill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5" grpId="0" animBg="1"/>
      <p:bldP spid="26636" grpId="0" animBg="1"/>
      <p:bldP spid="26638" grpId="0" animBg="1"/>
      <p:bldP spid="26639" grpId="0"/>
      <p:bldP spid="26640" grpId="0" animBg="1"/>
      <p:bldP spid="26641" grpId="0" animBg="1"/>
      <p:bldP spid="26642" grpId="0" animBg="1"/>
      <p:bldP spid="266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8DC1B8-ED0D-4B5E-A028-142CBE998854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ja-JP" sz="14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3313113"/>
          </a:xfrm>
        </p:spPr>
        <p:txBody>
          <a:bodyPr/>
          <a:lstStyle/>
          <a:p>
            <a:pPr eaLnBrk="1" hangingPunct="1"/>
            <a:r>
              <a:rPr lang="ja-JP" altLang="en-US" sz="2800" smtClean="0"/>
              <a:t>プレイヤー</a:t>
            </a:r>
            <a:r>
              <a:rPr lang="en-US" altLang="ja-JP" sz="2800" smtClean="0"/>
              <a:t>2</a:t>
            </a:r>
            <a:r>
              <a:rPr lang="ja-JP" altLang="en-US" sz="2800" smtClean="0"/>
              <a:t>：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1</a:t>
            </a:r>
            <a:r>
              <a:rPr lang="ja-JP" altLang="en-US" sz="2800" smtClean="0"/>
              <a:t>を所与として、期待利得</a:t>
            </a:r>
            <a:r>
              <a:rPr lang="en-US" altLang="ja-JP" sz="2800" smtClean="0"/>
              <a:t>v</a:t>
            </a:r>
            <a:r>
              <a:rPr lang="en-US" altLang="ja-JP" sz="2800" baseline="-25000" smtClean="0"/>
              <a:t>2</a:t>
            </a:r>
            <a:r>
              <a:rPr lang="en-US" altLang="ja-JP" sz="2800" smtClean="0"/>
              <a:t>(p</a:t>
            </a:r>
            <a:r>
              <a:rPr lang="en-US" altLang="ja-JP" sz="2800" baseline="-25000" smtClean="0"/>
              <a:t>1</a:t>
            </a:r>
            <a:r>
              <a:rPr lang="en-US" altLang="ja-JP" sz="2800" smtClean="0"/>
              <a:t>,p</a:t>
            </a:r>
            <a:r>
              <a:rPr lang="en-US" altLang="ja-JP" sz="2800" baseline="-25000" smtClean="0"/>
              <a:t>2</a:t>
            </a:r>
            <a:r>
              <a:rPr lang="en-US" altLang="ja-JP" sz="2800" smtClean="0"/>
              <a:t>)</a:t>
            </a:r>
            <a:r>
              <a:rPr lang="ja-JP" altLang="en-US" sz="2800" smtClean="0"/>
              <a:t>を最大にするような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2</a:t>
            </a:r>
            <a:r>
              <a:rPr lang="ja-JP" altLang="en-US" sz="2800" smtClean="0"/>
              <a:t>を選ぶ</a:t>
            </a:r>
          </a:p>
          <a:p>
            <a:pPr lvl="4" eaLnBrk="1" hangingPunct="1"/>
            <a:endParaRPr lang="ja-JP" altLang="en-US" sz="1600" smtClean="0"/>
          </a:p>
          <a:p>
            <a:pPr eaLnBrk="1" hangingPunct="1"/>
            <a:r>
              <a:rPr lang="ja-JP" altLang="en-US" sz="2800" smtClean="0"/>
              <a:t>プレイヤー</a:t>
            </a:r>
            <a:r>
              <a:rPr lang="en-US" altLang="ja-JP" sz="2800" smtClean="0"/>
              <a:t>2</a:t>
            </a:r>
            <a:r>
              <a:rPr lang="ja-JP" altLang="en-US" sz="2800" smtClean="0"/>
              <a:t>の期待利得：</a:t>
            </a:r>
          </a:p>
          <a:p>
            <a:pPr lvl="1" eaLnBrk="1" hangingPunct="1"/>
            <a:endParaRPr lang="ja-JP" altLang="en-US" sz="2400" smtClean="0"/>
          </a:p>
          <a:p>
            <a:pPr lvl="4" eaLnBrk="1" hangingPunct="1"/>
            <a:endParaRPr lang="ja-JP" altLang="en-US" sz="1600" smtClean="0"/>
          </a:p>
          <a:p>
            <a:pPr eaLnBrk="1" hangingPunct="1"/>
            <a:r>
              <a:rPr lang="ja-JP" altLang="en-US" sz="2800" smtClean="0"/>
              <a:t>⇒ 最適反応戦略：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4787900" y="2924175"/>
          <a:ext cx="35337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Equation" r:id="rId3" imgW="1765300" imgH="419100" progId="Equation.DSMT4">
                  <p:embed/>
                </p:oleObj>
              </mc:Choice>
              <mc:Fallback>
                <p:oleObj name="Equation" r:id="rId3" imgW="1765300" imgH="419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924175"/>
                        <a:ext cx="35337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3851275" y="4221163"/>
          <a:ext cx="3381375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Equation" r:id="rId5" imgW="1689100" imgH="660400" progId="Equation.DSMT4">
                  <p:embed/>
                </p:oleObj>
              </mc:Choice>
              <mc:Fallback>
                <p:oleObj name="Equation" r:id="rId5" imgW="1689100" imgH="660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221163"/>
                        <a:ext cx="3381375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CD3650-AE2C-4D3A-AF5B-9717AAFED95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ja-JP" sz="1400" smtClean="0"/>
          </a:p>
        </p:txBody>
      </p:sp>
      <p:sp>
        <p:nvSpPr>
          <p:cNvPr id="17411" name="Line 2"/>
          <p:cNvSpPr>
            <a:spLocks noChangeShapeType="1"/>
          </p:cNvSpPr>
          <p:nvPr/>
        </p:nvSpPr>
        <p:spPr bwMode="auto">
          <a:xfrm>
            <a:off x="1835150" y="1052513"/>
            <a:ext cx="0" cy="453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1835150" y="5589588"/>
            <a:ext cx="5976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527175" y="55118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O</a:t>
            </a: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1476375" y="1890713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5148263" y="5589588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7451725" y="5589588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1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1403350" y="1052513"/>
            <a:ext cx="504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2</a:t>
            </a:r>
          </a:p>
        </p:txBody>
      </p:sp>
      <p:sp>
        <p:nvSpPr>
          <p:cNvPr id="17418" name="Line 9"/>
          <p:cNvSpPr>
            <a:spLocks noChangeShapeType="1"/>
          </p:cNvSpPr>
          <p:nvPr/>
        </p:nvSpPr>
        <p:spPr bwMode="auto">
          <a:xfrm>
            <a:off x="1835150" y="2133600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>
            <a:off x="5292725" y="2133600"/>
            <a:ext cx="0" cy="3455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rot="5400000">
            <a:off x="1835944" y="3861594"/>
            <a:ext cx="34559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276600" y="5589588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1/2</a:t>
            </a:r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rot="5400000" flipV="1">
            <a:off x="2699544" y="4725194"/>
            <a:ext cx="0" cy="17287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rot="5400000">
            <a:off x="1835150" y="3862388"/>
            <a:ext cx="34575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rot="5400000" flipV="1">
            <a:off x="4428332" y="1269206"/>
            <a:ext cx="0" cy="17287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2" name="AutoShape 16"/>
          <p:cNvSpPr>
            <a:spLocks/>
          </p:cNvSpPr>
          <p:nvPr/>
        </p:nvSpPr>
        <p:spPr bwMode="auto">
          <a:xfrm>
            <a:off x="5795963" y="3141663"/>
            <a:ext cx="1944687" cy="720725"/>
          </a:xfrm>
          <a:prstGeom prst="borderCallout1">
            <a:avLst>
              <a:gd name="adj1" fmla="val 15861"/>
              <a:gd name="adj2" fmla="val -3917"/>
              <a:gd name="adj3" fmla="val -127093"/>
              <a:gd name="adj4" fmla="val -6710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00FF"/>
                </a:solidFill>
              </a:rPr>
              <a:t>プレイヤー</a:t>
            </a:r>
            <a:r>
              <a:rPr lang="en-US" altLang="ja-JP" sz="2000">
                <a:solidFill>
                  <a:srgbClr val="0000FF"/>
                </a:solidFill>
              </a:rPr>
              <a:t>2</a:t>
            </a:r>
            <a:r>
              <a:rPr lang="ja-JP" altLang="en-US" sz="2000">
                <a:solidFill>
                  <a:srgbClr val="0000FF"/>
                </a:solidFill>
              </a:rPr>
              <a:t>の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00FF"/>
                </a:solidFill>
              </a:rPr>
              <a:t>最適反応曲線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 animBg="1"/>
      <p:bldP spid="29708" grpId="0"/>
      <p:bldP spid="29709" grpId="0" animBg="1"/>
      <p:bldP spid="29710" grpId="0" animBg="1"/>
      <p:bldP spid="29711" grpId="0" animBg="1"/>
      <p:bldP spid="297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680E5C-A1A0-4F8F-BB7A-679E58410381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ja-JP" sz="140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</a:t>
            </a:r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>
            <a:off x="1063625" y="1417638"/>
            <a:ext cx="0" cy="453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1063625" y="5954713"/>
            <a:ext cx="5976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755650" y="58769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O</a:t>
            </a: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704850" y="2255838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4305300" y="5953125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6680200" y="5954713"/>
            <a:ext cx="577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1</a:t>
            </a:r>
          </a:p>
        </p:txBody>
      </p:sp>
      <p:sp>
        <p:nvSpPr>
          <p:cNvPr id="18442" name="Text Box 12"/>
          <p:cNvSpPr txBox="1">
            <a:spLocks noChangeArrowheads="1"/>
          </p:cNvSpPr>
          <p:nvPr/>
        </p:nvSpPr>
        <p:spPr bwMode="auto">
          <a:xfrm>
            <a:off x="631825" y="1417638"/>
            <a:ext cx="649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2</a:t>
            </a:r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 flipV="1">
            <a:off x="1063625" y="2492375"/>
            <a:ext cx="3436938" cy="63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4" name="Line 14"/>
          <p:cNvSpPr>
            <a:spLocks noChangeShapeType="1"/>
          </p:cNvSpPr>
          <p:nvPr/>
        </p:nvSpPr>
        <p:spPr bwMode="auto">
          <a:xfrm>
            <a:off x="4500563" y="2492375"/>
            <a:ext cx="0" cy="3455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45" name="Text Box 16"/>
          <p:cNvSpPr txBox="1">
            <a:spLocks noChangeArrowheads="1"/>
          </p:cNvSpPr>
          <p:nvPr/>
        </p:nvSpPr>
        <p:spPr bwMode="auto">
          <a:xfrm>
            <a:off x="539750" y="4005263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1/2</a:t>
            </a:r>
          </a:p>
        </p:txBody>
      </p:sp>
      <p:sp>
        <p:nvSpPr>
          <p:cNvPr id="30737" name="Line 17"/>
          <p:cNvSpPr>
            <a:spLocks noChangeShapeType="1"/>
          </p:cNvSpPr>
          <p:nvPr/>
        </p:nvSpPr>
        <p:spPr bwMode="auto">
          <a:xfrm flipV="1">
            <a:off x="1063625" y="2498725"/>
            <a:ext cx="0" cy="17287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1063625" y="4225925"/>
            <a:ext cx="34575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 flipV="1">
            <a:off x="4521200" y="4225925"/>
            <a:ext cx="0" cy="17287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 rot="5400000" flipV="1">
            <a:off x="1928019" y="5090319"/>
            <a:ext cx="0" cy="17287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 rot="5400000">
            <a:off x="1063625" y="4227513"/>
            <a:ext cx="34575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rot="5400000" flipV="1">
            <a:off x="3656807" y="1634331"/>
            <a:ext cx="0" cy="17287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2" name="Text Box 29"/>
          <p:cNvSpPr txBox="1">
            <a:spLocks noChangeArrowheads="1"/>
          </p:cNvSpPr>
          <p:nvPr/>
        </p:nvSpPr>
        <p:spPr bwMode="auto">
          <a:xfrm>
            <a:off x="2505075" y="5953125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1/2</a:t>
            </a:r>
          </a:p>
        </p:txBody>
      </p:sp>
      <p:sp>
        <p:nvSpPr>
          <p:cNvPr id="30750" name="Text Box 30"/>
          <p:cNvSpPr txBox="1">
            <a:spLocks noChangeArrowheads="1"/>
          </p:cNvSpPr>
          <p:nvPr/>
        </p:nvSpPr>
        <p:spPr bwMode="auto">
          <a:xfrm>
            <a:off x="4592638" y="4730750"/>
            <a:ext cx="1568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8000"/>
                </a:solidFill>
              </a:rPr>
              <a:t>プレイヤー</a:t>
            </a:r>
            <a:r>
              <a:rPr lang="en-US" altLang="ja-JP" sz="1800">
                <a:solidFill>
                  <a:srgbClr val="008000"/>
                </a:solidFill>
              </a:rPr>
              <a:t>1</a:t>
            </a:r>
            <a:r>
              <a:rPr lang="ja-JP" altLang="en-US" sz="1800">
                <a:solidFill>
                  <a:srgbClr val="008000"/>
                </a:solidFill>
              </a:rPr>
              <a:t>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8000"/>
                </a:solidFill>
              </a:rPr>
              <a:t>最適反応曲線</a:t>
            </a: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4592638" y="2209800"/>
            <a:ext cx="1638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FF"/>
                </a:solidFill>
              </a:rPr>
              <a:t>プレイヤー</a:t>
            </a:r>
            <a:r>
              <a:rPr lang="en-US" altLang="ja-JP" sz="1800">
                <a:solidFill>
                  <a:srgbClr val="0000FF"/>
                </a:solidFill>
              </a:rPr>
              <a:t>2</a:t>
            </a:r>
            <a:r>
              <a:rPr lang="ja-JP" altLang="en-US" sz="1800">
                <a:solidFill>
                  <a:srgbClr val="0000FF"/>
                </a:solidFill>
              </a:rPr>
              <a:t>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FF"/>
                </a:solidFill>
              </a:rPr>
              <a:t>最適反応曲線</a:t>
            </a: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5435600" y="2997200"/>
            <a:ext cx="3457575" cy="1584325"/>
          </a:xfrm>
          <a:prstGeom prst="borderCallout1">
            <a:avLst>
              <a:gd name="adj1" fmla="val 7213"/>
              <a:gd name="adj2" fmla="val -2204"/>
              <a:gd name="adj3" fmla="val 66333"/>
              <a:gd name="adj4" fmla="val -6887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/>
              <a:t>ナッシュ均衡：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0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0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/>
              <a:t>（両プレイヤーとも、確率</a:t>
            </a:r>
            <a:r>
              <a:rPr lang="en-US" altLang="ja-JP" sz="2000"/>
              <a:t>1/2</a:t>
            </a:r>
            <a:r>
              <a:rPr lang="ja-JP" altLang="en-US" sz="2000"/>
              <a:t>ずつで戦略</a:t>
            </a:r>
            <a:r>
              <a:rPr lang="en-US" altLang="ja-JP" sz="2000"/>
              <a:t>A</a:t>
            </a:r>
            <a:r>
              <a:rPr lang="ja-JP" altLang="en-US" sz="2000"/>
              <a:t>と戦略</a:t>
            </a:r>
            <a:r>
              <a:rPr lang="en-US" altLang="ja-JP" sz="2000"/>
              <a:t>B</a:t>
            </a:r>
            <a:r>
              <a:rPr lang="ja-JP" altLang="en-US" sz="2000"/>
              <a:t>をとる）</a:t>
            </a:r>
          </a:p>
        </p:txBody>
      </p:sp>
      <p:graphicFrame>
        <p:nvGraphicFramePr>
          <p:cNvPr id="30754" name="Object 34"/>
          <p:cNvGraphicFramePr>
            <a:graphicFrameLocks noChangeAspect="1"/>
          </p:cNvGraphicFramePr>
          <p:nvPr/>
        </p:nvGraphicFramePr>
        <p:xfrm>
          <a:off x="6067425" y="3340100"/>
          <a:ext cx="22621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3" imgW="1095389" imgH="266760" progId="Equation.DSMT4">
                  <p:embed/>
                </p:oleObj>
              </mc:Choice>
              <mc:Fallback>
                <p:oleObj name="Equation" r:id="rId3" imgW="1095389" imgH="2667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3340100"/>
                        <a:ext cx="226218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7" name="Line 35"/>
          <p:cNvSpPr>
            <a:spLocks noChangeShapeType="1"/>
          </p:cNvSpPr>
          <p:nvPr/>
        </p:nvSpPr>
        <p:spPr bwMode="auto">
          <a:xfrm>
            <a:off x="2771775" y="2565400"/>
            <a:ext cx="0" cy="3455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8" name="Line 36"/>
          <p:cNvSpPr>
            <a:spLocks noChangeShapeType="1"/>
          </p:cNvSpPr>
          <p:nvPr/>
        </p:nvSpPr>
        <p:spPr bwMode="auto">
          <a:xfrm>
            <a:off x="1042988" y="4221163"/>
            <a:ext cx="35290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52" name="Oval 32"/>
          <p:cNvSpPr>
            <a:spLocks noChangeArrowheads="1"/>
          </p:cNvSpPr>
          <p:nvPr/>
        </p:nvSpPr>
        <p:spPr bwMode="auto">
          <a:xfrm>
            <a:off x="2720975" y="415448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7" grpId="0" animBg="1"/>
      <p:bldP spid="30738" grpId="0" animBg="1"/>
      <p:bldP spid="30739" grpId="0" animBg="1"/>
      <p:bldP spid="30745" grpId="0" animBg="1"/>
      <p:bldP spid="30746" grpId="0" animBg="1"/>
      <p:bldP spid="30747" grpId="0" animBg="1"/>
      <p:bldP spid="30750" grpId="0"/>
      <p:bldP spid="30751" grpId="0"/>
      <p:bldP spid="30753" grpId="0" animBg="1"/>
      <p:bldP spid="307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018A27-63F6-4310-B0C1-DC76388CCFBD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ja-JP" sz="140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じゃんけんにおける混合戦略のナッシュ均衡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921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i</a:t>
            </a:r>
            <a:r>
              <a:rPr lang="ja-JP" altLang="en-US" sz="2800" smtClean="0"/>
              <a:t>が「グー」を出す確率を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i</a:t>
            </a:r>
            <a:r>
              <a:rPr lang="ja-JP" altLang="en-US" sz="2800" smtClean="0"/>
              <a:t>、「チョキ」を出す確率を</a:t>
            </a:r>
            <a:r>
              <a:rPr lang="en-US" altLang="ja-JP" sz="2800" smtClean="0"/>
              <a:t>q</a:t>
            </a:r>
            <a:r>
              <a:rPr lang="en-US" altLang="ja-JP" sz="2800" baseline="-25000" smtClean="0"/>
              <a:t>i</a:t>
            </a:r>
            <a:r>
              <a:rPr lang="ja-JP" altLang="en-US" sz="2800" smtClean="0"/>
              <a:t>とする（</a:t>
            </a:r>
            <a:r>
              <a:rPr lang="en-US" altLang="ja-JP" sz="2800" smtClean="0"/>
              <a:t>i=1,2</a:t>
            </a:r>
            <a:r>
              <a:rPr lang="ja-JP" altLang="en-US" sz="2800" smtClean="0"/>
              <a:t>）</a:t>
            </a:r>
          </a:p>
          <a:p>
            <a:pPr eaLnBrk="1" hangingPunct="1">
              <a:lnSpc>
                <a:spcPct val="90000"/>
              </a:lnSpc>
            </a:pPr>
            <a:endParaRPr lang="en-US" altLang="ja-JP" sz="2800" smtClean="0"/>
          </a:p>
        </p:txBody>
      </p:sp>
      <p:graphicFrame>
        <p:nvGraphicFramePr>
          <p:cNvPr id="7217" name="Group 49"/>
          <p:cNvGraphicFramePr>
            <a:graphicFrameLocks noGrp="1"/>
          </p:cNvGraphicFramePr>
          <p:nvPr/>
        </p:nvGraphicFramePr>
        <p:xfrm>
          <a:off x="539750" y="2565400"/>
          <a:ext cx="8280400" cy="3576800"/>
        </p:xfrm>
        <a:graphic>
          <a:graphicData uri="http://schemas.openxmlformats.org/drawingml/2006/table">
            <a:tbl>
              <a:tblPr/>
              <a:tblGrid>
                <a:gridCol w="552450"/>
                <a:gridCol w="1863725"/>
                <a:gridCol w="1585913"/>
                <a:gridCol w="1930400"/>
                <a:gridCol w="2347912"/>
              </a:tblGrid>
              <a:tr h="5202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84" marB="46784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84" marB="46784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640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84" marB="46784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84" marB="46784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チョキ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09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784" marB="4678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0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チョキ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0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)(1-p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-q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  <a:endParaRPr kumimoji="1" lang="en-US" altLang="ja-JP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84" marB="4678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77C9BA-BF19-40C6-8F4E-7025B9F54F9C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ja-JP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じゃんけんにおける混合戦略のナッシュ均衡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29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1</a:t>
            </a:r>
            <a:r>
              <a:rPr lang="ja-JP" altLang="en-US" sz="2800" smtClean="0"/>
              <a:t>の期待利得：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1</a:t>
            </a:r>
            <a:r>
              <a:rPr lang="ja-JP" altLang="en-US" sz="2800" smtClean="0"/>
              <a:t>の最適反応戦略：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300859"/>
              </p:ext>
            </p:extLst>
          </p:nvPr>
        </p:nvGraphicFramePr>
        <p:xfrm>
          <a:off x="1258888" y="2133600"/>
          <a:ext cx="6605587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Equation" r:id="rId3" imgW="3301920" imgH="838080" progId="Equation.DSMT4">
                  <p:embed/>
                </p:oleObj>
              </mc:Choice>
              <mc:Fallback>
                <p:oleObj name="Equation" r:id="rId3" imgW="3301920" imgH="838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2133600"/>
                        <a:ext cx="6605587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3059113" y="3933825"/>
          <a:ext cx="396398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Equation" r:id="rId5" imgW="1981200" imgH="203200" progId="Equation.DSMT4">
                  <p:embed/>
                </p:oleObj>
              </mc:Choice>
              <mc:Fallback>
                <p:oleObj name="Equation" r:id="rId5" imgW="1981200" imgH="203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33825"/>
                        <a:ext cx="3963987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1979613" y="5157788"/>
          <a:ext cx="5668962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Equation" r:id="rId7" imgW="2832100" imgH="660400" progId="Equation.DSMT4">
                  <p:embed/>
                </p:oleObj>
              </mc:Choice>
              <mc:Fallback>
                <p:oleObj name="Equation" r:id="rId7" imgW="2832100" imgH="660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157788"/>
                        <a:ext cx="5668962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5EC7008-6179-414A-A61C-A1C37297532A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ja-JP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じゃんけんにおける混合戦略のナッシュ均衡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13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2</a:t>
            </a:r>
            <a:r>
              <a:rPr lang="ja-JP" altLang="en-US" sz="2800" smtClean="0"/>
              <a:t>の期待利得：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2</a:t>
            </a:r>
            <a:r>
              <a:rPr lang="ja-JP" altLang="en-US" sz="2800" smtClean="0"/>
              <a:t>の最適反応戦略：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258888" y="2133600"/>
          <a:ext cx="6630987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Equation" r:id="rId3" imgW="3314700" imgH="838200" progId="Equation.DSMT4">
                  <p:embed/>
                </p:oleObj>
              </mc:Choice>
              <mc:Fallback>
                <p:oleObj name="Equation" r:id="rId3" imgW="3314700" imgH="838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2133600"/>
                        <a:ext cx="6630987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3084513" y="3933825"/>
          <a:ext cx="391318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Equation" r:id="rId5" imgW="1955800" imgH="203200" progId="Equation.DSMT4">
                  <p:embed/>
                </p:oleObj>
              </mc:Choice>
              <mc:Fallback>
                <p:oleObj name="Equation" r:id="rId5" imgW="1955800" imgH="203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3" y="3933825"/>
                        <a:ext cx="3913187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1979613" y="5157788"/>
          <a:ext cx="5668962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Equation" r:id="rId7" imgW="2832100" imgH="660400" progId="Equation.DSMT4">
                  <p:embed/>
                </p:oleObj>
              </mc:Choice>
              <mc:Fallback>
                <p:oleObj name="Equation" r:id="rId7" imgW="2832100" imgH="660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157788"/>
                        <a:ext cx="5668962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F88657-C84E-4200-B3F3-57C4EEDFA7B9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ja-JP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じゃんけんにおける混合戦略のナッシュ均衡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以下の混合戦略の組はナッシュ均衡：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altLang="ja-JP" sz="2400" smtClean="0"/>
              <a:t>2</a:t>
            </a:r>
            <a:r>
              <a:rPr lang="ja-JP" altLang="en-US" sz="2400" smtClean="0"/>
              <a:t>人のプレイヤーがともに「グー」「チョキ」「パー」を</a:t>
            </a:r>
            <a:r>
              <a:rPr lang="en-US" altLang="ja-JP" sz="2400" smtClean="0"/>
              <a:t>1/3</a:t>
            </a:r>
            <a:r>
              <a:rPr lang="ja-JP" altLang="en-US" sz="2400" smtClean="0"/>
              <a:t>ずつの確率で出す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なぜか？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プレイヤー</a:t>
            </a:r>
            <a:r>
              <a:rPr lang="en-US" altLang="ja-JP" sz="2400" smtClean="0"/>
              <a:t>2</a:t>
            </a:r>
            <a:r>
              <a:rPr lang="ja-JP" altLang="en-US" sz="2400" smtClean="0"/>
              <a:t>が 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2</a:t>
            </a:r>
            <a:r>
              <a:rPr lang="en-US" altLang="ja-JP" sz="2400" smtClean="0"/>
              <a:t>,q</a:t>
            </a:r>
            <a:r>
              <a:rPr lang="en-US" altLang="ja-JP" sz="2400" baseline="-25000" smtClean="0"/>
              <a:t>2</a:t>
            </a:r>
            <a:r>
              <a:rPr lang="en-US" altLang="ja-JP" sz="2400" smtClean="0"/>
              <a:t>)=(1/3,1/3) </a:t>
            </a:r>
            <a:r>
              <a:rPr lang="ja-JP" altLang="en-US" sz="2400" smtClean="0"/>
              <a:t>を選んでいる場合、プレイヤー</a:t>
            </a:r>
            <a:r>
              <a:rPr lang="en-US" altLang="ja-JP" sz="2400" smtClean="0"/>
              <a:t>1</a:t>
            </a:r>
            <a:r>
              <a:rPr lang="ja-JP" altLang="en-US" sz="2400" smtClean="0"/>
              <a:t>は、どんな 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,q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) </a:t>
            </a:r>
            <a:r>
              <a:rPr lang="ja-JP" altLang="en-US" sz="2400" smtClean="0"/>
              <a:t>を選んでも最適反応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⇒ 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,q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)=(1/3,1/3) </a:t>
            </a:r>
            <a:r>
              <a:rPr lang="ja-JP" altLang="en-US" sz="2400" smtClean="0"/>
              <a:t>も最適反応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同様に、プレイヤー</a:t>
            </a:r>
            <a:r>
              <a:rPr lang="en-US" altLang="ja-JP" sz="2400" smtClean="0"/>
              <a:t>1</a:t>
            </a:r>
            <a:r>
              <a:rPr lang="ja-JP" altLang="en-US" sz="2400" smtClean="0"/>
              <a:t>が 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,q</a:t>
            </a:r>
            <a:r>
              <a:rPr lang="en-US" altLang="ja-JP" sz="2400" baseline="-25000" smtClean="0"/>
              <a:t>1</a:t>
            </a:r>
            <a:r>
              <a:rPr lang="en-US" altLang="ja-JP" sz="2400" smtClean="0"/>
              <a:t>)=(1/3,1/3) </a:t>
            </a:r>
            <a:r>
              <a:rPr lang="ja-JP" altLang="en-US" sz="2400" smtClean="0"/>
              <a:t>を選んでいる場合、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2</a:t>
            </a:r>
            <a:r>
              <a:rPr lang="en-US" altLang="ja-JP" sz="2400" smtClean="0"/>
              <a:t>,q</a:t>
            </a:r>
            <a:r>
              <a:rPr lang="en-US" altLang="ja-JP" sz="2400" baseline="-25000" smtClean="0"/>
              <a:t>2</a:t>
            </a:r>
            <a:r>
              <a:rPr lang="en-US" altLang="ja-JP" sz="2400" smtClean="0"/>
              <a:t>)=(1/3,1/3) </a:t>
            </a:r>
            <a:r>
              <a:rPr lang="ja-JP" altLang="en-US" sz="2400" smtClean="0"/>
              <a:t>はプレイヤー</a:t>
            </a:r>
            <a:r>
              <a:rPr lang="en-US" altLang="ja-JP" sz="2400" smtClean="0"/>
              <a:t>2</a:t>
            </a:r>
            <a:r>
              <a:rPr lang="ja-JP" altLang="en-US" sz="2400" smtClean="0"/>
              <a:t>の最適反応</a:t>
            </a:r>
          </a:p>
        </p:txBody>
      </p:sp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2411413" y="2276475"/>
          <a:ext cx="38893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Equation" r:id="rId3" imgW="1904977" imgH="266760" progId="Equation.DSMT4">
                  <p:embed/>
                </p:oleObj>
              </mc:Choice>
              <mc:Fallback>
                <p:oleObj name="Equation" r:id="rId3" imgW="1904977" imgH="2667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276475"/>
                        <a:ext cx="3889375" cy="609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B298C1-6551-44E6-8815-96E1C344BD6F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ja-JP" sz="140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「タカ・ハト」ゲームにおける混合戦略のナッシュ均衡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「タカ・ハト」ゲーム：</a:t>
            </a:r>
            <a:r>
              <a:rPr lang="en-US" altLang="ja-JP" sz="2800" smtClean="0"/>
              <a:t>2</a:t>
            </a:r>
            <a:r>
              <a:rPr lang="ja-JP" altLang="en-US" sz="2800" smtClean="0"/>
              <a:t>つの純粋戦略のナッシュ均衡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altLang="ja-JP" sz="2400" smtClean="0"/>
              <a:t>(</a:t>
            </a:r>
            <a:r>
              <a:rPr lang="ja-JP" altLang="en-US" sz="2400" smtClean="0"/>
              <a:t>「タカ」</a:t>
            </a:r>
            <a:r>
              <a:rPr lang="en-US" altLang="ja-JP" sz="2400" smtClean="0"/>
              <a:t>,</a:t>
            </a:r>
            <a:r>
              <a:rPr lang="ja-JP" altLang="en-US" sz="2400" smtClean="0"/>
              <a:t>「ハト」</a:t>
            </a:r>
            <a:r>
              <a:rPr lang="en-US" altLang="ja-JP" sz="2400" smtClean="0"/>
              <a:t>) </a:t>
            </a:r>
            <a:r>
              <a:rPr lang="ja-JP" altLang="en-US" sz="2400" smtClean="0"/>
              <a:t>と </a:t>
            </a:r>
            <a:r>
              <a:rPr lang="en-US" altLang="ja-JP" sz="2400" smtClean="0"/>
              <a:t>(</a:t>
            </a:r>
            <a:r>
              <a:rPr lang="ja-JP" altLang="en-US" sz="2400" smtClean="0"/>
              <a:t>「ハト」</a:t>
            </a:r>
            <a:r>
              <a:rPr lang="en-US" altLang="ja-JP" sz="2400" smtClean="0"/>
              <a:t>,</a:t>
            </a:r>
            <a:r>
              <a:rPr lang="ja-JP" altLang="en-US" sz="2400" smtClean="0"/>
              <a:t>「タカ」</a:t>
            </a:r>
            <a:r>
              <a:rPr lang="en-US" altLang="ja-JP" sz="2400" smtClean="0"/>
              <a:t>)</a:t>
            </a:r>
          </a:p>
          <a:p>
            <a:pPr lvl="1" eaLnBrk="1" hangingPunct="1">
              <a:lnSpc>
                <a:spcPct val="80000"/>
              </a:lnSpc>
            </a:pPr>
            <a:endParaRPr lang="en-US" altLang="ja-JP" sz="240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ほかに、混合戦略のナッシュ均衡も存在</a:t>
            </a:r>
          </a:p>
        </p:txBody>
      </p:sp>
      <p:graphicFrame>
        <p:nvGraphicFramePr>
          <p:cNvPr id="8196" name="Group 4"/>
          <p:cNvGraphicFramePr>
            <a:graphicFrameLocks noGrp="1"/>
          </p:cNvGraphicFramePr>
          <p:nvPr/>
        </p:nvGraphicFramePr>
        <p:xfrm>
          <a:off x="1042988" y="2276475"/>
          <a:ext cx="6840536" cy="2374900"/>
        </p:xfrm>
        <a:graphic>
          <a:graphicData uri="http://schemas.openxmlformats.org/drawingml/2006/table">
            <a:tbl>
              <a:tblPr/>
              <a:tblGrid>
                <a:gridCol w="1711064"/>
                <a:gridCol w="1709203"/>
                <a:gridCol w="1711066"/>
                <a:gridCol w="1709203"/>
              </a:tblGrid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タカ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ハト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タカ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-10 ,  -10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100 ,  0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ハト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0 ,  100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50 ,  50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5E3C46-B2BE-47C0-845F-D364BFA6B5C8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8509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じゃんけんにナッシュ均衡は存在するか？</a:t>
            </a:r>
          </a:p>
        </p:txBody>
      </p:sp>
      <p:graphicFrame>
        <p:nvGraphicFramePr>
          <p:cNvPr id="4100" name="Group 4"/>
          <p:cNvGraphicFramePr>
            <a:graphicFrameLocks noGrp="1"/>
          </p:cNvGraphicFramePr>
          <p:nvPr/>
        </p:nvGraphicFramePr>
        <p:xfrm>
          <a:off x="395288" y="1700213"/>
          <a:ext cx="8424862" cy="3240088"/>
        </p:xfrm>
        <a:graphic>
          <a:graphicData uri="http://schemas.openxmlformats.org/drawingml/2006/table">
            <a:tbl>
              <a:tblPr/>
              <a:tblGrid>
                <a:gridCol w="2009775"/>
                <a:gridCol w="1603375"/>
                <a:gridCol w="1603375"/>
                <a:gridCol w="1604962"/>
                <a:gridCol w="160337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グー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チョキ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-1 ,  1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チョキ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-1 ,  1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-1 ,  1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1" name="Oval 45"/>
          <p:cNvSpPr>
            <a:spLocks noChangeArrowheads="1"/>
          </p:cNvSpPr>
          <p:nvPr/>
        </p:nvSpPr>
        <p:spPr bwMode="auto">
          <a:xfrm>
            <a:off x="4211638" y="4364038"/>
            <a:ext cx="420687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5865813" y="3068638"/>
            <a:ext cx="420687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3" name="Oval 47"/>
          <p:cNvSpPr>
            <a:spLocks noChangeArrowheads="1"/>
          </p:cNvSpPr>
          <p:nvPr/>
        </p:nvSpPr>
        <p:spPr bwMode="auto">
          <a:xfrm>
            <a:off x="7451725" y="3716338"/>
            <a:ext cx="420688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4" name="Oval 48"/>
          <p:cNvSpPr>
            <a:spLocks noChangeArrowheads="1"/>
          </p:cNvSpPr>
          <p:nvPr/>
        </p:nvSpPr>
        <p:spPr bwMode="auto">
          <a:xfrm>
            <a:off x="8170863" y="3067050"/>
            <a:ext cx="420687" cy="4318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5" name="Oval 49"/>
          <p:cNvSpPr>
            <a:spLocks noChangeArrowheads="1"/>
          </p:cNvSpPr>
          <p:nvPr/>
        </p:nvSpPr>
        <p:spPr bwMode="auto">
          <a:xfrm>
            <a:off x="5003800" y="3716338"/>
            <a:ext cx="420688" cy="4318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6" name="Oval 50"/>
          <p:cNvSpPr>
            <a:spLocks noChangeArrowheads="1"/>
          </p:cNvSpPr>
          <p:nvPr/>
        </p:nvSpPr>
        <p:spPr bwMode="auto">
          <a:xfrm>
            <a:off x="6586538" y="4364038"/>
            <a:ext cx="420687" cy="4318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7" name="AutoShape 51"/>
          <p:cNvSpPr>
            <a:spLocks noChangeArrowheads="1"/>
          </p:cNvSpPr>
          <p:nvPr/>
        </p:nvSpPr>
        <p:spPr bwMode="auto">
          <a:xfrm>
            <a:off x="4570413" y="5230813"/>
            <a:ext cx="431800" cy="433387"/>
          </a:xfrm>
          <a:prstGeom prst="down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1835150" y="5734050"/>
            <a:ext cx="58197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/>
              <a:t>9</a:t>
            </a:r>
            <a:r>
              <a:rPr lang="ja-JP" altLang="en-US" sz="2400"/>
              <a:t>つの戦略の中にナッシュ均衡は存在しない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1" grpId="0" animBg="1"/>
      <p:bldP spid="4142" grpId="0" animBg="1"/>
      <p:bldP spid="4143" grpId="0" animBg="1"/>
      <p:bldP spid="4144" grpId="0" animBg="1"/>
      <p:bldP spid="4145" grpId="0" animBg="1"/>
      <p:bldP spid="4146" grpId="0" animBg="1"/>
      <p:bldP spid="4147" grpId="0" animBg="1"/>
      <p:bldP spid="41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1321B8-BF0E-4965-BF0A-6CD1168EBB45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ja-JP" sz="140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「タカ・ハト」ゲームにおける混合戦略のナッシュ均衡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z="2800" smtClean="0"/>
              <a:t>問題：「タカ・ハト」ゲームにおける混合戦略のナッシュ均衡を、次の手順で求めよ。</a:t>
            </a:r>
          </a:p>
          <a:p>
            <a:pPr lvl="3" eaLnBrk="1" hangingPunct="1"/>
            <a:endParaRPr lang="ja-JP" altLang="en-US" smtClean="0"/>
          </a:p>
          <a:p>
            <a:pPr lvl="1" eaLnBrk="1" hangingPunct="1">
              <a:buFontTx/>
              <a:buNone/>
            </a:pPr>
            <a:r>
              <a:rPr lang="en-US" altLang="ja-JP" sz="2400" smtClean="0"/>
              <a:t>(1) </a:t>
            </a:r>
            <a:r>
              <a:rPr lang="ja-JP" altLang="en-US" sz="2400" smtClean="0"/>
              <a:t>プレイヤー</a:t>
            </a:r>
            <a:r>
              <a:rPr lang="en-US" altLang="ja-JP" sz="2400" smtClean="0"/>
              <a:t>1</a:t>
            </a:r>
            <a:r>
              <a:rPr lang="ja-JP" altLang="en-US" sz="2400" smtClean="0"/>
              <a:t>の「タカ」の確率を</a:t>
            </a:r>
            <a:r>
              <a:rPr lang="en-US" altLang="ja-JP" sz="2400" smtClean="0"/>
              <a:t>p</a:t>
            </a:r>
            <a:r>
              <a:rPr lang="en-US" altLang="ja-JP" sz="2400" baseline="-25000" smtClean="0"/>
              <a:t>1</a:t>
            </a:r>
            <a:r>
              <a:rPr lang="ja-JP" altLang="en-US" sz="2400" smtClean="0"/>
              <a:t>，プレイヤー</a:t>
            </a:r>
            <a:r>
              <a:rPr lang="en-US" altLang="ja-JP" sz="2400" smtClean="0"/>
              <a:t>2</a:t>
            </a:r>
            <a:r>
              <a:rPr lang="ja-JP" altLang="en-US" sz="2400" smtClean="0"/>
              <a:t>の「タカ」の確率を</a:t>
            </a:r>
            <a:r>
              <a:rPr lang="en-US" altLang="ja-JP" sz="2400" smtClean="0"/>
              <a:t>p</a:t>
            </a:r>
            <a:r>
              <a:rPr lang="en-US" altLang="ja-JP" sz="2400" baseline="-25000" smtClean="0"/>
              <a:t>2</a:t>
            </a:r>
            <a:r>
              <a:rPr lang="ja-JP" altLang="en-US" sz="2400" smtClean="0"/>
              <a:t>として、それぞれの期待利得を</a:t>
            </a:r>
            <a:r>
              <a:rPr lang="en-US" altLang="ja-JP" sz="2400" smtClean="0"/>
              <a:t>p</a:t>
            </a:r>
            <a:r>
              <a:rPr lang="en-US" altLang="ja-JP" sz="2400" baseline="-25000" smtClean="0"/>
              <a:t>1</a:t>
            </a:r>
            <a:r>
              <a:rPr lang="ja-JP" altLang="en-US" sz="2400" smtClean="0"/>
              <a:t>と</a:t>
            </a:r>
            <a:r>
              <a:rPr lang="en-US" altLang="ja-JP" sz="2400" smtClean="0"/>
              <a:t>p</a:t>
            </a:r>
            <a:r>
              <a:rPr lang="en-US" altLang="ja-JP" sz="2400" baseline="-25000" smtClean="0"/>
              <a:t>2</a:t>
            </a:r>
            <a:r>
              <a:rPr lang="ja-JP" altLang="en-US" sz="2400" smtClean="0"/>
              <a:t>の関数として表す。</a:t>
            </a:r>
          </a:p>
          <a:p>
            <a:pPr lvl="4" eaLnBrk="1" hangingPunct="1"/>
            <a:endParaRPr lang="ja-JP" altLang="en-US" sz="1600" smtClean="0"/>
          </a:p>
          <a:p>
            <a:pPr lvl="1" eaLnBrk="1" hangingPunct="1">
              <a:buFontTx/>
              <a:buNone/>
            </a:pPr>
            <a:r>
              <a:rPr lang="en-US" altLang="ja-JP" sz="2400" smtClean="0"/>
              <a:t>(2) </a:t>
            </a:r>
            <a:r>
              <a:rPr lang="ja-JP" altLang="en-US" sz="2400" smtClean="0"/>
              <a:t>各プレイヤーの最適反応戦略を求める。</a:t>
            </a:r>
          </a:p>
          <a:p>
            <a:pPr lvl="4" eaLnBrk="1" hangingPunct="1"/>
            <a:endParaRPr lang="ja-JP" altLang="en-US" sz="1600" smtClean="0"/>
          </a:p>
          <a:p>
            <a:pPr lvl="1" eaLnBrk="1" hangingPunct="1">
              <a:buFontTx/>
              <a:buNone/>
            </a:pPr>
            <a:r>
              <a:rPr lang="en-US" altLang="ja-JP" sz="2400" smtClean="0"/>
              <a:t>(3) </a:t>
            </a:r>
            <a:r>
              <a:rPr lang="ja-JP" altLang="en-US" sz="2400" smtClean="0"/>
              <a:t>ナッシュ均衡戦略の組 </a:t>
            </a:r>
            <a:r>
              <a:rPr lang="en-US" altLang="ja-JP" sz="2400" smtClean="0"/>
              <a:t>(p</a:t>
            </a:r>
            <a:r>
              <a:rPr lang="en-US" altLang="ja-JP" sz="2400" baseline="-25000" smtClean="0"/>
              <a:t>1</a:t>
            </a:r>
            <a:r>
              <a:rPr lang="en-US" altLang="ja-JP" sz="2400" baseline="30000" smtClean="0"/>
              <a:t>*</a:t>
            </a:r>
            <a:r>
              <a:rPr lang="en-US" altLang="ja-JP" sz="2400" smtClean="0"/>
              <a:t>, p</a:t>
            </a:r>
            <a:r>
              <a:rPr lang="en-US" altLang="ja-JP" sz="2400" baseline="-25000" smtClean="0"/>
              <a:t>2</a:t>
            </a:r>
            <a:r>
              <a:rPr lang="en-US" altLang="ja-JP" sz="2400" baseline="30000" smtClean="0"/>
              <a:t>*</a:t>
            </a:r>
            <a:r>
              <a:rPr lang="en-US" altLang="ja-JP" sz="2400" smtClean="0"/>
              <a:t>) </a:t>
            </a:r>
            <a:r>
              <a:rPr lang="ja-JP" altLang="en-US" sz="2400" smtClean="0"/>
              <a:t>を求める。（</a:t>
            </a:r>
            <a:r>
              <a:rPr lang="en-US" altLang="ja-JP" sz="2400" smtClean="0"/>
              <a:t>1</a:t>
            </a:r>
            <a:r>
              <a:rPr lang="ja-JP" altLang="en-US" sz="2400" smtClean="0"/>
              <a:t>つとは限らない）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E0B5FA-EAA2-4744-878C-72BAF733DC84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ja-JP" sz="1400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856663" cy="777875"/>
          </a:xfrm>
        </p:spPr>
        <p:txBody>
          <a:bodyPr/>
          <a:lstStyle/>
          <a:p>
            <a:pPr eaLnBrk="1" hangingPunct="1"/>
            <a:r>
              <a:rPr lang="ja-JP" altLang="en-US" sz="2800" smtClean="0"/>
              <a:t>「タカ・ハト」ゲームにおける混合戦略のナッシュ均衡：解答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2481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arenBoth"/>
            </a:pPr>
            <a:r>
              <a:rPr lang="ja-JP" altLang="en-US" sz="2000" smtClean="0"/>
              <a:t>期待利得</a:t>
            </a:r>
          </a:p>
          <a:p>
            <a:pPr marL="1371600" lvl="2" indent="-457200" eaLnBrk="1" hangingPunct="1">
              <a:lnSpc>
                <a:spcPct val="80000"/>
              </a:lnSpc>
              <a:buFontTx/>
              <a:buChar char="–"/>
            </a:pPr>
            <a:endParaRPr lang="ja-JP" altLang="en-US" sz="1600" smtClean="0"/>
          </a:p>
          <a:p>
            <a:pPr marL="990600" lvl="1" indent="-533400" eaLnBrk="1" hangingPunct="1">
              <a:lnSpc>
                <a:spcPct val="80000"/>
              </a:lnSpc>
            </a:pPr>
            <a:r>
              <a:rPr lang="ja-JP" altLang="en-US" sz="1800" smtClean="0"/>
              <a:t>プレイヤー</a:t>
            </a:r>
            <a:r>
              <a:rPr lang="en-US" altLang="ja-JP" sz="1800" smtClean="0"/>
              <a:t>1</a:t>
            </a:r>
            <a:r>
              <a:rPr lang="ja-JP" altLang="en-US" sz="1800" smtClean="0"/>
              <a:t>：</a:t>
            </a:r>
          </a:p>
          <a:p>
            <a:pPr marL="1371600" lvl="2" indent="-457200" eaLnBrk="1" hangingPunct="1">
              <a:lnSpc>
                <a:spcPct val="80000"/>
              </a:lnSpc>
              <a:buFontTx/>
              <a:buChar char="–"/>
            </a:pPr>
            <a:endParaRPr lang="ja-JP" altLang="en-US" sz="1600" smtClean="0"/>
          </a:p>
          <a:p>
            <a:pPr marL="990600" lvl="1" indent="-533400" eaLnBrk="1" hangingPunct="1">
              <a:lnSpc>
                <a:spcPct val="80000"/>
              </a:lnSpc>
            </a:pPr>
            <a:r>
              <a:rPr lang="ja-JP" altLang="en-US" sz="1800" smtClean="0"/>
              <a:t>プレイヤー</a:t>
            </a:r>
            <a:r>
              <a:rPr lang="en-US" altLang="ja-JP" sz="1800" smtClean="0"/>
              <a:t>2</a:t>
            </a:r>
            <a:r>
              <a:rPr lang="ja-JP" altLang="en-US" sz="1800" smtClean="0"/>
              <a:t>：</a:t>
            </a:r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ja-JP" sz="2000" smtClean="0"/>
              <a:t>(2) </a:t>
            </a:r>
            <a:r>
              <a:rPr lang="ja-JP" altLang="en-US" sz="2000" smtClean="0"/>
              <a:t>最適反応戦略</a:t>
            </a:r>
          </a:p>
          <a:p>
            <a:pPr marL="1371600" lvl="2" indent="-457200" eaLnBrk="1" hangingPunct="1">
              <a:lnSpc>
                <a:spcPct val="80000"/>
              </a:lnSpc>
            </a:pPr>
            <a:endParaRPr lang="ja-JP" altLang="en-US" sz="1600" smtClean="0"/>
          </a:p>
          <a:p>
            <a:pPr marL="990600" lvl="1" indent="-533400" eaLnBrk="1" hangingPunct="1">
              <a:lnSpc>
                <a:spcPct val="80000"/>
              </a:lnSpc>
            </a:pPr>
            <a:r>
              <a:rPr lang="ja-JP" altLang="en-US" sz="1800" smtClean="0"/>
              <a:t>プレイヤー</a:t>
            </a:r>
            <a:r>
              <a:rPr lang="en-US" altLang="ja-JP" sz="1800" smtClean="0"/>
              <a:t>1</a:t>
            </a:r>
            <a:r>
              <a:rPr lang="ja-JP" altLang="en-US" sz="1800" smtClean="0"/>
              <a:t>：</a:t>
            </a:r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990600" lvl="1" indent="-533400" eaLnBrk="1" hangingPunct="1">
              <a:lnSpc>
                <a:spcPct val="80000"/>
              </a:lnSpc>
            </a:pPr>
            <a:endParaRPr lang="ja-JP" altLang="en-US" sz="1800" smtClean="0"/>
          </a:p>
          <a:p>
            <a:pPr marL="990600" lvl="1" indent="-533400" eaLnBrk="1" hangingPunct="1">
              <a:lnSpc>
                <a:spcPct val="80000"/>
              </a:lnSpc>
            </a:pPr>
            <a:r>
              <a:rPr lang="ja-JP" altLang="en-US" sz="1800" smtClean="0"/>
              <a:t>プレイヤー</a:t>
            </a:r>
            <a:r>
              <a:rPr lang="en-US" altLang="ja-JP" sz="1800" smtClean="0"/>
              <a:t>2</a:t>
            </a:r>
            <a:r>
              <a:rPr lang="ja-JP" altLang="en-US" sz="1800" smtClean="0"/>
              <a:t>：</a:t>
            </a:r>
          </a:p>
        </p:txBody>
      </p:sp>
      <p:graphicFrame>
        <p:nvGraphicFramePr>
          <p:cNvPr id="25605" name="Object 4"/>
          <p:cNvGraphicFramePr>
            <a:graphicFrameLocks noChangeAspect="1"/>
          </p:cNvGraphicFramePr>
          <p:nvPr/>
        </p:nvGraphicFramePr>
        <p:xfrm>
          <a:off x="2843213" y="1628775"/>
          <a:ext cx="4318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Equation" r:id="rId3" imgW="2159000" imgH="203200" progId="Equation.DSMT4">
                  <p:embed/>
                </p:oleObj>
              </mc:Choice>
              <mc:Fallback>
                <p:oleObj name="Equation" r:id="rId3" imgW="2159000" imgH="203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628775"/>
                        <a:ext cx="4318000" cy="406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5"/>
          <p:cNvGraphicFramePr>
            <a:graphicFrameLocks noChangeAspect="1"/>
          </p:cNvGraphicFramePr>
          <p:nvPr/>
        </p:nvGraphicFramePr>
        <p:xfrm>
          <a:off x="2843213" y="2205038"/>
          <a:ext cx="4318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Equation" r:id="rId5" imgW="2159000" imgH="203200" progId="Equation.DSMT4">
                  <p:embed/>
                </p:oleObj>
              </mc:Choice>
              <mc:Fallback>
                <p:oleObj name="Equation" r:id="rId5" imgW="2159000" imgH="203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205038"/>
                        <a:ext cx="4318000" cy="406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2974975" y="3357563"/>
          <a:ext cx="266858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Equation" r:id="rId7" imgW="1333500" imgH="660400" progId="Equation.DSMT4">
                  <p:embed/>
                </p:oleObj>
              </mc:Choice>
              <mc:Fallback>
                <p:oleObj name="Equation" r:id="rId7" imgW="1333500" imgH="660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975" y="3357563"/>
                        <a:ext cx="2668588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2974975" y="5013325"/>
          <a:ext cx="266858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Equation" r:id="rId9" imgW="1333500" imgH="660400" progId="Equation.DSMT4">
                  <p:embed/>
                </p:oleObj>
              </mc:Choice>
              <mc:Fallback>
                <p:oleObj name="Equation" r:id="rId9" imgW="1333500" imgH="660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975" y="5013325"/>
                        <a:ext cx="2668588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5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40BAC2-96F5-4F53-A748-99BD9B56C38D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ja-JP" sz="1400" smtClean="0"/>
          </a:p>
        </p:txBody>
      </p:sp>
      <p:sp>
        <p:nvSpPr>
          <p:cNvPr id="26627" name="Rectangle 49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856663" cy="777875"/>
          </a:xfrm>
        </p:spPr>
        <p:txBody>
          <a:bodyPr/>
          <a:lstStyle/>
          <a:p>
            <a:pPr eaLnBrk="1" hangingPunct="1"/>
            <a:r>
              <a:rPr lang="ja-JP" altLang="en-US" sz="2800" smtClean="0"/>
              <a:t>「タカ・ハト」ゲームにおける混合戦略のナッシュ均衡：解答</a:t>
            </a:r>
          </a:p>
        </p:txBody>
      </p:sp>
      <p:sp>
        <p:nvSpPr>
          <p:cNvPr id="46130" name="Rectangle 50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</a:pPr>
            <a:endParaRPr lang="en-US" altLang="ja-JP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ja-JP" sz="2000" smtClean="0"/>
              <a:t>(3) </a:t>
            </a:r>
            <a:r>
              <a:rPr lang="ja-JP" altLang="en-US" sz="2000" smtClean="0"/>
              <a:t>ナッシュ均衡：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ja-JP" altLang="en-US" sz="1800" smtClean="0"/>
              <a:t>混合戦略のナッシュ均衡は</a:t>
            </a:r>
            <a:r>
              <a:rPr lang="en-US" altLang="ja-JP" sz="1800" smtClean="0"/>
              <a:t>3</a:t>
            </a:r>
            <a:r>
              <a:rPr lang="ja-JP" altLang="en-US" sz="1800" smtClean="0"/>
              <a:t>つ</a:t>
            </a:r>
          </a:p>
          <a:p>
            <a:pPr lvl="3" eaLnBrk="1" hangingPunct="1">
              <a:lnSpc>
                <a:spcPct val="80000"/>
              </a:lnSpc>
            </a:pPr>
            <a:endParaRPr lang="ja-JP" altLang="en-US" sz="1200" smtClean="0"/>
          </a:p>
          <a:p>
            <a:pPr lvl="1" eaLnBrk="1" hangingPunct="1"/>
            <a:r>
              <a:rPr lang="ja-JP" altLang="en-US" sz="1800" smtClean="0"/>
              <a:t>そのうち </a:t>
            </a:r>
            <a:r>
              <a:rPr lang="en-US" altLang="ja-JP" sz="1800" smtClean="0"/>
              <a:t>(p</a:t>
            </a:r>
            <a:r>
              <a:rPr lang="en-US" altLang="ja-JP" sz="1800" baseline="-25000" smtClean="0"/>
              <a:t>1</a:t>
            </a:r>
            <a:r>
              <a:rPr lang="en-US" altLang="ja-JP" sz="1800" baseline="30000" smtClean="0"/>
              <a:t>*</a:t>
            </a:r>
            <a:r>
              <a:rPr lang="en-US" altLang="ja-JP" sz="1800" smtClean="0"/>
              <a:t>, p</a:t>
            </a:r>
            <a:r>
              <a:rPr lang="en-US" altLang="ja-JP" sz="1800" baseline="-25000" smtClean="0"/>
              <a:t>2</a:t>
            </a:r>
            <a:r>
              <a:rPr lang="en-US" altLang="ja-JP" sz="1800" baseline="30000" smtClean="0"/>
              <a:t>*</a:t>
            </a:r>
            <a:r>
              <a:rPr lang="en-US" altLang="ja-JP" sz="1800" smtClean="0"/>
              <a:t>)=(1,0) </a:t>
            </a:r>
            <a:r>
              <a:rPr lang="ja-JP" altLang="en-US" sz="1800" smtClean="0"/>
              <a:t>と </a:t>
            </a:r>
            <a:r>
              <a:rPr lang="en-US" altLang="ja-JP" sz="1800" smtClean="0"/>
              <a:t>(p</a:t>
            </a:r>
            <a:r>
              <a:rPr lang="en-US" altLang="ja-JP" sz="1800" baseline="-25000" smtClean="0"/>
              <a:t>1</a:t>
            </a:r>
            <a:r>
              <a:rPr lang="en-US" altLang="ja-JP" sz="1800" baseline="30000" smtClean="0"/>
              <a:t>*</a:t>
            </a:r>
            <a:r>
              <a:rPr lang="en-US" altLang="ja-JP" sz="1800" smtClean="0"/>
              <a:t>, p</a:t>
            </a:r>
            <a:r>
              <a:rPr lang="en-US" altLang="ja-JP" sz="1800" baseline="-25000" smtClean="0"/>
              <a:t>2</a:t>
            </a:r>
            <a:r>
              <a:rPr lang="en-US" altLang="ja-JP" sz="1800" baseline="30000" smtClean="0"/>
              <a:t>*</a:t>
            </a:r>
            <a:r>
              <a:rPr lang="en-US" altLang="ja-JP" sz="1800" smtClean="0"/>
              <a:t>)=(0,1) </a:t>
            </a:r>
            <a:r>
              <a:rPr lang="ja-JP" altLang="en-US" sz="1800" smtClean="0"/>
              <a:t>はそれぞれ純粋戦略のナッシュ均衡 </a:t>
            </a:r>
            <a:r>
              <a:rPr lang="en-US" altLang="ja-JP" sz="1800" smtClean="0"/>
              <a:t>(</a:t>
            </a:r>
            <a:r>
              <a:rPr lang="ja-JP" altLang="en-US" sz="1800" smtClean="0"/>
              <a:t>「タカ」</a:t>
            </a:r>
            <a:r>
              <a:rPr lang="en-US" altLang="ja-JP" sz="1800" smtClean="0"/>
              <a:t>,</a:t>
            </a:r>
            <a:r>
              <a:rPr lang="ja-JP" altLang="en-US" sz="1800" smtClean="0"/>
              <a:t>「ハト」</a:t>
            </a:r>
            <a:r>
              <a:rPr lang="en-US" altLang="ja-JP" sz="1800" smtClean="0"/>
              <a:t>) </a:t>
            </a:r>
            <a:r>
              <a:rPr lang="ja-JP" altLang="en-US" sz="1800" smtClean="0"/>
              <a:t>と </a:t>
            </a:r>
            <a:r>
              <a:rPr lang="en-US" altLang="ja-JP" sz="1800" smtClean="0"/>
              <a:t>(</a:t>
            </a:r>
            <a:r>
              <a:rPr lang="ja-JP" altLang="en-US" sz="1800" smtClean="0"/>
              <a:t>「ハト」</a:t>
            </a:r>
            <a:r>
              <a:rPr lang="en-US" altLang="ja-JP" sz="1800" smtClean="0"/>
              <a:t>,</a:t>
            </a:r>
            <a:r>
              <a:rPr lang="ja-JP" altLang="en-US" sz="1800" smtClean="0"/>
              <a:t>「タカ」</a:t>
            </a:r>
            <a:r>
              <a:rPr lang="en-US" altLang="ja-JP" sz="1800" smtClean="0"/>
              <a:t>) </a:t>
            </a:r>
            <a:r>
              <a:rPr lang="ja-JP" altLang="en-US" sz="1800" smtClean="0"/>
              <a:t>に対応</a:t>
            </a:r>
          </a:p>
        </p:txBody>
      </p:sp>
      <p:sp>
        <p:nvSpPr>
          <p:cNvPr id="26629" name="Line 26"/>
          <p:cNvSpPr>
            <a:spLocks noChangeShapeType="1"/>
          </p:cNvSpPr>
          <p:nvPr/>
        </p:nvSpPr>
        <p:spPr bwMode="auto">
          <a:xfrm flipH="1">
            <a:off x="2268538" y="1195388"/>
            <a:ext cx="0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0" name="Line 27"/>
          <p:cNvSpPr>
            <a:spLocks noChangeShapeType="1"/>
          </p:cNvSpPr>
          <p:nvPr/>
        </p:nvSpPr>
        <p:spPr bwMode="auto">
          <a:xfrm>
            <a:off x="2268538" y="3932238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1" name="Text Box 28"/>
          <p:cNvSpPr txBox="1">
            <a:spLocks noChangeArrowheads="1"/>
          </p:cNvSpPr>
          <p:nvPr/>
        </p:nvSpPr>
        <p:spPr bwMode="auto">
          <a:xfrm>
            <a:off x="1979613" y="3932238"/>
            <a:ext cx="381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O</a:t>
            </a:r>
          </a:p>
        </p:txBody>
      </p:sp>
      <p:sp>
        <p:nvSpPr>
          <p:cNvPr id="26632" name="Text Box 29"/>
          <p:cNvSpPr txBox="1">
            <a:spLocks noChangeArrowheads="1"/>
          </p:cNvSpPr>
          <p:nvPr/>
        </p:nvSpPr>
        <p:spPr bwMode="auto">
          <a:xfrm>
            <a:off x="1908175" y="1628775"/>
            <a:ext cx="33813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26633" name="Text Box 30"/>
          <p:cNvSpPr txBox="1">
            <a:spLocks noChangeArrowheads="1"/>
          </p:cNvSpPr>
          <p:nvPr/>
        </p:nvSpPr>
        <p:spPr bwMode="auto">
          <a:xfrm>
            <a:off x="4427538" y="3933825"/>
            <a:ext cx="2889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1</a:t>
            </a:r>
          </a:p>
        </p:txBody>
      </p:sp>
      <p:sp>
        <p:nvSpPr>
          <p:cNvPr id="26634" name="Text Box 31"/>
          <p:cNvSpPr txBox="1">
            <a:spLocks noChangeArrowheads="1"/>
          </p:cNvSpPr>
          <p:nvPr/>
        </p:nvSpPr>
        <p:spPr bwMode="auto">
          <a:xfrm>
            <a:off x="6011863" y="3932238"/>
            <a:ext cx="5556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1</a:t>
            </a:r>
          </a:p>
        </p:txBody>
      </p:sp>
      <p:sp>
        <p:nvSpPr>
          <p:cNvPr id="26635" name="Text Box 32"/>
          <p:cNvSpPr txBox="1">
            <a:spLocks noChangeArrowheads="1"/>
          </p:cNvSpPr>
          <p:nvPr/>
        </p:nvSpPr>
        <p:spPr bwMode="auto">
          <a:xfrm>
            <a:off x="1835150" y="1052513"/>
            <a:ext cx="431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p</a:t>
            </a:r>
            <a:r>
              <a:rPr lang="en-US" altLang="ja-JP" sz="2000" baseline="-25000"/>
              <a:t>2</a:t>
            </a:r>
          </a:p>
        </p:txBody>
      </p:sp>
      <p:sp>
        <p:nvSpPr>
          <p:cNvPr id="26636" name="Line 33"/>
          <p:cNvSpPr>
            <a:spLocks noChangeShapeType="1"/>
          </p:cNvSpPr>
          <p:nvPr/>
        </p:nvSpPr>
        <p:spPr bwMode="auto">
          <a:xfrm>
            <a:off x="4572000" y="1844675"/>
            <a:ext cx="0" cy="20732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7" name="Text Box 34"/>
          <p:cNvSpPr txBox="1">
            <a:spLocks noChangeArrowheads="1"/>
          </p:cNvSpPr>
          <p:nvPr/>
        </p:nvSpPr>
        <p:spPr bwMode="auto">
          <a:xfrm>
            <a:off x="1763713" y="2133600"/>
            <a:ext cx="5032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5/6</a:t>
            </a:r>
          </a:p>
        </p:txBody>
      </p:sp>
      <p:sp>
        <p:nvSpPr>
          <p:cNvPr id="46115" name="Line 35"/>
          <p:cNvSpPr>
            <a:spLocks noChangeShapeType="1"/>
          </p:cNvSpPr>
          <p:nvPr/>
        </p:nvSpPr>
        <p:spPr bwMode="auto">
          <a:xfrm flipV="1">
            <a:off x="2268538" y="1844675"/>
            <a:ext cx="0" cy="50323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16" name="Line 36"/>
          <p:cNvSpPr>
            <a:spLocks noChangeShapeType="1"/>
          </p:cNvSpPr>
          <p:nvPr/>
        </p:nvSpPr>
        <p:spPr bwMode="auto">
          <a:xfrm>
            <a:off x="2268538" y="2349500"/>
            <a:ext cx="23018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17" name="Line 37"/>
          <p:cNvSpPr>
            <a:spLocks noChangeShapeType="1"/>
          </p:cNvSpPr>
          <p:nvPr/>
        </p:nvSpPr>
        <p:spPr bwMode="auto">
          <a:xfrm flipV="1">
            <a:off x="4572000" y="2349500"/>
            <a:ext cx="0" cy="161131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 rot="5400000" flipV="1">
            <a:off x="4333875" y="3665538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 rot="5400000">
            <a:off x="3022600" y="2889250"/>
            <a:ext cx="20891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 rot="5400000" flipV="1">
            <a:off x="3167857" y="945356"/>
            <a:ext cx="0" cy="17986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4" name="Text Box 41"/>
          <p:cNvSpPr txBox="1">
            <a:spLocks noChangeArrowheads="1"/>
          </p:cNvSpPr>
          <p:nvPr/>
        </p:nvSpPr>
        <p:spPr bwMode="auto">
          <a:xfrm>
            <a:off x="3779838" y="3933825"/>
            <a:ext cx="55403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/>
              <a:t>5/6</a:t>
            </a:r>
          </a:p>
        </p:txBody>
      </p:sp>
      <p:sp>
        <p:nvSpPr>
          <p:cNvPr id="46122" name="Text Box 42"/>
          <p:cNvSpPr txBox="1">
            <a:spLocks noChangeArrowheads="1"/>
          </p:cNvSpPr>
          <p:nvPr/>
        </p:nvSpPr>
        <p:spPr bwMode="auto">
          <a:xfrm>
            <a:off x="4643438" y="3140075"/>
            <a:ext cx="293211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8000"/>
                </a:solidFill>
              </a:rPr>
              <a:t>プレイヤー</a:t>
            </a:r>
            <a:r>
              <a:rPr lang="en-US" altLang="ja-JP" sz="1800">
                <a:solidFill>
                  <a:srgbClr val="008000"/>
                </a:solidFill>
              </a:rPr>
              <a:t>1</a:t>
            </a:r>
            <a:r>
              <a:rPr lang="ja-JP" altLang="en-US" sz="1800">
                <a:solidFill>
                  <a:srgbClr val="008000"/>
                </a:solidFill>
              </a:rPr>
              <a:t>の最適反応曲線</a:t>
            </a:r>
          </a:p>
        </p:txBody>
      </p:sp>
      <p:sp>
        <p:nvSpPr>
          <p:cNvPr id="46123" name="Rectangle 43"/>
          <p:cNvSpPr>
            <a:spLocks noChangeArrowheads="1"/>
          </p:cNvSpPr>
          <p:nvPr/>
        </p:nvSpPr>
        <p:spPr bwMode="auto">
          <a:xfrm>
            <a:off x="2411413" y="1412875"/>
            <a:ext cx="2952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FF"/>
                </a:solidFill>
              </a:rPr>
              <a:t>プレイヤー</a:t>
            </a:r>
            <a:r>
              <a:rPr lang="en-US" altLang="ja-JP" sz="1800">
                <a:solidFill>
                  <a:srgbClr val="0000FF"/>
                </a:solidFill>
              </a:rPr>
              <a:t>2</a:t>
            </a:r>
            <a:r>
              <a:rPr lang="ja-JP" altLang="en-US" sz="1800">
                <a:solidFill>
                  <a:srgbClr val="0000FF"/>
                </a:solidFill>
              </a:rPr>
              <a:t>の最適反応曲線</a:t>
            </a:r>
          </a:p>
        </p:txBody>
      </p:sp>
      <p:sp>
        <p:nvSpPr>
          <p:cNvPr id="26647" name="Line 45"/>
          <p:cNvSpPr>
            <a:spLocks noChangeShapeType="1"/>
          </p:cNvSpPr>
          <p:nvPr/>
        </p:nvSpPr>
        <p:spPr bwMode="auto">
          <a:xfrm flipH="1">
            <a:off x="2268538" y="1844675"/>
            <a:ext cx="2301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26" name="Oval 46"/>
          <p:cNvSpPr>
            <a:spLocks noChangeArrowheads="1"/>
          </p:cNvSpPr>
          <p:nvPr/>
        </p:nvSpPr>
        <p:spPr bwMode="auto">
          <a:xfrm>
            <a:off x="2195513" y="177165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46127" name="Oval 47"/>
          <p:cNvSpPr>
            <a:spLocks noChangeArrowheads="1"/>
          </p:cNvSpPr>
          <p:nvPr/>
        </p:nvSpPr>
        <p:spPr bwMode="auto">
          <a:xfrm>
            <a:off x="4500563" y="386080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graphicFrame>
        <p:nvGraphicFramePr>
          <p:cNvPr id="26650" name="Object 48"/>
          <p:cNvGraphicFramePr>
            <a:graphicFrameLocks noChangeAspect="1"/>
          </p:cNvGraphicFramePr>
          <p:nvPr/>
        </p:nvGraphicFramePr>
        <p:xfrm>
          <a:off x="2484438" y="4508500"/>
          <a:ext cx="332422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5" name="Equation" r:id="rId3" imgW="1662978" imgH="406224" progId="Equation.DSMT4">
                  <p:embed/>
                </p:oleObj>
              </mc:Choice>
              <mc:Fallback>
                <p:oleObj name="Equation" r:id="rId3" imgW="1662978" imgH="406224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508500"/>
                        <a:ext cx="3324225" cy="812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51" name="Line 45"/>
          <p:cNvSpPr>
            <a:spLocks noChangeShapeType="1"/>
          </p:cNvSpPr>
          <p:nvPr/>
        </p:nvSpPr>
        <p:spPr bwMode="auto">
          <a:xfrm flipH="1">
            <a:off x="2268538" y="2349500"/>
            <a:ext cx="2301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52" name="Line 33"/>
          <p:cNvSpPr>
            <a:spLocks noChangeShapeType="1"/>
          </p:cNvSpPr>
          <p:nvPr/>
        </p:nvSpPr>
        <p:spPr bwMode="auto">
          <a:xfrm>
            <a:off x="4067175" y="1844675"/>
            <a:ext cx="0" cy="20732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124" name="Oval 44"/>
          <p:cNvSpPr>
            <a:spLocks noChangeArrowheads="1"/>
          </p:cNvSpPr>
          <p:nvPr/>
        </p:nvSpPr>
        <p:spPr bwMode="auto">
          <a:xfrm>
            <a:off x="3995738" y="2276475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1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1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13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30" grpId="0" build="p"/>
      <p:bldP spid="46115" grpId="0" animBg="1"/>
      <p:bldP spid="46116" grpId="0" animBg="1"/>
      <p:bldP spid="46117" grpId="0" animBg="1"/>
      <p:bldP spid="46118" grpId="0" animBg="1"/>
      <p:bldP spid="46119" grpId="0" animBg="1"/>
      <p:bldP spid="46120" grpId="0" animBg="1"/>
      <p:bldP spid="46122" grpId="0"/>
      <p:bldP spid="46123" grpId="0"/>
      <p:bldP spid="46126" grpId="0" animBg="1"/>
      <p:bldP spid="46127" grpId="0" animBg="1"/>
      <p:bldP spid="461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900023-7380-4780-BA27-7270F8E6B7B3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40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純粋戦略と混合戦略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78155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ja-JP" altLang="en-US" sz="2800" smtClean="0"/>
              <a:t>混合戦略：各戦略をある</a:t>
            </a:r>
            <a:r>
              <a:rPr lang="ja-JP" altLang="en-US" sz="2800" smtClean="0">
                <a:solidFill>
                  <a:srgbClr val="FF0000"/>
                </a:solidFill>
              </a:rPr>
              <a:t>確率</a:t>
            </a:r>
            <a:r>
              <a:rPr lang="ja-JP" altLang="en-US" sz="2800" smtClean="0"/>
              <a:t>で組み合わせる</a:t>
            </a:r>
          </a:p>
          <a:p>
            <a:pPr lvl="2" eaLnBrk="1" hangingPunct="1"/>
            <a:endParaRPr lang="ja-JP" altLang="en-US" sz="2000" smtClean="0"/>
          </a:p>
          <a:p>
            <a:pPr eaLnBrk="1" hangingPunct="1"/>
            <a:r>
              <a:rPr lang="ja-JP" altLang="en-US" sz="2800" smtClean="0"/>
              <a:t>今まで用いていた「戦略」＝純粋戦略</a:t>
            </a:r>
          </a:p>
          <a:p>
            <a:pPr lvl="2" eaLnBrk="1" hangingPunct="1"/>
            <a:endParaRPr lang="ja-JP" altLang="en-US" sz="2000" smtClean="0"/>
          </a:p>
          <a:p>
            <a:pPr eaLnBrk="1" hangingPunct="1"/>
            <a:r>
              <a:rPr lang="ja-JP" altLang="en-US" sz="2800" smtClean="0"/>
              <a:t>じゃんけん：純粋戦略ではナッシュ均衡は存在しない</a:t>
            </a:r>
          </a:p>
          <a:p>
            <a:pPr eaLnBrk="1" hangingPunct="1"/>
            <a:r>
              <a:rPr lang="ja-JP" altLang="en-US" sz="2800" smtClean="0"/>
              <a:t>⇒ 混合戦略まで拡張して考えると、ナッシュ均衡が存在</a:t>
            </a:r>
          </a:p>
          <a:p>
            <a:pPr lvl="1" eaLnBrk="1" hangingPunct="1"/>
            <a:r>
              <a:rPr lang="ja-JP" altLang="en-US" sz="2400" smtClean="0"/>
              <a:t>ナッシュ均衡：各プレイヤーは「グー」「チョキ」「パー」を</a:t>
            </a:r>
            <a:r>
              <a:rPr lang="ja-JP" altLang="en-US" sz="2400" smtClean="0">
                <a:solidFill>
                  <a:srgbClr val="FF0000"/>
                </a:solidFill>
              </a:rPr>
              <a:t>それぞれ</a:t>
            </a:r>
            <a:r>
              <a:rPr lang="en-US" altLang="ja-JP" sz="2400" smtClean="0">
                <a:solidFill>
                  <a:srgbClr val="FF0000"/>
                </a:solidFill>
              </a:rPr>
              <a:t>1/3</a:t>
            </a:r>
            <a:r>
              <a:rPr lang="ja-JP" altLang="en-US" sz="2400" smtClean="0">
                <a:solidFill>
                  <a:srgbClr val="FF0000"/>
                </a:solidFill>
              </a:rPr>
              <a:t>の確率</a:t>
            </a:r>
            <a:r>
              <a:rPr lang="ja-JP" altLang="en-US" sz="2400" smtClean="0"/>
              <a:t>で出す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7DF4F2-966D-406C-8CFA-FEE31BB7CBEB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混合戦略のナッシュ均衡：定義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mtClean="0"/>
              <a:t>混合戦略（</a:t>
            </a:r>
            <a:r>
              <a:rPr lang="en-US" altLang="ja-JP" smtClean="0"/>
              <a:t>mixed strategy</a:t>
            </a:r>
            <a:r>
              <a:rPr lang="ja-JP" altLang="en-US" smtClean="0"/>
              <a:t>）：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2" eaLnBrk="1" hangingPunct="1">
              <a:lnSpc>
                <a:spcPct val="90000"/>
              </a:lnSpc>
            </a:pPr>
            <a:endParaRPr lang="ja-JP" altLang="en-US" smtClean="0"/>
          </a:p>
          <a:p>
            <a:pPr eaLnBrk="1" hangingPunct="1">
              <a:lnSpc>
                <a:spcPct val="90000"/>
              </a:lnSpc>
            </a:pPr>
            <a:r>
              <a:rPr lang="ja-JP" altLang="en-US" smtClean="0"/>
              <a:t>戦略を確率で組み合わせる ⇒ 各プレイヤーは</a:t>
            </a:r>
            <a:r>
              <a:rPr lang="ja-JP" altLang="en-US" smtClean="0">
                <a:solidFill>
                  <a:srgbClr val="FF0000"/>
                </a:solidFill>
              </a:rPr>
              <a:t>期待利得</a:t>
            </a:r>
            <a:r>
              <a:rPr lang="ja-JP" altLang="en-US" smtClean="0"/>
              <a:t>で判断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695450" y="2276475"/>
          <a:ext cx="6149975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3" imgW="3073400" imgH="1104900" progId="Equation.DSMT4">
                  <p:embed/>
                </p:oleObj>
              </mc:Choice>
              <mc:Fallback>
                <p:oleObj name="Equation" r:id="rId3" imgW="3073400" imgH="1104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276475"/>
                        <a:ext cx="6149975" cy="2209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82BB61-9C21-44A7-BF8B-C1F081FFEE31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混合戦略のナッシュ均衡：定義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期待利得（</a:t>
            </a:r>
            <a:r>
              <a:rPr lang="en-US" altLang="ja-JP" smtClean="0"/>
              <a:t>expected payoff</a:t>
            </a:r>
            <a:r>
              <a:rPr lang="ja-JP" altLang="en-US" smtClean="0"/>
              <a:t>）：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lvl="2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プレイヤーが</a:t>
            </a:r>
            <a:r>
              <a:rPr lang="en-US" altLang="ja-JP" smtClean="0"/>
              <a:t>2</a:t>
            </a:r>
            <a:r>
              <a:rPr lang="ja-JP" altLang="en-US" smtClean="0"/>
              <a:t>人の場合の期待利得</a:t>
            </a:r>
          </a:p>
          <a:p>
            <a:pPr lvl="1" eaLnBrk="1" hangingPunct="1"/>
            <a:r>
              <a:rPr lang="ja-JP" altLang="en-US" smtClean="0"/>
              <a:t>それぞれ</a:t>
            </a:r>
            <a:r>
              <a:rPr lang="en-US" altLang="ja-JP" smtClean="0"/>
              <a:t>k</a:t>
            </a:r>
            <a:r>
              <a:rPr lang="ja-JP" altLang="en-US" smtClean="0"/>
              <a:t>個の純粋戦略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en-US" altLang="ja-JP" smtClean="0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543050" y="2349500"/>
          <a:ext cx="546576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3" imgW="2730500" imgH="469900" progId="Equation.DSMT4">
                  <p:embed/>
                </p:oleObj>
              </mc:Choice>
              <mc:Fallback>
                <p:oleObj name="Equation" r:id="rId3" imgW="2730500" imgH="469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3050" y="2349500"/>
                        <a:ext cx="5465763" cy="939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476375" y="5013325"/>
          <a:ext cx="610076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5" imgW="3048000" imgH="393700" progId="Equation.DSMT4">
                  <p:embed/>
                </p:oleObj>
              </mc:Choice>
              <mc:Fallback>
                <p:oleObj name="Equation" r:id="rId5" imgW="3048000" imgH="393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013325"/>
                        <a:ext cx="6100763" cy="787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2FDE87-9398-4DD4-B493-00582E4A69BC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140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ja-JP" altLang="en-US" smtClean="0"/>
              <a:t>混合戦略のナッシュ均衡：定義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36734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ナッシュ均衡の定義は，純粋戦略のときと同様</a:t>
            </a:r>
          </a:p>
          <a:p>
            <a:pPr lvl="2" eaLnBrk="1" hangingPunct="1">
              <a:lnSpc>
                <a:spcPct val="80000"/>
              </a:lnSpc>
            </a:pPr>
            <a:endParaRPr lang="ja-JP" altLang="en-US" sz="200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最適反応戦略：</a:t>
            </a:r>
          </a:p>
          <a:p>
            <a:pPr eaLnBrk="1" hangingPunct="1">
              <a:lnSpc>
                <a:spcPct val="80000"/>
              </a:lnSpc>
            </a:pPr>
            <a:endParaRPr lang="ja-JP" altLang="en-US" sz="28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ナッシュ均衡：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95288" y="2565400"/>
          <a:ext cx="85217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3" imgW="4267200" imgH="723900" progId="Equation.DSMT4">
                  <p:embed/>
                </p:oleObj>
              </mc:Choice>
              <mc:Fallback>
                <p:oleObj name="Equation" r:id="rId3" imgW="4267200" imgH="723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565400"/>
                        <a:ext cx="8521700" cy="1447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755650" y="4868863"/>
          <a:ext cx="7891463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5" imgW="3949700" imgH="660400" progId="Equation.DSMT4">
                  <p:embed/>
                </p:oleObj>
              </mc:Choice>
              <mc:Fallback>
                <p:oleObj name="Equation" r:id="rId5" imgW="3949700" imgH="660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868863"/>
                        <a:ext cx="7891463" cy="1320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70D420-DFA3-4E9B-A579-AEB6AB300CA5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ja-JP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混合戦略のナッシュ均衡の求め方：例題</a:t>
            </a:r>
            <a:endParaRPr lang="en-US" altLang="ja-JP" sz="4000" smtClean="0"/>
          </a:p>
        </p:txBody>
      </p:sp>
      <p:graphicFrame>
        <p:nvGraphicFramePr>
          <p:cNvPr id="14403" name="Group 67"/>
          <p:cNvGraphicFramePr>
            <a:graphicFrameLocks noGrp="1"/>
          </p:cNvGraphicFramePr>
          <p:nvPr/>
        </p:nvGraphicFramePr>
        <p:xfrm>
          <a:off x="971550" y="2349500"/>
          <a:ext cx="7210425" cy="2879726"/>
        </p:xfrm>
        <a:graphic>
          <a:graphicData uri="http://schemas.openxmlformats.org/drawingml/2006/table">
            <a:tbl>
              <a:tblPr/>
              <a:tblGrid>
                <a:gridCol w="2157413"/>
                <a:gridCol w="1684337"/>
                <a:gridCol w="1684338"/>
                <a:gridCol w="1684337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</a:t>
            </a:r>
            <a:endParaRPr lang="en-US" altLang="ja-JP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1757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プレイヤー</a:t>
            </a:r>
            <a:r>
              <a:rPr lang="en-US" altLang="ja-JP" sz="2800" smtClean="0"/>
              <a:t>i</a:t>
            </a:r>
            <a:r>
              <a:rPr lang="ja-JP" altLang="en-US" sz="2800" smtClean="0"/>
              <a:t>が戦略</a:t>
            </a:r>
            <a:r>
              <a:rPr lang="en-US" altLang="ja-JP" sz="2800" smtClean="0"/>
              <a:t>A</a:t>
            </a:r>
            <a:r>
              <a:rPr lang="ja-JP" altLang="en-US" sz="2800" smtClean="0"/>
              <a:t>を選ぶ確率を</a:t>
            </a:r>
            <a:r>
              <a:rPr lang="en-US" altLang="ja-JP" sz="2800" smtClean="0"/>
              <a:t>p</a:t>
            </a:r>
            <a:r>
              <a:rPr lang="en-US" altLang="ja-JP" sz="2800" baseline="-25000" smtClean="0"/>
              <a:t>i</a:t>
            </a:r>
            <a:r>
              <a:rPr lang="ja-JP" altLang="en-US" sz="2800" smtClean="0"/>
              <a:t>とする（</a:t>
            </a:r>
            <a:r>
              <a:rPr lang="en-US" altLang="ja-JP" sz="2800" smtClean="0"/>
              <a:t>i=1,2</a:t>
            </a:r>
            <a:r>
              <a:rPr lang="ja-JP" altLang="en-US" sz="2800" smtClean="0"/>
              <a:t>）⇒ 戦略</a:t>
            </a:r>
            <a:r>
              <a:rPr lang="en-US" altLang="ja-JP" sz="2800" smtClean="0"/>
              <a:t>B</a:t>
            </a:r>
            <a:r>
              <a:rPr lang="ja-JP" altLang="en-US" sz="2800" smtClean="0"/>
              <a:t>を選ぶ確率は</a:t>
            </a:r>
            <a:r>
              <a:rPr lang="en-US" altLang="ja-JP" sz="2800" smtClean="0"/>
              <a:t>1-p</a:t>
            </a:r>
            <a:r>
              <a:rPr lang="en-US" altLang="ja-JP" sz="2800" baseline="-25000" smtClean="0"/>
              <a:t>i</a:t>
            </a:r>
          </a:p>
          <a:p>
            <a:pPr lvl="4" eaLnBrk="1" hangingPunct="1">
              <a:lnSpc>
                <a:spcPct val="90000"/>
              </a:lnSpc>
            </a:pPr>
            <a:endParaRPr lang="en-US" altLang="ja-JP" sz="160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それぞれの利得の組み合わせが生じる確率：</a:t>
            </a:r>
          </a:p>
        </p:txBody>
      </p:sp>
      <p:graphicFrame>
        <p:nvGraphicFramePr>
          <p:cNvPr id="16438" name="Group 54"/>
          <p:cNvGraphicFramePr>
            <a:graphicFrameLocks noGrp="1"/>
          </p:cNvGraphicFramePr>
          <p:nvPr/>
        </p:nvGraphicFramePr>
        <p:xfrm>
          <a:off x="539750" y="3284538"/>
          <a:ext cx="8137525" cy="3154362"/>
        </p:xfrm>
        <a:graphic>
          <a:graphicData uri="http://schemas.openxmlformats.org/drawingml/2006/table">
            <a:tbl>
              <a:tblPr/>
              <a:tblGrid>
                <a:gridCol w="1723885"/>
                <a:gridCol w="2000557"/>
                <a:gridCol w="1999037"/>
                <a:gridCol w="2414046"/>
              </a:tblGrid>
              <a:tr h="459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4" marR="90004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4" marR="90004" marT="46803" marB="46803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4" marR="90004" marT="46803" marB="4680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9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4" marR="90004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4" marR="90004" marT="46803" marB="46803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4" marR="90004" marT="46803" marB="4680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1-p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3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4" marR="90004" marT="46803" marB="4680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3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戦略</a:t>
                      </a: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1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1-p</a:t>
                      </a:r>
                      <a:r>
                        <a:rPr kumimoji="1" lang="en-US" altLang="ja-JP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en-US" altLang="ja-JP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確率 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(1-p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)(1-p</a:t>
                      </a:r>
                      <a:r>
                        <a:rPr kumimoji="1" lang="en-US" altLang="ja-JP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4" marR="90004" marT="46803" marB="4680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AA3239-CF8F-452D-81BC-31FC5DE99E3B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ja-JP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混合戦略のナッシュ均衡の求め方</a:t>
            </a:r>
            <a:endParaRPr lang="en-US" altLang="ja-JP" sz="400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プレイヤー</a:t>
            </a:r>
            <a:r>
              <a:rPr lang="en-US" altLang="ja-JP" smtClean="0"/>
              <a:t>1</a:t>
            </a:r>
            <a:r>
              <a:rPr lang="ja-JP" altLang="en-US" smtClean="0"/>
              <a:t>の期待利得：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プレイヤー</a:t>
            </a:r>
            <a:r>
              <a:rPr lang="en-US" altLang="ja-JP" smtClean="0"/>
              <a:t>2</a:t>
            </a:r>
            <a:r>
              <a:rPr lang="ja-JP" altLang="en-US" smtClean="0"/>
              <a:t>の期待利得：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649288" y="2349500"/>
          <a:ext cx="78803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Equation" r:id="rId3" imgW="3937000" imgH="203200" progId="Equation.DSMT4">
                  <p:embed/>
                </p:oleObj>
              </mc:Choice>
              <mc:Fallback>
                <p:oleObj name="Equation" r:id="rId3" imgW="3937000" imgH="203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288" y="2349500"/>
                        <a:ext cx="78803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763713" y="4005263"/>
          <a:ext cx="200818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5" imgW="1002865" imgH="203112" progId="Equation.DSMT4">
                  <p:embed/>
                </p:oleObj>
              </mc:Choice>
              <mc:Fallback>
                <p:oleObj name="Equation" r:id="rId5" imgW="1002865" imgH="20311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4005263"/>
                        <a:ext cx="2008187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2051050" y="2781300"/>
            <a:ext cx="9366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203575" y="2781300"/>
            <a:ext cx="14398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859338" y="2781300"/>
            <a:ext cx="14414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6516688" y="2781300"/>
            <a:ext cx="20161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71550" y="3141663"/>
            <a:ext cx="914400" cy="609600"/>
          </a:xfrm>
          <a:prstGeom prst="borderCallout1">
            <a:avLst>
              <a:gd name="adj1" fmla="val 18750"/>
              <a:gd name="adj2" fmla="val 108333"/>
              <a:gd name="adj3" fmla="val -48699"/>
              <a:gd name="adj4" fmla="val 16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(A, A)</a:t>
            </a:r>
            <a:r>
              <a:rPr lang="ja-JP" altLang="en-US" sz="1800"/>
              <a:t>の場合</a:t>
            </a: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3276600" y="3213100"/>
            <a:ext cx="914400" cy="609600"/>
          </a:xfrm>
          <a:prstGeom prst="borderCallout1">
            <a:avLst>
              <a:gd name="adj1" fmla="val 18750"/>
              <a:gd name="adj2" fmla="val 108333"/>
              <a:gd name="adj3" fmla="val -63801"/>
              <a:gd name="adj4" fmla="val 12013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(B, A)</a:t>
            </a:r>
            <a:r>
              <a:rPr lang="ja-JP" altLang="en-US" sz="1800"/>
              <a:t>の場合</a:t>
            </a:r>
          </a:p>
        </p:txBody>
      </p:sp>
      <p:sp>
        <p:nvSpPr>
          <p:cNvPr id="17421" name="AutoShape 13"/>
          <p:cNvSpPr>
            <a:spLocks/>
          </p:cNvSpPr>
          <p:nvPr/>
        </p:nvSpPr>
        <p:spPr bwMode="auto">
          <a:xfrm>
            <a:off x="5494338" y="3213100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-58333"/>
              <a:gd name="adj4" fmla="val -187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(A, B)</a:t>
            </a:r>
            <a:r>
              <a:rPr lang="ja-JP" altLang="en-US" sz="1800"/>
              <a:t>の場合</a:t>
            </a:r>
          </a:p>
        </p:txBody>
      </p:sp>
      <p:sp>
        <p:nvSpPr>
          <p:cNvPr id="17422" name="AutoShape 14"/>
          <p:cNvSpPr>
            <a:spLocks/>
          </p:cNvSpPr>
          <p:nvPr/>
        </p:nvSpPr>
        <p:spPr bwMode="auto">
          <a:xfrm>
            <a:off x="7799388" y="3141663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-44273"/>
              <a:gd name="adj4" fmla="val -541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(B, B)</a:t>
            </a:r>
            <a:r>
              <a:rPr lang="ja-JP" altLang="en-US" sz="1800"/>
              <a:t>の場合</a:t>
            </a:r>
          </a:p>
        </p:txBody>
      </p:sp>
      <p:graphicFrame>
        <p:nvGraphicFramePr>
          <p:cNvPr id="17423" name="Object 15"/>
          <p:cNvGraphicFramePr>
            <a:graphicFrameLocks noChangeAspect="1"/>
          </p:cNvGraphicFramePr>
          <p:nvPr/>
        </p:nvGraphicFramePr>
        <p:xfrm>
          <a:off x="684213" y="5373688"/>
          <a:ext cx="790733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7" imgW="3949700" imgH="203200" progId="Equation.DSMT4">
                  <p:embed/>
                </p:oleObj>
              </mc:Choice>
              <mc:Fallback>
                <p:oleObj name="Equation" r:id="rId7" imgW="3949700" imgH="203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373688"/>
                        <a:ext cx="7907337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4" name="Object 16"/>
          <p:cNvGraphicFramePr>
            <a:graphicFrameLocks noChangeAspect="1"/>
          </p:cNvGraphicFramePr>
          <p:nvPr/>
        </p:nvGraphicFramePr>
        <p:xfrm>
          <a:off x="1835150" y="5876925"/>
          <a:ext cx="23907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name="Equation" r:id="rId9" imgW="1193800" imgH="203200" progId="Equation.DSMT4">
                  <p:embed/>
                </p:oleObj>
              </mc:Choice>
              <mc:Fallback>
                <p:oleObj name="Equation" r:id="rId9" imgW="1193800" imgH="2032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876925"/>
                        <a:ext cx="23907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  <p:bldP spid="17416" grpId="0" animBg="1"/>
      <p:bldP spid="17417" grpId="0" animBg="1"/>
      <p:bldP spid="17419" grpId="0" animBg="1"/>
      <p:bldP spid="17420" grpId="0" animBg="1"/>
      <p:bldP spid="17421" grpId="0" animBg="1"/>
      <p:bldP spid="17422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1133</Words>
  <Application>Microsoft Office PowerPoint</Application>
  <PresentationFormat>画面に合わせる (4:3)</PresentationFormat>
  <Paragraphs>305</Paragraphs>
  <Slides>22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ＭＳ Ｐゴシック</vt:lpstr>
      <vt:lpstr>ＭＳ Ｐ明朝</vt:lpstr>
      <vt:lpstr>Arial</vt:lpstr>
      <vt:lpstr>Calibri</vt:lpstr>
      <vt:lpstr>標準デザイン</vt:lpstr>
      <vt:lpstr>Equation</vt:lpstr>
      <vt:lpstr>MathType 6.0 Equation</vt:lpstr>
      <vt:lpstr>戦略的行動と経済取引 （ゲーム理論入門）</vt:lpstr>
      <vt:lpstr>じゃんけんにナッシュ均衡は存在するか？</vt:lpstr>
      <vt:lpstr>純粋戦略と混合戦略</vt:lpstr>
      <vt:lpstr>混合戦略のナッシュ均衡：定義</vt:lpstr>
      <vt:lpstr>混合戦略のナッシュ均衡：定義</vt:lpstr>
      <vt:lpstr>混合戦略のナッシュ均衡：定義</vt:lpstr>
      <vt:lpstr>混合戦略のナッシュ均衡の求め方：例題</vt:lpstr>
      <vt:lpstr>混合戦略のナッシュ均衡の求め方</vt:lpstr>
      <vt:lpstr>混合戦略のナッシュ均衡の求め方</vt:lpstr>
      <vt:lpstr>混合戦略のナッシュ均衡の求め方</vt:lpstr>
      <vt:lpstr>PowerPoint プレゼンテーション</vt:lpstr>
      <vt:lpstr>混合戦略のナッシュ均衡の求め方</vt:lpstr>
      <vt:lpstr>PowerPoint プレゼンテーション</vt:lpstr>
      <vt:lpstr>混合戦略のナッシュ均衡の求め方</vt:lpstr>
      <vt:lpstr>じゃんけんにおける混合戦略のナッシュ均衡</vt:lpstr>
      <vt:lpstr>じゃんけんにおける混合戦略のナッシュ均衡</vt:lpstr>
      <vt:lpstr>じゃんけんにおける混合戦略のナッシュ均衡</vt:lpstr>
      <vt:lpstr>じゃんけんにおける混合戦略のナッシュ均衡</vt:lpstr>
      <vt:lpstr>「タカ・ハト」ゲームにおける混合戦略のナッシュ均衡</vt:lpstr>
      <vt:lpstr>「タカ・ハト」ゲームにおける混合戦略のナッシュ均衡</vt:lpstr>
      <vt:lpstr>「タカ・ハト」ゲームにおける混合戦略のナッシュ均衡：解答</vt:lpstr>
      <vt:lpstr>「タカ・ハト」ゲームにおける混合戦略のナッシュ均衡：解答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戦略的行動と経済取引 （ゲーム理論入門）</dc:title>
  <dc:creator>Akihiko</dc:creator>
  <cp:lastModifiedBy>Akihiko</cp:lastModifiedBy>
  <cp:revision>56</cp:revision>
  <dcterms:created xsi:type="dcterms:W3CDTF">2009-11-10T05:24:25Z</dcterms:created>
  <dcterms:modified xsi:type="dcterms:W3CDTF">2017-06-13T08:00:06Z</dcterms:modified>
</cp:coreProperties>
</file>