
<file path=[Content_Types].xml><?xml version="1.0" encoding="utf-8"?>
<Types xmlns="http://schemas.openxmlformats.org/package/2006/content-types">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0"/>
  </p:notesMasterIdLst>
  <p:handoutMasterIdLst>
    <p:handoutMasterId r:id="rId41"/>
  </p:handoutMasterIdLst>
  <p:sldIdLst>
    <p:sldId id="293" r:id="rId2"/>
    <p:sldId id="257" r:id="rId3"/>
    <p:sldId id="258" r:id="rId4"/>
    <p:sldId id="268" r:id="rId5"/>
    <p:sldId id="269" r:id="rId6"/>
    <p:sldId id="294" r:id="rId7"/>
    <p:sldId id="270" r:id="rId8"/>
    <p:sldId id="296" r:id="rId9"/>
    <p:sldId id="261" r:id="rId10"/>
    <p:sldId id="272" r:id="rId11"/>
    <p:sldId id="271" r:id="rId12"/>
    <p:sldId id="274" r:id="rId13"/>
    <p:sldId id="273" r:id="rId14"/>
    <p:sldId id="304" r:id="rId15"/>
    <p:sldId id="275" r:id="rId16"/>
    <p:sldId id="303" r:id="rId17"/>
    <p:sldId id="298" r:id="rId18"/>
    <p:sldId id="278" r:id="rId19"/>
    <p:sldId id="301" r:id="rId20"/>
    <p:sldId id="277" r:id="rId21"/>
    <p:sldId id="281" r:id="rId22"/>
    <p:sldId id="280" r:id="rId23"/>
    <p:sldId id="282" r:id="rId24"/>
    <p:sldId id="302" r:id="rId25"/>
    <p:sldId id="264" r:id="rId26"/>
    <p:sldId id="283" r:id="rId27"/>
    <p:sldId id="284" r:id="rId28"/>
    <p:sldId id="285" r:id="rId29"/>
    <p:sldId id="289" r:id="rId30"/>
    <p:sldId id="265" r:id="rId31"/>
    <p:sldId id="290" r:id="rId32"/>
    <p:sldId id="286" r:id="rId33"/>
    <p:sldId id="266" r:id="rId34"/>
    <p:sldId id="291" r:id="rId35"/>
    <p:sldId id="292" r:id="rId36"/>
    <p:sldId id="287" r:id="rId37"/>
    <p:sldId id="267" r:id="rId38"/>
    <p:sldId id="288" r:id="rId39"/>
  </p:sldIdLst>
  <p:sldSz cx="9144000" cy="6858000" type="screen4x3"/>
  <p:notesSz cx="9144000" cy="6858000"/>
  <p:defaultTextStyle>
    <a:defPPr>
      <a:defRPr lang="ja-JP"/>
    </a:defPPr>
    <a:lvl1pPr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9933"/>
    <a:srgbClr val="0000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5" d="100"/>
          <a:sy n="95" d="100"/>
        </p:scale>
        <p:origin x="1344"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2098"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US" altLang="ja-JP"/>
          </a:p>
        </p:txBody>
      </p:sp>
      <p:sp>
        <p:nvSpPr>
          <p:cNvPr id="132099" name="Rectangle 3"/>
          <p:cNvSpPr>
            <a:spLocks noGrp="1" noChangeArrowheads="1"/>
          </p:cNvSpPr>
          <p:nvPr>
            <p:ph type="dt" sz="quarter" idx="1"/>
          </p:nvPr>
        </p:nvSpPr>
        <p:spPr bwMode="auto">
          <a:xfrm>
            <a:off x="5179484"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ltLang="ja-JP"/>
          </a:p>
        </p:txBody>
      </p:sp>
      <p:sp>
        <p:nvSpPr>
          <p:cNvPr id="132100" name="Rectangle 4"/>
          <p:cNvSpPr>
            <a:spLocks noGrp="1" noChangeArrowheads="1"/>
          </p:cNvSpPr>
          <p:nvPr>
            <p:ph type="ftr" sz="quarter" idx="2"/>
          </p:nvPr>
        </p:nvSpPr>
        <p:spPr bwMode="auto">
          <a:xfrm>
            <a:off x="0" y="651391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ltLang="ja-JP"/>
          </a:p>
        </p:txBody>
      </p:sp>
      <p:sp>
        <p:nvSpPr>
          <p:cNvPr id="132101" name="Rectangle 5"/>
          <p:cNvSpPr>
            <a:spLocks noGrp="1" noChangeArrowheads="1"/>
          </p:cNvSpPr>
          <p:nvPr>
            <p:ph type="sldNum" sz="quarter" idx="3"/>
          </p:nvPr>
        </p:nvSpPr>
        <p:spPr bwMode="auto">
          <a:xfrm>
            <a:off x="5179484" y="651391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D7D629A4-7D29-4B41-AEE8-B1E770592667}" type="slidenum">
              <a:rPr lang="en-US" altLang="ja-JP"/>
              <a:pPr/>
              <a:t>‹#›</a:t>
            </a:fld>
            <a:endParaRPr lang="en-US" altLang="ja-JP"/>
          </a:p>
        </p:txBody>
      </p:sp>
    </p:spTree>
    <p:extLst>
      <p:ext uri="{BB962C8B-B14F-4D97-AF65-F5344CB8AC3E}">
        <p14:creationId xmlns:p14="http://schemas.microsoft.com/office/powerpoint/2010/main" val="23259568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US" altLang="ja-JP"/>
          </a:p>
        </p:txBody>
      </p:sp>
      <p:sp>
        <p:nvSpPr>
          <p:cNvPr id="5123" name="Rectangle 3"/>
          <p:cNvSpPr>
            <a:spLocks noGrp="1" noChangeArrowheads="1"/>
          </p:cNvSpPr>
          <p:nvPr>
            <p:ph type="dt" idx="1"/>
          </p:nvPr>
        </p:nvSpPr>
        <p:spPr bwMode="auto">
          <a:xfrm>
            <a:off x="5179484"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ltLang="ja-JP"/>
          </a:p>
        </p:txBody>
      </p:sp>
      <p:sp>
        <p:nvSpPr>
          <p:cNvPr id="40964" name="Rectangle 4"/>
          <p:cNvSpPr>
            <a:spLocks noGrp="1" noRot="1" noChangeAspect="1" noChangeArrowheads="1" noTextEdit="1"/>
          </p:cNvSpPr>
          <p:nvPr>
            <p:ph type="sldImg" idx="2"/>
          </p:nvPr>
        </p:nvSpPr>
        <p:spPr bwMode="auto">
          <a:xfrm>
            <a:off x="2857500" y="514350"/>
            <a:ext cx="3429000" cy="2571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5" name="Rectangle 5"/>
          <p:cNvSpPr>
            <a:spLocks noGrp="1" noChangeArrowheads="1"/>
          </p:cNvSpPr>
          <p:nvPr>
            <p:ph type="body" sz="quarter" idx="3"/>
          </p:nvPr>
        </p:nvSpPr>
        <p:spPr bwMode="auto">
          <a:xfrm>
            <a:off x="914400" y="3257550"/>
            <a:ext cx="73152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5126" name="Rectangle 6"/>
          <p:cNvSpPr>
            <a:spLocks noGrp="1" noChangeArrowheads="1"/>
          </p:cNvSpPr>
          <p:nvPr>
            <p:ph type="ftr" sz="quarter" idx="4"/>
          </p:nvPr>
        </p:nvSpPr>
        <p:spPr bwMode="auto">
          <a:xfrm>
            <a:off x="0" y="651391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ltLang="ja-JP"/>
          </a:p>
        </p:txBody>
      </p:sp>
      <p:sp>
        <p:nvSpPr>
          <p:cNvPr id="5127" name="Rectangle 7"/>
          <p:cNvSpPr>
            <a:spLocks noGrp="1" noChangeArrowheads="1"/>
          </p:cNvSpPr>
          <p:nvPr>
            <p:ph type="sldNum" sz="quarter" idx="5"/>
          </p:nvPr>
        </p:nvSpPr>
        <p:spPr bwMode="auto">
          <a:xfrm>
            <a:off x="5179484" y="651391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50953EEE-7EB7-418D-A0E5-72592068DB56}" type="slidenum">
              <a:rPr lang="en-US" altLang="ja-JP"/>
              <a:pPr/>
              <a:t>‹#›</a:t>
            </a:fld>
            <a:endParaRPr lang="en-US" altLang="ja-JP"/>
          </a:p>
        </p:txBody>
      </p:sp>
    </p:spTree>
    <p:extLst>
      <p:ext uri="{BB962C8B-B14F-4D97-AF65-F5344CB8AC3E}">
        <p14:creationId xmlns:p14="http://schemas.microsoft.com/office/powerpoint/2010/main" val="109087624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22E2183D-CFAF-4551-A69D-E8EA8C46D8B9}" type="slidenum">
              <a:rPr lang="en-US" altLang="ja-JP"/>
              <a:pPr eaLnBrk="1" hangingPunct="1"/>
              <a:t>1</a:t>
            </a:fld>
            <a:endParaRPr lang="en-US" altLang="ja-JP"/>
          </a:p>
        </p:txBody>
      </p:sp>
      <p:sp>
        <p:nvSpPr>
          <p:cNvPr id="41987" name="Rectangle 7"/>
          <p:cNvSpPr txBox="1">
            <a:spLocks noGrp="1" noChangeArrowheads="1"/>
          </p:cNvSpPr>
          <p:nvPr/>
        </p:nvSpPr>
        <p:spPr bwMode="auto">
          <a:xfrm>
            <a:off x="5179484" y="6513910"/>
            <a:ext cx="39624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nchor="b"/>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r" eaLnBrk="1" hangingPunct="1"/>
            <a:fld id="{2A5CEC64-16EC-486A-A15D-81A0F75CD4AA}" type="slidenum">
              <a:rPr lang="en-US" altLang="ja-JP" sz="1200"/>
              <a:pPr algn="r" eaLnBrk="1" hangingPunct="1"/>
              <a:t>1</a:t>
            </a:fld>
            <a:endParaRPr lang="en-US" altLang="ja-JP" sz="1200"/>
          </a:p>
        </p:txBody>
      </p:sp>
      <p:sp>
        <p:nvSpPr>
          <p:cNvPr id="41988" name="スライド イメージ プレースホルダ 1"/>
          <p:cNvSpPr>
            <a:spLocks noGrp="1" noRot="1" noChangeAspect="1" noTextEdit="1"/>
          </p:cNvSpPr>
          <p:nvPr>
            <p:ph type="sldImg"/>
          </p:nvPr>
        </p:nvSpPr>
        <p:spPr>
          <a:ln/>
        </p:spPr>
      </p:sp>
      <p:sp>
        <p:nvSpPr>
          <p:cNvPr id="41989"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lstStyle/>
          <a:p>
            <a:pPr eaLnBrk="1" hangingPunct="1">
              <a:spcBef>
                <a:spcPct val="0"/>
              </a:spcBef>
            </a:pPr>
            <a:endParaRPr lang="ja-JP" altLang="ja-JP" smtClean="0">
              <a:latin typeface="Arial" panose="020B0604020202020204" pitchFamily="34" charset="0"/>
            </a:endParaRPr>
          </a:p>
        </p:txBody>
      </p:sp>
      <p:sp>
        <p:nvSpPr>
          <p:cNvPr id="41990" name="スライド番号プレースホルダ 3"/>
          <p:cNvSpPr txBox="1">
            <a:spLocks noGrp="1"/>
          </p:cNvSpPr>
          <p:nvPr/>
        </p:nvSpPr>
        <p:spPr bwMode="auto">
          <a:xfrm>
            <a:off x="5179484" y="6513910"/>
            <a:ext cx="39624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nchor="b"/>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r" eaLnBrk="1" hangingPunct="1"/>
            <a:fld id="{6686B6AB-2FAE-4646-A593-40116E8C6177}" type="slidenum">
              <a:rPr lang="en-US" altLang="ja-JP" sz="1200">
                <a:latin typeface="Calibri" panose="020F0502020204030204" pitchFamily="34" charset="0"/>
              </a:rPr>
              <a:pPr algn="r" eaLnBrk="1" hangingPunct="1"/>
              <a:t>1</a:t>
            </a:fld>
            <a:endParaRPr lang="en-US" altLang="ja-JP" sz="1200">
              <a:latin typeface="Calibri" panose="020F0502020204030204" pitchFamily="34" charset="0"/>
            </a:endParaRPr>
          </a:p>
        </p:txBody>
      </p:sp>
    </p:spTree>
    <p:extLst>
      <p:ext uri="{BB962C8B-B14F-4D97-AF65-F5344CB8AC3E}">
        <p14:creationId xmlns:p14="http://schemas.microsoft.com/office/powerpoint/2010/main" val="23198592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84A1223D-2229-400B-AF79-E7EF97D8A713}" type="slidenum">
              <a:rPr lang="en-US" altLang="ja-JP"/>
              <a:pPr eaLnBrk="1" hangingPunct="1"/>
              <a:t>10</a:t>
            </a:fld>
            <a:endParaRPr lang="en-US" altLang="ja-JP"/>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38507801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E6B2030C-7851-4CFD-9ACA-DA189FEC0516}" type="slidenum">
              <a:rPr lang="en-US" altLang="ja-JP"/>
              <a:pPr eaLnBrk="1" hangingPunct="1"/>
              <a:t>11</a:t>
            </a:fld>
            <a:endParaRPr lang="en-US" altLang="ja-JP"/>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2592524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990C6E3B-4938-4F92-B465-210D26D114F5}" type="slidenum">
              <a:rPr lang="en-US" altLang="ja-JP"/>
              <a:pPr eaLnBrk="1" hangingPunct="1"/>
              <a:t>12</a:t>
            </a:fld>
            <a:endParaRPr lang="en-US" altLang="ja-JP"/>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5741022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C4C05D82-085F-4BB4-9576-C8A649FBAEBC}" type="slidenum">
              <a:rPr lang="en-US" altLang="ja-JP"/>
              <a:pPr eaLnBrk="1" hangingPunct="1"/>
              <a:t>13</a:t>
            </a:fld>
            <a:endParaRPr lang="en-US" altLang="ja-JP"/>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3408011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スライド イメージ プレースホルダ 1"/>
          <p:cNvSpPr>
            <a:spLocks noGrp="1" noRot="1" noChangeAspect="1" noTextEdit="1"/>
          </p:cNvSpPr>
          <p:nvPr>
            <p:ph type="sldImg"/>
          </p:nvPr>
        </p:nvSpPr>
        <p:spPr>
          <a:ln/>
        </p:spPr>
      </p:sp>
      <p:sp>
        <p:nvSpPr>
          <p:cNvPr id="79875"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latin typeface="Arial" panose="020B0604020202020204" pitchFamily="34" charset="0"/>
            </a:endParaRPr>
          </a:p>
        </p:txBody>
      </p:sp>
      <p:sp>
        <p:nvSpPr>
          <p:cNvPr id="79876" name="スライド番号プレースホル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82FF699D-9DFE-44FE-B8B2-826370AC4DD3}" type="slidenum">
              <a:rPr lang="en-US" altLang="ja-JP"/>
              <a:pPr eaLnBrk="1" hangingPunct="1"/>
              <a:t>14</a:t>
            </a:fld>
            <a:endParaRPr lang="en-US" altLang="ja-JP"/>
          </a:p>
        </p:txBody>
      </p:sp>
    </p:spTree>
    <p:extLst>
      <p:ext uri="{BB962C8B-B14F-4D97-AF65-F5344CB8AC3E}">
        <p14:creationId xmlns:p14="http://schemas.microsoft.com/office/powerpoint/2010/main" val="5476760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4D97B22A-9F8A-42B3-AA0C-2B723B7680AE}" type="slidenum">
              <a:rPr lang="en-US" altLang="ja-JP"/>
              <a:pPr eaLnBrk="1" hangingPunct="1"/>
              <a:t>15</a:t>
            </a:fld>
            <a:endParaRPr lang="en-US" altLang="ja-JP"/>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4373471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スライド イメージ プレースホルダ 1"/>
          <p:cNvSpPr>
            <a:spLocks noGrp="1" noRot="1" noChangeAspect="1" noTextEdit="1"/>
          </p:cNvSpPr>
          <p:nvPr>
            <p:ph type="sldImg"/>
          </p:nvPr>
        </p:nvSpPr>
        <p:spPr>
          <a:ln/>
        </p:spPr>
      </p:sp>
      <p:sp>
        <p:nvSpPr>
          <p:cNvPr id="56323"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latin typeface="Arial" panose="020B0604020202020204" pitchFamily="34" charset="0"/>
            </a:endParaRPr>
          </a:p>
        </p:txBody>
      </p:sp>
      <p:sp>
        <p:nvSpPr>
          <p:cNvPr id="56324" name="スライド番号プレースホル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77F0CE6E-59FE-4093-BED7-EB0B4628B808}" type="slidenum">
              <a:rPr lang="en-US" altLang="ja-JP"/>
              <a:pPr eaLnBrk="1" hangingPunct="1"/>
              <a:t>16</a:t>
            </a:fld>
            <a:endParaRPr lang="en-US" altLang="ja-JP"/>
          </a:p>
        </p:txBody>
      </p:sp>
    </p:spTree>
    <p:extLst>
      <p:ext uri="{BB962C8B-B14F-4D97-AF65-F5344CB8AC3E}">
        <p14:creationId xmlns:p14="http://schemas.microsoft.com/office/powerpoint/2010/main" val="32664198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AB61523E-15CC-4F26-90AC-7C86AB0012A9}" type="slidenum">
              <a:rPr lang="en-US" altLang="ja-JP"/>
              <a:pPr eaLnBrk="1" hangingPunct="1"/>
              <a:t>17</a:t>
            </a:fld>
            <a:endParaRPr lang="en-US" altLang="ja-JP"/>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1731209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63598AC7-0C29-4626-858C-7E83295D5AEF}" type="slidenum">
              <a:rPr lang="en-US" altLang="ja-JP"/>
              <a:pPr eaLnBrk="1" hangingPunct="1"/>
              <a:t>18</a:t>
            </a:fld>
            <a:endParaRPr lang="en-US" altLang="ja-JP"/>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34946957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966377D2-8E0D-4D7E-9FE6-794BFB959D55}" type="slidenum">
              <a:rPr lang="en-US" altLang="ja-JP"/>
              <a:pPr eaLnBrk="1" hangingPunct="1"/>
              <a:t>19</a:t>
            </a:fld>
            <a:endParaRPr lang="en-US" altLang="ja-JP"/>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17436015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9678E53B-771A-418C-A04F-A3FBC29165B5}" type="slidenum">
              <a:rPr lang="en-US" altLang="ja-JP"/>
              <a:pPr eaLnBrk="1" hangingPunct="1"/>
              <a:t>2</a:t>
            </a:fld>
            <a:endParaRPr lang="en-US" altLang="ja-JP"/>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7567646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AF8E1BF7-96D1-4AD9-980C-E1C74DEF252C}" type="slidenum">
              <a:rPr lang="en-US" altLang="ja-JP"/>
              <a:pPr eaLnBrk="1" hangingPunct="1"/>
              <a:t>20</a:t>
            </a:fld>
            <a:endParaRPr lang="en-US" altLang="ja-JP"/>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37532208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7B366B4D-BC42-4EC9-B6AA-96DC2DC763E2}" type="slidenum">
              <a:rPr lang="en-US" altLang="ja-JP"/>
              <a:pPr eaLnBrk="1" hangingPunct="1"/>
              <a:t>21</a:t>
            </a:fld>
            <a:endParaRPr lang="en-US" altLang="ja-JP"/>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14795508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27845990-CA59-4A46-95AD-E23521F77206}" type="slidenum">
              <a:rPr lang="en-US" altLang="ja-JP"/>
              <a:pPr eaLnBrk="1" hangingPunct="1"/>
              <a:t>22</a:t>
            </a:fld>
            <a:endParaRPr lang="en-US" altLang="ja-JP"/>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11736971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9992B563-D64C-45AB-9FF3-261414122A3A}" type="slidenum">
              <a:rPr lang="en-US" altLang="ja-JP"/>
              <a:pPr eaLnBrk="1" hangingPunct="1"/>
              <a:t>23</a:t>
            </a:fld>
            <a:endParaRPr lang="en-US" altLang="ja-JP"/>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145836236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スライド イメージ プレースホルダ 1"/>
          <p:cNvSpPr>
            <a:spLocks noGrp="1" noRot="1" noChangeAspect="1" noTextEdit="1"/>
          </p:cNvSpPr>
          <p:nvPr>
            <p:ph type="sldImg"/>
          </p:nvPr>
        </p:nvSpPr>
        <p:spPr>
          <a:ln/>
        </p:spPr>
      </p:sp>
      <p:sp>
        <p:nvSpPr>
          <p:cNvPr id="64515"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latin typeface="Arial" panose="020B0604020202020204" pitchFamily="34" charset="0"/>
            </a:endParaRPr>
          </a:p>
        </p:txBody>
      </p:sp>
      <p:sp>
        <p:nvSpPr>
          <p:cNvPr id="64516" name="スライド番号プレースホル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B4AFECE6-9581-472E-8C3D-329110510129}" type="slidenum">
              <a:rPr lang="en-US" altLang="ja-JP"/>
              <a:pPr eaLnBrk="1" hangingPunct="1"/>
              <a:t>24</a:t>
            </a:fld>
            <a:endParaRPr lang="en-US" altLang="ja-JP"/>
          </a:p>
        </p:txBody>
      </p:sp>
    </p:spTree>
    <p:extLst>
      <p:ext uri="{BB962C8B-B14F-4D97-AF65-F5344CB8AC3E}">
        <p14:creationId xmlns:p14="http://schemas.microsoft.com/office/powerpoint/2010/main" val="30777224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1AE38E1F-9445-40CF-AA69-DC76676F7BA0}" type="slidenum">
              <a:rPr lang="en-US" altLang="ja-JP"/>
              <a:pPr eaLnBrk="1" hangingPunct="1"/>
              <a:t>25</a:t>
            </a:fld>
            <a:endParaRPr lang="en-US" altLang="ja-JP"/>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34722502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FCF6D773-172A-4BC2-A721-2FA40A899188}" type="slidenum">
              <a:rPr lang="en-US" altLang="ja-JP"/>
              <a:pPr eaLnBrk="1" hangingPunct="1"/>
              <a:t>26</a:t>
            </a:fld>
            <a:endParaRPr lang="en-US" altLang="ja-JP"/>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12166211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88DEC104-E2C3-4359-B8AA-93AF9BF5A8E1}" type="slidenum">
              <a:rPr lang="en-US" altLang="ja-JP"/>
              <a:pPr eaLnBrk="1" hangingPunct="1"/>
              <a:t>27</a:t>
            </a:fld>
            <a:endParaRPr lang="en-US" altLang="ja-JP"/>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292945456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00D217B9-13C8-4B98-9D5B-ED40A31FDBCE}" type="slidenum">
              <a:rPr lang="en-US" altLang="ja-JP"/>
              <a:pPr eaLnBrk="1" hangingPunct="1"/>
              <a:t>28</a:t>
            </a:fld>
            <a:endParaRPr lang="en-US" altLang="ja-JP"/>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1789214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B7AC7801-D5B3-40FE-B779-C52677A16854}" type="slidenum">
              <a:rPr lang="en-US" altLang="ja-JP"/>
              <a:pPr eaLnBrk="1" hangingPunct="1"/>
              <a:t>29</a:t>
            </a:fld>
            <a:endParaRPr lang="en-US" altLang="ja-JP"/>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13569268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A1A22F40-D371-4117-BFE1-A57C5ECCAFD8}" type="slidenum">
              <a:rPr lang="en-US" altLang="ja-JP"/>
              <a:pPr eaLnBrk="1" hangingPunct="1"/>
              <a:t>3</a:t>
            </a:fld>
            <a:endParaRPr lang="en-US" altLang="ja-JP"/>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412683362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63D52ABD-1C4E-4379-A230-49035234E718}" type="slidenum">
              <a:rPr lang="en-US" altLang="ja-JP"/>
              <a:pPr eaLnBrk="1" hangingPunct="1"/>
              <a:t>30</a:t>
            </a:fld>
            <a:endParaRPr lang="en-US" altLang="ja-JP"/>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98860376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0E1A55AB-ACD8-47F2-BD26-F04D5E555F61}" type="slidenum">
              <a:rPr lang="en-US" altLang="ja-JP"/>
              <a:pPr eaLnBrk="1" hangingPunct="1"/>
              <a:t>31</a:t>
            </a:fld>
            <a:endParaRPr lang="en-US" altLang="ja-JP"/>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278377755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5FB3DDCD-F8BA-45D4-81E1-71B060B56382}" type="slidenum">
              <a:rPr lang="en-US" altLang="ja-JP"/>
              <a:pPr eaLnBrk="1" hangingPunct="1"/>
              <a:t>32</a:t>
            </a:fld>
            <a:endParaRPr lang="en-US" altLang="ja-JP"/>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195905793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99CD4EAB-3712-4D25-8F00-E1DAEBF2B7E5}" type="slidenum">
              <a:rPr lang="en-US" altLang="ja-JP"/>
              <a:pPr eaLnBrk="1" hangingPunct="1"/>
              <a:t>33</a:t>
            </a:fld>
            <a:endParaRPr lang="en-US" altLang="ja-JP"/>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427061739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7E4A59E7-1FF7-4AF9-8736-1180CC106945}" type="slidenum">
              <a:rPr lang="en-US" altLang="ja-JP"/>
              <a:pPr eaLnBrk="1" hangingPunct="1"/>
              <a:t>34</a:t>
            </a:fld>
            <a:endParaRPr lang="en-US" altLang="ja-JP"/>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407891445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1FD9BAA5-25F1-45D0-B64F-5925392DD27B}" type="slidenum">
              <a:rPr lang="en-US" altLang="ja-JP"/>
              <a:pPr eaLnBrk="1" hangingPunct="1"/>
              <a:t>35</a:t>
            </a:fld>
            <a:endParaRPr lang="en-US" altLang="ja-JP"/>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160650488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DB660F77-56AC-4ED7-8303-5E20DFFE13FA}" type="slidenum">
              <a:rPr lang="en-US" altLang="ja-JP"/>
              <a:pPr eaLnBrk="1" hangingPunct="1"/>
              <a:t>36</a:t>
            </a:fld>
            <a:endParaRPr lang="en-US" altLang="ja-JP"/>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23236473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52E198A1-9175-4441-8621-6AF3B6C894AD}" type="slidenum">
              <a:rPr lang="en-US" altLang="ja-JP"/>
              <a:pPr eaLnBrk="1" hangingPunct="1"/>
              <a:t>37</a:t>
            </a:fld>
            <a:endParaRPr lang="en-US" altLang="ja-JP"/>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41932835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031F64E4-28B4-40BD-BEAE-DE576EC98BEB}" type="slidenum">
              <a:rPr lang="en-US" altLang="ja-JP"/>
              <a:pPr eaLnBrk="1" hangingPunct="1"/>
              <a:t>38</a:t>
            </a:fld>
            <a:endParaRPr lang="en-US" altLang="ja-JP"/>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11850530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2CB9C493-982B-427C-A0F8-A71FF96E442B}" type="slidenum">
              <a:rPr lang="en-US" altLang="ja-JP"/>
              <a:pPr eaLnBrk="1" hangingPunct="1"/>
              <a:t>4</a:t>
            </a:fld>
            <a:endParaRPr lang="en-US" altLang="ja-JP"/>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13427674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FC56BED5-BC9D-49A9-96DA-9ED9C3475A89}" type="slidenum">
              <a:rPr lang="en-US" altLang="ja-JP"/>
              <a:pPr eaLnBrk="1" hangingPunct="1"/>
              <a:t>5</a:t>
            </a:fld>
            <a:endParaRPr lang="en-US" altLang="ja-JP"/>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27964371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F5F12AA3-BC33-4ED2-9039-E4E1467C5D25}" type="slidenum">
              <a:rPr lang="en-US" altLang="ja-JP"/>
              <a:pPr eaLnBrk="1" hangingPunct="1"/>
              <a:t>6</a:t>
            </a:fld>
            <a:endParaRPr lang="en-US" altLang="ja-JP"/>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42168782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C4327371-B37D-427E-8C8D-9FCAFDE4B882}" type="slidenum">
              <a:rPr lang="en-US" altLang="ja-JP"/>
              <a:pPr eaLnBrk="1" hangingPunct="1"/>
              <a:t>7</a:t>
            </a:fld>
            <a:endParaRPr lang="en-US" altLang="ja-JP"/>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26149798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327D1FB1-537F-40DA-9CA0-2A73919A5798}" type="slidenum">
              <a:rPr lang="en-US" altLang="ja-JP"/>
              <a:pPr eaLnBrk="1" hangingPunct="1"/>
              <a:t>8</a:t>
            </a:fld>
            <a:endParaRPr lang="en-US" altLang="ja-JP"/>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33790193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26E69610-66C4-497A-91A2-00B7C8F38552}" type="slidenum">
              <a:rPr lang="en-US" altLang="ja-JP"/>
              <a:pPr eaLnBrk="1" hangingPunct="1"/>
              <a:t>9</a:t>
            </a:fld>
            <a:endParaRPr lang="en-US" altLang="ja-JP"/>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39191004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A0C5B251-DC51-4E9B-BAC7-C3114127EAA9}" type="datetime1">
              <a:rPr lang="ja-JP" altLang="en-US" smtClean="0"/>
              <a:t>2017/6/13</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19B065E6-D325-4A7F-A855-5D51FFBCD227}" type="slidenum">
              <a:rPr lang="en-US" altLang="ja-JP"/>
              <a:pPr/>
              <a:t>‹#›</a:t>
            </a:fld>
            <a:endParaRPr lang="en-US" altLang="ja-JP"/>
          </a:p>
        </p:txBody>
      </p:sp>
    </p:spTree>
    <p:extLst>
      <p:ext uri="{BB962C8B-B14F-4D97-AF65-F5344CB8AC3E}">
        <p14:creationId xmlns:p14="http://schemas.microsoft.com/office/powerpoint/2010/main" val="30936539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E3231484-B4D7-4877-B6BF-839619FCED8E}" type="datetime1">
              <a:rPr lang="ja-JP" altLang="en-US" smtClean="0"/>
              <a:t>2017/6/13</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6E1B69C4-EF23-40D3-9111-95EC608DC362}" type="slidenum">
              <a:rPr lang="en-US" altLang="ja-JP"/>
              <a:pPr/>
              <a:t>‹#›</a:t>
            </a:fld>
            <a:endParaRPr lang="en-US" altLang="ja-JP"/>
          </a:p>
        </p:txBody>
      </p:sp>
    </p:spTree>
    <p:extLst>
      <p:ext uri="{BB962C8B-B14F-4D97-AF65-F5344CB8AC3E}">
        <p14:creationId xmlns:p14="http://schemas.microsoft.com/office/powerpoint/2010/main" val="31049800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DD9D29DC-3C01-44F4-81B1-9B187F55009C}" type="datetime1">
              <a:rPr lang="ja-JP" altLang="en-US" smtClean="0"/>
              <a:t>2017/6/13</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C19712BC-CF88-4DF0-978B-533E296F8B06}" type="slidenum">
              <a:rPr lang="en-US" altLang="ja-JP"/>
              <a:pPr/>
              <a:t>‹#›</a:t>
            </a:fld>
            <a:endParaRPr lang="en-US" altLang="ja-JP"/>
          </a:p>
        </p:txBody>
      </p:sp>
    </p:spTree>
    <p:extLst>
      <p:ext uri="{BB962C8B-B14F-4D97-AF65-F5344CB8AC3E}">
        <p14:creationId xmlns:p14="http://schemas.microsoft.com/office/powerpoint/2010/main" val="27872748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63C38337-6341-49A1-B61E-90B63156F27B}" type="datetime1">
              <a:rPr lang="ja-JP" altLang="en-US" smtClean="0"/>
              <a:t>2017/6/13</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F7AD5BAC-1CEB-4076-A0FD-A9A2B9AE3D5B}" type="slidenum">
              <a:rPr lang="en-US" altLang="ja-JP"/>
              <a:pPr/>
              <a:t>‹#›</a:t>
            </a:fld>
            <a:endParaRPr lang="en-US" altLang="ja-JP"/>
          </a:p>
        </p:txBody>
      </p:sp>
    </p:spTree>
    <p:extLst>
      <p:ext uri="{BB962C8B-B14F-4D97-AF65-F5344CB8AC3E}">
        <p14:creationId xmlns:p14="http://schemas.microsoft.com/office/powerpoint/2010/main" val="7838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fld id="{7AD42371-49B9-445E-A3AE-6542801A5BFB}" type="datetime1">
              <a:rPr lang="ja-JP" altLang="en-US" smtClean="0"/>
              <a:t>2017/6/13</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4AC4FA81-FB14-4355-B721-8430D6029AC0}" type="slidenum">
              <a:rPr lang="en-US" altLang="ja-JP"/>
              <a:pPr/>
              <a:t>‹#›</a:t>
            </a:fld>
            <a:endParaRPr lang="en-US" altLang="ja-JP"/>
          </a:p>
        </p:txBody>
      </p:sp>
    </p:spTree>
    <p:extLst>
      <p:ext uri="{BB962C8B-B14F-4D97-AF65-F5344CB8AC3E}">
        <p14:creationId xmlns:p14="http://schemas.microsoft.com/office/powerpoint/2010/main" val="30799007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fld id="{7F2CFE39-14C4-4988-AAB0-7F60A9654E68}" type="datetime1">
              <a:rPr lang="ja-JP" altLang="en-US" smtClean="0"/>
              <a:t>2017/6/13</a:t>
            </a:fld>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fld id="{76FD18A9-80AB-413F-8BFB-A29FDFDCED5A}" type="slidenum">
              <a:rPr lang="en-US" altLang="ja-JP"/>
              <a:pPr/>
              <a:t>‹#›</a:t>
            </a:fld>
            <a:endParaRPr lang="en-US" altLang="ja-JP"/>
          </a:p>
        </p:txBody>
      </p:sp>
    </p:spTree>
    <p:extLst>
      <p:ext uri="{BB962C8B-B14F-4D97-AF65-F5344CB8AC3E}">
        <p14:creationId xmlns:p14="http://schemas.microsoft.com/office/powerpoint/2010/main" val="9511374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fld id="{A97D60BB-A29C-4DA2-8F7B-A98EF33448F0}" type="datetime1">
              <a:rPr lang="ja-JP" altLang="en-US" smtClean="0"/>
              <a:t>2017/6/13</a:t>
            </a:fld>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fld id="{8FC667F2-9A33-4EAA-A0B6-F4ADA477409A}" type="slidenum">
              <a:rPr lang="en-US" altLang="ja-JP"/>
              <a:pPr/>
              <a:t>‹#›</a:t>
            </a:fld>
            <a:endParaRPr lang="en-US" altLang="ja-JP"/>
          </a:p>
        </p:txBody>
      </p:sp>
    </p:spTree>
    <p:extLst>
      <p:ext uri="{BB962C8B-B14F-4D97-AF65-F5344CB8AC3E}">
        <p14:creationId xmlns:p14="http://schemas.microsoft.com/office/powerpoint/2010/main" val="8625917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fld id="{6D902074-790C-445F-A10F-218B999CEAD0}" type="datetime1">
              <a:rPr lang="ja-JP" altLang="en-US" smtClean="0"/>
              <a:t>2017/6/13</a:t>
            </a:fld>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fld id="{7EB2F732-BDA5-4AAC-AE03-F2816E0BA25B}" type="slidenum">
              <a:rPr lang="en-US" altLang="ja-JP"/>
              <a:pPr/>
              <a:t>‹#›</a:t>
            </a:fld>
            <a:endParaRPr lang="en-US" altLang="ja-JP"/>
          </a:p>
        </p:txBody>
      </p:sp>
    </p:spTree>
    <p:extLst>
      <p:ext uri="{BB962C8B-B14F-4D97-AF65-F5344CB8AC3E}">
        <p14:creationId xmlns:p14="http://schemas.microsoft.com/office/powerpoint/2010/main" val="7208126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A88B4584-4B6F-4A78-A78E-173517AF1BC5}" type="datetime1">
              <a:rPr lang="ja-JP" altLang="en-US" smtClean="0"/>
              <a:t>2017/6/13</a:t>
            </a:fld>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fld id="{9E3A0E06-F587-40F8-8E2F-0A819AC9B595}" type="slidenum">
              <a:rPr lang="en-US" altLang="ja-JP"/>
              <a:pPr/>
              <a:t>‹#›</a:t>
            </a:fld>
            <a:endParaRPr lang="en-US" altLang="ja-JP"/>
          </a:p>
        </p:txBody>
      </p:sp>
    </p:spTree>
    <p:extLst>
      <p:ext uri="{BB962C8B-B14F-4D97-AF65-F5344CB8AC3E}">
        <p14:creationId xmlns:p14="http://schemas.microsoft.com/office/powerpoint/2010/main" val="27026105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5C0A192E-A7B5-4D7C-8822-BB099173326E}" type="datetime1">
              <a:rPr lang="ja-JP" altLang="en-US" smtClean="0"/>
              <a:t>2017/6/13</a:t>
            </a:fld>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fld id="{D8D229F0-1259-412C-A78D-F64E0D9D4117}" type="slidenum">
              <a:rPr lang="en-US" altLang="ja-JP"/>
              <a:pPr/>
              <a:t>‹#›</a:t>
            </a:fld>
            <a:endParaRPr lang="en-US" altLang="ja-JP"/>
          </a:p>
        </p:txBody>
      </p:sp>
    </p:spTree>
    <p:extLst>
      <p:ext uri="{BB962C8B-B14F-4D97-AF65-F5344CB8AC3E}">
        <p14:creationId xmlns:p14="http://schemas.microsoft.com/office/powerpoint/2010/main" val="40167353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1BB842C5-2619-4BCE-B829-36FDE9E17C4D}" type="datetime1">
              <a:rPr lang="ja-JP" altLang="en-US" smtClean="0"/>
              <a:t>2017/6/13</a:t>
            </a:fld>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fld id="{8D43D441-6952-4B19-8C16-3CC2E170B1DA}" type="slidenum">
              <a:rPr lang="en-US" altLang="ja-JP"/>
              <a:pPr/>
              <a:t>‹#›</a:t>
            </a:fld>
            <a:endParaRPr lang="en-US" altLang="ja-JP"/>
          </a:p>
        </p:txBody>
      </p:sp>
    </p:spTree>
    <p:extLst>
      <p:ext uri="{BB962C8B-B14F-4D97-AF65-F5344CB8AC3E}">
        <p14:creationId xmlns:p14="http://schemas.microsoft.com/office/powerpoint/2010/main" val="5259631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2051"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0" sz="1400">
                <a:latin typeface="Arial" charset="0"/>
              </a:defRPr>
            </a:lvl1pPr>
          </a:lstStyle>
          <a:p>
            <a:pPr>
              <a:defRPr/>
            </a:pPr>
            <a:fld id="{33C13D50-B5B6-4E68-8742-ADD222563FD1}" type="datetime1">
              <a:rPr lang="ja-JP" altLang="en-US" smtClean="0"/>
              <a:t>2017/6/13</a:t>
            </a:fld>
            <a:endParaRPr lang="en-US" altLang="ja-JP"/>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kumimoji="0" sz="1400">
                <a:latin typeface="Arial" charset="0"/>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0" sz="1400"/>
            </a:lvl1pPr>
          </a:lstStyle>
          <a:p>
            <a:fld id="{ED05E991-EF6A-4244-A433-7C7DABFF2B23}"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wmf"/><Relationship Id="rId4" Type="http://schemas.openxmlformats.org/officeDocument/2006/relationships/oleObject" Target="../embeddings/oleObject1.bin"/></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スライド番号プレースホルダ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9FF4D4B6-DF99-4753-A21E-EB8EA656C538}" type="slidenum">
              <a:rPr kumimoji="0" lang="en-US" altLang="ja-JP"/>
              <a:pPr eaLnBrk="1" hangingPunct="1"/>
              <a:t>1</a:t>
            </a:fld>
            <a:endParaRPr kumimoji="0" lang="en-US" altLang="ja-JP"/>
          </a:p>
        </p:txBody>
      </p:sp>
      <p:sp>
        <p:nvSpPr>
          <p:cNvPr id="3075" name="タイトル 1"/>
          <p:cNvSpPr>
            <a:spLocks noGrp="1"/>
          </p:cNvSpPr>
          <p:nvPr>
            <p:ph type="ctrTitle" idx="4294967295"/>
          </p:nvPr>
        </p:nvSpPr>
        <p:spPr>
          <a:xfrm>
            <a:off x="685800" y="2130425"/>
            <a:ext cx="7772400" cy="1470025"/>
          </a:xfrm>
        </p:spPr>
        <p:txBody>
          <a:bodyPr/>
          <a:lstStyle/>
          <a:p>
            <a:pPr eaLnBrk="1" hangingPunct="1"/>
            <a:r>
              <a:rPr lang="ja-JP" altLang="en-US" smtClean="0"/>
              <a:t>戦略的行動と経済取引</a:t>
            </a:r>
            <a:br>
              <a:rPr lang="ja-JP" altLang="en-US" smtClean="0"/>
            </a:br>
            <a:r>
              <a:rPr lang="ja-JP" altLang="en-US" smtClean="0"/>
              <a:t>（ゲーム理論入門）</a:t>
            </a:r>
          </a:p>
        </p:txBody>
      </p:sp>
      <p:sp>
        <p:nvSpPr>
          <p:cNvPr id="3076" name="サブタイトル 2"/>
          <p:cNvSpPr>
            <a:spLocks noGrp="1"/>
          </p:cNvSpPr>
          <p:nvPr>
            <p:ph type="subTitle" idx="4294967295"/>
          </p:nvPr>
        </p:nvSpPr>
        <p:spPr>
          <a:xfrm>
            <a:off x="1219200" y="3884613"/>
            <a:ext cx="6781800" cy="1752600"/>
          </a:xfrm>
        </p:spPr>
        <p:txBody>
          <a:bodyPr/>
          <a:lstStyle/>
          <a:p>
            <a:pPr marL="0" indent="0" algn="ctr" eaLnBrk="1" hangingPunct="1">
              <a:buFontTx/>
              <a:buNone/>
            </a:pPr>
            <a:r>
              <a:rPr lang="en-US" altLang="ja-JP" smtClean="0"/>
              <a:t>7. </a:t>
            </a:r>
            <a:r>
              <a:rPr lang="ja-JP" altLang="en-US" smtClean="0"/>
              <a:t>情報の非対称性とベイジアン均衡</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スライド番号プレースホル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BEB325EF-C142-40DF-A237-59B07D5C2418}" type="slidenum">
              <a:rPr kumimoji="0" lang="en-US" altLang="ja-JP"/>
              <a:pPr eaLnBrk="1" hangingPunct="1"/>
              <a:t>10</a:t>
            </a:fld>
            <a:endParaRPr kumimoji="0" lang="en-US" altLang="ja-JP"/>
          </a:p>
        </p:txBody>
      </p:sp>
      <p:sp>
        <p:nvSpPr>
          <p:cNvPr id="12291" name="Rectangle 4"/>
          <p:cNvSpPr>
            <a:spLocks noGrp="1" noChangeArrowheads="1"/>
          </p:cNvSpPr>
          <p:nvPr>
            <p:ph type="title"/>
          </p:nvPr>
        </p:nvSpPr>
        <p:spPr/>
        <p:txBody>
          <a:bodyPr/>
          <a:lstStyle/>
          <a:p>
            <a:pPr eaLnBrk="1" hangingPunct="1"/>
            <a:r>
              <a:rPr lang="ja-JP" altLang="en-US" smtClean="0"/>
              <a:t>情報集合と情報構造</a:t>
            </a:r>
          </a:p>
        </p:txBody>
      </p:sp>
      <p:sp>
        <p:nvSpPr>
          <p:cNvPr id="33797" name="Rectangle 5"/>
          <p:cNvSpPr>
            <a:spLocks noGrp="1" noChangeArrowheads="1"/>
          </p:cNvSpPr>
          <p:nvPr>
            <p:ph type="body" idx="1"/>
          </p:nvPr>
        </p:nvSpPr>
        <p:spPr>
          <a:xfrm>
            <a:off x="457200" y="1600200"/>
            <a:ext cx="8229600" cy="4876800"/>
          </a:xfrm>
        </p:spPr>
        <p:txBody>
          <a:bodyPr/>
          <a:lstStyle/>
          <a:p>
            <a:pPr eaLnBrk="1" hangingPunct="1">
              <a:lnSpc>
                <a:spcPct val="90000"/>
              </a:lnSpc>
            </a:pPr>
            <a:r>
              <a:rPr lang="ja-JP" altLang="en-US" sz="2800" smtClean="0"/>
              <a:t>ゲーム</a:t>
            </a:r>
            <a:r>
              <a:rPr lang="en-US" altLang="ja-JP" sz="2800" smtClean="0"/>
              <a:t>1</a:t>
            </a:r>
            <a:r>
              <a:rPr lang="ja-JP" altLang="en-US" sz="2800" smtClean="0"/>
              <a:t>（能力の判別が可能）：ゲーム</a:t>
            </a:r>
            <a:r>
              <a:rPr lang="en-US" altLang="ja-JP" sz="2800" smtClean="0"/>
              <a:t>2</a:t>
            </a:r>
            <a:r>
              <a:rPr lang="ja-JP" altLang="en-US" sz="2800" smtClean="0"/>
              <a:t>（能力の判別が不可能）に比べて、企業にとって有利なゲーム</a:t>
            </a:r>
          </a:p>
          <a:p>
            <a:pPr lvl="1" eaLnBrk="1" hangingPunct="1">
              <a:lnSpc>
                <a:spcPct val="90000"/>
              </a:lnSpc>
            </a:pPr>
            <a:r>
              <a:rPr lang="ja-JP" altLang="en-US" sz="2400" smtClean="0"/>
              <a:t>企業はどの行動が良いのかより的確な判断を下すことができる</a:t>
            </a:r>
          </a:p>
          <a:p>
            <a:pPr lvl="1" eaLnBrk="1" hangingPunct="1">
              <a:lnSpc>
                <a:spcPct val="90000"/>
              </a:lnSpc>
            </a:pPr>
            <a:endParaRPr lang="ja-JP" altLang="en-US" sz="2400" smtClean="0"/>
          </a:p>
          <a:p>
            <a:pPr lvl="1" eaLnBrk="1" hangingPunct="1">
              <a:lnSpc>
                <a:spcPct val="90000"/>
              </a:lnSpc>
            </a:pPr>
            <a:endParaRPr lang="ja-JP" altLang="en-US" sz="2400" smtClean="0"/>
          </a:p>
          <a:p>
            <a:pPr lvl="1" eaLnBrk="1" hangingPunct="1">
              <a:lnSpc>
                <a:spcPct val="90000"/>
              </a:lnSpc>
            </a:pPr>
            <a:endParaRPr lang="ja-JP" altLang="en-US" sz="2400" smtClean="0"/>
          </a:p>
          <a:p>
            <a:pPr lvl="1" eaLnBrk="1" hangingPunct="1">
              <a:lnSpc>
                <a:spcPct val="90000"/>
              </a:lnSpc>
            </a:pPr>
            <a:endParaRPr lang="ja-JP" altLang="en-US" sz="2400" smtClean="0"/>
          </a:p>
          <a:p>
            <a:pPr lvl="1" eaLnBrk="1" hangingPunct="1">
              <a:lnSpc>
                <a:spcPct val="90000"/>
              </a:lnSpc>
            </a:pPr>
            <a:r>
              <a:rPr lang="ja-JP" altLang="en-US" sz="2400" smtClean="0"/>
              <a:t>情報の内容：プレイヤーが意思決定を行うとき、どの行動が最適なのかを決める上で重要</a:t>
            </a:r>
          </a:p>
          <a:p>
            <a:pPr lvl="1" eaLnBrk="1" hangingPunct="1">
              <a:lnSpc>
                <a:spcPct val="90000"/>
              </a:lnSpc>
            </a:pPr>
            <a:r>
              <a:rPr lang="ja-JP" altLang="en-US" sz="2400" smtClean="0"/>
              <a:t>情報構造：ゲームにおいて行動を機敏に変えることができるかどうか</a:t>
            </a:r>
          </a:p>
        </p:txBody>
      </p:sp>
      <p:sp>
        <p:nvSpPr>
          <p:cNvPr id="33798" name="Text Box 6"/>
          <p:cNvSpPr txBox="1">
            <a:spLocks noChangeArrowheads="1"/>
          </p:cNvSpPr>
          <p:nvPr/>
        </p:nvSpPr>
        <p:spPr bwMode="auto">
          <a:xfrm>
            <a:off x="990600" y="3962400"/>
            <a:ext cx="4678363" cy="5286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800"/>
              <a:t>情報の構造が豊かであるため</a:t>
            </a:r>
          </a:p>
        </p:txBody>
      </p:sp>
      <p:sp>
        <p:nvSpPr>
          <p:cNvPr id="33799" name="AutoShape 7"/>
          <p:cNvSpPr>
            <a:spLocks noChangeArrowheads="1"/>
          </p:cNvSpPr>
          <p:nvPr/>
        </p:nvSpPr>
        <p:spPr bwMode="auto">
          <a:xfrm>
            <a:off x="2362200" y="3276600"/>
            <a:ext cx="457200" cy="457200"/>
          </a:xfrm>
          <a:prstGeom prst="upArrow">
            <a:avLst>
              <a:gd name="adj1" fmla="val 50000"/>
              <a:gd name="adj2" fmla="val 25000"/>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vert="eaVert"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3797">
                                            <p:txEl>
                                              <p:pRg st="0" end="0"/>
                                            </p:txEl>
                                          </p:spTgt>
                                        </p:tgtEl>
                                        <p:attrNameLst>
                                          <p:attrName>style.visibility</p:attrName>
                                        </p:attrNameLst>
                                      </p:cBhvr>
                                      <p:to>
                                        <p:strVal val="visible"/>
                                      </p:to>
                                    </p:set>
                                    <p:anim calcmode="lin" valueType="num">
                                      <p:cBhvr additive="base">
                                        <p:cTn id="7" dur="500" fill="hold"/>
                                        <p:tgtEl>
                                          <p:spTgt spid="3379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3797">
                                            <p:txEl>
                                              <p:pRg st="0" end="0"/>
                                            </p:txEl>
                                          </p:spTgt>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3797">
                                            <p:txEl>
                                              <p:pRg st="1" end="1"/>
                                            </p:txEl>
                                          </p:spTgt>
                                        </p:tgtEl>
                                        <p:attrNameLst>
                                          <p:attrName>style.visibility</p:attrName>
                                        </p:attrNameLst>
                                      </p:cBhvr>
                                      <p:to>
                                        <p:strVal val="visible"/>
                                      </p:to>
                                    </p:set>
                                    <p:anim calcmode="lin" valueType="num">
                                      <p:cBhvr additive="base">
                                        <p:cTn id="12" dur="500" fill="hold"/>
                                        <p:tgtEl>
                                          <p:spTgt spid="33797">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379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33799"/>
                                        </p:tgtEl>
                                        <p:attrNameLst>
                                          <p:attrName>style.visibility</p:attrName>
                                        </p:attrNameLst>
                                      </p:cBhvr>
                                      <p:to>
                                        <p:strVal val="visible"/>
                                      </p:to>
                                    </p:set>
                                    <p:animEffect transition="in" filter="wipe(down)">
                                      <p:cBhvr>
                                        <p:cTn id="18" dur="500"/>
                                        <p:tgtEl>
                                          <p:spTgt spid="33799"/>
                                        </p:tgtEl>
                                      </p:cBhvr>
                                    </p:animEffect>
                                  </p:childTnLst>
                                </p:cTn>
                              </p:par>
                              <p:par>
                                <p:cTn id="19" presetID="53" presetClass="entr" presetSubtype="0" fill="hold" grpId="0" nodeType="withEffect">
                                  <p:stCondLst>
                                    <p:cond delay="0"/>
                                  </p:stCondLst>
                                  <p:childTnLst>
                                    <p:set>
                                      <p:cBhvr>
                                        <p:cTn id="20" dur="1" fill="hold">
                                          <p:stCondLst>
                                            <p:cond delay="0"/>
                                          </p:stCondLst>
                                        </p:cTn>
                                        <p:tgtEl>
                                          <p:spTgt spid="33798"/>
                                        </p:tgtEl>
                                        <p:attrNameLst>
                                          <p:attrName>style.visibility</p:attrName>
                                        </p:attrNameLst>
                                      </p:cBhvr>
                                      <p:to>
                                        <p:strVal val="visible"/>
                                      </p:to>
                                    </p:set>
                                    <p:anim calcmode="lin" valueType="num">
                                      <p:cBhvr>
                                        <p:cTn id="21" dur="500" fill="hold"/>
                                        <p:tgtEl>
                                          <p:spTgt spid="33798"/>
                                        </p:tgtEl>
                                        <p:attrNameLst>
                                          <p:attrName>ppt_w</p:attrName>
                                        </p:attrNameLst>
                                      </p:cBhvr>
                                      <p:tavLst>
                                        <p:tav tm="0">
                                          <p:val>
                                            <p:fltVal val="0"/>
                                          </p:val>
                                        </p:tav>
                                        <p:tav tm="100000">
                                          <p:val>
                                            <p:strVal val="#ppt_w"/>
                                          </p:val>
                                        </p:tav>
                                      </p:tavLst>
                                    </p:anim>
                                    <p:anim calcmode="lin" valueType="num">
                                      <p:cBhvr>
                                        <p:cTn id="22" dur="500" fill="hold"/>
                                        <p:tgtEl>
                                          <p:spTgt spid="33798"/>
                                        </p:tgtEl>
                                        <p:attrNameLst>
                                          <p:attrName>ppt_h</p:attrName>
                                        </p:attrNameLst>
                                      </p:cBhvr>
                                      <p:tavLst>
                                        <p:tav tm="0">
                                          <p:val>
                                            <p:fltVal val="0"/>
                                          </p:val>
                                        </p:tav>
                                        <p:tav tm="100000">
                                          <p:val>
                                            <p:strVal val="#ppt_h"/>
                                          </p:val>
                                        </p:tav>
                                      </p:tavLst>
                                    </p:anim>
                                    <p:animEffect transition="in" filter="fade">
                                      <p:cBhvr>
                                        <p:cTn id="23" dur="500"/>
                                        <p:tgtEl>
                                          <p:spTgt spid="33798"/>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 presetClass="entr" presetSubtype="8" fill="hold" grpId="0" nodeType="clickEffect">
                                  <p:stCondLst>
                                    <p:cond delay="0"/>
                                  </p:stCondLst>
                                  <p:childTnLst>
                                    <p:set>
                                      <p:cBhvr>
                                        <p:cTn id="27" dur="1" fill="hold">
                                          <p:stCondLst>
                                            <p:cond delay="0"/>
                                          </p:stCondLst>
                                        </p:cTn>
                                        <p:tgtEl>
                                          <p:spTgt spid="33797">
                                            <p:txEl>
                                              <p:pRg st="6" end="6"/>
                                            </p:txEl>
                                          </p:spTgt>
                                        </p:tgtEl>
                                        <p:attrNameLst>
                                          <p:attrName>style.visibility</p:attrName>
                                        </p:attrNameLst>
                                      </p:cBhvr>
                                      <p:to>
                                        <p:strVal val="visible"/>
                                      </p:to>
                                    </p:set>
                                    <p:anim calcmode="lin" valueType="num">
                                      <p:cBhvr additive="base">
                                        <p:cTn id="28" dur="500" fill="hold"/>
                                        <p:tgtEl>
                                          <p:spTgt spid="33797">
                                            <p:txEl>
                                              <p:pRg st="6" end="6"/>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33797">
                                            <p:txEl>
                                              <p:pRg st="6" end="6"/>
                                            </p:txEl>
                                          </p:spTgt>
                                        </p:tgtEl>
                                        <p:attrNameLst>
                                          <p:attrName>ppt_y</p:attrName>
                                        </p:attrNameLst>
                                      </p:cBhvr>
                                      <p:tavLst>
                                        <p:tav tm="0">
                                          <p:val>
                                            <p:strVal val="#ppt_y"/>
                                          </p:val>
                                        </p:tav>
                                        <p:tav tm="100000">
                                          <p:val>
                                            <p:strVal val="#ppt_y"/>
                                          </p:val>
                                        </p:tav>
                                      </p:tavLst>
                                    </p:anim>
                                  </p:childTnLst>
                                </p:cTn>
                              </p:par>
                            </p:childTnLst>
                          </p:cTn>
                        </p:par>
                        <p:par>
                          <p:cTn id="30" fill="hold" nodeType="afterGroup">
                            <p:stCondLst>
                              <p:cond delay="500"/>
                            </p:stCondLst>
                            <p:childTnLst>
                              <p:par>
                                <p:cTn id="31" presetID="2" presetClass="entr" presetSubtype="8" fill="hold" grpId="0" nodeType="afterEffect">
                                  <p:stCondLst>
                                    <p:cond delay="0"/>
                                  </p:stCondLst>
                                  <p:childTnLst>
                                    <p:set>
                                      <p:cBhvr>
                                        <p:cTn id="32" dur="1" fill="hold">
                                          <p:stCondLst>
                                            <p:cond delay="0"/>
                                          </p:stCondLst>
                                        </p:cTn>
                                        <p:tgtEl>
                                          <p:spTgt spid="33797">
                                            <p:txEl>
                                              <p:pRg st="7" end="7"/>
                                            </p:txEl>
                                          </p:spTgt>
                                        </p:tgtEl>
                                        <p:attrNameLst>
                                          <p:attrName>style.visibility</p:attrName>
                                        </p:attrNameLst>
                                      </p:cBhvr>
                                      <p:to>
                                        <p:strVal val="visible"/>
                                      </p:to>
                                    </p:set>
                                    <p:anim calcmode="lin" valueType="num">
                                      <p:cBhvr additive="base">
                                        <p:cTn id="33" dur="500" fill="hold"/>
                                        <p:tgtEl>
                                          <p:spTgt spid="33797">
                                            <p:txEl>
                                              <p:pRg st="7" end="7"/>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3797">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7" grpId="0" build="p"/>
      <p:bldP spid="33798" grpId="0" animBg="1"/>
      <p:bldP spid="3379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スライド番号プレースホル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7D63FE9B-35B0-4014-BA26-663D69860CC4}" type="slidenum">
              <a:rPr kumimoji="0" lang="en-US" altLang="ja-JP"/>
              <a:pPr eaLnBrk="1" hangingPunct="1"/>
              <a:t>11</a:t>
            </a:fld>
            <a:endParaRPr kumimoji="0" lang="en-US" altLang="ja-JP"/>
          </a:p>
        </p:txBody>
      </p:sp>
      <p:sp>
        <p:nvSpPr>
          <p:cNvPr id="13315" name="Rectangle 2"/>
          <p:cNvSpPr>
            <a:spLocks noGrp="1" noChangeArrowheads="1"/>
          </p:cNvSpPr>
          <p:nvPr>
            <p:ph type="title"/>
          </p:nvPr>
        </p:nvSpPr>
        <p:spPr/>
        <p:txBody>
          <a:bodyPr/>
          <a:lstStyle/>
          <a:p>
            <a:pPr eaLnBrk="1" hangingPunct="1"/>
            <a:r>
              <a:rPr lang="ja-JP" altLang="en-US" smtClean="0"/>
              <a:t>完全ベイズ均衡</a:t>
            </a:r>
          </a:p>
        </p:txBody>
      </p:sp>
      <p:sp>
        <p:nvSpPr>
          <p:cNvPr id="32771" name="Rectangle 3"/>
          <p:cNvSpPr>
            <a:spLocks noGrp="1" noChangeArrowheads="1"/>
          </p:cNvSpPr>
          <p:nvPr>
            <p:ph type="body" idx="1"/>
          </p:nvPr>
        </p:nvSpPr>
        <p:spPr>
          <a:xfrm>
            <a:off x="457200" y="1371600"/>
            <a:ext cx="8229600" cy="5257800"/>
          </a:xfrm>
        </p:spPr>
        <p:txBody>
          <a:bodyPr/>
          <a:lstStyle/>
          <a:p>
            <a:pPr eaLnBrk="1" hangingPunct="1">
              <a:lnSpc>
                <a:spcPct val="80000"/>
              </a:lnSpc>
            </a:pPr>
            <a:r>
              <a:rPr lang="ja-JP" altLang="en-US" sz="2800" dirty="0" smtClean="0"/>
              <a:t>ゲーム</a:t>
            </a:r>
            <a:r>
              <a:rPr lang="en-US" altLang="ja-JP" sz="2800" dirty="0" smtClean="0"/>
              <a:t>2</a:t>
            </a:r>
            <a:r>
              <a:rPr lang="ja-JP" altLang="en-US" sz="2800" dirty="0" smtClean="0"/>
              <a:t>（能力の判別が不可能）における企業の最適な行動は？</a:t>
            </a:r>
          </a:p>
          <a:p>
            <a:pPr lvl="3" eaLnBrk="1" hangingPunct="1">
              <a:lnSpc>
                <a:spcPct val="80000"/>
              </a:lnSpc>
            </a:pPr>
            <a:endParaRPr lang="ja-JP" altLang="en-US" sz="1600" dirty="0" smtClean="0"/>
          </a:p>
          <a:p>
            <a:pPr eaLnBrk="1" hangingPunct="1">
              <a:lnSpc>
                <a:spcPct val="80000"/>
              </a:lnSpc>
            </a:pPr>
            <a:r>
              <a:rPr lang="ja-JP" altLang="en-US" sz="2800" dirty="0" smtClean="0"/>
              <a:t>「戦略」：それぞれの情報集合でどのような行動をとるかを定めたもの</a:t>
            </a:r>
          </a:p>
          <a:p>
            <a:pPr eaLnBrk="1" hangingPunct="1">
              <a:lnSpc>
                <a:spcPct val="80000"/>
              </a:lnSpc>
            </a:pPr>
            <a:r>
              <a:rPr lang="ja-JP" altLang="en-US" sz="2800" dirty="0" smtClean="0"/>
              <a:t>⇒ ゲーム</a:t>
            </a:r>
            <a:r>
              <a:rPr lang="en-US" altLang="ja-JP" sz="2800" dirty="0" smtClean="0"/>
              <a:t>2</a:t>
            </a:r>
            <a:r>
              <a:rPr lang="ja-JP" altLang="en-US" sz="2800" dirty="0" smtClean="0"/>
              <a:t>では、戦略は「雇う」</a:t>
            </a:r>
            <a:r>
              <a:rPr lang="en-US" altLang="ja-JP" sz="2800" dirty="0" smtClean="0"/>
              <a:t>or</a:t>
            </a:r>
            <a:r>
              <a:rPr lang="ja-JP" altLang="en-US" sz="2800" dirty="0" smtClean="0"/>
              <a:t>「雇わない」</a:t>
            </a:r>
          </a:p>
          <a:p>
            <a:pPr lvl="3" eaLnBrk="1" hangingPunct="1">
              <a:lnSpc>
                <a:spcPct val="80000"/>
              </a:lnSpc>
            </a:pPr>
            <a:endParaRPr lang="ja-JP" altLang="en-US" sz="1600" dirty="0" smtClean="0"/>
          </a:p>
          <a:p>
            <a:pPr eaLnBrk="1" hangingPunct="1">
              <a:lnSpc>
                <a:spcPct val="80000"/>
              </a:lnSpc>
            </a:pPr>
            <a:r>
              <a:rPr lang="ja-JP" altLang="en-US" sz="2800" dirty="0" smtClean="0"/>
              <a:t>企業が「情報集合において、どのような状態がどのような確率で発生するのか」を合理的に見積もり、その見積もりの下で期待利得を最大化 ⇒ 最適な戦略の決定</a:t>
            </a:r>
          </a:p>
          <a:p>
            <a:pPr lvl="3" eaLnBrk="1" hangingPunct="1">
              <a:lnSpc>
                <a:spcPct val="80000"/>
              </a:lnSpc>
            </a:pPr>
            <a:endParaRPr lang="ja-JP" altLang="en-US" sz="1600" dirty="0" smtClean="0"/>
          </a:p>
          <a:p>
            <a:pPr eaLnBrk="1" hangingPunct="1">
              <a:lnSpc>
                <a:spcPct val="80000"/>
              </a:lnSpc>
            </a:pPr>
            <a:r>
              <a:rPr lang="ja-JP" altLang="en-US" sz="2800" dirty="0" smtClean="0"/>
              <a:t>見積もりの確率＝「信念（</a:t>
            </a:r>
            <a:r>
              <a:rPr lang="en-US" altLang="ja-JP" sz="2800" dirty="0" smtClean="0"/>
              <a:t>belief</a:t>
            </a:r>
            <a:r>
              <a:rPr lang="ja-JP" altLang="en-US" sz="2800" dirty="0" smtClean="0"/>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anim calcmode="lin" valueType="num">
                                      <p:cBhvr additive="base">
                                        <p:cTn id="7" dur="500" fill="hold"/>
                                        <p:tgtEl>
                                          <p:spTgt spid="3277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277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2771">
                                            <p:txEl>
                                              <p:pRg st="2" end="2"/>
                                            </p:txEl>
                                          </p:spTgt>
                                        </p:tgtEl>
                                        <p:attrNameLst>
                                          <p:attrName>style.visibility</p:attrName>
                                        </p:attrNameLst>
                                      </p:cBhvr>
                                      <p:to>
                                        <p:strVal val="visible"/>
                                      </p:to>
                                    </p:set>
                                    <p:anim calcmode="lin" valueType="num">
                                      <p:cBhvr additive="base">
                                        <p:cTn id="13" dur="500" fill="hold"/>
                                        <p:tgtEl>
                                          <p:spTgt spid="32771">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277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2771">
                                            <p:txEl>
                                              <p:pRg st="3" end="3"/>
                                            </p:txEl>
                                          </p:spTgt>
                                        </p:tgtEl>
                                        <p:attrNameLst>
                                          <p:attrName>style.visibility</p:attrName>
                                        </p:attrNameLst>
                                      </p:cBhvr>
                                      <p:to>
                                        <p:strVal val="visible"/>
                                      </p:to>
                                    </p:set>
                                    <p:anim calcmode="lin" valueType="num">
                                      <p:cBhvr additive="base">
                                        <p:cTn id="19" dur="500" fill="hold"/>
                                        <p:tgtEl>
                                          <p:spTgt spid="32771">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277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2771">
                                            <p:txEl>
                                              <p:pRg st="5" end="5"/>
                                            </p:txEl>
                                          </p:spTgt>
                                        </p:tgtEl>
                                        <p:attrNameLst>
                                          <p:attrName>style.visibility</p:attrName>
                                        </p:attrNameLst>
                                      </p:cBhvr>
                                      <p:to>
                                        <p:strVal val="visible"/>
                                      </p:to>
                                    </p:set>
                                    <p:anim calcmode="lin" valueType="num">
                                      <p:cBhvr additive="base">
                                        <p:cTn id="25" dur="500" fill="hold"/>
                                        <p:tgtEl>
                                          <p:spTgt spid="32771">
                                            <p:txEl>
                                              <p:pRg st="5" end="5"/>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2771">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2771">
                                            <p:txEl>
                                              <p:pRg st="7" end="7"/>
                                            </p:txEl>
                                          </p:spTgt>
                                        </p:tgtEl>
                                        <p:attrNameLst>
                                          <p:attrName>style.visibility</p:attrName>
                                        </p:attrNameLst>
                                      </p:cBhvr>
                                      <p:to>
                                        <p:strVal val="visible"/>
                                      </p:to>
                                    </p:set>
                                    <p:anim calcmode="lin" valueType="num">
                                      <p:cBhvr additive="base">
                                        <p:cTn id="31" dur="500" fill="hold"/>
                                        <p:tgtEl>
                                          <p:spTgt spid="32771">
                                            <p:txEl>
                                              <p:pRg st="7" end="7"/>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2771">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スライド番号プレースホル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4C4C3290-DC2F-4B92-B1FD-A4615E1B912C}" type="slidenum">
              <a:rPr kumimoji="0" lang="en-US" altLang="ja-JP"/>
              <a:pPr eaLnBrk="1" hangingPunct="1"/>
              <a:t>12</a:t>
            </a:fld>
            <a:endParaRPr kumimoji="0" lang="en-US" altLang="ja-JP"/>
          </a:p>
        </p:txBody>
      </p:sp>
      <p:sp>
        <p:nvSpPr>
          <p:cNvPr id="14339" name="Rectangle 2"/>
          <p:cNvSpPr>
            <a:spLocks noGrp="1" noChangeArrowheads="1"/>
          </p:cNvSpPr>
          <p:nvPr>
            <p:ph type="title"/>
          </p:nvPr>
        </p:nvSpPr>
        <p:spPr/>
        <p:txBody>
          <a:bodyPr/>
          <a:lstStyle/>
          <a:p>
            <a:pPr eaLnBrk="1" hangingPunct="1"/>
            <a:r>
              <a:rPr lang="ja-JP" altLang="en-US" smtClean="0"/>
              <a:t>完全ベイズ均衡</a:t>
            </a:r>
          </a:p>
        </p:txBody>
      </p:sp>
      <p:sp>
        <p:nvSpPr>
          <p:cNvPr id="36867" name="Rectangle 3"/>
          <p:cNvSpPr>
            <a:spLocks noGrp="1" noChangeArrowheads="1"/>
          </p:cNvSpPr>
          <p:nvPr>
            <p:ph type="body" idx="1"/>
          </p:nvPr>
        </p:nvSpPr>
        <p:spPr>
          <a:xfrm>
            <a:off x="457200" y="1447800"/>
            <a:ext cx="8229600" cy="5105400"/>
          </a:xfrm>
        </p:spPr>
        <p:txBody>
          <a:bodyPr/>
          <a:lstStyle/>
          <a:p>
            <a:pPr eaLnBrk="1" hangingPunct="1">
              <a:lnSpc>
                <a:spcPct val="90000"/>
              </a:lnSpc>
            </a:pPr>
            <a:r>
              <a:rPr lang="ja-JP" altLang="en-US" sz="2800" dirty="0" smtClean="0"/>
              <a:t>完全ベイズ均衡（</a:t>
            </a:r>
            <a:r>
              <a:rPr lang="en-US" altLang="ja-JP" sz="2800" dirty="0" smtClean="0"/>
              <a:t>perfect Bayesian equilibrium</a:t>
            </a:r>
            <a:r>
              <a:rPr lang="ja-JP" altLang="en-US" sz="2800" dirty="0" smtClean="0"/>
              <a:t>）：</a:t>
            </a:r>
          </a:p>
          <a:p>
            <a:pPr lvl="1" eaLnBrk="1" hangingPunct="1">
              <a:lnSpc>
                <a:spcPct val="90000"/>
              </a:lnSpc>
            </a:pPr>
            <a:endParaRPr lang="ja-JP" altLang="en-US" sz="2400" dirty="0" smtClean="0"/>
          </a:p>
          <a:p>
            <a:pPr lvl="1" eaLnBrk="1" hangingPunct="1">
              <a:lnSpc>
                <a:spcPct val="90000"/>
              </a:lnSpc>
            </a:pPr>
            <a:endParaRPr lang="ja-JP" altLang="en-US" sz="2400" dirty="0" smtClean="0"/>
          </a:p>
          <a:p>
            <a:pPr lvl="1" eaLnBrk="1" hangingPunct="1">
              <a:lnSpc>
                <a:spcPct val="90000"/>
              </a:lnSpc>
            </a:pPr>
            <a:endParaRPr lang="ja-JP" altLang="en-US" sz="2400" dirty="0" smtClean="0"/>
          </a:p>
          <a:p>
            <a:pPr lvl="1" eaLnBrk="1" hangingPunct="1">
              <a:lnSpc>
                <a:spcPct val="90000"/>
              </a:lnSpc>
            </a:pPr>
            <a:endParaRPr lang="ja-JP" altLang="en-US" sz="2400" dirty="0" smtClean="0"/>
          </a:p>
          <a:p>
            <a:pPr lvl="1" eaLnBrk="1" hangingPunct="1">
              <a:lnSpc>
                <a:spcPct val="90000"/>
              </a:lnSpc>
            </a:pPr>
            <a:endParaRPr lang="ja-JP" altLang="en-US" sz="2400" dirty="0" smtClean="0"/>
          </a:p>
          <a:p>
            <a:pPr lvl="1" eaLnBrk="1" hangingPunct="1">
              <a:lnSpc>
                <a:spcPct val="90000"/>
              </a:lnSpc>
            </a:pPr>
            <a:endParaRPr lang="ja-JP" altLang="en-US" sz="2400" dirty="0" smtClean="0"/>
          </a:p>
          <a:p>
            <a:pPr eaLnBrk="1" hangingPunct="1">
              <a:lnSpc>
                <a:spcPct val="90000"/>
              </a:lnSpc>
            </a:pPr>
            <a:r>
              <a:rPr lang="ja-JP" altLang="en-US" sz="2800" dirty="0" smtClean="0"/>
              <a:t>ゲーム</a:t>
            </a:r>
            <a:r>
              <a:rPr lang="en-US" altLang="ja-JP" sz="2800" dirty="0" smtClean="0"/>
              <a:t>2</a:t>
            </a:r>
            <a:r>
              <a:rPr lang="ja-JP" altLang="en-US" sz="2800" dirty="0" smtClean="0"/>
              <a:t>における完全ベイズ均衡：</a:t>
            </a:r>
          </a:p>
          <a:p>
            <a:pPr lvl="1" eaLnBrk="1" hangingPunct="1">
              <a:lnSpc>
                <a:spcPct val="90000"/>
              </a:lnSpc>
            </a:pPr>
            <a:r>
              <a:rPr lang="ja-JP" altLang="en-US" sz="2400" dirty="0" smtClean="0"/>
              <a:t>企業は、「能力低」と「能力高」がそれぞれ</a:t>
            </a:r>
            <a:r>
              <a:rPr lang="en-US" altLang="ja-JP" sz="2400" dirty="0" smtClean="0">
                <a:solidFill>
                  <a:schemeClr val="bg1"/>
                </a:solidFill>
              </a:rPr>
              <a:t>1/2</a:t>
            </a:r>
            <a:r>
              <a:rPr lang="ja-JP" altLang="en-US" sz="2400" dirty="0" smtClean="0"/>
              <a:t>の確率、という信念を持ち、「</a:t>
            </a:r>
            <a:r>
              <a:rPr lang="ja-JP" altLang="en-US" sz="2400" dirty="0" smtClean="0">
                <a:solidFill>
                  <a:schemeClr val="bg1"/>
                </a:solidFill>
              </a:rPr>
              <a:t>雇う</a:t>
            </a:r>
            <a:r>
              <a:rPr lang="ja-JP" altLang="en-US" sz="2400" dirty="0" smtClean="0"/>
              <a:t>」という戦略を選ぶ</a:t>
            </a:r>
          </a:p>
          <a:p>
            <a:pPr lvl="2" eaLnBrk="1" hangingPunct="1">
              <a:lnSpc>
                <a:spcPct val="90000"/>
              </a:lnSpc>
            </a:pPr>
            <a:r>
              <a:rPr lang="ja-JP" altLang="en-US" sz="2000" dirty="0" smtClean="0"/>
              <a:t>この信念の下で、雇った場合の期待利得</a:t>
            </a:r>
            <a:r>
              <a:rPr lang="ja-JP" altLang="en-US" sz="2000" dirty="0" smtClean="0">
                <a:solidFill>
                  <a:schemeClr val="bg1"/>
                </a:solidFill>
              </a:rPr>
              <a:t>＞</a:t>
            </a:r>
            <a:r>
              <a:rPr lang="ja-JP" altLang="en-US" sz="2000" dirty="0" smtClean="0"/>
              <a:t>雇わなかった場合の期待利得</a:t>
            </a:r>
          </a:p>
        </p:txBody>
      </p:sp>
      <p:sp>
        <p:nvSpPr>
          <p:cNvPr id="36868" name="Text Box 4"/>
          <p:cNvSpPr txBox="1">
            <a:spLocks noChangeArrowheads="1"/>
          </p:cNvSpPr>
          <p:nvPr/>
        </p:nvSpPr>
        <p:spPr bwMode="auto">
          <a:xfrm>
            <a:off x="457200" y="2133600"/>
            <a:ext cx="8458200" cy="19272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400"/>
              <a:t>戦略の組とすべての情報集合における信念の組み合わせのうち、</a:t>
            </a:r>
          </a:p>
          <a:p>
            <a:pPr eaLnBrk="1" hangingPunct="1">
              <a:buFontTx/>
              <a:buChar char="•"/>
            </a:pPr>
            <a:r>
              <a:rPr lang="ja-JP" altLang="en-US" sz="2400"/>
              <a:t>各プレイヤーは、相手の戦略に対して、自分の信念の下で自分の期待利得を最大化（最適反応）</a:t>
            </a:r>
          </a:p>
          <a:p>
            <a:pPr eaLnBrk="1" hangingPunct="1">
              <a:buFontTx/>
              <a:buChar char="•"/>
            </a:pPr>
            <a:r>
              <a:rPr lang="ja-JP" altLang="en-US" sz="2400"/>
              <a:t>信念は確率法則に反さない（信念の合理性）</a:t>
            </a:r>
          </a:p>
          <a:p>
            <a:pPr eaLnBrk="1" hangingPunct="1"/>
            <a:r>
              <a:rPr lang="ja-JP" altLang="en-US" sz="2400"/>
              <a:t>を満たすもの</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anim calcmode="lin" valueType="num">
                                      <p:cBhvr additive="base">
                                        <p:cTn id="7" dur="500" fill="hold"/>
                                        <p:tgtEl>
                                          <p:spTgt spid="368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6867">
                                            <p:txEl>
                                              <p:pRg st="0" end="0"/>
                                            </p:txEl>
                                          </p:spTgt>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53" presetClass="entr" presetSubtype="0" fill="hold" grpId="0" nodeType="afterEffect">
                                  <p:stCondLst>
                                    <p:cond delay="0"/>
                                  </p:stCondLst>
                                  <p:childTnLst>
                                    <p:set>
                                      <p:cBhvr>
                                        <p:cTn id="11" dur="1" fill="hold">
                                          <p:stCondLst>
                                            <p:cond delay="0"/>
                                          </p:stCondLst>
                                        </p:cTn>
                                        <p:tgtEl>
                                          <p:spTgt spid="36868"/>
                                        </p:tgtEl>
                                        <p:attrNameLst>
                                          <p:attrName>style.visibility</p:attrName>
                                        </p:attrNameLst>
                                      </p:cBhvr>
                                      <p:to>
                                        <p:strVal val="visible"/>
                                      </p:to>
                                    </p:set>
                                    <p:anim calcmode="lin" valueType="num">
                                      <p:cBhvr>
                                        <p:cTn id="12" dur="500" fill="hold"/>
                                        <p:tgtEl>
                                          <p:spTgt spid="36868"/>
                                        </p:tgtEl>
                                        <p:attrNameLst>
                                          <p:attrName>ppt_w</p:attrName>
                                        </p:attrNameLst>
                                      </p:cBhvr>
                                      <p:tavLst>
                                        <p:tav tm="0">
                                          <p:val>
                                            <p:fltVal val="0"/>
                                          </p:val>
                                        </p:tav>
                                        <p:tav tm="100000">
                                          <p:val>
                                            <p:strVal val="#ppt_w"/>
                                          </p:val>
                                        </p:tav>
                                      </p:tavLst>
                                    </p:anim>
                                    <p:anim calcmode="lin" valueType="num">
                                      <p:cBhvr>
                                        <p:cTn id="13" dur="500" fill="hold"/>
                                        <p:tgtEl>
                                          <p:spTgt spid="36868"/>
                                        </p:tgtEl>
                                        <p:attrNameLst>
                                          <p:attrName>ppt_h</p:attrName>
                                        </p:attrNameLst>
                                      </p:cBhvr>
                                      <p:tavLst>
                                        <p:tav tm="0">
                                          <p:val>
                                            <p:fltVal val="0"/>
                                          </p:val>
                                        </p:tav>
                                        <p:tav tm="100000">
                                          <p:val>
                                            <p:strVal val="#ppt_h"/>
                                          </p:val>
                                        </p:tav>
                                      </p:tavLst>
                                    </p:anim>
                                    <p:animEffect transition="in" filter="fade">
                                      <p:cBhvr>
                                        <p:cTn id="14" dur="500"/>
                                        <p:tgtEl>
                                          <p:spTgt spid="36868"/>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6867">
                                            <p:txEl>
                                              <p:pRg st="7" end="7"/>
                                            </p:txEl>
                                          </p:spTgt>
                                        </p:tgtEl>
                                        <p:attrNameLst>
                                          <p:attrName>style.visibility</p:attrName>
                                        </p:attrNameLst>
                                      </p:cBhvr>
                                      <p:to>
                                        <p:strVal val="visible"/>
                                      </p:to>
                                    </p:set>
                                    <p:anim calcmode="lin" valueType="num">
                                      <p:cBhvr additive="base">
                                        <p:cTn id="19" dur="500" fill="hold"/>
                                        <p:tgtEl>
                                          <p:spTgt spid="36867">
                                            <p:txEl>
                                              <p:pRg st="7" end="7"/>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6867">
                                            <p:txEl>
                                              <p:pRg st="7" end="7"/>
                                            </p:txEl>
                                          </p:spTgt>
                                        </p:tgtEl>
                                        <p:attrNameLst>
                                          <p:attrName>ppt_y</p:attrName>
                                        </p:attrNameLst>
                                      </p:cBhvr>
                                      <p:tavLst>
                                        <p:tav tm="0">
                                          <p:val>
                                            <p:strVal val="#ppt_y"/>
                                          </p:val>
                                        </p:tav>
                                        <p:tav tm="100000">
                                          <p:val>
                                            <p:strVal val="#ppt_y"/>
                                          </p:val>
                                        </p:tav>
                                      </p:tavLst>
                                    </p:anim>
                                  </p:childTnLst>
                                </p:cTn>
                              </p:par>
                            </p:childTnLst>
                          </p:cTn>
                        </p:par>
                        <p:par>
                          <p:cTn id="21" fill="hold" nodeType="afterGroup">
                            <p:stCondLst>
                              <p:cond delay="500"/>
                            </p:stCondLst>
                            <p:childTnLst>
                              <p:par>
                                <p:cTn id="22" presetID="2" presetClass="entr" presetSubtype="8" fill="hold" grpId="0" nodeType="afterEffect">
                                  <p:stCondLst>
                                    <p:cond delay="0"/>
                                  </p:stCondLst>
                                  <p:childTnLst>
                                    <p:set>
                                      <p:cBhvr>
                                        <p:cTn id="23" dur="1" fill="hold">
                                          <p:stCondLst>
                                            <p:cond delay="0"/>
                                          </p:stCondLst>
                                        </p:cTn>
                                        <p:tgtEl>
                                          <p:spTgt spid="36867">
                                            <p:txEl>
                                              <p:pRg st="8" end="8"/>
                                            </p:txEl>
                                          </p:spTgt>
                                        </p:tgtEl>
                                        <p:attrNameLst>
                                          <p:attrName>style.visibility</p:attrName>
                                        </p:attrNameLst>
                                      </p:cBhvr>
                                      <p:to>
                                        <p:strVal val="visible"/>
                                      </p:to>
                                    </p:set>
                                    <p:anim calcmode="lin" valueType="num">
                                      <p:cBhvr additive="base">
                                        <p:cTn id="24" dur="500" fill="hold"/>
                                        <p:tgtEl>
                                          <p:spTgt spid="36867">
                                            <p:txEl>
                                              <p:pRg st="8" end="8"/>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36867">
                                            <p:txEl>
                                              <p:pRg st="8" end="8"/>
                                            </p:txEl>
                                          </p:spTgt>
                                        </p:tgtEl>
                                        <p:attrNameLst>
                                          <p:attrName>ppt_y</p:attrName>
                                        </p:attrNameLst>
                                      </p:cBhvr>
                                      <p:tavLst>
                                        <p:tav tm="0">
                                          <p:val>
                                            <p:strVal val="#ppt_y"/>
                                          </p:val>
                                        </p:tav>
                                        <p:tav tm="100000">
                                          <p:val>
                                            <p:strVal val="#ppt_y"/>
                                          </p:val>
                                        </p:tav>
                                      </p:tavLst>
                                    </p:anim>
                                  </p:childTnLst>
                                </p:cTn>
                              </p:par>
                            </p:childTnLst>
                          </p:cTn>
                        </p:par>
                        <p:par>
                          <p:cTn id="26" fill="hold" nodeType="afterGroup">
                            <p:stCondLst>
                              <p:cond delay="1000"/>
                            </p:stCondLst>
                            <p:childTnLst>
                              <p:par>
                                <p:cTn id="27" presetID="2" presetClass="entr" presetSubtype="8" fill="hold" grpId="0" nodeType="afterEffect">
                                  <p:stCondLst>
                                    <p:cond delay="0"/>
                                  </p:stCondLst>
                                  <p:childTnLst>
                                    <p:set>
                                      <p:cBhvr>
                                        <p:cTn id="28" dur="1" fill="hold">
                                          <p:stCondLst>
                                            <p:cond delay="0"/>
                                          </p:stCondLst>
                                        </p:cTn>
                                        <p:tgtEl>
                                          <p:spTgt spid="36867">
                                            <p:txEl>
                                              <p:pRg st="9" end="9"/>
                                            </p:txEl>
                                          </p:spTgt>
                                        </p:tgtEl>
                                        <p:attrNameLst>
                                          <p:attrName>style.visibility</p:attrName>
                                        </p:attrNameLst>
                                      </p:cBhvr>
                                      <p:to>
                                        <p:strVal val="visible"/>
                                      </p:to>
                                    </p:set>
                                    <p:anim calcmode="lin" valueType="num">
                                      <p:cBhvr additive="base">
                                        <p:cTn id="29" dur="500" fill="hold"/>
                                        <p:tgtEl>
                                          <p:spTgt spid="36867">
                                            <p:txEl>
                                              <p:pRg st="9" end="9"/>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6867">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p:bldP spid="3686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スライド番号プレースホルダ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907B1EE1-6694-4B64-B6BB-A163AC584C74}" type="slidenum">
              <a:rPr kumimoji="0" lang="en-US" altLang="ja-JP"/>
              <a:pPr eaLnBrk="1" hangingPunct="1"/>
              <a:t>13</a:t>
            </a:fld>
            <a:endParaRPr kumimoji="0" lang="en-US" altLang="ja-JP"/>
          </a:p>
        </p:txBody>
      </p:sp>
      <p:sp>
        <p:nvSpPr>
          <p:cNvPr id="34820" name="Line 4"/>
          <p:cNvSpPr>
            <a:spLocks noChangeShapeType="1"/>
          </p:cNvSpPr>
          <p:nvPr/>
        </p:nvSpPr>
        <p:spPr bwMode="auto">
          <a:xfrm flipH="1" flipV="1">
            <a:off x="1687513" y="2409825"/>
            <a:ext cx="979487" cy="1628775"/>
          </a:xfrm>
          <a:prstGeom prst="line">
            <a:avLst/>
          </a:prstGeom>
          <a:noFill/>
          <a:ln w="2540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34821" name="Line 5"/>
          <p:cNvSpPr>
            <a:spLocks noChangeShapeType="1"/>
          </p:cNvSpPr>
          <p:nvPr/>
        </p:nvSpPr>
        <p:spPr bwMode="auto">
          <a:xfrm flipH="1" flipV="1">
            <a:off x="4800600" y="2286000"/>
            <a:ext cx="914400" cy="1752600"/>
          </a:xfrm>
          <a:prstGeom prst="line">
            <a:avLst/>
          </a:prstGeom>
          <a:noFill/>
          <a:ln w="2540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34822" name="Text Box 6"/>
          <p:cNvSpPr txBox="1">
            <a:spLocks noChangeArrowheads="1"/>
          </p:cNvSpPr>
          <p:nvPr/>
        </p:nvSpPr>
        <p:spPr bwMode="auto">
          <a:xfrm>
            <a:off x="762000" y="457200"/>
            <a:ext cx="2701925" cy="1016000"/>
          </a:xfrm>
          <a:prstGeom prst="rect">
            <a:avLst/>
          </a:prstGeom>
          <a:noFill/>
          <a:ln w="9525">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dirty="0"/>
              <a:t>雇った場合の期待利得</a:t>
            </a:r>
          </a:p>
          <a:p>
            <a:pPr eaLnBrk="1" hangingPunct="1"/>
            <a:r>
              <a:rPr lang="ja-JP" altLang="en-US" sz="2000" dirty="0"/>
              <a:t>＝</a:t>
            </a:r>
            <a:r>
              <a:rPr lang="en-US" altLang="ja-JP" sz="2000" dirty="0"/>
              <a:t>(1/2)</a:t>
            </a:r>
            <a:r>
              <a:rPr lang="ja-JP" altLang="en-US" sz="2000" dirty="0"/>
              <a:t>・</a:t>
            </a:r>
            <a:r>
              <a:rPr lang="en-US" altLang="ja-JP" sz="2000" dirty="0"/>
              <a:t>(</a:t>
            </a:r>
            <a:r>
              <a:rPr lang="ja-JP" altLang="en-US" sz="2000" dirty="0"/>
              <a:t>－</a:t>
            </a:r>
            <a:r>
              <a:rPr lang="en-US" altLang="ja-JP" sz="2000" dirty="0"/>
              <a:t>1)</a:t>
            </a:r>
            <a:r>
              <a:rPr lang="ja-JP" altLang="en-US" sz="2000" dirty="0"/>
              <a:t>＋</a:t>
            </a:r>
            <a:r>
              <a:rPr lang="en-US" altLang="ja-JP" sz="2000" dirty="0"/>
              <a:t>(1/2)</a:t>
            </a:r>
            <a:r>
              <a:rPr lang="ja-JP" altLang="en-US" sz="2000" dirty="0"/>
              <a:t>・</a:t>
            </a:r>
            <a:r>
              <a:rPr lang="en-US" altLang="ja-JP" sz="2000" dirty="0"/>
              <a:t>2</a:t>
            </a:r>
          </a:p>
          <a:p>
            <a:pPr eaLnBrk="1" hangingPunct="1"/>
            <a:r>
              <a:rPr lang="ja-JP" altLang="en-US" sz="2000" dirty="0"/>
              <a:t>＝</a:t>
            </a:r>
            <a:r>
              <a:rPr lang="en-US" altLang="ja-JP" sz="2000" dirty="0">
                <a:solidFill>
                  <a:schemeClr val="bg1"/>
                </a:solidFill>
              </a:rPr>
              <a:t>0.5</a:t>
            </a:r>
          </a:p>
        </p:txBody>
      </p:sp>
      <p:sp>
        <p:nvSpPr>
          <p:cNvPr id="34823" name="Oval 7"/>
          <p:cNvSpPr>
            <a:spLocks noChangeArrowheads="1"/>
          </p:cNvSpPr>
          <p:nvPr/>
        </p:nvSpPr>
        <p:spPr bwMode="auto">
          <a:xfrm>
            <a:off x="2449513" y="4619625"/>
            <a:ext cx="990600" cy="990600"/>
          </a:xfrm>
          <a:prstGeom prst="ellipse">
            <a:avLst/>
          </a:prstGeom>
          <a:noFill/>
          <a:ln w="127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4824" name="Oval 8"/>
          <p:cNvSpPr>
            <a:spLocks noChangeArrowheads="1"/>
          </p:cNvSpPr>
          <p:nvPr/>
        </p:nvSpPr>
        <p:spPr bwMode="auto">
          <a:xfrm>
            <a:off x="5029200" y="4648200"/>
            <a:ext cx="990600" cy="990600"/>
          </a:xfrm>
          <a:prstGeom prst="ellipse">
            <a:avLst/>
          </a:prstGeom>
          <a:noFill/>
          <a:ln w="127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4825" name="Text Box 9"/>
          <p:cNvSpPr txBox="1">
            <a:spLocks noChangeArrowheads="1"/>
          </p:cNvSpPr>
          <p:nvPr/>
        </p:nvSpPr>
        <p:spPr bwMode="auto">
          <a:xfrm>
            <a:off x="6329205" y="4654010"/>
            <a:ext cx="2438400" cy="1625600"/>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dirty="0"/>
              <a:t>企業は</a:t>
            </a:r>
          </a:p>
          <a:p>
            <a:pPr eaLnBrk="1" hangingPunct="1"/>
            <a:r>
              <a:rPr lang="ja-JP" altLang="en-US" sz="2000" dirty="0"/>
              <a:t>「能力低」と「能力高」</a:t>
            </a:r>
          </a:p>
          <a:p>
            <a:pPr eaLnBrk="1" hangingPunct="1"/>
            <a:r>
              <a:rPr lang="ja-JP" altLang="en-US" sz="2000" dirty="0"/>
              <a:t>がそれぞれ確率</a:t>
            </a:r>
            <a:r>
              <a:rPr lang="en-US" altLang="ja-JP" sz="2000" dirty="0">
                <a:solidFill>
                  <a:schemeClr val="bg1"/>
                </a:solidFill>
              </a:rPr>
              <a:t>1/2</a:t>
            </a:r>
            <a:r>
              <a:rPr lang="ja-JP" altLang="en-US" sz="2000" dirty="0"/>
              <a:t>で発生する</a:t>
            </a:r>
          </a:p>
          <a:p>
            <a:pPr eaLnBrk="1" hangingPunct="1"/>
            <a:r>
              <a:rPr lang="ja-JP" altLang="en-US" sz="2000" dirty="0"/>
              <a:t>という信念を持つ</a:t>
            </a:r>
          </a:p>
        </p:txBody>
      </p:sp>
      <p:sp>
        <p:nvSpPr>
          <p:cNvPr id="34826" name="Text Box 10"/>
          <p:cNvSpPr txBox="1">
            <a:spLocks noChangeArrowheads="1"/>
          </p:cNvSpPr>
          <p:nvPr/>
        </p:nvSpPr>
        <p:spPr bwMode="auto">
          <a:xfrm>
            <a:off x="4953000" y="457200"/>
            <a:ext cx="2947988" cy="1016000"/>
          </a:xfrm>
          <a:prstGeom prst="rect">
            <a:avLst/>
          </a:prstGeom>
          <a:noFill/>
          <a:ln w="9525" cap="rnd">
            <a:solidFill>
              <a:srgbClr val="008000"/>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dirty="0"/>
              <a:t>雇わない場合の期待利得</a:t>
            </a:r>
          </a:p>
          <a:p>
            <a:pPr eaLnBrk="1" hangingPunct="1"/>
            <a:r>
              <a:rPr lang="ja-JP" altLang="en-US" sz="2000" dirty="0"/>
              <a:t>＝</a:t>
            </a:r>
            <a:r>
              <a:rPr lang="en-US" altLang="ja-JP" sz="2000" dirty="0"/>
              <a:t>(1/2)</a:t>
            </a:r>
            <a:r>
              <a:rPr lang="ja-JP" altLang="en-US" sz="2000" dirty="0"/>
              <a:t>・</a:t>
            </a:r>
            <a:r>
              <a:rPr lang="en-US" altLang="ja-JP" sz="2000" dirty="0"/>
              <a:t>0</a:t>
            </a:r>
            <a:r>
              <a:rPr lang="ja-JP" altLang="en-US" sz="2000" dirty="0"/>
              <a:t>＋</a:t>
            </a:r>
            <a:r>
              <a:rPr lang="en-US" altLang="ja-JP" sz="2000" dirty="0"/>
              <a:t>(1/2)</a:t>
            </a:r>
            <a:r>
              <a:rPr lang="ja-JP" altLang="en-US" sz="2000" dirty="0"/>
              <a:t>・</a:t>
            </a:r>
            <a:r>
              <a:rPr lang="en-US" altLang="ja-JP" sz="2000" dirty="0"/>
              <a:t>0</a:t>
            </a:r>
          </a:p>
          <a:p>
            <a:pPr eaLnBrk="1" hangingPunct="1"/>
            <a:r>
              <a:rPr lang="ja-JP" altLang="en-US" sz="2000" dirty="0"/>
              <a:t>＝</a:t>
            </a:r>
            <a:r>
              <a:rPr lang="en-US" altLang="ja-JP" sz="2000" dirty="0">
                <a:solidFill>
                  <a:schemeClr val="bg1"/>
                </a:solidFill>
              </a:rPr>
              <a:t>0</a:t>
            </a:r>
          </a:p>
        </p:txBody>
      </p:sp>
      <p:sp>
        <p:nvSpPr>
          <p:cNvPr id="34827" name="Line 11"/>
          <p:cNvSpPr>
            <a:spLocks noChangeShapeType="1"/>
          </p:cNvSpPr>
          <p:nvPr/>
        </p:nvSpPr>
        <p:spPr bwMode="auto">
          <a:xfrm flipV="1">
            <a:off x="2895600" y="2362200"/>
            <a:ext cx="914400" cy="1600200"/>
          </a:xfrm>
          <a:prstGeom prst="line">
            <a:avLst/>
          </a:prstGeom>
          <a:noFill/>
          <a:ln w="25400" cap="rnd">
            <a:solidFill>
              <a:srgbClr val="008000"/>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34828" name="Line 12"/>
          <p:cNvSpPr>
            <a:spLocks noChangeShapeType="1"/>
          </p:cNvSpPr>
          <p:nvPr/>
        </p:nvSpPr>
        <p:spPr bwMode="auto">
          <a:xfrm flipV="1">
            <a:off x="5867400" y="2362200"/>
            <a:ext cx="990600" cy="1676400"/>
          </a:xfrm>
          <a:prstGeom prst="line">
            <a:avLst/>
          </a:prstGeom>
          <a:noFill/>
          <a:ln w="25400" cap="rnd">
            <a:solidFill>
              <a:srgbClr val="008000"/>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34829" name="Text Box 13"/>
          <p:cNvSpPr txBox="1">
            <a:spLocks noChangeArrowheads="1"/>
          </p:cNvSpPr>
          <p:nvPr/>
        </p:nvSpPr>
        <p:spPr bwMode="auto">
          <a:xfrm>
            <a:off x="3962400" y="685800"/>
            <a:ext cx="4508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3600" dirty="0">
                <a:solidFill>
                  <a:schemeClr val="bg1"/>
                </a:solidFill>
              </a:rPr>
              <a:t>&gt;</a:t>
            </a:r>
          </a:p>
        </p:txBody>
      </p:sp>
      <p:sp>
        <p:nvSpPr>
          <p:cNvPr id="15373" name="AutoShape 14"/>
          <p:cNvSpPr>
            <a:spLocks noChangeArrowheads="1"/>
          </p:cNvSpPr>
          <p:nvPr/>
        </p:nvSpPr>
        <p:spPr bwMode="auto">
          <a:xfrm>
            <a:off x="2438400" y="3733800"/>
            <a:ext cx="3581400" cy="609600"/>
          </a:xfrm>
          <a:prstGeom prst="roundRect">
            <a:avLst>
              <a:gd name="adj" fmla="val 50000"/>
            </a:avLst>
          </a:prstGeom>
          <a:solidFill>
            <a:schemeClr val="accent1">
              <a:alpha val="50195"/>
            </a:schemeClr>
          </a:solidFill>
          <a:ln w="25400">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5374" name="Oval 15"/>
          <p:cNvSpPr>
            <a:spLocks noChangeArrowheads="1"/>
          </p:cNvSpPr>
          <p:nvPr/>
        </p:nvSpPr>
        <p:spPr bwMode="auto">
          <a:xfrm>
            <a:off x="4038600" y="5562600"/>
            <a:ext cx="304800" cy="304800"/>
          </a:xfrm>
          <a:prstGeom prst="ellipse">
            <a:avLst/>
          </a:prstGeom>
          <a:solidFill>
            <a:schemeClr val="bg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5375" name="Oval 16"/>
          <p:cNvSpPr>
            <a:spLocks noChangeArrowheads="1"/>
          </p:cNvSpPr>
          <p:nvPr/>
        </p:nvSpPr>
        <p:spPr bwMode="auto">
          <a:xfrm>
            <a:off x="4114800" y="5638800"/>
            <a:ext cx="152400" cy="152400"/>
          </a:xfrm>
          <a:prstGeom prst="ellipse">
            <a:avLst/>
          </a:prstGeom>
          <a:solidFill>
            <a:schemeClr val="bg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5376" name="Line 17"/>
          <p:cNvSpPr>
            <a:spLocks noChangeShapeType="1"/>
          </p:cNvSpPr>
          <p:nvPr/>
        </p:nvSpPr>
        <p:spPr bwMode="auto">
          <a:xfrm>
            <a:off x="4876800" y="2286000"/>
            <a:ext cx="914400" cy="17526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5377" name="Line 18"/>
          <p:cNvSpPr>
            <a:spLocks noChangeShapeType="1"/>
          </p:cNvSpPr>
          <p:nvPr/>
        </p:nvSpPr>
        <p:spPr bwMode="auto">
          <a:xfrm>
            <a:off x="1752600" y="2362200"/>
            <a:ext cx="990600" cy="1676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5378" name="Line 19"/>
          <p:cNvSpPr>
            <a:spLocks noChangeShapeType="1"/>
          </p:cNvSpPr>
          <p:nvPr/>
        </p:nvSpPr>
        <p:spPr bwMode="auto">
          <a:xfrm flipH="1">
            <a:off x="2743200" y="2286000"/>
            <a:ext cx="990600" cy="18288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5379" name="Line 20"/>
          <p:cNvSpPr>
            <a:spLocks noChangeShapeType="1"/>
          </p:cNvSpPr>
          <p:nvPr/>
        </p:nvSpPr>
        <p:spPr bwMode="auto">
          <a:xfrm flipH="1">
            <a:off x="5791200" y="2286000"/>
            <a:ext cx="990600" cy="17526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5380" name="Line 21"/>
          <p:cNvSpPr>
            <a:spLocks noChangeShapeType="1"/>
          </p:cNvSpPr>
          <p:nvPr/>
        </p:nvSpPr>
        <p:spPr bwMode="auto">
          <a:xfrm flipH="1" flipV="1">
            <a:off x="2743200" y="4038600"/>
            <a:ext cx="1447800" cy="1676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5381" name="Line 22"/>
          <p:cNvSpPr>
            <a:spLocks noChangeShapeType="1"/>
          </p:cNvSpPr>
          <p:nvPr/>
        </p:nvSpPr>
        <p:spPr bwMode="auto">
          <a:xfrm flipH="1">
            <a:off x="4191000" y="4038600"/>
            <a:ext cx="1600200" cy="1676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5382" name="Oval 23"/>
          <p:cNvSpPr>
            <a:spLocks noChangeArrowheads="1"/>
          </p:cNvSpPr>
          <p:nvPr/>
        </p:nvSpPr>
        <p:spPr bwMode="auto">
          <a:xfrm>
            <a:off x="2667000" y="3962400"/>
            <a:ext cx="152400" cy="152400"/>
          </a:xfrm>
          <a:prstGeom prst="ellipse">
            <a:avLst/>
          </a:prstGeom>
          <a:solidFill>
            <a:schemeClr val="tx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5383" name="Oval 24"/>
          <p:cNvSpPr>
            <a:spLocks noChangeArrowheads="1"/>
          </p:cNvSpPr>
          <p:nvPr/>
        </p:nvSpPr>
        <p:spPr bwMode="auto">
          <a:xfrm>
            <a:off x="5715000" y="3962400"/>
            <a:ext cx="152400" cy="152400"/>
          </a:xfrm>
          <a:prstGeom prst="ellipse">
            <a:avLst/>
          </a:prstGeom>
          <a:solidFill>
            <a:schemeClr val="tx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5384" name="Text Box 25"/>
          <p:cNvSpPr txBox="1">
            <a:spLocks noChangeArrowheads="1"/>
          </p:cNvSpPr>
          <p:nvPr/>
        </p:nvSpPr>
        <p:spPr bwMode="auto">
          <a:xfrm>
            <a:off x="3886200" y="5943600"/>
            <a:ext cx="641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自然</a:t>
            </a:r>
          </a:p>
        </p:txBody>
      </p:sp>
      <p:sp>
        <p:nvSpPr>
          <p:cNvPr id="15385" name="Text Box 26"/>
          <p:cNvSpPr txBox="1">
            <a:spLocks noChangeArrowheads="1"/>
          </p:cNvSpPr>
          <p:nvPr/>
        </p:nvSpPr>
        <p:spPr bwMode="auto">
          <a:xfrm>
            <a:off x="2514600" y="4724400"/>
            <a:ext cx="9588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dirty="0"/>
              <a:t>能力低</a:t>
            </a:r>
          </a:p>
          <a:p>
            <a:pPr eaLnBrk="1" hangingPunct="1"/>
            <a:r>
              <a:rPr lang="ja-JP" altLang="en-US" dirty="0"/>
              <a:t>確率</a:t>
            </a:r>
            <a:r>
              <a:rPr lang="en-US" altLang="ja-JP" dirty="0">
                <a:solidFill>
                  <a:schemeClr val="bg1"/>
                </a:solidFill>
              </a:rPr>
              <a:t>1/2</a:t>
            </a:r>
          </a:p>
        </p:txBody>
      </p:sp>
      <p:sp>
        <p:nvSpPr>
          <p:cNvPr id="15386" name="Text Box 27"/>
          <p:cNvSpPr txBox="1">
            <a:spLocks noChangeArrowheads="1"/>
          </p:cNvSpPr>
          <p:nvPr/>
        </p:nvSpPr>
        <p:spPr bwMode="auto">
          <a:xfrm>
            <a:off x="5105400" y="4724400"/>
            <a:ext cx="9588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dirty="0"/>
              <a:t>能力高</a:t>
            </a:r>
          </a:p>
          <a:p>
            <a:pPr eaLnBrk="1" hangingPunct="1"/>
            <a:r>
              <a:rPr lang="ja-JP" altLang="en-US" dirty="0"/>
              <a:t>確率</a:t>
            </a:r>
            <a:r>
              <a:rPr lang="en-US" altLang="ja-JP" dirty="0">
                <a:solidFill>
                  <a:schemeClr val="bg1"/>
                </a:solidFill>
              </a:rPr>
              <a:t>1/2</a:t>
            </a:r>
          </a:p>
        </p:txBody>
      </p:sp>
      <p:sp>
        <p:nvSpPr>
          <p:cNvPr id="15387" name="Text Box 28"/>
          <p:cNvSpPr txBox="1">
            <a:spLocks noChangeArrowheads="1"/>
          </p:cNvSpPr>
          <p:nvPr/>
        </p:nvSpPr>
        <p:spPr bwMode="auto">
          <a:xfrm>
            <a:off x="1752600" y="3810000"/>
            <a:ext cx="641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企業</a:t>
            </a:r>
          </a:p>
        </p:txBody>
      </p:sp>
      <p:sp>
        <p:nvSpPr>
          <p:cNvPr id="15388" name="Text Box 29"/>
          <p:cNvSpPr txBox="1">
            <a:spLocks noChangeArrowheads="1"/>
          </p:cNvSpPr>
          <p:nvPr/>
        </p:nvSpPr>
        <p:spPr bwMode="auto">
          <a:xfrm>
            <a:off x="1676400" y="3124200"/>
            <a:ext cx="5746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雇う</a:t>
            </a:r>
          </a:p>
        </p:txBody>
      </p:sp>
      <p:sp>
        <p:nvSpPr>
          <p:cNvPr id="15389" name="Text Box 30"/>
          <p:cNvSpPr txBox="1">
            <a:spLocks noChangeArrowheads="1"/>
          </p:cNvSpPr>
          <p:nvPr/>
        </p:nvSpPr>
        <p:spPr bwMode="auto">
          <a:xfrm>
            <a:off x="4800600" y="3124200"/>
            <a:ext cx="5746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雇う</a:t>
            </a:r>
          </a:p>
        </p:txBody>
      </p:sp>
      <p:sp>
        <p:nvSpPr>
          <p:cNvPr id="15390" name="Text Box 31"/>
          <p:cNvSpPr txBox="1">
            <a:spLocks noChangeArrowheads="1"/>
          </p:cNvSpPr>
          <p:nvPr/>
        </p:nvSpPr>
        <p:spPr bwMode="auto">
          <a:xfrm>
            <a:off x="3276600" y="3124200"/>
            <a:ext cx="10636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雇わない</a:t>
            </a:r>
          </a:p>
        </p:txBody>
      </p:sp>
      <p:sp>
        <p:nvSpPr>
          <p:cNvPr id="15391" name="Text Box 32"/>
          <p:cNvSpPr txBox="1">
            <a:spLocks noChangeArrowheads="1"/>
          </p:cNvSpPr>
          <p:nvPr/>
        </p:nvSpPr>
        <p:spPr bwMode="auto">
          <a:xfrm>
            <a:off x="6324600" y="3124200"/>
            <a:ext cx="10636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雇わない</a:t>
            </a:r>
          </a:p>
        </p:txBody>
      </p:sp>
      <p:sp>
        <p:nvSpPr>
          <p:cNvPr id="15392" name="Text Box 33"/>
          <p:cNvSpPr txBox="1">
            <a:spLocks noChangeArrowheads="1"/>
          </p:cNvSpPr>
          <p:nvPr/>
        </p:nvSpPr>
        <p:spPr bwMode="auto">
          <a:xfrm>
            <a:off x="1447800" y="1905000"/>
            <a:ext cx="5794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a:t>－</a:t>
            </a:r>
            <a:r>
              <a:rPr lang="en-US" altLang="ja-JP" sz="2000"/>
              <a:t>1</a:t>
            </a:r>
          </a:p>
        </p:txBody>
      </p:sp>
      <p:sp>
        <p:nvSpPr>
          <p:cNvPr id="15393" name="Text Box 34"/>
          <p:cNvSpPr txBox="1">
            <a:spLocks noChangeArrowheads="1"/>
          </p:cNvSpPr>
          <p:nvPr/>
        </p:nvSpPr>
        <p:spPr bwMode="auto">
          <a:xfrm>
            <a:off x="3581400" y="1905000"/>
            <a:ext cx="381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2000"/>
              <a:t>0</a:t>
            </a:r>
          </a:p>
        </p:txBody>
      </p:sp>
      <p:sp>
        <p:nvSpPr>
          <p:cNvPr id="15394" name="Text Box 35"/>
          <p:cNvSpPr txBox="1">
            <a:spLocks noChangeArrowheads="1"/>
          </p:cNvSpPr>
          <p:nvPr/>
        </p:nvSpPr>
        <p:spPr bwMode="auto">
          <a:xfrm>
            <a:off x="4724400" y="1905000"/>
            <a:ext cx="3254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2000"/>
              <a:t>2</a:t>
            </a:r>
          </a:p>
        </p:txBody>
      </p:sp>
      <p:sp>
        <p:nvSpPr>
          <p:cNvPr id="15395" name="Text Box 36"/>
          <p:cNvSpPr txBox="1">
            <a:spLocks noChangeArrowheads="1"/>
          </p:cNvSpPr>
          <p:nvPr/>
        </p:nvSpPr>
        <p:spPr bwMode="auto">
          <a:xfrm>
            <a:off x="6629400" y="1905000"/>
            <a:ext cx="381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2000"/>
              <a:t>0</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34823"/>
                                        </p:tgtEl>
                                        <p:attrNameLst>
                                          <p:attrName>style.visibility</p:attrName>
                                        </p:attrNameLst>
                                      </p:cBhvr>
                                      <p:to>
                                        <p:strVal val="visible"/>
                                      </p:to>
                                    </p:set>
                                    <p:anim calcmode="lin" valueType="num">
                                      <p:cBhvr>
                                        <p:cTn id="7" dur="500" fill="hold"/>
                                        <p:tgtEl>
                                          <p:spTgt spid="34823"/>
                                        </p:tgtEl>
                                        <p:attrNameLst>
                                          <p:attrName>ppt_w</p:attrName>
                                        </p:attrNameLst>
                                      </p:cBhvr>
                                      <p:tavLst>
                                        <p:tav tm="0">
                                          <p:val>
                                            <p:fltVal val="0"/>
                                          </p:val>
                                        </p:tav>
                                        <p:tav tm="100000">
                                          <p:val>
                                            <p:strVal val="#ppt_w"/>
                                          </p:val>
                                        </p:tav>
                                      </p:tavLst>
                                    </p:anim>
                                    <p:anim calcmode="lin" valueType="num">
                                      <p:cBhvr>
                                        <p:cTn id="8" dur="500" fill="hold"/>
                                        <p:tgtEl>
                                          <p:spTgt spid="34823"/>
                                        </p:tgtEl>
                                        <p:attrNameLst>
                                          <p:attrName>ppt_h</p:attrName>
                                        </p:attrNameLst>
                                      </p:cBhvr>
                                      <p:tavLst>
                                        <p:tav tm="0">
                                          <p:val>
                                            <p:fltVal val="0"/>
                                          </p:val>
                                        </p:tav>
                                        <p:tav tm="100000">
                                          <p:val>
                                            <p:strVal val="#ppt_h"/>
                                          </p:val>
                                        </p:tav>
                                      </p:tavLst>
                                    </p:anim>
                                    <p:animEffect transition="in" filter="fade">
                                      <p:cBhvr>
                                        <p:cTn id="9" dur="500"/>
                                        <p:tgtEl>
                                          <p:spTgt spid="34823"/>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34824"/>
                                        </p:tgtEl>
                                        <p:attrNameLst>
                                          <p:attrName>style.visibility</p:attrName>
                                        </p:attrNameLst>
                                      </p:cBhvr>
                                      <p:to>
                                        <p:strVal val="visible"/>
                                      </p:to>
                                    </p:set>
                                    <p:anim calcmode="lin" valueType="num">
                                      <p:cBhvr>
                                        <p:cTn id="12" dur="500" fill="hold"/>
                                        <p:tgtEl>
                                          <p:spTgt spid="34824"/>
                                        </p:tgtEl>
                                        <p:attrNameLst>
                                          <p:attrName>ppt_w</p:attrName>
                                        </p:attrNameLst>
                                      </p:cBhvr>
                                      <p:tavLst>
                                        <p:tav tm="0">
                                          <p:val>
                                            <p:fltVal val="0"/>
                                          </p:val>
                                        </p:tav>
                                        <p:tav tm="100000">
                                          <p:val>
                                            <p:strVal val="#ppt_w"/>
                                          </p:val>
                                        </p:tav>
                                      </p:tavLst>
                                    </p:anim>
                                    <p:anim calcmode="lin" valueType="num">
                                      <p:cBhvr>
                                        <p:cTn id="13" dur="500" fill="hold"/>
                                        <p:tgtEl>
                                          <p:spTgt spid="34824"/>
                                        </p:tgtEl>
                                        <p:attrNameLst>
                                          <p:attrName>ppt_h</p:attrName>
                                        </p:attrNameLst>
                                      </p:cBhvr>
                                      <p:tavLst>
                                        <p:tav tm="0">
                                          <p:val>
                                            <p:fltVal val="0"/>
                                          </p:val>
                                        </p:tav>
                                        <p:tav tm="100000">
                                          <p:val>
                                            <p:strVal val="#ppt_h"/>
                                          </p:val>
                                        </p:tav>
                                      </p:tavLst>
                                    </p:anim>
                                    <p:animEffect transition="in" filter="fade">
                                      <p:cBhvr>
                                        <p:cTn id="14" dur="500"/>
                                        <p:tgtEl>
                                          <p:spTgt spid="34824"/>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34825"/>
                                        </p:tgtEl>
                                        <p:attrNameLst>
                                          <p:attrName>style.visibility</p:attrName>
                                        </p:attrNameLst>
                                      </p:cBhvr>
                                      <p:to>
                                        <p:strVal val="visible"/>
                                      </p:to>
                                    </p:set>
                                    <p:anim calcmode="lin" valueType="num">
                                      <p:cBhvr>
                                        <p:cTn id="17" dur="500" fill="hold"/>
                                        <p:tgtEl>
                                          <p:spTgt spid="34825"/>
                                        </p:tgtEl>
                                        <p:attrNameLst>
                                          <p:attrName>ppt_w</p:attrName>
                                        </p:attrNameLst>
                                      </p:cBhvr>
                                      <p:tavLst>
                                        <p:tav tm="0">
                                          <p:val>
                                            <p:fltVal val="0"/>
                                          </p:val>
                                        </p:tav>
                                        <p:tav tm="100000">
                                          <p:val>
                                            <p:strVal val="#ppt_w"/>
                                          </p:val>
                                        </p:tav>
                                      </p:tavLst>
                                    </p:anim>
                                    <p:anim calcmode="lin" valueType="num">
                                      <p:cBhvr>
                                        <p:cTn id="18" dur="500" fill="hold"/>
                                        <p:tgtEl>
                                          <p:spTgt spid="34825"/>
                                        </p:tgtEl>
                                        <p:attrNameLst>
                                          <p:attrName>ppt_h</p:attrName>
                                        </p:attrNameLst>
                                      </p:cBhvr>
                                      <p:tavLst>
                                        <p:tav tm="0">
                                          <p:val>
                                            <p:fltVal val="0"/>
                                          </p:val>
                                        </p:tav>
                                        <p:tav tm="100000">
                                          <p:val>
                                            <p:strVal val="#ppt_h"/>
                                          </p:val>
                                        </p:tav>
                                      </p:tavLst>
                                    </p:anim>
                                    <p:animEffect transition="in" filter="fade">
                                      <p:cBhvr>
                                        <p:cTn id="19" dur="500"/>
                                        <p:tgtEl>
                                          <p:spTgt spid="34825"/>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34820"/>
                                        </p:tgtEl>
                                        <p:attrNameLst>
                                          <p:attrName>style.visibility</p:attrName>
                                        </p:attrNameLst>
                                      </p:cBhvr>
                                      <p:to>
                                        <p:strVal val="visible"/>
                                      </p:to>
                                    </p:set>
                                    <p:animEffect transition="in" filter="wipe(down)">
                                      <p:cBhvr>
                                        <p:cTn id="24" dur="500"/>
                                        <p:tgtEl>
                                          <p:spTgt spid="34820"/>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34821"/>
                                        </p:tgtEl>
                                        <p:attrNameLst>
                                          <p:attrName>style.visibility</p:attrName>
                                        </p:attrNameLst>
                                      </p:cBhvr>
                                      <p:to>
                                        <p:strVal val="visible"/>
                                      </p:to>
                                    </p:set>
                                    <p:animEffect transition="in" filter="wipe(down)">
                                      <p:cBhvr>
                                        <p:cTn id="27" dur="500"/>
                                        <p:tgtEl>
                                          <p:spTgt spid="34821"/>
                                        </p:tgtEl>
                                      </p:cBhvr>
                                    </p:animEffect>
                                  </p:childTnLst>
                                </p:cTn>
                              </p:par>
                            </p:childTnLst>
                          </p:cTn>
                        </p:par>
                        <p:par>
                          <p:cTn id="28" fill="hold" nodeType="afterGroup">
                            <p:stCondLst>
                              <p:cond delay="500"/>
                            </p:stCondLst>
                            <p:childTnLst>
                              <p:par>
                                <p:cTn id="29" presetID="22" presetClass="entr" presetSubtype="4" fill="hold" grpId="0" nodeType="afterEffect">
                                  <p:stCondLst>
                                    <p:cond delay="0"/>
                                  </p:stCondLst>
                                  <p:childTnLst>
                                    <p:set>
                                      <p:cBhvr>
                                        <p:cTn id="30" dur="1" fill="hold">
                                          <p:stCondLst>
                                            <p:cond delay="0"/>
                                          </p:stCondLst>
                                        </p:cTn>
                                        <p:tgtEl>
                                          <p:spTgt spid="34822"/>
                                        </p:tgtEl>
                                        <p:attrNameLst>
                                          <p:attrName>style.visibility</p:attrName>
                                        </p:attrNameLst>
                                      </p:cBhvr>
                                      <p:to>
                                        <p:strVal val="visible"/>
                                      </p:to>
                                    </p:set>
                                    <p:animEffect transition="in" filter="wipe(down)">
                                      <p:cBhvr>
                                        <p:cTn id="31" dur="500"/>
                                        <p:tgtEl>
                                          <p:spTgt spid="34822"/>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2" presetClass="entr" presetSubtype="4" fill="hold" grpId="0" nodeType="clickEffect">
                                  <p:stCondLst>
                                    <p:cond delay="0"/>
                                  </p:stCondLst>
                                  <p:childTnLst>
                                    <p:set>
                                      <p:cBhvr>
                                        <p:cTn id="35" dur="1" fill="hold">
                                          <p:stCondLst>
                                            <p:cond delay="0"/>
                                          </p:stCondLst>
                                        </p:cTn>
                                        <p:tgtEl>
                                          <p:spTgt spid="34827"/>
                                        </p:tgtEl>
                                        <p:attrNameLst>
                                          <p:attrName>style.visibility</p:attrName>
                                        </p:attrNameLst>
                                      </p:cBhvr>
                                      <p:to>
                                        <p:strVal val="visible"/>
                                      </p:to>
                                    </p:set>
                                    <p:animEffect transition="in" filter="wipe(down)">
                                      <p:cBhvr>
                                        <p:cTn id="36" dur="500"/>
                                        <p:tgtEl>
                                          <p:spTgt spid="34827"/>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34828"/>
                                        </p:tgtEl>
                                        <p:attrNameLst>
                                          <p:attrName>style.visibility</p:attrName>
                                        </p:attrNameLst>
                                      </p:cBhvr>
                                      <p:to>
                                        <p:strVal val="visible"/>
                                      </p:to>
                                    </p:set>
                                    <p:animEffect transition="in" filter="wipe(down)">
                                      <p:cBhvr>
                                        <p:cTn id="39" dur="500"/>
                                        <p:tgtEl>
                                          <p:spTgt spid="34828"/>
                                        </p:tgtEl>
                                      </p:cBhvr>
                                    </p:animEffect>
                                  </p:childTnLst>
                                </p:cTn>
                              </p:par>
                            </p:childTnLst>
                          </p:cTn>
                        </p:par>
                        <p:par>
                          <p:cTn id="40" fill="hold" nodeType="afterGroup">
                            <p:stCondLst>
                              <p:cond delay="500"/>
                            </p:stCondLst>
                            <p:childTnLst>
                              <p:par>
                                <p:cTn id="41" presetID="22" presetClass="entr" presetSubtype="4" fill="hold" grpId="0" nodeType="afterEffect">
                                  <p:stCondLst>
                                    <p:cond delay="0"/>
                                  </p:stCondLst>
                                  <p:childTnLst>
                                    <p:set>
                                      <p:cBhvr>
                                        <p:cTn id="42" dur="1" fill="hold">
                                          <p:stCondLst>
                                            <p:cond delay="0"/>
                                          </p:stCondLst>
                                        </p:cTn>
                                        <p:tgtEl>
                                          <p:spTgt spid="34826"/>
                                        </p:tgtEl>
                                        <p:attrNameLst>
                                          <p:attrName>style.visibility</p:attrName>
                                        </p:attrNameLst>
                                      </p:cBhvr>
                                      <p:to>
                                        <p:strVal val="visible"/>
                                      </p:to>
                                    </p:set>
                                    <p:animEffect transition="in" filter="wipe(down)">
                                      <p:cBhvr>
                                        <p:cTn id="43" dur="500"/>
                                        <p:tgtEl>
                                          <p:spTgt spid="34826"/>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53" presetClass="entr" presetSubtype="0" fill="hold" grpId="0" nodeType="clickEffect">
                                  <p:stCondLst>
                                    <p:cond delay="0"/>
                                  </p:stCondLst>
                                  <p:childTnLst>
                                    <p:set>
                                      <p:cBhvr>
                                        <p:cTn id="47" dur="1" fill="hold">
                                          <p:stCondLst>
                                            <p:cond delay="0"/>
                                          </p:stCondLst>
                                        </p:cTn>
                                        <p:tgtEl>
                                          <p:spTgt spid="34829"/>
                                        </p:tgtEl>
                                        <p:attrNameLst>
                                          <p:attrName>style.visibility</p:attrName>
                                        </p:attrNameLst>
                                      </p:cBhvr>
                                      <p:to>
                                        <p:strVal val="visible"/>
                                      </p:to>
                                    </p:set>
                                    <p:anim calcmode="lin" valueType="num">
                                      <p:cBhvr>
                                        <p:cTn id="48" dur="500" fill="hold"/>
                                        <p:tgtEl>
                                          <p:spTgt spid="34829"/>
                                        </p:tgtEl>
                                        <p:attrNameLst>
                                          <p:attrName>ppt_w</p:attrName>
                                        </p:attrNameLst>
                                      </p:cBhvr>
                                      <p:tavLst>
                                        <p:tav tm="0">
                                          <p:val>
                                            <p:fltVal val="0"/>
                                          </p:val>
                                        </p:tav>
                                        <p:tav tm="100000">
                                          <p:val>
                                            <p:strVal val="#ppt_w"/>
                                          </p:val>
                                        </p:tav>
                                      </p:tavLst>
                                    </p:anim>
                                    <p:anim calcmode="lin" valueType="num">
                                      <p:cBhvr>
                                        <p:cTn id="49" dur="500" fill="hold"/>
                                        <p:tgtEl>
                                          <p:spTgt spid="34829"/>
                                        </p:tgtEl>
                                        <p:attrNameLst>
                                          <p:attrName>ppt_h</p:attrName>
                                        </p:attrNameLst>
                                      </p:cBhvr>
                                      <p:tavLst>
                                        <p:tav tm="0">
                                          <p:val>
                                            <p:fltVal val="0"/>
                                          </p:val>
                                        </p:tav>
                                        <p:tav tm="100000">
                                          <p:val>
                                            <p:strVal val="#ppt_h"/>
                                          </p:val>
                                        </p:tav>
                                      </p:tavLst>
                                    </p:anim>
                                    <p:animEffect transition="in" filter="fade">
                                      <p:cBhvr>
                                        <p:cTn id="50" dur="500"/>
                                        <p:tgtEl>
                                          <p:spTgt spid="34829"/>
                                        </p:tgtEl>
                                      </p:cBhvr>
                                    </p:animEffect>
                                  </p:childTnLst>
                                </p:cTn>
                              </p:par>
                              <p:par>
                                <p:cTn id="51" presetID="2" presetClass="exit" presetSubtype="4" fill="hold" grpId="1" nodeType="withEffect">
                                  <p:stCondLst>
                                    <p:cond delay="0"/>
                                  </p:stCondLst>
                                  <p:childTnLst>
                                    <p:anim calcmode="lin" valueType="num">
                                      <p:cBhvr additive="base">
                                        <p:cTn id="52" dur="500"/>
                                        <p:tgtEl>
                                          <p:spTgt spid="34827"/>
                                        </p:tgtEl>
                                        <p:attrNameLst>
                                          <p:attrName>ppt_x</p:attrName>
                                        </p:attrNameLst>
                                      </p:cBhvr>
                                      <p:tavLst>
                                        <p:tav tm="0">
                                          <p:val>
                                            <p:strVal val="ppt_x"/>
                                          </p:val>
                                        </p:tav>
                                        <p:tav tm="100000">
                                          <p:val>
                                            <p:strVal val="ppt_x"/>
                                          </p:val>
                                        </p:tav>
                                      </p:tavLst>
                                    </p:anim>
                                    <p:anim calcmode="lin" valueType="num">
                                      <p:cBhvr additive="base">
                                        <p:cTn id="53" dur="500"/>
                                        <p:tgtEl>
                                          <p:spTgt spid="34827"/>
                                        </p:tgtEl>
                                        <p:attrNameLst>
                                          <p:attrName>ppt_y</p:attrName>
                                        </p:attrNameLst>
                                      </p:cBhvr>
                                      <p:tavLst>
                                        <p:tav tm="0">
                                          <p:val>
                                            <p:strVal val="ppt_y"/>
                                          </p:val>
                                        </p:tav>
                                        <p:tav tm="100000">
                                          <p:val>
                                            <p:strVal val="1+ppt_h/2"/>
                                          </p:val>
                                        </p:tav>
                                      </p:tavLst>
                                    </p:anim>
                                    <p:set>
                                      <p:cBhvr>
                                        <p:cTn id="54" dur="1" fill="hold">
                                          <p:stCondLst>
                                            <p:cond delay="499"/>
                                          </p:stCondLst>
                                        </p:cTn>
                                        <p:tgtEl>
                                          <p:spTgt spid="34827"/>
                                        </p:tgtEl>
                                        <p:attrNameLst>
                                          <p:attrName>style.visibility</p:attrName>
                                        </p:attrNameLst>
                                      </p:cBhvr>
                                      <p:to>
                                        <p:strVal val="hidden"/>
                                      </p:to>
                                    </p:set>
                                  </p:childTnLst>
                                </p:cTn>
                              </p:par>
                              <p:par>
                                <p:cTn id="55" presetID="2" presetClass="exit" presetSubtype="4" fill="hold" grpId="1" nodeType="withEffect">
                                  <p:stCondLst>
                                    <p:cond delay="0"/>
                                  </p:stCondLst>
                                  <p:childTnLst>
                                    <p:anim calcmode="lin" valueType="num">
                                      <p:cBhvr additive="base">
                                        <p:cTn id="56" dur="500"/>
                                        <p:tgtEl>
                                          <p:spTgt spid="34828"/>
                                        </p:tgtEl>
                                        <p:attrNameLst>
                                          <p:attrName>ppt_x</p:attrName>
                                        </p:attrNameLst>
                                      </p:cBhvr>
                                      <p:tavLst>
                                        <p:tav tm="0">
                                          <p:val>
                                            <p:strVal val="ppt_x"/>
                                          </p:val>
                                        </p:tav>
                                        <p:tav tm="100000">
                                          <p:val>
                                            <p:strVal val="ppt_x"/>
                                          </p:val>
                                        </p:tav>
                                      </p:tavLst>
                                    </p:anim>
                                    <p:anim calcmode="lin" valueType="num">
                                      <p:cBhvr additive="base">
                                        <p:cTn id="57" dur="500"/>
                                        <p:tgtEl>
                                          <p:spTgt spid="34828"/>
                                        </p:tgtEl>
                                        <p:attrNameLst>
                                          <p:attrName>ppt_y</p:attrName>
                                        </p:attrNameLst>
                                      </p:cBhvr>
                                      <p:tavLst>
                                        <p:tav tm="0">
                                          <p:val>
                                            <p:strVal val="ppt_y"/>
                                          </p:val>
                                        </p:tav>
                                        <p:tav tm="100000">
                                          <p:val>
                                            <p:strVal val="1+ppt_h/2"/>
                                          </p:val>
                                        </p:tav>
                                      </p:tavLst>
                                    </p:anim>
                                    <p:set>
                                      <p:cBhvr>
                                        <p:cTn id="58" dur="1" fill="hold">
                                          <p:stCondLst>
                                            <p:cond delay="499"/>
                                          </p:stCondLst>
                                        </p:cTn>
                                        <p:tgtEl>
                                          <p:spTgt spid="3482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0" grpId="0" animBg="1"/>
      <p:bldP spid="34821" grpId="0" animBg="1"/>
      <p:bldP spid="34822" grpId="0" animBg="1"/>
      <p:bldP spid="34823" grpId="0" animBg="1"/>
      <p:bldP spid="34824" grpId="0" animBg="1"/>
      <p:bldP spid="34825" grpId="0" animBg="1"/>
      <p:bldP spid="34826" grpId="0" animBg="1"/>
      <p:bldP spid="34827" grpId="0" animBg="1"/>
      <p:bldP spid="34827" grpId="1" animBg="1"/>
      <p:bldP spid="34828" grpId="0" animBg="1"/>
      <p:bldP spid="34828" grpId="1" animBg="1"/>
      <p:bldP spid="3482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スライド番号プレースホル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47D99422-4502-46A5-93BE-88BD6E06A157}" type="slidenum">
              <a:rPr kumimoji="0" lang="en-US" altLang="ja-JP"/>
              <a:pPr eaLnBrk="1" hangingPunct="1"/>
              <a:t>14</a:t>
            </a:fld>
            <a:endParaRPr kumimoji="0" lang="en-US" altLang="ja-JP"/>
          </a:p>
        </p:txBody>
      </p:sp>
      <p:sp>
        <p:nvSpPr>
          <p:cNvPr id="1028" name="Rectangle 2"/>
          <p:cNvSpPr>
            <a:spLocks noGrp="1" noChangeArrowheads="1"/>
          </p:cNvSpPr>
          <p:nvPr>
            <p:ph type="title"/>
          </p:nvPr>
        </p:nvSpPr>
        <p:spPr/>
        <p:txBody>
          <a:bodyPr/>
          <a:lstStyle/>
          <a:p>
            <a:pPr eaLnBrk="1" hangingPunct="1"/>
            <a:r>
              <a:rPr lang="ja-JP" altLang="en-US" smtClean="0"/>
              <a:t>信念の合理性</a:t>
            </a:r>
          </a:p>
        </p:txBody>
      </p:sp>
      <p:sp>
        <p:nvSpPr>
          <p:cNvPr id="1029" name="Rectangle 3"/>
          <p:cNvSpPr>
            <a:spLocks noGrp="1" noChangeArrowheads="1"/>
          </p:cNvSpPr>
          <p:nvPr>
            <p:ph type="body" idx="1"/>
          </p:nvPr>
        </p:nvSpPr>
        <p:spPr>
          <a:xfrm>
            <a:off x="457200" y="1600200"/>
            <a:ext cx="8458200" cy="4800600"/>
          </a:xfrm>
        </p:spPr>
        <p:txBody>
          <a:bodyPr/>
          <a:lstStyle/>
          <a:p>
            <a:pPr eaLnBrk="1" hangingPunct="1"/>
            <a:r>
              <a:rPr lang="ja-JP" altLang="en-US" sz="2800" dirty="0" smtClean="0"/>
              <a:t>各プレイヤーの信念は、可能な限り、戦略の組み合わせからベイズ・ルール（</a:t>
            </a:r>
            <a:r>
              <a:rPr lang="en-US" altLang="ja-JP" sz="2800" dirty="0" smtClean="0"/>
              <a:t>Bayes’ rule</a:t>
            </a:r>
            <a:r>
              <a:rPr lang="ja-JP" altLang="en-US" sz="2800" dirty="0" smtClean="0"/>
              <a:t>）を用いて導いた意思決定点の確率と整合的である必要</a:t>
            </a:r>
          </a:p>
          <a:p>
            <a:pPr lvl="1" eaLnBrk="1" hangingPunct="1"/>
            <a:r>
              <a:rPr lang="ja-JP" altLang="en-US" sz="2400" dirty="0" smtClean="0"/>
              <a:t>ベイズ・ルール：ある情報が追加されたときにどのように確率分布が変化するか？</a:t>
            </a:r>
          </a:p>
          <a:p>
            <a:pPr lvl="1" eaLnBrk="1" hangingPunct="1"/>
            <a:endParaRPr lang="ja-JP" altLang="en-US" sz="2400" dirty="0" smtClean="0"/>
          </a:p>
          <a:p>
            <a:pPr lvl="1" eaLnBrk="1" hangingPunct="1"/>
            <a:endParaRPr lang="ja-JP" altLang="en-US" sz="2400" dirty="0" smtClean="0"/>
          </a:p>
          <a:p>
            <a:pPr eaLnBrk="1" hangingPunct="1"/>
            <a:endParaRPr lang="ja-JP" altLang="en-US" sz="2800" dirty="0" smtClean="0"/>
          </a:p>
          <a:p>
            <a:pPr lvl="1" eaLnBrk="1" hangingPunct="1"/>
            <a:endParaRPr lang="ja-JP" altLang="en-US" sz="2400" dirty="0" smtClean="0"/>
          </a:p>
          <a:p>
            <a:pPr eaLnBrk="1" hangingPunct="1"/>
            <a:r>
              <a:rPr lang="ja-JP" altLang="en-US" sz="2800" dirty="0" smtClean="0"/>
              <a:t>ゲーム</a:t>
            </a:r>
            <a:r>
              <a:rPr lang="en-US" altLang="ja-JP" sz="2800" dirty="0" smtClean="0"/>
              <a:t>2</a:t>
            </a:r>
            <a:r>
              <a:rPr lang="ja-JP" altLang="en-US" sz="2800" dirty="0" smtClean="0"/>
              <a:t>：追加される情報はない ⇒ 事前確率＝信念</a:t>
            </a:r>
          </a:p>
        </p:txBody>
      </p:sp>
      <p:graphicFrame>
        <p:nvGraphicFramePr>
          <p:cNvPr id="1026" name="Object 4"/>
          <p:cNvGraphicFramePr>
            <a:graphicFrameLocks noChangeAspect="1"/>
          </p:cNvGraphicFramePr>
          <p:nvPr/>
        </p:nvGraphicFramePr>
        <p:xfrm>
          <a:off x="990600" y="3886200"/>
          <a:ext cx="7623175" cy="1244600"/>
        </p:xfrm>
        <a:graphic>
          <a:graphicData uri="http://schemas.openxmlformats.org/presentationml/2006/ole">
            <mc:AlternateContent xmlns:mc="http://schemas.openxmlformats.org/markup-compatibility/2006">
              <mc:Choice xmlns:v="urn:schemas-microsoft-com:vml" Requires="v">
                <p:oleObj spid="_x0000_s2055" name="Equation" r:id="rId4" imgW="3809880" imgH="622080" progId="Equation.DSMT4">
                  <p:embed/>
                </p:oleObj>
              </mc:Choice>
              <mc:Fallback>
                <p:oleObj name="Equation" r:id="rId4" imgW="3809880" imgH="62208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0600" y="3886200"/>
                        <a:ext cx="7623175" cy="1244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38853365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スライド番号プレースホル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CFC5C12B-0C7E-4745-A7D3-B816437F133D}" type="slidenum">
              <a:rPr kumimoji="0" lang="en-US" altLang="ja-JP"/>
              <a:pPr eaLnBrk="1" hangingPunct="1"/>
              <a:t>15</a:t>
            </a:fld>
            <a:endParaRPr kumimoji="0" lang="en-US" altLang="ja-JP"/>
          </a:p>
        </p:txBody>
      </p:sp>
      <p:sp>
        <p:nvSpPr>
          <p:cNvPr id="16387" name="Rectangle 2"/>
          <p:cNvSpPr>
            <a:spLocks noGrp="1" noChangeArrowheads="1"/>
          </p:cNvSpPr>
          <p:nvPr>
            <p:ph type="title"/>
          </p:nvPr>
        </p:nvSpPr>
        <p:spPr/>
        <p:txBody>
          <a:bodyPr/>
          <a:lstStyle/>
          <a:p>
            <a:pPr eaLnBrk="1" hangingPunct="1"/>
            <a:r>
              <a:rPr lang="ja-JP" altLang="en-US" smtClean="0"/>
              <a:t>完全ベイズ均衡：チキン・ゲーム</a:t>
            </a:r>
          </a:p>
        </p:txBody>
      </p:sp>
      <p:sp>
        <p:nvSpPr>
          <p:cNvPr id="37891" name="Rectangle 3"/>
          <p:cNvSpPr>
            <a:spLocks noGrp="1" noChangeArrowheads="1"/>
          </p:cNvSpPr>
          <p:nvPr>
            <p:ph type="body" idx="1"/>
          </p:nvPr>
        </p:nvSpPr>
        <p:spPr>
          <a:xfrm>
            <a:off x="457200" y="1600200"/>
            <a:ext cx="8458200" cy="5029200"/>
          </a:xfrm>
        </p:spPr>
        <p:txBody>
          <a:bodyPr/>
          <a:lstStyle/>
          <a:p>
            <a:pPr eaLnBrk="1" hangingPunct="1">
              <a:lnSpc>
                <a:spcPct val="80000"/>
              </a:lnSpc>
            </a:pPr>
            <a:r>
              <a:rPr lang="ja-JP" altLang="en-US" sz="2800" smtClean="0"/>
              <a:t>プレイヤーが知らずに行動しなくてはらない情報は、自然が選んだものだけとは限らない</a:t>
            </a:r>
          </a:p>
          <a:p>
            <a:pPr lvl="2" eaLnBrk="1" hangingPunct="1">
              <a:lnSpc>
                <a:spcPct val="80000"/>
              </a:lnSpc>
            </a:pPr>
            <a:endParaRPr lang="ja-JP" altLang="en-US" sz="2000" smtClean="0"/>
          </a:p>
          <a:p>
            <a:pPr eaLnBrk="1" hangingPunct="1">
              <a:lnSpc>
                <a:spcPct val="80000"/>
              </a:lnSpc>
            </a:pPr>
            <a:r>
              <a:rPr lang="ja-JP" altLang="en-US" sz="2800" smtClean="0"/>
              <a:t>例：チキン・ゲーム</a:t>
            </a:r>
          </a:p>
          <a:p>
            <a:pPr lvl="1" eaLnBrk="1" hangingPunct="1">
              <a:lnSpc>
                <a:spcPct val="80000"/>
              </a:lnSpc>
            </a:pPr>
            <a:r>
              <a:rPr lang="ja-JP" altLang="en-US" sz="2400" smtClean="0"/>
              <a:t>各プレイヤー（例：夫と妻）は、相手が「家事やる」と「やらない」のどちらを選択するか、分からない</a:t>
            </a:r>
            <a:endParaRPr lang="en-US" altLang="ja-JP" sz="2400" smtClean="0"/>
          </a:p>
          <a:p>
            <a:pPr lvl="1" eaLnBrk="1" hangingPunct="1"/>
            <a:r>
              <a:rPr lang="ja-JP" altLang="en-US" sz="2400" smtClean="0"/>
              <a:t>各プレイヤーの利得：</a:t>
            </a:r>
          </a:p>
          <a:p>
            <a:pPr lvl="2" eaLnBrk="1" hangingPunct="1"/>
            <a:r>
              <a:rPr lang="ja-JP" altLang="en-US" sz="2000" smtClean="0"/>
              <a:t>自分がサボる　（</a:t>
            </a:r>
            <a:r>
              <a:rPr lang="en-US" altLang="ja-JP" sz="2000" smtClean="0"/>
              <a:t>3</a:t>
            </a:r>
            <a:r>
              <a:rPr lang="ja-JP" altLang="en-US" sz="2000" smtClean="0"/>
              <a:t>）</a:t>
            </a:r>
          </a:p>
          <a:p>
            <a:pPr lvl="2" eaLnBrk="1" hangingPunct="1"/>
            <a:r>
              <a:rPr lang="ja-JP" altLang="en-US" sz="2000" smtClean="0"/>
              <a:t>２人で負担　　　（</a:t>
            </a:r>
            <a:r>
              <a:rPr lang="en-US" altLang="ja-JP" sz="2000" smtClean="0"/>
              <a:t>2</a:t>
            </a:r>
            <a:r>
              <a:rPr lang="ja-JP" altLang="en-US" sz="2000" smtClean="0"/>
              <a:t>）</a:t>
            </a:r>
          </a:p>
          <a:p>
            <a:pPr lvl="2" eaLnBrk="1" hangingPunct="1"/>
            <a:r>
              <a:rPr lang="ja-JP" altLang="en-US" sz="2000" smtClean="0"/>
              <a:t>自分だけ負担　（</a:t>
            </a:r>
            <a:r>
              <a:rPr lang="en-US" altLang="ja-JP" sz="2000" smtClean="0"/>
              <a:t>1</a:t>
            </a:r>
            <a:r>
              <a:rPr lang="ja-JP" altLang="en-US" sz="2000" smtClean="0"/>
              <a:t>）</a:t>
            </a:r>
          </a:p>
          <a:p>
            <a:pPr lvl="2" eaLnBrk="1" hangingPunct="1"/>
            <a:r>
              <a:rPr lang="ja-JP" altLang="en-US" sz="2000" smtClean="0"/>
              <a:t>２人ともサボる　（</a:t>
            </a:r>
            <a:r>
              <a:rPr lang="en-US" altLang="ja-JP" sz="2000" smtClean="0"/>
              <a:t>0</a:t>
            </a:r>
            <a:r>
              <a:rPr lang="ja-JP" altLang="en-US" sz="2000" smtClean="0"/>
              <a:t>）</a:t>
            </a:r>
          </a:p>
        </p:txBody>
      </p:sp>
      <p:sp>
        <p:nvSpPr>
          <p:cNvPr id="5" name="AutoShape 4"/>
          <p:cNvSpPr>
            <a:spLocks noChangeArrowheads="1"/>
          </p:cNvSpPr>
          <p:nvPr/>
        </p:nvSpPr>
        <p:spPr bwMode="auto">
          <a:xfrm>
            <a:off x="3886200" y="4221163"/>
            <a:ext cx="685800" cy="1371600"/>
          </a:xfrm>
          <a:prstGeom prst="upDownArrow">
            <a:avLst>
              <a:gd name="adj1" fmla="val 50000"/>
              <a:gd name="adj2" fmla="val 42000"/>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vert="eaVert"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ja-JP" altLang="en-US"/>
              <a:t>大　利得　小</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7891">
                                            <p:txEl>
                                              <p:pRg st="0" end="0"/>
                                            </p:txEl>
                                          </p:spTgt>
                                        </p:tgtEl>
                                        <p:attrNameLst>
                                          <p:attrName>style.visibility</p:attrName>
                                        </p:attrNameLst>
                                      </p:cBhvr>
                                      <p:to>
                                        <p:strVal val="visible"/>
                                      </p:to>
                                    </p:set>
                                    <p:anim calcmode="lin" valueType="num">
                                      <p:cBhvr additive="base">
                                        <p:cTn id="7" dur="500" fill="hold"/>
                                        <p:tgtEl>
                                          <p:spTgt spid="3789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789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7891">
                                            <p:txEl>
                                              <p:pRg st="2" end="2"/>
                                            </p:txEl>
                                          </p:spTgt>
                                        </p:tgtEl>
                                        <p:attrNameLst>
                                          <p:attrName>style.visibility</p:attrName>
                                        </p:attrNameLst>
                                      </p:cBhvr>
                                      <p:to>
                                        <p:strVal val="visible"/>
                                      </p:to>
                                    </p:set>
                                    <p:anim calcmode="lin" valueType="num">
                                      <p:cBhvr additive="base">
                                        <p:cTn id="13" dur="500" fill="hold"/>
                                        <p:tgtEl>
                                          <p:spTgt spid="37891">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7891">
                                            <p:txEl>
                                              <p:pRg st="2" end="2"/>
                                            </p:txEl>
                                          </p:spTgt>
                                        </p:tgtEl>
                                        <p:attrNameLst>
                                          <p:attrName>ppt_y</p:attrName>
                                        </p:attrNameLst>
                                      </p:cBhvr>
                                      <p:tavLst>
                                        <p:tav tm="0">
                                          <p:val>
                                            <p:strVal val="#ppt_y"/>
                                          </p:val>
                                        </p:tav>
                                        <p:tav tm="100000">
                                          <p:val>
                                            <p:strVal val="#ppt_y"/>
                                          </p:val>
                                        </p:tav>
                                      </p:tavLst>
                                    </p:anim>
                                  </p:childTnLst>
                                </p:cTn>
                              </p:par>
                            </p:childTnLst>
                          </p:cTn>
                        </p:par>
                        <p:par>
                          <p:cTn id="15" fill="hold" nodeType="afterGroup">
                            <p:stCondLst>
                              <p:cond delay="500"/>
                            </p:stCondLst>
                            <p:childTnLst>
                              <p:par>
                                <p:cTn id="16" presetID="2" presetClass="entr" presetSubtype="8" fill="hold" grpId="0" nodeType="afterEffect">
                                  <p:stCondLst>
                                    <p:cond delay="0"/>
                                  </p:stCondLst>
                                  <p:childTnLst>
                                    <p:set>
                                      <p:cBhvr>
                                        <p:cTn id="17" dur="1" fill="hold">
                                          <p:stCondLst>
                                            <p:cond delay="0"/>
                                          </p:stCondLst>
                                        </p:cTn>
                                        <p:tgtEl>
                                          <p:spTgt spid="37891">
                                            <p:txEl>
                                              <p:pRg st="3" end="3"/>
                                            </p:txEl>
                                          </p:spTgt>
                                        </p:tgtEl>
                                        <p:attrNameLst>
                                          <p:attrName>style.visibility</p:attrName>
                                        </p:attrNameLst>
                                      </p:cBhvr>
                                      <p:to>
                                        <p:strVal val="visible"/>
                                      </p:to>
                                    </p:set>
                                    <p:anim calcmode="lin" valueType="num">
                                      <p:cBhvr additive="base">
                                        <p:cTn id="18" dur="500" fill="hold"/>
                                        <p:tgtEl>
                                          <p:spTgt spid="37891">
                                            <p:txEl>
                                              <p:pRg st="3" end="3"/>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37891">
                                            <p:txEl>
                                              <p:pRg st="3" end="3"/>
                                            </p:txEl>
                                          </p:spTgt>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37891">
                                            <p:txEl>
                                              <p:pRg st="4" end="4"/>
                                            </p:txEl>
                                          </p:spTgt>
                                        </p:tgtEl>
                                        <p:attrNameLst>
                                          <p:attrName>style.visibility</p:attrName>
                                        </p:attrNameLst>
                                      </p:cBhvr>
                                      <p:to>
                                        <p:strVal val="visible"/>
                                      </p:to>
                                    </p:set>
                                    <p:anim calcmode="lin" valueType="num">
                                      <p:cBhvr additive="base">
                                        <p:cTn id="22" dur="500" fill="hold"/>
                                        <p:tgtEl>
                                          <p:spTgt spid="37891">
                                            <p:txEl>
                                              <p:pRg st="4" end="4"/>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7891">
                                            <p:txEl>
                                              <p:pRg st="4" end="4"/>
                                            </p:txEl>
                                          </p:spTgt>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37891">
                                            <p:txEl>
                                              <p:pRg st="5" end="5"/>
                                            </p:txEl>
                                          </p:spTgt>
                                        </p:tgtEl>
                                        <p:attrNameLst>
                                          <p:attrName>style.visibility</p:attrName>
                                        </p:attrNameLst>
                                      </p:cBhvr>
                                      <p:to>
                                        <p:strVal val="visible"/>
                                      </p:to>
                                    </p:set>
                                    <p:anim calcmode="lin" valueType="num">
                                      <p:cBhvr additive="base">
                                        <p:cTn id="26" dur="500" fill="hold"/>
                                        <p:tgtEl>
                                          <p:spTgt spid="37891">
                                            <p:txEl>
                                              <p:pRg st="5" end="5"/>
                                            </p:txEl>
                                          </p:spTgt>
                                        </p:tgtEl>
                                        <p:attrNameLst>
                                          <p:attrName>ppt_x</p:attrName>
                                        </p:attrNameLst>
                                      </p:cBhvr>
                                      <p:tavLst>
                                        <p:tav tm="0">
                                          <p:val>
                                            <p:strVal val="0-#ppt_w/2"/>
                                          </p:val>
                                        </p:tav>
                                        <p:tav tm="100000">
                                          <p:val>
                                            <p:strVal val="#ppt_x"/>
                                          </p:val>
                                        </p:tav>
                                      </p:tavLst>
                                    </p:anim>
                                    <p:anim calcmode="lin" valueType="num">
                                      <p:cBhvr additive="base">
                                        <p:cTn id="27" dur="500" fill="hold"/>
                                        <p:tgtEl>
                                          <p:spTgt spid="37891">
                                            <p:txEl>
                                              <p:pRg st="5" end="5"/>
                                            </p:txEl>
                                          </p:spTgt>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37891">
                                            <p:txEl>
                                              <p:pRg st="6" end="6"/>
                                            </p:txEl>
                                          </p:spTgt>
                                        </p:tgtEl>
                                        <p:attrNameLst>
                                          <p:attrName>style.visibility</p:attrName>
                                        </p:attrNameLst>
                                      </p:cBhvr>
                                      <p:to>
                                        <p:strVal val="visible"/>
                                      </p:to>
                                    </p:set>
                                    <p:anim calcmode="lin" valueType="num">
                                      <p:cBhvr additive="base">
                                        <p:cTn id="30" dur="500" fill="hold"/>
                                        <p:tgtEl>
                                          <p:spTgt spid="37891">
                                            <p:txEl>
                                              <p:pRg st="6" end="6"/>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37891">
                                            <p:txEl>
                                              <p:pRg st="6" end="6"/>
                                            </p:txEl>
                                          </p:spTgt>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37891">
                                            <p:txEl>
                                              <p:pRg st="7" end="7"/>
                                            </p:txEl>
                                          </p:spTgt>
                                        </p:tgtEl>
                                        <p:attrNameLst>
                                          <p:attrName>style.visibility</p:attrName>
                                        </p:attrNameLst>
                                      </p:cBhvr>
                                      <p:to>
                                        <p:strVal val="visible"/>
                                      </p:to>
                                    </p:set>
                                    <p:anim calcmode="lin" valueType="num">
                                      <p:cBhvr additive="base">
                                        <p:cTn id="34" dur="500" fill="hold"/>
                                        <p:tgtEl>
                                          <p:spTgt spid="37891">
                                            <p:txEl>
                                              <p:pRg st="7" end="7"/>
                                            </p:txEl>
                                          </p:spTgt>
                                        </p:tgtEl>
                                        <p:attrNameLst>
                                          <p:attrName>ppt_x</p:attrName>
                                        </p:attrNameLst>
                                      </p:cBhvr>
                                      <p:tavLst>
                                        <p:tav tm="0">
                                          <p:val>
                                            <p:strVal val="0-#ppt_w/2"/>
                                          </p:val>
                                        </p:tav>
                                        <p:tav tm="100000">
                                          <p:val>
                                            <p:strVal val="#ppt_x"/>
                                          </p:val>
                                        </p:tav>
                                      </p:tavLst>
                                    </p:anim>
                                    <p:anim calcmode="lin" valueType="num">
                                      <p:cBhvr additive="base">
                                        <p:cTn id="35" dur="500" fill="hold"/>
                                        <p:tgtEl>
                                          <p:spTgt spid="37891">
                                            <p:txEl>
                                              <p:pRg st="7" end="7"/>
                                            </p:txEl>
                                          </p:spTgt>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37891">
                                            <p:txEl>
                                              <p:pRg st="8" end="8"/>
                                            </p:txEl>
                                          </p:spTgt>
                                        </p:tgtEl>
                                        <p:attrNameLst>
                                          <p:attrName>style.visibility</p:attrName>
                                        </p:attrNameLst>
                                      </p:cBhvr>
                                      <p:to>
                                        <p:strVal val="visible"/>
                                      </p:to>
                                    </p:set>
                                    <p:anim calcmode="lin" valueType="num">
                                      <p:cBhvr additive="base">
                                        <p:cTn id="38" dur="500" fill="hold"/>
                                        <p:tgtEl>
                                          <p:spTgt spid="37891">
                                            <p:txEl>
                                              <p:pRg st="8" end="8"/>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37891">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40" fill="hold" nodeType="clickPar">
                      <p:stCondLst>
                        <p:cond delay="indefinite"/>
                      </p:stCondLst>
                      <p:childTnLst>
                        <p:par>
                          <p:cTn id="41" fill="hold" nodeType="withGroup">
                            <p:stCondLst>
                              <p:cond delay="0"/>
                            </p:stCondLst>
                            <p:childTnLst>
                              <p:par>
                                <p:cTn id="42" presetID="53" presetClass="entr" presetSubtype="0" fill="hold" grpId="0" nodeType="click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p:cTn id="44" dur="500" fill="hold"/>
                                        <p:tgtEl>
                                          <p:spTgt spid="5"/>
                                        </p:tgtEl>
                                        <p:attrNameLst>
                                          <p:attrName>ppt_w</p:attrName>
                                        </p:attrNameLst>
                                      </p:cBhvr>
                                      <p:tavLst>
                                        <p:tav tm="0">
                                          <p:val>
                                            <p:fltVal val="0"/>
                                          </p:val>
                                        </p:tav>
                                        <p:tav tm="100000">
                                          <p:val>
                                            <p:strVal val="#ppt_w"/>
                                          </p:val>
                                        </p:tav>
                                      </p:tavLst>
                                    </p:anim>
                                    <p:anim calcmode="lin" valueType="num">
                                      <p:cBhvr>
                                        <p:cTn id="45" dur="500" fill="hold"/>
                                        <p:tgtEl>
                                          <p:spTgt spid="5"/>
                                        </p:tgtEl>
                                        <p:attrNameLst>
                                          <p:attrName>ppt_h</p:attrName>
                                        </p:attrNameLst>
                                      </p:cBhvr>
                                      <p:tavLst>
                                        <p:tav tm="0">
                                          <p:val>
                                            <p:fltVal val="0"/>
                                          </p:val>
                                        </p:tav>
                                        <p:tav tm="100000">
                                          <p:val>
                                            <p:strVal val="#ppt_h"/>
                                          </p:val>
                                        </p:tav>
                                      </p:tavLst>
                                    </p:anim>
                                    <p:animEffect transition="in" filter="fade">
                                      <p:cBhvr>
                                        <p:cTn id="4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build="p"/>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タイトル 1"/>
          <p:cNvSpPr>
            <a:spLocks noGrp="1"/>
          </p:cNvSpPr>
          <p:nvPr>
            <p:ph type="title"/>
          </p:nvPr>
        </p:nvSpPr>
        <p:spPr/>
        <p:txBody>
          <a:bodyPr/>
          <a:lstStyle/>
          <a:p>
            <a:pPr eaLnBrk="1" hangingPunct="1"/>
            <a:r>
              <a:rPr lang="ja-JP" altLang="en-US" smtClean="0"/>
              <a:t>完全ベイズ均衡：チキン・ゲーム</a:t>
            </a:r>
          </a:p>
        </p:txBody>
      </p:sp>
      <p:sp>
        <p:nvSpPr>
          <p:cNvPr id="17411" name="コンテンツ プレースホルダ 2"/>
          <p:cNvSpPr>
            <a:spLocks noGrp="1"/>
          </p:cNvSpPr>
          <p:nvPr>
            <p:ph idx="1"/>
          </p:nvPr>
        </p:nvSpPr>
        <p:spPr/>
        <p:txBody>
          <a:bodyPr/>
          <a:lstStyle/>
          <a:p>
            <a:pPr eaLnBrk="1" hangingPunct="1"/>
            <a:r>
              <a:rPr lang="ja-JP" altLang="en-US" dirty="0" smtClean="0"/>
              <a:t>プレイヤー</a:t>
            </a:r>
            <a:r>
              <a:rPr lang="en-US" altLang="ja-JP" dirty="0" smtClean="0"/>
              <a:t>1</a:t>
            </a:r>
            <a:r>
              <a:rPr lang="ja-JP" altLang="en-US" dirty="0" smtClean="0"/>
              <a:t>の行動を仮に「家事やる」とする</a:t>
            </a:r>
          </a:p>
          <a:p>
            <a:pPr lvl="1" eaLnBrk="1" hangingPunct="1"/>
            <a:r>
              <a:rPr lang="ja-JP" altLang="en-US" dirty="0" smtClean="0"/>
              <a:t>プレイヤー</a:t>
            </a:r>
            <a:r>
              <a:rPr lang="en-US" altLang="ja-JP" dirty="0" smtClean="0"/>
              <a:t>2</a:t>
            </a:r>
            <a:r>
              <a:rPr lang="ja-JP" altLang="en-US" dirty="0" smtClean="0"/>
              <a:t>の合理的な信念：プレイヤー</a:t>
            </a:r>
            <a:r>
              <a:rPr lang="en-US" altLang="ja-JP" dirty="0" smtClean="0"/>
              <a:t>1</a:t>
            </a:r>
            <a:r>
              <a:rPr lang="ja-JP" altLang="en-US" dirty="0" smtClean="0"/>
              <a:t>が「家事やる」を確率</a:t>
            </a:r>
            <a:r>
              <a:rPr lang="en-US" altLang="ja-JP" dirty="0" smtClean="0">
                <a:solidFill>
                  <a:schemeClr val="bg1"/>
                </a:solidFill>
              </a:rPr>
              <a:t>1</a:t>
            </a:r>
            <a:r>
              <a:rPr lang="ja-JP" altLang="en-US" dirty="0" smtClean="0"/>
              <a:t>で選ぶ</a:t>
            </a:r>
          </a:p>
          <a:p>
            <a:pPr lvl="1" eaLnBrk="1" hangingPunct="1"/>
            <a:r>
              <a:rPr lang="ja-JP" altLang="en-US" dirty="0" smtClean="0"/>
              <a:t>⇒ この信念の下で、プレイヤー</a:t>
            </a:r>
            <a:r>
              <a:rPr lang="en-US" altLang="ja-JP" dirty="0" smtClean="0"/>
              <a:t>2</a:t>
            </a:r>
            <a:r>
              <a:rPr lang="ja-JP" altLang="en-US" dirty="0" smtClean="0"/>
              <a:t>の最適反応は「</a:t>
            </a:r>
            <a:r>
              <a:rPr lang="ja-JP" altLang="en-US" dirty="0" smtClean="0">
                <a:solidFill>
                  <a:schemeClr val="bg1"/>
                </a:solidFill>
              </a:rPr>
              <a:t>やらない</a:t>
            </a:r>
            <a:r>
              <a:rPr lang="ja-JP" altLang="en-US" dirty="0" smtClean="0"/>
              <a:t>」</a:t>
            </a:r>
          </a:p>
          <a:p>
            <a:pPr lvl="1" eaLnBrk="1" hangingPunct="1"/>
            <a:r>
              <a:rPr lang="ja-JP" altLang="en-US" dirty="0" smtClean="0"/>
              <a:t>プレイヤー</a:t>
            </a:r>
            <a:r>
              <a:rPr lang="en-US" altLang="ja-JP" dirty="0" smtClean="0"/>
              <a:t>2</a:t>
            </a:r>
            <a:r>
              <a:rPr lang="ja-JP" altLang="en-US" dirty="0" smtClean="0"/>
              <a:t>の「</a:t>
            </a:r>
            <a:r>
              <a:rPr lang="ja-JP" altLang="en-US" dirty="0" smtClean="0">
                <a:solidFill>
                  <a:schemeClr val="bg1"/>
                </a:solidFill>
              </a:rPr>
              <a:t>やらない</a:t>
            </a:r>
            <a:r>
              <a:rPr lang="ja-JP" altLang="en-US" dirty="0" smtClean="0"/>
              <a:t>」に対するプレイヤー</a:t>
            </a:r>
            <a:r>
              <a:rPr lang="en-US" altLang="ja-JP" dirty="0" smtClean="0"/>
              <a:t>1</a:t>
            </a:r>
            <a:r>
              <a:rPr lang="ja-JP" altLang="en-US" dirty="0" smtClean="0"/>
              <a:t>の最適反応は「</a:t>
            </a:r>
            <a:r>
              <a:rPr lang="ja-JP" altLang="en-US" dirty="0" smtClean="0">
                <a:solidFill>
                  <a:schemeClr val="bg1"/>
                </a:solidFill>
              </a:rPr>
              <a:t>家事やる</a:t>
            </a:r>
            <a:r>
              <a:rPr lang="ja-JP" altLang="en-US" dirty="0" smtClean="0"/>
              <a:t>」</a:t>
            </a:r>
          </a:p>
          <a:p>
            <a:pPr eaLnBrk="1" hangingPunct="1"/>
            <a:endParaRPr lang="ja-JP" altLang="en-US" dirty="0" smtClean="0"/>
          </a:p>
        </p:txBody>
      </p:sp>
      <p:sp>
        <p:nvSpPr>
          <p:cNvPr id="17412" name="スライド番号プレースホルダ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68E2DCAE-FB93-4244-852A-F3E27DD044E2}" type="slidenum">
              <a:rPr kumimoji="0" lang="en-US" altLang="ja-JP"/>
              <a:pPr eaLnBrk="1" hangingPunct="1"/>
              <a:t>16</a:t>
            </a:fld>
            <a:endParaRPr kumimoji="0" lang="en-US" altLang="ja-JP"/>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5" name="Line 3"/>
          <p:cNvSpPr>
            <a:spLocks noChangeShapeType="1"/>
          </p:cNvSpPr>
          <p:nvPr/>
        </p:nvSpPr>
        <p:spPr bwMode="auto">
          <a:xfrm flipH="1" flipV="1">
            <a:off x="990600" y="3124200"/>
            <a:ext cx="892175" cy="1508125"/>
          </a:xfrm>
          <a:prstGeom prst="line">
            <a:avLst/>
          </a:prstGeom>
          <a:noFill/>
          <a:ln w="2540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115716" name="Line 4"/>
          <p:cNvSpPr>
            <a:spLocks noChangeShapeType="1"/>
          </p:cNvSpPr>
          <p:nvPr/>
        </p:nvSpPr>
        <p:spPr bwMode="auto">
          <a:xfrm flipH="1" flipV="1">
            <a:off x="3733800" y="3048000"/>
            <a:ext cx="822325" cy="1577975"/>
          </a:xfrm>
          <a:prstGeom prst="line">
            <a:avLst/>
          </a:prstGeom>
          <a:noFill/>
          <a:ln w="2540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115717" name="Text Box 5"/>
          <p:cNvSpPr txBox="1">
            <a:spLocks noChangeArrowheads="1"/>
          </p:cNvSpPr>
          <p:nvPr/>
        </p:nvSpPr>
        <p:spPr bwMode="auto">
          <a:xfrm>
            <a:off x="3733800" y="381000"/>
            <a:ext cx="5181600" cy="711200"/>
          </a:xfrm>
          <a:prstGeom prst="rect">
            <a:avLst/>
          </a:prstGeom>
          <a:noFill/>
          <a:ln w="9525">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dirty="0"/>
              <a:t>家事をやらない場合のプレイヤー</a:t>
            </a:r>
            <a:r>
              <a:rPr lang="en-US" altLang="ja-JP" sz="2000" dirty="0"/>
              <a:t>2</a:t>
            </a:r>
            <a:r>
              <a:rPr lang="ja-JP" altLang="en-US" sz="2000" dirty="0"/>
              <a:t>の期待利得</a:t>
            </a:r>
          </a:p>
          <a:p>
            <a:pPr eaLnBrk="1" hangingPunct="1"/>
            <a:r>
              <a:rPr lang="ja-JP" altLang="en-US" sz="2000" dirty="0"/>
              <a:t>＝</a:t>
            </a:r>
            <a:r>
              <a:rPr lang="en-US" altLang="ja-JP" sz="2000" dirty="0"/>
              <a:t>0</a:t>
            </a:r>
            <a:r>
              <a:rPr lang="ja-JP" altLang="en-US" sz="2000" dirty="0"/>
              <a:t>・</a:t>
            </a:r>
            <a:r>
              <a:rPr lang="en-US" altLang="ja-JP" sz="2000" dirty="0"/>
              <a:t>0</a:t>
            </a:r>
            <a:r>
              <a:rPr lang="ja-JP" altLang="en-US" sz="2000" dirty="0"/>
              <a:t>＋</a:t>
            </a:r>
            <a:r>
              <a:rPr lang="en-US" altLang="ja-JP" sz="2000" dirty="0"/>
              <a:t>1</a:t>
            </a:r>
            <a:r>
              <a:rPr lang="ja-JP" altLang="en-US" sz="2000" dirty="0"/>
              <a:t>・</a:t>
            </a:r>
            <a:r>
              <a:rPr lang="en-US" altLang="ja-JP" sz="2000" dirty="0"/>
              <a:t>3</a:t>
            </a:r>
            <a:r>
              <a:rPr lang="ja-JP" altLang="en-US" sz="2000" dirty="0"/>
              <a:t>＝</a:t>
            </a:r>
            <a:r>
              <a:rPr lang="en-US" altLang="ja-JP" sz="2000" dirty="0">
                <a:solidFill>
                  <a:schemeClr val="bg1"/>
                </a:solidFill>
              </a:rPr>
              <a:t>3</a:t>
            </a:r>
          </a:p>
        </p:txBody>
      </p:sp>
      <p:sp>
        <p:nvSpPr>
          <p:cNvPr id="115718" name="Text Box 6"/>
          <p:cNvSpPr txBox="1">
            <a:spLocks noChangeArrowheads="1"/>
          </p:cNvSpPr>
          <p:nvPr/>
        </p:nvSpPr>
        <p:spPr bwMode="auto">
          <a:xfrm>
            <a:off x="5760846" y="4924425"/>
            <a:ext cx="3048000" cy="1320800"/>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dirty="0"/>
              <a:t>プレイヤー</a:t>
            </a:r>
            <a:r>
              <a:rPr lang="en-US" altLang="ja-JP" sz="2000" dirty="0"/>
              <a:t>2</a:t>
            </a:r>
            <a:r>
              <a:rPr lang="ja-JP" altLang="en-US" sz="2000" dirty="0"/>
              <a:t>は、</a:t>
            </a:r>
          </a:p>
          <a:p>
            <a:pPr eaLnBrk="1" hangingPunct="1"/>
            <a:r>
              <a:rPr lang="ja-JP" altLang="en-US" sz="2000" dirty="0"/>
              <a:t>プレイヤー </a:t>
            </a:r>
            <a:r>
              <a:rPr lang="en-US" altLang="ja-JP" sz="2000" dirty="0"/>
              <a:t>1</a:t>
            </a:r>
            <a:r>
              <a:rPr lang="ja-JP" altLang="en-US" sz="2000" dirty="0"/>
              <a:t>が「家事やる」を確率</a:t>
            </a:r>
            <a:r>
              <a:rPr lang="en-US" altLang="ja-JP" sz="2000" dirty="0">
                <a:solidFill>
                  <a:schemeClr val="bg1"/>
                </a:solidFill>
              </a:rPr>
              <a:t>1</a:t>
            </a:r>
            <a:r>
              <a:rPr lang="ja-JP" altLang="en-US" sz="2000" dirty="0"/>
              <a:t>で選ぶ、</a:t>
            </a:r>
          </a:p>
          <a:p>
            <a:pPr eaLnBrk="1" hangingPunct="1"/>
            <a:r>
              <a:rPr lang="ja-JP" altLang="en-US" sz="2000" dirty="0"/>
              <a:t>という信念を持つ</a:t>
            </a:r>
          </a:p>
        </p:txBody>
      </p:sp>
      <p:sp>
        <p:nvSpPr>
          <p:cNvPr id="115719" name="Text Box 7"/>
          <p:cNvSpPr txBox="1">
            <a:spLocks noChangeArrowheads="1"/>
          </p:cNvSpPr>
          <p:nvPr/>
        </p:nvSpPr>
        <p:spPr bwMode="auto">
          <a:xfrm>
            <a:off x="4191000" y="1600200"/>
            <a:ext cx="4724400" cy="711200"/>
          </a:xfrm>
          <a:prstGeom prst="rect">
            <a:avLst/>
          </a:prstGeom>
          <a:noFill/>
          <a:ln w="9525" cap="rnd">
            <a:solidFill>
              <a:srgbClr val="008000"/>
            </a:solidFill>
            <a:prstDash val="sysDot"/>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dirty="0"/>
              <a:t>家事をやる場合のプレイヤー</a:t>
            </a:r>
            <a:r>
              <a:rPr lang="en-US" altLang="ja-JP" sz="2000" dirty="0"/>
              <a:t>2</a:t>
            </a:r>
            <a:r>
              <a:rPr lang="ja-JP" altLang="en-US" sz="2000" dirty="0"/>
              <a:t>の期待利得</a:t>
            </a:r>
          </a:p>
          <a:p>
            <a:pPr eaLnBrk="1" hangingPunct="1"/>
            <a:r>
              <a:rPr lang="ja-JP" altLang="en-US" sz="2000" dirty="0"/>
              <a:t>＝</a:t>
            </a:r>
            <a:r>
              <a:rPr lang="en-US" altLang="ja-JP" sz="2000" dirty="0"/>
              <a:t>0</a:t>
            </a:r>
            <a:r>
              <a:rPr lang="ja-JP" altLang="en-US" sz="2000" dirty="0"/>
              <a:t>・</a:t>
            </a:r>
            <a:r>
              <a:rPr lang="en-US" altLang="ja-JP" sz="2000" dirty="0"/>
              <a:t>1</a:t>
            </a:r>
            <a:r>
              <a:rPr lang="ja-JP" altLang="en-US" sz="2000" dirty="0"/>
              <a:t>＋</a:t>
            </a:r>
            <a:r>
              <a:rPr lang="en-US" altLang="ja-JP" sz="2000" dirty="0"/>
              <a:t>1</a:t>
            </a:r>
            <a:r>
              <a:rPr lang="ja-JP" altLang="en-US" sz="2000" dirty="0"/>
              <a:t>・</a:t>
            </a:r>
            <a:r>
              <a:rPr lang="en-US" altLang="ja-JP" sz="2000" dirty="0"/>
              <a:t>2</a:t>
            </a:r>
            <a:r>
              <a:rPr lang="ja-JP" altLang="en-US" sz="2000" dirty="0"/>
              <a:t>＝</a:t>
            </a:r>
            <a:r>
              <a:rPr lang="en-US" altLang="ja-JP" sz="2000" dirty="0">
                <a:solidFill>
                  <a:schemeClr val="bg1"/>
                </a:solidFill>
              </a:rPr>
              <a:t>2</a:t>
            </a:r>
          </a:p>
        </p:txBody>
      </p:sp>
      <p:sp>
        <p:nvSpPr>
          <p:cNvPr id="115720" name="Line 8"/>
          <p:cNvSpPr>
            <a:spLocks noChangeShapeType="1"/>
          </p:cNvSpPr>
          <p:nvPr/>
        </p:nvSpPr>
        <p:spPr bwMode="auto">
          <a:xfrm flipV="1">
            <a:off x="1981200" y="3124200"/>
            <a:ext cx="822325" cy="1508125"/>
          </a:xfrm>
          <a:prstGeom prst="line">
            <a:avLst/>
          </a:prstGeom>
          <a:noFill/>
          <a:ln w="25400" cap="rnd">
            <a:solidFill>
              <a:srgbClr val="008000"/>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115721" name="Line 9"/>
          <p:cNvSpPr>
            <a:spLocks noChangeShapeType="1"/>
          </p:cNvSpPr>
          <p:nvPr/>
        </p:nvSpPr>
        <p:spPr bwMode="auto">
          <a:xfrm flipV="1">
            <a:off x="4648200" y="3048000"/>
            <a:ext cx="914400" cy="1584325"/>
          </a:xfrm>
          <a:prstGeom prst="line">
            <a:avLst/>
          </a:prstGeom>
          <a:noFill/>
          <a:ln w="25400" cap="rnd">
            <a:solidFill>
              <a:srgbClr val="008000"/>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115722" name="Text Box 10"/>
          <p:cNvSpPr txBox="1">
            <a:spLocks noChangeArrowheads="1"/>
          </p:cNvSpPr>
          <p:nvPr/>
        </p:nvSpPr>
        <p:spPr bwMode="auto">
          <a:xfrm rot="5400000">
            <a:off x="6267450" y="1047750"/>
            <a:ext cx="4508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3600" dirty="0">
                <a:solidFill>
                  <a:schemeClr val="bg1"/>
                </a:solidFill>
              </a:rPr>
              <a:t>&gt;</a:t>
            </a:r>
          </a:p>
        </p:txBody>
      </p:sp>
      <p:sp>
        <p:nvSpPr>
          <p:cNvPr id="115723" name="Rectangle 11"/>
          <p:cNvSpPr>
            <a:spLocks noChangeArrowheads="1"/>
          </p:cNvSpPr>
          <p:nvPr/>
        </p:nvSpPr>
        <p:spPr bwMode="auto">
          <a:xfrm>
            <a:off x="1447800" y="5181600"/>
            <a:ext cx="960438" cy="342900"/>
          </a:xfrm>
          <a:prstGeom prst="rect">
            <a:avLst/>
          </a:prstGeom>
          <a:noFill/>
          <a:ln w="190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15724" name="Rectangle 12"/>
          <p:cNvSpPr>
            <a:spLocks noChangeArrowheads="1"/>
          </p:cNvSpPr>
          <p:nvPr/>
        </p:nvSpPr>
        <p:spPr bwMode="auto">
          <a:xfrm>
            <a:off x="4114800" y="5181600"/>
            <a:ext cx="960438" cy="342900"/>
          </a:xfrm>
          <a:prstGeom prst="rect">
            <a:avLst/>
          </a:prstGeom>
          <a:noFill/>
          <a:ln w="190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15725" name="Text Box 13"/>
          <p:cNvSpPr txBox="1">
            <a:spLocks noChangeArrowheads="1"/>
          </p:cNvSpPr>
          <p:nvPr/>
        </p:nvSpPr>
        <p:spPr bwMode="auto">
          <a:xfrm>
            <a:off x="1600200" y="5562600"/>
            <a:ext cx="692150" cy="33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dirty="0">
                <a:solidFill>
                  <a:srgbClr val="FF0000"/>
                </a:solidFill>
              </a:rPr>
              <a:t>確率</a:t>
            </a:r>
            <a:r>
              <a:rPr lang="en-US" altLang="ja-JP" dirty="0">
                <a:solidFill>
                  <a:schemeClr val="bg1"/>
                </a:solidFill>
              </a:rPr>
              <a:t>0</a:t>
            </a:r>
          </a:p>
        </p:txBody>
      </p:sp>
      <p:sp>
        <p:nvSpPr>
          <p:cNvPr id="115726" name="Text Box 14"/>
          <p:cNvSpPr txBox="1">
            <a:spLocks noChangeArrowheads="1"/>
          </p:cNvSpPr>
          <p:nvPr/>
        </p:nvSpPr>
        <p:spPr bwMode="auto">
          <a:xfrm>
            <a:off x="4191000" y="5562600"/>
            <a:ext cx="692150" cy="33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dirty="0">
                <a:solidFill>
                  <a:srgbClr val="FF0000"/>
                </a:solidFill>
              </a:rPr>
              <a:t>確率</a:t>
            </a:r>
            <a:r>
              <a:rPr lang="en-US" altLang="ja-JP" dirty="0">
                <a:solidFill>
                  <a:schemeClr val="bg1"/>
                </a:solidFill>
              </a:rPr>
              <a:t>1</a:t>
            </a:r>
          </a:p>
        </p:txBody>
      </p:sp>
      <p:sp>
        <p:nvSpPr>
          <p:cNvPr id="115727" name="Oval 15"/>
          <p:cNvSpPr>
            <a:spLocks noChangeArrowheads="1"/>
          </p:cNvSpPr>
          <p:nvPr/>
        </p:nvSpPr>
        <p:spPr bwMode="auto">
          <a:xfrm>
            <a:off x="1066800" y="2667000"/>
            <a:ext cx="342900" cy="342900"/>
          </a:xfrm>
          <a:prstGeom prst="ellipse">
            <a:avLst/>
          </a:prstGeom>
          <a:noFill/>
          <a:ln w="2540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15728" name="Oval 16"/>
          <p:cNvSpPr>
            <a:spLocks noChangeArrowheads="1"/>
          </p:cNvSpPr>
          <p:nvPr/>
        </p:nvSpPr>
        <p:spPr bwMode="auto">
          <a:xfrm>
            <a:off x="3810000" y="2667000"/>
            <a:ext cx="342900" cy="342900"/>
          </a:xfrm>
          <a:prstGeom prst="ellipse">
            <a:avLst/>
          </a:prstGeom>
          <a:noFill/>
          <a:ln w="2540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15729" name="Oval 17"/>
          <p:cNvSpPr>
            <a:spLocks noChangeArrowheads="1"/>
          </p:cNvSpPr>
          <p:nvPr/>
        </p:nvSpPr>
        <p:spPr bwMode="auto">
          <a:xfrm>
            <a:off x="2743200" y="2667000"/>
            <a:ext cx="342900" cy="342900"/>
          </a:xfrm>
          <a:prstGeom prst="ellipse">
            <a:avLst/>
          </a:prstGeom>
          <a:noFill/>
          <a:ln w="25400">
            <a:solidFill>
              <a:srgbClr val="008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15730" name="Oval 18"/>
          <p:cNvSpPr>
            <a:spLocks noChangeArrowheads="1"/>
          </p:cNvSpPr>
          <p:nvPr/>
        </p:nvSpPr>
        <p:spPr bwMode="auto">
          <a:xfrm>
            <a:off x="5562600" y="2667000"/>
            <a:ext cx="342900" cy="342900"/>
          </a:xfrm>
          <a:prstGeom prst="ellipse">
            <a:avLst/>
          </a:prstGeom>
          <a:noFill/>
          <a:ln w="25400">
            <a:solidFill>
              <a:srgbClr val="008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15731" name="Text Box 19"/>
          <p:cNvSpPr txBox="1">
            <a:spLocks noChangeArrowheads="1"/>
          </p:cNvSpPr>
          <p:nvPr/>
        </p:nvSpPr>
        <p:spPr bwMode="auto">
          <a:xfrm>
            <a:off x="6477000" y="3048000"/>
            <a:ext cx="2460625" cy="16256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dirty="0"/>
              <a:t>プレイヤー</a:t>
            </a:r>
            <a:r>
              <a:rPr lang="en-US" altLang="ja-JP" sz="2000" dirty="0"/>
              <a:t>2</a:t>
            </a:r>
            <a:r>
              <a:rPr lang="ja-JP" altLang="en-US" sz="2000" dirty="0"/>
              <a:t>の</a:t>
            </a:r>
          </a:p>
          <a:p>
            <a:pPr eaLnBrk="1" hangingPunct="1"/>
            <a:r>
              <a:rPr lang="ja-JP" altLang="en-US" sz="2000" dirty="0"/>
              <a:t>「</a:t>
            </a:r>
            <a:r>
              <a:rPr lang="ja-JP" altLang="en-US" sz="2000" dirty="0">
                <a:solidFill>
                  <a:schemeClr val="bg1"/>
                </a:solidFill>
              </a:rPr>
              <a:t>やらない</a:t>
            </a:r>
            <a:r>
              <a:rPr lang="ja-JP" altLang="en-US" sz="2000" dirty="0"/>
              <a:t>」に対して、</a:t>
            </a:r>
          </a:p>
          <a:p>
            <a:pPr eaLnBrk="1" hangingPunct="1"/>
            <a:r>
              <a:rPr lang="ja-JP" altLang="en-US" sz="2000" dirty="0"/>
              <a:t>プレイヤー</a:t>
            </a:r>
            <a:r>
              <a:rPr lang="en-US" altLang="ja-JP" sz="2000" dirty="0"/>
              <a:t>1</a:t>
            </a:r>
            <a:r>
              <a:rPr lang="ja-JP" altLang="en-US" sz="2000" dirty="0"/>
              <a:t>の</a:t>
            </a:r>
          </a:p>
          <a:p>
            <a:pPr eaLnBrk="1" hangingPunct="1"/>
            <a:r>
              <a:rPr lang="ja-JP" altLang="en-US" sz="2000" dirty="0"/>
              <a:t>最適な戦略は</a:t>
            </a:r>
          </a:p>
          <a:p>
            <a:pPr eaLnBrk="1" hangingPunct="1"/>
            <a:r>
              <a:rPr lang="ja-JP" altLang="en-US" sz="2000" dirty="0"/>
              <a:t>「</a:t>
            </a:r>
            <a:r>
              <a:rPr lang="ja-JP" altLang="en-US" sz="2000" dirty="0">
                <a:solidFill>
                  <a:schemeClr val="bg1"/>
                </a:solidFill>
              </a:rPr>
              <a:t>家事やる</a:t>
            </a:r>
            <a:r>
              <a:rPr lang="ja-JP" altLang="en-US" sz="2000" dirty="0"/>
              <a:t>」</a:t>
            </a:r>
          </a:p>
        </p:txBody>
      </p:sp>
      <p:sp>
        <p:nvSpPr>
          <p:cNvPr id="18453" name="Text Box 22"/>
          <p:cNvSpPr txBox="1">
            <a:spLocks noChangeArrowheads="1"/>
          </p:cNvSpPr>
          <p:nvPr/>
        </p:nvSpPr>
        <p:spPr bwMode="auto">
          <a:xfrm>
            <a:off x="228600" y="1981200"/>
            <a:ext cx="3721100" cy="3460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600"/>
              <a:t>(</a:t>
            </a:r>
            <a:r>
              <a:rPr lang="ja-JP" altLang="en-US" sz="1600"/>
              <a:t>プレイヤー</a:t>
            </a:r>
            <a:r>
              <a:rPr lang="en-US" altLang="ja-JP" sz="1600"/>
              <a:t>1</a:t>
            </a:r>
            <a:r>
              <a:rPr lang="ja-JP" altLang="en-US" sz="1600"/>
              <a:t>の利得 </a:t>
            </a:r>
            <a:r>
              <a:rPr lang="en-US" altLang="ja-JP" sz="1600"/>
              <a:t>,</a:t>
            </a:r>
            <a:r>
              <a:rPr lang="ja-JP" altLang="en-US" sz="1600"/>
              <a:t>プレイヤー</a:t>
            </a:r>
            <a:r>
              <a:rPr lang="en-US" altLang="ja-JP" sz="1600"/>
              <a:t>2</a:t>
            </a:r>
            <a:r>
              <a:rPr lang="ja-JP" altLang="en-US" sz="1600"/>
              <a:t>の利得</a:t>
            </a:r>
            <a:r>
              <a:rPr lang="en-US" altLang="ja-JP" sz="1600"/>
              <a:t>)</a:t>
            </a:r>
          </a:p>
        </p:txBody>
      </p:sp>
      <p:sp>
        <p:nvSpPr>
          <p:cNvPr id="18454" name="AutoShape 23"/>
          <p:cNvSpPr>
            <a:spLocks noChangeArrowheads="1"/>
          </p:cNvSpPr>
          <p:nvPr/>
        </p:nvSpPr>
        <p:spPr bwMode="auto">
          <a:xfrm>
            <a:off x="1600200" y="4419600"/>
            <a:ext cx="3429000" cy="471488"/>
          </a:xfrm>
          <a:prstGeom prst="roundRect">
            <a:avLst>
              <a:gd name="adj" fmla="val 50000"/>
            </a:avLst>
          </a:prstGeom>
          <a:solidFill>
            <a:schemeClr val="accent1">
              <a:alpha val="50195"/>
            </a:schemeClr>
          </a:solidFill>
          <a:ln w="25400">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8455" name="Oval 24"/>
          <p:cNvSpPr>
            <a:spLocks noChangeArrowheads="1"/>
          </p:cNvSpPr>
          <p:nvPr/>
        </p:nvSpPr>
        <p:spPr bwMode="auto">
          <a:xfrm>
            <a:off x="3124200" y="6034088"/>
            <a:ext cx="304800" cy="304800"/>
          </a:xfrm>
          <a:prstGeom prst="ellipse">
            <a:avLst/>
          </a:prstGeom>
          <a:solidFill>
            <a:schemeClr val="bg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8456" name="Oval 25"/>
          <p:cNvSpPr>
            <a:spLocks noChangeArrowheads="1"/>
          </p:cNvSpPr>
          <p:nvPr/>
        </p:nvSpPr>
        <p:spPr bwMode="auto">
          <a:xfrm>
            <a:off x="3200400" y="6110288"/>
            <a:ext cx="152400" cy="152400"/>
          </a:xfrm>
          <a:prstGeom prst="ellipse">
            <a:avLst/>
          </a:prstGeom>
          <a:solidFill>
            <a:schemeClr val="bg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8457" name="Line 26"/>
          <p:cNvSpPr>
            <a:spLocks noChangeShapeType="1"/>
          </p:cNvSpPr>
          <p:nvPr/>
        </p:nvSpPr>
        <p:spPr bwMode="auto">
          <a:xfrm>
            <a:off x="3810000" y="3048000"/>
            <a:ext cx="762000" cy="15240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8458" name="Line 27"/>
          <p:cNvSpPr>
            <a:spLocks noChangeShapeType="1"/>
          </p:cNvSpPr>
          <p:nvPr/>
        </p:nvSpPr>
        <p:spPr bwMode="auto">
          <a:xfrm>
            <a:off x="1066800" y="3124200"/>
            <a:ext cx="838200" cy="14478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8459" name="Line 28"/>
          <p:cNvSpPr>
            <a:spLocks noChangeShapeType="1"/>
          </p:cNvSpPr>
          <p:nvPr/>
        </p:nvSpPr>
        <p:spPr bwMode="auto">
          <a:xfrm flipH="1">
            <a:off x="1905000" y="3124200"/>
            <a:ext cx="838200" cy="15240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8460" name="Line 29"/>
          <p:cNvSpPr>
            <a:spLocks noChangeShapeType="1"/>
          </p:cNvSpPr>
          <p:nvPr/>
        </p:nvSpPr>
        <p:spPr bwMode="auto">
          <a:xfrm flipH="1">
            <a:off x="4572000" y="3048000"/>
            <a:ext cx="914400" cy="16002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8461" name="Line 30"/>
          <p:cNvSpPr>
            <a:spLocks noChangeShapeType="1"/>
          </p:cNvSpPr>
          <p:nvPr/>
        </p:nvSpPr>
        <p:spPr bwMode="auto">
          <a:xfrm flipH="1" flipV="1">
            <a:off x="1981200" y="4648200"/>
            <a:ext cx="1295400" cy="1538288"/>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8462" name="Line 31"/>
          <p:cNvSpPr>
            <a:spLocks noChangeShapeType="1"/>
          </p:cNvSpPr>
          <p:nvPr/>
        </p:nvSpPr>
        <p:spPr bwMode="auto">
          <a:xfrm flipH="1">
            <a:off x="3276600" y="4648200"/>
            <a:ext cx="1295400" cy="1538288"/>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8463" name="Oval 32"/>
          <p:cNvSpPr>
            <a:spLocks noChangeArrowheads="1"/>
          </p:cNvSpPr>
          <p:nvPr/>
        </p:nvSpPr>
        <p:spPr bwMode="auto">
          <a:xfrm>
            <a:off x="1828800" y="4572000"/>
            <a:ext cx="152400" cy="152400"/>
          </a:xfrm>
          <a:prstGeom prst="ellipse">
            <a:avLst/>
          </a:prstGeom>
          <a:solidFill>
            <a:schemeClr val="tx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8464" name="Oval 33"/>
          <p:cNvSpPr>
            <a:spLocks noChangeArrowheads="1"/>
          </p:cNvSpPr>
          <p:nvPr/>
        </p:nvSpPr>
        <p:spPr bwMode="auto">
          <a:xfrm>
            <a:off x="4495800" y="4572000"/>
            <a:ext cx="152400" cy="152400"/>
          </a:xfrm>
          <a:prstGeom prst="ellipse">
            <a:avLst/>
          </a:prstGeom>
          <a:solidFill>
            <a:schemeClr val="tx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8465" name="Text Box 34"/>
          <p:cNvSpPr txBox="1">
            <a:spLocks noChangeArrowheads="1"/>
          </p:cNvSpPr>
          <p:nvPr/>
        </p:nvSpPr>
        <p:spPr bwMode="auto">
          <a:xfrm>
            <a:off x="2667000" y="6324600"/>
            <a:ext cx="1339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プレイヤー</a:t>
            </a:r>
            <a:r>
              <a:rPr lang="en-US" altLang="ja-JP"/>
              <a:t>1</a:t>
            </a:r>
          </a:p>
        </p:txBody>
      </p:sp>
      <p:sp>
        <p:nvSpPr>
          <p:cNvPr id="18466" name="Text Box 35"/>
          <p:cNvSpPr txBox="1">
            <a:spLocks noChangeArrowheads="1"/>
          </p:cNvSpPr>
          <p:nvPr/>
        </p:nvSpPr>
        <p:spPr bwMode="auto">
          <a:xfrm>
            <a:off x="1447800" y="5181600"/>
            <a:ext cx="9271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やらない</a:t>
            </a:r>
          </a:p>
        </p:txBody>
      </p:sp>
      <p:sp>
        <p:nvSpPr>
          <p:cNvPr id="18467" name="Text Box 36"/>
          <p:cNvSpPr txBox="1">
            <a:spLocks noChangeArrowheads="1"/>
          </p:cNvSpPr>
          <p:nvPr/>
        </p:nvSpPr>
        <p:spPr bwMode="auto">
          <a:xfrm>
            <a:off x="4114800" y="5181600"/>
            <a:ext cx="96996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家事やる</a:t>
            </a:r>
          </a:p>
        </p:txBody>
      </p:sp>
      <p:sp>
        <p:nvSpPr>
          <p:cNvPr id="18468" name="Text Box 37"/>
          <p:cNvSpPr txBox="1">
            <a:spLocks noChangeArrowheads="1"/>
          </p:cNvSpPr>
          <p:nvPr/>
        </p:nvSpPr>
        <p:spPr bwMode="auto">
          <a:xfrm>
            <a:off x="228600" y="4419600"/>
            <a:ext cx="1339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プレイヤー</a:t>
            </a:r>
            <a:r>
              <a:rPr lang="en-US" altLang="ja-JP"/>
              <a:t>2</a:t>
            </a:r>
          </a:p>
        </p:txBody>
      </p:sp>
      <p:sp>
        <p:nvSpPr>
          <p:cNvPr id="18469" name="Text Box 38"/>
          <p:cNvSpPr txBox="1">
            <a:spLocks noChangeArrowheads="1"/>
          </p:cNvSpPr>
          <p:nvPr/>
        </p:nvSpPr>
        <p:spPr bwMode="auto">
          <a:xfrm>
            <a:off x="609600" y="3810000"/>
            <a:ext cx="9271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やらない</a:t>
            </a:r>
          </a:p>
        </p:txBody>
      </p:sp>
      <p:sp>
        <p:nvSpPr>
          <p:cNvPr id="18470" name="Text Box 39"/>
          <p:cNvSpPr txBox="1">
            <a:spLocks noChangeArrowheads="1"/>
          </p:cNvSpPr>
          <p:nvPr/>
        </p:nvSpPr>
        <p:spPr bwMode="auto">
          <a:xfrm>
            <a:off x="3352800" y="3810000"/>
            <a:ext cx="9271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やらない</a:t>
            </a:r>
          </a:p>
        </p:txBody>
      </p:sp>
      <p:sp>
        <p:nvSpPr>
          <p:cNvPr id="18471" name="Text Box 40"/>
          <p:cNvSpPr txBox="1">
            <a:spLocks noChangeArrowheads="1"/>
          </p:cNvSpPr>
          <p:nvPr/>
        </p:nvSpPr>
        <p:spPr bwMode="auto">
          <a:xfrm>
            <a:off x="2362200" y="3810000"/>
            <a:ext cx="96996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家事やる</a:t>
            </a:r>
          </a:p>
        </p:txBody>
      </p:sp>
      <p:sp>
        <p:nvSpPr>
          <p:cNvPr id="18472" name="Text Box 41"/>
          <p:cNvSpPr txBox="1">
            <a:spLocks noChangeArrowheads="1"/>
          </p:cNvSpPr>
          <p:nvPr/>
        </p:nvSpPr>
        <p:spPr bwMode="auto">
          <a:xfrm>
            <a:off x="5105400" y="3810000"/>
            <a:ext cx="96996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家事やる</a:t>
            </a:r>
          </a:p>
        </p:txBody>
      </p:sp>
      <p:sp>
        <p:nvSpPr>
          <p:cNvPr id="18473" name="Text Box 42"/>
          <p:cNvSpPr txBox="1">
            <a:spLocks noChangeArrowheads="1"/>
          </p:cNvSpPr>
          <p:nvPr/>
        </p:nvSpPr>
        <p:spPr bwMode="auto">
          <a:xfrm>
            <a:off x="609600" y="2667000"/>
            <a:ext cx="990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2000"/>
              <a:t>(0 , 0)</a:t>
            </a:r>
          </a:p>
        </p:txBody>
      </p:sp>
      <p:sp>
        <p:nvSpPr>
          <p:cNvPr id="18474" name="Text Box 43"/>
          <p:cNvSpPr txBox="1">
            <a:spLocks noChangeArrowheads="1"/>
          </p:cNvSpPr>
          <p:nvPr/>
        </p:nvSpPr>
        <p:spPr bwMode="auto">
          <a:xfrm>
            <a:off x="2286000" y="2667000"/>
            <a:ext cx="914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2000"/>
              <a:t>(3 , 1)</a:t>
            </a:r>
          </a:p>
        </p:txBody>
      </p:sp>
      <p:sp>
        <p:nvSpPr>
          <p:cNvPr id="18475" name="Text Box 46"/>
          <p:cNvSpPr txBox="1">
            <a:spLocks noChangeArrowheads="1"/>
          </p:cNvSpPr>
          <p:nvPr/>
        </p:nvSpPr>
        <p:spPr bwMode="auto">
          <a:xfrm>
            <a:off x="3352800" y="2667000"/>
            <a:ext cx="914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2000" dirty="0"/>
              <a:t>(1 , 3)</a:t>
            </a:r>
          </a:p>
        </p:txBody>
      </p:sp>
      <p:sp>
        <p:nvSpPr>
          <p:cNvPr id="18476" name="Text Box 47"/>
          <p:cNvSpPr txBox="1">
            <a:spLocks noChangeArrowheads="1"/>
          </p:cNvSpPr>
          <p:nvPr/>
        </p:nvSpPr>
        <p:spPr bwMode="auto">
          <a:xfrm>
            <a:off x="5105400" y="2667000"/>
            <a:ext cx="914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2000"/>
              <a:t>(2 , 2)</a:t>
            </a:r>
          </a:p>
        </p:txBody>
      </p:sp>
      <p:sp>
        <p:nvSpPr>
          <p:cNvPr id="2" name="スライド番号プレースホルダー 1"/>
          <p:cNvSpPr>
            <a:spLocks noGrp="1"/>
          </p:cNvSpPr>
          <p:nvPr>
            <p:ph type="sldNum" sz="quarter" idx="12"/>
          </p:nvPr>
        </p:nvSpPr>
        <p:spPr/>
        <p:txBody>
          <a:bodyPr/>
          <a:lstStyle/>
          <a:p>
            <a:fld id="{9E3A0E06-F587-40F8-8E2F-0A819AC9B595}" type="slidenum">
              <a:rPr lang="en-US" altLang="ja-JP" smtClean="0"/>
              <a:pPr/>
              <a:t>17</a:t>
            </a:fld>
            <a:endParaRPr lang="en-US" altLang="ja-JP"/>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15723"/>
                                        </p:tgtEl>
                                        <p:attrNameLst>
                                          <p:attrName>style.visibility</p:attrName>
                                        </p:attrNameLst>
                                      </p:cBhvr>
                                      <p:to>
                                        <p:strVal val="visible"/>
                                      </p:to>
                                    </p:set>
                                    <p:anim calcmode="lin" valueType="num">
                                      <p:cBhvr>
                                        <p:cTn id="7" dur="500" fill="hold"/>
                                        <p:tgtEl>
                                          <p:spTgt spid="115723"/>
                                        </p:tgtEl>
                                        <p:attrNameLst>
                                          <p:attrName>ppt_w</p:attrName>
                                        </p:attrNameLst>
                                      </p:cBhvr>
                                      <p:tavLst>
                                        <p:tav tm="0">
                                          <p:val>
                                            <p:fltVal val="0"/>
                                          </p:val>
                                        </p:tav>
                                        <p:tav tm="100000">
                                          <p:val>
                                            <p:strVal val="#ppt_w"/>
                                          </p:val>
                                        </p:tav>
                                      </p:tavLst>
                                    </p:anim>
                                    <p:anim calcmode="lin" valueType="num">
                                      <p:cBhvr>
                                        <p:cTn id="8" dur="500" fill="hold"/>
                                        <p:tgtEl>
                                          <p:spTgt spid="115723"/>
                                        </p:tgtEl>
                                        <p:attrNameLst>
                                          <p:attrName>ppt_h</p:attrName>
                                        </p:attrNameLst>
                                      </p:cBhvr>
                                      <p:tavLst>
                                        <p:tav tm="0">
                                          <p:val>
                                            <p:fltVal val="0"/>
                                          </p:val>
                                        </p:tav>
                                        <p:tav tm="100000">
                                          <p:val>
                                            <p:strVal val="#ppt_h"/>
                                          </p:val>
                                        </p:tav>
                                      </p:tavLst>
                                    </p:anim>
                                    <p:animEffect transition="in" filter="fade">
                                      <p:cBhvr>
                                        <p:cTn id="9" dur="500"/>
                                        <p:tgtEl>
                                          <p:spTgt spid="115723"/>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115725"/>
                                        </p:tgtEl>
                                        <p:attrNameLst>
                                          <p:attrName>style.visibility</p:attrName>
                                        </p:attrNameLst>
                                      </p:cBhvr>
                                      <p:to>
                                        <p:strVal val="visible"/>
                                      </p:to>
                                    </p:set>
                                    <p:anim calcmode="lin" valueType="num">
                                      <p:cBhvr>
                                        <p:cTn id="12" dur="500" fill="hold"/>
                                        <p:tgtEl>
                                          <p:spTgt spid="115725"/>
                                        </p:tgtEl>
                                        <p:attrNameLst>
                                          <p:attrName>ppt_w</p:attrName>
                                        </p:attrNameLst>
                                      </p:cBhvr>
                                      <p:tavLst>
                                        <p:tav tm="0">
                                          <p:val>
                                            <p:fltVal val="0"/>
                                          </p:val>
                                        </p:tav>
                                        <p:tav tm="100000">
                                          <p:val>
                                            <p:strVal val="#ppt_w"/>
                                          </p:val>
                                        </p:tav>
                                      </p:tavLst>
                                    </p:anim>
                                    <p:anim calcmode="lin" valueType="num">
                                      <p:cBhvr>
                                        <p:cTn id="13" dur="500" fill="hold"/>
                                        <p:tgtEl>
                                          <p:spTgt spid="115725"/>
                                        </p:tgtEl>
                                        <p:attrNameLst>
                                          <p:attrName>ppt_h</p:attrName>
                                        </p:attrNameLst>
                                      </p:cBhvr>
                                      <p:tavLst>
                                        <p:tav tm="0">
                                          <p:val>
                                            <p:fltVal val="0"/>
                                          </p:val>
                                        </p:tav>
                                        <p:tav tm="100000">
                                          <p:val>
                                            <p:strVal val="#ppt_h"/>
                                          </p:val>
                                        </p:tav>
                                      </p:tavLst>
                                    </p:anim>
                                    <p:animEffect transition="in" filter="fade">
                                      <p:cBhvr>
                                        <p:cTn id="14" dur="500"/>
                                        <p:tgtEl>
                                          <p:spTgt spid="115725"/>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115724"/>
                                        </p:tgtEl>
                                        <p:attrNameLst>
                                          <p:attrName>style.visibility</p:attrName>
                                        </p:attrNameLst>
                                      </p:cBhvr>
                                      <p:to>
                                        <p:strVal val="visible"/>
                                      </p:to>
                                    </p:set>
                                    <p:anim calcmode="lin" valueType="num">
                                      <p:cBhvr>
                                        <p:cTn id="17" dur="500" fill="hold"/>
                                        <p:tgtEl>
                                          <p:spTgt spid="115724"/>
                                        </p:tgtEl>
                                        <p:attrNameLst>
                                          <p:attrName>ppt_w</p:attrName>
                                        </p:attrNameLst>
                                      </p:cBhvr>
                                      <p:tavLst>
                                        <p:tav tm="0">
                                          <p:val>
                                            <p:fltVal val="0"/>
                                          </p:val>
                                        </p:tav>
                                        <p:tav tm="100000">
                                          <p:val>
                                            <p:strVal val="#ppt_w"/>
                                          </p:val>
                                        </p:tav>
                                      </p:tavLst>
                                    </p:anim>
                                    <p:anim calcmode="lin" valueType="num">
                                      <p:cBhvr>
                                        <p:cTn id="18" dur="500" fill="hold"/>
                                        <p:tgtEl>
                                          <p:spTgt spid="115724"/>
                                        </p:tgtEl>
                                        <p:attrNameLst>
                                          <p:attrName>ppt_h</p:attrName>
                                        </p:attrNameLst>
                                      </p:cBhvr>
                                      <p:tavLst>
                                        <p:tav tm="0">
                                          <p:val>
                                            <p:fltVal val="0"/>
                                          </p:val>
                                        </p:tav>
                                        <p:tav tm="100000">
                                          <p:val>
                                            <p:strVal val="#ppt_h"/>
                                          </p:val>
                                        </p:tav>
                                      </p:tavLst>
                                    </p:anim>
                                    <p:animEffect transition="in" filter="fade">
                                      <p:cBhvr>
                                        <p:cTn id="19" dur="500"/>
                                        <p:tgtEl>
                                          <p:spTgt spid="115724"/>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115726"/>
                                        </p:tgtEl>
                                        <p:attrNameLst>
                                          <p:attrName>style.visibility</p:attrName>
                                        </p:attrNameLst>
                                      </p:cBhvr>
                                      <p:to>
                                        <p:strVal val="visible"/>
                                      </p:to>
                                    </p:set>
                                    <p:anim calcmode="lin" valueType="num">
                                      <p:cBhvr>
                                        <p:cTn id="22" dur="500" fill="hold"/>
                                        <p:tgtEl>
                                          <p:spTgt spid="115726"/>
                                        </p:tgtEl>
                                        <p:attrNameLst>
                                          <p:attrName>ppt_w</p:attrName>
                                        </p:attrNameLst>
                                      </p:cBhvr>
                                      <p:tavLst>
                                        <p:tav tm="0">
                                          <p:val>
                                            <p:fltVal val="0"/>
                                          </p:val>
                                        </p:tav>
                                        <p:tav tm="100000">
                                          <p:val>
                                            <p:strVal val="#ppt_w"/>
                                          </p:val>
                                        </p:tav>
                                      </p:tavLst>
                                    </p:anim>
                                    <p:anim calcmode="lin" valueType="num">
                                      <p:cBhvr>
                                        <p:cTn id="23" dur="500" fill="hold"/>
                                        <p:tgtEl>
                                          <p:spTgt spid="115726"/>
                                        </p:tgtEl>
                                        <p:attrNameLst>
                                          <p:attrName>ppt_h</p:attrName>
                                        </p:attrNameLst>
                                      </p:cBhvr>
                                      <p:tavLst>
                                        <p:tav tm="0">
                                          <p:val>
                                            <p:fltVal val="0"/>
                                          </p:val>
                                        </p:tav>
                                        <p:tav tm="100000">
                                          <p:val>
                                            <p:strVal val="#ppt_h"/>
                                          </p:val>
                                        </p:tav>
                                      </p:tavLst>
                                    </p:anim>
                                    <p:animEffect transition="in" filter="fade">
                                      <p:cBhvr>
                                        <p:cTn id="24" dur="500"/>
                                        <p:tgtEl>
                                          <p:spTgt spid="115726"/>
                                        </p:tgtEl>
                                      </p:cBhvr>
                                    </p:animEffect>
                                  </p:childTnLst>
                                </p:cTn>
                              </p:par>
                              <p:par>
                                <p:cTn id="25" presetID="53" presetClass="entr" presetSubtype="0" fill="hold" grpId="0" nodeType="withEffect">
                                  <p:stCondLst>
                                    <p:cond delay="0"/>
                                  </p:stCondLst>
                                  <p:childTnLst>
                                    <p:set>
                                      <p:cBhvr>
                                        <p:cTn id="26" dur="1" fill="hold">
                                          <p:stCondLst>
                                            <p:cond delay="0"/>
                                          </p:stCondLst>
                                        </p:cTn>
                                        <p:tgtEl>
                                          <p:spTgt spid="115718"/>
                                        </p:tgtEl>
                                        <p:attrNameLst>
                                          <p:attrName>style.visibility</p:attrName>
                                        </p:attrNameLst>
                                      </p:cBhvr>
                                      <p:to>
                                        <p:strVal val="visible"/>
                                      </p:to>
                                    </p:set>
                                    <p:anim calcmode="lin" valueType="num">
                                      <p:cBhvr>
                                        <p:cTn id="27" dur="500" fill="hold"/>
                                        <p:tgtEl>
                                          <p:spTgt spid="115718"/>
                                        </p:tgtEl>
                                        <p:attrNameLst>
                                          <p:attrName>ppt_w</p:attrName>
                                        </p:attrNameLst>
                                      </p:cBhvr>
                                      <p:tavLst>
                                        <p:tav tm="0">
                                          <p:val>
                                            <p:fltVal val="0"/>
                                          </p:val>
                                        </p:tav>
                                        <p:tav tm="100000">
                                          <p:val>
                                            <p:strVal val="#ppt_w"/>
                                          </p:val>
                                        </p:tav>
                                      </p:tavLst>
                                    </p:anim>
                                    <p:anim calcmode="lin" valueType="num">
                                      <p:cBhvr>
                                        <p:cTn id="28" dur="500" fill="hold"/>
                                        <p:tgtEl>
                                          <p:spTgt spid="115718"/>
                                        </p:tgtEl>
                                        <p:attrNameLst>
                                          <p:attrName>ppt_h</p:attrName>
                                        </p:attrNameLst>
                                      </p:cBhvr>
                                      <p:tavLst>
                                        <p:tav tm="0">
                                          <p:val>
                                            <p:fltVal val="0"/>
                                          </p:val>
                                        </p:tav>
                                        <p:tav tm="100000">
                                          <p:val>
                                            <p:strVal val="#ppt_h"/>
                                          </p:val>
                                        </p:tav>
                                      </p:tavLst>
                                    </p:anim>
                                    <p:animEffect transition="in" filter="fade">
                                      <p:cBhvr>
                                        <p:cTn id="29" dur="500"/>
                                        <p:tgtEl>
                                          <p:spTgt spid="115718"/>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115715"/>
                                        </p:tgtEl>
                                        <p:attrNameLst>
                                          <p:attrName>style.visibility</p:attrName>
                                        </p:attrNameLst>
                                      </p:cBhvr>
                                      <p:to>
                                        <p:strVal val="visible"/>
                                      </p:to>
                                    </p:set>
                                    <p:animEffect transition="in" filter="wipe(down)">
                                      <p:cBhvr>
                                        <p:cTn id="34" dur="500"/>
                                        <p:tgtEl>
                                          <p:spTgt spid="115715"/>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115716"/>
                                        </p:tgtEl>
                                        <p:attrNameLst>
                                          <p:attrName>style.visibility</p:attrName>
                                        </p:attrNameLst>
                                      </p:cBhvr>
                                      <p:to>
                                        <p:strVal val="visible"/>
                                      </p:to>
                                    </p:set>
                                    <p:animEffect transition="in" filter="wipe(down)">
                                      <p:cBhvr>
                                        <p:cTn id="37" dur="500"/>
                                        <p:tgtEl>
                                          <p:spTgt spid="115716"/>
                                        </p:tgtEl>
                                      </p:cBhvr>
                                    </p:animEffect>
                                  </p:childTnLst>
                                </p:cTn>
                              </p:par>
                            </p:childTnLst>
                          </p:cTn>
                        </p:par>
                        <p:par>
                          <p:cTn id="38" fill="hold" nodeType="afterGroup">
                            <p:stCondLst>
                              <p:cond delay="500"/>
                            </p:stCondLst>
                            <p:childTnLst>
                              <p:par>
                                <p:cTn id="39" presetID="22" presetClass="entr" presetSubtype="4" fill="hold" grpId="0" nodeType="afterEffect">
                                  <p:stCondLst>
                                    <p:cond delay="0"/>
                                  </p:stCondLst>
                                  <p:childTnLst>
                                    <p:set>
                                      <p:cBhvr>
                                        <p:cTn id="40" dur="1" fill="hold">
                                          <p:stCondLst>
                                            <p:cond delay="0"/>
                                          </p:stCondLst>
                                        </p:cTn>
                                        <p:tgtEl>
                                          <p:spTgt spid="115727"/>
                                        </p:tgtEl>
                                        <p:attrNameLst>
                                          <p:attrName>style.visibility</p:attrName>
                                        </p:attrNameLst>
                                      </p:cBhvr>
                                      <p:to>
                                        <p:strVal val="visible"/>
                                      </p:to>
                                    </p:set>
                                    <p:animEffect transition="in" filter="wipe(down)">
                                      <p:cBhvr>
                                        <p:cTn id="41" dur="500"/>
                                        <p:tgtEl>
                                          <p:spTgt spid="115727"/>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115728"/>
                                        </p:tgtEl>
                                        <p:attrNameLst>
                                          <p:attrName>style.visibility</p:attrName>
                                        </p:attrNameLst>
                                      </p:cBhvr>
                                      <p:to>
                                        <p:strVal val="visible"/>
                                      </p:to>
                                    </p:set>
                                    <p:animEffect transition="in" filter="wipe(down)">
                                      <p:cBhvr>
                                        <p:cTn id="44" dur="500"/>
                                        <p:tgtEl>
                                          <p:spTgt spid="115728"/>
                                        </p:tgtEl>
                                      </p:cBhvr>
                                    </p:animEffect>
                                  </p:childTnLst>
                                </p:cTn>
                              </p:par>
                            </p:childTnLst>
                          </p:cTn>
                        </p:par>
                        <p:par>
                          <p:cTn id="45" fill="hold" nodeType="afterGroup">
                            <p:stCondLst>
                              <p:cond delay="1000"/>
                            </p:stCondLst>
                            <p:childTnLst>
                              <p:par>
                                <p:cTn id="46" presetID="22" presetClass="entr" presetSubtype="4" fill="hold" grpId="0" nodeType="afterEffect">
                                  <p:stCondLst>
                                    <p:cond delay="0"/>
                                  </p:stCondLst>
                                  <p:childTnLst>
                                    <p:set>
                                      <p:cBhvr>
                                        <p:cTn id="47" dur="1" fill="hold">
                                          <p:stCondLst>
                                            <p:cond delay="0"/>
                                          </p:stCondLst>
                                        </p:cTn>
                                        <p:tgtEl>
                                          <p:spTgt spid="115717"/>
                                        </p:tgtEl>
                                        <p:attrNameLst>
                                          <p:attrName>style.visibility</p:attrName>
                                        </p:attrNameLst>
                                      </p:cBhvr>
                                      <p:to>
                                        <p:strVal val="visible"/>
                                      </p:to>
                                    </p:set>
                                    <p:animEffect transition="in" filter="wipe(down)">
                                      <p:cBhvr>
                                        <p:cTn id="48" dur="500"/>
                                        <p:tgtEl>
                                          <p:spTgt spid="115717"/>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22" presetClass="entr" presetSubtype="4" fill="hold" grpId="0" nodeType="clickEffect">
                                  <p:stCondLst>
                                    <p:cond delay="0"/>
                                  </p:stCondLst>
                                  <p:childTnLst>
                                    <p:set>
                                      <p:cBhvr>
                                        <p:cTn id="52" dur="1" fill="hold">
                                          <p:stCondLst>
                                            <p:cond delay="0"/>
                                          </p:stCondLst>
                                        </p:cTn>
                                        <p:tgtEl>
                                          <p:spTgt spid="115720"/>
                                        </p:tgtEl>
                                        <p:attrNameLst>
                                          <p:attrName>style.visibility</p:attrName>
                                        </p:attrNameLst>
                                      </p:cBhvr>
                                      <p:to>
                                        <p:strVal val="visible"/>
                                      </p:to>
                                    </p:set>
                                    <p:animEffect transition="in" filter="wipe(down)">
                                      <p:cBhvr>
                                        <p:cTn id="53" dur="500"/>
                                        <p:tgtEl>
                                          <p:spTgt spid="115720"/>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115721"/>
                                        </p:tgtEl>
                                        <p:attrNameLst>
                                          <p:attrName>style.visibility</p:attrName>
                                        </p:attrNameLst>
                                      </p:cBhvr>
                                      <p:to>
                                        <p:strVal val="visible"/>
                                      </p:to>
                                    </p:set>
                                    <p:animEffect transition="in" filter="wipe(down)">
                                      <p:cBhvr>
                                        <p:cTn id="56" dur="500"/>
                                        <p:tgtEl>
                                          <p:spTgt spid="115721"/>
                                        </p:tgtEl>
                                      </p:cBhvr>
                                    </p:animEffect>
                                  </p:childTnLst>
                                </p:cTn>
                              </p:par>
                            </p:childTnLst>
                          </p:cTn>
                        </p:par>
                        <p:par>
                          <p:cTn id="57" fill="hold" nodeType="afterGroup">
                            <p:stCondLst>
                              <p:cond delay="500"/>
                            </p:stCondLst>
                            <p:childTnLst>
                              <p:par>
                                <p:cTn id="58" presetID="22" presetClass="entr" presetSubtype="4" fill="hold" grpId="0" nodeType="afterEffect">
                                  <p:stCondLst>
                                    <p:cond delay="0"/>
                                  </p:stCondLst>
                                  <p:childTnLst>
                                    <p:set>
                                      <p:cBhvr>
                                        <p:cTn id="59" dur="1" fill="hold">
                                          <p:stCondLst>
                                            <p:cond delay="0"/>
                                          </p:stCondLst>
                                        </p:cTn>
                                        <p:tgtEl>
                                          <p:spTgt spid="115729"/>
                                        </p:tgtEl>
                                        <p:attrNameLst>
                                          <p:attrName>style.visibility</p:attrName>
                                        </p:attrNameLst>
                                      </p:cBhvr>
                                      <p:to>
                                        <p:strVal val="visible"/>
                                      </p:to>
                                    </p:set>
                                    <p:animEffect transition="in" filter="wipe(down)">
                                      <p:cBhvr>
                                        <p:cTn id="60" dur="500"/>
                                        <p:tgtEl>
                                          <p:spTgt spid="115729"/>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115730"/>
                                        </p:tgtEl>
                                        <p:attrNameLst>
                                          <p:attrName>style.visibility</p:attrName>
                                        </p:attrNameLst>
                                      </p:cBhvr>
                                      <p:to>
                                        <p:strVal val="visible"/>
                                      </p:to>
                                    </p:set>
                                    <p:animEffect transition="in" filter="wipe(down)">
                                      <p:cBhvr>
                                        <p:cTn id="63" dur="500"/>
                                        <p:tgtEl>
                                          <p:spTgt spid="115730"/>
                                        </p:tgtEl>
                                      </p:cBhvr>
                                    </p:animEffect>
                                  </p:childTnLst>
                                </p:cTn>
                              </p:par>
                            </p:childTnLst>
                          </p:cTn>
                        </p:par>
                        <p:par>
                          <p:cTn id="64" fill="hold" nodeType="afterGroup">
                            <p:stCondLst>
                              <p:cond delay="1000"/>
                            </p:stCondLst>
                            <p:childTnLst>
                              <p:par>
                                <p:cTn id="65" presetID="22" presetClass="entr" presetSubtype="4" fill="hold" grpId="0" nodeType="afterEffect">
                                  <p:stCondLst>
                                    <p:cond delay="0"/>
                                  </p:stCondLst>
                                  <p:childTnLst>
                                    <p:set>
                                      <p:cBhvr>
                                        <p:cTn id="66" dur="1" fill="hold">
                                          <p:stCondLst>
                                            <p:cond delay="0"/>
                                          </p:stCondLst>
                                        </p:cTn>
                                        <p:tgtEl>
                                          <p:spTgt spid="115719"/>
                                        </p:tgtEl>
                                        <p:attrNameLst>
                                          <p:attrName>style.visibility</p:attrName>
                                        </p:attrNameLst>
                                      </p:cBhvr>
                                      <p:to>
                                        <p:strVal val="visible"/>
                                      </p:to>
                                    </p:set>
                                    <p:animEffect transition="in" filter="wipe(down)">
                                      <p:cBhvr>
                                        <p:cTn id="67" dur="500"/>
                                        <p:tgtEl>
                                          <p:spTgt spid="115719"/>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53" presetClass="entr" presetSubtype="0" fill="hold" grpId="0" nodeType="clickEffect">
                                  <p:stCondLst>
                                    <p:cond delay="0"/>
                                  </p:stCondLst>
                                  <p:childTnLst>
                                    <p:set>
                                      <p:cBhvr>
                                        <p:cTn id="71" dur="1" fill="hold">
                                          <p:stCondLst>
                                            <p:cond delay="0"/>
                                          </p:stCondLst>
                                        </p:cTn>
                                        <p:tgtEl>
                                          <p:spTgt spid="115722"/>
                                        </p:tgtEl>
                                        <p:attrNameLst>
                                          <p:attrName>style.visibility</p:attrName>
                                        </p:attrNameLst>
                                      </p:cBhvr>
                                      <p:to>
                                        <p:strVal val="visible"/>
                                      </p:to>
                                    </p:set>
                                    <p:anim calcmode="lin" valueType="num">
                                      <p:cBhvr>
                                        <p:cTn id="72" dur="500" fill="hold"/>
                                        <p:tgtEl>
                                          <p:spTgt spid="115722"/>
                                        </p:tgtEl>
                                        <p:attrNameLst>
                                          <p:attrName>ppt_w</p:attrName>
                                        </p:attrNameLst>
                                      </p:cBhvr>
                                      <p:tavLst>
                                        <p:tav tm="0">
                                          <p:val>
                                            <p:fltVal val="0"/>
                                          </p:val>
                                        </p:tav>
                                        <p:tav tm="100000">
                                          <p:val>
                                            <p:strVal val="#ppt_w"/>
                                          </p:val>
                                        </p:tav>
                                      </p:tavLst>
                                    </p:anim>
                                    <p:anim calcmode="lin" valueType="num">
                                      <p:cBhvr>
                                        <p:cTn id="73" dur="500" fill="hold"/>
                                        <p:tgtEl>
                                          <p:spTgt spid="115722"/>
                                        </p:tgtEl>
                                        <p:attrNameLst>
                                          <p:attrName>ppt_h</p:attrName>
                                        </p:attrNameLst>
                                      </p:cBhvr>
                                      <p:tavLst>
                                        <p:tav tm="0">
                                          <p:val>
                                            <p:fltVal val="0"/>
                                          </p:val>
                                        </p:tav>
                                        <p:tav tm="100000">
                                          <p:val>
                                            <p:strVal val="#ppt_h"/>
                                          </p:val>
                                        </p:tav>
                                      </p:tavLst>
                                    </p:anim>
                                    <p:animEffect transition="in" filter="fade">
                                      <p:cBhvr>
                                        <p:cTn id="74" dur="500"/>
                                        <p:tgtEl>
                                          <p:spTgt spid="115722"/>
                                        </p:tgtEl>
                                      </p:cBhvr>
                                    </p:animEffect>
                                  </p:childTnLst>
                                </p:cTn>
                              </p:par>
                            </p:childTnLst>
                          </p:cTn>
                        </p:par>
                        <p:par>
                          <p:cTn id="75" fill="hold" nodeType="afterGroup">
                            <p:stCondLst>
                              <p:cond delay="500"/>
                            </p:stCondLst>
                            <p:childTnLst>
                              <p:par>
                                <p:cTn id="76" presetID="2" presetClass="exit" presetSubtype="4" fill="hold" grpId="1" nodeType="afterEffect">
                                  <p:stCondLst>
                                    <p:cond delay="0"/>
                                  </p:stCondLst>
                                  <p:childTnLst>
                                    <p:anim calcmode="lin" valueType="num">
                                      <p:cBhvr additive="base">
                                        <p:cTn id="77" dur="500"/>
                                        <p:tgtEl>
                                          <p:spTgt spid="115720"/>
                                        </p:tgtEl>
                                        <p:attrNameLst>
                                          <p:attrName>ppt_x</p:attrName>
                                        </p:attrNameLst>
                                      </p:cBhvr>
                                      <p:tavLst>
                                        <p:tav tm="0">
                                          <p:val>
                                            <p:strVal val="ppt_x"/>
                                          </p:val>
                                        </p:tav>
                                        <p:tav tm="100000">
                                          <p:val>
                                            <p:strVal val="ppt_x"/>
                                          </p:val>
                                        </p:tav>
                                      </p:tavLst>
                                    </p:anim>
                                    <p:anim calcmode="lin" valueType="num">
                                      <p:cBhvr additive="base">
                                        <p:cTn id="78" dur="500"/>
                                        <p:tgtEl>
                                          <p:spTgt spid="115720"/>
                                        </p:tgtEl>
                                        <p:attrNameLst>
                                          <p:attrName>ppt_y</p:attrName>
                                        </p:attrNameLst>
                                      </p:cBhvr>
                                      <p:tavLst>
                                        <p:tav tm="0">
                                          <p:val>
                                            <p:strVal val="ppt_y"/>
                                          </p:val>
                                        </p:tav>
                                        <p:tav tm="100000">
                                          <p:val>
                                            <p:strVal val="1+ppt_h/2"/>
                                          </p:val>
                                        </p:tav>
                                      </p:tavLst>
                                    </p:anim>
                                    <p:set>
                                      <p:cBhvr>
                                        <p:cTn id="79" dur="1" fill="hold">
                                          <p:stCondLst>
                                            <p:cond delay="499"/>
                                          </p:stCondLst>
                                        </p:cTn>
                                        <p:tgtEl>
                                          <p:spTgt spid="115720"/>
                                        </p:tgtEl>
                                        <p:attrNameLst>
                                          <p:attrName>style.visibility</p:attrName>
                                        </p:attrNameLst>
                                      </p:cBhvr>
                                      <p:to>
                                        <p:strVal val="hidden"/>
                                      </p:to>
                                    </p:set>
                                  </p:childTnLst>
                                </p:cTn>
                              </p:par>
                              <p:par>
                                <p:cTn id="80" presetID="2" presetClass="exit" presetSubtype="4" fill="hold" grpId="1" nodeType="withEffect">
                                  <p:stCondLst>
                                    <p:cond delay="0"/>
                                  </p:stCondLst>
                                  <p:childTnLst>
                                    <p:anim calcmode="lin" valueType="num">
                                      <p:cBhvr additive="base">
                                        <p:cTn id="81" dur="500"/>
                                        <p:tgtEl>
                                          <p:spTgt spid="115721"/>
                                        </p:tgtEl>
                                        <p:attrNameLst>
                                          <p:attrName>ppt_x</p:attrName>
                                        </p:attrNameLst>
                                      </p:cBhvr>
                                      <p:tavLst>
                                        <p:tav tm="0">
                                          <p:val>
                                            <p:strVal val="ppt_x"/>
                                          </p:val>
                                        </p:tav>
                                        <p:tav tm="100000">
                                          <p:val>
                                            <p:strVal val="ppt_x"/>
                                          </p:val>
                                        </p:tav>
                                      </p:tavLst>
                                    </p:anim>
                                    <p:anim calcmode="lin" valueType="num">
                                      <p:cBhvr additive="base">
                                        <p:cTn id="82" dur="500"/>
                                        <p:tgtEl>
                                          <p:spTgt spid="115721"/>
                                        </p:tgtEl>
                                        <p:attrNameLst>
                                          <p:attrName>ppt_y</p:attrName>
                                        </p:attrNameLst>
                                      </p:cBhvr>
                                      <p:tavLst>
                                        <p:tav tm="0">
                                          <p:val>
                                            <p:strVal val="ppt_y"/>
                                          </p:val>
                                        </p:tav>
                                        <p:tav tm="100000">
                                          <p:val>
                                            <p:strVal val="1+ppt_h/2"/>
                                          </p:val>
                                        </p:tav>
                                      </p:tavLst>
                                    </p:anim>
                                    <p:set>
                                      <p:cBhvr>
                                        <p:cTn id="83" dur="1" fill="hold">
                                          <p:stCondLst>
                                            <p:cond delay="499"/>
                                          </p:stCondLst>
                                        </p:cTn>
                                        <p:tgtEl>
                                          <p:spTgt spid="115721"/>
                                        </p:tgtEl>
                                        <p:attrNameLst>
                                          <p:attrName>style.visibility</p:attrName>
                                        </p:attrNameLst>
                                      </p:cBhvr>
                                      <p:to>
                                        <p:strVal val="hidden"/>
                                      </p:to>
                                    </p:set>
                                  </p:childTnLst>
                                </p:cTn>
                              </p:par>
                              <p:par>
                                <p:cTn id="84" presetID="2" presetClass="exit" presetSubtype="4" fill="hold" grpId="1" nodeType="withEffect">
                                  <p:stCondLst>
                                    <p:cond delay="0"/>
                                  </p:stCondLst>
                                  <p:childTnLst>
                                    <p:anim calcmode="lin" valueType="num">
                                      <p:cBhvr additive="base">
                                        <p:cTn id="85" dur="500"/>
                                        <p:tgtEl>
                                          <p:spTgt spid="115730"/>
                                        </p:tgtEl>
                                        <p:attrNameLst>
                                          <p:attrName>ppt_x</p:attrName>
                                        </p:attrNameLst>
                                      </p:cBhvr>
                                      <p:tavLst>
                                        <p:tav tm="0">
                                          <p:val>
                                            <p:strVal val="ppt_x"/>
                                          </p:val>
                                        </p:tav>
                                        <p:tav tm="100000">
                                          <p:val>
                                            <p:strVal val="ppt_x"/>
                                          </p:val>
                                        </p:tav>
                                      </p:tavLst>
                                    </p:anim>
                                    <p:anim calcmode="lin" valueType="num">
                                      <p:cBhvr additive="base">
                                        <p:cTn id="86" dur="500"/>
                                        <p:tgtEl>
                                          <p:spTgt spid="115730"/>
                                        </p:tgtEl>
                                        <p:attrNameLst>
                                          <p:attrName>ppt_y</p:attrName>
                                        </p:attrNameLst>
                                      </p:cBhvr>
                                      <p:tavLst>
                                        <p:tav tm="0">
                                          <p:val>
                                            <p:strVal val="ppt_y"/>
                                          </p:val>
                                        </p:tav>
                                        <p:tav tm="100000">
                                          <p:val>
                                            <p:strVal val="1+ppt_h/2"/>
                                          </p:val>
                                        </p:tav>
                                      </p:tavLst>
                                    </p:anim>
                                    <p:set>
                                      <p:cBhvr>
                                        <p:cTn id="87" dur="1" fill="hold">
                                          <p:stCondLst>
                                            <p:cond delay="499"/>
                                          </p:stCondLst>
                                        </p:cTn>
                                        <p:tgtEl>
                                          <p:spTgt spid="115730"/>
                                        </p:tgtEl>
                                        <p:attrNameLst>
                                          <p:attrName>style.visibility</p:attrName>
                                        </p:attrNameLst>
                                      </p:cBhvr>
                                      <p:to>
                                        <p:strVal val="hidden"/>
                                      </p:to>
                                    </p:set>
                                  </p:childTnLst>
                                </p:cTn>
                              </p:par>
                              <p:par>
                                <p:cTn id="88" presetID="2" presetClass="exit" presetSubtype="4" fill="hold" grpId="1" nodeType="withEffect">
                                  <p:stCondLst>
                                    <p:cond delay="0"/>
                                  </p:stCondLst>
                                  <p:childTnLst>
                                    <p:anim calcmode="lin" valueType="num">
                                      <p:cBhvr additive="base">
                                        <p:cTn id="89" dur="500"/>
                                        <p:tgtEl>
                                          <p:spTgt spid="115729"/>
                                        </p:tgtEl>
                                        <p:attrNameLst>
                                          <p:attrName>ppt_x</p:attrName>
                                        </p:attrNameLst>
                                      </p:cBhvr>
                                      <p:tavLst>
                                        <p:tav tm="0">
                                          <p:val>
                                            <p:strVal val="ppt_x"/>
                                          </p:val>
                                        </p:tav>
                                        <p:tav tm="100000">
                                          <p:val>
                                            <p:strVal val="ppt_x"/>
                                          </p:val>
                                        </p:tav>
                                      </p:tavLst>
                                    </p:anim>
                                    <p:anim calcmode="lin" valueType="num">
                                      <p:cBhvr additive="base">
                                        <p:cTn id="90" dur="500"/>
                                        <p:tgtEl>
                                          <p:spTgt spid="115729"/>
                                        </p:tgtEl>
                                        <p:attrNameLst>
                                          <p:attrName>ppt_y</p:attrName>
                                        </p:attrNameLst>
                                      </p:cBhvr>
                                      <p:tavLst>
                                        <p:tav tm="0">
                                          <p:val>
                                            <p:strVal val="ppt_y"/>
                                          </p:val>
                                        </p:tav>
                                        <p:tav tm="100000">
                                          <p:val>
                                            <p:strVal val="1+ppt_h/2"/>
                                          </p:val>
                                        </p:tav>
                                      </p:tavLst>
                                    </p:anim>
                                    <p:set>
                                      <p:cBhvr>
                                        <p:cTn id="91" dur="1" fill="hold">
                                          <p:stCondLst>
                                            <p:cond delay="499"/>
                                          </p:stCondLst>
                                        </p:cTn>
                                        <p:tgtEl>
                                          <p:spTgt spid="115729"/>
                                        </p:tgtEl>
                                        <p:attrNameLst>
                                          <p:attrName>style.visibility</p:attrName>
                                        </p:attrNameLst>
                                      </p:cBhvr>
                                      <p:to>
                                        <p:strVal val="hidden"/>
                                      </p:to>
                                    </p:set>
                                  </p:childTnLst>
                                </p:cTn>
                              </p:par>
                            </p:childTnLst>
                          </p:cTn>
                        </p:par>
                        <p:par>
                          <p:cTn id="92" fill="hold" nodeType="afterGroup">
                            <p:stCondLst>
                              <p:cond delay="1000"/>
                            </p:stCondLst>
                            <p:childTnLst>
                              <p:par>
                                <p:cTn id="93" presetID="53" presetClass="entr" presetSubtype="0" fill="hold" grpId="0" nodeType="afterEffect">
                                  <p:stCondLst>
                                    <p:cond delay="0"/>
                                  </p:stCondLst>
                                  <p:childTnLst>
                                    <p:set>
                                      <p:cBhvr>
                                        <p:cTn id="94" dur="1" fill="hold">
                                          <p:stCondLst>
                                            <p:cond delay="0"/>
                                          </p:stCondLst>
                                        </p:cTn>
                                        <p:tgtEl>
                                          <p:spTgt spid="115731"/>
                                        </p:tgtEl>
                                        <p:attrNameLst>
                                          <p:attrName>style.visibility</p:attrName>
                                        </p:attrNameLst>
                                      </p:cBhvr>
                                      <p:to>
                                        <p:strVal val="visible"/>
                                      </p:to>
                                    </p:set>
                                    <p:anim calcmode="lin" valueType="num">
                                      <p:cBhvr>
                                        <p:cTn id="95" dur="500" fill="hold"/>
                                        <p:tgtEl>
                                          <p:spTgt spid="115731"/>
                                        </p:tgtEl>
                                        <p:attrNameLst>
                                          <p:attrName>ppt_w</p:attrName>
                                        </p:attrNameLst>
                                      </p:cBhvr>
                                      <p:tavLst>
                                        <p:tav tm="0">
                                          <p:val>
                                            <p:fltVal val="0"/>
                                          </p:val>
                                        </p:tav>
                                        <p:tav tm="100000">
                                          <p:val>
                                            <p:strVal val="#ppt_w"/>
                                          </p:val>
                                        </p:tav>
                                      </p:tavLst>
                                    </p:anim>
                                    <p:anim calcmode="lin" valueType="num">
                                      <p:cBhvr>
                                        <p:cTn id="96" dur="500" fill="hold"/>
                                        <p:tgtEl>
                                          <p:spTgt spid="115731"/>
                                        </p:tgtEl>
                                        <p:attrNameLst>
                                          <p:attrName>ppt_h</p:attrName>
                                        </p:attrNameLst>
                                      </p:cBhvr>
                                      <p:tavLst>
                                        <p:tav tm="0">
                                          <p:val>
                                            <p:fltVal val="0"/>
                                          </p:val>
                                        </p:tav>
                                        <p:tav tm="100000">
                                          <p:val>
                                            <p:strVal val="#ppt_h"/>
                                          </p:val>
                                        </p:tav>
                                      </p:tavLst>
                                    </p:anim>
                                    <p:animEffect transition="in" filter="fade">
                                      <p:cBhvr>
                                        <p:cTn id="97" dur="500"/>
                                        <p:tgtEl>
                                          <p:spTgt spid="1157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715" grpId="0" animBg="1"/>
      <p:bldP spid="115716" grpId="0" animBg="1"/>
      <p:bldP spid="115717" grpId="0" animBg="1"/>
      <p:bldP spid="115718" grpId="0" animBg="1"/>
      <p:bldP spid="115719" grpId="0" animBg="1"/>
      <p:bldP spid="115720" grpId="0" animBg="1"/>
      <p:bldP spid="115720" grpId="1" animBg="1"/>
      <p:bldP spid="115721" grpId="0" animBg="1"/>
      <p:bldP spid="115721" grpId="1" animBg="1"/>
      <p:bldP spid="115722" grpId="0"/>
      <p:bldP spid="115723" grpId="0" animBg="1"/>
      <p:bldP spid="115724" grpId="0" animBg="1"/>
      <p:bldP spid="115725" grpId="0"/>
      <p:bldP spid="115726" grpId="0"/>
      <p:bldP spid="115727" grpId="0" animBg="1"/>
      <p:bldP spid="115728" grpId="0" animBg="1"/>
      <p:bldP spid="115729" grpId="0" animBg="1"/>
      <p:bldP spid="115729" grpId="1" animBg="1"/>
      <p:bldP spid="115730" grpId="0" animBg="1"/>
      <p:bldP spid="115730" grpId="1" animBg="1"/>
      <p:bldP spid="11573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スライド番号プレースホル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EAE68621-2A8D-45B3-BC3C-9423E27DDE9B}" type="slidenum">
              <a:rPr kumimoji="0" lang="en-US" altLang="ja-JP"/>
              <a:pPr eaLnBrk="1" hangingPunct="1"/>
              <a:t>18</a:t>
            </a:fld>
            <a:endParaRPr kumimoji="0" lang="en-US" altLang="ja-JP"/>
          </a:p>
        </p:txBody>
      </p:sp>
      <p:sp>
        <p:nvSpPr>
          <p:cNvPr id="19459" name="Rectangle 2"/>
          <p:cNvSpPr>
            <a:spLocks noGrp="1" noChangeArrowheads="1"/>
          </p:cNvSpPr>
          <p:nvPr>
            <p:ph type="title"/>
          </p:nvPr>
        </p:nvSpPr>
        <p:spPr/>
        <p:txBody>
          <a:bodyPr/>
          <a:lstStyle/>
          <a:p>
            <a:pPr eaLnBrk="1" hangingPunct="1"/>
            <a:r>
              <a:rPr lang="ja-JP" altLang="en-US" sz="3600" smtClean="0"/>
              <a:t>チキン・ゲームにおける完全ベイズ均衡</a:t>
            </a:r>
          </a:p>
        </p:txBody>
      </p:sp>
      <p:sp>
        <p:nvSpPr>
          <p:cNvPr id="41987" name="Rectangle 3"/>
          <p:cNvSpPr>
            <a:spLocks noGrp="1" noChangeArrowheads="1"/>
          </p:cNvSpPr>
          <p:nvPr>
            <p:ph type="body" idx="1"/>
          </p:nvPr>
        </p:nvSpPr>
        <p:spPr/>
        <p:txBody>
          <a:bodyPr/>
          <a:lstStyle/>
          <a:p>
            <a:pPr eaLnBrk="1" hangingPunct="1"/>
            <a:r>
              <a:rPr lang="ja-JP" altLang="en-US" smtClean="0"/>
              <a:t>完全ベイズ均衡：</a:t>
            </a:r>
          </a:p>
        </p:txBody>
      </p:sp>
      <p:sp>
        <p:nvSpPr>
          <p:cNvPr id="41988" name="Text Box 4"/>
          <p:cNvSpPr txBox="1">
            <a:spLocks noChangeArrowheads="1"/>
          </p:cNvSpPr>
          <p:nvPr/>
        </p:nvSpPr>
        <p:spPr bwMode="auto">
          <a:xfrm>
            <a:off x="1219200" y="2438400"/>
            <a:ext cx="6705600" cy="13795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400" dirty="0"/>
              <a:t>プレイヤー</a:t>
            </a:r>
            <a:r>
              <a:rPr lang="en-US" altLang="ja-JP" sz="2400" dirty="0"/>
              <a:t>1</a:t>
            </a:r>
            <a:r>
              <a:rPr lang="ja-JP" altLang="en-US" sz="2400" dirty="0"/>
              <a:t>が家事を</a:t>
            </a:r>
            <a:r>
              <a:rPr lang="ja-JP" altLang="en-US" sz="2400" dirty="0">
                <a:solidFill>
                  <a:schemeClr val="bg1"/>
                </a:solidFill>
              </a:rPr>
              <a:t>して</a:t>
            </a:r>
            <a:r>
              <a:rPr lang="ja-JP" altLang="en-US" sz="2400" dirty="0"/>
              <a:t>、</a:t>
            </a:r>
          </a:p>
          <a:p>
            <a:pPr eaLnBrk="1" hangingPunct="1">
              <a:spcBef>
                <a:spcPct val="50000"/>
              </a:spcBef>
            </a:pPr>
            <a:r>
              <a:rPr lang="ja-JP" altLang="en-US" sz="2400" dirty="0"/>
              <a:t>プレイヤー</a:t>
            </a:r>
            <a:r>
              <a:rPr lang="en-US" altLang="ja-JP" sz="2400" dirty="0"/>
              <a:t>2</a:t>
            </a:r>
            <a:r>
              <a:rPr lang="ja-JP" altLang="en-US" sz="2400" dirty="0"/>
              <a:t>はプレイヤー</a:t>
            </a:r>
            <a:r>
              <a:rPr lang="en-US" altLang="ja-JP" sz="2400" dirty="0"/>
              <a:t>1</a:t>
            </a:r>
            <a:r>
              <a:rPr lang="ja-JP" altLang="en-US" sz="2400" dirty="0"/>
              <a:t>が「</a:t>
            </a:r>
            <a:r>
              <a:rPr lang="ja-JP" altLang="en-US" sz="2400" dirty="0">
                <a:solidFill>
                  <a:schemeClr val="bg1"/>
                </a:solidFill>
              </a:rPr>
              <a:t>家事やる</a:t>
            </a:r>
            <a:r>
              <a:rPr lang="ja-JP" altLang="en-US" sz="2400" dirty="0"/>
              <a:t>」と信じて「</a:t>
            </a:r>
            <a:r>
              <a:rPr lang="ja-JP" altLang="en-US" sz="2400" dirty="0">
                <a:solidFill>
                  <a:schemeClr val="bg1"/>
                </a:solidFill>
              </a:rPr>
              <a:t>やらない</a:t>
            </a:r>
            <a:r>
              <a:rPr lang="ja-JP" altLang="en-US" sz="2400" dirty="0"/>
              <a:t>」を選択</a:t>
            </a:r>
          </a:p>
        </p:txBody>
      </p:sp>
      <p:sp>
        <p:nvSpPr>
          <p:cNvPr id="41989" name="Text Box 5"/>
          <p:cNvSpPr txBox="1">
            <a:spLocks noChangeArrowheads="1"/>
          </p:cNvSpPr>
          <p:nvPr/>
        </p:nvSpPr>
        <p:spPr bwMode="auto">
          <a:xfrm>
            <a:off x="1219200" y="4191000"/>
            <a:ext cx="6705600" cy="13795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400" dirty="0"/>
              <a:t>プレイヤー</a:t>
            </a:r>
            <a:r>
              <a:rPr lang="en-US" altLang="ja-JP" sz="2400" dirty="0"/>
              <a:t>1</a:t>
            </a:r>
            <a:r>
              <a:rPr lang="ja-JP" altLang="en-US" sz="2400" dirty="0"/>
              <a:t>が家事を</a:t>
            </a:r>
            <a:r>
              <a:rPr lang="ja-JP" altLang="en-US" sz="2400" dirty="0">
                <a:solidFill>
                  <a:schemeClr val="bg1"/>
                </a:solidFill>
              </a:rPr>
              <a:t>せず</a:t>
            </a:r>
            <a:r>
              <a:rPr lang="ja-JP" altLang="en-US" sz="2400" dirty="0"/>
              <a:t>、</a:t>
            </a:r>
          </a:p>
          <a:p>
            <a:pPr eaLnBrk="1" hangingPunct="1">
              <a:spcBef>
                <a:spcPct val="50000"/>
              </a:spcBef>
            </a:pPr>
            <a:r>
              <a:rPr lang="ja-JP" altLang="en-US" sz="2400" dirty="0"/>
              <a:t>プレイヤー</a:t>
            </a:r>
            <a:r>
              <a:rPr lang="en-US" altLang="ja-JP" sz="2400" dirty="0"/>
              <a:t>2</a:t>
            </a:r>
            <a:r>
              <a:rPr lang="ja-JP" altLang="en-US" sz="2400" dirty="0"/>
              <a:t>はプレイヤー</a:t>
            </a:r>
            <a:r>
              <a:rPr lang="en-US" altLang="ja-JP" sz="2400" dirty="0"/>
              <a:t>1</a:t>
            </a:r>
            <a:r>
              <a:rPr lang="ja-JP" altLang="en-US" sz="2400" dirty="0"/>
              <a:t>が「</a:t>
            </a:r>
            <a:r>
              <a:rPr lang="ja-JP" altLang="en-US" sz="2400" dirty="0">
                <a:solidFill>
                  <a:schemeClr val="bg1"/>
                </a:solidFill>
              </a:rPr>
              <a:t>やらない</a:t>
            </a:r>
            <a:r>
              <a:rPr lang="ja-JP" altLang="en-US" sz="2400" dirty="0"/>
              <a:t>」と信じて「</a:t>
            </a:r>
            <a:r>
              <a:rPr lang="ja-JP" altLang="en-US" sz="2400" dirty="0">
                <a:solidFill>
                  <a:schemeClr val="bg1"/>
                </a:solidFill>
              </a:rPr>
              <a:t>家事やる</a:t>
            </a:r>
            <a:r>
              <a:rPr lang="ja-JP" altLang="en-US" sz="2400" dirty="0"/>
              <a:t>」を選択</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1987">
                                            <p:txEl>
                                              <p:pRg st="0" end="0"/>
                                            </p:txEl>
                                          </p:spTgt>
                                        </p:tgtEl>
                                        <p:attrNameLst>
                                          <p:attrName>style.visibility</p:attrName>
                                        </p:attrNameLst>
                                      </p:cBhvr>
                                      <p:to>
                                        <p:strVal val="visible"/>
                                      </p:to>
                                    </p:set>
                                    <p:anim calcmode="lin" valueType="num">
                                      <p:cBhvr additive="base">
                                        <p:cTn id="7" dur="500" fill="hold"/>
                                        <p:tgtEl>
                                          <p:spTgt spid="4198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1987">
                                            <p:txEl>
                                              <p:pRg st="0" end="0"/>
                                            </p:txEl>
                                          </p:spTgt>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53" presetClass="entr" presetSubtype="0" fill="hold" grpId="0" nodeType="afterEffect">
                                  <p:stCondLst>
                                    <p:cond delay="0"/>
                                  </p:stCondLst>
                                  <p:childTnLst>
                                    <p:set>
                                      <p:cBhvr>
                                        <p:cTn id="11" dur="1" fill="hold">
                                          <p:stCondLst>
                                            <p:cond delay="0"/>
                                          </p:stCondLst>
                                        </p:cTn>
                                        <p:tgtEl>
                                          <p:spTgt spid="41988"/>
                                        </p:tgtEl>
                                        <p:attrNameLst>
                                          <p:attrName>style.visibility</p:attrName>
                                        </p:attrNameLst>
                                      </p:cBhvr>
                                      <p:to>
                                        <p:strVal val="visible"/>
                                      </p:to>
                                    </p:set>
                                    <p:anim calcmode="lin" valueType="num">
                                      <p:cBhvr>
                                        <p:cTn id="12" dur="500" fill="hold"/>
                                        <p:tgtEl>
                                          <p:spTgt spid="41988"/>
                                        </p:tgtEl>
                                        <p:attrNameLst>
                                          <p:attrName>ppt_w</p:attrName>
                                        </p:attrNameLst>
                                      </p:cBhvr>
                                      <p:tavLst>
                                        <p:tav tm="0">
                                          <p:val>
                                            <p:fltVal val="0"/>
                                          </p:val>
                                        </p:tav>
                                        <p:tav tm="100000">
                                          <p:val>
                                            <p:strVal val="#ppt_w"/>
                                          </p:val>
                                        </p:tav>
                                      </p:tavLst>
                                    </p:anim>
                                    <p:anim calcmode="lin" valueType="num">
                                      <p:cBhvr>
                                        <p:cTn id="13" dur="500" fill="hold"/>
                                        <p:tgtEl>
                                          <p:spTgt spid="41988"/>
                                        </p:tgtEl>
                                        <p:attrNameLst>
                                          <p:attrName>ppt_h</p:attrName>
                                        </p:attrNameLst>
                                      </p:cBhvr>
                                      <p:tavLst>
                                        <p:tav tm="0">
                                          <p:val>
                                            <p:fltVal val="0"/>
                                          </p:val>
                                        </p:tav>
                                        <p:tav tm="100000">
                                          <p:val>
                                            <p:strVal val="#ppt_h"/>
                                          </p:val>
                                        </p:tav>
                                      </p:tavLst>
                                    </p:anim>
                                    <p:animEffect transition="in" filter="fade">
                                      <p:cBhvr>
                                        <p:cTn id="14" dur="500"/>
                                        <p:tgtEl>
                                          <p:spTgt spid="41988"/>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1989"/>
                                        </p:tgtEl>
                                        <p:attrNameLst>
                                          <p:attrName>style.visibility</p:attrName>
                                        </p:attrNameLst>
                                      </p:cBhvr>
                                      <p:to>
                                        <p:strVal val="visible"/>
                                      </p:to>
                                    </p:set>
                                    <p:anim calcmode="lin" valueType="num">
                                      <p:cBhvr additive="base">
                                        <p:cTn id="19" dur="500" fill="hold"/>
                                        <p:tgtEl>
                                          <p:spTgt spid="41989"/>
                                        </p:tgtEl>
                                        <p:attrNameLst>
                                          <p:attrName>ppt_x</p:attrName>
                                        </p:attrNameLst>
                                      </p:cBhvr>
                                      <p:tavLst>
                                        <p:tav tm="0">
                                          <p:val>
                                            <p:strVal val="#ppt_x"/>
                                          </p:val>
                                        </p:tav>
                                        <p:tav tm="100000">
                                          <p:val>
                                            <p:strVal val="#ppt_x"/>
                                          </p:val>
                                        </p:tav>
                                      </p:tavLst>
                                    </p:anim>
                                    <p:anim calcmode="lin" valueType="num">
                                      <p:cBhvr additive="base">
                                        <p:cTn id="20" dur="500" fill="hold"/>
                                        <p:tgtEl>
                                          <p:spTgt spid="4198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p:bldP spid="41988" grpId="0" animBg="1"/>
      <p:bldP spid="4198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5" name="Line 3"/>
          <p:cNvSpPr>
            <a:spLocks noChangeShapeType="1"/>
          </p:cNvSpPr>
          <p:nvPr/>
        </p:nvSpPr>
        <p:spPr bwMode="auto">
          <a:xfrm flipH="1" flipV="1">
            <a:off x="990600" y="3124200"/>
            <a:ext cx="892175" cy="1508125"/>
          </a:xfrm>
          <a:prstGeom prst="line">
            <a:avLst/>
          </a:prstGeom>
          <a:noFill/>
          <a:ln w="25400" cap="rnd">
            <a:solidFill>
              <a:srgbClr val="0000FF"/>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125956" name="Line 4"/>
          <p:cNvSpPr>
            <a:spLocks noChangeShapeType="1"/>
          </p:cNvSpPr>
          <p:nvPr/>
        </p:nvSpPr>
        <p:spPr bwMode="auto">
          <a:xfrm flipH="1" flipV="1">
            <a:off x="3733800" y="3048000"/>
            <a:ext cx="822325" cy="1577975"/>
          </a:xfrm>
          <a:prstGeom prst="line">
            <a:avLst/>
          </a:prstGeom>
          <a:noFill/>
          <a:ln w="25400" cap="rnd">
            <a:solidFill>
              <a:srgbClr val="0000FF"/>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125957" name="Text Box 5"/>
          <p:cNvSpPr txBox="1">
            <a:spLocks noChangeArrowheads="1"/>
          </p:cNvSpPr>
          <p:nvPr/>
        </p:nvSpPr>
        <p:spPr bwMode="auto">
          <a:xfrm>
            <a:off x="3733800" y="381000"/>
            <a:ext cx="5181600" cy="711200"/>
          </a:xfrm>
          <a:prstGeom prst="rect">
            <a:avLst/>
          </a:prstGeom>
          <a:noFill/>
          <a:ln w="9525" cap="rnd">
            <a:solidFill>
              <a:srgbClr val="0000FF"/>
            </a:solidFill>
            <a:prstDash val="sysDot"/>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dirty="0"/>
              <a:t>家事をやらない場合のプレイヤー</a:t>
            </a:r>
            <a:r>
              <a:rPr lang="en-US" altLang="ja-JP" sz="2000" dirty="0"/>
              <a:t>2</a:t>
            </a:r>
            <a:r>
              <a:rPr lang="ja-JP" altLang="en-US" sz="2000" dirty="0"/>
              <a:t>の期待利得</a:t>
            </a:r>
          </a:p>
          <a:p>
            <a:pPr eaLnBrk="1" hangingPunct="1"/>
            <a:r>
              <a:rPr lang="ja-JP" altLang="en-US" sz="2000" dirty="0"/>
              <a:t>＝</a:t>
            </a:r>
            <a:r>
              <a:rPr lang="en-US" altLang="ja-JP" sz="2000" dirty="0"/>
              <a:t>1</a:t>
            </a:r>
            <a:r>
              <a:rPr lang="ja-JP" altLang="en-US" sz="2000" dirty="0"/>
              <a:t>・</a:t>
            </a:r>
            <a:r>
              <a:rPr lang="en-US" altLang="ja-JP" sz="2000" dirty="0"/>
              <a:t>0</a:t>
            </a:r>
            <a:r>
              <a:rPr lang="ja-JP" altLang="en-US" sz="2000" dirty="0"/>
              <a:t>＋</a:t>
            </a:r>
            <a:r>
              <a:rPr lang="en-US" altLang="ja-JP" sz="2000" dirty="0"/>
              <a:t>0</a:t>
            </a:r>
            <a:r>
              <a:rPr lang="ja-JP" altLang="en-US" sz="2000" dirty="0"/>
              <a:t>・</a:t>
            </a:r>
            <a:r>
              <a:rPr lang="en-US" altLang="ja-JP" sz="2000" dirty="0"/>
              <a:t>3</a:t>
            </a:r>
            <a:r>
              <a:rPr lang="ja-JP" altLang="en-US" sz="2000" dirty="0"/>
              <a:t>＝</a:t>
            </a:r>
            <a:r>
              <a:rPr lang="en-US" altLang="ja-JP" sz="2000" dirty="0">
                <a:solidFill>
                  <a:schemeClr val="bg1"/>
                </a:solidFill>
              </a:rPr>
              <a:t>0</a:t>
            </a:r>
          </a:p>
        </p:txBody>
      </p:sp>
      <p:sp>
        <p:nvSpPr>
          <p:cNvPr id="125958" name="Text Box 6"/>
          <p:cNvSpPr txBox="1">
            <a:spLocks noChangeArrowheads="1"/>
          </p:cNvSpPr>
          <p:nvPr/>
        </p:nvSpPr>
        <p:spPr bwMode="auto">
          <a:xfrm>
            <a:off x="5867400" y="4966537"/>
            <a:ext cx="2971800" cy="1320800"/>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dirty="0"/>
              <a:t>プレイヤー</a:t>
            </a:r>
            <a:r>
              <a:rPr lang="en-US" altLang="ja-JP" sz="2000" dirty="0"/>
              <a:t>2</a:t>
            </a:r>
            <a:r>
              <a:rPr lang="ja-JP" altLang="en-US" sz="2000" dirty="0"/>
              <a:t>は、</a:t>
            </a:r>
          </a:p>
          <a:p>
            <a:pPr eaLnBrk="1" hangingPunct="1"/>
            <a:r>
              <a:rPr lang="ja-JP" altLang="en-US" sz="2000" dirty="0"/>
              <a:t>プレイヤー</a:t>
            </a:r>
            <a:r>
              <a:rPr lang="en-US" altLang="ja-JP" sz="2000" dirty="0"/>
              <a:t>1</a:t>
            </a:r>
            <a:r>
              <a:rPr lang="ja-JP" altLang="en-US" sz="2000" dirty="0"/>
              <a:t>が「家事やらない」を確率</a:t>
            </a:r>
            <a:r>
              <a:rPr lang="en-US" altLang="ja-JP" sz="2000" dirty="0">
                <a:solidFill>
                  <a:schemeClr val="bg1"/>
                </a:solidFill>
              </a:rPr>
              <a:t>1</a:t>
            </a:r>
            <a:r>
              <a:rPr lang="ja-JP" altLang="en-US" sz="2000" dirty="0"/>
              <a:t>で選ぶ、</a:t>
            </a:r>
          </a:p>
          <a:p>
            <a:pPr eaLnBrk="1" hangingPunct="1"/>
            <a:r>
              <a:rPr lang="ja-JP" altLang="en-US" sz="2000" dirty="0"/>
              <a:t>という信念を持つ</a:t>
            </a:r>
          </a:p>
        </p:txBody>
      </p:sp>
      <p:sp>
        <p:nvSpPr>
          <p:cNvPr id="125959" name="Text Box 7"/>
          <p:cNvSpPr txBox="1">
            <a:spLocks noChangeArrowheads="1"/>
          </p:cNvSpPr>
          <p:nvPr/>
        </p:nvSpPr>
        <p:spPr bwMode="auto">
          <a:xfrm>
            <a:off x="4191000" y="1676400"/>
            <a:ext cx="4724400" cy="711200"/>
          </a:xfrm>
          <a:prstGeom prst="rect">
            <a:avLst/>
          </a:prstGeom>
          <a:noFill/>
          <a:ln w="9525">
            <a:solidFill>
              <a:srgbClr val="008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dirty="0"/>
              <a:t>家事をやる場合のプレイヤー</a:t>
            </a:r>
            <a:r>
              <a:rPr lang="en-US" altLang="ja-JP" sz="2000" dirty="0"/>
              <a:t>2</a:t>
            </a:r>
            <a:r>
              <a:rPr lang="ja-JP" altLang="en-US" sz="2000" dirty="0"/>
              <a:t>の期待利得</a:t>
            </a:r>
          </a:p>
          <a:p>
            <a:pPr eaLnBrk="1" hangingPunct="1"/>
            <a:r>
              <a:rPr lang="ja-JP" altLang="en-US" sz="2000" dirty="0"/>
              <a:t>＝</a:t>
            </a:r>
            <a:r>
              <a:rPr lang="en-US" altLang="ja-JP" sz="2000" dirty="0"/>
              <a:t>1</a:t>
            </a:r>
            <a:r>
              <a:rPr lang="ja-JP" altLang="en-US" sz="2000" dirty="0"/>
              <a:t>・</a:t>
            </a:r>
            <a:r>
              <a:rPr lang="en-US" altLang="ja-JP" sz="2000" dirty="0"/>
              <a:t>1</a:t>
            </a:r>
            <a:r>
              <a:rPr lang="ja-JP" altLang="en-US" sz="2000" dirty="0"/>
              <a:t>＋</a:t>
            </a:r>
            <a:r>
              <a:rPr lang="en-US" altLang="ja-JP" sz="2000" dirty="0"/>
              <a:t>0</a:t>
            </a:r>
            <a:r>
              <a:rPr lang="ja-JP" altLang="en-US" sz="2000" dirty="0"/>
              <a:t>・</a:t>
            </a:r>
            <a:r>
              <a:rPr lang="en-US" altLang="ja-JP" sz="2000" dirty="0"/>
              <a:t>2</a:t>
            </a:r>
            <a:r>
              <a:rPr lang="ja-JP" altLang="en-US" sz="2000" dirty="0"/>
              <a:t>＝</a:t>
            </a:r>
            <a:r>
              <a:rPr lang="en-US" altLang="ja-JP" sz="2000" dirty="0">
                <a:solidFill>
                  <a:schemeClr val="bg1"/>
                </a:solidFill>
              </a:rPr>
              <a:t>1</a:t>
            </a:r>
          </a:p>
        </p:txBody>
      </p:sp>
      <p:sp>
        <p:nvSpPr>
          <p:cNvPr id="125960" name="Line 8"/>
          <p:cNvSpPr>
            <a:spLocks noChangeShapeType="1"/>
          </p:cNvSpPr>
          <p:nvPr/>
        </p:nvSpPr>
        <p:spPr bwMode="auto">
          <a:xfrm flipV="1">
            <a:off x="1981200" y="3124200"/>
            <a:ext cx="822325" cy="1508125"/>
          </a:xfrm>
          <a:prstGeom prst="line">
            <a:avLst/>
          </a:prstGeom>
          <a:noFill/>
          <a:ln w="25400">
            <a:solidFill>
              <a:srgbClr val="008000"/>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125961" name="Line 9"/>
          <p:cNvSpPr>
            <a:spLocks noChangeShapeType="1"/>
          </p:cNvSpPr>
          <p:nvPr/>
        </p:nvSpPr>
        <p:spPr bwMode="auto">
          <a:xfrm flipV="1">
            <a:off x="4648200" y="3048000"/>
            <a:ext cx="892175" cy="1508125"/>
          </a:xfrm>
          <a:prstGeom prst="line">
            <a:avLst/>
          </a:prstGeom>
          <a:noFill/>
          <a:ln w="25400">
            <a:solidFill>
              <a:srgbClr val="008000"/>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125962" name="Text Box 10"/>
          <p:cNvSpPr txBox="1">
            <a:spLocks noChangeArrowheads="1"/>
          </p:cNvSpPr>
          <p:nvPr/>
        </p:nvSpPr>
        <p:spPr bwMode="auto">
          <a:xfrm rot="-5400000">
            <a:off x="6267450" y="1047750"/>
            <a:ext cx="4508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3600" dirty="0">
                <a:solidFill>
                  <a:schemeClr val="bg1"/>
                </a:solidFill>
              </a:rPr>
              <a:t>&gt;</a:t>
            </a:r>
          </a:p>
        </p:txBody>
      </p:sp>
      <p:sp>
        <p:nvSpPr>
          <p:cNvPr id="125963" name="Rectangle 11"/>
          <p:cNvSpPr>
            <a:spLocks noChangeArrowheads="1"/>
          </p:cNvSpPr>
          <p:nvPr/>
        </p:nvSpPr>
        <p:spPr bwMode="auto">
          <a:xfrm>
            <a:off x="1447800" y="5181600"/>
            <a:ext cx="960438" cy="342900"/>
          </a:xfrm>
          <a:prstGeom prst="rect">
            <a:avLst/>
          </a:prstGeom>
          <a:noFill/>
          <a:ln w="190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25964" name="Rectangle 12"/>
          <p:cNvSpPr>
            <a:spLocks noChangeArrowheads="1"/>
          </p:cNvSpPr>
          <p:nvPr/>
        </p:nvSpPr>
        <p:spPr bwMode="auto">
          <a:xfrm>
            <a:off x="4114800" y="5181600"/>
            <a:ext cx="960438" cy="342900"/>
          </a:xfrm>
          <a:prstGeom prst="rect">
            <a:avLst/>
          </a:prstGeom>
          <a:noFill/>
          <a:ln w="190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25965" name="Text Box 13"/>
          <p:cNvSpPr txBox="1">
            <a:spLocks noChangeArrowheads="1"/>
          </p:cNvSpPr>
          <p:nvPr/>
        </p:nvSpPr>
        <p:spPr bwMode="auto">
          <a:xfrm>
            <a:off x="1600200" y="5562600"/>
            <a:ext cx="692150" cy="33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dirty="0">
                <a:solidFill>
                  <a:srgbClr val="FF0000"/>
                </a:solidFill>
              </a:rPr>
              <a:t>確率</a:t>
            </a:r>
            <a:r>
              <a:rPr lang="en-US" altLang="ja-JP" dirty="0">
                <a:solidFill>
                  <a:schemeClr val="bg1"/>
                </a:solidFill>
              </a:rPr>
              <a:t>1</a:t>
            </a:r>
          </a:p>
        </p:txBody>
      </p:sp>
      <p:sp>
        <p:nvSpPr>
          <p:cNvPr id="125966" name="Text Box 14"/>
          <p:cNvSpPr txBox="1">
            <a:spLocks noChangeArrowheads="1"/>
          </p:cNvSpPr>
          <p:nvPr/>
        </p:nvSpPr>
        <p:spPr bwMode="auto">
          <a:xfrm>
            <a:off x="4191000" y="5562600"/>
            <a:ext cx="692150" cy="33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dirty="0">
                <a:solidFill>
                  <a:srgbClr val="FF0000"/>
                </a:solidFill>
              </a:rPr>
              <a:t>確率</a:t>
            </a:r>
            <a:r>
              <a:rPr lang="en-US" altLang="ja-JP" dirty="0">
                <a:solidFill>
                  <a:schemeClr val="bg1"/>
                </a:solidFill>
              </a:rPr>
              <a:t>0</a:t>
            </a:r>
          </a:p>
        </p:txBody>
      </p:sp>
      <p:sp>
        <p:nvSpPr>
          <p:cNvPr id="125967" name="Oval 15"/>
          <p:cNvSpPr>
            <a:spLocks noChangeArrowheads="1"/>
          </p:cNvSpPr>
          <p:nvPr/>
        </p:nvSpPr>
        <p:spPr bwMode="auto">
          <a:xfrm>
            <a:off x="1066800" y="2667000"/>
            <a:ext cx="342900" cy="342900"/>
          </a:xfrm>
          <a:prstGeom prst="ellipse">
            <a:avLst/>
          </a:prstGeom>
          <a:noFill/>
          <a:ln w="2540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25968" name="Oval 16"/>
          <p:cNvSpPr>
            <a:spLocks noChangeArrowheads="1"/>
          </p:cNvSpPr>
          <p:nvPr/>
        </p:nvSpPr>
        <p:spPr bwMode="auto">
          <a:xfrm>
            <a:off x="3733800" y="2667000"/>
            <a:ext cx="342900" cy="342900"/>
          </a:xfrm>
          <a:prstGeom prst="ellipse">
            <a:avLst/>
          </a:prstGeom>
          <a:noFill/>
          <a:ln w="2540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25969" name="Oval 17"/>
          <p:cNvSpPr>
            <a:spLocks noChangeArrowheads="1"/>
          </p:cNvSpPr>
          <p:nvPr/>
        </p:nvSpPr>
        <p:spPr bwMode="auto">
          <a:xfrm>
            <a:off x="2743200" y="2667000"/>
            <a:ext cx="342900" cy="381000"/>
          </a:xfrm>
          <a:prstGeom prst="ellipse">
            <a:avLst/>
          </a:prstGeom>
          <a:noFill/>
          <a:ln w="25400">
            <a:solidFill>
              <a:srgbClr val="008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25970" name="Oval 18"/>
          <p:cNvSpPr>
            <a:spLocks noChangeArrowheads="1"/>
          </p:cNvSpPr>
          <p:nvPr/>
        </p:nvSpPr>
        <p:spPr bwMode="auto">
          <a:xfrm>
            <a:off x="5562600" y="2667000"/>
            <a:ext cx="342900" cy="342900"/>
          </a:xfrm>
          <a:prstGeom prst="ellipse">
            <a:avLst/>
          </a:prstGeom>
          <a:noFill/>
          <a:ln w="25400">
            <a:solidFill>
              <a:srgbClr val="008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25971" name="Text Box 19"/>
          <p:cNvSpPr txBox="1">
            <a:spLocks noChangeArrowheads="1"/>
          </p:cNvSpPr>
          <p:nvPr/>
        </p:nvSpPr>
        <p:spPr bwMode="auto">
          <a:xfrm>
            <a:off x="6477000" y="3048000"/>
            <a:ext cx="2514600" cy="16256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dirty="0"/>
              <a:t>プレイヤー</a:t>
            </a:r>
            <a:r>
              <a:rPr lang="en-US" altLang="ja-JP" sz="2000" dirty="0"/>
              <a:t>2</a:t>
            </a:r>
            <a:r>
              <a:rPr lang="ja-JP" altLang="en-US" sz="2000" dirty="0"/>
              <a:t>の</a:t>
            </a:r>
          </a:p>
          <a:p>
            <a:pPr eaLnBrk="1" hangingPunct="1"/>
            <a:r>
              <a:rPr lang="ja-JP" altLang="en-US" sz="2000" dirty="0"/>
              <a:t>「</a:t>
            </a:r>
            <a:r>
              <a:rPr lang="ja-JP" altLang="en-US" sz="2000" dirty="0">
                <a:solidFill>
                  <a:schemeClr val="bg1"/>
                </a:solidFill>
              </a:rPr>
              <a:t>家事やる</a:t>
            </a:r>
            <a:r>
              <a:rPr lang="ja-JP" altLang="en-US" sz="2000" dirty="0"/>
              <a:t>」に対して、</a:t>
            </a:r>
          </a:p>
          <a:p>
            <a:pPr eaLnBrk="1" hangingPunct="1"/>
            <a:r>
              <a:rPr lang="ja-JP" altLang="en-US" sz="2000" dirty="0"/>
              <a:t>プレイヤー</a:t>
            </a:r>
            <a:r>
              <a:rPr lang="en-US" altLang="ja-JP" sz="2000" dirty="0"/>
              <a:t>1</a:t>
            </a:r>
            <a:r>
              <a:rPr lang="ja-JP" altLang="en-US" sz="2000" dirty="0"/>
              <a:t>の</a:t>
            </a:r>
          </a:p>
          <a:p>
            <a:pPr eaLnBrk="1" hangingPunct="1"/>
            <a:r>
              <a:rPr lang="ja-JP" altLang="en-US" sz="2000" dirty="0"/>
              <a:t>最適な戦略は</a:t>
            </a:r>
          </a:p>
          <a:p>
            <a:pPr eaLnBrk="1" hangingPunct="1"/>
            <a:r>
              <a:rPr lang="ja-JP" altLang="en-US" sz="2000" dirty="0"/>
              <a:t>「</a:t>
            </a:r>
            <a:r>
              <a:rPr lang="ja-JP" altLang="en-US" sz="2000" dirty="0">
                <a:solidFill>
                  <a:schemeClr val="bg1"/>
                </a:solidFill>
              </a:rPr>
              <a:t>やらない</a:t>
            </a:r>
            <a:r>
              <a:rPr lang="ja-JP" altLang="en-US" sz="2000" dirty="0"/>
              <a:t>」</a:t>
            </a:r>
          </a:p>
        </p:txBody>
      </p:sp>
      <p:sp>
        <p:nvSpPr>
          <p:cNvPr id="20501" name="AutoShape 22"/>
          <p:cNvSpPr>
            <a:spLocks noChangeArrowheads="1"/>
          </p:cNvSpPr>
          <p:nvPr/>
        </p:nvSpPr>
        <p:spPr bwMode="auto">
          <a:xfrm>
            <a:off x="1600200" y="4419600"/>
            <a:ext cx="3429000" cy="471488"/>
          </a:xfrm>
          <a:prstGeom prst="roundRect">
            <a:avLst>
              <a:gd name="adj" fmla="val 50000"/>
            </a:avLst>
          </a:prstGeom>
          <a:solidFill>
            <a:schemeClr val="accent1">
              <a:alpha val="50195"/>
            </a:schemeClr>
          </a:solidFill>
          <a:ln w="25400">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0502" name="Oval 23"/>
          <p:cNvSpPr>
            <a:spLocks noChangeArrowheads="1"/>
          </p:cNvSpPr>
          <p:nvPr/>
        </p:nvSpPr>
        <p:spPr bwMode="auto">
          <a:xfrm>
            <a:off x="3124200" y="6034088"/>
            <a:ext cx="304800" cy="304800"/>
          </a:xfrm>
          <a:prstGeom prst="ellipse">
            <a:avLst/>
          </a:prstGeom>
          <a:solidFill>
            <a:schemeClr val="bg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0503" name="Oval 24"/>
          <p:cNvSpPr>
            <a:spLocks noChangeArrowheads="1"/>
          </p:cNvSpPr>
          <p:nvPr/>
        </p:nvSpPr>
        <p:spPr bwMode="auto">
          <a:xfrm>
            <a:off x="3200400" y="6110288"/>
            <a:ext cx="152400" cy="152400"/>
          </a:xfrm>
          <a:prstGeom prst="ellipse">
            <a:avLst/>
          </a:prstGeom>
          <a:solidFill>
            <a:schemeClr val="bg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0504" name="Line 25"/>
          <p:cNvSpPr>
            <a:spLocks noChangeShapeType="1"/>
          </p:cNvSpPr>
          <p:nvPr/>
        </p:nvSpPr>
        <p:spPr bwMode="auto">
          <a:xfrm>
            <a:off x="3810000" y="3048000"/>
            <a:ext cx="762000" cy="15240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05" name="Line 26"/>
          <p:cNvSpPr>
            <a:spLocks noChangeShapeType="1"/>
          </p:cNvSpPr>
          <p:nvPr/>
        </p:nvSpPr>
        <p:spPr bwMode="auto">
          <a:xfrm>
            <a:off x="1066800" y="3124200"/>
            <a:ext cx="838200" cy="14478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06" name="Line 27"/>
          <p:cNvSpPr>
            <a:spLocks noChangeShapeType="1"/>
          </p:cNvSpPr>
          <p:nvPr/>
        </p:nvSpPr>
        <p:spPr bwMode="auto">
          <a:xfrm flipH="1">
            <a:off x="1905000" y="3124200"/>
            <a:ext cx="838200" cy="15240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07" name="Line 28"/>
          <p:cNvSpPr>
            <a:spLocks noChangeShapeType="1"/>
          </p:cNvSpPr>
          <p:nvPr/>
        </p:nvSpPr>
        <p:spPr bwMode="auto">
          <a:xfrm flipH="1">
            <a:off x="4572000" y="3048000"/>
            <a:ext cx="914400" cy="16002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08" name="Line 29"/>
          <p:cNvSpPr>
            <a:spLocks noChangeShapeType="1"/>
          </p:cNvSpPr>
          <p:nvPr/>
        </p:nvSpPr>
        <p:spPr bwMode="auto">
          <a:xfrm flipH="1" flipV="1">
            <a:off x="1981200" y="4648200"/>
            <a:ext cx="1295400" cy="1538288"/>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09" name="Line 30"/>
          <p:cNvSpPr>
            <a:spLocks noChangeShapeType="1"/>
          </p:cNvSpPr>
          <p:nvPr/>
        </p:nvSpPr>
        <p:spPr bwMode="auto">
          <a:xfrm flipH="1">
            <a:off x="3276600" y="4648200"/>
            <a:ext cx="1295400" cy="1538288"/>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10" name="Oval 31"/>
          <p:cNvSpPr>
            <a:spLocks noChangeArrowheads="1"/>
          </p:cNvSpPr>
          <p:nvPr/>
        </p:nvSpPr>
        <p:spPr bwMode="auto">
          <a:xfrm>
            <a:off x="1828800" y="4572000"/>
            <a:ext cx="152400" cy="152400"/>
          </a:xfrm>
          <a:prstGeom prst="ellipse">
            <a:avLst/>
          </a:prstGeom>
          <a:solidFill>
            <a:schemeClr val="tx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0511" name="Oval 32"/>
          <p:cNvSpPr>
            <a:spLocks noChangeArrowheads="1"/>
          </p:cNvSpPr>
          <p:nvPr/>
        </p:nvSpPr>
        <p:spPr bwMode="auto">
          <a:xfrm>
            <a:off x="4495800" y="4572000"/>
            <a:ext cx="152400" cy="152400"/>
          </a:xfrm>
          <a:prstGeom prst="ellipse">
            <a:avLst/>
          </a:prstGeom>
          <a:solidFill>
            <a:schemeClr val="tx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0512" name="Text Box 33"/>
          <p:cNvSpPr txBox="1">
            <a:spLocks noChangeArrowheads="1"/>
          </p:cNvSpPr>
          <p:nvPr/>
        </p:nvSpPr>
        <p:spPr bwMode="auto">
          <a:xfrm>
            <a:off x="2667000" y="6324600"/>
            <a:ext cx="1339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プレイヤー</a:t>
            </a:r>
            <a:r>
              <a:rPr lang="en-US" altLang="ja-JP"/>
              <a:t>1</a:t>
            </a:r>
          </a:p>
        </p:txBody>
      </p:sp>
      <p:sp>
        <p:nvSpPr>
          <p:cNvPr id="20513" name="Text Box 34"/>
          <p:cNvSpPr txBox="1">
            <a:spLocks noChangeArrowheads="1"/>
          </p:cNvSpPr>
          <p:nvPr/>
        </p:nvSpPr>
        <p:spPr bwMode="auto">
          <a:xfrm>
            <a:off x="228600" y="4419600"/>
            <a:ext cx="1339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プレイヤー</a:t>
            </a:r>
            <a:r>
              <a:rPr lang="en-US" altLang="ja-JP"/>
              <a:t>2</a:t>
            </a:r>
          </a:p>
        </p:txBody>
      </p:sp>
      <p:sp>
        <p:nvSpPr>
          <p:cNvPr id="20514" name="Text Box 35"/>
          <p:cNvSpPr txBox="1">
            <a:spLocks noChangeArrowheads="1"/>
          </p:cNvSpPr>
          <p:nvPr/>
        </p:nvSpPr>
        <p:spPr bwMode="auto">
          <a:xfrm>
            <a:off x="609600" y="3810000"/>
            <a:ext cx="9271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やらない</a:t>
            </a:r>
          </a:p>
        </p:txBody>
      </p:sp>
      <p:sp>
        <p:nvSpPr>
          <p:cNvPr id="20515" name="Text Box 36"/>
          <p:cNvSpPr txBox="1">
            <a:spLocks noChangeArrowheads="1"/>
          </p:cNvSpPr>
          <p:nvPr/>
        </p:nvSpPr>
        <p:spPr bwMode="auto">
          <a:xfrm>
            <a:off x="3352800" y="3810000"/>
            <a:ext cx="9271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やらない</a:t>
            </a:r>
          </a:p>
        </p:txBody>
      </p:sp>
      <p:sp>
        <p:nvSpPr>
          <p:cNvPr id="20516" name="Text Box 37"/>
          <p:cNvSpPr txBox="1">
            <a:spLocks noChangeArrowheads="1"/>
          </p:cNvSpPr>
          <p:nvPr/>
        </p:nvSpPr>
        <p:spPr bwMode="auto">
          <a:xfrm>
            <a:off x="2362200" y="3810000"/>
            <a:ext cx="96996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家事やる</a:t>
            </a:r>
          </a:p>
        </p:txBody>
      </p:sp>
      <p:sp>
        <p:nvSpPr>
          <p:cNvPr id="20517" name="Text Box 38"/>
          <p:cNvSpPr txBox="1">
            <a:spLocks noChangeArrowheads="1"/>
          </p:cNvSpPr>
          <p:nvPr/>
        </p:nvSpPr>
        <p:spPr bwMode="auto">
          <a:xfrm>
            <a:off x="5105400" y="3810000"/>
            <a:ext cx="96996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家事やる</a:t>
            </a:r>
          </a:p>
        </p:txBody>
      </p:sp>
      <p:sp>
        <p:nvSpPr>
          <p:cNvPr id="20518" name="Text Box 39"/>
          <p:cNvSpPr txBox="1">
            <a:spLocks noChangeArrowheads="1"/>
          </p:cNvSpPr>
          <p:nvPr/>
        </p:nvSpPr>
        <p:spPr bwMode="auto">
          <a:xfrm>
            <a:off x="609600" y="2667000"/>
            <a:ext cx="990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2000"/>
              <a:t>(0 , 0)</a:t>
            </a:r>
          </a:p>
        </p:txBody>
      </p:sp>
      <p:sp>
        <p:nvSpPr>
          <p:cNvPr id="20519" name="Text Box 40"/>
          <p:cNvSpPr txBox="1">
            <a:spLocks noChangeArrowheads="1"/>
          </p:cNvSpPr>
          <p:nvPr/>
        </p:nvSpPr>
        <p:spPr bwMode="auto">
          <a:xfrm>
            <a:off x="2286000" y="2667000"/>
            <a:ext cx="914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2000"/>
              <a:t>(3 , 1)</a:t>
            </a:r>
          </a:p>
        </p:txBody>
      </p:sp>
      <p:sp>
        <p:nvSpPr>
          <p:cNvPr id="20520" name="Text Box 41"/>
          <p:cNvSpPr txBox="1">
            <a:spLocks noChangeArrowheads="1"/>
          </p:cNvSpPr>
          <p:nvPr/>
        </p:nvSpPr>
        <p:spPr bwMode="auto">
          <a:xfrm>
            <a:off x="3352800" y="2667000"/>
            <a:ext cx="914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2000"/>
              <a:t>(1 , 3)</a:t>
            </a:r>
          </a:p>
        </p:txBody>
      </p:sp>
      <p:sp>
        <p:nvSpPr>
          <p:cNvPr id="20521" name="Text Box 42"/>
          <p:cNvSpPr txBox="1">
            <a:spLocks noChangeArrowheads="1"/>
          </p:cNvSpPr>
          <p:nvPr/>
        </p:nvSpPr>
        <p:spPr bwMode="auto">
          <a:xfrm>
            <a:off x="5105400" y="2667000"/>
            <a:ext cx="914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2000"/>
              <a:t>(2 , 2)</a:t>
            </a:r>
          </a:p>
        </p:txBody>
      </p:sp>
      <p:sp>
        <p:nvSpPr>
          <p:cNvPr id="20522" name="Text Box 43"/>
          <p:cNvSpPr txBox="1">
            <a:spLocks noChangeArrowheads="1"/>
          </p:cNvSpPr>
          <p:nvPr/>
        </p:nvSpPr>
        <p:spPr bwMode="auto">
          <a:xfrm>
            <a:off x="1447800" y="5181600"/>
            <a:ext cx="9271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やらない</a:t>
            </a:r>
          </a:p>
        </p:txBody>
      </p:sp>
      <p:sp>
        <p:nvSpPr>
          <p:cNvPr id="20523" name="Text Box 44"/>
          <p:cNvSpPr txBox="1">
            <a:spLocks noChangeArrowheads="1"/>
          </p:cNvSpPr>
          <p:nvPr/>
        </p:nvSpPr>
        <p:spPr bwMode="auto">
          <a:xfrm>
            <a:off x="4114800" y="5181600"/>
            <a:ext cx="96996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家事やる</a:t>
            </a:r>
          </a:p>
        </p:txBody>
      </p:sp>
      <p:sp>
        <p:nvSpPr>
          <p:cNvPr id="2" name="スライド番号プレースホルダー 1"/>
          <p:cNvSpPr>
            <a:spLocks noGrp="1"/>
          </p:cNvSpPr>
          <p:nvPr>
            <p:ph type="sldNum" sz="quarter" idx="12"/>
          </p:nvPr>
        </p:nvSpPr>
        <p:spPr/>
        <p:txBody>
          <a:bodyPr/>
          <a:lstStyle/>
          <a:p>
            <a:fld id="{9E3A0E06-F587-40F8-8E2F-0A819AC9B595}" type="slidenum">
              <a:rPr lang="en-US" altLang="ja-JP" smtClean="0"/>
              <a:pPr/>
              <a:t>19</a:t>
            </a:fld>
            <a:endParaRPr lang="en-US" altLang="ja-JP"/>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25963"/>
                                        </p:tgtEl>
                                        <p:attrNameLst>
                                          <p:attrName>style.visibility</p:attrName>
                                        </p:attrNameLst>
                                      </p:cBhvr>
                                      <p:to>
                                        <p:strVal val="visible"/>
                                      </p:to>
                                    </p:set>
                                    <p:anim calcmode="lin" valueType="num">
                                      <p:cBhvr>
                                        <p:cTn id="7" dur="500" fill="hold"/>
                                        <p:tgtEl>
                                          <p:spTgt spid="125963"/>
                                        </p:tgtEl>
                                        <p:attrNameLst>
                                          <p:attrName>ppt_w</p:attrName>
                                        </p:attrNameLst>
                                      </p:cBhvr>
                                      <p:tavLst>
                                        <p:tav tm="0">
                                          <p:val>
                                            <p:fltVal val="0"/>
                                          </p:val>
                                        </p:tav>
                                        <p:tav tm="100000">
                                          <p:val>
                                            <p:strVal val="#ppt_w"/>
                                          </p:val>
                                        </p:tav>
                                      </p:tavLst>
                                    </p:anim>
                                    <p:anim calcmode="lin" valueType="num">
                                      <p:cBhvr>
                                        <p:cTn id="8" dur="500" fill="hold"/>
                                        <p:tgtEl>
                                          <p:spTgt spid="125963"/>
                                        </p:tgtEl>
                                        <p:attrNameLst>
                                          <p:attrName>ppt_h</p:attrName>
                                        </p:attrNameLst>
                                      </p:cBhvr>
                                      <p:tavLst>
                                        <p:tav tm="0">
                                          <p:val>
                                            <p:fltVal val="0"/>
                                          </p:val>
                                        </p:tav>
                                        <p:tav tm="100000">
                                          <p:val>
                                            <p:strVal val="#ppt_h"/>
                                          </p:val>
                                        </p:tav>
                                      </p:tavLst>
                                    </p:anim>
                                    <p:animEffect transition="in" filter="fade">
                                      <p:cBhvr>
                                        <p:cTn id="9" dur="500"/>
                                        <p:tgtEl>
                                          <p:spTgt spid="125963"/>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125965"/>
                                        </p:tgtEl>
                                        <p:attrNameLst>
                                          <p:attrName>style.visibility</p:attrName>
                                        </p:attrNameLst>
                                      </p:cBhvr>
                                      <p:to>
                                        <p:strVal val="visible"/>
                                      </p:to>
                                    </p:set>
                                    <p:anim calcmode="lin" valueType="num">
                                      <p:cBhvr>
                                        <p:cTn id="12" dur="500" fill="hold"/>
                                        <p:tgtEl>
                                          <p:spTgt spid="125965"/>
                                        </p:tgtEl>
                                        <p:attrNameLst>
                                          <p:attrName>ppt_w</p:attrName>
                                        </p:attrNameLst>
                                      </p:cBhvr>
                                      <p:tavLst>
                                        <p:tav tm="0">
                                          <p:val>
                                            <p:fltVal val="0"/>
                                          </p:val>
                                        </p:tav>
                                        <p:tav tm="100000">
                                          <p:val>
                                            <p:strVal val="#ppt_w"/>
                                          </p:val>
                                        </p:tav>
                                      </p:tavLst>
                                    </p:anim>
                                    <p:anim calcmode="lin" valueType="num">
                                      <p:cBhvr>
                                        <p:cTn id="13" dur="500" fill="hold"/>
                                        <p:tgtEl>
                                          <p:spTgt spid="125965"/>
                                        </p:tgtEl>
                                        <p:attrNameLst>
                                          <p:attrName>ppt_h</p:attrName>
                                        </p:attrNameLst>
                                      </p:cBhvr>
                                      <p:tavLst>
                                        <p:tav tm="0">
                                          <p:val>
                                            <p:fltVal val="0"/>
                                          </p:val>
                                        </p:tav>
                                        <p:tav tm="100000">
                                          <p:val>
                                            <p:strVal val="#ppt_h"/>
                                          </p:val>
                                        </p:tav>
                                      </p:tavLst>
                                    </p:anim>
                                    <p:animEffect transition="in" filter="fade">
                                      <p:cBhvr>
                                        <p:cTn id="14" dur="500"/>
                                        <p:tgtEl>
                                          <p:spTgt spid="125965"/>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125966"/>
                                        </p:tgtEl>
                                        <p:attrNameLst>
                                          <p:attrName>style.visibility</p:attrName>
                                        </p:attrNameLst>
                                      </p:cBhvr>
                                      <p:to>
                                        <p:strVal val="visible"/>
                                      </p:to>
                                    </p:set>
                                    <p:anim calcmode="lin" valueType="num">
                                      <p:cBhvr>
                                        <p:cTn id="17" dur="500" fill="hold"/>
                                        <p:tgtEl>
                                          <p:spTgt spid="125966"/>
                                        </p:tgtEl>
                                        <p:attrNameLst>
                                          <p:attrName>ppt_w</p:attrName>
                                        </p:attrNameLst>
                                      </p:cBhvr>
                                      <p:tavLst>
                                        <p:tav tm="0">
                                          <p:val>
                                            <p:fltVal val="0"/>
                                          </p:val>
                                        </p:tav>
                                        <p:tav tm="100000">
                                          <p:val>
                                            <p:strVal val="#ppt_w"/>
                                          </p:val>
                                        </p:tav>
                                      </p:tavLst>
                                    </p:anim>
                                    <p:anim calcmode="lin" valueType="num">
                                      <p:cBhvr>
                                        <p:cTn id="18" dur="500" fill="hold"/>
                                        <p:tgtEl>
                                          <p:spTgt spid="125966"/>
                                        </p:tgtEl>
                                        <p:attrNameLst>
                                          <p:attrName>ppt_h</p:attrName>
                                        </p:attrNameLst>
                                      </p:cBhvr>
                                      <p:tavLst>
                                        <p:tav tm="0">
                                          <p:val>
                                            <p:fltVal val="0"/>
                                          </p:val>
                                        </p:tav>
                                        <p:tav tm="100000">
                                          <p:val>
                                            <p:strVal val="#ppt_h"/>
                                          </p:val>
                                        </p:tav>
                                      </p:tavLst>
                                    </p:anim>
                                    <p:animEffect transition="in" filter="fade">
                                      <p:cBhvr>
                                        <p:cTn id="19" dur="500"/>
                                        <p:tgtEl>
                                          <p:spTgt spid="125966"/>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125964"/>
                                        </p:tgtEl>
                                        <p:attrNameLst>
                                          <p:attrName>style.visibility</p:attrName>
                                        </p:attrNameLst>
                                      </p:cBhvr>
                                      <p:to>
                                        <p:strVal val="visible"/>
                                      </p:to>
                                    </p:set>
                                    <p:anim calcmode="lin" valueType="num">
                                      <p:cBhvr>
                                        <p:cTn id="22" dur="500" fill="hold"/>
                                        <p:tgtEl>
                                          <p:spTgt spid="125964"/>
                                        </p:tgtEl>
                                        <p:attrNameLst>
                                          <p:attrName>ppt_w</p:attrName>
                                        </p:attrNameLst>
                                      </p:cBhvr>
                                      <p:tavLst>
                                        <p:tav tm="0">
                                          <p:val>
                                            <p:fltVal val="0"/>
                                          </p:val>
                                        </p:tav>
                                        <p:tav tm="100000">
                                          <p:val>
                                            <p:strVal val="#ppt_w"/>
                                          </p:val>
                                        </p:tav>
                                      </p:tavLst>
                                    </p:anim>
                                    <p:anim calcmode="lin" valueType="num">
                                      <p:cBhvr>
                                        <p:cTn id="23" dur="500" fill="hold"/>
                                        <p:tgtEl>
                                          <p:spTgt spid="125964"/>
                                        </p:tgtEl>
                                        <p:attrNameLst>
                                          <p:attrName>ppt_h</p:attrName>
                                        </p:attrNameLst>
                                      </p:cBhvr>
                                      <p:tavLst>
                                        <p:tav tm="0">
                                          <p:val>
                                            <p:fltVal val="0"/>
                                          </p:val>
                                        </p:tav>
                                        <p:tav tm="100000">
                                          <p:val>
                                            <p:strVal val="#ppt_h"/>
                                          </p:val>
                                        </p:tav>
                                      </p:tavLst>
                                    </p:anim>
                                    <p:animEffect transition="in" filter="fade">
                                      <p:cBhvr>
                                        <p:cTn id="24" dur="500"/>
                                        <p:tgtEl>
                                          <p:spTgt spid="125964"/>
                                        </p:tgtEl>
                                      </p:cBhvr>
                                    </p:animEffect>
                                  </p:childTnLst>
                                </p:cTn>
                              </p:par>
                              <p:par>
                                <p:cTn id="25" presetID="53" presetClass="entr" presetSubtype="0" fill="hold" grpId="0" nodeType="withEffect">
                                  <p:stCondLst>
                                    <p:cond delay="0"/>
                                  </p:stCondLst>
                                  <p:childTnLst>
                                    <p:set>
                                      <p:cBhvr>
                                        <p:cTn id="26" dur="1" fill="hold">
                                          <p:stCondLst>
                                            <p:cond delay="0"/>
                                          </p:stCondLst>
                                        </p:cTn>
                                        <p:tgtEl>
                                          <p:spTgt spid="125958"/>
                                        </p:tgtEl>
                                        <p:attrNameLst>
                                          <p:attrName>style.visibility</p:attrName>
                                        </p:attrNameLst>
                                      </p:cBhvr>
                                      <p:to>
                                        <p:strVal val="visible"/>
                                      </p:to>
                                    </p:set>
                                    <p:anim calcmode="lin" valueType="num">
                                      <p:cBhvr>
                                        <p:cTn id="27" dur="500" fill="hold"/>
                                        <p:tgtEl>
                                          <p:spTgt spid="125958"/>
                                        </p:tgtEl>
                                        <p:attrNameLst>
                                          <p:attrName>ppt_w</p:attrName>
                                        </p:attrNameLst>
                                      </p:cBhvr>
                                      <p:tavLst>
                                        <p:tav tm="0">
                                          <p:val>
                                            <p:fltVal val="0"/>
                                          </p:val>
                                        </p:tav>
                                        <p:tav tm="100000">
                                          <p:val>
                                            <p:strVal val="#ppt_w"/>
                                          </p:val>
                                        </p:tav>
                                      </p:tavLst>
                                    </p:anim>
                                    <p:anim calcmode="lin" valueType="num">
                                      <p:cBhvr>
                                        <p:cTn id="28" dur="500" fill="hold"/>
                                        <p:tgtEl>
                                          <p:spTgt spid="125958"/>
                                        </p:tgtEl>
                                        <p:attrNameLst>
                                          <p:attrName>ppt_h</p:attrName>
                                        </p:attrNameLst>
                                      </p:cBhvr>
                                      <p:tavLst>
                                        <p:tav tm="0">
                                          <p:val>
                                            <p:fltVal val="0"/>
                                          </p:val>
                                        </p:tav>
                                        <p:tav tm="100000">
                                          <p:val>
                                            <p:strVal val="#ppt_h"/>
                                          </p:val>
                                        </p:tav>
                                      </p:tavLst>
                                    </p:anim>
                                    <p:animEffect transition="in" filter="fade">
                                      <p:cBhvr>
                                        <p:cTn id="29" dur="500"/>
                                        <p:tgtEl>
                                          <p:spTgt spid="125958"/>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125955"/>
                                        </p:tgtEl>
                                        <p:attrNameLst>
                                          <p:attrName>style.visibility</p:attrName>
                                        </p:attrNameLst>
                                      </p:cBhvr>
                                      <p:to>
                                        <p:strVal val="visible"/>
                                      </p:to>
                                    </p:set>
                                    <p:animEffect transition="in" filter="wipe(down)">
                                      <p:cBhvr>
                                        <p:cTn id="34" dur="500"/>
                                        <p:tgtEl>
                                          <p:spTgt spid="125955"/>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125956"/>
                                        </p:tgtEl>
                                        <p:attrNameLst>
                                          <p:attrName>style.visibility</p:attrName>
                                        </p:attrNameLst>
                                      </p:cBhvr>
                                      <p:to>
                                        <p:strVal val="visible"/>
                                      </p:to>
                                    </p:set>
                                    <p:animEffect transition="in" filter="wipe(down)">
                                      <p:cBhvr>
                                        <p:cTn id="37" dur="500"/>
                                        <p:tgtEl>
                                          <p:spTgt spid="125956"/>
                                        </p:tgtEl>
                                      </p:cBhvr>
                                    </p:animEffect>
                                  </p:childTnLst>
                                </p:cTn>
                              </p:par>
                            </p:childTnLst>
                          </p:cTn>
                        </p:par>
                        <p:par>
                          <p:cTn id="38" fill="hold" nodeType="afterGroup">
                            <p:stCondLst>
                              <p:cond delay="500"/>
                            </p:stCondLst>
                            <p:childTnLst>
                              <p:par>
                                <p:cTn id="39" presetID="22" presetClass="entr" presetSubtype="4" fill="hold" grpId="0" nodeType="afterEffect">
                                  <p:stCondLst>
                                    <p:cond delay="0"/>
                                  </p:stCondLst>
                                  <p:childTnLst>
                                    <p:set>
                                      <p:cBhvr>
                                        <p:cTn id="40" dur="1" fill="hold">
                                          <p:stCondLst>
                                            <p:cond delay="0"/>
                                          </p:stCondLst>
                                        </p:cTn>
                                        <p:tgtEl>
                                          <p:spTgt spid="125967"/>
                                        </p:tgtEl>
                                        <p:attrNameLst>
                                          <p:attrName>style.visibility</p:attrName>
                                        </p:attrNameLst>
                                      </p:cBhvr>
                                      <p:to>
                                        <p:strVal val="visible"/>
                                      </p:to>
                                    </p:set>
                                    <p:animEffect transition="in" filter="wipe(down)">
                                      <p:cBhvr>
                                        <p:cTn id="41" dur="500"/>
                                        <p:tgtEl>
                                          <p:spTgt spid="125967"/>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125968"/>
                                        </p:tgtEl>
                                        <p:attrNameLst>
                                          <p:attrName>style.visibility</p:attrName>
                                        </p:attrNameLst>
                                      </p:cBhvr>
                                      <p:to>
                                        <p:strVal val="visible"/>
                                      </p:to>
                                    </p:set>
                                    <p:animEffect transition="in" filter="wipe(down)">
                                      <p:cBhvr>
                                        <p:cTn id="44" dur="500"/>
                                        <p:tgtEl>
                                          <p:spTgt spid="125968"/>
                                        </p:tgtEl>
                                      </p:cBhvr>
                                    </p:animEffect>
                                  </p:childTnLst>
                                </p:cTn>
                              </p:par>
                            </p:childTnLst>
                          </p:cTn>
                        </p:par>
                        <p:par>
                          <p:cTn id="45" fill="hold" nodeType="afterGroup">
                            <p:stCondLst>
                              <p:cond delay="1000"/>
                            </p:stCondLst>
                            <p:childTnLst>
                              <p:par>
                                <p:cTn id="46" presetID="22" presetClass="entr" presetSubtype="4" fill="hold" grpId="0" nodeType="afterEffect">
                                  <p:stCondLst>
                                    <p:cond delay="0"/>
                                  </p:stCondLst>
                                  <p:childTnLst>
                                    <p:set>
                                      <p:cBhvr>
                                        <p:cTn id="47" dur="1" fill="hold">
                                          <p:stCondLst>
                                            <p:cond delay="0"/>
                                          </p:stCondLst>
                                        </p:cTn>
                                        <p:tgtEl>
                                          <p:spTgt spid="125957"/>
                                        </p:tgtEl>
                                        <p:attrNameLst>
                                          <p:attrName>style.visibility</p:attrName>
                                        </p:attrNameLst>
                                      </p:cBhvr>
                                      <p:to>
                                        <p:strVal val="visible"/>
                                      </p:to>
                                    </p:set>
                                    <p:animEffect transition="in" filter="wipe(down)">
                                      <p:cBhvr>
                                        <p:cTn id="48" dur="500"/>
                                        <p:tgtEl>
                                          <p:spTgt spid="125957"/>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22" presetClass="entr" presetSubtype="4" fill="hold" grpId="0" nodeType="clickEffect">
                                  <p:stCondLst>
                                    <p:cond delay="0"/>
                                  </p:stCondLst>
                                  <p:childTnLst>
                                    <p:set>
                                      <p:cBhvr>
                                        <p:cTn id="52" dur="1" fill="hold">
                                          <p:stCondLst>
                                            <p:cond delay="0"/>
                                          </p:stCondLst>
                                        </p:cTn>
                                        <p:tgtEl>
                                          <p:spTgt spid="125960"/>
                                        </p:tgtEl>
                                        <p:attrNameLst>
                                          <p:attrName>style.visibility</p:attrName>
                                        </p:attrNameLst>
                                      </p:cBhvr>
                                      <p:to>
                                        <p:strVal val="visible"/>
                                      </p:to>
                                    </p:set>
                                    <p:animEffect transition="in" filter="wipe(down)">
                                      <p:cBhvr>
                                        <p:cTn id="53" dur="500"/>
                                        <p:tgtEl>
                                          <p:spTgt spid="125960"/>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125961"/>
                                        </p:tgtEl>
                                        <p:attrNameLst>
                                          <p:attrName>style.visibility</p:attrName>
                                        </p:attrNameLst>
                                      </p:cBhvr>
                                      <p:to>
                                        <p:strVal val="visible"/>
                                      </p:to>
                                    </p:set>
                                    <p:animEffect transition="in" filter="wipe(down)">
                                      <p:cBhvr>
                                        <p:cTn id="56" dur="500"/>
                                        <p:tgtEl>
                                          <p:spTgt spid="125961"/>
                                        </p:tgtEl>
                                      </p:cBhvr>
                                    </p:animEffect>
                                  </p:childTnLst>
                                </p:cTn>
                              </p:par>
                            </p:childTnLst>
                          </p:cTn>
                        </p:par>
                        <p:par>
                          <p:cTn id="57" fill="hold" nodeType="afterGroup">
                            <p:stCondLst>
                              <p:cond delay="500"/>
                            </p:stCondLst>
                            <p:childTnLst>
                              <p:par>
                                <p:cTn id="58" presetID="22" presetClass="entr" presetSubtype="4" fill="hold" grpId="0" nodeType="afterEffect">
                                  <p:stCondLst>
                                    <p:cond delay="0"/>
                                  </p:stCondLst>
                                  <p:childTnLst>
                                    <p:set>
                                      <p:cBhvr>
                                        <p:cTn id="59" dur="1" fill="hold">
                                          <p:stCondLst>
                                            <p:cond delay="0"/>
                                          </p:stCondLst>
                                        </p:cTn>
                                        <p:tgtEl>
                                          <p:spTgt spid="125969"/>
                                        </p:tgtEl>
                                        <p:attrNameLst>
                                          <p:attrName>style.visibility</p:attrName>
                                        </p:attrNameLst>
                                      </p:cBhvr>
                                      <p:to>
                                        <p:strVal val="visible"/>
                                      </p:to>
                                    </p:set>
                                    <p:animEffect transition="in" filter="wipe(down)">
                                      <p:cBhvr>
                                        <p:cTn id="60" dur="500"/>
                                        <p:tgtEl>
                                          <p:spTgt spid="125969"/>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125970"/>
                                        </p:tgtEl>
                                        <p:attrNameLst>
                                          <p:attrName>style.visibility</p:attrName>
                                        </p:attrNameLst>
                                      </p:cBhvr>
                                      <p:to>
                                        <p:strVal val="visible"/>
                                      </p:to>
                                    </p:set>
                                    <p:animEffect transition="in" filter="wipe(down)">
                                      <p:cBhvr>
                                        <p:cTn id="63" dur="500"/>
                                        <p:tgtEl>
                                          <p:spTgt spid="125970"/>
                                        </p:tgtEl>
                                      </p:cBhvr>
                                    </p:animEffect>
                                  </p:childTnLst>
                                </p:cTn>
                              </p:par>
                            </p:childTnLst>
                          </p:cTn>
                        </p:par>
                        <p:par>
                          <p:cTn id="64" fill="hold" nodeType="afterGroup">
                            <p:stCondLst>
                              <p:cond delay="1000"/>
                            </p:stCondLst>
                            <p:childTnLst>
                              <p:par>
                                <p:cTn id="65" presetID="22" presetClass="entr" presetSubtype="4" fill="hold" grpId="0" nodeType="afterEffect">
                                  <p:stCondLst>
                                    <p:cond delay="0"/>
                                  </p:stCondLst>
                                  <p:childTnLst>
                                    <p:set>
                                      <p:cBhvr>
                                        <p:cTn id="66" dur="1" fill="hold">
                                          <p:stCondLst>
                                            <p:cond delay="0"/>
                                          </p:stCondLst>
                                        </p:cTn>
                                        <p:tgtEl>
                                          <p:spTgt spid="125959"/>
                                        </p:tgtEl>
                                        <p:attrNameLst>
                                          <p:attrName>style.visibility</p:attrName>
                                        </p:attrNameLst>
                                      </p:cBhvr>
                                      <p:to>
                                        <p:strVal val="visible"/>
                                      </p:to>
                                    </p:set>
                                    <p:animEffect transition="in" filter="wipe(down)">
                                      <p:cBhvr>
                                        <p:cTn id="67" dur="500"/>
                                        <p:tgtEl>
                                          <p:spTgt spid="125959"/>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53" presetClass="entr" presetSubtype="0" fill="hold" grpId="0" nodeType="clickEffect">
                                  <p:stCondLst>
                                    <p:cond delay="0"/>
                                  </p:stCondLst>
                                  <p:childTnLst>
                                    <p:set>
                                      <p:cBhvr>
                                        <p:cTn id="71" dur="1" fill="hold">
                                          <p:stCondLst>
                                            <p:cond delay="0"/>
                                          </p:stCondLst>
                                        </p:cTn>
                                        <p:tgtEl>
                                          <p:spTgt spid="125962"/>
                                        </p:tgtEl>
                                        <p:attrNameLst>
                                          <p:attrName>style.visibility</p:attrName>
                                        </p:attrNameLst>
                                      </p:cBhvr>
                                      <p:to>
                                        <p:strVal val="visible"/>
                                      </p:to>
                                    </p:set>
                                    <p:anim calcmode="lin" valueType="num">
                                      <p:cBhvr>
                                        <p:cTn id="72" dur="500" fill="hold"/>
                                        <p:tgtEl>
                                          <p:spTgt spid="125962"/>
                                        </p:tgtEl>
                                        <p:attrNameLst>
                                          <p:attrName>ppt_w</p:attrName>
                                        </p:attrNameLst>
                                      </p:cBhvr>
                                      <p:tavLst>
                                        <p:tav tm="0">
                                          <p:val>
                                            <p:fltVal val="0"/>
                                          </p:val>
                                        </p:tav>
                                        <p:tav tm="100000">
                                          <p:val>
                                            <p:strVal val="#ppt_w"/>
                                          </p:val>
                                        </p:tav>
                                      </p:tavLst>
                                    </p:anim>
                                    <p:anim calcmode="lin" valueType="num">
                                      <p:cBhvr>
                                        <p:cTn id="73" dur="500" fill="hold"/>
                                        <p:tgtEl>
                                          <p:spTgt spid="125962"/>
                                        </p:tgtEl>
                                        <p:attrNameLst>
                                          <p:attrName>ppt_h</p:attrName>
                                        </p:attrNameLst>
                                      </p:cBhvr>
                                      <p:tavLst>
                                        <p:tav tm="0">
                                          <p:val>
                                            <p:fltVal val="0"/>
                                          </p:val>
                                        </p:tav>
                                        <p:tav tm="100000">
                                          <p:val>
                                            <p:strVal val="#ppt_h"/>
                                          </p:val>
                                        </p:tav>
                                      </p:tavLst>
                                    </p:anim>
                                    <p:animEffect transition="in" filter="fade">
                                      <p:cBhvr>
                                        <p:cTn id="74" dur="500"/>
                                        <p:tgtEl>
                                          <p:spTgt spid="125962"/>
                                        </p:tgtEl>
                                      </p:cBhvr>
                                    </p:animEffect>
                                  </p:childTnLst>
                                </p:cTn>
                              </p:par>
                            </p:childTnLst>
                          </p:cTn>
                        </p:par>
                        <p:par>
                          <p:cTn id="75" fill="hold" nodeType="afterGroup">
                            <p:stCondLst>
                              <p:cond delay="500"/>
                            </p:stCondLst>
                            <p:childTnLst>
                              <p:par>
                                <p:cTn id="76" presetID="2" presetClass="exit" presetSubtype="4" fill="hold" grpId="1" nodeType="afterEffect">
                                  <p:stCondLst>
                                    <p:cond delay="0"/>
                                  </p:stCondLst>
                                  <p:childTnLst>
                                    <p:anim calcmode="lin" valueType="num">
                                      <p:cBhvr additive="base">
                                        <p:cTn id="77" dur="500"/>
                                        <p:tgtEl>
                                          <p:spTgt spid="125955"/>
                                        </p:tgtEl>
                                        <p:attrNameLst>
                                          <p:attrName>ppt_x</p:attrName>
                                        </p:attrNameLst>
                                      </p:cBhvr>
                                      <p:tavLst>
                                        <p:tav tm="0">
                                          <p:val>
                                            <p:strVal val="ppt_x"/>
                                          </p:val>
                                        </p:tav>
                                        <p:tav tm="100000">
                                          <p:val>
                                            <p:strVal val="ppt_x"/>
                                          </p:val>
                                        </p:tav>
                                      </p:tavLst>
                                    </p:anim>
                                    <p:anim calcmode="lin" valueType="num">
                                      <p:cBhvr additive="base">
                                        <p:cTn id="78" dur="500"/>
                                        <p:tgtEl>
                                          <p:spTgt spid="125955"/>
                                        </p:tgtEl>
                                        <p:attrNameLst>
                                          <p:attrName>ppt_y</p:attrName>
                                        </p:attrNameLst>
                                      </p:cBhvr>
                                      <p:tavLst>
                                        <p:tav tm="0">
                                          <p:val>
                                            <p:strVal val="ppt_y"/>
                                          </p:val>
                                        </p:tav>
                                        <p:tav tm="100000">
                                          <p:val>
                                            <p:strVal val="1+ppt_h/2"/>
                                          </p:val>
                                        </p:tav>
                                      </p:tavLst>
                                    </p:anim>
                                    <p:set>
                                      <p:cBhvr>
                                        <p:cTn id="79" dur="1" fill="hold">
                                          <p:stCondLst>
                                            <p:cond delay="499"/>
                                          </p:stCondLst>
                                        </p:cTn>
                                        <p:tgtEl>
                                          <p:spTgt spid="125955"/>
                                        </p:tgtEl>
                                        <p:attrNameLst>
                                          <p:attrName>style.visibility</p:attrName>
                                        </p:attrNameLst>
                                      </p:cBhvr>
                                      <p:to>
                                        <p:strVal val="hidden"/>
                                      </p:to>
                                    </p:set>
                                  </p:childTnLst>
                                </p:cTn>
                              </p:par>
                              <p:par>
                                <p:cTn id="80" presetID="2" presetClass="exit" presetSubtype="4" fill="hold" grpId="1" nodeType="withEffect">
                                  <p:stCondLst>
                                    <p:cond delay="0"/>
                                  </p:stCondLst>
                                  <p:childTnLst>
                                    <p:anim calcmode="lin" valueType="num">
                                      <p:cBhvr additive="base">
                                        <p:cTn id="81" dur="500"/>
                                        <p:tgtEl>
                                          <p:spTgt spid="125956"/>
                                        </p:tgtEl>
                                        <p:attrNameLst>
                                          <p:attrName>ppt_x</p:attrName>
                                        </p:attrNameLst>
                                      </p:cBhvr>
                                      <p:tavLst>
                                        <p:tav tm="0">
                                          <p:val>
                                            <p:strVal val="ppt_x"/>
                                          </p:val>
                                        </p:tav>
                                        <p:tav tm="100000">
                                          <p:val>
                                            <p:strVal val="ppt_x"/>
                                          </p:val>
                                        </p:tav>
                                      </p:tavLst>
                                    </p:anim>
                                    <p:anim calcmode="lin" valueType="num">
                                      <p:cBhvr additive="base">
                                        <p:cTn id="82" dur="500"/>
                                        <p:tgtEl>
                                          <p:spTgt spid="125956"/>
                                        </p:tgtEl>
                                        <p:attrNameLst>
                                          <p:attrName>ppt_y</p:attrName>
                                        </p:attrNameLst>
                                      </p:cBhvr>
                                      <p:tavLst>
                                        <p:tav tm="0">
                                          <p:val>
                                            <p:strVal val="ppt_y"/>
                                          </p:val>
                                        </p:tav>
                                        <p:tav tm="100000">
                                          <p:val>
                                            <p:strVal val="1+ppt_h/2"/>
                                          </p:val>
                                        </p:tav>
                                      </p:tavLst>
                                    </p:anim>
                                    <p:set>
                                      <p:cBhvr>
                                        <p:cTn id="83" dur="1" fill="hold">
                                          <p:stCondLst>
                                            <p:cond delay="499"/>
                                          </p:stCondLst>
                                        </p:cTn>
                                        <p:tgtEl>
                                          <p:spTgt spid="125956"/>
                                        </p:tgtEl>
                                        <p:attrNameLst>
                                          <p:attrName>style.visibility</p:attrName>
                                        </p:attrNameLst>
                                      </p:cBhvr>
                                      <p:to>
                                        <p:strVal val="hidden"/>
                                      </p:to>
                                    </p:set>
                                  </p:childTnLst>
                                </p:cTn>
                              </p:par>
                              <p:par>
                                <p:cTn id="84" presetID="2" presetClass="exit" presetSubtype="4" fill="hold" grpId="1" nodeType="withEffect">
                                  <p:stCondLst>
                                    <p:cond delay="0"/>
                                  </p:stCondLst>
                                  <p:childTnLst>
                                    <p:anim calcmode="lin" valueType="num">
                                      <p:cBhvr additive="base">
                                        <p:cTn id="85" dur="500"/>
                                        <p:tgtEl>
                                          <p:spTgt spid="125967"/>
                                        </p:tgtEl>
                                        <p:attrNameLst>
                                          <p:attrName>ppt_x</p:attrName>
                                        </p:attrNameLst>
                                      </p:cBhvr>
                                      <p:tavLst>
                                        <p:tav tm="0">
                                          <p:val>
                                            <p:strVal val="ppt_x"/>
                                          </p:val>
                                        </p:tav>
                                        <p:tav tm="100000">
                                          <p:val>
                                            <p:strVal val="ppt_x"/>
                                          </p:val>
                                        </p:tav>
                                      </p:tavLst>
                                    </p:anim>
                                    <p:anim calcmode="lin" valueType="num">
                                      <p:cBhvr additive="base">
                                        <p:cTn id="86" dur="500"/>
                                        <p:tgtEl>
                                          <p:spTgt spid="125967"/>
                                        </p:tgtEl>
                                        <p:attrNameLst>
                                          <p:attrName>ppt_y</p:attrName>
                                        </p:attrNameLst>
                                      </p:cBhvr>
                                      <p:tavLst>
                                        <p:tav tm="0">
                                          <p:val>
                                            <p:strVal val="ppt_y"/>
                                          </p:val>
                                        </p:tav>
                                        <p:tav tm="100000">
                                          <p:val>
                                            <p:strVal val="1+ppt_h/2"/>
                                          </p:val>
                                        </p:tav>
                                      </p:tavLst>
                                    </p:anim>
                                    <p:set>
                                      <p:cBhvr>
                                        <p:cTn id="87" dur="1" fill="hold">
                                          <p:stCondLst>
                                            <p:cond delay="499"/>
                                          </p:stCondLst>
                                        </p:cTn>
                                        <p:tgtEl>
                                          <p:spTgt spid="125967"/>
                                        </p:tgtEl>
                                        <p:attrNameLst>
                                          <p:attrName>style.visibility</p:attrName>
                                        </p:attrNameLst>
                                      </p:cBhvr>
                                      <p:to>
                                        <p:strVal val="hidden"/>
                                      </p:to>
                                    </p:set>
                                  </p:childTnLst>
                                </p:cTn>
                              </p:par>
                              <p:par>
                                <p:cTn id="88" presetID="2" presetClass="exit" presetSubtype="4" fill="hold" grpId="1" nodeType="withEffect">
                                  <p:stCondLst>
                                    <p:cond delay="0"/>
                                  </p:stCondLst>
                                  <p:childTnLst>
                                    <p:anim calcmode="lin" valueType="num">
                                      <p:cBhvr additive="base">
                                        <p:cTn id="89" dur="500"/>
                                        <p:tgtEl>
                                          <p:spTgt spid="125968"/>
                                        </p:tgtEl>
                                        <p:attrNameLst>
                                          <p:attrName>ppt_x</p:attrName>
                                        </p:attrNameLst>
                                      </p:cBhvr>
                                      <p:tavLst>
                                        <p:tav tm="0">
                                          <p:val>
                                            <p:strVal val="ppt_x"/>
                                          </p:val>
                                        </p:tav>
                                        <p:tav tm="100000">
                                          <p:val>
                                            <p:strVal val="ppt_x"/>
                                          </p:val>
                                        </p:tav>
                                      </p:tavLst>
                                    </p:anim>
                                    <p:anim calcmode="lin" valueType="num">
                                      <p:cBhvr additive="base">
                                        <p:cTn id="90" dur="500"/>
                                        <p:tgtEl>
                                          <p:spTgt spid="125968"/>
                                        </p:tgtEl>
                                        <p:attrNameLst>
                                          <p:attrName>ppt_y</p:attrName>
                                        </p:attrNameLst>
                                      </p:cBhvr>
                                      <p:tavLst>
                                        <p:tav tm="0">
                                          <p:val>
                                            <p:strVal val="ppt_y"/>
                                          </p:val>
                                        </p:tav>
                                        <p:tav tm="100000">
                                          <p:val>
                                            <p:strVal val="1+ppt_h/2"/>
                                          </p:val>
                                        </p:tav>
                                      </p:tavLst>
                                    </p:anim>
                                    <p:set>
                                      <p:cBhvr>
                                        <p:cTn id="91" dur="1" fill="hold">
                                          <p:stCondLst>
                                            <p:cond delay="499"/>
                                          </p:stCondLst>
                                        </p:cTn>
                                        <p:tgtEl>
                                          <p:spTgt spid="125968"/>
                                        </p:tgtEl>
                                        <p:attrNameLst>
                                          <p:attrName>style.visibility</p:attrName>
                                        </p:attrNameLst>
                                      </p:cBhvr>
                                      <p:to>
                                        <p:strVal val="hidden"/>
                                      </p:to>
                                    </p:set>
                                  </p:childTnLst>
                                </p:cTn>
                              </p:par>
                            </p:childTnLst>
                          </p:cTn>
                        </p:par>
                        <p:par>
                          <p:cTn id="92" fill="hold" nodeType="afterGroup">
                            <p:stCondLst>
                              <p:cond delay="1000"/>
                            </p:stCondLst>
                            <p:childTnLst>
                              <p:par>
                                <p:cTn id="93" presetID="53" presetClass="entr" presetSubtype="0" fill="hold" grpId="0" nodeType="afterEffect">
                                  <p:stCondLst>
                                    <p:cond delay="0"/>
                                  </p:stCondLst>
                                  <p:childTnLst>
                                    <p:set>
                                      <p:cBhvr>
                                        <p:cTn id="94" dur="1" fill="hold">
                                          <p:stCondLst>
                                            <p:cond delay="0"/>
                                          </p:stCondLst>
                                        </p:cTn>
                                        <p:tgtEl>
                                          <p:spTgt spid="125971"/>
                                        </p:tgtEl>
                                        <p:attrNameLst>
                                          <p:attrName>style.visibility</p:attrName>
                                        </p:attrNameLst>
                                      </p:cBhvr>
                                      <p:to>
                                        <p:strVal val="visible"/>
                                      </p:to>
                                    </p:set>
                                    <p:anim calcmode="lin" valueType="num">
                                      <p:cBhvr>
                                        <p:cTn id="95" dur="500" fill="hold"/>
                                        <p:tgtEl>
                                          <p:spTgt spid="125971"/>
                                        </p:tgtEl>
                                        <p:attrNameLst>
                                          <p:attrName>ppt_w</p:attrName>
                                        </p:attrNameLst>
                                      </p:cBhvr>
                                      <p:tavLst>
                                        <p:tav tm="0">
                                          <p:val>
                                            <p:fltVal val="0"/>
                                          </p:val>
                                        </p:tav>
                                        <p:tav tm="100000">
                                          <p:val>
                                            <p:strVal val="#ppt_w"/>
                                          </p:val>
                                        </p:tav>
                                      </p:tavLst>
                                    </p:anim>
                                    <p:anim calcmode="lin" valueType="num">
                                      <p:cBhvr>
                                        <p:cTn id="96" dur="500" fill="hold"/>
                                        <p:tgtEl>
                                          <p:spTgt spid="125971"/>
                                        </p:tgtEl>
                                        <p:attrNameLst>
                                          <p:attrName>ppt_h</p:attrName>
                                        </p:attrNameLst>
                                      </p:cBhvr>
                                      <p:tavLst>
                                        <p:tav tm="0">
                                          <p:val>
                                            <p:fltVal val="0"/>
                                          </p:val>
                                        </p:tav>
                                        <p:tav tm="100000">
                                          <p:val>
                                            <p:strVal val="#ppt_h"/>
                                          </p:val>
                                        </p:tav>
                                      </p:tavLst>
                                    </p:anim>
                                    <p:animEffect transition="in" filter="fade">
                                      <p:cBhvr>
                                        <p:cTn id="97" dur="500"/>
                                        <p:tgtEl>
                                          <p:spTgt spid="1259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955" grpId="0" animBg="1"/>
      <p:bldP spid="125955" grpId="1" animBg="1"/>
      <p:bldP spid="125956" grpId="0" animBg="1"/>
      <p:bldP spid="125956" grpId="1" animBg="1"/>
      <p:bldP spid="125957" grpId="0" animBg="1"/>
      <p:bldP spid="125958" grpId="0" animBg="1"/>
      <p:bldP spid="125959" grpId="0" animBg="1"/>
      <p:bldP spid="125960" grpId="0" animBg="1"/>
      <p:bldP spid="125961" grpId="0" animBg="1"/>
      <p:bldP spid="125962" grpId="0"/>
      <p:bldP spid="125963" grpId="0" animBg="1"/>
      <p:bldP spid="125964" grpId="0" animBg="1"/>
      <p:bldP spid="125965" grpId="0"/>
      <p:bldP spid="125966" grpId="0"/>
      <p:bldP spid="125967" grpId="0" animBg="1"/>
      <p:bldP spid="125967" grpId="1" animBg="1"/>
      <p:bldP spid="125968" grpId="0" animBg="1"/>
      <p:bldP spid="125968" grpId="1" animBg="1"/>
      <p:bldP spid="125969" grpId="0" animBg="1"/>
      <p:bldP spid="125970" grpId="0" animBg="1"/>
      <p:bldP spid="12597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F5737FEA-ECB4-4F90-9066-30D2BCE4B55D}" type="slidenum">
              <a:rPr kumimoji="0" lang="en-US" altLang="ja-JP"/>
              <a:pPr eaLnBrk="1" hangingPunct="1"/>
              <a:t>2</a:t>
            </a:fld>
            <a:endParaRPr kumimoji="0" lang="en-US" altLang="ja-JP"/>
          </a:p>
        </p:txBody>
      </p:sp>
      <p:sp>
        <p:nvSpPr>
          <p:cNvPr id="4099" name="Rectangle 2"/>
          <p:cNvSpPr>
            <a:spLocks noGrp="1" noChangeArrowheads="1"/>
          </p:cNvSpPr>
          <p:nvPr>
            <p:ph type="title"/>
          </p:nvPr>
        </p:nvSpPr>
        <p:spPr/>
        <p:txBody>
          <a:bodyPr/>
          <a:lstStyle/>
          <a:p>
            <a:pPr eaLnBrk="1" hangingPunct="1"/>
            <a:r>
              <a:rPr lang="ja-JP" altLang="en-US" smtClean="0"/>
              <a:t>情報の非対称性</a:t>
            </a:r>
          </a:p>
        </p:txBody>
      </p:sp>
      <p:sp>
        <p:nvSpPr>
          <p:cNvPr id="7171" name="Rectangle 3"/>
          <p:cNvSpPr>
            <a:spLocks noGrp="1" noChangeArrowheads="1"/>
          </p:cNvSpPr>
          <p:nvPr>
            <p:ph type="body" idx="1"/>
          </p:nvPr>
        </p:nvSpPr>
        <p:spPr>
          <a:xfrm>
            <a:off x="457200" y="1447800"/>
            <a:ext cx="8229600" cy="5181600"/>
          </a:xfrm>
        </p:spPr>
        <p:txBody>
          <a:bodyPr/>
          <a:lstStyle/>
          <a:p>
            <a:pPr eaLnBrk="1" hangingPunct="1">
              <a:lnSpc>
                <a:spcPct val="90000"/>
              </a:lnSpc>
            </a:pPr>
            <a:r>
              <a:rPr lang="ja-JP" altLang="en-US" sz="2400" dirty="0" smtClean="0"/>
              <a:t>人々が保有する情報に偏りがある状況</a:t>
            </a:r>
          </a:p>
          <a:p>
            <a:pPr lvl="3" eaLnBrk="1" hangingPunct="1">
              <a:lnSpc>
                <a:spcPct val="90000"/>
              </a:lnSpc>
            </a:pPr>
            <a:endParaRPr lang="ja-JP" altLang="en-US" sz="1200" dirty="0" smtClean="0"/>
          </a:p>
          <a:p>
            <a:pPr eaLnBrk="1" hangingPunct="1">
              <a:lnSpc>
                <a:spcPct val="90000"/>
              </a:lnSpc>
            </a:pPr>
            <a:r>
              <a:rPr lang="ja-JP" altLang="en-US" sz="2400" dirty="0" smtClean="0"/>
              <a:t>個人の能力：情報の非対称性の典型例</a:t>
            </a:r>
          </a:p>
          <a:p>
            <a:pPr lvl="1" eaLnBrk="1" hangingPunct="1">
              <a:lnSpc>
                <a:spcPct val="90000"/>
              </a:lnSpc>
            </a:pPr>
            <a:r>
              <a:rPr lang="ja-JP" altLang="en-US" sz="2000" dirty="0" smtClean="0"/>
              <a:t>自分の能力は、自分自身には分かっていても、他の人にはわからない ⇒ 正当に評価されない</a:t>
            </a:r>
          </a:p>
          <a:p>
            <a:pPr lvl="3" eaLnBrk="1" hangingPunct="1">
              <a:lnSpc>
                <a:spcPct val="90000"/>
              </a:lnSpc>
            </a:pPr>
            <a:endParaRPr lang="ja-JP" altLang="en-US" sz="1200" dirty="0" smtClean="0"/>
          </a:p>
          <a:p>
            <a:pPr eaLnBrk="1" hangingPunct="1">
              <a:lnSpc>
                <a:spcPct val="90000"/>
              </a:lnSpc>
            </a:pPr>
            <a:r>
              <a:rPr lang="ja-JP" altLang="en-US" sz="2400" dirty="0" smtClean="0"/>
              <a:t>自分の能力を、評価する側に目に見える形で示すには？⇒ 一つの方法：「資格をとる」</a:t>
            </a:r>
          </a:p>
          <a:p>
            <a:pPr lvl="1" eaLnBrk="1" hangingPunct="1">
              <a:lnSpc>
                <a:spcPct val="90000"/>
              </a:lnSpc>
            </a:pPr>
            <a:r>
              <a:rPr lang="ja-JP" altLang="en-US" sz="2000" dirty="0" smtClean="0"/>
              <a:t>ただし、仕事に必要なのは「資格が認定している（と思われる）能力」であり、資格そのものではない</a:t>
            </a:r>
          </a:p>
          <a:p>
            <a:pPr lvl="3" eaLnBrk="1" hangingPunct="1">
              <a:lnSpc>
                <a:spcPct val="90000"/>
              </a:lnSpc>
            </a:pPr>
            <a:endParaRPr lang="ja-JP" altLang="en-US" sz="1200" dirty="0" smtClean="0"/>
          </a:p>
          <a:p>
            <a:pPr eaLnBrk="1" hangingPunct="1">
              <a:lnSpc>
                <a:spcPct val="90000"/>
              </a:lnSpc>
            </a:pPr>
            <a:r>
              <a:rPr lang="ja-JP" altLang="en-US" sz="2400" dirty="0" smtClean="0"/>
              <a:t>資格を取得＝必ずしも生産的ではない活動</a:t>
            </a:r>
          </a:p>
          <a:p>
            <a:pPr eaLnBrk="1" hangingPunct="1">
              <a:lnSpc>
                <a:spcPct val="90000"/>
              </a:lnSpc>
            </a:pPr>
            <a:r>
              <a:rPr lang="ja-JP" altLang="en-US" sz="2400" dirty="0" smtClean="0"/>
              <a:t>⇒ 情報の非対称性の弊害を減らそうとすると、経済的な資源の無駄遣いが生ずる</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 calcmode="lin" valueType="num">
                                      <p:cBhvr additive="base">
                                        <p:cTn id="7" dur="500" fill="hold"/>
                                        <p:tgtEl>
                                          <p:spTgt spid="717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17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171">
                                            <p:txEl>
                                              <p:pRg st="2" end="2"/>
                                            </p:txEl>
                                          </p:spTgt>
                                        </p:tgtEl>
                                        <p:attrNameLst>
                                          <p:attrName>style.visibility</p:attrName>
                                        </p:attrNameLst>
                                      </p:cBhvr>
                                      <p:to>
                                        <p:strVal val="visible"/>
                                      </p:to>
                                    </p:set>
                                    <p:anim calcmode="lin" valueType="num">
                                      <p:cBhvr additive="base">
                                        <p:cTn id="13" dur="500" fill="hold"/>
                                        <p:tgtEl>
                                          <p:spTgt spid="7171">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171">
                                            <p:txEl>
                                              <p:pRg st="2" end="2"/>
                                            </p:txEl>
                                          </p:spTgt>
                                        </p:tgtEl>
                                        <p:attrNameLst>
                                          <p:attrName>ppt_y</p:attrName>
                                        </p:attrNameLst>
                                      </p:cBhvr>
                                      <p:tavLst>
                                        <p:tav tm="0">
                                          <p:val>
                                            <p:strVal val="#ppt_y"/>
                                          </p:val>
                                        </p:tav>
                                        <p:tav tm="100000">
                                          <p:val>
                                            <p:strVal val="#ppt_y"/>
                                          </p:val>
                                        </p:tav>
                                      </p:tavLst>
                                    </p:anim>
                                  </p:childTnLst>
                                </p:cTn>
                              </p:par>
                            </p:childTnLst>
                          </p:cTn>
                        </p:par>
                        <p:par>
                          <p:cTn id="15" fill="hold" nodeType="afterGroup">
                            <p:stCondLst>
                              <p:cond delay="500"/>
                            </p:stCondLst>
                            <p:childTnLst>
                              <p:par>
                                <p:cTn id="16" presetID="2" presetClass="entr" presetSubtype="8" fill="hold" grpId="0" nodeType="afterEffect">
                                  <p:stCondLst>
                                    <p:cond delay="0"/>
                                  </p:stCondLst>
                                  <p:childTnLst>
                                    <p:set>
                                      <p:cBhvr>
                                        <p:cTn id="17" dur="1" fill="hold">
                                          <p:stCondLst>
                                            <p:cond delay="0"/>
                                          </p:stCondLst>
                                        </p:cTn>
                                        <p:tgtEl>
                                          <p:spTgt spid="7171">
                                            <p:txEl>
                                              <p:pRg st="3" end="3"/>
                                            </p:txEl>
                                          </p:spTgt>
                                        </p:tgtEl>
                                        <p:attrNameLst>
                                          <p:attrName>style.visibility</p:attrName>
                                        </p:attrNameLst>
                                      </p:cBhvr>
                                      <p:to>
                                        <p:strVal val="visible"/>
                                      </p:to>
                                    </p:set>
                                    <p:anim calcmode="lin" valueType="num">
                                      <p:cBhvr additive="base">
                                        <p:cTn id="18" dur="500" fill="hold"/>
                                        <p:tgtEl>
                                          <p:spTgt spid="7171">
                                            <p:txEl>
                                              <p:pRg st="3" end="3"/>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717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7171">
                                            <p:txEl>
                                              <p:pRg st="5" end="5"/>
                                            </p:txEl>
                                          </p:spTgt>
                                        </p:tgtEl>
                                        <p:attrNameLst>
                                          <p:attrName>style.visibility</p:attrName>
                                        </p:attrNameLst>
                                      </p:cBhvr>
                                      <p:to>
                                        <p:strVal val="visible"/>
                                      </p:to>
                                    </p:set>
                                    <p:anim calcmode="lin" valueType="num">
                                      <p:cBhvr additive="base">
                                        <p:cTn id="24" dur="500" fill="hold"/>
                                        <p:tgtEl>
                                          <p:spTgt spid="7171">
                                            <p:txEl>
                                              <p:pRg st="5" end="5"/>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7171">
                                            <p:txEl>
                                              <p:pRg st="5" end="5"/>
                                            </p:txEl>
                                          </p:spTgt>
                                        </p:tgtEl>
                                        <p:attrNameLst>
                                          <p:attrName>ppt_y</p:attrName>
                                        </p:attrNameLst>
                                      </p:cBhvr>
                                      <p:tavLst>
                                        <p:tav tm="0">
                                          <p:val>
                                            <p:strVal val="#ppt_y"/>
                                          </p:val>
                                        </p:tav>
                                        <p:tav tm="100000">
                                          <p:val>
                                            <p:strVal val="#ppt_y"/>
                                          </p:val>
                                        </p:tav>
                                      </p:tavLst>
                                    </p:anim>
                                  </p:childTnLst>
                                </p:cTn>
                              </p:par>
                            </p:childTnLst>
                          </p:cTn>
                        </p:par>
                        <p:par>
                          <p:cTn id="26" fill="hold" nodeType="afterGroup">
                            <p:stCondLst>
                              <p:cond delay="500"/>
                            </p:stCondLst>
                            <p:childTnLst>
                              <p:par>
                                <p:cTn id="27" presetID="2" presetClass="entr" presetSubtype="8" fill="hold" grpId="0" nodeType="afterEffect">
                                  <p:stCondLst>
                                    <p:cond delay="0"/>
                                  </p:stCondLst>
                                  <p:childTnLst>
                                    <p:set>
                                      <p:cBhvr>
                                        <p:cTn id="28" dur="1" fill="hold">
                                          <p:stCondLst>
                                            <p:cond delay="0"/>
                                          </p:stCondLst>
                                        </p:cTn>
                                        <p:tgtEl>
                                          <p:spTgt spid="7171">
                                            <p:txEl>
                                              <p:pRg st="6" end="6"/>
                                            </p:txEl>
                                          </p:spTgt>
                                        </p:tgtEl>
                                        <p:attrNameLst>
                                          <p:attrName>style.visibility</p:attrName>
                                        </p:attrNameLst>
                                      </p:cBhvr>
                                      <p:to>
                                        <p:strVal val="visible"/>
                                      </p:to>
                                    </p:set>
                                    <p:anim calcmode="lin" valueType="num">
                                      <p:cBhvr additive="base">
                                        <p:cTn id="29" dur="500" fill="hold"/>
                                        <p:tgtEl>
                                          <p:spTgt spid="7171">
                                            <p:txEl>
                                              <p:pRg st="6" end="6"/>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7171">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7171">
                                            <p:txEl>
                                              <p:pRg st="8" end="8"/>
                                            </p:txEl>
                                          </p:spTgt>
                                        </p:tgtEl>
                                        <p:attrNameLst>
                                          <p:attrName>style.visibility</p:attrName>
                                        </p:attrNameLst>
                                      </p:cBhvr>
                                      <p:to>
                                        <p:strVal val="visible"/>
                                      </p:to>
                                    </p:set>
                                    <p:anim calcmode="lin" valueType="num">
                                      <p:cBhvr additive="base">
                                        <p:cTn id="35" dur="500" fill="hold"/>
                                        <p:tgtEl>
                                          <p:spTgt spid="7171">
                                            <p:txEl>
                                              <p:pRg st="8" end="8"/>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7171">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7171">
                                            <p:txEl>
                                              <p:pRg st="9" end="9"/>
                                            </p:txEl>
                                          </p:spTgt>
                                        </p:tgtEl>
                                        <p:attrNameLst>
                                          <p:attrName>style.visibility</p:attrName>
                                        </p:attrNameLst>
                                      </p:cBhvr>
                                      <p:to>
                                        <p:strVal val="visible"/>
                                      </p:to>
                                    </p:set>
                                    <p:anim calcmode="lin" valueType="num">
                                      <p:cBhvr additive="base">
                                        <p:cTn id="41" dur="500" fill="hold"/>
                                        <p:tgtEl>
                                          <p:spTgt spid="7171">
                                            <p:txEl>
                                              <p:pRg st="9" end="9"/>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7171">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スライド番号プレースホル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1C23B9E3-0DA9-45A8-9E0B-1B503E81D74E}" type="slidenum">
              <a:rPr kumimoji="0" lang="en-US" altLang="ja-JP"/>
              <a:pPr eaLnBrk="1" hangingPunct="1"/>
              <a:t>20</a:t>
            </a:fld>
            <a:endParaRPr kumimoji="0" lang="en-US" altLang="ja-JP"/>
          </a:p>
        </p:txBody>
      </p:sp>
      <p:sp>
        <p:nvSpPr>
          <p:cNvPr id="21507" name="Rectangle 2"/>
          <p:cNvSpPr>
            <a:spLocks noGrp="1" noChangeArrowheads="1"/>
          </p:cNvSpPr>
          <p:nvPr>
            <p:ph type="title"/>
          </p:nvPr>
        </p:nvSpPr>
        <p:spPr/>
        <p:txBody>
          <a:bodyPr/>
          <a:lstStyle/>
          <a:p>
            <a:pPr eaLnBrk="1" hangingPunct="1"/>
            <a:r>
              <a:rPr lang="ja-JP" altLang="en-US" smtClean="0"/>
              <a:t>シグナリング・ゲーム</a:t>
            </a:r>
          </a:p>
        </p:txBody>
      </p:sp>
      <p:sp>
        <p:nvSpPr>
          <p:cNvPr id="40963" name="Rectangle 3"/>
          <p:cNvSpPr>
            <a:spLocks noGrp="1" noChangeArrowheads="1"/>
          </p:cNvSpPr>
          <p:nvPr>
            <p:ph type="body" idx="1"/>
          </p:nvPr>
        </p:nvSpPr>
        <p:spPr>
          <a:xfrm>
            <a:off x="457200" y="1600200"/>
            <a:ext cx="8229600" cy="5029200"/>
          </a:xfrm>
        </p:spPr>
        <p:txBody>
          <a:bodyPr/>
          <a:lstStyle/>
          <a:p>
            <a:pPr eaLnBrk="1" hangingPunct="1">
              <a:lnSpc>
                <a:spcPct val="80000"/>
              </a:lnSpc>
            </a:pPr>
            <a:r>
              <a:rPr lang="ja-JP" altLang="en-US" sz="2400" dirty="0" smtClean="0"/>
              <a:t>企業の雇用決定の問題（復習）</a:t>
            </a:r>
          </a:p>
          <a:p>
            <a:pPr lvl="1" eaLnBrk="1" hangingPunct="1">
              <a:lnSpc>
                <a:spcPct val="80000"/>
              </a:lnSpc>
            </a:pPr>
            <a:r>
              <a:rPr lang="ja-JP" altLang="en-US" sz="2000" dirty="0" smtClean="0"/>
              <a:t>能力の高い（低い）労働者を雇う→</a:t>
            </a:r>
            <a:r>
              <a:rPr lang="en-US" altLang="ja-JP" sz="2000" dirty="0" smtClean="0"/>
              <a:t>6</a:t>
            </a:r>
            <a:r>
              <a:rPr lang="ja-JP" altLang="en-US" sz="2000" dirty="0" smtClean="0"/>
              <a:t>単位（</a:t>
            </a:r>
            <a:r>
              <a:rPr lang="en-US" altLang="ja-JP" sz="2000" dirty="0" smtClean="0"/>
              <a:t>3</a:t>
            </a:r>
            <a:r>
              <a:rPr lang="ja-JP" altLang="en-US" sz="2000" dirty="0" smtClean="0"/>
              <a:t>単位）の生産額＆労働者の給与：利得にして</a:t>
            </a:r>
            <a:r>
              <a:rPr lang="en-US" altLang="ja-JP" sz="2000" dirty="0" smtClean="0"/>
              <a:t>4</a:t>
            </a:r>
            <a:r>
              <a:rPr lang="ja-JP" altLang="en-US" sz="2000" dirty="0" smtClean="0"/>
              <a:t>単位</a:t>
            </a:r>
          </a:p>
          <a:p>
            <a:pPr lvl="1" eaLnBrk="1" hangingPunct="1">
              <a:lnSpc>
                <a:spcPct val="80000"/>
              </a:lnSpc>
            </a:pPr>
            <a:r>
              <a:rPr lang="ja-JP" altLang="en-US" sz="2000" dirty="0" smtClean="0"/>
              <a:t>⇒ 労働者の能力が仮に判別可能ならば、能力の低い労働者を雇わないのが最適</a:t>
            </a:r>
          </a:p>
          <a:p>
            <a:pPr lvl="3" eaLnBrk="1" hangingPunct="1">
              <a:lnSpc>
                <a:spcPct val="80000"/>
              </a:lnSpc>
            </a:pPr>
            <a:endParaRPr lang="ja-JP" altLang="en-US" sz="1200" dirty="0" smtClean="0"/>
          </a:p>
          <a:p>
            <a:pPr eaLnBrk="1" hangingPunct="1">
              <a:lnSpc>
                <a:spcPct val="80000"/>
              </a:lnSpc>
            </a:pPr>
            <a:r>
              <a:rPr lang="ja-JP" altLang="en-US" sz="2400" dirty="0" smtClean="0"/>
              <a:t>しかし、能力の低い労働者でも、生産力として</a:t>
            </a:r>
            <a:r>
              <a:rPr lang="en-US" altLang="ja-JP" sz="2400" dirty="0" smtClean="0"/>
              <a:t>3</a:t>
            </a:r>
            <a:r>
              <a:rPr lang="ja-JP" altLang="en-US" sz="2400" dirty="0" smtClean="0"/>
              <a:t>単位の生産額を新たに生み出すことができる ⇒ 雇用されないのは経済全体の利益の観点からは非効率的</a:t>
            </a:r>
          </a:p>
          <a:p>
            <a:pPr lvl="3" eaLnBrk="1" hangingPunct="1">
              <a:lnSpc>
                <a:spcPct val="80000"/>
              </a:lnSpc>
            </a:pPr>
            <a:endParaRPr lang="ja-JP" altLang="en-US" sz="1200" dirty="0" smtClean="0"/>
          </a:p>
          <a:p>
            <a:pPr eaLnBrk="1" hangingPunct="1">
              <a:lnSpc>
                <a:spcPct val="80000"/>
              </a:lnSpc>
            </a:pPr>
            <a:r>
              <a:rPr lang="ja-JP" altLang="en-US" sz="2400" dirty="0" smtClean="0"/>
              <a:t>労働者の能力に応じて</a:t>
            </a:r>
            <a:r>
              <a:rPr lang="ja-JP" altLang="en-US" sz="2400" dirty="0" smtClean="0">
                <a:solidFill>
                  <a:schemeClr val="bg1"/>
                </a:solidFill>
              </a:rPr>
              <a:t>異なる賃金</a:t>
            </a:r>
            <a:r>
              <a:rPr lang="ja-JP" altLang="en-US" sz="2400" dirty="0" smtClean="0"/>
              <a:t>を支払う ⇒ 能力の低い労働者も雇用可能</a:t>
            </a:r>
          </a:p>
          <a:p>
            <a:pPr lvl="3" eaLnBrk="1" hangingPunct="1">
              <a:lnSpc>
                <a:spcPct val="80000"/>
              </a:lnSpc>
            </a:pPr>
            <a:endParaRPr lang="ja-JP" altLang="en-US" sz="1200" dirty="0" smtClean="0"/>
          </a:p>
          <a:p>
            <a:pPr eaLnBrk="1" hangingPunct="1">
              <a:lnSpc>
                <a:spcPct val="80000"/>
              </a:lnSpc>
            </a:pPr>
            <a:r>
              <a:rPr lang="ja-JP" altLang="en-US" sz="2400" dirty="0" smtClean="0"/>
              <a:t>問題は、企業が労働者の能力を</a:t>
            </a:r>
            <a:r>
              <a:rPr lang="ja-JP" altLang="en-US" sz="2400" dirty="0" smtClean="0">
                <a:solidFill>
                  <a:schemeClr val="bg1"/>
                </a:solidFill>
              </a:rPr>
              <a:t>直接的</a:t>
            </a:r>
            <a:r>
              <a:rPr lang="ja-JP" altLang="en-US" sz="2400" dirty="0" smtClean="0"/>
              <a:t>に判別</a:t>
            </a:r>
            <a:r>
              <a:rPr lang="ja-JP" altLang="en-US" sz="2400" dirty="0" smtClean="0">
                <a:solidFill>
                  <a:schemeClr val="bg1"/>
                </a:solidFill>
              </a:rPr>
              <a:t>不可能</a:t>
            </a:r>
            <a:r>
              <a:rPr lang="ja-JP" altLang="en-US" sz="2400" dirty="0" smtClean="0"/>
              <a:t>なこと</a:t>
            </a:r>
          </a:p>
          <a:p>
            <a:pPr eaLnBrk="1" hangingPunct="1">
              <a:lnSpc>
                <a:spcPct val="80000"/>
              </a:lnSpc>
            </a:pPr>
            <a:r>
              <a:rPr lang="ja-JP" altLang="en-US" sz="2400" dirty="0" smtClean="0"/>
              <a:t>⇒ 代わりに労働者の持つ</a:t>
            </a:r>
            <a:r>
              <a:rPr lang="ja-JP" altLang="en-US" sz="2400" dirty="0" smtClean="0">
                <a:solidFill>
                  <a:schemeClr val="bg1"/>
                </a:solidFill>
              </a:rPr>
              <a:t>資格</a:t>
            </a:r>
            <a:r>
              <a:rPr lang="ja-JP" altLang="en-US" sz="2400" dirty="0" smtClean="0"/>
              <a:t>を基に能力給を設定</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0963">
                                            <p:txEl>
                                              <p:pRg st="0" end="0"/>
                                            </p:txEl>
                                          </p:spTgt>
                                        </p:tgtEl>
                                        <p:attrNameLst>
                                          <p:attrName>style.visibility</p:attrName>
                                        </p:attrNameLst>
                                      </p:cBhvr>
                                      <p:to>
                                        <p:strVal val="visible"/>
                                      </p:to>
                                    </p:set>
                                    <p:anim calcmode="lin" valueType="num">
                                      <p:cBhvr additive="base">
                                        <p:cTn id="7" dur="500" fill="hold"/>
                                        <p:tgtEl>
                                          <p:spTgt spid="4096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0963">
                                            <p:txEl>
                                              <p:pRg st="0" end="0"/>
                                            </p:txEl>
                                          </p:spTgt>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0963">
                                            <p:txEl>
                                              <p:pRg st="1" end="1"/>
                                            </p:txEl>
                                          </p:spTgt>
                                        </p:tgtEl>
                                        <p:attrNameLst>
                                          <p:attrName>style.visibility</p:attrName>
                                        </p:attrNameLst>
                                      </p:cBhvr>
                                      <p:to>
                                        <p:strVal val="visible"/>
                                      </p:to>
                                    </p:set>
                                    <p:anim calcmode="lin" valueType="num">
                                      <p:cBhvr additive="base">
                                        <p:cTn id="12" dur="500" fill="hold"/>
                                        <p:tgtEl>
                                          <p:spTgt spid="40963">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40963">
                                            <p:txEl>
                                              <p:pRg st="1" end="1"/>
                                            </p:txEl>
                                          </p:spTgt>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40963">
                                            <p:txEl>
                                              <p:pRg st="2" end="2"/>
                                            </p:txEl>
                                          </p:spTgt>
                                        </p:tgtEl>
                                        <p:attrNameLst>
                                          <p:attrName>style.visibility</p:attrName>
                                        </p:attrNameLst>
                                      </p:cBhvr>
                                      <p:to>
                                        <p:strVal val="visible"/>
                                      </p:to>
                                    </p:set>
                                    <p:anim calcmode="lin" valueType="num">
                                      <p:cBhvr additive="base">
                                        <p:cTn id="17" dur="500" fill="hold"/>
                                        <p:tgtEl>
                                          <p:spTgt spid="4096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096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40963">
                                            <p:txEl>
                                              <p:pRg st="4" end="4"/>
                                            </p:txEl>
                                          </p:spTgt>
                                        </p:tgtEl>
                                        <p:attrNameLst>
                                          <p:attrName>style.visibility</p:attrName>
                                        </p:attrNameLst>
                                      </p:cBhvr>
                                      <p:to>
                                        <p:strVal val="visible"/>
                                      </p:to>
                                    </p:set>
                                    <p:anim calcmode="lin" valueType="num">
                                      <p:cBhvr additive="base">
                                        <p:cTn id="23" dur="500" fill="hold"/>
                                        <p:tgtEl>
                                          <p:spTgt spid="40963">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4096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40963">
                                            <p:txEl>
                                              <p:pRg st="6" end="6"/>
                                            </p:txEl>
                                          </p:spTgt>
                                        </p:tgtEl>
                                        <p:attrNameLst>
                                          <p:attrName>style.visibility</p:attrName>
                                        </p:attrNameLst>
                                      </p:cBhvr>
                                      <p:to>
                                        <p:strVal val="visible"/>
                                      </p:to>
                                    </p:set>
                                    <p:anim calcmode="lin" valueType="num">
                                      <p:cBhvr additive="base">
                                        <p:cTn id="29" dur="500" fill="hold"/>
                                        <p:tgtEl>
                                          <p:spTgt spid="40963">
                                            <p:txEl>
                                              <p:pRg st="6" end="6"/>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096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40963">
                                            <p:txEl>
                                              <p:pRg st="8" end="8"/>
                                            </p:txEl>
                                          </p:spTgt>
                                        </p:tgtEl>
                                        <p:attrNameLst>
                                          <p:attrName>style.visibility</p:attrName>
                                        </p:attrNameLst>
                                      </p:cBhvr>
                                      <p:to>
                                        <p:strVal val="visible"/>
                                      </p:to>
                                    </p:set>
                                    <p:anim calcmode="lin" valueType="num">
                                      <p:cBhvr additive="base">
                                        <p:cTn id="35" dur="500" fill="hold"/>
                                        <p:tgtEl>
                                          <p:spTgt spid="40963">
                                            <p:txEl>
                                              <p:pRg st="8" end="8"/>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4096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40963">
                                            <p:txEl>
                                              <p:pRg st="9" end="9"/>
                                            </p:txEl>
                                          </p:spTgt>
                                        </p:tgtEl>
                                        <p:attrNameLst>
                                          <p:attrName>style.visibility</p:attrName>
                                        </p:attrNameLst>
                                      </p:cBhvr>
                                      <p:to>
                                        <p:strVal val="visible"/>
                                      </p:to>
                                    </p:set>
                                    <p:anim calcmode="lin" valueType="num">
                                      <p:cBhvr additive="base">
                                        <p:cTn id="41" dur="500" fill="hold"/>
                                        <p:tgtEl>
                                          <p:spTgt spid="40963">
                                            <p:txEl>
                                              <p:pRg st="9" end="9"/>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40963">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スライド番号プレースホル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7DCFC7B9-6B88-4F00-BBDF-3AFAAFB2F20D}" type="slidenum">
              <a:rPr kumimoji="0" lang="en-US" altLang="ja-JP"/>
              <a:pPr eaLnBrk="1" hangingPunct="1"/>
              <a:t>21</a:t>
            </a:fld>
            <a:endParaRPr kumimoji="0" lang="en-US" altLang="ja-JP"/>
          </a:p>
        </p:txBody>
      </p:sp>
      <p:sp>
        <p:nvSpPr>
          <p:cNvPr id="22531" name="Rectangle 2"/>
          <p:cNvSpPr>
            <a:spLocks noGrp="1" noChangeArrowheads="1"/>
          </p:cNvSpPr>
          <p:nvPr>
            <p:ph type="title"/>
          </p:nvPr>
        </p:nvSpPr>
        <p:spPr>
          <a:xfrm>
            <a:off x="457200" y="274638"/>
            <a:ext cx="8382000" cy="1143000"/>
          </a:xfrm>
        </p:spPr>
        <p:txBody>
          <a:bodyPr/>
          <a:lstStyle/>
          <a:p>
            <a:pPr eaLnBrk="1" hangingPunct="1"/>
            <a:r>
              <a:rPr lang="ja-JP" altLang="en-US" sz="3600" dirty="0" smtClean="0"/>
              <a:t>労働者の能力と企業の給与</a:t>
            </a:r>
            <a:r>
              <a:rPr lang="ja-JP" altLang="en-US" sz="3600" dirty="0" smtClean="0"/>
              <a:t>決定のゲーム</a:t>
            </a:r>
            <a:endParaRPr lang="ja-JP" altLang="en-US" sz="3600" dirty="0" smtClean="0"/>
          </a:p>
        </p:txBody>
      </p:sp>
      <p:sp>
        <p:nvSpPr>
          <p:cNvPr id="72707" name="Rectangle 3"/>
          <p:cNvSpPr>
            <a:spLocks noGrp="1" noChangeArrowheads="1"/>
          </p:cNvSpPr>
          <p:nvPr>
            <p:ph type="body" idx="1"/>
          </p:nvPr>
        </p:nvSpPr>
        <p:spPr>
          <a:xfrm>
            <a:off x="381000" y="1371600"/>
            <a:ext cx="8534400" cy="5181600"/>
          </a:xfrm>
        </p:spPr>
        <p:txBody>
          <a:bodyPr/>
          <a:lstStyle/>
          <a:p>
            <a:pPr eaLnBrk="1" hangingPunct="1">
              <a:lnSpc>
                <a:spcPct val="80000"/>
              </a:lnSpc>
            </a:pPr>
            <a:r>
              <a:rPr lang="ja-JP" altLang="en-US" sz="2800" dirty="0" smtClean="0"/>
              <a:t>能力</a:t>
            </a:r>
            <a:r>
              <a:rPr lang="ja-JP" altLang="en-US" sz="2800" dirty="0" smtClean="0"/>
              <a:t>別の給与体系：企業の選択肢は「高給」</a:t>
            </a:r>
            <a:r>
              <a:rPr lang="en-US" altLang="ja-JP" sz="2800" dirty="0" smtClean="0"/>
              <a:t>or</a:t>
            </a:r>
            <a:r>
              <a:rPr lang="ja-JP" altLang="en-US" sz="2800" dirty="0" smtClean="0"/>
              <a:t>「低給」</a:t>
            </a:r>
          </a:p>
          <a:p>
            <a:pPr lvl="1" eaLnBrk="1" hangingPunct="1">
              <a:lnSpc>
                <a:spcPct val="80000"/>
              </a:lnSpc>
            </a:pPr>
            <a:r>
              <a:rPr lang="ja-JP" altLang="en-US" sz="2400" dirty="0" smtClean="0"/>
              <a:t>「雇う」</a:t>
            </a:r>
            <a:r>
              <a:rPr lang="en-US" altLang="ja-JP" sz="2400" dirty="0" smtClean="0"/>
              <a:t>or</a:t>
            </a:r>
            <a:r>
              <a:rPr lang="ja-JP" altLang="en-US" sz="2400" dirty="0" smtClean="0"/>
              <a:t>「雇わないか」ではない</a:t>
            </a:r>
          </a:p>
          <a:p>
            <a:pPr lvl="3" eaLnBrk="1" hangingPunct="1">
              <a:lnSpc>
                <a:spcPct val="80000"/>
              </a:lnSpc>
            </a:pPr>
            <a:endParaRPr lang="ja-JP" altLang="en-US" sz="1600" dirty="0" smtClean="0"/>
          </a:p>
          <a:p>
            <a:pPr eaLnBrk="1" hangingPunct="1">
              <a:lnSpc>
                <a:spcPct val="80000"/>
              </a:lnSpc>
            </a:pPr>
            <a:r>
              <a:rPr lang="ja-JP" altLang="en-US" sz="2800" dirty="0" smtClean="0"/>
              <a:t>能力の高い労働者を雇う確率と能力の低い労働者を雇う確率は各</a:t>
            </a:r>
            <a:r>
              <a:rPr lang="en-US" altLang="ja-JP" sz="2800" dirty="0" smtClean="0"/>
              <a:t>1/2</a:t>
            </a:r>
          </a:p>
          <a:p>
            <a:pPr lvl="3" eaLnBrk="1" hangingPunct="1">
              <a:lnSpc>
                <a:spcPct val="80000"/>
              </a:lnSpc>
            </a:pPr>
            <a:endParaRPr lang="en-US" altLang="ja-JP" sz="1600" dirty="0" smtClean="0"/>
          </a:p>
          <a:p>
            <a:pPr eaLnBrk="1" hangingPunct="1">
              <a:lnSpc>
                <a:spcPct val="80000"/>
              </a:lnSpc>
            </a:pPr>
            <a:r>
              <a:rPr lang="ja-JP" altLang="en-US" sz="2800" dirty="0" smtClean="0"/>
              <a:t>能力高（能力低）の労働者を雇った場合の企業の生産額＝</a:t>
            </a:r>
            <a:r>
              <a:rPr lang="en-US" altLang="ja-JP" sz="2800" dirty="0" smtClean="0"/>
              <a:t>6</a:t>
            </a:r>
            <a:r>
              <a:rPr lang="ja-JP" altLang="en-US" sz="2800" dirty="0" smtClean="0"/>
              <a:t>単位（</a:t>
            </a:r>
            <a:r>
              <a:rPr lang="en-US" altLang="ja-JP" sz="2800" dirty="0" smtClean="0"/>
              <a:t>3</a:t>
            </a:r>
            <a:r>
              <a:rPr lang="ja-JP" altLang="en-US" sz="2800" dirty="0" smtClean="0"/>
              <a:t>単位）</a:t>
            </a:r>
          </a:p>
          <a:p>
            <a:pPr lvl="3" eaLnBrk="1" hangingPunct="1">
              <a:lnSpc>
                <a:spcPct val="80000"/>
              </a:lnSpc>
            </a:pPr>
            <a:endParaRPr lang="ja-JP" altLang="en-US" sz="1600" dirty="0" smtClean="0"/>
          </a:p>
          <a:p>
            <a:pPr eaLnBrk="1" hangingPunct="1">
              <a:lnSpc>
                <a:spcPct val="80000"/>
              </a:lnSpc>
            </a:pPr>
            <a:r>
              <a:rPr lang="ja-JP" altLang="en-US" sz="2800" dirty="0" smtClean="0"/>
              <a:t>労働者に対する支払額：</a:t>
            </a:r>
            <a:r>
              <a:rPr lang="en-US" altLang="ja-JP" sz="2800" dirty="0" smtClean="0"/>
              <a:t>4</a:t>
            </a:r>
            <a:r>
              <a:rPr lang="ja-JP" altLang="en-US" sz="2800" dirty="0" smtClean="0"/>
              <a:t>単位（高給）</a:t>
            </a:r>
            <a:r>
              <a:rPr lang="en-US" altLang="ja-JP" sz="2800" dirty="0" smtClean="0"/>
              <a:t>or 1</a:t>
            </a:r>
            <a:r>
              <a:rPr lang="ja-JP" altLang="en-US" sz="2800" dirty="0" smtClean="0"/>
              <a:t>単位（低給）の</a:t>
            </a:r>
            <a:r>
              <a:rPr lang="en-US" altLang="ja-JP" sz="2800" dirty="0" smtClean="0"/>
              <a:t>2</a:t>
            </a:r>
            <a:r>
              <a:rPr lang="ja-JP" altLang="en-US" sz="2800" dirty="0" smtClean="0"/>
              <a:t>通り</a:t>
            </a:r>
          </a:p>
          <a:p>
            <a:pPr lvl="3" eaLnBrk="1" hangingPunct="1">
              <a:lnSpc>
                <a:spcPct val="80000"/>
              </a:lnSpc>
            </a:pPr>
            <a:endParaRPr lang="ja-JP" altLang="en-US" sz="1600" dirty="0" smtClean="0"/>
          </a:p>
          <a:p>
            <a:pPr eaLnBrk="1" hangingPunct="1">
              <a:lnSpc>
                <a:spcPct val="80000"/>
              </a:lnSpc>
            </a:pPr>
            <a:r>
              <a:rPr lang="ja-JP" altLang="en-US" sz="2800" dirty="0" smtClean="0"/>
              <a:t>資格取得は考えない</a:t>
            </a:r>
            <a:endParaRPr lang="ja-JP" altLang="en-US" sz="2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2707">
                                            <p:txEl>
                                              <p:pRg st="0" end="0"/>
                                            </p:txEl>
                                          </p:spTgt>
                                        </p:tgtEl>
                                        <p:attrNameLst>
                                          <p:attrName>style.visibility</p:attrName>
                                        </p:attrNameLst>
                                      </p:cBhvr>
                                      <p:to>
                                        <p:strVal val="visible"/>
                                      </p:to>
                                    </p:set>
                                    <p:anim calcmode="lin" valueType="num">
                                      <p:cBhvr additive="base">
                                        <p:cTn id="7" dur="500" fill="hold"/>
                                        <p:tgtEl>
                                          <p:spTgt spid="7270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2707">
                                            <p:txEl>
                                              <p:pRg st="0" end="0"/>
                                            </p:txEl>
                                          </p:spTgt>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72707">
                                            <p:txEl>
                                              <p:pRg st="1" end="1"/>
                                            </p:txEl>
                                          </p:spTgt>
                                        </p:tgtEl>
                                        <p:attrNameLst>
                                          <p:attrName>style.visibility</p:attrName>
                                        </p:attrNameLst>
                                      </p:cBhvr>
                                      <p:to>
                                        <p:strVal val="visible"/>
                                      </p:to>
                                    </p:set>
                                    <p:anim calcmode="lin" valueType="num">
                                      <p:cBhvr additive="base">
                                        <p:cTn id="12" dur="500" fill="hold"/>
                                        <p:tgtEl>
                                          <p:spTgt spid="72707">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7270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72707">
                                            <p:txEl>
                                              <p:pRg st="3" end="3"/>
                                            </p:txEl>
                                          </p:spTgt>
                                        </p:tgtEl>
                                        <p:attrNameLst>
                                          <p:attrName>style.visibility</p:attrName>
                                        </p:attrNameLst>
                                      </p:cBhvr>
                                      <p:to>
                                        <p:strVal val="visible"/>
                                      </p:to>
                                    </p:set>
                                    <p:anim calcmode="lin" valueType="num">
                                      <p:cBhvr additive="base">
                                        <p:cTn id="18" dur="500" fill="hold"/>
                                        <p:tgtEl>
                                          <p:spTgt spid="72707">
                                            <p:txEl>
                                              <p:pRg st="3" end="3"/>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7270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72707">
                                            <p:txEl>
                                              <p:pRg st="5" end="5"/>
                                            </p:txEl>
                                          </p:spTgt>
                                        </p:tgtEl>
                                        <p:attrNameLst>
                                          <p:attrName>style.visibility</p:attrName>
                                        </p:attrNameLst>
                                      </p:cBhvr>
                                      <p:to>
                                        <p:strVal val="visible"/>
                                      </p:to>
                                    </p:set>
                                    <p:anim calcmode="lin" valueType="num">
                                      <p:cBhvr additive="base">
                                        <p:cTn id="24" dur="500" fill="hold"/>
                                        <p:tgtEl>
                                          <p:spTgt spid="72707">
                                            <p:txEl>
                                              <p:pRg st="5" end="5"/>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7270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72707">
                                            <p:txEl>
                                              <p:pRg st="7" end="7"/>
                                            </p:txEl>
                                          </p:spTgt>
                                        </p:tgtEl>
                                        <p:attrNameLst>
                                          <p:attrName>style.visibility</p:attrName>
                                        </p:attrNameLst>
                                      </p:cBhvr>
                                      <p:to>
                                        <p:strVal val="visible"/>
                                      </p:to>
                                    </p:set>
                                    <p:anim calcmode="lin" valueType="num">
                                      <p:cBhvr additive="base">
                                        <p:cTn id="30" dur="500" fill="hold"/>
                                        <p:tgtEl>
                                          <p:spTgt spid="72707">
                                            <p:txEl>
                                              <p:pRg st="7" end="7"/>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72707">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2" presetClass="entr" presetSubtype="8" fill="hold" grpId="0" nodeType="clickEffect">
                                  <p:stCondLst>
                                    <p:cond delay="0"/>
                                  </p:stCondLst>
                                  <p:childTnLst>
                                    <p:set>
                                      <p:cBhvr>
                                        <p:cTn id="35" dur="1" fill="hold">
                                          <p:stCondLst>
                                            <p:cond delay="0"/>
                                          </p:stCondLst>
                                        </p:cTn>
                                        <p:tgtEl>
                                          <p:spTgt spid="72707">
                                            <p:txEl>
                                              <p:pRg st="9" end="9"/>
                                            </p:txEl>
                                          </p:spTgt>
                                        </p:tgtEl>
                                        <p:attrNameLst>
                                          <p:attrName>style.visibility</p:attrName>
                                        </p:attrNameLst>
                                      </p:cBhvr>
                                      <p:to>
                                        <p:strVal val="visible"/>
                                      </p:to>
                                    </p:set>
                                    <p:anim calcmode="lin" valueType="num">
                                      <p:cBhvr additive="base">
                                        <p:cTn id="36" dur="500" fill="hold"/>
                                        <p:tgtEl>
                                          <p:spTgt spid="72707">
                                            <p:txEl>
                                              <p:pRg st="9" end="9"/>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72707">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7"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スライド番号プレースホル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6345C175-E684-4859-8BC6-C97203B98C69}" type="slidenum">
              <a:rPr kumimoji="0" lang="en-US" altLang="ja-JP"/>
              <a:pPr eaLnBrk="1" hangingPunct="1"/>
              <a:t>22</a:t>
            </a:fld>
            <a:endParaRPr kumimoji="0" lang="en-US" altLang="ja-JP"/>
          </a:p>
        </p:txBody>
      </p:sp>
      <p:sp>
        <p:nvSpPr>
          <p:cNvPr id="23555" name="Rectangle 2"/>
          <p:cNvSpPr>
            <a:spLocks noGrp="1" noChangeArrowheads="1"/>
          </p:cNvSpPr>
          <p:nvPr>
            <p:ph type="title"/>
          </p:nvPr>
        </p:nvSpPr>
        <p:spPr>
          <a:xfrm>
            <a:off x="457200" y="274638"/>
            <a:ext cx="8382000" cy="1143000"/>
          </a:xfrm>
        </p:spPr>
        <p:txBody>
          <a:bodyPr/>
          <a:lstStyle/>
          <a:p>
            <a:pPr eaLnBrk="1" hangingPunct="1"/>
            <a:r>
              <a:rPr lang="ja-JP" altLang="en-US" sz="3600" smtClean="0"/>
              <a:t>労働者の能力と企業の給与決定のゲーム</a:t>
            </a:r>
          </a:p>
        </p:txBody>
      </p:sp>
      <p:sp>
        <p:nvSpPr>
          <p:cNvPr id="44035" name="Rectangle 3"/>
          <p:cNvSpPr>
            <a:spLocks noGrp="1" noChangeArrowheads="1"/>
          </p:cNvSpPr>
          <p:nvPr>
            <p:ph type="body" idx="1"/>
          </p:nvPr>
        </p:nvSpPr>
        <p:spPr>
          <a:xfrm>
            <a:off x="304800" y="1600200"/>
            <a:ext cx="8534400" cy="4953000"/>
          </a:xfrm>
        </p:spPr>
        <p:txBody>
          <a:bodyPr/>
          <a:lstStyle/>
          <a:p>
            <a:pPr eaLnBrk="1" hangingPunct="1">
              <a:lnSpc>
                <a:spcPct val="80000"/>
              </a:lnSpc>
            </a:pPr>
            <a:r>
              <a:rPr lang="ja-JP" altLang="en-US" sz="2800" dirty="0" smtClean="0"/>
              <a:t>「正当な」賃金を支払えば、企業はちょうど同じだけ儲かる</a:t>
            </a:r>
          </a:p>
          <a:p>
            <a:pPr lvl="1" eaLnBrk="1" hangingPunct="1">
              <a:lnSpc>
                <a:spcPct val="80000"/>
              </a:lnSpc>
            </a:pPr>
            <a:r>
              <a:rPr lang="ja-JP" altLang="en-US" sz="2400" dirty="0" smtClean="0"/>
              <a:t>能力高の労働者に高給を払う ⇒ 企業の利得＝</a:t>
            </a:r>
            <a:r>
              <a:rPr lang="en-US" altLang="ja-JP" sz="2400" dirty="0" smtClean="0"/>
              <a:t>6</a:t>
            </a:r>
            <a:r>
              <a:rPr lang="ja-JP" altLang="en-US" sz="2400" dirty="0" smtClean="0"/>
              <a:t>－</a:t>
            </a:r>
            <a:r>
              <a:rPr lang="en-US" altLang="ja-JP" sz="2400" dirty="0" smtClean="0"/>
              <a:t>4</a:t>
            </a:r>
            <a:r>
              <a:rPr lang="ja-JP" altLang="en-US" sz="2400" dirty="0" smtClean="0"/>
              <a:t>＝</a:t>
            </a:r>
            <a:r>
              <a:rPr lang="en-US" altLang="ja-JP" sz="2400" dirty="0" smtClean="0">
                <a:solidFill>
                  <a:schemeClr val="bg1"/>
                </a:solidFill>
              </a:rPr>
              <a:t>2</a:t>
            </a:r>
          </a:p>
          <a:p>
            <a:pPr lvl="1" eaLnBrk="1" hangingPunct="1">
              <a:lnSpc>
                <a:spcPct val="80000"/>
              </a:lnSpc>
            </a:pPr>
            <a:r>
              <a:rPr lang="ja-JP" altLang="en-US" sz="2400" dirty="0" smtClean="0"/>
              <a:t>能力低の労働者に低給を払う ⇒ 企業の利得＝</a:t>
            </a:r>
            <a:r>
              <a:rPr lang="en-US" altLang="ja-JP" sz="2400" dirty="0" smtClean="0"/>
              <a:t>3</a:t>
            </a:r>
            <a:r>
              <a:rPr lang="ja-JP" altLang="en-US" sz="2400" dirty="0" smtClean="0"/>
              <a:t>－</a:t>
            </a:r>
            <a:r>
              <a:rPr lang="en-US" altLang="ja-JP" sz="2400" dirty="0" smtClean="0"/>
              <a:t>1</a:t>
            </a:r>
            <a:r>
              <a:rPr lang="ja-JP" altLang="en-US" sz="2400" dirty="0" smtClean="0"/>
              <a:t>＝</a:t>
            </a:r>
            <a:r>
              <a:rPr lang="en-US" altLang="ja-JP" sz="2400" dirty="0" smtClean="0">
                <a:solidFill>
                  <a:schemeClr val="bg1"/>
                </a:solidFill>
              </a:rPr>
              <a:t>2</a:t>
            </a:r>
          </a:p>
          <a:p>
            <a:pPr lvl="3" eaLnBrk="1" hangingPunct="1">
              <a:lnSpc>
                <a:spcPct val="80000"/>
              </a:lnSpc>
            </a:pPr>
            <a:endParaRPr lang="en-US" altLang="ja-JP" sz="1600" dirty="0" smtClean="0"/>
          </a:p>
          <a:p>
            <a:pPr lvl="1" eaLnBrk="1" hangingPunct="1">
              <a:lnSpc>
                <a:spcPct val="80000"/>
              </a:lnSpc>
            </a:pPr>
            <a:r>
              <a:rPr lang="ja-JP" altLang="en-US" sz="2400" dirty="0" smtClean="0"/>
              <a:t>能力の高さによって余分に生じた生産物は、すべて能力</a:t>
            </a:r>
            <a:r>
              <a:rPr lang="ja-JP" altLang="en-US" sz="2400" dirty="0" smtClean="0">
                <a:solidFill>
                  <a:schemeClr val="bg1"/>
                </a:solidFill>
              </a:rPr>
              <a:t>高</a:t>
            </a:r>
            <a:r>
              <a:rPr lang="ja-JP" altLang="en-US" sz="2400" dirty="0" smtClean="0"/>
              <a:t>の労働者に帰着</a:t>
            </a:r>
          </a:p>
          <a:p>
            <a:pPr lvl="3" eaLnBrk="1" hangingPunct="1">
              <a:lnSpc>
                <a:spcPct val="80000"/>
              </a:lnSpc>
            </a:pPr>
            <a:endParaRPr lang="ja-JP" altLang="en-US" sz="1600" dirty="0" smtClean="0"/>
          </a:p>
          <a:p>
            <a:pPr eaLnBrk="1" hangingPunct="1">
              <a:lnSpc>
                <a:spcPct val="80000"/>
              </a:lnSpc>
            </a:pPr>
            <a:r>
              <a:rPr lang="ja-JP" altLang="en-US" sz="2800" dirty="0" smtClean="0"/>
              <a:t>能力高の労働者：</a:t>
            </a:r>
            <a:r>
              <a:rPr lang="ja-JP" altLang="en-US" sz="2800" dirty="0" smtClean="0">
                <a:solidFill>
                  <a:schemeClr val="bg1"/>
                </a:solidFill>
              </a:rPr>
              <a:t>低</a:t>
            </a:r>
            <a:r>
              <a:rPr lang="ja-JP" altLang="en-US" sz="2800" dirty="0" smtClean="0"/>
              <a:t>給を提示されると、会社を辞める</a:t>
            </a:r>
          </a:p>
          <a:p>
            <a:pPr lvl="1" eaLnBrk="1" hangingPunct="1">
              <a:lnSpc>
                <a:spcPct val="80000"/>
              </a:lnSpc>
            </a:pPr>
            <a:r>
              <a:rPr lang="ja-JP" altLang="en-US" sz="2400" dirty="0" smtClean="0"/>
              <a:t>労働者の利得＝</a:t>
            </a:r>
            <a:r>
              <a:rPr lang="en-US" altLang="ja-JP" sz="2400" dirty="0" smtClean="0"/>
              <a:t>3</a:t>
            </a:r>
            <a:r>
              <a:rPr lang="ja-JP" altLang="en-US" sz="2400" dirty="0" smtClean="0"/>
              <a:t>（他の就職先で働く）</a:t>
            </a:r>
          </a:p>
          <a:p>
            <a:pPr lvl="1" eaLnBrk="1" hangingPunct="1">
              <a:lnSpc>
                <a:spcPct val="80000"/>
              </a:lnSpc>
            </a:pPr>
            <a:r>
              <a:rPr lang="ja-JP" altLang="en-US" sz="2400" dirty="0" smtClean="0"/>
              <a:t>企業の利得＝－</a:t>
            </a:r>
            <a:r>
              <a:rPr lang="en-US" altLang="ja-JP" sz="2400" dirty="0" smtClean="0"/>
              <a:t>1</a:t>
            </a:r>
          </a:p>
          <a:p>
            <a:pPr lvl="3" eaLnBrk="1" hangingPunct="1">
              <a:lnSpc>
                <a:spcPct val="80000"/>
              </a:lnSpc>
            </a:pPr>
            <a:endParaRPr lang="en-US" altLang="ja-JP" sz="1600" dirty="0" smtClean="0"/>
          </a:p>
          <a:p>
            <a:pPr eaLnBrk="1" hangingPunct="1">
              <a:lnSpc>
                <a:spcPct val="80000"/>
              </a:lnSpc>
            </a:pPr>
            <a:r>
              <a:rPr lang="ja-JP" altLang="en-US" sz="2800" dirty="0" smtClean="0"/>
              <a:t>能力低の労働者：</a:t>
            </a:r>
            <a:r>
              <a:rPr lang="ja-JP" altLang="en-US" sz="2800" dirty="0" smtClean="0">
                <a:solidFill>
                  <a:schemeClr val="bg1"/>
                </a:solidFill>
              </a:rPr>
              <a:t>低</a:t>
            </a:r>
            <a:r>
              <a:rPr lang="ja-JP" altLang="en-US" sz="2800" dirty="0" smtClean="0"/>
              <a:t>給でも働く</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4035">
                                            <p:txEl>
                                              <p:pRg st="0" end="0"/>
                                            </p:txEl>
                                          </p:spTgt>
                                        </p:tgtEl>
                                        <p:attrNameLst>
                                          <p:attrName>style.visibility</p:attrName>
                                        </p:attrNameLst>
                                      </p:cBhvr>
                                      <p:to>
                                        <p:strVal val="visible"/>
                                      </p:to>
                                    </p:set>
                                    <p:anim calcmode="lin" valueType="num">
                                      <p:cBhvr additive="base">
                                        <p:cTn id="7" dur="500" fill="hold"/>
                                        <p:tgtEl>
                                          <p:spTgt spid="4403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4035">
                                            <p:txEl>
                                              <p:pRg st="0" end="0"/>
                                            </p:txEl>
                                          </p:spTgt>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4035">
                                            <p:txEl>
                                              <p:pRg st="1" end="1"/>
                                            </p:txEl>
                                          </p:spTgt>
                                        </p:tgtEl>
                                        <p:attrNameLst>
                                          <p:attrName>style.visibility</p:attrName>
                                        </p:attrNameLst>
                                      </p:cBhvr>
                                      <p:to>
                                        <p:strVal val="visible"/>
                                      </p:to>
                                    </p:set>
                                    <p:anim calcmode="lin" valueType="num">
                                      <p:cBhvr additive="base">
                                        <p:cTn id="12" dur="500" fill="hold"/>
                                        <p:tgtEl>
                                          <p:spTgt spid="44035">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44035">
                                            <p:txEl>
                                              <p:pRg st="1" end="1"/>
                                            </p:txEl>
                                          </p:spTgt>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44035">
                                            <p:txEl>
                                              <p:pRg st="2" end="2"/>
                                            </p:txEl>
                                          </p:spTgt>
                                        </p:tgtEl>
                                        <p:attrNameLst>
                                          <p:attrName>style.visibility</p:attrName>
                                        </p:attrNameLst>
                                      </p:cBhvr>
                                      <p:to>
                                        <p:strVal val="visible"/>
                                      </p:to>
                                    </p:set>
                                    <p:anim calcmode="lin" valueType="num">
                                      <p:cBhvr additive="base">
                                        <p:cTn id="16" dur="500" fill="hold"/>
                                        <p:tgtEl>
                                          <p:spTgt spid="44035">
                                            <p:txEl>
                                              <p:pRg st="2" end="2"/>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44035">
                                            <p:txEl>
                                              <p:pRg st="2" end="2"/>
                                            </p:txEl>
                                          </p:spTgt>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0"/>
                                  </p:stCondLst>
                                  <p:childTnLst>
                                    <p:set>
                                      <p:cBhvr>
                                        <p:cTn id="19" dur="1" fill="hold">
                                          <p:stCondLst>
                                            <p:cond delay="0"/>
                                          </p:stCondLst>
                                        </p:cTn>
                                        <p:tgtEl>
                                          <p:spTgt spid="44035">
                                            <p:txEl>
                                              <p:pRg st="4" end="4"/>
                                            </p:txEl>
                                          </p:spTgt>
                                        </p:tgtEl>
                                        <p:attrNameLst>
                                          <p:attrName>style.visibility</p:attrName>
                                        </p:attrNameLst>
                                      </p:cBhvr>
                                      <p:to>
                                        <p:strVal val="visible"/>
                                      </p:to>
                                    </p:set>
                                    <p:anim calcmode="lin" valueType="num">
                                      <p:cBhvr additive="base">
                                        <p:cTn id="20" dur="500" fill="hold"/>
                                        <p:tgtEl>
                                          <p:spTgt spid="44035">
                                            <p:txEl>
                                              <p:pRg st="4" end="4"/>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4403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2" fill="hold" nodeType="clickPar">
                      <p:stCondLst>
                        <p:cond delay="indefinite"/>
                      </p:stCondLst>
                      <p:childTnLst>
                        <p:par>
                          <p:cTn id="23" fill="hold" nodeType="withGroup">
                            <p:stCondLst>
                              <p:cond delay="0"/>
                            </p:stCondLst>
                            <p:childTnLst>
                              <p:par>
                                <p:cTn id="24" presetID="2" presetClass="entr" presetSubtype="8" fill="hold" grpId="0" nodeType="clickEffect">
                                  <p:stCondLst>
                                    <p:cond delay="0"/>
                                  </p:stCondLst>
                                  <p:childTnLst>
                                    <p:set>
                                      <p:cBhvr>
                                        <p:cTn id="25" dur="1" fill="hold">
                                          <p:stCondLst>
                                            <p:cond delay="0"/>
                                          </p:stCondLst>
                                        </p:cTn>
                                        <p:tgtEl>
                                          <p:spTgt spid="44035">
                                            <p:txEl>
                                              <p:pRg st="6" end="6"/>
                                            </p:txEl>
                                          </p:spTgt>
                                        </p:tgtEl>
                                        <p:attrNameLst>
                                          <p:attrName>style.visibility</p:attrName>
                                        </p:attrNameLst>
                                      </p:cBhvr>
                                      <p:to>
                                        <p:strVal val="visible"/>
                                      </p:to>
                                    </p:set>
                                    <p:anim calcmode="lin" valueType="num">
                                      <p:cBhvr additive="base">
                                        <p:cTn id="26" dur="500" fill="hold"/>
                                        <p:tgtEl>
                                          <p:spTgt spid="44035">
                                            <p:txEl>
                                              <p:pRg st="6" end="6"/>
                                            </p:txEl>
                                          </p:spTgt>
                                        </p:tgtEl>
                                        <p:attrNameLst>
                                          <p:attrName>ppt_x</p:attrName>
                                        </p:attrNameLst>
                                      </p:cBhvr>
                                      <p:tavLst>
                                        <p:tav tm="0">
                                          <p:val>
                                            <p:strVal val="0-#ppt_w/2"/>
                                          </p:val>
                                        </p:tav>
                                        <p:tav tm="100000">
                                          <p:val>
                                            <p:strVal val="#ppt_x"/>
                                          </p:val>
                                        </p:tav>
                                      </p:tavLst>
                                    </p:anim>
                                    <p:anim calcmode="lin" valueType="num">
                                      <p:cBhvr additive="base">
                                        <p:cTn id="27" dur="500" fill="hold"/>
                                        <p:tgtEl>
                                          <p:spTgt spid="44035">
                                            <p:txEl>
                                              <p:pRg st="6" end="6"/>
                                            </p:txEl>
                                          </p:spTgt>
                                        </p:tgtEl>
                                        <p:attrNameLst>
                                          <p:attrName>ppt_y</p:attrName>
                                        </p:attrNameLst>
                                      </p:cBhvr>
                                      <p:tavLst>
                                        <p:tav tm="0">
                                          <p:val>
                                            <p:strVal val="#ppt_y"/>
                                          </p:val>
                                        </p:tav>
                                        <p:tav tm="100000">
                                          <p:val>
                                            <p:strVal val="#ppt_y"/>
                                          </p:val>
                                        </p:tav>
                                      </p:tavLst>
                                    </p:anim>
                                  </p:childTnLst>
                                </p:cTn>
                              </p:par>
                            </p:childTnLst>
                          </p:cTn>
                        </p:par>
                        <p:par>
                          <p:cTn id="28" fill="hold" nodeType="afterGroup">
                            <p:stCondLst>
                              <p:cond delay="500"/>
                            </p:stCondLst>
                            <p:childTnLst>
                              <p:par>
                                <p:cTn id="29" presetID="2" presetClass="entr" presetSubtype="8" fill="hold" grpId="0" nodeType="afterEffect">
                                  <p:stCondLst>
                                    <p:cond delay="0"/>
                                  </p:stCondLst>
                                  <p:childTnLst>
                                    <p:set>
                                      <p:cBhvr>
                                        <p:cTn id="30" dur="1" fill="hold">
                                          <p:stCondLst>
                                            <p:cond delay="0"/>
                                          </p:stCondLst>
                                        </p:cTn>
                                        <p:tgtEl>
                                          <p:spTgt spid="44035">
                                            <p:txEl>
                                              <p:pRg st="7" end="7"/>
                                            </p:txEl>
                                          </p:spTgt>
                                        </p:tgtEl>
                                        <p:attrNameLst>
                                          <p:attrName>style.visibility</p:attrName>
                                        </p:attrNameLst>
                                      </p:cBhvr>
                                      <p:to>
                                        <p:strVal val="visible"/>
                                      </p:to>
                                    </p:set>
                                    <p:anim calcmode="lin" valueType="num">
                                      <p:cBhvr additive="base">
                                        <p:cTn id="31" dur="500" fill="hold"/>
                                        <p:tgtEl>
                                          <p:spTgt spid="44035">
                                            <p:txEl>
                                              <p:pRg st="7" end="7"/>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4035">
                                            <p:txEl>
                                              <p:pRg st="7" end="7"/>
                                            </p:txEl>
                                          </p:spTgt>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44035">
                                            <p:txEl>
                                              <p:pRg st="8" end="8"/>
                                            </p:txEl>
                                          </p:spTgt>
                                        </p:tgtEl>
                                        <p:attrNameLst>
                                          <p:attrName>style.visibility</p:attrName>
                                        </p:attrNameLst>
                                      </p:cBhvr>
                                      <p:to>
                                        <p:strVal val="visible"/>
                                      </p:to>
                                    </p:set>
                                    <p:anim calcmode="lin" valueType="num">
                                      <p:cBhvr additive="base">
                                        <p:cTn id="35" dur="500" fill="hold"/>
                                        <p:tgtEl>
                                          <p:spTgt spid="44035">
                                            <p:txEl>
                                              <p:pRg st="8" end="8"/>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44035">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44035">
                                            <p:txEl>
                                              <p:pRg st="10" end="10"/>
                                            </p:txEl>
                                          </p:spTgt>
                                        </p:tgtEl>
                                        <p:attrNameLst>
                                          <p:attrName>style.visibility</p:attrName>
                                        </p:attrNameLst>
                                      </p:cBhvr>
                                      <p:to>
                                        <p:strVal val="visible"/>
                                      </p:to>
                                    </p:set>
                                    <p:anim calcmode="lin" valueType="num">
                                      <p:cBhvr additive="base">
                                        <p:cTn id="41" dur="500" fill="hold"/>
                                        <p:tgtEl>
                                          <p:spTgt spid="44035">
                                            <p:txEl>
                                              <p:pRg st="10" end="10"/>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44035">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スライド番号プレースホル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48E3BE66-01F5-4449-BD8D-7DAFCC97261B}" type="slidenum">
              <a:rPr kumimoji="0" lang="en-US" altLang="ja-JP"/>
              <a:pPr eaLnBrk="1" hangingPunct="1"/>
              <a:t>23</a:t>
            </a:fld>
            <a:endParaRPr kumimoji="0" lang="en-US" altLang="ja-JP"/>
          </a:p>
        </p:txBody>
      </p:sp>
      <p:sp>
        <p:nvSpPr>
          <p:cNvPr id="24579" name="Rectangle 2"/>
          <p:cNvSpPr>
            <a:spLocks noGrp="1" noChangeArrowheads="1"/>
          </p:cNvSpPr>
          <p:nvPr>
            <p:ph type="title"/>
          </p:nvPr>
        </p:nvSpPr>
        <p:spPr>
          <a:xfrm>
            <a:off x="457200" y="274638"/>
            <a:ext cx="8382000" cy="1143000"/>
          </a:xfrm>
        </p:spPr>
        <p:txBody>
          <a:bodyPr/>
          <a:lstStyle/>
          <a:p>
            <a:pPr eaLnBrk="1" hangingPunct="1"/>
            <a:r>
              <a:rPr lang="ja-JP" altLang="en-US" sz="3600" smtClean="0"/>
              <a:t>労働者の能力と企業の給与決定のゲーム</a:t>
            </a:r>
          </a:p>
        </p:txBody>
      </p:sp>
      <p:sp>
        <p:nvSpPr>
          <p:cNvPr id="74755" name="Rectangle 3"/>
          <p:cNvSpPr>
            <a:spLocks noGrp="1" noChangeArrowheads="1"/>
          </p:cNvSpPr>
          <p:nvPr>
            <p:ph type="body" idx="1"/>
          </p:nvPr>
        </p:nvSpPr>
        <p:spPr>
          <a:xfrm>
            <a:off x="304800" y="1600200"/>
            <a:ext cx="8534400" cy="3429000"/>
          </a:xfrm>
        </p:spPr>
        <p:txBody>
          <a:bodyPr/>
          <a:lstStyle/>
          <a:p>
            <a:pPr eaLnBrk="1" hangingPunct="1">
              <a:lnSpc>
                <a:spcPct val="90000"/>
              </a:lnSpc>
            </a:pPr>
            <a:r>
              <a:rPr lang="ja-JP" altLang="en-US" sz="2800" dirty="0" smtClean="0"/>
              <a:t>能力が判別できるケース</a:t>
            </a:r>
          </a:p>
          <a:p>
            <a:pPr lvl="1" eaLnBrk="1" hangingPunct="1">
              <a:lnSpc>
                <a:spcPct val="90000"/>
              </a:lnSpc>
            </a:pPr>
            <a:endParaRPr lang="ja-JP" altLang="en-US" sz="2400" dirty="0" smtClean="0"/>
          </a:p>
          <a:p>
            <a:pPr lvl="1" eaLnBrk="1" hangingPunct="1">
              <a:lnSpc>
                <a:spcPct val="90000"/>
              </a:lnSpc>
            </a:pPr>
            <a:endParaRPr lang="ja-JP" altLang="en-US" sz="2400" dirty="0" smtClean="0"/>
          </a:p>
          <a:p>
            <a:pPr lvl="1" eaLnBrk="1" hangingPunct="1">
              <a:lnSpc>
                <a:spcPct val="90000"/>
              </a:lnSpc>
            </a:pPr>
            <a:endParaRPr lang="ja-JP" altLang="en-US" sz="2400" dirty="0" smtClean="0"/>
          </a:p>
          <a:p>
            <a:pPr lvl="1" eaLnBrk="1" hangingPunct="1">
              <a:lnSpc>
                <a:spcPct val="90000"/>
              </a:lnSpc>
            </a:pPr>
            <a:r>
              <a:rPr lang="ja-JP" altLang="en-US" sz="2400" dirty="0" smtClean="0"/>
              <a:t>企業の利得：どちらの均衡でも</a:t>
            </a:r>
            <a:r>
              <a:rPr lang="en-US" altLang="ja-JP" sz="2400" dirty="0" smtClean="0">
                <a:solidFill>
                  <a:schemeClr val="bg1"/>
                </a:solidFill>
              </a:rPr>
              <a:t>2</a:t>
            </a:r>
          </a:p>
          <a:p>
            <a:pPr lvl="1" eaLnBrk="1" hangingPunct="1">
              <a:lnSpc>
                <a:spcPct val="90000"/>
              </a:lnSpc>
            </a:pPr>
            <a:r>
              <a:rPr lang="ja-JP" altLang="en-US" sz="2400" dirty="0" smtClean="0"/>
              <a:t>労働者の利得：「能力高」のとき</a:t>
            </a:r>
            <a:r>
              <a:rPr lang="en-US" altLang="ja-JP" sz="2400" dirty="0" smtClean="0">
                <a:solidFill>
                  <a:schemeClr val="bg1"/>
                </a:solidFill>
              </a:rPr>
              <a:t>4</a:t>
            </a:r>
            <a:r>
              <a:rPr lang="ja-JP" altLang="en-US" sz="2400" dirty="0" err="1" smtClean="0"/>
              <a:t>、</a:t>
            </a:r>
            <a:r>
              <a:rPr lang="ja-JP" altLang="en-US" sz="2400" dirty="0" smtClean="0"/>
              <a:t>「能力低」のとき</a:t>
            </a:r>
            <a:r>
              <a:rPr lang="en-US" altLang="ja-JP" sz="2400" dirty="0" smtClean="0">
                <a:solidFill>
                  <a:schemeClr val="bg1"/>
                </a:solidFill>
              </a:rPr>
              <a:t>1</a:t>
            </a:r>
          </a:p>
          <a:p>
            <a:pPr lvl="3" eaLnBrk="1" hangingPunct="1">
              <a:lnSpc>
                <a:spcPct val="90000"/>
              </a:lnSpc>
            </a:pPr>
            <a:endParaRPr lang="en-US" altLang="ja-JP" sz="1600" dirty="0" smtClean="0"/>
          </a:p>
          <a:p>
            <a:pPr eaLnBrk="1" hangingPunct="1">
              <a:lnSpc>
                <a:spcPct val="90000"/>
              </a:lnSpc>
            </a:pPr>
            <a:r>
              <a:rPr lang="ja-JP" altLang="en-US" sz="2800" dirty="0" smtClean="0"/>
              <a:t>能力が判別できないケース</a:t>
            </a:r>
          </a:p>
          <a:p>
            <a:pPr lvl="1" eaLnBrk="1" hangingPunct="1">
              <a:lnSpc>
                <a:spcPct val="90000"/>
              </a:lnSpc>
            </a:pPr>
            <a:endParaRPr lang="en-US" altLang="ja-JP" sz="2400" dirty="0" smtClean="0"/>
          </a:p>
        </p:txBody>
      </p:sp>
      <p:sp>
        <p:nvSpPr>
          <p:cNvPr id="74756" name="Text Box 4"/>
          <p:cNvSpPr txBox="1">
            <a:spLocks noChangeArrowheads="1"/>
          </p:cNvSpPr>
          <p:nvPr/>
        </p:nvSpPr>
        <p:spPr bwMode="auto">
          <a:xfrm>
            <a:off x="1143000" y="2209800"/>
            <a:ext cx="6315075" cy="8318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400" dirty="0"/>
              <a:t>企業の最適な戦略：</a:t>
            </a:r>
          </a:p>
          <a:p>
            <a:pPr eaLnBrk="1" hangingPunct="1"/>
            <a:r>
              <a:rPr lang="ja-JP" altLang="en-US" sz="2400" dirty="0"/>
              <a:t>「能力低」ならば「</a:t>
            </a:r>
            <a:r>
              <a:rPr lang="ja-JP" altLang="en-US" sz="2400" dirty="0">
                <a:solidFill>
                  <a:schemeClr val="bg1"/>
                </a:solidFill>
              </a:rPr>
              <a:t>低</a:t>
            </a:r>
            <a:r>
              <a:rPr lang="ja-JP" altLang="en-US" sz="2400" dirty="0"/>
              <a:t>給」、「能力高」ならば「</a:t>
            </a:r>
            <a:r>
              <a:rPr lang="ja-JP" altLang="en-US" sz="2400" dirty="0">
                <a:solidFill>
                  <a:schemeClr val="bg1"/>
                </a:solidFill>
              </a:rPr>
              <a:t>高</a:t>
            </a:r>
            <a:r>
              <a:rPr lang="ja-JP" altLang="en-US" sz="2400" dirty="0"/>
              <a:t>給」</a:t>
            </a:r>
          </a:p>
        </p:txBody>
      </p:sp>
      <p:sp>
        <p:nvSpPr>
          <p:cNvPr id="74757" name="Text Box 5"/>
          <p:cNvSpPr txBox="1">
            <a:spLocks noChangeArrowheads="1"/>
          </p:cNvSpPr>
          <p:nvPr/>
        </p:nvSpPr>
        <p:spPr bwMode="auto">
          <a:xfrm>
            <a:off x="1143000" y="4953000"/>
            <a:ext cx="7315200" cy="11969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400" dirty="0"/>
              <a:t>完全ベイズ均衡：</a:t>
            </a:r>
          </a:p>
          <a:p>
            <a:pPr eaLnBrk="1" hangingPunct="1"/>
            <a:r>
              <a:rPr lang="ja-JP" altLang="en-US" sz="2400" dirty="0"/>
              <a:t>企業は、「能力低」と「能力高」がそれぞれ</a:t>
            </a:r>
            <a:r>
              <a:rPr lang="en-US" altLang="ja-JP" sz="2400" dirty="0">
                <a:solidFill>
                  <a:schemeClr val="bg1"/>
                </a:solidFill>
              </a:rPr>
              <a:t>1/2</a:t>
            </a:r>
            <a:r>
              <a:rPr lang="ja-JP" altLang="en-US" sz="2400" dirty="0"/>
              <a:t>の確率、という信念を持ち、「高給」「低給」いずれの戦略も</a:t>
            </a:r>
            <a:r>
              <a:rPr lang="ja-JP" altLang="en-US" sz="2400" dirty="0">
                <a:solidFill>
                  <a:schemeClr val="bg1"/>
                </a:solidFill>
              </a:rPr>
              <a:t>選びうる</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4755">
                                            <p:txEl>
                                              <p:pRg st="0" end="0"/>
                                            </p:txEl>
                                          </p:spTgt>
                                        </p:tgtEl>
                                        <p:attrNameLst>
                                          <p:attrName>style.visibility</p:attrName>
                                        </p:attrNameLst>
                                      </p:cBhvr>
                                      <p:to>
                                        <p:strVal val="visible"/>
                                      </p:to>
                                    </p:set>
                                    <p:anim calcmode="lin" valueType="num">
                                      <p:cBhvr additive="base">
                                        <p:cTn id="7" dur="500" fill="hold"/>
                                        <p:tgtEl>
                                          <p:spTgt spid="7475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4755">
                                            <p:txEl>
                                              <p:pRg st="0" end="0"/>
                                            </p:txEl>
                                          </p:spTgt>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53" presetClass="entr" presetSubtype="0" fill="hold" grpId="0" nodeType="afterEffect">
                                  <p:stCondLst>
                                    <p:cond delay="0"/>
                                  </p:stCondLst>
                                  <p:childTnLst>
                                    <p:set>
                                      <p:cBhvr>
                                        <p:cTn id="11" dur="1" fill="hold">
                                          <p:stCondLst>
                                            <p:cond delay="0"/>
                                          </p:stCondLst>
                                        </p:cTn>
                                        <p:tgtEl>
                                          <p:spTgt spid="74756"/>
                                        </p:tgtEl>
                                        <p:attrNameLst>
                                          <p:attrName>style.visibility</p:attrName>
                                        </p:attrNameLst>
                                      </p:cBhvr>
                                      <p:to>
                                        <p:strVal val="visible"/>
                                      </p:to>
                                    </p:set>
                                    <p:anim calcmode="lin" valueType="num">
                                      <p:cBhvr>
                                        <p:cTn id="12" dur="500" fill="hold"/>
                                        <p:tgtEl>
                                          <p:spTgt spid="74756"/>
                                        </p:tgtEl>
                                        <p:attrNameLst>
                                          <p:attrName>ppt_w</p:attrName>
                                        </p:attrNameLst>
                                      </p:cBhvr>
                                      <p:tavLst>
                                        <p:tav tm="0">
                                          <p:val>
                                            <p:fltVal val="0"/>
                                          </p:val>
                                        </p:tav>
                                        <p:tav tm="100000">
                                          <p:val>
                                            <p:strVal val="#ppt_w"/>
                                          </p:val>
                                        </p:tav>
                                      </p:tavLst>
                                    </p:anim>
                                    <p:anim calcmode="lin" valueType="num">
                                      <p:cBhvr>
                                        <p:cTn id="13" dur="500" fill="hold"/>
                                        <p:tgtEl>
                                          <p:spTgt spid="74756"/>
                                        </p:tgtEl>
                                        <p:attrNameLst>
                                          <p:attrName>ppt_h</p:attrName>
                                        </p:attrNameLst>
                                      </p:cBhvr>
                                      <p:tavLst>
                                        <p:tav tm="0">
                                          <p:val>
                                            <p:fltVal val="0"/>
                                          </p:val>
                                        </p:tav>
                                        <p:tav tm="100000">
                                          <p:val>
                                            <p:strVal val="#ppt_h"/>
                                          </p:val>
                                        </p:tav>
                                      </p:tavLst>
                                    </p:anim>
                                    <p:animEffect transition="in" filter="fade">
                                      <p:cBhvr>
                                        <p:cTn id="14" dur="500"/>
                                        <p:tgtEl>
                                          <p:spTgt spid="74756"/>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4755">
                                            <p:txEl>
                                              <p:pRg st="4" end="4"/>
                                            </p:txEl>
                                          </p:spTgt>
                                        </p:tgtEl>
                                        <p:attrNameLst>
                                          <p:attrName>style.visibility</p:attrName>
                                        </p:attrNameLst>
                                      </p:cBhvr>
                                      <p:to>
                                        <p:strVal val="visible"/>
                                      </p:to>
                                    </p:set>
                                    <p:anim calcmode="lin" valueType="num">
                                      <p:cBhvr additive="base">
                                        <p:cTn id="19" dur="500" fill="hold"/>
                                        <p:tgtEl>
                                          <p:spTgt spid="74755">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4755">
                                            <p:txEl>
                                              <p:pRg st="4" end="4"/>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74755">
                                            <p:txEl>
                                              <p:pRg st="5" end="5"/>
                                            </p:txEl>
                                          </p:spTgt>
                                        </p:tgtEl>
                                        <p:attrNameLst>
                                          <p:attrName>style.visibility</p:attrName>
                                        </p:attrNameLst>
                                      </p:cBhvr>
                                      <p:to>
                                        <p:strVal val="visible"/>
                                      </p:to>
                                    </p:set>
                                    <p:anim calcmode="lin" valueType="num">
                                      <p:cBhvr additive="base">
                                        <p:cTn id="23" dur="500" fill="hold"/>
                                        <p:tgtEl>
                                          <p:spTgt spid="74755">
                                            <p:txEl>
                                              <p:pRg st="5" end="5"/>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74755">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74755">
                                            <p:txEl>
                                              <p:pRg st="7" end="7"/>
                                            </p:txEl>
                                          </p:spTgt>
                                        </p:tgtEl>
                                        <p:attrNameLst>
                                          <p:attrName>style.visibility</p:attrName>
                                        </p:attrNameLst>
                                      </p:cBhvr>
                                      <p:to>
                                        <p:strVal val="visible"/>
                                      </p:to>
                                    </p:set>
                                    <p:anim calcmode="lin" valueType="num">
                                      <p:cBhvr additive="base">
                                        <p:cTn id="29" dur="500" fill="hold"/>
                                        <p:tgtEl>
                                          <p:spTgt spid="74755">
                                            <p:txEl>
                                              <p:pRg st="7" end="7"/>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74755">
                                            <p:txEl>
                                              <p:pRg st="7" end="7"/>
                                            </p:txEl>
                                          </p:spTgt>
                                        </p:tgtEl>
                                        <p:attrNameLst>
                                          <p:attrName>ppt_y</p:attrName>
                                        </p:attrNameLst>
                                      </p:cBhvr>
                                      <p:tavLst>
                                        <p:tav tm="0">
                                          <p:val>
                                            <p:strVal val="#ppt_y"/>
                                          </p:val>
                                        </p:tav>
                                        <p:tav tm="100000">
                                          <p:val>
                                            <p:strVal val="#ppt_y"/>
                                          </p:val>
                                        </p:tav>
                                      </p:tavLst>
                                    </p:anim>
                                  </p:childTnLst>
                                </p:cTn>
                              </p:par>
                            </p:childTnLst>
                          </p:cTn>
                        </p:par>
                        <p:par>
                          <p:cTn id="31" fill="hold" nodeType="afterGroup">
                            <p:stCondLst>
                              <p:cond delay="500"/>
                            </p:stCondLst>
                            <p:childTnLst>
                              <p:par>
                                <p:cTn id="32" presetID="53" presetClass="entr" presetSubtype="0" fill="hold" grpId="0" nodeType="afterEffect">
                                  <p:stCondLst>
                                    <p:cond delay="0"/>
                                  </p:stCondLst>
                                  <p:childTnLst>
                                    <p:set>
                                      <p:cBhvr>
                                        <p:cTn id="33" dur="1" fill="hold">
                                          <p:stCondLst>
                                            <p:cond delay="0"/>
                                          </p:stCondLst>
                                        </p:cTn>
                                        <p:tgtEl>
                                          <p:spTgt spid="74757"/>
                                        </p:tgtEl>
                                        <p:attrNameLst>
                                          <p:attrName>style.visibility</p:attrName>
                                        </p:attrNameLst>
                                      </p:cBhvr>
                                      <p:to>
                                        <p:strVal val="visible"/>
                                      </p:to>
                                    </p:set>
                                    <p:anim calcmode="lin" valueType="num">
                                      <p:cBhvr>
                                        <p:cTn id="34" dur="500" fill="hold"/>
                                        <p:tgtEl>
                                          <p:spTgt spid="74757"/>
                                        </p:tgtEl>
                                        <p:attrNameLst>
                                          <p:attrName>ppt_w</p:attrName>
                                        </p:attrNameLst>
                                      </p:cBhvr>
                                      <p:tavLst>
                                        <p:tav tm="0">
                                          <p:val>
                                            <p:fltVal val="0"/>
                                          </p:val>
                                        </p:tav>
                                        <p:tav tm="100000">
                                          <p:val>
                                            <p:strVal val="#ppt_w"/>
                                          </p:val>
                                        </p:tav>
                                      </p:tavLst>
                                    </p:anim>
                                    <p:anim calcmode="lin" valueType="num">
                                      <p:cBhvr>
                                        <p:cTn id="35" dur="500" fill="hold"/>
                                        <p:tgtEl>
                                          <p:spTgt spid="74757"/>
                                        </p:tgtEl>
                                        <p:attrNameLst>
                                          <p:attrName>ppt_h</p:attrName>
                                        </p:attrNameLst>
                                      </p:cBhvr>
                                      <p:tavLst>
                                        <p:tav tm="0">
                                          <p:val>
                                            <p:fltVal val="0"/>
                                          </p:val>
                                        </p:tav>
                                        <p:tav tm="100000">
                                          <p:val>
                                            <p:strVal val="#ppt_h"/>
                                          </p:val>
                                        </p:tav>
                                      </p:tavLst>
                                    </p:anim>
                                    <p:animEffect transition="in" filter="fade">
                                      <p:cBhvr>
                                        <p:cTn id="36" dur="500"/>
                                        <p:tgtEl>
                                          <p:spTgt spid="747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5" grpId="0" build="p"/>
      <p:bldP spid="74756" grpId="0" animBg="1"/>
      <p:bldP spid="7475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スライド番号プレースホルダ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69421CA5-EA2A-47CE-9BB1-B964BECC3C4C}" type="slidenum">
              <a:rPr kumimoji="0" lang="en-US" altLang="ja-JP"/>
              <a:pPr eaLnBrk="1" hangingPunct="1"/>
              <a:t>24</a:t>
            </a:fld>
            <a:endParaRPr kumimoji="0" lang="en-US" altLang="ja-JP"/>
          </a:p>
        </p:txBody>
      </p:sp>
      <p:sp>
        <p:nvSpPr>
          <p:cNvPr id="25603" name="Oval 4"/>
          <p:cNvSpPr>
            <a:spLocks noChangeArrowheads="1"/>
          </p:cNvSpPr>
          <p:nvPr/>
        </p:nvSpPr>
        <p:spPr bwMode="auto">
          <a:xfrm>
            <a:off x="4572000" y="5638800"/>
            <a:ext cx="304800" cy="304800"/>
          </a:xfrm>
          <a:prstGeom prst="ellipse">
            <a:avLst/>
          </a:prstGeom>
          <a:solidFill>
            <a:schemeClr val="bg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5604" name="Oval 5"/>
          <p:cNvSpPr>
            <a:spLocks noChangeArrowheads="1"/>
          </p:cNvSpPr>
          <p:nvPr/>
        </p:nvSpPr>
        <p:spPr bwMode="auto">
          <a:xfrm>
            <a:off x="4648200" y="5715000"/>
            <a:ext cx="152400" cy="152400"/>
          </a:xfrm>
          <a:prstGeom prst="ellipse">
            <a:avLst/>
          </a:prstGeom>
          <a:solidFill>
            <a:schemeClr val="bg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5605" name="Line 6"/>
          <p:cNvSpPr>
            <a:spLocks noChangeShapeType="1"/>
          </p:cNvSpPr>
          <p:nvPr/>
        </p:nvSpPr>
        <p:spPr bwMode="auto">
          <a:xfrm>
            <a:off x="5410200" y="2362200"/>
            <a:ext cx="914400" cy="17526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06" name="Line 7"/>
          <p:cNvSpPr>
            <a:spLocks noChangeShapeType="1"/>
          </p:cNvSpPr>
          <p:nvPr/>
        </p:nvSpPr>
        <p:spPr bwMode="auto">
          <a:xfrm>
            <a:off x="2286000" y="2438400"/>
            <a:ext cx="990600" cy="1676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07" name="Line 8"/>
          <p:cNvSpPr>
            <a:spLocks noChangeShapeType="1"/>
          </p:cNvSpPr>
          <p:nvPr/>
        </p:nvSpPr>
        <p:spPr bwMode="auto">
          <a:xfrm flipH="1">
            <a:off x="3276600" y="2362200"/>
            <a:ext cx="990600" cy="18288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08" name="Line 9"/>
          <p:cNvSpPr>
            <a:spLocks noChangeShapeType="1"/>
          </p:cNvSpPr>
          <p:nvPr/>
        </p:nvSpPr>
        <p:spPr bwMode="auto">
          <a:xfrm flipH="1">
            <a:off x="6324600" y="2362200"/>
            <a:ext cx="990600" cy="17526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09" name="Line 10"/>
          <p:cNvSpPr>
            <a:spLocks noChangeShapeType="1"/>
          </p:cNvSpPr>
          <p:nvPr/>
        </p:nvSpPr>
        <p:spPr bwMode="auto">
          <a:xfrm flipH="1" flipV="1">
            <a:off x="3276600" y="4114800"/>
            <a:ext cx="1447800" cy="1676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10" name="Line 11"/>
          <p:cNvSpPr>
            <a:spLocks noChangeShapeType="1"/>
          </p:cNvSpPr>
          <p:nvPr/>
        </p:nvSpPr>
        <p:spPr bwMode="auto">
          <a:xfrm flipH="1">
            <a:off x="4724400" y="4114800"/>
            <a:ext cx="1600200" cy="1676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611" name="Oval 12"/>
          <p:cNvSpPr>
            <a:spLocks noChangeArrowheads="1"/>
          </p:cNvSpPr>
          <p:nvPr/>
        </p:nvSpPr>
        <p:spPr bwMode="auto">
          <a:xfrm>
            <a:off x="3200400" y="4038600"/>
            <a:ext cx="152400" cy="152400"/>
          </a:xfrm>
          <a:prstGeom prst="ellipse">
            <a:avLst/>
          </a:prstGeom>
          <a:solidFill>
            <a:schemeClr val="tx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5612" name="Oval 13"/>
          <p:cNvSpPr>
            <a:spLocks noChangeArrowheads="1"/>
          </p:cNvSpPr>
          <p:nvPr/>
        </p:nvSpPr>
        <p:spPr bwMode="auto">
          <a:xfrm>
            <a:off x="6248400" y="4038600"/>
            <a:ext cx="152400" cy="152400"/>
          </a:xfrm>
          <a:prstGeom prst="ellipse">
            <a:avLst/>
          </a:prstGeom>
          <a:solidFill>
            <a:schemeClr val="tx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5613" name="Text Box 14"/>
          <p:cNvSpPr txBox="1">
            <a:spLocks noChangeArrowheads="1"/>
          </p:cNvSpPr>
          <p:nvPr/>
        </p:nvSpPr>
        <p:spPr bwMode="auto">
          <a:xfrm>
            <a:off x="4419600" y="6019800"/>
            <a:ext cx="641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自然</a:t>
            </a:r>
          </a:p>
        </p:txBody>
      </p:sp>
      <p:sp>
        <p:nvSpPr>
          <p:cNvPr id="25614" name="Text Box 15"/>
          <p:cNvSpPr txBox="1">
            <a:spLocks noChangeArrowheads="1"/>
          </p:cNvSpPr>
          <p:nvPr/>
        </p:nvSpPr>
        <p:spPr bwMode="auto">
          <a:xfrm>
            <a:off x="3048000" y="4800600"/>
            <a:ext cx="9588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能力低</a:t>
            </a:r>
          </a:p>
          <a:p>
            <a:pPr eaLnBrk="1" hangingPunct="1"/>
            <a:r>
              <a:rPr lang="ja-JP" altLang="en-US"/>
              <a:t>確率</a:t>
            </a:r>
            <a:r>
              <a:rPr lang="en-US" altLang="ja-JP"/>
              <a:t>1/2</a:t>
            </a:r>
          </a:p>
        </p:txBody>
      </p:sp>
      <p:sp>
        <p:nvSpPr>
          <p:cNvPr id="25615" name="Text Box 16"/>
          <p:cNvSpPr txBox="1">
            <a:spLocks noChangeArrowheads="1"/>
          </p:cNvSpPr>
          <p:nvPr/>
        </p:nvSpPr>
        <p:spPr bwMode="auto">
          <a:xfrm>
            <a:off x="5638800" y="4800600"/>
            <a:ext cx="9588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能力高</a:t>
            </a:r>
          </a:p>
          <a:p>
            <a:pPr eaLnBrk="1" hangingPunct="1"/>
            <a:r>
              <a:rPr lang="ja-JP" altLang="en-US"/>
              <a:t>確率</a:t>
            </a:r>
            <a:r>
              <a:rPr lang="en-US" altLang="ja-JP"/>
              <a:t>1/2</a:t>
            </a:r>
          </a:p>
        </p:txBody>
      </p:sp>
      <p:sp>
        <p:nvSpPr>
          <p:cNvPr id="25616" name="Text Box 17"/>
          <p:cNvSpPr txBox="1">
            <a:spLocks noChangeArrowheads="1"/>
          </p:cNvSpPr>
          <p:nvPr/>
        </p:nvSpPr>
        <p:spPr bwMode="auto">
          <a:xfrm>
            <a:off x="2590800" y="3962400"/>
            <a:ext cx="641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企業</a:t>
            </a:r>
          </a:p>
        </p:txBody>
      </p:sp>
      <p:sp>
        <p:nvSpPr>
          <p:cNvPr id="25617" name="Text Box 18"/>
          <p:cNvSpPr txBox="1">
            <a:spLocks noChangeArrowheads="1"/>
          </p:cNvSpPr>
          <p:nvPr/>
        </p:nvSpPr>
        <p:spPr bwMode="auto">
          <a:xfrm>
            <a:off x="6400800" y="3962400"/>
            <a:ext cx="641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企業</a:t>
            </a:r>
          </a:p>
        </p:txBody>
      </p:sp>
      <p:sp>
        <p:nvSpPr>
          <p:cNvPr id="25618" name="Text Box 19"/>
          <p:cNvSpPr txBox="1">
            <a:spLocks noChangeArrowheads="1"/>
          </p:cNvSpPr>
          <p:nvPr/>
        </p:nvSpPr>
        <p:spPr bwMode="auto">
          <a:xfrm>
            <a:off x="2057400" y="3200400"/>
            <a:ext cx="641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高給</a:t>
            </a:r>
          </a:p>
        </p:txBody>
      </p:sp>
      <p:sp>
        <p:nvSpPr>
          <p:cNvPr id="25619" name="Text Box 21"/>
          <p:cNvSpPr txBox="1">
            <a:spLocks noChangeArrowheads="1"/>
          </p:cNvSpPr>
          <p:nvPr/>
        </p:nvSpPr>
        <p:spPr bwMode="auto">
          <a:xfrm>
            <a:off x="3810000" y="3200400"/>
            <a:ext cx="641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低給</a:t>
            </a:r>
          </a:p>
        </p:txBody>
      </p:sp>
      <p:sp>
        <p:nvSpPr>
          <p:cNvPr id="25620" name="Text Box 23"/>
          <p:cNvSpPr txBox="1">
            <a:spLocks noChangeArrowheads="1"/>
          </p:cNvSpPr>
          <p:nvPr/>
        </p:nvSpPr>
        <p:spPr bwMode="auto">
          <a:xfrm>
            <a:off x="1752600" y="1981200"/>
            <a:ext cx="10985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2000"/>
              <a:t>(4 , </a:t>
            </a:r>
            <a:r>
              <a:rPr lang="ja-JP" altLang="en-US" sz="2000"/>
              <a:t>－</a:t>
            </a:r>
            <a:r>
              <a:rPr lang="en-US" altLang="ja-JP" sz="2000"/>
              <a:t>1)</a:t>
            </a:r>
          </a:p>
        </p:txBody>
      </p:sp>
      <p:sp>
        <p:nvSpPr>
          <p:cNvPr id="25621" name="Text Box 24"/>
          <p:cNvSpPr txBox="1">
            <a:spLocks noChangeArrowheads="1"/>
          </p:cNvSpPr>
          <p:nvPr/>
        </p:nvSpPr>
        <p:spPr bwMode="auto">
          <a:xfrm>
            <a:off x="3733800" y="1981200"/>
            <a:ext cx="914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2000"/>
              <a:t>(1 ,  2)</a:t>
            </a:r>
          </a:p>
        </p:txBody>
      </p:sp>
      <p:sp>
        <p:nvSpPr>
          <p:cNvPr id="25622" name="Text Box 25"/>
          <p:cNvSpPr txBox="1">
            <a:spLocks noChangeArrowheads="1"/>
          </p:cNvSpPr>
          <p:nvPr/>
        </p:nvSpPr>
        <p:spPr bwMode="auto">
          <a:xfrm>
            <a:off x="5029200" y="1981200"/>
            <a:ext cx="914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2000"/>
              <a:t>(4 ,  2)</a:t>
            </a:r>
          </a:p>
        </p:txBody>
      </p:sp>
      <p:sp>
        <p:nvSpPr>
          <p:cNvPr id="25623" name="Text Box 26"/>
          <p:cNvSpPr txBox="1">
            <a:spLocks noChangeArrowheads="1"/>
          </p:cNvSpPr>
          <p:nvPr/>
        </p:nvSpPr>
        <p:spPr bwMode="auto">
          <a:xfrm>
            <a:off x="6705600" y="1981200"/>
            <a:ext cx="1219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2000"/>
              <a:t>(3 , </a:t>
            </a:r>
            <a:r>
              <a:rPr lang="ja-JP" altLang="en-US" sz="2000"/>
              <a:t>－</a:t>
            </a:r>
            <a:r>
              <a:rPr lang="en-US" altLang="ja-JP" sz="2000"/>
              <a:t>1)</a:t>
            </a:r>
          </a:p>
        </p:txBody>
      </p:sp>
      <p:sp>
        <p:nvSpPr>
          <p:cNvPr id="25624" name="Text Box 35"/>
          <p:cNvSpPr txBox="1">
            <a:spLocks noChangeArrowheads="1"/>
          </p:cNvSpPr>
          <p:nvPr/>
        </p:nvSpPr>
        <p:spPr bwMode="auto">
          <a:xfrm>
            <a:off x="381000" y="5791200"/>
            <a:ext cx="3134191"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a:t>
            </a:r>
            <a:r>
              <a:rPr lang="ja-JP" altLang="en-US"/>
              <a:t>労働者の利得 </a:t>
            </a:r>
            <a:r>
              <a:rPr lang="en-US" altLang="ja-JP"/>
              <a:t>,  </a:t>
            </a:r>
            <a:r>
              <a:rPr lang="ja-JP" altLang="en-US"/>
              <a:t>企業の利得</a:t>
            </a:r>
            <a:r>
              <a:rPr lang="en-US" altLang="ja-JP"/>
              <a:t>)</a:t>
            </a:r>
          </a:p>
        </p:txBody>
      </p:sp>
      <p:sp>
        <p:nvSpPr>
          <p:cNvPr id="25625" name="Text Box 37"/>
          <p:cNvSpPr txBox="1">
            <a:spLocks noChangeArrowheads="1"/>
          </p:cNvSpPr>
          <p:nvPr/>
        </p:nvSpPr>
        <p:spPr bwMode="auto">
          <a:xfrm>
            <a:off x="5181600" y="3200400"/>
            <a:ext cx="641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高給</a:t>
            </a:r>
          </a:p>
        </p:txBody>
      </p:sp>
      <p:sp>
        <p:nvSpPr>
          <p:cNvPr id="25626" name="Text Box 38"/>
          <p:cNvSpPr txBox="1">
            <a:spLocks noChangeArrowheads="1"/>
          </p:cNvSpPr>
          <p:nvPr/>
        </p:nvSpPr>
        <p:spPr bwMode="auto">
          <a:xfrm>
            <a:off x="6934200" y="3200400"/>
            <a:ext cx="641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低給</a:t>
            </a:r>
          </a:p>
        </p:txBody>
      </p:sp>
      <p:sp>
        <p:nvSpPr>
          <p:cNvPr id="25627" name="Rectangle 56"/>
          <p:cNvSpPr>
            <a:spLocks noGrp="1" noChangeArrowheads="1"/>
          </p:cNvSpPr>
          <p:nvPr>
            <p:ph type="title"/>
          </p:nvPr>
        </p:nvSpPr>
        <p:spPr/>
        <p:txBody>
          <a:bodyPr/>
          <a:lstStyle/>
          <a:p>
            <a:pPr eaLnBrk="1" hangingPunct="1"/>
            <a:r>
              <a:rPr lang="ja-JP" altLang="en-US" smtClean="0"/>
              <a:t>能力が判別できるケース</a:t>
            </a:r>
          </a:p>
        </p:txBody>
      </p:sp>
      <p:sp>
        <p:nvSpPr>
          <p:cNvPr id="128054" name="Rectangle 54"/>
          <p:cNvSpPr>
            <a:spLocks noChangeArrowheads="1"/>
          </p:cNvSpPr>
          <p:nvPr/>
        </p:nvSpPr>
        <p:spPr bwMode="auto">
          <a:xfrm>
            <a:off x="3086100" y="4800600"/>
            <a:ext cx="762000" cy="334962"/>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28055" name="Rectangle 55"/>
          <p:cNvSpPr>
            <a:spLocks noChangeArrowheads="1"/>
          </p:cNvSpPr>
          <p:nvPr/>
        </p:nvSpPr>
        <p:spPr bwMode="auto">
          <a:xfrm>
            <a:off x="5699125" y="4806687"/>
            <a:ext cx="762000" cy="328875"/>
          </a:xfrm>
          <a:prstGeom prst="rect">
            <a:avLst/>
          </a:prstGeom>
          <a:noFill/>
          <a:ln w="2540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28054"/>
                                        </p:tgtEl>
                                        <p:attrNameLst>
                                          <p:attrName>style.visibility</p:attrName>
                                        </p:attrNameLst>
                                      </p:cBhvr>
                                      <p:to>
                                        <p:strVal val="visible"/>
                                      </p:to>
                                    </p:set>
                                    <p:anim calcmode="lin" valueType="num">
                                      <p:cBhvr>
                                        <p:cTn id="7" dur="500" fill="hold"/>
                                        <p:tgtEl>
                                          <p:spTgt spid="128054"/>
                                        </p:tgtEl>
                                        <p:attrNameLst>
                                          <p:attrName>ppt_w</p:attrName>
                                        </p:attrNameLst>
                                      </p:cBhvr>
                                      <p:tavLst>
                                        <p:tav tm="0">
                                          <p:val>
                                            <p:fltVal val="0"/>
                                          </p:val>
                                        </p:tav>
                                        <p:tav tm="100000">
                                          <p:val>
                                            <p:strVal val="#ppt_w"/>
                                          </p:val>
                                        </p:tav>
                                      </p:tavLst>
                                    </p:anim>
                                    <p:anim calcmode="lin" valueType="num">
                                      <p:cBhvr>
                                        <p:cTn id="8" dur="500" fill="hold"/>
                                        <p:tgtEl>
                                          <p:spTgt spid="128054"/>
                                        </p:tgtEl>
                                        <p:attrNameLst>
                                          <p:attrName>ppt_h</p:attrName>
                                        </p:attrNameLst>
                                      </p:cBhvr>
                                      <p:tavLst>
                                        <p:tav tm="0">
                                          <p:val>
                                            <p:fltVal val="0"/>
                                          </p:val>
                                        </p:tav>
                                        <p:tav tm="100000">
                                          <p:val>
                                            <p:strVal val="#ppt_h"/>
                                          </p:val>
                                        </p:tav>
                                      </p:tavLst>
                                    </p:anim>
                                    <p:animEffect transition="in" filter="fade">
                                      <p:cBhvr>
                                        <p:cTn id="9" dur="500"/>
                                        <p:tgtEl>
                                          <p:spTgt spid="12805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128055"/>
                                        </p:tgtEl>
                                        <p:attrNameLst>
                                          <p:attrName>style.visibility</p:attrName>
                                        </p:attrNameLst>
                                      </p:cBhvr>
                                      <p:to>
                                        <p:strVal val="visible"/>
                                      </p:to>
                                    </p:set>
                                    <p:anim calcmode="lin" valueType="num">
                                      <p:cBhvr>
                                        <p:cTn id="14" dur="500" fill="hold"/>
                                        <p:tgtEl>
                                          <p:spTgt spid="128055"/>
                                        </p:tgtEl>
                                        <p:attrNameLst>
                                          <p:attrName>ppt_w</p:attrName>
                                        </p:attrNameLst>
                                      </p:cBhvr>
                                      <p:tavLst>
                                        <p:tav tm="0">
                                          <p:val>
                                            <p:fltVal val="0"/>
                                          </p:val>
                                        </p:tav>
                                        <p:tav tm="100000">
                                          <p:val>
                                            <p:strVal val="#ppt_w"/>
                                          </p:val>
                                        </p:tav>
                                      </p:tavLst>
                                    </p:anim>
                                    <p:anim calcmode="lin" valueType="num">
                                      <p:cBhvr>
                                        <p:cTn id="15" dur="500" fill="hold"/>
                                        <p:tgtEl>
                                          <p:spTgt spid="128055"/>
                                        </p:tgtEl>
                                        <p:attrNameLst>
                                          <p:attrName>ppt_h</p:attrName>
                                        </p:attrNameLst>
                                      </p:cBhvr>
                                      <p:tavLst>
                                        <p:tav tm="0">
                                          <p:val>
                                            <p:fltVal val="0"/>
                                          </p:val>
                                        </p:tav>
                                        <p:tav tm="100000">
                                          <p:val>
                                            <p:strVal val="#ppt_h"/>
                                          </p:val>
                                        </p:tav>
                                      </p:tavLst>
                                    </p:anim>
                                    <p:animEffect transition="in" filter="fade">
                                      <p:cBhvr>
                                        <p:cTn id="16" dur="500"/>
                                        <p:tgtEl>
                                          <p:spTgt spid="1280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054" grpId="0" animBg="1"/>
      <p:bldP spid="12805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スライド番号プレースホルダ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35B577A3-BD7A-4885-82AB-949A8FB0422F}" type="slidenum">
              <a:rPr kumimoji="0" lang="en-US" altLang="ja-JP"/>
              <a:pPr eaLnBrk="1" hangingPunct="1"/>
              <a:t>25</a:t>
            </a:fld>
            <a:endParaRPr kumimoji="0" lang="en-US" altLang="ja-JP"/>
          </a:p>
        </p:txBody>
      </p:sp>
      <p:sp>
        <p:nvSpPr>
          <p:cNvPr id="26627" name="AutoShape 49"/>
          <p:cNvSpPr>
            <a:spLocks noChangeArrowheads="1"/>
          </p:cNvSpPr>
          <p:nvPr/>
        </p:nvSpPr>
        <p:spPr bwMode="auto">
          <a:xfrm>
            <a:off x="1524000" y="4267200"/>
            <a:ext cx="3581400" cy="609600"/>
          </a:xfrm>
          <a:prstGeom prst="roundRect">
            <a:avLst>
              <a:gd name="adj" fmla="val 50000"/>
            </a:avLst>
          </a:prstGeom>
          <a:solidFill>
            <a:schemeClr val="accent1">
              <a:alpha val="50195"/>
            </a:schemeClr>
          </a:solidFill>
          <a:ln w="25400">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6389" name="Line 5"/>
          <p:cNvSpPr>
            <a:spLocks noChangeShapeType="1"/>
          </p:cNvSpPr>
          <p:nvPr/>
        </p:nvSpPr>
        <p:spPr bwMode="auto">
          <a:xfrm flipH="1" flipV="1">
            <a:off x="795338" y="3059113"/>
            <a:ext cx="990600" cy="1600200"/>
          </a:xfrm>
          <a:prstGeom prst="line">
            <a:avLst/>
          </a:prstGeom>
          <a:noFill/>
          <a:ln w="2540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16390" name="Line 6"/>
          <p:cNvSpPr>
            <a:spLocks noChangeShapeType="1"/>
          </p:cNvSpPr>
          <p:nvPr/>
        </p:nvSpPr>
        <p:spPr bwMode="auto">
          <a:xfrm flipH="1" flipV="1">
            <a:off x="3940175" y="3086100"/>
            <a:ext cx="838200" cy="1524000"/>
          </a:xfrm>
          <a:prstGeom prst="line">
            <a:avLst/>
          </a:prstGeom>
          <a:noFill/>
          <a:ln w="2540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16391" name="Text Box 7"/>
          <p:cNvSpPr txBox="1">
            <a:spLocks noChangeArrowheads="1"/>
          </p:cNvSpPr>
          <p:nvPr/>
        </p:nvSpPr>
        <p:spPr bwMode="auto">
          <a:xfrm>
            <a:off x="304800" y="1676400"/>
            <a:ext cx="3651250" cy="711200"/>
          </a:xfrm>
          <a:prstGeom prst="rect">
            <a:avLst/>
          </a:prstGeom>
          <a:noFill/>
          <a:ln w="9525">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dirty="0"/>
              <a:t>「高給」のときの企業の期待利得</a:t>
            </a:r>
          </a:p>
          <a:p>
            <a:pPr eaLnBrk="1" hangingPunct="1"/>
            <a:r>
              <a:rPr lang="ja-JP" altLang="en-US" sz="2000" dirty="0"/>
              <a:t>＝</a:t>
            </a:r>
            <a:r>
              <a:rPr lang="en-US" altLang="ja-JP" sz="2000" dirty="0"/>
              <a:t>(1/2)</a:t>
            </a:r>
            <a:r>
              <a:rPr lang="ja-JP" altLang="en-US" sz="2000" dirty="0"/>
              <a:t>・</a:t>
            </a:r>
            <a:r>
              <a:rPr lang="en-US" altLang="ja-JP" sz="2000" dirty="0"/>
              <a:t>(</a:t>
            </a:r>
            <a:r>
              <a:rPr lang="ja-JP" altLang="en-US" sz="2000" dirty="0"/>
              <a:t>－</a:t>
            </a:r>
            <a:r>
              <a:rPr lang="en-US" altLang="ja-JP" sz="2000" dirty="0"/>
              <a:t>1)</a:t>
            </a:r>
            <a:r>
              <a:rPr lang="ja-JP" altLang="en-US" sz="2000" dirty="0"/>
              <a:t>＋</a:t>
            </a:r>
            <a:r>
              <a:rPr lang="en-US" altLang="ja-JP" sz="2000" dirty="0"/>
              <a:t>(1/2)</a:t>
            </a:r>
            <a:r>
              <a:rPr lang="ja-JP" altLang="en-US" sz="2000" dirty="0"/>
              <a:t>・</a:t>
            </a:r>
            <a:r>
              <a:rPr lang="en-US" altLang="ja-JP" sz="2000" dirty="0"/>
              <a:t>2</a:t>
            </a:r>
            <a:r>
              <a:rPr lang="ja-JP" altLang="en-US" sz="2000" dirty="0"/>
              <a:t>＝</a:t>
            </a:r>
            <a:r>
              <a:rPr lang="en-US" altLang="ja-JP" sz="2000" dirty="0">
                <a:solidFill>
                  <a:schemeClr val="bg1"/>
                </a:solidFill>
              </a:rPr>
              <a:t>0.5</a:t>
            </a:r>
          </a:p>
        </p:txBody>
      </p:sp>
      <p:sp>
        <p:nvSpPr>
          <p:cNvPr id="16392" name="Oval 8"/>
          <p:cNvSpPr>
            <a:spLocks noChangeArrowheads="1"/>
          </p:cNvSpPr>
          <p:nvPr/>
        </p:nvSpPr>
        <p:spPr bwMode="auto">
          <a:xfrm>
            <a:off x="1447800" y="5105400"/>
            <a:ext cx="990600" cy="990600"/>
          </a:xfrm>
          <a:prstGeom prst="ellipse">
            <a:avLst/>
          </a:prstGeom>
          <a:noFill/>
          <a:ln w="127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6393" name="Oval 9"/>
          <p:cNvSpPr>
            <a:spLocks noChangeArrowheads="1"/>
          </p:cNvSpPr>
          <p:nvPr/>
        </p:nvSpPr>
        <p:spPr bwMode="auto">
          <a:xfrm>
            <a:off x="4114800" y="5105400"/>
            <a:ext cx="990600" cy="990600"/>
          </a:xfrm>
          <a:prstGeom prst="ellipse">
            <a:avLst/>
          </a:prstGeom>
          <a:noFill/>
          <a:ln w="127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6394" name="Text Box 10"/>
          <p:cNvSpPr txBox="1">
            <a:spLocks noChangeArrowheads="1"/>
          </p:cNvSpPr>
          <p:nvPr/>
        </p:nvSpPr>
        <p:spPr bwMode="auto">
          <a:xfrm>
            <a:off x="5731368" y="4266324"/>
            <a:ext cx="2560638" cy="2185214"/>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dirty="0"/>
              <a:t>企業は</a:t>
            </a:r>
          </a:p>
          <a:p>
            <a:pPr eaLnBrk="1" hangingPunct="1"/>
            <a:r>
              <a:rPr lang="ja-JP" altLang="en-US" sz="2000" dirty="0"/>
              <a:t>「能力低」と「能力高」</a:t>
            </a:r>
          </a:p>
          <a:p>
            <a:pPr eaLnBrk="1" hangingPunct="1"/>
            <a:r>
              <a:rPr lang="ja-JP" altLang="en-US" sz="2000" dirty="0"/>
              <a:t>がそれぞれ確率</a:t>
            </a:r>
            <a:r>
              <a:rPr lang="en-US" altLang="ja-JP" sz="2000" dirty="0">
                <a:solidFill>
                  <a:schemeClr val="bg1"/>
                </a:solidFill>
              </a:rPr>
              <a:t>1/2</a:t>
            </a:r>
            <a:r>
              <a:rPr lang="ja-JP" altLang="en-US" sz="2000" dirty="0"/>
              <a:t>で発生する</a:t>
            </a:r>
          </a:p>
          <a:p>
            <a:pPr eaLnBrk="1" hangingPunct="1"/>
            <a:r>
              <a:rPr lang="ja-JP" altLang="en-US" sz="2000" dirty="0"/>
              <a:t>という信念を</a:t>
            </a:r>
            <a:r>
              <a:rPr lang="ja-JP" altLang="en-US" sz="2000" dirty="0" smtClean="0"/>
              <a:t>持つ</a:t>
            </a:r>
            <a:endParaRPr lang="en-US" altLang="ja-JP" sz="2000" dirty="0" smtClean="0"/>
          </a:p>
          <a:p>
            <a:pPr eaLnBrk="1" hangingPunct="1"/>
            <a:r>
              <a:rPr lang="ja-JP" altLang="en-US" dirty="0" smtClean="0"/>
              <a:t>（追加される情報がない → 信念</a:t>
            </a:r>
            <a:r>
              <a:rPr lang="ja-JP" altLang="en-US" dirty="0" smtClean="0">
                <a:solidFill>
                  <a:schemeClr val="bg1"/>
                </a:solidFill>
              </a:rPr>
              <a:t>＝</a:t>
            </a:r>
            <a:r>
              <a:rPr lang="ja-JP" altLang="en-US" dirty="0" smtClean="0"/>
              <a:t>事前確率）</a:t>
            </a:r>
            <a:endParaRPr lang="ja-JP" altLang="en-US" dirty="0"/>
          </a:p>
        </p:txBody>
      </p:sp>
      <p:sp>
        <p:nvSpPr>
          <p:cNvPr id="16395" name="Text Box 11"/>
          <p:cNvSpPr txBox="1">
            <a:spLocks noChangeArrowheads="1"/>
          </p:cNvSpPr>
          <p:nvPr/>
        </p:nvSpPr>
        <p:spPr bwMode="auto">
          <a:xfrm>
            <a:off x="4724400" y="1676400"/>
            <a:ext cx="3651250" cy="711200"/>
          </a:xfrm>
          <a:prstGeom prst="rect">
            <a:avLst/>
          </a:prstGeom>
          <a:noFill/>
          <a:ln w="9525" cap="rnd">
            <a:solidFill>
              <a:srgbClr val="008000"/>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dirty="0"/>
              <a:t>「低給」のときの企業の期待利得</a:t>
            </a:r>
          </a:p>
          <a:p>
            <a:pPr eaLnBrk="1" hangingPunct="1"/>
            <a:r>
              <a:rPr lang="ja-JP" altLang="en-US" sz="2000" dirty="0"/>
              <a:t>＝</a:t>
            </a:r>
            <a:r>
              <a:rPr lang="en-US" altLang="ja-JP" sz="2000" dirty="0"/>
              <a:t>(1/2)</a:t>
            </a:r>
            <a:r>
              <a:rPr lang="ja-JP" altLang="en-US" sz="2000" dirty="0"/>
              <a:t>・</a:t>
            </a:r>
            <a:r>
              <a:rPr lang="en-US" altLang="ja-JP" sz="2000" dirty="0"/>
              <a:t>2</a:t>
            </a:r>
            <a:r>
              <a:rPr lang="ja-JP" altLang="en-US" sz="2000" dirty="0"/>
              <a:t>＋</a:t>
            </a:r>
            <a:r>
              <a:rPr lang="en-US" altLang="ja-JP" sz="2000" dirty="0"/>
              <a:t>(1/2)</a:t>
            </a:r>
            <a:r>
              <a:rPr lang="ja-JP" altLang="en-US" sz="2000" dirty="0"/>
              <a:t>・</a:t>
            </a:r>
            <a:r>
              <a:rPr lang="en-US" altLang="ja-JP" sz="2000" dirty="0"/>
              <a:t>(-1)</a:t>
            </a:r>
            <a:r>
              <a:rPr lang="ja-JP" altLang="en-US" sz="2000" dirty="0"/>
              <a:t>＝</a:t>
            </a:r>
            <a:r>
              <a:rPr lang="en-US" altLang="ja-JP" sz="2000" dirty="0">
                <a:solidFill>
                  <a:schemeClr val="bg1"/>
                </a:solidFill>
              </a:rPr>
              <a:t>0.5</a:t>
            </a:r>
          </a:p>
        </p:txBody>
      </p:sp>
      <p:sp>
        <p:nvSpPr>
          <p:cNvPr id="16396" name="Line 12"/>
          <p:cNvSpPr>
            <a:spLocks noChangeShapeType="1"/>
          </p:cNvSpPr>
          <p:nvPr/>
        </p:nvSpPr>
        <p:spPr bwMode="auto">
          <a:xfrm flipV="1">
            <a:off x="1862138" y="3135313"/>
            <a:ext cx="838200" cy="1447800"/>
          </a:xfrm>
          <a:prstGeom prst="line">
            <a:avLst/>
          </a:prstGeom>
          <a:noFill/>
          <a:ln w="25400" cap="rnd">
            <a:solidFill>
              <a:srgbClr val="008000"/>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16397" name="Line 13"/>
          <p:cNvSpPr>
            <a:spLocks noChangeShapeType="1"/>
          </p:cNvSpPr>
          <p:nvPr/>
        </p:nvSpPr>
        <p:spPr bwMode="auto">
          <a:xfrm flipV="1">
            <a:off x="4833938" y="3135313"/>
            <a:ext cx="914400" cy="1524000"/>
          </a:xfrm>
          <a:prstGeom prst="line">
            <a:avLst/>
          </a:prstGeom>
          <a:noFill/>
          <a:ln w="25400" cap="rnd">
            <a:solidFill>
              <a:srgbClr val="008000"/>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16398" name="Text Box 14"/>
          <p:cNvSpPr txBox="1">
            <a:spLocks noChangeArrowheads="1"/>
          </p:cNvSpPr>
          <p:nvPr/>
        </p:nvSpPr>
        <p:spPr bwMode="auto">
          <a:xfrm>
            <a:off x="4038600" y="1752600"/>
            <a:ext cx="6413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3600" dirty="0">
                <a:solidFill>
                  <a:schemeClr val="bg1"/>
                </a:solidFill>
              </a:rPr>
              <a:t>＝</a:t>
            </a:r>
          </a:p>
        </p:txBody>
      </p:sp>
      <p:sp>
        <p:nvSpPr>
          <p:cNvPr id="26638" name="Oval 38"/>
          <p:cNvSpPr>
            <a:spLocks noChangeArrowheads="1"/>
          </p:cNvSpPr>
          <p:nvPr/>
        </p:nvSpPr>
        <p:spPr bwMode="auto">
          <a:xfrm>
            <a:off x="3124200" y="6110288"/>
            <a:ext cx="304800" cy="288925"/>
          </a:xfrm>
          <a:prstGeom prst="ellipse">
            <a:avLst/>
          </a:prstGeom>
          <a:solidFill>
            <a:schemeClr val="bg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6639" name="Oval 39"/>
          <p:cNvSpPr>
            <a:spLocks noChangeArrowheads="1"/>
          </p:cNvSpPr>
          <p:nvPr/>
        </p:nvSpPr>
        <p:spPr bwMode="auto">
          <a:xfrm>
            <a:off x="3200400" y="6186488"/>
            <a:ext cx="152400" cy="144462"/>
          </a:xfrm>
          <a:prstGeom prst="ellipse">
            <a:avLst/>
          </a:prstGeom>
          <a:solidFill>
            <a:schemeClr val="bg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6640" name="Line 40"/>
          <p:cNvSpPr>
            <a:spLocks noChangeShapeType="1"/>
          </p:cNvSpPr>
          <p:nvPr/>
        </p:nvSpPr>
        <p:spPr bwMode="auto">
          <a:xfrm flipH="1" flipV="1">
            <a:off x="1828800" y="4648200"/>
            <a:ext cx="1447800" cy="1608138"/>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41" name="Line 41"/>
          <p:cNvSpPr>
            <a:spLocks noChangeShapeType="1"/>
          </p:cNvSpPr>
          <p:nvPr/>
        </p:nvSpPr>
        <p:spPr bwMode="auto">
          <a:xfrm flipH="1">
            <a:off x="3276600" y="4572000"/>
            <a:ext cx="1524000" cy="167005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42" name="Oval 42"/>
          <p:cNvSpPr>
            <a:spLocks noChangeArrowheads="1"/>
          </p:cNvSpPr>
          <p:nvPr/>
        </p:nvSpPr>
        <p:spPr bwMode="auto">
          <a:xfrm>
            <a:off x="1752600" y="4510088"/>
            <a:ext cx="152400" cy="144462"/>
          </a:xfrm>
          <a:prstGeom prst="ellipse">
            <a:avLst/>
          </a:prstGeom>
          <a:solidFill>
            <a:schemeClr val="tx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6643" name="Oval 43"/>
          <p:cNvSpPr>
            <a:spLocks noChangeArrowheads="1"/>
          </p:cNvSpPr>
          <p:nvPr/>
        </p:nvSpPr>
        <p:spPr bwMode="auto">
          <a:xfrm>
            <a:off x="4724400" y="4495800"/>
            <a:ext cx="152400" cy="144463"/>
          </a:xfrm>
          <a:prstGeom prst="ellipse">
            <a:avLst/>
          </a:prstGeom>
          <a:solidFill>
            <a:schemeClr val="tx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6644" name="Text Box 44"/>
          <p:cNvSpPr txBox="1">
            <a:spLocks noChangeArrowheads="1"/>
          </p:cNvSpPr>
          <p:nvPr/>
        </p:nvSpPr>
        <p:spPr bwMode="auto">
          <a:xfrm>
            <a:off x="2971800" y="6324600"/>
            <a:ext cx="641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自然</a:t>
            </a:r>
          </a:p>
        </p:txBody>
      </p:sp>
      <p:sp>
        <p:nvSpPr>
          <p:cNvPr id="26645" name="Text Box 45"/>
          <p:cNvSpPr txBox="1">
            <a:spLocks noChangeArrowheads="1"/>
          </p:cNvSpPr>
          <p:nvPr/>
        </p:nvSpPr>
        <p:spPr bwMode="auto">
          <a:xfrm>
            <a:off x="1524000" y="5257800"/>
            <a:ext cx="9588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dirty="0"/>
              <a:t>能力低</a:t>
            </a:r>
          </a:p>
          <a:p>
            <a:pPr eaLnBrk="1" hangingPunct="1"/>
            <a:r>
              <a:rPr lang="ja-JP" altLang="en-US" dirty="0"/>
              <a:t>確率</a:t>
            </a:r>
            <a:r>
              <a:rPr lang="en-US" altLang="ja-JP" dirty="0">
                <a:solidFill>
                  <a:schemeClr val="bg1"/>
                </a:solidFill>
              </a:rPr>
              <a:t>1/2</a:t>
            </a:r>
          </a:p>
        </p:txBody>
      </p:sp>
      <p:sp>
        <p:nvSpPr>
          <p:cNvPr id="26646" name="Text Box 46"/>
          <p:cNvSpPr txBox="1">
            <a:spLocks noChangeArrowheads="1"/>
          </p:cNvSpPr>
          <p:nvPr/>
        </p:nvSpPr>
        <p:spPr bwMode="auto">
          <a:xfrm>
            <a:off x="4191000" y="5257800"/>
            <a:ext cx="9588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dirty="0"/>
              <a:t>能力高</a:t>
            </a:r>
          </a:p>
          <a:p>
            <a:pPr eaLnBrk="1" hangingPunct="1"/>
            <a:r>
              <a:rPr lang="ja-JP" altLang="en-US" dirty="0"/>
              <a:t>確率</a:t>
            </a:r>
            <a:r>
              <a:rPr lang="en-US" altLang="ja-JP" dirty="0">
                <a:solidFill>
                  <a:schemeClr val="bg1"/>
                </a:solidFill>
              </a:rPr>
              <a:t>1/2</a:t>
            </a:r>
          </a:p>
        </p:txBody>
      </p:sp>
      <p:sp>
        <p:nvSpPr>
          <p:cNvPr id="26647" name="Text Box 47"/>
          <p:cNvSpPr txBox="1">
            <a:spLocks noChangeArrowheads="1"/>
          </p:cNvSpPr>
          <p:nvPr/>
        </p:nvSpPr>
        <p:spPr bwMode="auto">
          <a:xfrm>
            <a:off x="838200" y="4419600"/>
            <a:ext cx="641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企業</a:t>
            </a:r>
          </a:p>
        </p:txBody>
      </p:sp>
      <p:sp>
        <p:nvSpPr>
          <p:cNvPr id="26648" name="Line 50"/>
          <p:cNvSpPr>
            <a:spLocks noChangeShapeType="1"/>
          </p:cNvSpPr>
          <p:nvPr/>
        </p:nvSpPr>
        <p:spPr bwMode="auto">
          <a:xfrm>
            <a:off x="4038600" y="3124200"/>
            <a:ext cx="762000" cy="14478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49" name="Line 51"/>
          <p:cNvSpPr>
            <a:spLocks noChangeShapeType="1"/>
          </p:cNvSpPr>
          <p:nvPr/>
        </p:nvSpPr>
        <p:spPr bwMode="auto">
          <a:xfrm>
            <a:off x="914400" y="3124200"/>
            <a:ext cx="914400" cy="14478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50" name="Line 52"/>
          <p:cNvSpPr>
            <a:spLocks noChangeShapeType="1"/>
          </p:cNvSpPr>
          <p:nvPr/>
        </p:nvSpPr>
        <p:spPr bwMode="auto">
          <a:xfrm flipH="1">
            <a:off x="1828800" y="3048000"/>
            <a:ext cx="838200" cy="15240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51" name="Line 53"/>
          <p:cNvSpPr>
            <a:spLocks noChangeShapeType="1"/>
          </p:cNvSpPr>
          <p:nvPr/>
        </p:nvSpPr>
        <p:spPr bwMode="auto">
          <a:xfrm flipH="1">
            <a:off x="4800600" y="3124200"/>
            <a:ext cx="838200" cy="14478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52" name="Text Box 54"/>
          <p:cNvSpPr txBox="1">
            <a:spLocks noChangeArrowheads="1"/>
          </p:cNvSpPr>
          <p:nvPr/>
        </p:nvSpPr>
        <p:spPr bwMode="auto">
          <a:xfrm>
            <a:off x="609600" y="3657600"/>
            <a:ext cx="641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高給</a:t>
            </a:r>
          </a:p>
        </p:txBody>
      </p:sp>
      <p:sp>
        <p:nvSpPr>
          <p:cNvPr id="26653" name="Text Box 55"/>
          <p:cNvSpPr txBox="1">
            <a:spLocks noChangeArrowheads="1"/>
          </p:cNvSpPr>
          <p:nvPr/>
        </p:nvSpPr>
        <p:spPr bwMode="auto">
          <a:xfrm>
            <a:off x="2362200" y="3657600"/>
            <a:ext cx="641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低給</a:t>
            </a:r>
          </a:p>
        </p:txBody>
      </p:sp>
      <p:sp>
        <p:nvSpPr>
          <p:cNvPr id="26654" name="Text Box 56"/>
          <p:cNvSpPr txBox="1">
            <a:spLocks noChangeArrowheads="1"/>
          </p:cNvSpPr>
          <p:nvPr/>
        </p:nvSpPr>
        <p:spPr bwMode="auto">
          <a:xfrm>
            <a:off x="381000" y="2667000"/>
            <a:ext cx="10985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2000"/>
              <a:t>(4 , </a:t>
            </a:r>
            <a:r>
              <a:rPr lang="ja-JP" altLang="en-US" sz="2000"/>
              <a:t>－</a:t>
            </a:r>
            <a:r>
              <a:rPr lang="en-US" altLang="ja-JP" sz="2000"/>
              <a:t>1)</a:t>
            </a:r>
          </a:p>
        </p:txBody>
      </p:sp>
      <p:sp>
        <p:nvSpPr>
          <p:cNvPr id="26655" name="Text Box 57"/>
          <p:cNvSpPr txBox="1">
            <a:spLocks noChangeArrowheads="1"/>
          </p:cNvSpPr>
          <p:nvPr/>
        </p:nvSpPr>
        <p:spPr bwMode="auto">
          <a:xfrm>
            <a:off x="2209800" y="2667000"/>
            <a:ext cx="914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2000"/>
              <a:t>(1 ,  2)</a:t>
            </a:r>
          </a:p>
        </p:txBody>
      </p:sp>
      <p:sp>
        <p:nvSpPr>
          <p:cNvPr id="26656" name="Text Box 58"/>
          <p:cNvSpPr txBox="1">
            <a:spLocks noChangeArrowheads="1"/>
          </p:cNvSpPr>
          <p:nvPr/>
        </p:nvSpPr>
        <p:spPr bwMode="auto">
          <a:xfrm>
            <a:off x="3505200" y="2667000"/>
            <a:ext cx="914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2000"/>
              <a:t>(4 ,  2)</a:t>
            </a:r>
          </a:p>
        </p:txBody>
      </p:sp>
      <p:sp>
        <p:nvSpPr>
          <p:cNvPr id="26657" name="Text Box 59"/>
          <p:cNvSpPr txBox="1">
            <a:spLocks noChangeArrowheads="1"/>
          </p:cNvSpPr>
          <p:nvPr/>
        </p:nvSpPr>
        <p:spPr bwMode="auto">
          <a:xfrm>
            <a:off x="5105400" y="2667000"/>
            <a:ext cx="1219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2000"/>
              <a:t>(3 , </a:t>
            </a:r>
            <a:r>
              <a:rPr lang="ja-JP" altLang="en-US" sz="2000"/>
              <a:t>－</a:t>
            </a:r>
            <a:r>
              <a:rPr lang="en-US" altLang="ja-JP" sz="2000"/>
              <a:t>1)</a:t>
            </a:r>
          </a:p>
        </p:txBody>
      </p:sp>
      <p:sp>
        <p:nvSpPr>
          <p:cNvPr id="26658" name="Text Box 60"/>
          <p:cNvSpPr txBox="1">
            <a:spLocks noChangeArrowheads="1"/>
          </p:cNvSpPr>
          <p:nvPr/>
        </p:nvSpPr>
        <p:spPr bwMode="auto">
          <a:xfrm>
            <a:off x="3657600" y="3657600"/>
            <a:ext cx="641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高給</a:t>
            </a:r>
          </a:p>
        </p:txBody>
      </p:sp>
      <p:sp>
        <p:nvSpPr>
          <p:cNvPr id="26659" name="Text Box 61"/>
          <p:cNvSpPr txBox="1">
            <a:spLocks noChangeArrowheads="1"/>
          </p:cNvSpPr>
          <p:nvPr/>
        </p:nvSpPr>
        <p:spPr bwMode="auto">
          <a:xfrm>
            <a:off x="5334000" y="3733800"/>
            <a:ext cx="641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低給</a:t>
            </a:r>
          </a:p>
        </p:txBody>
      </p:sp>
      <p:sp>
        <p:nvSpPr>
          <p:cNvPr id="26660" name="Rectangle 62"/>
          <p:cNvSpPr>
            <a:spLocks noGrp="1" noChangeArrowheads="1"/>
          </p:cNvSpPr>
          <p:nvPr>
            <p:ph type="title"/>
          </p:nvPr>
        </p:nvSpPr>
        <p:spPr/>
        <p:txBody>
          <a:bodyPr/>
          <a:lstStyle/>
          <a:p>
            <a:pPr eaLnBrk="1" hangingPunct="1"/>
            <a:r>
              <a:rPr lang="ja-JP" altLang="en-US" smtClean="0"/>
              <a:t>能力が判別できないケース</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6392"/>
                                        </p:tgtEl>
                                        <p:attrNameLst>
                                          <p:attrName>style.visibility</p:attrName>
                                        </p:attrNameLst>
                                      </p:cBhvr>
                                      <p:to>
                                        <p:strVal val="visible"/>
                                      </p:to>
                                    </p:set>
                                    <p:anim calcmode="lin" valueType="num">
                                      <p:cBhvr>
                                        <p:cTn id="7" dur="500" fill="hold"/>
                                        <p:tgtEl>
                                          <p:spTgt spid="16392"/>
                                        </p:tgtEl>
                                        <p:attrNameLst>
                                          <p:attrName>ppt_w</p:attrName>
                                        </p:attrNameLst>
                                      </p:cBhvr>
                                      <p:tavLst>
                                        <p:tav tm="0">
                                          <p:val>
                                            <p:fltVal val="0"/>
                                          </p:val>
                                        </p:tav>
                                        <p:tav tm="100000">
                                          <p:val>
                                            <p:strVal val="#ppt_w"/>
                                          </p:val>
                                        </p:tav>
                                      </p:tavLst>
                                    </p:anim>
                                    <p:anim calcmode="lin" valueType="num">
                                      <p:cBhvr>
                                        <p:cTn id="8" dur="500" fill="hold"/>
                                        <p:tgtEl>
                                          <p:spTgt spid="16392"/>
                                        </p:tgtEl>
                                        <p:attrNameLst>
                                          <p:attrName>ppt_h</p:attrName>
                                        </p:attrNameLst>
                                      </p:cBhvr>
                                      <p:tavLst>
                                        <p:tav tm="0">
                                          <p:val>
                                            <p:fltVal val="0"/>
                                          </p:val>
                                        </p:tav>
                                        <p:tav tm="100000">
                                          <p:val>
                                            <p:strVal val="#ppt_h"/>
                                          </p:val>
                                        </p:tav>
                                      </p:tavLst>
                                    </p:anim>
                                    <p:animEffect transition="in" filter="fade">
                                      <p:cBhvr>
                                        <p:cTn id="9" dur="500"/>
                                        <p:tgtEl>
                                          <p:spTgt spid="16392"/>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16393"/>
                                        </p:tgtEl>
                                        <p:attrNameLst>
                                          <p:attrName>style.visibility</p:attrName>
                                        </p:attrNameLst>
                                      </p:cBhvr>
                                      <p:to>
                                        <p:strVal val="visible"/>
                                      </p:to>
                                    </p:set>
                                    <p:anim calcmode="lin" valueType="num">
                                      <p:cBhvr>
                                        <p:cTn id="12" dur="500" fill="hold"/>
                                        <p:tgtEl>
                                          <p:spTgt spid="16393"/>
                                        </p:tgtEl>
                                        <p:attrNameLst>
                                          <p:attrName>ppt_w</p:attrName>
                                        </p:attrNameLst>
                                      </p:cBhvr>
                                      <p:tavLst>
                                        <p:tav tm="0">
                                          <p:val>
                                            <p:fltVal val="0"/>
                                          </p:val>
                                        </p:tav>
                                        <p:tav tm="100000">
                                          <p:val>
                                            <p:strVal val="#ppt_w"/>
                                          </p:val>
                                        </p:tav>
                                      </p:tavLst>
                                    </p:anim>
                                    <p:anim calcmode="lin" valueType="num">
                                      <p:cBhvr>
                                        <p:cTn id="13" dur="500" fill="hold"/>
                                        <p:tgtEl>
                                          <p:spTgt spid="16393"/>
                                        </p:tgtEl>
                                        <p:attrNameLst>
                                          <p:attrName>ppt_h</p:attrName>
                                        </p:attrNameLst>
                                      </p:cBhvr>
                                      <p:tavLst>
                                        <p:tav tm="0">
                                          <p:val>
                                            <p:fltVal val="0"/>
                                          </p:val>
                                        </p:tav>
                                        <p:tav tm="100000">
                                          <p:val>
                                            <p:strVal val="#ppt_h"/>
                                          </p:val>
                                        </p:tav>
                                      </p:tavLst>
                                    </p:anim>
                                    <p:animEffect transition="in" filter="fade">
                                      <p:cBhvr>
                                        <p:cTn id="14" dur="500"/>
                                        <p:tgtEl>
                                          <p:spTgt spid="16393"/>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16394"/>
                                        </p:tgtEl>
                                        <p:attrNameLst>
                                          <p:attrName>style.visibility</p:attrName>
                                        </p:attrNameLst>
                                      </p:cBhvr>
                                      <p:to>
                                        <p:strVal val="visible"/>
                                      </p:to>
                                    </p:set>
                                    <p:anim calcmode="lin" valueType="num">
                                      <p:cBhvr>
                                        <p:cTn id="17" dur="500" fill="hold"/>
                                        <p:tgtEl>
                                          <p:spTgt spid="16394"/>
                                        </p:tgtEl>
                                        <p:attrNameLst>
                                          <p:attrName>ppt_w</p:attrName>
                                        </p:attrNameLst>
                                      </p:cBhvr>
                                      <p:tavLst>
                                        <p:tav tm="0">
                                          <p:val>
                                            <p:fltVal val="0"/>
                                          </p:val>
                                        </p:tav>
                                        <p:tav tm="100000">
                                          <p:val>
                                            <p:strVal val="#ppt_w"/>
                                          </p:val>
                                        </p:tav>
                                      </p:tavLst>
                                    </p:anim>
                                    <p:anim calcmode="lin" valueType="num">
                                      <p:cBhvr>
                                        <p:cTn id="18" dur="500" fill="hold"/>
                                        <p:tgtEl>
                                          <p:spTgt spid="16394"/>
                                        </p:tgtEl>
                                        <p:attrNameLst>
                                          <p:attrName>ppt_h</p:attrName>
                                        </p:attrNameLst>
                                      </p:cBhvr>
                                      <p:tavLst>
                                        <p:tav tm="0">
                                          <p:val>
                                            <p:fltVal val="0"/>
                                          </p:val>
                                        </p:tav>
                                        <p:tav tm="100000">
                                          <p:val>
                                            <p:strVal val="#ppt_h"/>
                                          </p:val>
                                        </p:tav>
                                      </p:tavLst>
                                    </p:anim>
                                    <p:animEffect transition="in" filter="fade">
                                      <p:cBhvr>
                                        <p:cTn id="19" dur="500"/>
                                        <p:tgtEl>
                                          <p:spTgt spid="16394"/>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16389"/>
                                        </p:tgtEl>
                                        <p:attrNameLst>
                                          <p:attrName>style.visibility</p:attrName>
                                        </p:attrNameLst>
                                      </p:cBhvr>
                                      <p:to>
                                        <p:strVal val="visible"/>
                                      </p:to>
                                    </p:set>
                                    <p:animEffect transition="in" filter="wipe(down)">
                                      <p:cBhvr>
                                        <p:cTn id="24" dur="500"/>
                                        <p:tgtEl>
                                          <p:spTgt spid="16389"/>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16390"/>
                                        </p:tgtEl>
                                        <p:attrNameLst>
                                          <p:attrName>style.visibility</p:attrName>
                                        </p:attrNameLst>
                                      </p:cBhvr>
                                      <p:to>
                                        <p:strVal val="visible"/>
                                      </p:to>
                                    </p:set>
                                    <p:animEffect transition="in" filter="wipe(down)">
                                      <p:cBhvr>
                                        <p:cTn id="27" dur="500"/>
                                        <p:tgtEl>
                                          <p:spTgt spid="16390"/>
                                        </p:tgtEl>
                                      </p:cBhvr>
                                    </p:animEffect>
                                  </p:childTnLst>
                                </p:cTn>
                              </p:par>
                            </p:childTnLst>
                          </p:cTn>
                        </p:par>
                        <p:par>
                          <p:cTn id="28" fill="hold" nodeType="afterGroup">
                            <p:stCondLst>
                              <p:cond delay="500"/>
                            </p:stCondLst>
                            <p:childTnLst>
                              <p:par>
                                <p:cTn id="29" presetID="53" presetClass="entr" presetSubtype="0" fill="hold" grpId="0" nodeType="afterEffect">
                                  <p:stCondLst>
                                    <p:cond delay="0"/>
                                  </p:stCondLst>
                                  <p:childTnLst>
                                    <p:set>
                                      <p:cBhvr>
                                        <p:cTn id="30" dur="1" fill="hold">
                                          <p:stCondLst>
                                            <p:cond delay="0"/>
                                          </p:stCondLst>
                                        </p:cTn>
                                        <p:tgtEl>
                                          <p:spTgt spid="16391"/>
                                        </p:tgtEl>
                                        <p:attrNameLst>
                                          <p:attrName>style.visibility</p:attrName>
                                        </p:attrNameLst>
                                      </p:cBhvr>
                                      <p:to>
                                        <p:strVal val="visible"/>
                                      </p:to>
                                    </p:set>
                                    <p:anim calcmode="lin" valueType="num">
                                      <p:cBhvr>
                                        <p:cTn id="31" dur="500" fill="hold"/>
                                        <p:tgtEl>
                                          <p:spTgt spid="16391"/>
                                        </p:tgtEl>
                                        <p:attrNameLst>
                                          <p:attrName>ppt_w</p:attrName>
                                        </p:attrNameLst>
                                      </p:cBhvr>
                                      <p:tavLst>
                                        <p:tav tm="0">
                                          <p:val>
                                            <p:fltVal val="0"/>
                                          </p:val>
                                        </p:tav>
                                        <p:tav tm="100000">
                                          <p:val>
                                            <p:strVal val="#ppt_w"/>
                                          </p:val>
                                        </p:tav>
                                      </p:tavLst>
                                    </p:anim>
                                    <p:anim calcmode="lin" valueType="num">
                                      <p:cBhvr>
                                        <p:cTn id="32" dur="500" fill="hold"/>
                                        <p:tgtEl>
                                          <p:spTgt spid="16391"/>
                                        </p:tgtEl>
                                        <p:attrNameLst>
                                          <p:attrName>ppt_h</p:attrName>
                                        </p:attrNameLst>
                                      </p:cBhvr>
                                      <p:tavLst>
                                        <p:tav tm="0">
                                          <p:val>
                                            <p:fltVal val="0"/>
                                          </p:val>
                                        </p:tav>
                                        <p:tav tm="100000">
                                          <p:val>
                                            <p:strVal val="#ppt_h"/>
                                          </p:val>
                                        </p:tav>
                                      </p:tavLst>
                                    </p:anim>
                                    <p:animEffect transition="in" filter="fade">
                                      <p:cBhvr>
                                        <p:cTn id="33" dur="500"/>
                                        <p:tgtEl>
                                          <p:spTgt spid="16391"/>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22" presetClass="entr" presetSubtype="4" fill="hold" grpId="0" nodeType="clickEffect">
                                  <p:stCondLst>
                                    <p:cond delay="0"/>
                                  </p:stCondLst>
                                  <p:childTnLst>
                                    <p:set>
                                      <p:cBhvr>
                                        <p:cTn id="37" dur="1" fill="hold">
                                          <p:stCondLst>
                                            <p:cond delay="0"/>
                                          </p:stCondLst>
                                        </p:cTn>
                                        <p:tgtEl>
                                          <p:spTgt spid="16396"/>
                                        </p:tgtEl>
                                        <p:attrNameLst>
                                          <p:attrName>style.visibility</p:attrName>
                                        </p:attrNameLst>
                                      </p:cBhvr>
                                      <p:to>
                                        <p:strVal val="visible"/>
                                      </p:to>
                                    </p:set>
                                    <p:animEffect transition="in" filter="wipe(down)">
                                      <p:cBhvr>
                                        <p:cTn id="38" dur="500"/>
                                        <p:tgtEl>
                                          <p:spTgt spid="16396"/>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16397"/>
                                        </p:tgtEl>
                                        <p:attrNameLst>
                                          <p:attrName>style.visibility</p:attrName>
                                        </p:attrNameLst>
                                      </p:cBhvr>
                                      <p:to>
                                        <p:strVal val="visible"/>
                                      </p:to>
                                    </p:set>
                                    <p:animEffect transition="in" filter="wipe(down)">
                                      <p:cBhvr>
                                        <p:cTn id="41" dur="500"/>
                                        <p:tgtEl>
                                          <p:spTgt spid="16397"/>
                                        </p:tgtEl>
                                      </p:cBhvr>
                                    </p:animEffect>
                                  </p:childTnLst>
                                </p:cTn>
                              </p:par>
                            </p:childTnLst>
                          </p:cTn>
                        </p:par>
                        <p:par>
                          <p:cTn id="42" fill="hold" nodeType="afterGroup">
                            <p:stCondLst>
                              <p:cond delay="500"/>
                            </p:stCondLst>
                            <p:childTnLst>
                              <p:par>
                                <p:cTn id="43" presetID="53" presetClass="entr" presetSubtype="0" fill="hold" grpId="0" nodeType="afterEffect">
                                  <p:stCondLst>
                                    <p:cond delay="0"/>
                                  </p:stCondLst>
                                  <p:childTnLst>
                                    <p:set>
                                      <p:cBhvr>
                                        <p:cTn id="44" dur="1" fill="hold">
                                          <p:stCondLst>
                                            <p:cond delay="0"/>
                                          </p:stCondLst>
                                        </p:cTn>
                                        <p:tgtEl>
                                          <p:spTgt spid="16395"/>
                                        </p:tgtEl>
                                        <p:attrNameLst>
                                          <p:attrName>style.visibility</p:attrName>
                                        </p:attrNameLst>
                                      </p:cBhvr>
                                      <p:to>
                                        <p:strVal val="visible"/>
                                      </p:to>
                                    </p:set>
                                    <p:anim calcmode="lin" valueType="num">
                                      <p:cBhvr>
                                        <p:cTn id="45" dur="500" fill="hold"/>
                                        <p:tgtEl>
                                          <p:spTgt spid="16395"/>
                                        </p:tgtEl>
                                        <p:attrNameLst>
                                          <p:attrName>ppt_w</p:attrName>
                                        </p:attrNameLst>
                                      </p:cBhvr>
                                      <p:tavLst>
                                        <p:tav tm="0">
                                          <p:val>
                                            <p:fltVal val="0"/>
                                          </p:val>
                                        </p:tav>
                                        <p:tav tm="100000">
                                          <p:val>
                                            <p:strVal val="#ppt_w"/>
                                          </p:val>
                                        </p:tav>
                                      </p:tavLst>
                                    </p:anim>
                                    <p:anim calcmode="lin" valueType="num">
                                      <p:cBhvr>
                                        <p:cTn id="46" dur="500" fill="hold"/>
                                        <p:tgtEl>
                                          <p:spTgt spid="16395"/>
                                        </p:tgtEl>
                                        <p:attrNameLst>
                                          <p:attrName>ppt_h</p:attrName>
                                        </p:attrNameLst>
                                      </p:cBhvr>
                                      <p:tavLst>
                                        <p:tav tm="0">
                                          <p:val>
                                            <p:fltVal val="0"/>
                                          </p:val>
                                        </p:tav>
                                        <p:tav tm="100000">
                                          <p:val>
                                            <p:strVal val="#ppt_h"/>
                                          </p:val>
                                        </p:tav>
                                      </p:tavLst>
                                    </p:anim>
                                    <p:animEffect transition="in" filter="fade">
                                      <p:cBhvr>
                                        <p:cTn id="47" dur="500"/>
                                        <p:tgtEl>
                                          <p:spTgt spid="16395"/>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53" presetClass="entr" presetSubtype="0" fill="hold" grpId="0" nodeType="clickEffect">
                                  <p:stCondLst>
                                    <p:cond delay="0"/>
                                  </p:stCondLst>
                                  <p:childTnLst>
                                    <p:set>
                                      <p:cBhvr>
                                        <p:cTn id="51" dur="1" fill="hold">
                                          <p:stCondLst>
                                            <p:cond delay="0"/>
                                          </p:stCondLst>
                                        </p:cTn>
                                        <p:tgtEl>
                                          <p:spTgt spid="16398"/>
                                        </p:tgtEl>
                                        <p:attrNameLst>
                                          <p:attrName>style.visibility</p:attrName>
                                        </p:attrNameLst>
                                      </p:cBhvr>
                                      <p:to>
                                        <p:strVal val="visible"/>
                                      </p:to>
                                    </p:set>
                                    <p:anim calcmode="lin" valueType="num">
                                      <p:cBhvr>
                                        <p:cTn id="52" dur="500" fill="hold"/>
                                        <p:tgtEl>
                                          <p:spTgt spid="16398"/>
                                        </p:tgtEl>
                                        <p:attrNameLst>
                                          <p:attrName>ppt_w</p:attrName>
                                        </p:attrNameLst>
                                      </p:cBhvr>
                                      <p:tavLst>
                                        <p:tav tm="0">
                                          <p:val>
                                            <p:fltVal val="0"/>
                                          </p:val>
                                        </p:tav>
                                        <p:tav tm="100000">
                                          <p:val>
                                            <p:strVal val="#ppt_w"/>
                                          </p:val>
                                        </p:tav>
                                      </p:tavLst>
                                    </p:anim>
                                    <p:anim calcmode="lin" valueType="num">
                                      <p:cBhvr>
                                        <p:cTn id="53" dur="500" fill="hold"/>
                                        <p:tgtEl>
                                          <p:spTgt spid="16398"/>
                                        </p:tgtEl>
                                        <p:attrNameLst>
                                          <p:attrName>ppt_h</p:attrName>
                                        </p:attrNameLst>
                                      </p:cBhvr>
                                      <p:tavLst>
                                        <p:tav tm="0">
                                          <p:val>
                                            <p:fltVal val="0"/>
                                          </p:val>
                                        </p:tav>
                                        <p:tav tm="100000">
                                          <p:val>
                                            <p:strVal val="#ppt_h"/>
                                          </p:val>
                                        </p:tav>
                                      </p:tavLst>
                                    </p:anim>
                                    <p:animEffect transition="in" filter="fade">
                                      <p:cBhvr>
                                        <p:cTn id="54" dur="500"/>
                                        <p:tgtEl>
                                          <p:spTgt spid="163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9" grpId="0" animBg="1"/>
      <p:bldP spid="16390" grpId="0" animBg="1"/>
      <p:bldP spid="16391" grpId="0" animBg="1"/>
      <p:bldP spid="16392" grpId="0" animBg="1"/>
      <p:bldP spid="16393" grpId="0" animBg="1"/>
      <p:bldP spid="16394" grpId="0" animBg="1"/>
      <p:bldP spid="16395" grpId="0" animBg="1"/>
      <p:bldP spid="16396" grpId="0" animBg="1"/>
      <p:bldP spid="16397" grpId="0" animBg="1"/>
      <p:bldP spid="1639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スライド番号プレースホル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A8D11930-69E2-428A-BB06-63DC06E37D8A}" type="slidenum">
              <a:rPr kumimoji="0" lang="en-US" altLang="ja-JP"/>
              <a:pPr eaLnBrk="1" hangingPunct="1"/>
              <a:t>26</a:t>
            </a:fld>
            <a:endParaRPr kumimoji="0" lang="en-US" altLang="ja-JP"/>
          </a:p>
        </p:txBody>
      </p:sp>
      <p:sp>
        <p:nvSpPr>
          <p:cNvPr id="27651" name="Rectangle 2"/>
          <p:cNvSpPr>
            <a:spLocks noGrp="1" noChangeArrowheads="1"/>
          </p:cNvSpPr>
          <p:nvPr>
            <p:ph type="title"/>
          </p:nvPr>
        </p:nvSpPr>
        <p:spPr>
          <a:xfrm>
            <a:off x="457200" y="274638"/>
            <a:ext cx="8382000" cy="1143000"/>
          </a:xfrm>
        </p:spPr>
        <p:txBody>
          <a:bodyPr/>
          <a:lstStyle/>
          <a:p>
            <a:pPr eaLnBrk="1" hangingPunct="1"/>
            <a:r>
              <a:rPr lang="ja-JP" altLang="en-US" sz="3600" smtClean="0"/>
              <a:t>労働者の能力と企業の給与決定のゲーム</a:t>
            </a:r>
          </a:p>
        </p:txBody>
      </p:sp>
      <p:sp>
        <p:nvSpPr>
          <p:cNvPr id="76803" name="Rectangle 3"/>
          <p:cNvSpPr>
            <a:spLocks noGrp="1" noChangeArrowheads="1"/>
          </p:cNvSpPr>
          <p:nvPr>
            <p:ph type="body" idx="1"/>
          </p:nvPr>
        </p:nvSpPr>
        <p:spPr>
          <a:xfrm>
            <a:off x="228600" y="1600200"/>
            <a:ext cx="8610600" cy="5029200"/>
          </a:xfrm>
        </p:spPr>
        <p:txBody>
          <a:bodyPr/>
          <a:lstStyle/>
          <a:p>
            <a:pPr eaLnBrk="1" hangingPunct="1"/>
            <a:r>
              <a:rPr lang="ja-JP" altLang="en-US" sz="2800" dirty="0" smtClean="0"/>
              <a:t>能力が判別できないケース</a:t>
            </a:r>
          </a:p>
          <a:p>
            <a:pPr lvl="1" eaLnBrk="1" hangingPunct="1"/>
            <a:r>
              <a:rPr lang="ja-JP" altLang="en-US" sz="2400" dirty="0" smtClean="0"/>
              <a:t>企業の期待利得：どちらの均衡でも</a:t>
            </a:r>
            <a:r>
              <a:rPr lang="en-US" altLang="ja-JP" sz="2400" dirty="0" smtClean="0">
                <a:solidFill>
                  <a:schemeClr val="bg1"/>
                </a:solidFill>
              </a:rPr>
              <a:t>0.5</a:t>
            </a:r>
            <a:r>
              <a:rPr lang="ja-JP" altLang="en-US" sz="2400" dirty="0" smtClean="0"/>
              <a:t>（能力が判別可能なケースよりも</a:t>
            </a:r>
            <a:r>
              <a:rPr lang="ja-JP" altLang="en-US" sz="2400" dirty="0" smtClean="0">
                <a:solidFill>
                  <a:schemeClr val="bg1"/>
                </a:solidFill>
              </a:rPr>
              <a:t>低い</a:t>
            </a:r>
            <a:r>
              <a:rPr lang="ja-JP" altLang="en-US" sz="2400" dirty="0" smtClean="0"/>
              <a:t>）</a:t>
            </a:r>
          </a:p>
          <a:p>
            <a:pPr lvl="1" eaLnBrk="1" hangingPunct="1"/>
            <a:r>
              <a:rPr lang="ja-JP" altLang="en-US" sz="2400" dirty="0" smtClean="0"/>
              <a:t>「低給」が選ばれた場合、労働者の利得は</a:t>
            </a:r>
          </a:p>
          <a:p>
            <a:pPr lvl="2" eaLnBrk="1" hangingPunct="1"/>
            <a:r>
              <a:rPr lang="ja-JP" altLang="en-US" sz="2000" dirty="0" smtClean="0"/>
              <a:t>能力の低い労働者：</a:t>
            </a:r>
            <a:r>
              <a:rPr lang="en-US" altLang="ja-JP" sz="2000" dirty="0" smtClean="0">
                <a:solidFill>
                  <a:schemeClr val="bg1"/>
                </a:solidFill>
              </a:rPr>
              <a:t>1</a:t>
            </a:r>
            <a:r>
              <a:rPr lang="ja-JP" altLang="en-US" sz="2000" dirty="0" smtClean="0"/>
              <a:t>（能力が判別可能なケース</a:t>
            </a:r>
            <a:r>
              <a:rPr lang="ja-JP" altLang="en-US" sz="2000" dirty="0" smtClean="0">
                <a:solidFill>
                  <a:schemeClr val="bg1"/>
                </a:solidFill>
              </a:rPr>
              <a:t>と同じ</a:t>
            </a:r>
            <a:r>
              <a:rPr lang="ja-JP" altLang="en-US" sz="2000" dirty="0" smtClean="0"/>
              <a:t>）</a:t>
            </a:r>
          </a:p>
          <a:p>
            <a:pPr lvl="2" eaLnBrk="1" hangingPunct="1"/>
            <a:r>
              <a:rPr lang="ja-JP" altLang="en-US" sz="2000" dirty="0" smtClean="0"/>
              <a:t>能力の高い労働者：</a:t>
            </a:r>
            <a:r>
              <a:rPr lang="en-US" altLang="ja-JP" sz="2000" dirty="0" smtClean="0">
                <a:solidFill>
                  <a:schemeClr val="bg1"/>
                </a:solidFill>
              </a:rPr>
              <a:t>3</a:t>
            </a:r>
            <a:r>
              <a:rPr lang="ja-JP" altLang="en-US" sz="2000" dirty="0" smtClean="0"/>
              <a:t>（能力が判別可能なケースよりも</a:t>
            </a:r>
            <a:r>
              <a:rPr lang="ja-JP" altLang="en-US" sz="2000" dirty="0" smtClean="0">
                <a:solidFill>
                  <a:schemeClr val="bg1"/>
                </a:solidFill>
              </a:rPr>
              <a:t>低い</a:t>
            </a:r>
            <a:r>
              <a:rPr lang="ja-JP" altLang="en-US" sz="2000" dirty="0" smtClean="0"/>
              <a:t>）</a:t>
            </a:r>
          </a:p>
          <a:p>
            <a:pPr lvl="3" eaLnBrk="1" hangingPunct="1"/>
            <a:endParaRPr lang="ja-JP" altLang="en-US" sz="1600" dirty="0" smtClean="0"/>
          </a:p>
          <a:p>
            <a:pPr eaLnBrk="1" hangingPunct="1"/>
            <a:r>
              <a:rPr lang="ja-JP" altLang="en-US" sz="2800" dirty="0" smtClean="0"/>
              <a:t>⇒ 資格取得によるシグナリングの意義</a:t>
            </a:r>
          </a:p>
          <a:p>
            <a:pPr lvl="1" eaLnBrk="1" hangingPunct="1"/>
            <a:r>
              <a:rPr lang="ja-JP" altLang="en-US" sz="2400" dirty="0" smtClean="0"/>
              <a:t>能力の</a:t>
            </a:r>
            <a:r>
              <a:rPr lang="ja-JP" altLang="en-US" sz="2400" dirty="0" smtClean="0">
                <a:solidFill>
                  <a:schemeClr val="bg1"/>
                </a:solidFill>
              </a:rPr>
              <a:t>高い</a:t>
            </a:r>
            <a:r>
              <a:rPr lang="ja-JP" altLang="en-US" sz="2400" dirty="0" smtClean="0"/>
              <a:t>労働者：自分の能力を企業に知らせたい</a:t>
            </a:r>
          </a:p>
          <a:p>
            <a:pPr lvl="1" eaLnBrk="1" hangingPunct="1"/>
            <a:r>
              <a:rPr lang="ja-JP" altLang="en-US" sz="2400" dirty="0" smtClean="0"/>
              <a:t>企業：労働者の能力の</a:t>
            </a:r>
            <a:r>
              <a:rPr lang="ja-JP" altLang="en-US" sz="2400" dirty="0" smtClean="0">
                <a:solidFill>
                  <a:schemeClr val="bg1"/>
                </a:solidFill>
              </a:rPr>
              <a:t>判別</a:t>
            </a:r>
            <a:r>
              <a:rPr lang="ja-JP" altLang="en-US" sz="2400" dirty="0" smtClean="0"/>
              <a:t>をしたい</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6803">
                                            <p:txEl>
                                              <p:pRg st="0" end="0"/>
                                            </p:txEl>
                                          </p:spTgt>
                                        </p:tgtEl>
                                        <p:attrNameLst>
                                          <p:attrName>style.visibility</p:attrName>
                                        </p:attrNameLst>
                                      </p:cBhvr>
                                      <p:to>
                                        <p:strVal val="visible"/>
                                      </p:to>
                                    </p:set>
                                    <p:anim calcmode="lin" valueType="num">
                                      <p:cBhvr additive="base">
                                        <p:cTn id="7" dur="500" fill="hold"/>
                                        <p:tgtEl>
                                          <p:spTgt spid="7680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6803">
                                            <p:txEl>
                                              <p:pRg st="0" end="0"/>
                                            </p:txEl>
                                          </p:spTgt>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76803">
                                            <p:txEl>
                                              <p:pRg st="1" end="1"/>
                                            </p:txEl>
                                          </p:spTgt>
                                        </p:tgtEl>
                                        <p:attrNameLst>
                                          <p:attrName>style.visibility</p:attrName>
                                        </p:attrNameLst>
                                      </p:cBhvr>
                                      <p:to>
                                        <p:strVal val="visible"/>
                                      </p:to>
                                    </p:set>
                                    <p:anim calcmode="lin" valueType="num">
                                      <p:cBhvr additive="base">
                                        <p:cTn id="12" dur="500" fill="hold"/>
                                        <p:tgtEl>
                                          <p:spTgt spid="76803">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7680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76803">
                                            <p:txEl>
                                              <p:pRg st="2" end="2"/>
                                            </p:txEl>
                                          </p:spTgt>
                                        </p:tgtEl>
                                        <p:attrNameLst>
                                          <p:attrName>style.visibility</p:attrName>
                                        </p:attrNameLst>
                                      </p:cBhvr>
                                      <p:to>
                                        <p:strVal val="visible"/>
                                      </p:to>
                                    </p:set>
                                    <p:anim calcmode="lin" valueType="num">
                                      <p:cBhvr additive="base">
                                        <p:cTn id="18" dur="500" fill="hold"/>
                                        <p:tgtEl>
                                          <p:spTgt spid="76803">
                                            <p:txEl>
                                              <p:pRg st="2" end="2"/>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76803">
                                            <p:txEl>
                                              <p:pRg st="2" end="2"/>
                                            </p:txEl>
                                          </p:spTgt>
                                        </p:tgtEl>
                                        <p:attrNameLst>
                                          <p:attrName>ppt_y</p:attrName>
                                        </p:attrNameLst>
                                      </p:cBhvr>
                                      <p:tavLst>
                                        <p:tav tm="0">
                                          <p:val>
                                            <p:strVal val="#ppt_y"/>
                                          </p:val>
                                        </p:tav>
                                        <p:tav tm="100000">
                                          <p:val>
                                            <p:strVal val="#ppt_y"/>
                                          </p:val>
                                        </p:tav>
                                      </p:tavLst>
                                    </p:anim>
                                  </p:childTnLst>
                                </p:cTn>
                              </p:par>
                            </p:childTnLst>
                          </p:cTn>
                        </p:par>
                        <p:par>
                          <p:cTn id="20" fill="hold" nodeType="afterGroup">
                            <p:stCondLst>
                              <p:cond delay="500"/>
                            </p:stCondLst>
                            <p:childTnLst>
                              <p:par>
                                <p:cTn id="21" presetID="2" presetClass="entr" presetSubtype="8" fill="hold" grpId="0" nodeType="afterEffect">
                                  <p:stCondLst>
                                    <p:cond delay="0"/>
                                  </p:stCondLst>
                                  <p:childTnLst>
                                    <p:set>
                                      <p:cBhvr>
                                        <p:cTn id="22" dur="1" fill="hold">
                                          <p:stCondLst>
                                            <p:cond delay="0"/>
                                          </p:stCondLst>
                                        </p:cTn>
                                        <p:tgtEl>
                                          <p:spTgt spid="76803">
                                            <p:txEl>
                                              <p:pRg st="3" end="3"/>
                                            </p:txEl>
                                          </p:spTgt>
                                        </p:tgtEl>
                                        <p:attrNameLst>
                                          <p:attrName>style.visibility</p:attrName>
                                        </p:attrNameLst>
                                      </p:cBhvr>
                                      <p:to>
                                        <p:strVal val="visible"/>
                                      </p:to>
                                    </p:set>
                                    <p:anim calcmode="lin" valueType="num">
                                      <p:cBhvr additive="base">
                                        <p:cTn id="23" dur="500" fill="hold"/>
                                        <p:tgtEl>
                                          <p:spTgt spid="76803">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76803">
                                            <p:txEl>
                                              <p:pRg st="3" end="3"/>
                                            </p:txEl>
                                          </p:spTgt>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76803">
                                            <p:txEl>
                                              <p:pRg st="4" end="4"/>
                                            </p:txEl>
                                          </p:spTgt>
                                        </p:tgtEl>
                                        <p:attrNameLst>
                                          <p:attrName>style.visibility</p:attrName>
                                        </p:attrNameLst>
                                      </p:cBhvr>
                                      <p:to>
                                        <p:strVal val="visible"/>
                                      </p:to>
                                    </p:set>
                                    <p:anim calcmode="lin" valueType="num">
                                      <p:cBhvr additive="base">
                                        <p:cTn id="27" dur="500" fill="hold"/>
                                        <p:tgtEl>
                                          <p:spTgt spid="76803">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7680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76803">
                                            <p:txEl>
                                              <p:pRg st="6" end="6"/>
                                            </p:txEl>
                                          </p:spTgt>
                                        </p:tgtEl>
                                        <p:attrNameLst>
                                          <p:attrName>style.visibility</p:attrName>
                                        </p:attrNameLst>
                                      </p:cBhvr>
                                      <p:to>
                                        <p:strVal val="visible"/>
                                      </p:to>
                                    </p:set>
                                    <p:anim calcmode="lin" valueType="num">
                                      <p:cBhvr additive="base">
                                        <p:cTn id="33" dur="500" fill="hold"/>
                                        <p:tgtEl>
                                          <p:spTgt spid="7680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76803">
                                            <p:txEl>
                                              <p:pRg st="6" end="6"/>
                                            </p:txEl>
                                          </p:spTgt>
                                        </p:tgtEl>
                                        <p:attrNameLst>
                                          <p:attrName>ppt_y</p:attrName>
                                        </p:attrNameLst>
                                      </p:cBhvr>
                                      <p:tavLst>
                                        <p:tav tm="0">
                                          <p:val>
                                            <p:strVal val="#ppt_y"/>
                                          </p:val>
                                        </p:tav>
                                        <p:tav tm="100000">
                                          <p:val>
                                            <p:strVal val="#ppt_y"/>
                                          </p:val>
                                        </p:tav>
                                      </p:tavLst>
                                    </p:anim>
                                  </p:childTnLst>
                                </p:cTn>
                              </p:par>
                            </p:childTnLst>
                          </p:cTn>
                        </p:par>
                        <p:par>
                          <p:cTn id="35" fill="hold" nodeType="afterGroup">
                            <p:stCondLst>
                              <p:cond delay="500"/>
                            </p:stCondLst>
                            <p:childTnLst>
                              <p:par>
                                <p:cTn id="36" presetID="2" presetClass="entr" presetSubtype="8" fill="hold" grpId="0" nodeType="afterEffect">
                                  <p:stCondLst>
                                    <p:cond delay="0"/>
                                  </p:stCondLst>
                                  <p:childTnLst>
                                    <p:set>
                                      <p:cBhvr>
                                        <p:cTn id="37" dur="1" fill="hold">
                                          <p:stCondLst>
                                            <p:cond delay="0"/>
                                          </p:stCondLst>
                                        </p:cTn>
                                        <p:tgtEl>
                                          <p:spTgt spid="76803">
                                            <p:txEl>
                                              <p:pRg st="7" end="7"/>
                                            </p:txEl>
                                          </p:spTgt>
                                        </p:tgtEl>
                                        <p:attrNameLst>
                                          <p:attrName>style.visibility</p:attrName>
                                        </p:attrNameLst>
                                      </p:cBhvr>
                                      <p:to>
                                        <p:strVal val="visible"/>
                                      </p:to>
                                    </p:set>
                                    <p:anim calcmode="lin" valueType="num">
                                      <p:cBhvr additive="base">
                                        <p:cTn id="38" dur="500" fill="hold"/>
                                        <p:tgtEl>
                                          <p:spTgt spid="76803">
                                            <p:txEl>
                                              <p:pRg st="7" end="7"/>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76803">
                                            <p:txEl>
                                              <p:pRg st="7" end="7"/>
                                            </p:txEl>
                                          </p:spTgt>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0"/>
                                  </p:stCondLst>
                                  <p:childTnLst>
                                    <p:set>
                                      <p:cBhvr>
                                        <p:cTn id="41" dur="1" fill="hold">
                                          <p:stCondLst>
                                            <p:cond delay="0"/>
                                          </p:stCondLst>
                                        </p:cTn>
                                        <p:tgtEl>
                                          <p:spTgt spid="76803">
                                            <p:txEl>
                                              <p:pRg st="8" end="8"/>
                                            </p:txEl>
                                          </p:spTgt>
                                        </p:tgtEl>
                                        <p:attrNameLst>
                                          <p:attrName>style.visibility</p:attrName>
                                        </p:attrNameLst>
                                      </p:cBhvr>
                                      <p:to>
                                        <p:strVal val="visible"/>
                                      </p:to>
                                    </p:set>
                                    <p:anim calcmode="lin" valueType="num">
                                      <p:cBhvr additive="base">
                                        <p:cTn id="42" dur="500" fill="hold"/>
                                        <p:tgtEl>
                                          <p:spTgt spid="76803">
                                            <p:txEl>
                                              <p:pRg st="8" end="8"/>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76803">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スライド番号プレースホル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A73B30BF-024F-4E80-8B42-8C182DF7EFDE}" type="slidenum">
              <a:rPr kumimoji="0" lang="en-US" altLang="ja-JP"/>
              <a:pPr eaLnBrk="1" hangingPunct="1"/>
              <a:t>27</a:t>
            </a:fld>
            <a:endParaRPr kumimoji="0" lang="en-US" altLang="ja-JP"/>
          </a:p>
        </p:txBody>
      </p:sp>
      <p:sp>
        <p:nvSpPr>
          <p:cNvPr id="28675" name="Rectangle 4"/>
          <p:cNvSpPr>
            <a:spLocks noGrp="1" noChangeArrowheads="1"/>
          </p:cNvSpPr>
          <p:nvPr>
            <p:ph type="title"/>
          </p:nvPr>
        </p:nvSpPr>
        <p:spPr/>
        <p:txBody>
          <a:bodyPr/>
          <a:lstStyle/>
          <a:p>
            <a:pPr eaLnBrk="1" hangingPunct="1"/>
            <a:r>
              <a:rPr lang="ja-JP" altLang="en-US" smtClean="0"/>
              <a:t>シグナリング・ゲーム</a:t>
            </a:r>
          </a:p>
        </p:txBody>
      </p:sp>
      <p:sp>
        <p:nvSpPr>
          <p:cNvPr id="78853" name="Rectangle 5"/>
          <p:cNvSpPr>
            <a:spLocks noGrp="1" noChangeArrowheads="1"/>
          </p:cNvSpPr>
          <p:nvPr>
            <p:ph type="body" idx="1"/>
          </p:nvPr>
        </p:nvSpPr>
        <p:spPr>
          <a:xfrm>
            <a:off x="457200" y="1600200"/>
            <a:ext cx="8229600" cy="4876800"/>
          </a:xfrm>
        </p:spPr>
        <p:txBody>
          <a:bodyPr/>
          <a:lstStyle/>
          <a:p>
            <a:pPr marL="457200" indent="-457200" eaLnBrk="1" hangingPunct="1">
              <a:lnSpc>
                <a:spcPct val="80000"/>
              </a:lnSpc>
              <a:defRPr/>
            </a:pPr>
            <a:r>
              <a:rPr lang="ja-JP" altLang="en-US" sz="2800" dirty="0" smtClean="0"/>
              <a:t>ゲームの時間的流れ：</a:t>
            </a:r>
          </a:p>
          <a:p>
            <a:pPr marL="838200" lvl="1" indent="-381000" eaLnBrk="1" hangingPunct="1">
              <a:lnSpc>
                <a:spcPct val="80000"/>
              </a:lnSpc>
              <a:buFontTx/>
              <a:buAutoNum type="arabicPeriod"/>
              <a:defRPr/>
            </a:pPr>
            <a:r>
              <a:rPr lang="ja-JP" altLang="en-US" sz="2400" dirty="0" smtClean="0"/>
              <a:t>「自然」が労働者の能力を決定</a:t>
            </a:r>
          </a:p>
          <a:p>
            <a:pPr marL="1257300" lvl="2" indent="-342900" eaLnBrk="1" hangingPunct="1">
              <a:lnSpc>
                <a:spcPct val="80000"/>
              </a:lnSpc>
              <a:defRPr/>
            </a:pPr>
            <a:r>
              <a:rPr lang="ja-JP" altLang="en-US" sz="2000" dirty="0" smtClean="0"/>
              <a:t>「能力高」と「能力低」は各</a:t>
            </a:r>
            <a:r>
              <a:rPr lang="en-US" altLang="ja-JP" sz="2000" dirty="0" smtClean="0"/>
              <a:t>1/2</a:t>
            </a:r>
            <a:r>
              <a:rPr lang="ja-JP" altLang="en-US" sz="2000" dirty="0" smtClean="0"/>
              <a:t>の確率</a:t>
            </a:r>
          </a:p>
          <a:p>
            <a:pPr marL="1257300" lvl="2" indent="-342900" eaLnBrk="1" hangingPunct="1">
              <a:lnSpc>
                <a:spcPct val="80000"/>
              </a:lnSpc>
              <a:defRPr/>
            </a:pPr>
            <a:r>
              <a:rPr lang="ja-JP" altLang="en-US" sz="2000" dirty="0" smtClean="0"/>
              <a:t>労働者は、自分が「能力高」と「能力低」のどちらかが分かる</a:t>
            </a:r>
          </a:p>
          <a:p>
            <a:pPr marL="838200" lvl="1" indent="-381000" eaLnBrk="1" hangingPunct="1">
              <a:lnSpc>
                <a:spcPct val="80000"/>
              </a:lnSpc>
              <a:buFontTx/>
              <a:buAutoNum type="arabicPeriod"/>
              <a:defRPr/>
            </a:pPr>
            <a:r>
              <a:rPr lang="ja-JP" altLang="en-US" sz="2400" dirty="0" smtClean="0"/>
              <a:t>労働者が「資格取得」</a:t>
            </a:r>
            <a:r>
              <a:rPr lang="en-US" altLang="ja-JP" sz="2400" dirty="0" smtClean="0"/>
              <a:t>or</a:t>
            </a:r>
            <a:r>
              <a:rPr lang="ja-JP" altLang="en-US" sz="2400" dirty="0" smtClean="0"/>
              <a:t>「資格なし」を決定</a:t>
            </a:r>
          </a:p>
          <a:p>
            <a:pPr marL="838200" lvl="1" indent="-381000" eaLnBrk="1" hangingPunct="1">
              <a:lnSpc>
                <a:spcPct val="80000"/>
              </a:lnSpc>
              <a:buFontTx/>
              <a:buAutoNum type="arabicPeriod"/>
              <a:defRPr/>
            </a:pPr>
            <a:r>
              <a:rPr lang="ja-JP" altLang="en-US" sz="2400" dirty="0" smtClean="0"/>
              <a:t>企業が「高給」（</a:t>
            </a:r>
            <a:r>
              <a:rPr lang="en-US" altLang="ja-JP" sz="2400" dirty="0" smtClean="0"/>
              <a:t>4</a:t>
            </a:r>
            <a:r>
              <a:rPr lang="ja-JP" altLang="en-US" sz="2400" dirty="0" smtClean="0"/>
              <a:t>単位）</a:t>
            </a:r>
            <a:r>
              <a:rPr lang="en-US" altLang="ja-JP" sz="2400" dirty="0" smtClean="0"/>
              <a:t>or</a:t>
            </a:r>
            <a:r>
              <a:rPr lang="ja-JP" altLang="en-US" sz="2400" dirty="0" smtClean="0"/>
              <a:t>「低給」（</a:t>
            </a:r>
            <a:r>
              <a:rPr lang="en-US" altLang="ja-JP" sz="2400" dirty="0" smtClean="0"/>
              <a:t>1</a:t>
            </a:r>
            <a:r>
              <a:rPr lang="ja-JP" altLang="en-US" sz="2400" dirty="0" smtClean="0"/>
              <a:t>単位）を決定</a:t>
            </a:r>
          </a:p>
          <a:p>
            <a:pPr marL="1695450" lvl="3" indent="-381000" eaLnBrk="1" hangingPunct="1">
              <a:lnSpc>
                <a:spcPct val="80000"/>
              </a:lnSpc>
              <a:defRPr/>
            </a:pPr>
            <a:endParaRPr lang="ja-JP" altLang="en-US" sz="1600" dirty="0" smtClean="0"/>
          </a:p>
          <a:p>
            <a:pPr marL="457200" indent="-457200" eaLnBrk="1" hangingPunct="1">
              <a:lnSpc>
                <a:spcPct val="80000"/>
              </a:lnSpc>
              <a:defRPr/>
            </a:pPr>
            <a:r>
              <a:rPr lang="ja-JP" altLang="en-US" sz="2800" dirty="0" smtClean="0"/>
              <a:t>資格取得のコスト</a:t>
            </a:r>
          </a:p>
          <a:p>
            <a:pPr marL="838200" lvl="1" indent="-381000" eaLnBrk="1" hangingPunct="1">
              <a:lnSpc>
                <a:spcPct val="80000"/>
              </a:lnSpc>
              <a:defRPr/>
            </a:pPr>
            <a:r>
              <a:rPr lang="ja-JP" altLang="en-US" sz="2400" dirty="0" smtClean="0"/>
              <a:t>能力高：ゼロ（苦労せずに資格を取れる）</a:t>
            </a:r>
          </a:p>
          <a:p>
            <a:pPr marL="838200" lvl="1" indent="-381000" eaLnBrk="1" hangingPunct="1">
              <a:lnSpc>
                <a:spcPct val="80000"/>
              </a:lnSpc>
              <a:defRPr/>
            </a:pPr>
            <a:r>
              <a:rPr lang="ja-JP" altLang="en-US" sz="2400" dirty="0" smtClean="0"/>
              <a:t>能力低：</a:t>
            </a:r>
            <a:r>
              <a:rPr lang="en-US" altLang="ja-JP" sz="2400" dirty="0" smtClean="0"/>
              <a:t>3</a:t>
            </a:r>
            <a:r>
              <a:rPr lang="ja-JP" altLang="en-US" sz="2400" dirty="0" smtClean="0"/>
              <a:t>単位かかる</a:t>
            </a:r>
          </a:p>
          <a:p>
            <a:pPr marL="1695450" lvl="3" indent="-381000" eaLnBrk="1" hangingPunct="1">
              <a:lnSpc>
                <a:spcPct val="80000"/>
              </a:lnSpc>
              <a:defRPr/>
            </a:pPr>
            <a:endParaRPr lang="ja-JP" altLang="en-US" sz="1600" dirty="0" smtClean="0"/>
          </a:p>
          <a:p>
            <a:pPr marL="457200" indent="-457200" eaLnBrk="1" hangingPunct="1">
              <a:lnSpc>
                <a:spcPct val="80000"/>
              </a:lnSpc>
              <a:defRPr/>
            </a:pPr>
            <a:r>
              <a:rPr lang="ja-JP" altLang="en-US" sz="2800" dirty="0" smtClean="0"/>
              <a:t>企業：労働者の能力を観察</a:t>
            </a:r>
            <a:r>
              <a:rPr lang="ja-JP" altLang="en-US" sz="2800" dirty="0" smtClean="0">
                <a:solidFill>
                  <a:schemeClr val="bg1"/>
                </a:solidFill>
              </a:rPr>
              <a:t>できない</a:t>
            </a:r>
            <a:r>
              <a:rPr lang="ja-JP" altLang="en-US" sz="2800" dirty="0" smtClean="0"/>
              <a:t>が、資格の有無は観察</a:t>
            </a:r>
            <a:r>
              <a:rPr lang="ja-JP" altLang="en-US" sz="2800" dirty="0" smtClean="0">
                <a:solidFill>
                  <a:schemeClr val="bg1"/>
                </a:solidFill>
              </a:rPr>
              <a:t>可能</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8853">
                                            <p:txEl>
                                              <p:pRg st="0" end="0"/>
                                            </p:txEl>
                                          </p:spTgt>
                                        </p:tgtEl>
                                        <p:attrNameLst>
                                          <p:attrName>style.visibility</p:attrName>
                                        </p:attrNameLst>
                                      </p:cBhvr>
                                      <p:to>
                                        <p:strVal val="visible"/>
                                      </p:to>
                                    </p:set>
                                    <p:anim calcmode="lin" valueType="num">
                                      <p:cBhvr additive="base">
                                        <p:cTn id="7" dur="500" fill="hold"/>
                                        <p:tgtEl>
                                          <p:spTgt spid="7885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885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8853">
                                            <p:txEl>
                                              <p:pRg st="1" end="1"/>
                                            </p:txEl>
                                          </p:spTgt>
                                        </p:tgtEl>
                                        <p:attrNameLst>
                                          <p:attrName>style.visibility</p:attrName>
                                        </p:attrNameLst>
                                      </p:cBhvr>
                                      <p:to>
                                        <p:strVal val="visible"/>
                                      </p:to>
                                    </p:set>
                                    <p:anim calcmode="lin" valueType="num">
                                      <p:cBhvr additive="base">
                                        <p:cTn id="13" dur="500" fill="hold"/>
                                        <p:tgtEl>
                                          <p:spTgt spid="7885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8853">
                                            <p:txEl>
                                              <p:pRg st="1" end="1"/>
                                            </p:txEl>
                                          </p:spTgt>
                                        </p:tgtEl>
                                        <p:attrNameLst>
                                          <p:attrName>ppt_y</p:attrName>
                                        </p:attrNameLst>
                                      </p:cBhvr>
                                      <p:tavLst>
                                        <p:tav tm="0">
                                          <p:val>
                                            <p:strVal val="#ppt_y"/>
                                          </p:val>
                                        </p:tav>
                                        <p:tav tm="100000">
                                          <p:val>
                                            <p:strVal val="#ppt_y"/>
                                          </p:val>
                                        </p:tav>
                                      </p:tavLst>
                                    </p:anim>
                                  </p:childTnLst>
                                </p:cTn>
                              </p:par>
                            </p:childTnLst>
                          </p:cTn>
                        </p:par>
                        <p:par>
                          <p:cTn id="15" fill="hold" nodeType="afterGroup">
                            <p:stCondLst>
                              <p:cond delay="500"/>
                            </p:stCondLst>
                            <p:childTnLst>
                              <p:par>
                                <p:cTn id="16" presetID="2" presetClass="entr" presetSubtype="8" fill="hold" grpId="0" nodeType="afterEffect">
                                  <p:stCondLst>
                                    <p:cond delay="0"/>
                                  </p:stCondLst>
                                  <p:childTnLst>
                                    <p:set>
                                      <p:cBhvr>
                                        <p:cTn id="17" dur="1" fill="hold">
                                          <p:stCondLst>
                                            <p:cond delay="0"/>
                                          </p:stCondLst>
                                        </p:cTn>
                                        <p:tgtEl>
                                          <p:spTgt spid="78853">
                                            <p:txEl>
                                              <p:pRg st="2" end="2"/>
                                            </p:txEl>
                                          </p:spTgt>
                                        </p:tgtEl>
                                        <p:attrNameLst>
                                          <p:attrName>style.visibility</p:attrName>
                                        </p:attrNameLst>
                                      </p:cBhvr>
                                      <p:to>
                                        <p:strVal val="visible"/>
                                      </p:to>
                                    </p:set>
                                    <p:anim calcmode="lin" valueType="num">
                                      <p:cBhvr additive="base">
                                        <p:cTn id="18" dur="500" fill="hold"/>
                                        <p:tgtEl>
                                          <p:spTgt spid="78853">
                                            <p:txEl>
                                              <p:pRg st="2" end="2"/>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78853">
                                            <p:txEl>
                                              <p:pRg st="2" end="2"/>
                                            </p:txEl>
                                          </p:spTgt>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78853">
                                            <p:txEl>
                                              <p:pRg st="3" end="3"/>
                                            </p:txEl>
                                          </p:spTgt>
                                        </p:tgtEl>
                                        <p:attrNameLst>
                                          <p:attrName>style.visibility</p:attrName>
                                        </p:attrNameLst>
                                      </p:cBhvr>
                                      <p:to>
                                        <p:strVal val="visible"/>
                                      </p:to>
                                    </p:set>
                                    <p:anim calcmode="lin" valueType="num">
                                      <p:cBhvr additive="base">
                                        <p:cTn id="22" dur="500" fill="hold"/>
                                        <p:tgtEl>
                                          <p:spTgt spid="78853">
                                            <p:txEl>
                                              <p:pRg st="3" end="3"/>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7885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2" presetClass="entr" presetSubtype="8" fill="hold" grpId="0" nodeType="clickEffect">
                                  <p:stCondLst>
                                    <p:cond delay="0"/>
                                  </p:stCondLst>
                                  <p:childTnLst>
                                    <p:set>
                                      <p:cBhvr>
                                        <p:cTn id="27" dur="1" fill="hold">
                                          <p:stCondLst>
                                            <p:cond delay="0"/>
                                          </p:stCondLst>
                                        </p:cTn>
                                        <p:tgtEl>
                                          <p:spTgt spid="78853">
                                            <p:txEl>
                                              <p:pRg st="4" end="4"/>
                                            </p:txEl>
                                          </p:spTgt>
                                        </p:tgtEl>
                                        <p:attrNameLst>
                                          <p:attrName>style.visibility</p:attrName>
                                        </p:attrNameLst>
                                      </p:cBhvr>
                                      <p:to>
                                        <p:strVal val="visible"/>
                                      </p:to>
                                    </p:set>
                                    <p:anim calcmode="lin" valueType="num">
                                      <p:cBhvr additive="base">
                                        <p:cTn id="28" dur="500" fill="hold"/>
                                        <p:tgtEl>
                                          <p:spTgt spid="78853">
                                            <p:txEl>
                                              <p:pRg st="4" end="4"/>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7885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0" fill="hold" nodeType="clickPar">
                      <p:stCondLst>
                        <p:cond delay="indefinite"/>
                      </p:stCondLst>
                      <p:childTnLst>
                        <p:par>
                          <p:cTn id="31" fill="hold" nodeType="withGroup">
                            <p:stCondLst>
                              <p:cond delay="0"/>
                            </p:stCondLst>
                            <p:childTnLst>
                              <p:par>
                                <p:cTn id="32" presetID="2" presetClass="entr" presetSubtype="8" fill="hold" grpId="0" nodeType="clickEffect">
                                  <p:stCondLst>
                                    <p:cond delay="0"/>
                                  </p:stCondLst>
                                  <p:childTnLst>
                                    <p:set>
                                      <p:cBhvr>
                                        <p:cTn id="33" dur="1" fill="hold">
                                          <p:stCondLst>
                                            <p:cond delay="0"/>
                                          </p:stCondLst>
                                        </p:cTn>
                                        <p:tgtEl>
                                          <p:spTgt spid="78853">
                                            <p:txEl>
                                              <p:pRg st="5" end="5"/>
                                            </p:txEl>
                                          </p:spTgt>
                                        </p:tgtEl>
                                        <p:attrNameLst>
                                          <p:attrName>style.visibility</p:attrName>
                                        </p:attrNameLst>
                                      </p:cBhvr>
                                      <p:to>
                                        <p:strVal val="visible"/>
                                      </p:to>
                                    </p:set>
                                    <p:anim calcmode="lin" valueType="num">
                                      <p:cBhvr additive="base">
                                        <p:cTn id="34" dur="500" fill="hold"/>
                                        <p:tgtEl>
                                          <p:spTgt spid="78853">
                                            <p:txEl>
                                              <p:pRg st="5" end="5"/>
                                            </p:txEl>
                                          </p:spTgt>
                                        </p:tgtEl>
                                        <p:attrNameLst>
                                          <p:attrName>ppt_x</p:attrName>
                                        </p:attrNameLst>
                                      </p:cBhvr>
                                      <p:tavLst>
                                        <p:tav tm="0">
                                          <p:val>
                                            <p:strVal val="0-#ppt_w/2"/>
                                          </p:val>
                                        </p:tav>
                                        <p:tav tm="100000">
                                          <p:val>
                                            <p:strVal val="#ppt_x"/>
                                          </p:val>
                                        </p:tav>
                                      </p:tavLst>
                                    </p:anim>
                                    <p:anim calcmode="lin" valueType="num">
                                      <p:cBhvr additive="base">
                                        <p:cTn id="35" dur="500" fill="hold"/>
                                        <p:tgtEl>
                                          <p:spTgt spid="7885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6" fill="hold" nodeType="clickPar">
                      <p:stCondLst>
                        <p:cond delay="indefinite"/>
                      </p:stCondLst>
                      <p:childTnLst>
                        <p:par>
                          <p:cTn id="37" fill="hold" nodeType="withGroup">
                            <p:stCondLst>
                              <p:cond delay="0"/>
                            </p:stCondLst>
                            <p:childTnLst>
                              <p:par>
                                <p:cTn id="38" presetID="2" presetClass="entr" presetSubtype="8" fill="hold" grpId="0" nodeType="clickEffect">
                                  <p:stCondLst>
                                    <p:cond delay="0"/>
                                  </p:stCondLst>
                                  <p:childTnLst>
                                    <p:set>
                                      <p:cBhvr>
                                        <p:cTn id="39" dur="1" fill="hold">
                                          <p:stCondLst>
                                            <p:cond delay="0"/>
                                          </p:stCondLst>
                                        </p:cTn>
                                        <p:tgtEl>
                                          <p:spTgt spid="78853">
                                            <p:txEl>
                                              <p:pRg st="7" end="7"/>
                                            </p:txEl>
                                          </p:spTgt>
                                        </p:tgtEl>
                                        <p:attrNameLst>
                                          <p:attrName>style.visibility</p:attrName>
                                        </p:attrNameLst>
                                      </p:cBhvr>
                                      <p:to>
                                        <p:strVal val="visible"/>
                                      </p:to>
                                    </p:set>
                                    <p:anim calcmode="lin" valueType="num">
                                      <p:cBhvr additive="base">
                                        <p:cTn id="40" dur="500" fill="hold"/>
                                        <p:tgtEl>
                                          <p:spTgt spid="78853">
                                            <p:txEl>
                                              <p:pRg st="7" end="7"/>
                                            </p:txEl>
                                          </p:spTgt>
                                        </p:tgtEl>
                                        <p:attrNameLst>
                                          <p:attrName>ppt_x</p:attrName>
                                        </p:attrNameLst>
                                      </p:cBhvr>
                                      <p:tavLst>
                                        <p:tav tm="0">
                                          <p:val>
                                            <p:strVal val="0-#ppt_w/2"/>
                                          </p:val>
                                        </p:tav>
                                        <p:tav tm="100000">
                                          <p:val>
                                            <p:strVal val="#ppt_x"/>
                                          </p:val>
                                        </p:tav>
                                      </p:tavLst>
                                    </p:anim>
                                    <p:anim calcmode="lin" valueType="num">
                                      <p:cBhvr additive="base">
                                        <p:cTn id="41" dur="500" fill="hold"/>
                                        <p:tgtEl>
                                          <p:spTgt spid="78853">
                                            <p:txEl>
                                              <p:pRg st="7" end="7"/>
                                            </p:txEl>
                                          </p:spTgt>
                                        </p:tgtEl>
                                        <p:attrNameLst>
                                          <p:attrName>ppt_y</p:attrName>
                                        </p:attrNameLst>
                                      </p:cBhvr>
                                      <p:tavLst>
                                        <p:tav tm="0">
                                          <p:val>
                                            <p:strVal val="#ppt_y"/>
                                          </p:val>
                                        </p:tav>
                                        <p:tav tm="100000">
                                          <p:val>
                                            <p:strVal val="#ppt_y"/>
                                          </p:val>
                                        </p:tav>
                                      </p:tavLst>
                                    </p:anim>
                                  </p:childTnLst>
                                </p:cTn>
                              </p:par>
                            </p:childTnLst>
                          </p:cTn>
                        </p:par>
                        <p:par>
                          <p:cTn id="42" fill="hold" nodeType="afterGroup">
                            <p:stCondLst>
                              <p:cond delay="500"/>
                            </p:stCondLst>
                            <p:childTnLst>
                              <p:par>
                                <p:cTn id="43" presetID="2" presetClass="entr" presetSubtype="8" fill="hold" grpId="0" nodeType="afterEffect">
                                  <p:stCondLst>
                                    <p:cond delay="0"/>
                                  </p:stCondLst>
                                  <p:childTnLst>
                                    <p:set>
                                      <p:cBhvr>
                                        <p:cTn id="44" dur="1" fill="hold">
                                          <p:stCondLst>
                                            <p:cond delay="0"/>
                                          </p:stCondLst>
                                        </p:cTn>
                                        <p:tgtEl>
                                          <p:spTgt spid="78853">
                                            <p:txEl>
                                              <p:pRg st="8" end="8"/>
                                            </p:txEl>
                                          </p:spTgt>
                                        </p:tgtEl>
                                        <p:attrNameLst>
                                          <p:attrName>style.visibility</p:attrName>
                                        </p:attrNameLst>
                                      </p:cBhvr>
                                      <p:to>
                                        <p:strVal val="visible"/>
                                      </p:to>
                                    </p:set>
                                    <p:anim calcmode="lin" valueType="num">
                                      <p:cBhvr additive="base">
                                        <p:cTn id="45" dur="500" fill="hold"/>
                                        <p:tgtEl>
                                          <p:spTgt spid="78853">
                                            <p:txEl>
                                              <p:pRg st="8" end="8"/>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78853">
                                            <p:txEl>
                                              <p:pRg st="8" end="8"/>
                                            </p:txEl>
                                          </p:spTgt>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78853">
                                            <p:txEl>
                                              <p:pRg st="9" end="9"/>
                                            </p:txEl>
                                          </p:spTgt>
                                        </p:tgtEl>
                                        <p:attrNameLst>
                                          <p:attrName>style.visibility</p:attrName>
                                        </p:attrNameLst>
                                      </p:cBhvr>
                                      <p:to>
                                        <p:strVal val="visible"/>
                                      </p:to>
                                    </p:set>
                                    <p:anim calcmode="lin" valueType="num">
                                      <p:cBhvr additive="base">
                                        <p:cTn id="49" dur="500" fill="hold"/>
                                        <p:tgtEl>
                                          <p:spTgt spid="78853">
                                            <p:txEl>
                                              <p:pRg st="9" end="9"/>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7885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78853">
                                            <p:txEl>
                                              <p:pRg st="11" end="11"/>
                                            </p:txEl>
                                          </p:spTgt>
                                        </p:tgtEl>
                                        <p:attrNameLst>
                                          <p:attrName>style.visibility</p:attrName>
                                        </p:attrNameLst>
                                      </p:cBhvr>
                                      <p:to>
                                        <p:strVal val="visible"/>
                                      </p:to>
                                    </p:set>
                                    <p:anim calcmode="lin" valueType="num">
                                      <p:cBhvr additive="base">
                                        <p:cTn id="55" dur="500" fill="hold"/>
                                        <p:tgtEl>
                                          <p:spTgt spid="78853">
                                            <p:txEl>
                                              <p:pRg st="11" end="11"/>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78853">
                                            <p:txEl>
                                              <p:pRg st="11" end="1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スライド番号プレースホル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3D1F127F-BF41-4182-8627-176286C746FF}" type="slidenum">
              <a:rPr kumimoji="0" lang="en-US" altLang="ja-JP"/>
              <a:pPr eaLnBrk="1" hangingPunct="1"/>
              <a:t>28</a:t>
            </a:fld>
            <a:endParaRPr kumimoji="0" lang="en-US" altLang="ja-JP"/>
          </a:p>
        </p:txBody>
      </p:sp>
      <p:sp>
        <p:nvSpPr>
          <p:cNvPr id="29699" name="Rectangle 8"/>
          <p:cNvSpPr>
            <a:spLocks noGrp="1" noChangeArrowheads="1"/>
          </p:cNvSpPr>
          <p:nvPr>
            <p:ph type="title"/>
          </p:nvPr>
        </p:nvSpPr>
        <p:spPr/>
        <p:txBody>
          <a:bodyPr/>
          <a:lstStyle/>
          <a:p>
            <a:pPr eaLnBrk="1" hangingPunct="1"/>
            <a:r>
              <a:rPr lang="ja-JP" altLang="en-US" smtClean="0"/>
              <a:t>シグナリング・ゲーム</a:t>
            </a:r>
          </a:p>
        </p:txBody>
      </p:sp>
      <p:sp>
        <p:nvSpPr>
          <p:cNvPr id="79881" name="Rectangle 9"/>
          <p:cNvSpPr>
            <a:spLocks noGrp="1" noChangeArrowheads="1"/>
          </p:cNvSpPr>
          <p:nvPr>
            <p:ph type="body" idx="1"/>
          </p:nvPr>
        </p:nvSpPr>
        <p:spPr>
          <a:xfrm>
            <a:off x="457200" y="1600200"/>
            <a:ext cx="8229600" cy="4724400"/>
          </a:xfrm>
        </p:spPr>
        <p:txBody>
          <a:bodyPr/>
          <a:lstStyle/>
          <a:p>
            <a:pPr eaLnBrk="1" hangingPunct="1"/>
            <a:r>
              <a:rPr lang="ja-JP" altLang="en-US" sz="2800" dirty="0" smtClean="0"/>
              <a:t>資格そのものは生産性に影響を与えないと仮定</a:t>
            </a:r>
          </a:p>
          <a:p>
            <a:pPr eaLnBrk="1" hangingPunct="1"/>
            <a:r>
              <a:rPr lang="ja-JP" altLang="en-US" sz="2800" dirty="0" smtClean="0"/>
              <a:t>⇒ 企業の生産額：能力高（能力低）の労働者を雇った場合は</a:t>
            </a:r>
            <a:r>
              <a:rPr lang="en-US" altLang="ja-JP" sz="2800" dirty="0" smtClean="0"/>
              <a:t>6</a:t>
            </a:r>
            <a:r>
              <a:rPr lang="ja-JP" altLang="en-US" sz="2800" dirty="0" smtClean="0"/>
              <a:t>単位（</a:t>
            </a:r>
            <a:r>
              <a:rPr lang="en-US" altLang="ja-JP" sz="2800" dirty="0" smtClean="0"/>
              <a:t>3</a:t>
            </a:r>
            <a:r>
              <a:rPr lang="ja-JP" altLang="en-US" sz="2800" dirty="0" smtClean="0"/>
              <a:t>単位）</a:t>
            </a:r>
          </a:p>
          <a:p>
            <a:pPr lvl="3" eaLnBrk="1" hangingPunct="1"/>
            <a:endParaRPr lang="ja-JP" altLang="en-US" sz="1600" dirty="0" smtClean="0"/>
          </a:p>
          <a:p>
            <a:pPr eaLnBrk="1" hangingPunct="1"/>
            <a:r>
              <a:rPr lang="ja-JP" altLang="en-US" sz="2800" dirty="0" smtClean="0"/>
              <a:t>企業の利得：</a:t>
            </a:r>
          </a:p>
          <a:p>
            <a:pPr lvl="1" eaLnBrk="1" hangingPunct="1"/>
            <a:r>
              <a:rPr lang="ja-JP" altLang="en-US" sz="2400" dirty="0" smtClean="0"/>
              <a:t>能力高の労働者に高給を払う ⇒ </a:t>
            </a:r>
            <a:r>
              <a:rPr lang="en-US" altLang="ja-JP" sz="2400" dirty="0" smtClean="0"/>
              <a:t>6</a:t>
            </a:r>
            <a:r>
              <a:rPr lang="ja-JP" altLang="en-US" sz="2400" dirty="0" smtClean="0"/>
              <a:t>－</a:t>
            </a:r>
            <a:r>
              <a:rPr lang="en-US" altLang="ja-JP" sz="2400" dirty="0" smtClean="0"/>
              <a:t>4</a:t>
            </a:r>
            <a:r>
              <a:rPr lang="ja-JP" altLang="en-US" sz="2400" dirty="0" smtClean="0"/>
              <a:t>＝</a:t>
            </a:r>
            <a:r>
              <a:rPr lang="en-US" altLang="ja-JP" sz="2400" dirty="0" smtClean="0">
                <a:solidFill>
                  <a:schemeClr val="bg1"/>
                </a:solidFill>
              </a:rPr>
              <a:t>2</a:t>
            </a:r>
          </a:p>
          <a:p>
            <a:pPr lvl="1" eaLnBrk="1" hangingPunct="1"/>
            <a:r>
              <a:rPr lang="ja-JP" altLang="en-US" sz="2400" dirty="0" smtClean="0"/>
              <a:t>能力高の労働者に低給を払う ⇒ －</a:t>
            </a:r>
            <a:r>
              <a:rPr lang="en-US" altLang="ja-JP" sz="2400" dirty="0" smtClean="0"/>
              <a:t>1</a:t>
            </a:r>
          </a:p>
          <a:p>
            <a:pPr lvl="2" eaLnBrk="1" hangingPunct="1"/>
            <a:r>
              <a:rPr lang="ja-JP" altLang="en-US" sz="2000" dirty="0" smtClean="0"/>
              <a:t>労働者は会社を辞めてしまうため</a:t>
            </a:r>
          </a:p>
          <a:p>
            <a:pPr lvl="1" eaLnBrk="1" hangingPunct="1"/>
            <a:r>
              <a:rPr lang="ja-JP" altLang="en-US" sz="2400" dirty="0" smtClean="0"/>
              <a:t>能力低の労働者に高給を払う ⇒ </a:t>
            </a:r>
            <a:r>
              <a:rPr lang="en-US" altLang="ja-JP" sz="2400" dirty="0" smtClean="0"/>
              <a:t>3</a:t>
            </a:r>
            <a:r>
              <a:rPr lang="ja-JP" altLang="en-US" sz="2400" dirty="0" smtClean="0"/>
              <a:t>－</a:t>
            </a:r>
            <a:r>
              <a:rPr lang="en-US" altLang="ja-JP" sz="2400" dirty="0" smtClean="0"/>
              <a:t>4</a:t>
            </a:r>
            <a:r>
              <a:rPr lang="ja-JP" altLang="en-US" sz="2400" dirty="0" smtClean="0"/>
              <a:t>＝</a:t>
            </a:r>
            <a:r>
              <a:rPr lang="ja-JP" altLang="en-US" sz="2400" dirty="0" smtClean="0">
                <a:solidFill>
                  <a:schemeClr val="bg1"/>
                </a:solidFill>
              </a:rPr>
              <a:t>－</a:t>
            </a:r>
            <a:r>
              <a:rPr lang="en-US" altLang="ja-JP" sz="2400" dirty="0" smtClean="0">
                <a:solidFill>
                  <a:schemeClr val="bg1"/>
                </a:solidFill>
              </a:rPr>
              <a:t>1</a:t>
            </a:r>
          </a:p>
          <a:p>
            <a:pPr lvl="1" eaLnBrk="1" hangingPunct="1"/>
            <a:r>
              <a:rPr lang="ja-JP" altLang="en-US" sz="2400" dirty="0" smtClean="0"/>
              <a:t>能力低の労働者に低給を払う ⇒ </a:t>
            </a:r>
            <a:r>
              <a:rPr lang="en-US" altLang="ja-JP" sz="2400" dirty="0" smtClean="0"/>
              <a:t>3</a:t>
            </a:r>
            <a:r>
              <a:rPr lang="ja-JP" altLang="en-US" sz="2400" dirty="0" smtClean="0"/>
              <a:t>－</a:t>
            </a:r>
            <a:r>
              <a:rPr lang="en-US" altLang="ja-JP" sz="2400" dirty="0" smtClean="0"/>
              <a:t>1</a:t>
            </a:r>
            <a:r>
              <a:rPr lang="ja-JP" altLang="en-US" sz="2400" dirty="0" smtClean="0"/>
              <a:t>＝</a:t>
            </a:r>
            <a:r>
              <a:rPr lang="en-US" altLang="ja-JP" sz="2400" dirty="0" smtClean="0">
                <a:solidFill>
                  <a:schemeClr val="bg1"/>
                </a:solidFill>
              </a:rPr>
              <a:t>2</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9881">
                                            <p:txEl>
                                              <p:pRg st="0" end="0"/>
                                            </p:txEl>
                                          </p:spTgt>
                                        </p:tgtEl>
                                        <p:attrNameLst>
                                          <p:attrName>style.visibility</p:attrName>
                                        </p:attrNameLst>
                                      </p:cBhvr>
                                      <p:to>
                                        <p:strVal val="visible"/>
                                      </p:to>
                                    </p:set>
                                    <p:anim calcmode="lin" valueType="num">
                                      <p:cBhvr additive="base">
                                        <p:cTn id="7" dur="500" fill="hold"/>
                                        <p:tgtEl>
                                          <p:spTgt spid="7988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988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9881">
                                            <p:txEl>
                                              <p:pRg st="1" end="1"/>
                                            </p:txEl>
                                          </p:spTgt>
                                        </p:tgtEl>
                                        <p:attrNameLst>
                                          <p:attrName>style.visibility</p:attrName>
                                        </p:attrNameLst>
                                      </p:cBhvr>
                                      <p:to>
                                        <p:strVal val="visible"/>
                                      </p:to>
                                    </p:set>
                                    <p:anim calcmode="lin" valueType="num">
                                      <p:cBhvr additive="base">
                                        <p:cTn id="13" dur="500" fill="hold"/>
                                        <p:tgtEl>
                                          <p:spTgt spid="7988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988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9881">
                                            <p:txEl>
                                              <p:pRg st="3" end="3"/>
                                            </p:txEl>
                                          </p:spTgt>
                                        </p:tgtEl>
                                        <p:attrNameLst>
                                          <p:attrName>style.visibility</p:attrName>
                                        </p:attrNameLst>
                                      </p:cBhvr>
                                      <p:to>
                                        <p:strVal val="visible"/>
                                      </p:to>
                                    </p:set>
                                    <p:anim calcmode="lin" valueType="num">
                                      <p:cBhvr additive="base">
                                        <p:cTn id="19" dur="500" fill="hold"/>
                                        <p:tgtEl>
                                          <p:spTgt spid="79881">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9881">
                                            <p:txEl>
                                              <p:pRg st="3" end="3"/>
                                            </p:txEl>
                                          </p:spTgt>
                                        </p:tgtEl>
                                        <p:attrNameLst>
                                          <p:attrName>ppt_y</p:attrName>
                                        </p:attrNameLst>
                                      </p:cBhvr>
                                      <p:tavLst>
                                        <p:tav tm="0">
                                          <p:val>
                                            <p:strVal val="#ppt_y"/>
                                          </p:val>
                                        </p:tav>
                                        <p:tav tm="100000">
                                          <p:val>
                                            <p:strVal val="#ppt_y"/>
                                          </p:val>
                                        </p:tav>
                                      </p:tavLst>
                                    </p:anim>
                                  </p:childTnLst>
                                </p:cTn>
                              </p:par>
                            </p:childTnLst>
                          </p:cTn>
                        </p:par>
                        <p:par>
                          <p:cTn id="21" fill="hold" nodeType="afterGroup">
                            <p:stCondLst>
                              <p:cond delay="500"/>
                            </p:stCondLst>
                            <p:childTnLst>
                              <p:par>
                                <p:cTn id="22" presetID="2" presetClass="entr" presetSubtype="8" fill="hold" grpId="0" nodeType="afterEffect">
                                  <p:stCondLst>
                                    <p:cond delay="0"/>
                                  </p:stCondLst>
                                  <p:childTnLst>
                                    <p:set>
                                      <p:cBhvr>
                                        <p:cTn id="23" dur="1" fill="hold">
                                          <p:stCondLst>
                                            <p:cond delay="0"/>
                                          </p:stCondLst>
                                        </p:cTn>
                                        <p:tgtEl>
                                          <p:spTgt spid="79881">
                                            <p:txEl>
                                              <p:pRg st="4" end="4"/>
                                            </p:txEl>
                                          </p:spTgt>
                                        </p:tgtEl>
                                        <p:attrNameLst>
                                          <p:attrName>style.visibility</p:attrName>
                                        </p:attrNameLst>
                                      </p:cBhvr>
                                      <p:to>
                                        <p:strVal val="visible"/>
                                      </p:to>
                                    </p:set>
                                    <p:anim calcmode="lin" valueType="num">
                                      <p:cBhvr additive="base">
                                        <p:cTn id="24" dur="500" fill="hold"/>
                                        <p:tgtEl>
                                          <p:spTgt spid="79881">
                                            <p:txEl>
                                              <p:pRg st="4" end="4"/>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79881">
                                            <p:txEl>
                                              <p:pRg st="4" end="4"/>
                                            </p:txEl>
                                          </p:spTgt>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79881">
                                            <p:txEl>
                                              <p:pRg st="5" end="5"/>
                                            </p:txEl>
                                          </p:spTgt>
                                        </p:tgtEl>
                                        <p:attrNameLst>
                                          <p:attrName>style.visibility</p:attrName>
                                        </p:attrNameLst>
                                      </p:cBhvr>
                                      <p:to>
                                        <p:strVal val="visible"/>
                                      </p:to>
                                    </p:set>
                                    <p:anim calcmode="lin" valueType="num">
                                      <p:cBhvr additive="base">
                                        <p:cTn id="28" dur="500" fill="hold"/>
                                        <p:tgtEl>
                                          <p:spTgt spid="79881">
                                            <p:txEl>
                                              <p:pRg st="5" end="5"/>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79881">
                                            <p:txEl>
                                              <p:pRg st="5" end="5"/>
                                            </p:txEl>
                                          </p:spTgt>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79881">
                                            <p:txEl>
                                              <p:pRg st="6" end="6"/>
                                            </p:txEl>
                                          </p:spTgt>
                                        </p:tgtEl>
                                        <p:attrNameLst>
                                          <p:attrName>style.visibility</p:attrName>
                                        </p:attrNameLst>
                                      </p:cBhvr>
                                      <p:to>
                                        <p:strVal val="visible"/>
                                      </p:to>
                                    </p:set>
                                    <p:anim calcmode="lin" valueType="num">
                                      <p:cBhvr additive="base">
                                        <p:cTn id="32" dur="500" fill="hold"/>
                                        <p:tgtEl>
                                          <p:spTgt spid="79881">
                                            <p:txEl>
                                              <p:pRg st="6" end="6"/>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79881">
                                            <p:txEl>
                                              <p:pRg st="6" end="6"/>
                                            </p:txEl>
                                          </p:spTgt>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79881">
                                            <p:txEl>
                                              <p:pRg st="7" end="7"/>
                                            </p:txEl>
                                          </p:spTgt>
                                        </p:tgtEl>
                                        <p:attrNameLst>
                                          <p:attrName>style.visibility</p:attrName>
                                        </p:attrNameLst>
                                      </p:cBhvr>
                                      <p:to>
                                        <p:strVal val="visible"/>
                                      </p:to>
                                    </p:set>
                                    <p:anim calcmode="lin" valueType="num">
                                      <p:cBhvr additive="base">
                                        <p:cTn id="36" dur="500" fill="hold"/>
                                        <p:tgtEl>
                                          <p:spTgt spid="79881">
                                            <p:txEl>
                                              <p:pRg st="7" end="7"/>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79881">
                                            <p:txEl>
                                              <p:pRg st="7" end="7"/>
                                            </p:txEl>
                                          </p:spTgt>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stCondLst>
                                    <p:cond delay="0"/>
                                  </p:stCondLst>
                                  <p:childTnLst>
                                    <p:set>
                                      <p:cBhvr>
                                        <p:cTn id="39" dur="1" fill="hold">
                                          <p:stCondLst>
                                            <p:cond delay="0"/>
                                          </p:stCondLst>
                                        </p:cTn>
                                        <p:tgtEl>
                                          <p:spTgt spid="79881">
                                            <p:txEl>
                                              <p:pRg st="8" end="8"/>
                                            </p:txEl>
                                          </p:spTgt>
                                        </p:tgtEl>
                                        <p:attrNameLst>
                                          <p:attrName>style.visibility</p:attrName>
                                        </p:attrNameLst>
                                      </p:cBhvr>
                                      <p:to>
                                        <p:strVal val="visible"/>
                                      </p:to>
                                    </p:set>
                                    <p:anim calcmode="lin" valueType="num">
                                      <p:cBhvr additive="base">
                                        <p:cTn id="40" dur="500" fill="hold"/>
                                        <p:tgtEl>
                                          <p:spTgt spid="79881">
                                            <p:txEl>
                                              <p:pRg st="8" end="8"/>
                                            </p:txEl>
                                          </p:spTgt>
                                        </p:tgtEl>
                                        <p:attrNameLst>
                                          <p:attrName>ppt_x</p:attrName>
                                        </p:attrNameLst>
                                      </p:cBhvr>
                                      <p:tavLst>
                                        <p:tav tm="0">
                                          <p:val>
                                            <p:strVal val="0-#ppt_w/2"/>
                                          </p:val>
                                        </p:tav>
                                        <p:tav tm="100000">
                                          <p:val>
                                            <p:strVal val="#ppt_x"/>
                                          </p:val>
                                        </p:tav>
                                      </p:tavLst>
                                    </p:anim>
                                    <p:anim calcmode="lin" valueType="num">
                                      <p:cBhvr additive="base">
                                        <p:cTn id="41" dur="500" fill="hold"/>
                                        <p:tgtEl>
                                          <p:spTgt spid="79881">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81"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スライド番号プレースホル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CF483977-E111-4CD4-B89A-47B590E57DFA}" type="slidenum">
              <a:rPr kumimoji="0" lang="en-US" altLang="ja-JP"/>
              <a:pPr eaLnBrk="1" hangingPunct="1"/>
              <a:t>29</a:t>
            </a:fld>
            <a:endParaRPr kumimoji="0" lang="en-US" altLang="ja-JP"/>
          </a:p>
        </p:txBody>
      </p:sp>
      <p:sp>
        <p:nvSpPr>
          <p:cNvPr id="30723" name="Rectangle 6"/>
          <p:cNvSpPr>
            <a:spLocks noGrp="1" noChangeArrowheads="1"/>
          </p:cNvSpPr>
          <p:nvPr>
            <p:ph type="title"/>
          </p:nvPr>
        </p:nvSpPr>
        <p:spPr/>
        <p:txBody>
          <a:bodyPr/>
          <a:lstStyle/>
          <a:p>
            <a:pPr eaLnBrk="1" hangingPunct="1"/>
            <a:r>
              <a:rPr lang="ja-JP" altLang="en-US" smtClean="0"/>
              <a:t>シグナリング・ゲーム</a:t>
            </a:r>
          </a:p>
        </p:txBody>
      </p:sp>
      <p:sp>
        <p:nvSpPr>
          <p:cNvPr id="83975" name="Rectangle 7"/>
          <p:cNvSpPr>
            <a:spLocks noGrp="1" noChangeArrowheads="1"/>
          </p:cNvSpPr>
          <p:nvPr>
            <p:ph type="body" idx="1"/>
          </p:nvPr>
        </p:nvSpPr>
        <p:spPr>
          <a:xfrm>
            <a:off x="457200" y="1600200"/>
            <a:ext cx="8229600" cy="4343400"/>
          </a:xfrm>
        </p:spPr>
        <p:txBody>
          <a:bodyPr/>
          <a:lstStyle/>
          <a:p>
            <a:pPr eaLnBrk="1" hangingPunct="1"/>
            <a:r>
              <a:rPr lang="ja-JP" altLang="en-US" sz="2800" dirty="0" smtClean="0"/>
              <a:t>労働者の利得：</a:t>
            </a:r>
          </a:p>
          <a:p>
            <a:pPr lvl="1" eaLnBrk="1" hangingPunct="1"/>
            <a:r>
              <a:rPr lang="ja-JP" altLang="en-US" sz="2400" dirty="0" smtClean="0"/>
              <a:t>能力高＆高給もらう ⇒ 資格の有無にかかわらず、</a:t>
            </a:r>
            <a:r>
              <a:rPr lang="en-US" altLang="ja-JP" sz="2400" dirty="0" smtClean="0">
                <a:solidFill>
                  <a:schemeClr val="bg1"/>
                </a:solidFill>
              </a:rPr>
              <a:t>4</a:t>
            </a:r>
          </a:p>
          <a:p>
            <a:pPr lvl="1" eaLnBrk="1" hangingPunct="1"/>
            <a:r>
              <a:rPr lang="ja-JP" altLang="en-US" sz="2400" dirty="0" smtClean="0"/>
              <a:t>能力高＆低給をもらう ⇒ 資格の有無にかかわらず、</a:t>
            </a:r>
            <a:r>
              <a:rPr lang="en-US" altLang="ja-JP" sz="2400" dirty="0" smtClean="0"/>
              <a:t>3</a:t>
            </a:r>
          </a:p>
          <a:p>
            <a:pPr lvl="2" eaLnBrk="1" hangingPunct="1"/>
            <a:r>
              <a:rPr lang="ja-JP" altLang="en-US" sz="2000" dirty="0" smtClean="0"/>
              <a:t>他の会社で働くため</a:t>
            </a:r>
          </a:p>
          <a:p>
            <a:pPr lvl="1" eaLnBrk="1" hangingPunct="1"/>
            <a:r>
              <a:rPr lang="ja-JP" altLang="en-US" sz="2400" dirty="0" smtClean="0"/>
              <a:t>能力低＆資格あり＆高給をもらう ⇒ </a:t>
            </a:r>
            <a:r>
              <a:rPr lang="en-US" altLang="ja-JP" sz="2400" dirty="0" smtClean="0"/>
              <a:t>4</a:t>
            </a:r>
            <a:r>
              <a:rPr lang="ja-JP" altLang="en-US" sz="2400" dirty="0" smtClean="0"/>
              <a:t>－</a:t>
            </a:r>
            <a:r>
              <a:rPr lang="en-US" altLang="ja-JP" sz="2400" dirty="0" smtClean="0"/>
              <a:t>3</a:t>
            </a:r>
            <a:r>
              <a:rPr lang="ja-JP" altLang="en-US" sz="2400" dirty="0" smtClean="0"/>
              <a:t>＝</a:t>
            </a:r>
            <a:r>
              <a:rPr lang="en-US" altLang="ja-JP" sz="2400" dirty="0" smtClean="0">
                <a:solidFill>
                  <a:schemeClr val="bg1"/>
                </a:solidFill>
              </a:rPr>
              <a:t>1</a:t>
            </a:r>
          </a:p>
          <a:p>
            <a:pPr lvl="1" eaLnBrk="1" hangingPunct="1"/>
            <a:r>
              <a:rPr lang="ja-JP" altLang="en-US" sz="2400" dirty="0" smtClean="0"/>
              <a:t>能力低＆資格なし＆高給をもらう ⇒ </a:t>
            </a:r>
            <a:r>
              <a:rPr lang="en-US" altLang="ja-JP" sz="2400" dirty="0" smtClean="0"/>
              <a:t>4</a:t>
            </a:r>
            <a:r>
              <a:rPr lang="ja-JP" altLang="en-US" sz="2400" dirty="0" smtClean="0"/>
              <a:t>－</a:t>
            </a:r>
            <a:r>
              <a:rPr lang="en-US" altLang="ja-JP" sz="2400" dirty="0" smtClean="0"/>
              <a:t>0</a:t>
            </a:r>
            <a:r>
              <a:rPr lang="ja-JP" altLang="en-US" sz="2400" dirty="0" smtClean="0"/>
              <a:t>＝</a:t>
            </a:r>
            <a:r>
              <a:rPr lang="en-US" altLang="ja-JP" sz="2400" dirty="0" smtClean="0">
                <a:solidFill>
                  <a:schemeClr val="bg1"/>
                </a:solidFill>
              </a:rPr>
              <a:t>4</a:t>
            </a:r>
          </a:p>
          <a:p>
            <a:pPr lvl="1" eaLnBrk="1" hangingPunct="1"/>
            <a:r>
              <a:rPr lang="ja-JP" altLang="en-US" sz="2400" dirty="0" smtClean="0"/>
              <a:t>能力低＆資格あり＆低給をもらう ⇒ </a:t>
            </a:r>
            <a:r>
              <a:rPr lang="en-US" altLang="ja-JP" sz="2400" dirty="0" smtClean="0"/>
              <a:t>1</a:t>
            </a:r>
            <a:r>
              <a:rPr lang="ja-JP" altLang="en-US" sz="2400" dirty="0" smtClean="0"/>
              <a:t>－</a:t>
            </a:r>
            <a:r>
              <a:rPr lang="en-US" altLang="ja-JP" sz="2400" dirty="0" smtClean="0"/>
              <a:t>3</a:t>
            </a:r>
            <a:r>
              <a:rPr lang="ja-JP" altLang="en-US" sz="2400" dirty="0" smtClean="0"/>
              <a:t>＝</a:t>
            </a:r>
            <a:r>
              <a:rPr lang="ja-JP" altLang="en-US" sz="2400" dirty="0" smtClean="0">
                <a:solidFill>
                  <a:schemeClr val="bg1"/>
                </a:solidFill>
              </a:rPr>
              <a:t>－</a:t>
            </a:r>
            <a:r>
              <a:rPr lang="en-US" altLang="ja-JP" sz="2400" dirty="0" smtClean="0">
                <a:solidFill>
                  <a:schemeClr val="bg1"/>
                </a:solidFill>
              </a:rPr>
              <a:t>2</a:t>
            </a:r>
          </a:p>
          <a:p>
            <a:pPr lvl="1" eaLnBrk="1" hangingPunct="1"/>
            <a:r>
              <a:rPr lang="ja-JP" altLang="en-US" sz="2400" dirty="0" smtClean="0"/>
              <a:t>能力低＆資格なし＆低給をもらう ⇒ </a:t>
            </a:r>
            <a:r>
              <a:rPr lang="en-US" altLang="ja-JP" sz="2400" dirty="0" smtClean="0"/>
              <a:t>1</a:t>
            </a:r>
            <a:r>
              <a:rPr lang="ja-JP" altLang="en-US" sz="2400" dirty="0" smtClean="0"/>
              <a:t>－</a:t>
            </a:r>
            <a:r>
              <a:rPr lang="en-US" altLang="ja-JP" sz="2400" dirty="0" smtClean="0"/>
              <a:t>0</a:t>
            </a:r>
            <a:r>
              <a:rPr lang="ja-JP" altLang="en-US" sz="2400" dirty="0" smtClean="0"/>
              <a:t>＝</a:t>
            </a:r>
            <a:r>
              <a:rPr lang="en-US" altLang="ja-JP" sz="2400" dirty="0" smtClean="0">
                <a:solidFill>
                  <a:schemeClr val="bg1"/>
                </a:solidFill>
              </a:rPr>
              <a:t>1</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3975">
                                            <p:txEl>
                                              <p:pRg st="0" end="0"/>
                                            </p:txEl>
                                          </p:spTgt>
                                        </p:tgtEl>
                                        <p:attrNameLst>
                                          <p:attrName>style.visibility</p:attrName>
                                        </p:attrNameLst>
                                      </p:cBhvr>
                                      <p:to>
                                        <p:strVal val="visible"/>
                                      </p:to>
                                    </p:set>
                                    <p:anim calcmode="lin" valueType="num">
                                      <p:cBhvr additive="base">
                                        <p:cTn id="7" dur="500" fill="hold"/>
                                        <p:tgtEl>
                                          <p:spTgt spid="8397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3975">
                                            <p:txEl>
                                              <p:pRg st="0" end="0"/>
                                            </p:txEl>
                                          </p:spTgt>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83975">
                                            <p:txEl>
                                              <p:pRg st="1" end="1"/>
                                            </p:txEl>
                                          </p:spTgt>
                                        </p:tgtEl>
                                        <p:attrNameLst>
                                          <p:attrName>style.visibility</p:attrName>
                                        </p:attrNameLst>
                                      </p:cBhvr>
                                      <p:to>
                                        <p:strVal val="visible"/>
                                      </p:to>
                                    </p:set>
                                    <p:anim calcmode="lin" valueType="num">
                                      <p:cBhvr additive="base">
                                        <p:cTn id="12" dur="500" fill="hold"/>
                                        <p:tgtEl>
                                          <p:spTgt spid="83975">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83975">
                                            <p:txEl>
                                              <p:pRg st="1" end="1"/>
                                            </p:txEl>
                                          </p:spTgt>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83975">
                                            <p:txEl>
                                              <p:pRg st="2" end="2"/>
                                            </p:txEl>
                                          </p:spTgt>
                                        </p:tgtEl>
                                        <p:attrNameLst>
                                          <p:attrName>style.visibility</p:attrName>
                                        </p:attrNameLst>
                                      </p:cBhvr>
                                      <p:to>
                                        <p:strVal val="visible"/>
                                      </p:to>
                                    </p:set>
                                    <p:anim calcmode="lin" valueType="num">
                                      <p:cBhvr additive="base">
                                        <p:cTn id="16" dur="500" fill="hold"/>
                                        <p:tgtEl>
                                          <p:spTgt spid="83975">
                                            <p:txEl>
                                              <p:pRg st="2" end="2"/>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83975">
                                            <p:txEl>
                                              <p:pRg st="2" end="2"/>
                                            </p:txEl>
                                          </p:spTgt>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0"/>
                                  </p:stCondLst>
                                  <p:childTnLst>
                                    <p:set>
                                      <p:cBhvr>
                                        <p:cTn id="19" dur="1" fill="hold">
                                          <p:stCondLst>
                                            <p:cond delay="0"/>
                                          </p:stCondLst>
                                        </p:cTn>
                                        <p:tgtEl>
                                          <p:spTgt spid="83975">
                                            <p:txEl>
                                              <p:pRg st="3" end="3"/>
                                            </p:txEl>
                                          </p:spTgt>
                                        </p:tgtEl>
                                        <p:attrNameLst>
                                          <p:attrName>style.visibility</p:attrName>
                                        </p:attrNameLst>
                                      </p:cBhvr>
                                      <p:to>
                                        <p:strVal val="visible"/>
                                      </p:to>
                                    </p:set>
                                    <p:anim calcmode="lin" valueType="num">
                                      <p:cBhvr additive="base">
                                        <p:cTn id="20" dur="500" fill="hold"/>
                                        <p:tgtEl>
                                          <p:spTgt spid="83975">
                                            <p:txEl>
                                              <p:pRg st="3" end="3"/>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83975">
                                            <p:txEl>
                                              <p:pRg st="3" end="3"/>
                                            </p:txEl>
                                          </p:spTgt>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83975">
                                            <p:txEl>
                                              <p:pRg st="4" end="4"/>
                                            </p:txEl>
                                          </p:spTgt>
                                        </p:tgtEl>
                                        <p:attrNameLst>
                                          <p:attrName>style.visibility</p:attrName>
                                        </p:attrNameLst>
                                      </p:cBhvr>
                                      <p:to>
                                        <p:strVal val="visible"/>
                                      </p:to>
                                    </p:set>
                                    <p:anim calcmode="lin" valueType="num">
                                      <p:cBhvr additive="base">
                                        <p:cTn id="24" dur="500" fill="hold"/>
                                        <p:tgtEl>
                                          <p:spTgt spid="83975">
                                            <p:txEl>
                                              <p:pRg st="4" end="4"/>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83975">
                                            <p:txEl>
                                              <p:pRg st="4" end="4"/>
                                            </p:txEl>
                                          </p:spTgt>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83975">
                                            <p:txEl>
                                              <p:pRg st="5" end="5"/>
                                            </p:txEl>
                                          </p:spTgt>
                                        </p:tgtEl>
                                        <p:attrNameLst>
                                          <p:attrName>style.visibility</p:attrName>
                                        </p:attrNameLst>
                                      </p:cBhvr>
                                      <p:to>
                                        <p:strVal val="visible"/>
                                      </p:to>
                                    </p:set>
                                    <p:anim calcmode="lin" valueType="num">
                                      <p:cBhvr additive="base">
                                        <p:cTn id="28" dur="500" fill="hold"/>
                                        <p:tgtEl>
                                          <p:spTgt spid="83975">
                                            <p:txEl>
                                              <p:pRg st="5" end="5"/>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83975">
                                            <p:txEl>
                                              <p:pRg st="5" end="5"/>
                                            </p:txEl>
                                          </p:spTgt>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83975">
                                            <p:txEl>
                                              <p:pRg st="6" end="6"/>
                                            </p:txEl>
                                          </p:spTgt>
                                        </p:tgtEl>
                                        <p:attrNameLst>
                                          <p:attrName>style.visibility</p:attrName>
                                        </p:attrNameLst>
                                      </p:cBhvr>
                                      <p:to>
                                        <p:strVal val="visible"/>
                                      </p:to>
                                    </p:set>
                                    <p:anim calcmode="lin" valueType="num">
                                      <p:cBhvr additive="base">
                                        <p:cTn id="32" dur="500" fill="hold"/>
                                        <p:tgtEl>
                                          <p:spTgt spid="83975">
                                            <p:txEl>
                                              <p:pRg st="6" end="6"/>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83975">
                                            <p:txEl>
                                              <p:pRg st="6" end="6"/>
                                            </p:txEl>
                                          </p:spTgt>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83975">
                                            <p:txEl>
                                              <p:pRg st="7" end="7"/>
                                            </p:txEl>
                                          </p:spTgt>
                                        </p:tgtEl>
                                        <p:attrNameLst>
                                          <p:attrName>style.visibility</p:attrName>
                                        </p:attrNameLst>
                                      </p:cBhvr>
                                      <p:to>
                                        <p:strVal val="visible"/>
                                      </p:to>
                                    </p:set>
                                    <p:anim calcmode="lin" valueType="num">
                                      <p:cBhvr additive="base">
                                        <p:cTn id="36" dur="500" fill="hold"/>
                                        <p:tgtEl>
                                          <p:spTgt spid="83975">
                                            <p:txEl>
                                              <p:pRg st="7" end="7"/>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83975">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スライド番号プレースホル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68521E3A-31E7-4850-B324-F2BC31EF7936}" type="slidenum">
              <a:rPr kumimoji="0" lang="en-US" altLang="ja-JP"/>
              <a:pPr eaLnBrk="1" hangingPunct="1"/>
              <a:t>3</a:t>
            </a:fld>
            <a:endParaRPr kumimoji="0" lang="en-US" altLang="ja-JP"/>
          </a:p>
        </p:txBody>
      </p:sp>
      <p:sp>
        <p:nvSpPr>
          <p:cNvPr id="5123" name="Rectangle 2"/>
          <p:cNvSpPr>
            <a:spLocks noGrp="1" noChangeArrowheads="1"/>
          </p:cNvSpPr>
          <p:nvPr>
            <p:ph type="title"/>
          </p:nvPr>
        </p:nvSpPr>
        <p:spPr/>
        <p:txBody>
          <a:bodyPr/>
          <a:lstStyle/>
          <a:p>
            <a:pPr eaLnBrk="1" hangingPunct="1"/>
            <a:r>
              <a:rPr lang="ja-JP" altLang="en-US" smtClean="0"/>
              <a:t>情報集合と情報構造</a:t>
            </a:r>
          </a:p>
        </p:txBody>
      </p:sp>
      <p:sp>
        <p:nvSpPr>
          <p:cNvPr id="9219" name="Rectangle 3"/>
          <p:cNvSpPr>
            <a:spLocks noGrp="1" noChangeArrowheads="1"/>
          </p:cNvSpPr>
          <p:nvPr>
            <p:ph type="body" idx="1"/>
          </p:nvPr>
        </p:nvSpPr>
        <p:spPr>
          <a:xfrm>
            <a:off x="457200" y="1447800"/>
            <a:ext cx="8229600" cy="5181600"/>
          </a:xfrm>
        </p:spPr>
        <p:txBody>
          <a:bodyPr/>
          <a:lstStyle/>
          <a:p>
            <a:pPr eaLnBrk="1" hangingPunct="1">
              <a:lnSpc>
                <a:spcPct val="80000"/>
              </a:lnSpc>
            </a:pPr>
            <a:r>
              <a:rPr lang="ja-JP" altLang="en-US" sz="2800" dirty="0" smtClean="0"/>
              <a:t>「情報」には</a:t>
            </a:r>
            <a:r>
              <a:rPr lang="en-US" altLang="ja-JP" sz="2800" dirty="0" smtClean="0"/>
              <a:t>2</a:t>
            </a:r>
            <a:r>
              <a:rPr lang="ja-JP" altLang="en-US" sz="2800" dirty="0" err="1" smtClean="0"/>
              <a:t>つの</a:t>
            </a:r>
            <a:r>
              <a:rPr lang="ja-JP" altLang="en-US" sz="2800" dirty="0" smtClean="0"/>
              <a:t>側面：</a:t>
            </a:r>
          </a:p>
          <a:p>
            <a:pPr lvl="1" eaLnBrk="1" hangingPunct="1">
              <a:lnSpc>
                <a:spcPct val="80000"/>
              </a:lnSpc>
            </a:pPr>
            <a:r>
              <a:rPr lang="ja-JP" altLang="en-US" sz="2400" dirty="0" smtClean="0"/>
              <a:t>「情報の内容」</a:t>
            </a:r>
          </a:p>
          <a:p>
            <a:pPr lvl="1" eaLnBrk="1" hangingPunct="1">
              <a:lnSpc>
                <a:spcPct val="80000"/>
              </a:lnSpc>
            </a:pPr>
            <a:r>
              <a:rPr lang="ja-JP" altLang="en-US" sz="2400" dirty="0" smtClean="0"/>
              <a:t>「情報の構造」</a:t>
            </a:r>
          </a:p>
          <a:p>
            <a:pPr lvl="3" eaLnBrk="1" hangingPunct="1">
              <a:lnSpc>
                <a:spcPct val="80000"/>
              </a:lnSpc>
            </a:pPr>
            <a:endParaRPr lang="ja-JP" altLang="en-US" sz="1600" dirty="0" smtClean="0"/>
          </a:p>
          <a:p>
            <a:pPr eaLnBrk="1" hangingPunct="1">
              <a:lnSpc>
                <a:spcPct val="80000"/>
              </a:lnSpc>
            </a:pPr>
            <a:r>
              <a:rPr lang="ja-JP" altLang="en-US" sz="2800" dirty="0" smtClean="0"/>
              <a:t>情報の内容：通常、「情報」と呼ばれるもの</a:t>
            </a:r>
          </a:p>
          <a:p>
            <a:pPr lvl="1" eaLnBrk="1" hangingPunct="1">
              <a:lnSpc>
                <a:spcPct val="80000"/>
              </a:lnSpc>
            </a:pPr>
            <a:r>
              <a:rPr lang="ja-JP" altLang="en-US" sz="2400" dirty="0" smtClean="0"/>
              <a:t>例：明日の天気は晴れ ⇒ 明日の天気についての情報の内容が「晴れ」</a:t>
            </a:r>
          </a:p>
          <a:p>
            <a:pPr lvl="3" eaLnBrk="1" hangingPunct="1">
              <a:lnSpc>
                <a:spcPct val="80000"/>
              </a:lnSpc>
            </a:pPr>
            <a:endParaRPr lang="ja-JP" altLang="en-US" sz="1600" dirty="0" smtClean="0"/>
          </a:p>
          <a:p>
            <a:pPr eaLnBrk="1" hangingPunct="1">
              <a:lnSpc>
                <a:spcPct val="80000"/>
              </a:lnSpc>
            </a:pPr>
            <a:r>
              <a:rPr lang="ja-JP" altLang="en-US" sz="2800" dirty="0" smtClean="0"/>
              <a:t>情報の構造：あり得る情報の内容をすべて列挙したもの</a:t>
            </a:r>
          </a:p>
          <a:p>
            <a:pPr lvl="1" eaLnBrk="1" hangingPunct="1">
              <a:lnSpc>
                <a:spcPct val="80000"/>
              </a:lnSpc>
            </a:pPr>
            <a:r>
              <a:rPr lang="ja-JP" altLang="en-US" sz="2400" dirty="0" smtClean="0"/>
              <a:t>例：明日の天気は晴れ・曇り・雨のいずれか ⇒ 情報の構造は「晴れ」「曇り」「雨」</a:t>
            </a:r>
          </a:p>
          <a:p>
            <a:pPr lvl="1" eaLnBrk="1" hangingPunct="1">
              <a:lnSpc>
                <a:spcPct val="80000"/>
              </a:lnSpc>
            </a:pPr>
            <a:r>
              <a:rPr lang="ja-JP" altLang="en-US" sz="2400" dirty="0" smtClean="0"/>
              <a:t>あり得る情報の内容が増える ⇒ 情報の構造（網の目）が細かくなる（例：降水確率の導入）</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 calcmode="lin" valueType="num">
                                      <p:cBhvr additive="base">
                                        <p:cTn id="7" dur="500" fill="hold"/>
                                        <p:tgtEl>
                                          <p:spTgt spid="921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9219">
                                            <p:txEl>
                                              <p:pRg st="0" end="0"/>
                                            </p:txEl>
                                          </p:spTgt>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9219">
                                            <p:txEl>
                                              <p:pRg st="1" end="1"/>
                                            </p:txEl>
                                          </p:spTgt>
                                        </p:tgtEl>
                                        <p:attrNameLst>
                                          <p:attrName>style.visibility</p:attrName>
                                        </p:attrNameLst>
                                      </p:cBhvr>
                                      <p:to>
                                        <p:strVal val="visible"/>
                                      </p:to>
                                    </p:set>
                                    <p:anim calcmode="lin" valueType="num">
                                      <p:cBhvr additive="base">
                                        <p:cTn id="12" dur="500" fill="hold"/>
                                        <p:tgtEl>
                                          <p:spTgt spid="9219">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9219">
                                            <p:txEl>
                                              <p:pRg st="1" end="1"/>
                                            </p:txEl>
                                          </p:spTgt>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9219">
                                            <p:txEl>
                                              <p:pRg st="2" end="2"/>
                                            </p:txEl>
                                          </p:spTgt>
                                        </p:tgtEl>
                                        <p:attrNameLst>
                                          <p:attrName>style.visibility</p:attrName>
                                        </p:attrNameLst>
                                      </p:cBhvr>
                                      <p:to>
                                        <p:strVal val="visible"/>
                                      </p:to>
                                    </p:set>
                                    <p:anim calcmode="lin" valueType="num">
                                      <p:cBhvr additive="base">
                                        <p:cTn id="16" dur="500" fill="hold"/>
                                        <p:tgtEl>
                                          <p:spTgt spid="9219">
                                            <p:txEl>
                                              <p:pRg st="2" end="2"/>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921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2" presetClass="entr" presetSubtype="8" fill="hold" grpId="0" nodeType="clickEffect">
                                  <p:stCondLst>
                                    <p:cond delay="0"/>
                                  </p:stCondLst>
                                  <p:childTnLst>
                                    <p:set>
                                      <p:cBhvr>
                                        <p:cTn id="21" dur="1" fill="hold">
                                          <p:stCondLst>
                                            <p:cond delay="0"/>
                                          </p:stCondLst>
                                        </p:cTn>
                                        <p:tgtEl>
                                          <p:spTgt spid="9219">
                                            <p:txEl>
                                              <p:pRg st="4" end="4"/>
                                            </p:txEl>
                                          </p:spTgt>
                                        </p:tgtEl>
                                        <p:attrNameLst>
                                          <p:attrName>style.visibility</p:attrName>
                                        </p:attrNameLst>
                                      </p:cBhvr>
                                      <p:to>
                                        <p:strVal val="visible"/>
                                      </p:to>
                                    </p:set>
                                    <p:anim calcmode="lin" valueType="num">
                                      <p:cBhvr additive="base">
                                        <p:cTn id="22" dur="500" fill="hold"/>
                                        <p:tgtEl>
                                          <p:spTgt spid="9219">
                                            <p:txEl>
                                              <p:pRg st="4" end="4"/>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9219">
                                            <p:txEl>
                                              <p:pRg st="4" end="4"/>
                                            </p:txEl>
                                          </p:spTgt>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500"/>
                            </p:stCondLst>
                            <p:childTnLst>
                              <p:par>
                                <p:cTn id="25" presetID="2" presetClass="entr" presetSubtype="8" fill="hold" grpId="0" nodeType="afterEffect">
                                  <p:stCondLst>
                                    <p:cond delay="0"/>
                                  </p:stCondLst>
                                  <p:childTnLst>
                                    <p:set>
                                      <p:cBhvr>
                                        <p:cTn id="26" dur="1" fill="hold">
                                          <p:stCondLst>
                                            <p:cond delay="0"/>
                                          </p:stCondLst>
                                        </p:cTn>
                                        <p:tgtEl>
                                          <p:spTgt spid="9219">
                                            <p:txEl>
                                              <p:pRg st="5" end="5"/>
                                            </p:txEl>
                                          </p:spTgt>
                                        </p:tgtEl>
                                        <p:attrNameLst>
                                          <p:attrName>style.visibility</p:attrName>
                                        </p:attrNameLst>
                                      </p:cBhvr>
                                      <p:to>
                                        <p:strVal val="visible"/>
                                      </p:to>
                                    </p:set>
                                    <p:anim calcmode="lin" valueType="num">
                                      <p:cBhvr additive="base">
                                        <p:cTn id="27" dur="500" fill="hold"/>
                                        <p:tgtEl>
                                          <p:spTgt spid="9219">
                                            <p:txEl>
                                              <p:pRg st="5" end="5"/>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9219">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9219">
                                            <p:txEl>
                                              <p:pRg st="7" end="7"/>
                                            </p:txEl>
                                          </p:spTgt>
                                        </p:tgtEl>
                                        <p:attrNameLst>
                                          <p:attrName>style.visibility</p:attrName>
                                        </p:attrNameLst>
                                      </p:cBhvr>
                                      <p:to>
                                        <p:strVal val="visible"/>
                                      </p:to>
                                    </p:set>
                                    <p:anim calcmode="lin" valueType="num">
                                      <p:cBhvr additive="base">
                                        <p:cTn id="33" dur="500" fill="hold"/>
                                        <p:tgtEl>
                                          <p:spTgt spid="9219">
                                            <p:txEl>
                                              <p:pRg st="7" end="7"/>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9219">
                                            <p:txEl>
                                              <p:pRg st="7" end="7"/>
                                            </p:txEl>
                                          </p:spTgt>
                                        </p:tgtEl>
                                        <p:attrNameLst>
                                          <p:attrName>ppt_y</p:attrName>
                                        </p:attrNameLst>
                                      </p:cBhvr>
                                      <p:tavLst>
                                        <p:tav tm="0">
                                          <p:val>
                                            <p:strVal val="#ppt_y"/>
                                          </p:val>
                                        </p:tav>
                                        <p:tav tm="100000">
                                          <p:val>
                                            <p:strVal val="#ppt_y"/>
                                          </p:val>
                                        </p:tav>
                                      </p:tavLst>
                                    </p:anim>
                                  </p:childTnLst>
                                </p:cTn>
                              </p:par>
                            </p:childTnLst>
                          </p:cTn>
                        </p:par>
                        <p:par>
                          <p:cTn id="35" fill="hold" nodeType="afterGroup">
                            <p:stCondLst>
                              <p:cond delay="500"/>
                            </p:stCondLst>
                            <p:childTnLst>
                              <p:par>
                                <p:cTn id="36" presetID="2" presetClass="entr" presetSubtype="8" fill="hold" grpId="0" nodeType="afterEffect">
                                  <p:stCondLst>
                                    <p:cond delay="0"/>
                                  </p:stCondLst>
                                  <p:childTnLst>
                                    <p:set>
                                      <p:cBhvr>
                                        <p:cTn id="37" dur="1" fill="hold">
                                          <p:stCondLst>
                                            <p:cond delay="0"/>
                                          </p:stCondLst>
                                        </p:cTn>
                                        <p:tgtEl>
                                          <p:spTgt spid="9219">
                                            <p:txEl>
                                              <p:pRg st="8" end="8"/>
                                            </p:txEl>
                                          </p:spTgt>
                                        </p:tgtEl>
                                        <p:attrNameLst>
                                          <p:attrName>style.visibility</p:attrName>
                                        </p:attrNameLst>
                                      </p:cBhvr>
                                      <p:to>
                                        <p:strVal val="visible"/>
                                      </p:to>
                                    </p:set>
                                    <p:anim calcmode="lin" valueType="num">
                                      <p:cBhvr additive="base">
                                        <p:cTn id="38" dur="500" fill="hold"/>
                                        <p:tgtEl>
                                          <p:spTgt spid="9219">
                                            <p:txEl>
                                              <p:pRg st="8" end="8"/>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9219">
                                            <p:txEl>
                                              <p:pRg st="8" end="8"/>
                                            </p:txEl>
                                          </p:spTgt>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0"/>
                                  </p:stCondLst>
                                  <p:childTnLst>
                                    <p:set>
                                      <p:cBhvr>
                                        <p:cTn id="41" dur="1" fill="hold">
                                          <p:stCondLst>
                                            <p:cond delay="0"/>
                                          </p:stCondLst>
                                        </p:cTn>
                                        <p:tgtEl>
                                          <p:spTgt spid="9219">
                                            <p:txEl>
                                              <p:pRg st="9" end="9"/>
                                            </p:txEl>
                                          </p:spTgt>
                                        </p:tgtEl>
                                        <p:attrNameLst>
                                          <p:attrName>style.visibility</p:attrName>
                                        </p:attrNameLst>
                                      </p:cBhvr>
                                      <p:to>
                                        <p:strVal val="visible"/>
                                      </p:to>
                                    </p:set>
                                    <p:anim calcmode="lin" valueType="num">
                                      <p:cBhvr additive="base">
                                        <p:cTn id="42" dur="500" fill="hold"/>
                                        <p:tgtEl>
                                          <p:spTgt spid="9219">
                                            <p:txEl>
                                              <p:pRg st="9" end="9"/>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9219">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スライド番号プレースホルダ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7F43B34D-6E4B-49FB-B866-2FBBEEA5CB1C}" type="slidenum">
              <a:rPr kumimoji="0" lang="en-US" altLang="ja-JP"/>
              <a:pPr eaLnBrk="1" hangingPunct="1"/>
              <a:t>30</a:t>
            </a:fld>
            <a:endParaRPr kumimoji="0" lang="en-US" altLang="ja-JP"/>
          </a:p>
        </p:txBody>
      </p:sp>
      <p:sp>
        <p:nvSpPr>
          <p:cNvPr id="31747" name="AutoShape 14"/>
          <p:cNvSpPr>
            <a:spLocks noChangeArrowheads="1"/>
          </p:cNvSpPr>
          <p:nvPr/>
        </p:nvSpPr>
        <p:spPr bwMode="auto">
          <a:xfrm>
            <a:off x="5638800" y="2286000"/>
            <a:ext cx="533400" cy="3124200"/>
          </a:xfrm>
          <a:prstGeom prst="roundRect">
            <a:avLst>
              <a:gd name="adj" fmla="val 50000"/>
            </a:avLst>
          </a:prstGeom>
          <a:solidFill>
            <a:schemeClr val="accent1">
              <a:alpha val="50195"/>
            </a:schemeClr>
          </a:solidFill>
          <a:ln w="25400">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1748" name="AutoShape 5"/>
          <p:cNvSpPr>
            <a:spLocks noChangeArrowheads="1"/>
          </p:cNvSpPr>
          <p:nvPr/>
        </p:nvSpPr>
        <p:spPr bwMode="auto">
          <a:xfrm>
            <a:off x="2971800" y="2286000"/>
            <a:ext cx="533400" cy="3124200"/>
          </a:xfrm>
          <a:prstGeom prst="roundRect">
            <a:avLst>
              <a:gd name="adj" fmla="val 50000"/>
            </a:avLst>
          </a:prstGeom>
          <a:solidFill>
            <a:schemeClr val="accent1">
              <a:alpha val="50195"/>
            </a:schemeClr>
          </a:solidFill>
          <a:ln w="25400">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1749" name="Line 6"/>
          <p:cNvSpPr>
            <a:spLocks noChangeShapeType="1"/>
          </p:cNvSpPr>
          <p:nvPr/>
        </p:nvSpPr>
        <p:spPr bwMode="auto">
          <a:xfrm>
            <a:off x="3200400" y="5181600"/>
            <a:ext cx="26670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50" name="Line 7"/>
          <p:cNvSpPr>
            <a:spLocks noChangeShapeType="1"/>
          </p:cNvSpPr>
          <p:nvPr/>
        </p:nvSpPr>
        <p:spPr bwMode="auto">
          <a:xfrm>
            <a:off x="3200400" y="2514600"/>
            <a:ext cx="26670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51" name="Oval 8"/>
          <p:cNvSpPr>
            <a:spLocks noChangeArrowheads="1"/>
          </p:cNvSpPr>
          <p:nvPr/>
        </p:nvSpPr>
        <p:spPr bwMode="auto">
          <a:xfrm>
            <a:off x="3200400" y="5105400"/>
            <a:ext cx="152400" cy="152400"/>
          </a:xfrm>
          <a:prstGeom prst="ellipse">
            <a:avLst/>
          </a:prstGeom>
          <a:solidFill>
            <a:schemeClr val="tx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1752" name="Oval 9"/>
          <p:cNvSpPr>
            <a:spLocks noChangeArrowheads="1"/>
          </p:cNvSpPr>
          <p:nvPr/>
        </p:nvSpPr>
        <p:spPr bwMode="auto">
          <a:xfrm>
            <a:off x="4495800" y="5105400"/>
            <a:ext cx="152400" cy="152400"/>
          </a:xfrm>
          <a:prstGeom prst="ellipse">
            <a:avLst/>
          </a:prstGeom>
          <a:solidFill>
            <a:schemeClr val="tx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1753" name="Oval 10"/>
          <p:cNvSpPr>
            <a:spLocks noChangeArrowheads="1"/>
          </p:cNvSpPr>
          <p:nvPr/>
        </p:nvSpPr>
        <p:spPr bwMode="auto">
          <a:xfrm>
            <a:off x="5791200" y="5105400"/>
            <a:ext cx="152400" cy="152400"/>
          </a:xfrm>
          <a:prstGeom prst="ellipse">
            <a:avLst/>
          </a:prstGeom>
          <a:solidFill>
            <a:schemeClr val="tx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1754" name="Oval 11"/>
          <p:cNvSpPr>
            <a:spLocks noChangeArrowheads="1"/>
          </p:cNvSpPr>
          <p:nvPr/>
        </p:nvSpPr>
        <p:spPr bwMode="auto">
          <a:xfrm>
            <a:off x="4495800" y="2438400"/>
            <a:ext cx="152400" cy="152400"/>
          </a:xfrm>
          <a:prstGeom prst="ellipse">
            <a:avLst/>
          </a:prstGeom>
          <a:solidFill>
            <a:schemeClr val="tx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1755" name="Oval 12"/>
          <p:cNvSpPr>
            <a:spLocks noChangeArrowheads="1"/>
          </p:cNvSpPr>
          <p:nvPr/>
        </p:nvSpPr>
        <p:spPr bwMode="auto">
          <a:xfrm>
            <a:off x="3200400" y="2438400"/>
            <a:ext cx="152400" cy="152400"/>
          </a:xfrm>
          <a:prstGeom prst="ellipse">
            <a:avLst/>
          </a:prstGeom>
          <a:solidFill>
            <a:schemeClr val="tx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1756" name="Oval 13"/>
          <p:cNvSpPr>
            <a:spLocks noChangeArrowheads="1"/>
          </p:cNvSpPr>
          <p:nvPr/>
        </p:nvSpPr>
        <p:spPr bwMode="auto">
          <a:xfrm>
            <a:off x="5791200" y="2438400"/>
            <a:ext cx="152400" cy="152400"/>
          </a:xfrm>
          <a:prstGeom prst="ellipse">
            <a:avLst/>
          </a:prstGeom>
          <a:solidFill>
            <a:schemeClr val="tx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1757" name="Line 15"/>
          <p:cNvSpPr>
            <a:spLocks noChangeShapeType="1"/>
          </p:cNvSpPr>
          <p:nvPr/>
        </p:nvSpPr>
        <p:spPr bwMode="auto">
          <a:xfrm flipH="1">
            <a:off x="2057400" y="5181600"/>
            <a:ext cx="1143000" cy="7620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58" name="Line 16"/>
          <p:cNvSpPr>
            <a:spLocks noChangeShapeType="1"/>
          </p:cNvSpPr>
          <p:nvPr/>
        </p:nvSpPr>
        <p:spPr bwMode="auto">
          <a:xfrm flipH="1">
            <a:off x="2057400" y="2514600"/>
            <a:ext cx="1143000" cy="6858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59" name="Line 17"/>
          <p:cNvSpPr>
            <a:spLocks noChangeShapeType="1"/>
          </p:cNvSpPr>
          <p:nvPr/>
        </p:nvSpPr>
        <p:spPr bwMode="auto">
          <a:xfrm flipH="1">
            <a:off x="5867400" y="1752600"/>
            <a:ext cx="1219200" cy="7620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60" name="Line 18"/>
          <p:cNvSpPr>
            <a:spLocks noChangeShapeType="1"/>
          </p:cNvSpPr>
          <p:nvPr/>
        </p:nvSpPr>
        <p:spPr bwMode="auto">
          <a:xfrm flipH="1">
            <a:off x="5943600" y="4495800"/>
            <a:ext cx="1143000" cy="6858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61" name="Line 19"/>
          <p:cNvSpPr>
            <a:spLocks noChangeShapeType="1"/>
          </p:cNvSpPr>
          <p:nvPr/>
        </p:nvSpPr>
        <p:spPr bwMode="auto">
          <a:xfrm flipH="1" flipV="1">
            <a:off x="2057400" y="4495800"/>
            <a:ext cx="1143000" cy="6858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62" name="Line 20"/>
          <p:cNvSpPr>
            <a:spLocks noChangeShapeType="1"/>
          </p:cNvSpPr>
          <p:nvPr/>
        </p:nvSpPr>
        <p:spPr bwMode="auto">
          <a:xfrm flipH="1" flipV="1">
            <a:off x="2057400" y="1752600"/>
            <a:ext cx="1143000" cy="7620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63" name="Line 21"/>
          <p:cNvSpPr>
            <a:spLocks noChangeShapeType="1"/>
          </p:cNvSpPr>
          <p:nvPr/>
        </p:nvSpPr>
        <p:spPr bwMode="auto">
          <a:xfrm flipH="1" flipV="1">
            <a:off x="5867400" y="2514600"/>
            <a:ext cx="1219200" cy="6858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64" name="Line 22"/>
          <p:cNvSpPr>
            <a:spLocks noChangeShapeType="1"/>
          </p:cNvSpPr>
          <p:nvPr/>
        </p:nvSpPr>
        <p:spPr bwMode="auto">
          <a:xfrm flipH="1" flipV="1">
            <a:off x="5867400" y="5181600"/>
            <a:ext cx="1143000" cy="7620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65" name="Text Box 23"/>
          <p:cNvSpPr txBox="1">
            <a:spLocks noChangeArrowheads="1"/>
          </p:cNvSpPr>
          <p:nvPr/>
        </p:nvSpPr>
        <p:spPr bwMode="auto">
          <a:xfrm>
            <a:off x="6324600" y="2133600"/>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高給</a:t>
            </a:r>
          </a:p>
        </p:txBody>
      </p:sp>
      <p:sp>
        <p:nvSpPr>
          <p:cNvPr id="31766" name="Text Box 24"/>
          <p:cNvSpPr txBox="1">
            <a:spLocks noChangeArrowheads="1"/>
          </p:cNvSpPr>
          <p:nvPr/>
        </p:nvSpPr>
        <p:spPr bwMode="auto">
          <a:xfrm>
            <a:off x="6324600" y="2971800"/>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低給</a:t>
            </a:r>
          </a:p>
        </p:txBody>
      </p:sp>
      <p:sp>
        <p:nvSpPr>
          <p:cNvPr id="31767" name="Text Box 25"/>
          <p:cNvSpPr txBox="1">
            <a:spLocks noChangeArrowheads="1"/>
          </p:cNvSpPr>
          <p:nvPr/>
        </p:nvSpPr>
        <p:spPr bwMode="auto">
          <a:xfrm>
            <a:off x="6324600" y="4343400"/>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高給</a:t>
            </a:r>
          </a:p>
        </p:txBody>
      </p:sp>
      <p:sp>
        <p:nvSpPr>
          <p:cNvPr id="31768" name="Text Box 26"/>
          <p:cNvSpPr txBox="1">
            <a:spLocks noChangeArrowheads="1"/>
          </p:cNvSpPr>
          <p:nvPr/>
        </p:nvSpPr>
        <p:spPr bwMode="auto">
          <a:xfrm>
            <a:off x="6248400" y="5715000"/>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低給</a:t>
            </a:r>
          </a:p>
        </p:txBody>
      </p:sp>
      <p:sp>
        <p:nvSpPr>
          <p:cNvPr id="31769" name="Text Box 27"/>
          <p:cNvSpPr txBox="1">
            <a:spLocks noChangeArrowheads="1"/>
          </p:cNvSpPr>
          <p:nvPr/>
        </p:nvSpPr>
        <p:spPr bwMode="auto">
          <a:xfrm>
            <a:off x="2209800" y="4343400"/>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高給</a:t>
            </a:r>
          </a:p>
        </p:txBody>
      </p:sp>
      <p:sp>
        <p:nvSpPr>
          <p:cNvPr id="31770" name="Text Box 28"/>
          <p:cNvSpPr txBox="1">
            <a:spLocks noChangeArrowheads="1"/>
          </p:cNvSpPr>
          <p:nvPr/>
        </p:nvSpPr>
        <p:spPr bwMode="auto">
          <a:xfrm>
            <a:off x="2209800" y="5715000"/>
            <a:ext cx="6096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低給</a:t>
            </a:r>
          </a:p>
        </p:txBody>
      </p:sp>
      <p:sp>
        <p:nvSpPr>
          <p:cNvPr id="31771" name="Text Box 29"/>
          <p:cNvSpPr txBox="1">
            <a:spLocks noChangeArrowheads="1"/>
          </p:cNvSpPr>
          <p:nvPr/>
        </p:nvSpPr>
        <p:spPr bwMode="auto">
          <a:xfrm>
            <a:off x="2209800" y="2133600"/>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高給</a:t>
            </a:r>
          </a:p>
        </p:txBody>
      </p:sp>
      <p:sp>
        <p:nvSpPr>
          <p:cNvPr id="31772" name="Text Box 30"/>
          <p:cNvSpPr txBox="1">
            <a:spLocks noChangeArrowheads="1"/>
          </p:cNvSpPr>
          <p:nvPr/>
        </p:nvSpPr>
        <p:spPr bwMode="auto">
          <a:xfrm>
            <a:off x="2286000" y="2971800"/>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低給</a:t>
            </a:r>
          </a:p>
        </p:txBody>
      </p:sp>
      <p:sp>
        <p:nvSpPr>
          <p:cNvPr id="31773" name="Text Box 31"/>
          <p:cNvSpPr txBox="1">
            <a:spLocks noChangeArrowheads="1"/>
          </p:cNvSpPr>
          <p:nvPr/>
        </p:nvSpPr>
        <p:spPr bwMode="auto">
          <a:xfrm>
            <a:off x="2971800" y="1855788"/>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企業</a:t>
            </a:r>
          </a:p>
        </p:txBody>
      </p:sp>
      <p:sp>
        <p:nvSpPr>
          <p:cNvPr id="31774" name="Text Box 32"/>
          <p:cNvSpPr txBox="1">
            <a:spLocks noChangeArrowheads="1"/>
          </p:cNvSpPr>
          <p:nvPr/>
        </p:nvSpPr>
        <p:spPr bwMode="auto">
          <a:xfrm>
            <a:off x="5562600" y="1828800"/>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企業</a:t>
            </a:r>
          </a:p>
        </p:txBody>
      </p:sp>
      <p:sp>
        <p:nvSpPr>
          <p:cNvPr id="31775" name="Text Box 33"/>
          <p:cNvSpPr txBox="1">
            <a:spLocks noChangeArrowheads="1"/>
          </p:cNvSpPr>
          <p:nvPr/>
        </p:nvSpPr>
        <p:spPr bwMode="auto">
          <a:xfrm>
            <a:off x="4267200" y="2057400"/>
            <a:ext cx="7937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労働者</a:t>
            </a:r>
          </a:p>
        </p:txBody>
      </p:sp>
      <p:sp>
        <p:nvSpPr>
          <p:cNvPr id="31776" name="Text Box 34"/>
          <p:cNvSpPr txBox="1">
            <a:spLocks noChangeArrowheads="1"/>
          </p:cNvSpPr>
          <p:nvPr/>
        </p:nvSpPr>
        <p:spPr bwMode="auto">
          <a:xfrm>
            <a:off x="4191000" y="5334000"/>
            <a:ext cx="7937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労働者</a:t>
            </a:r>
          </a:p>
        </p:txBody>
      </p:sp>
      <p:sp>
        <p:nvSpPr>
          <p:cNvPr id="31777" name="Oval 35"/>
          <p:cNvSpPr>
            <a:spLocks noChangeArrowheads="1"/>
          </p:cNvSpPr>
          <p:nvPr/>
        </p:nvSpPr>
        <p:spPr bwMode="auto">
          <a:xfrm>
            <a:off x="4419600" y="3733800"/>
            <a:ext cx="304800" cy="304800"/>
          </a:xfrm>
          <a:prstGeom prst="ellipse">
            <a:avLst/>
          </a:prstGeom>
          <a:solidFill>
            <a:schemeClr val="bg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1778" name="Oval 36"/>
          <p:cNvSpPr>
            <a:spLocks noChangeArrowheads="1"/>
          </p:cNvSpPr>
          <p:nvPr/>
        </p:nvSpPr>
        <p:spPr bwMode="auto">
          <a:xfrm>
            <a:off x="4495800" y="3810000"/>
            <a:ext cx="152400" cy="152400"/>
          </a:xfrm>
          <a:prstGeom prst="ellipse">
            <a:avLst/>
          </a:prstGeom>
          <a:solidFill>
            <a:schemeClr val="bg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1779" name="Text Box 37"/>
          <p:cNvSpPr txBox="1">
            <a:spLocks noChangeArrowheads="1"/>
          </p:cNvSpPr>
          <p:nvPr/>
        </p:nvSpPr>
        <p:spPr bwMode="auto">
          <a:xfrm>
            <a:off x="4724400" y="3657600"/>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自然</a:t>
            </a:r>
          </a:p>
        </p:txBody>
      </p:sp>
      <p:sp>
        <p:nvSpPr>
          <p:cNvPr id="31780" name="Text Box 38"/>
          <p:cNvSpPr txBox="1">
            <a:spLocks noChangeArrowheads="1"/>
          </p:cNvSpPr>
          <p:nvPr/>
        </p:nvSpPr>
        <p:spPr bwMode="auto">
          <a:xfrm>
            <a:off x="3505200" y="4800600"/>
            <a:ext cx="9969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資格取得</a:t>
            </a:r>
          </a:p>
        </p:txBody>
      </p:sp>
      <p:sp>
        <p:nvSpPr>
          <p:cNvPr id="31781" name="Text Box 39"/>
          <p:cNvSpPr txBox="1">
            <a:spLocks noChangeArrowheads="1"/>
          </p:cNvSpPr>
          <p:nvPr/>
        </p:nvSpPr>
        <p:spPr bwMode="auto">
          <a:xfrm>
            <a:off x="3505200" y="2514600"/>
            <a:ext cx="9969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資格取得</a:t>
            </a:r>
          </a:p>
        </p:txBody>
      </p:sp>
      <p:sp>
        <p:nvSpPr>
          <p:cNvPr id="31782" name="Text Box 41"/>
          <p:cNvSpPr txBox="1">
            <a:spLocks noChangeArrowheads="1"/>
          </p:cNvSpPr>
          <p:nvPr/>
        </p:nvSpPr>
        <p:spPr bwMode="auto">
          <a:xfrm>
            <a:off x="4648200" y="4800600"/>
            <a:ext cx="9302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資格なし</a:t>
            </a:r>
          </a:p>
        </p:txBody>
      </p:sp>
      <p:sp>
        <p:nvSpPr>
          <p:cNvPr id="31783" name="Text Box 42"/>
          <p:cNvSpPr txBox="1">
            <a:spLocks noChangeArrowheads="1"/>
          </p:cNvSpPr>
          <p:nvPr/>
        </p:nvSpPr>
        <p:spPr bwMode="auto">
          <a:xfrm>
            <a:off x="4648200" y="2514600"/>
            <a:ext cx="9302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資格なし</a:t>
            </a:r>
          </a:p>
        </p:txBody>
      </p:sp>
      <p:sp>
        <p:nvSpPr>
          <p:cNvPr id="31784" name="Text Box 43"/>
          <p:cNvSpPr txBox="1">
            <a:spLocks noChangeArrowheads="1"/>
          </p:cNvSpPr>
          <p:nvPr/>
        </p:nvSpPr>
        <p:spPr bwMode="auto">
          <a:xfrm>
            <a:off x="3657600" y="3124200"/>
            <a:ext cx="7937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能力高</a:t>
            </a:r>
          </a:p>
        </p:txBody>
      </p:sp>
      <p:sp>
        <p:nvSpPr>
          <p:cNvPr id="31785" name="Text Box 44"/>
          <p:cNvSpPr txBox="1">
            <a:spLocks noChangeArrowheads="1"/>
          </p:cNvSpPr>
          <p:nvPr/>
        </p:nvSpPr>
        <p:spPr bwMode="auto">
          <a:xfrm>
            <a:off x="3657600" y="4191000"/>
            <a:ext cx="7937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能力低</a:t>
            </a:r>
          </a:p>
        </p:txBody>
      </p:sp>
      <p:sp>
        <p:nvSpPr>
          <p:cNvPr id="31786" name="Text Box 45"/>
          <p:cNvSpPr txBox="1">
            <a:spLocks noChangeArrowheads="1"/>
          </p:cNvSpPr>
          <p:nvPr/>
        </p:nvSpPr>
        <p:spPr bwMode="auto">
          <a:xfrm>
            <a:off x="4648200" y="3124200"/>
            <a:ext cx="8731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確率</a:t>
            </a:r>
            <a:r>
              <a:rPr lang="en-US" altLang="ja-JP" sz="1600"/>
              <a:t>1/2</a:t>
            </a:r>
          </a:p>
        </p:txBody>
      </p:sp>
      <p:sp>
        <p:nvSpPr>
          <p:cNvPr id="31787" name="Text Box 46"/>
          <p:cNvSpPr txBox="1">
            <a:spLocks noChangeArrowheads="1"/>
          </p:cNvSpPr>
          <p:nvPr/>
        </p:nvSpPr>
        <p:spPr bwMode="auto">
          <a:xfrm>
            <a:off x="4648200" y="4191000"/>
            <a:ext cx="8731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確率</a:t>
            </a:r>
            <a:r>
              <a:rPr lang="en-US" altLang="ja-JP" sz="1600"/>
              <a:t>1/2</a:t>
            </a:r>
          </a:p>
        </p:txBody>
      </p:sp>
      <p:sp>
        <p:nvSpPr>
          <p:cNvPr id="31788" name="Text Box 47"/>
          <p:cNvSpPr txBox="1">
            <a:spLocks noChangeArrowheads="1"/>
          </p:cNvSpPr>
          <p:nvPr/>
        </p:nvSpPr>
        <p:spPr bwMode="auto">
          <a:xfrm>
            <a:off x="7239000" y="1524000"/>
            <a:ext cx="781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(4 , 2)</a:t>
            </a:r>
          </a:p>
        </p:txBody>
      </p:sp>
      <p:sp>
        <p:nvSpPr>
          <p:cNvPr id="31789" name="Text Box 48"/>
          <p:cNvSpPr txBox="1">
            <a:spLocks noChangeArrowheads="1"/>
          </p:cNvSpPr>
          <p:nvPr/>
        </p:nvSpPr>
        <p:spPr bwMode="auto">
          <a:xfrm>
            <a:off x="1066800" y="1524000"/>
            <a:ext cx="781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(4 , 2)</a:t>
            </a:r>
          </a:p>
        </p:txBody>
      </p:sp>
      <p:sp>
        <p:nvSpPr>
          <p:cNvPr id="31790" name="Text Box 49"/>
          <p:cNvSpPr txBox="1">
            <a:spLocks noChangeArrowheads="1"/>
          </p:cNvSpPr>
          <p:nvPr/>
        </p:nvSpPr>
        <p:spPr bwMode="auto">
          <a:xfrm>
            <a:off x="1066800" y="2971800"/>
            <a:ext cx="1009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(3 , </a:t>
            </a:r>
            <a:r>
              <a:rPr lang="ja-JP" altLang="en-US"/>
              <a:t>－</a:t>
            </a:r>
            <a:r>
              <a:rPr lang="en-US" altLang="ja-JP"/>
              <a:t>1)</a:t>
            </a:r>
          </a:p>
        </p:txBody>
      </p:sp>
      <p:sp>
        <p:nvSpPr>
          <p:cNvPr id="31791" name="Text Box 50"/>
          <p:cNvSpPr txBox="1">
            <a:spLocks noChangeArrowheads="1"/>
          </p:cNvSpPr>
          <p:nvPr/>
        </p:nvSpPr>
        <p:spPr bwMode="auto">
          <a:xfrm>
            <a:off x="7162800" y="2971800"/>
            <a:ext cx="1066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(3 , </a:t>
            </a:r>
            <a:r>
              <a:rPr lang="ja-JP" altLang="en-US"/>
              <a:t>－</a:t>
            </a:r>
            <a:r>
              <a:rPr lang="en-US" altLang="ja-JP"/>
              <a:t>1)</a:t>
            </a:r>
          </a:p>
        </p:txBody>
      </p:sp>
      <p:sp>
        <p:nvSpPr>
          <p:cNvPr id="31792" name="Text Box 51"/>
          <p:cNvSpPr txBox="1">
            <a:spLocks noChangeArrowheads="1"/>
          </p:cNvSpPr>
          <p:nvPr/>
        </p:nvSpPr>
        <p:spPr bwMode="auto">
          <a:xfrm>
            <a:off x="1066800" y="4267200"/>
            <a:ext cx="1009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(1 , </a:t>
            </a:r>
            <a:r>
              <a:rPr lang="ja-JP" altLang="en-US"/>
              <a:t>－</a:t>
            </a:r>
            <a:r>
              <a:rPr lang="en-US" altLang="ja-JP"/>
              <a:t>1)</a:t>
            </a:r>
          </a:p>
        </p:txBody>
      </p:sp>
      <p:sp>
        <p:nvSpPr>
          <p:cNvPr id="31793" name="Text Box 52"/>
          <p:cNvSpPr txBox="1">
            <a:spLocks noChangeArrowheads="1"/>
          </p:cNvSpPr>
          <p:nvPr/>
        </p:nvSpPr>
        <p:spPr bwMode="auto">
          <a:xfrm>
            <a:off x="7086600" y="4267200"/>
            <a:ext cx="1009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(4 , </a:t>
            </a:r>
            <a:r>
              <a:rPr lang="ja-JP" altLang="en-US"/>
              <a:t>－</a:t>
            </a:r>
            <a:r>
              <a:rPr lang="en-US" altLang="ja-JP"/>
              <a:t>1)</a:t>
            </a:r>
          </a:p>
        </p:txBody>
      </p:sp>
      <p:sp>
        <p:nvSpPr>
          <p:cNvPr id="31794" name="Text Box 53"/>
          <p:cNvSpPr txBox="1">
            <a:spLocks noChangeArrowheads="1"/>
          </p:cNvSpPr>
          <p:nvPr/>
        </p:nvSpPr>
        <p:spPr bwMode="auto">
          <a:xfrm>
            <a:off x="1066800" y="5791200"/>
            <a:ext cx="1009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a:t>
            </a:r>
            <a:r>
              <a:rPr lang="ja-JP" altLang="en-US"/>
              <a:t>－</a:t>
            </a:r>
            <a:r>
              <a:rPr lang="en-US" altLang="ja-JP"/>
              <a:t>2 , 2)</a:t>
            </a:r>
          </a:p>
        </p:txBody>
      </p:sp>
      <p:sp>
        <p:nvSpPr>
          <p:cNvPr id="31795" name="Text Box 54"/>
          <p:cNvSpPr txBox="1">
            <a:spLocks noChangeArrowheads="1"/>
          </p:cNvSpPr>
          <p:nvPr/>
        </p:nvSpPr>
        <p:spPr bwMode="auto">
          <a:xfrm>
            <a:off x="7162800" y="5791200"/>
            <a:ext cx="781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(1 , 2)</a:t>
            </a:r>
          </a:p>
        </p:txBody>
      </p:sp>
      <p:sp>
        <p:nvSpPr>
          <p:cNvPr id="31796" name="Text Box 55"/>
          <p:cNvSpPr txBox="1">
            <a:spLocks noChangeArrowheads="1"/>
          </p:cNvSpPr>
          <p:nvPr/>
        </p:nvSpPr>
        <p:spPr bwMode="auto">
          <a:xfrm>
            <a:off x="3200400" y="6248400"/>
            <a:ext cx="2794000" cy="3460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600"/>
              <a:t>(</a:t>
            </a:r>
            <a:r>
              <a:rPr lang="ja-JP" altLang="en-US" sz="1600"/>
              <a:t>労働者の利得 </a:t>
            </a:r>
            <a:r>
              <a:rPr lang="en-US" altLang="ja-JP" sz="1600"/>
              <a:t>,  </a:t>
            </a:r>
            <a:r>
              <a:rPr lang="ja-JP" altLang="en-US" sz="1600"/>
              <a:t>企業の利得</a:t>
            </a:r>
            <a:r>
              <a:rPr lang="en-US" altLang="ja-JP" sz="1600"/>
              <a:t>)</a:t>
            </a:r>
          </a:p>
        </p:txBody>
      </p:sp>
      <p:sp>
        <p:nvSpPr>
          <p:cNvPr id="31797" name="Rectangle 56"/>
          <p:cNvSpPr>
            <a:spLocks noGrp="1" noChangeArrowheads="1"/>
          </p:cNvSpPr>
          <p:nvPr>
            <p:ph type="title"/>
          </p:nvPr>
        </p:nvSpPr>
        <p:spPr>
          <a:xfrm>
            <a:off x="457200" y="274638"/>
            <a:ext cx="8229600" cy="868362"/>
          </a:xfrm>
        </p:spPr>
        <p:txBody>
          <a:bodyPr/>
          <a:lstStyle/>
          <a:p>
            <a:pPr eaLnBrk="1" hangingPunct="1"/>
            <a:r>
              <a:rPr lang="ja-JP" altLang="en-US" smtClean="0"/>
              <a:t>シグナリング・ゲームの木</a:t>
            </a:r>
          </a:p>
        </p:txBody>
      </p:sp>
      <p:sp>
        <p:nvSpPr>
          <p:cNvPr id="31798" name="Line 57"/>
          <p:cNvSpPr>
            <a:spLocks noChangeShapeType="1"/>
          </p:cNvSpPr>
          <p:nvPr/>
        </p:nvSpPr>
        <p:spPr bwMode="auto">
          <a:xfrm>
            <a:off x="4572000" y="2514600"/>
            <a:ext cx="0" cy="26670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スライド番号プレースホル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702A65C6-B863-4352-A9CE-EB95B4EA2C14}" type="slidenum">
              <a:rPr kumimoji="0" lang="en-US" altLang="ja-JP"/>
              <a:pPr eaLnBrk="1" hangingPunct="1"/>
              <a:t>31</a:t>
            </a:fld>
            <a:endParaRPr kumimoji="0" lang="en-US" altLang="ja-JP"/>
          </a:p>
        </p:txBody>
      </p:sp>
      <p:sp>
        <p:nvSpPr>
          <p:cNvPr id="32771" name="Rectangle 8"/>
          <p:cNvSpPr>
            <a:spLocks noGrp="1" noChangeArrowheads="1"/>
          </p:cNvSpPr>
          <p:nvPr>
            <p:ph type="title"/>
          </p:nvPr>
        </p:nvSpPr>
        <p:spPr/>
        <p:txBody>
          <a:bodyPr/>
          <a:lstStyle/>
          <a:p>
            <a:pPr eaLnBrk="1" hangingPunct="1"/>
            <a:r>
              <a:rPr lang="ja-JP" altLang="en-US" smtClean="0"/>
              <a:t>シグナリング・ゲームの均衡</a:t>
            </a:r>
          </a:p>
        </p:txBody>
      </p:sp>
      <p:sp>
        <p:nvSpPr>
          <p:cNvPr id="85001" name="Rectangle 9"/>
          <p:cNvSpPr>
            <a:spLocks noGrp="1" noChangeArrowheads="1"/>
          </p:cNvSpPr>
          <p:nvPr>
            <p:ph type="body" idx="1"/>
          </p:nvPr>
        </p:nvSpPr>
        <p:spPr>
          <a:xfrm>
            <a:off x="457200" y="1600200"/>
            <a:ext cx="8229600" cy="5029200"/>
          </a:xfrm>
        </p:spPr>
        <p:txBody>
          <a:bodyPr/>
          <a:lstStyle/>
          <a:p>
            <a:pPr eaLnBrk="1" hangingPunct="1">
              <a:lnSpc>
                <a:spcPct val="80000"/>
              </a:lnSpc>
            </a:pPr>
            <a:r>
              <a:rPr lang="ja-JP" altLang="en-US" sz="2800" dirty="0" smtClean="0"/>
              <a:t>完全ベイズ均衡：</a:t>
            </a:r>
          </a:p>
          <a:p>
            <a:pPr lvl="1" eaLnBrk="1" hangingPunct="1">
              <a:lnSpc>
                <a:spcPct val="80000"/>
              </a:lnSpc>
            </a:pPr>
            <a:r>
              <a:rPr lang="ja-JP" altLang="en-US" sz="2400" dirty="0" smtClean="0"/>
              <a:t>企業：労働者の戦略に対して、自分の信念の下で期待利得を最大化するように戦略を決定（それぞれの情報集合で「高給」</a:t>
            </a:r>
            <a:r>
              <a:rPr lang="en-US" altLang="ja-JP" sz="2400" dirty="0" smtClean="0"/>
              <a:t>or</a:t>
            </a:r>
            <a:r>
              <a:rPr lang="ja-JP" altLang="en-US" sz="2400" dirty="0" smtClean="0"/>
              <a:t>「低給」）</a:t>
            </a:r>
          </a:p>
          <a:p>
            <a:pPr lvl="1" eaLnBrk="1" hangingPunct="1">
              <a:lnSpc>
                <a:spcPct val="80000"/>
              </a:lnSpc>
            </a:pPr>
            <a:r>
              <a:rPr lang="ja-JP" altLang="en-US" sz="2400" dirty="0" smtClean="0"/>
              <a:t>労働者：企業の戦略に対して、利得を最大化するように「資格取得」</a:t>
            </a:r>
            <a:r>
              <a:rPr lang="en-US" altLang="ja-JP" sz="2400" dirty="0" smtClean="0"/>
              <a:t>or</a:t>
            </a:r>
            <a:r>
              <a:rPr lang="ja-JP" altLang="en-US" sz="2400" dirty="0" smtClean="0"/>
              <a:t>「資格なし」を選択</a:t>
            </a:r>
          </a:p>
          <a:p>
            <a:pPr lvl="1" eaLnBrk="1" hangingPunct="1">
              <a:lnSpc>
                <a:spcPct val="80000"/>
              </a:lnSpc>
            </a:pPr>
            <a:r>
              <a:rPr lang="ja-JP" altLang="en-US" sz="2400" dirty="0" smtClean="0"/>
              <a:t>労働者の能力に関する企業の信念は合理的</a:t>
            </a:r>
          </a:p>
          <a:p>
            <a:pPr lvl="3" eaLnBrk="1" hangingPunct="1">
              <a:lnSpc>
                <a:spcPct val="80000"/>
              </a:lnSpc>
            </a:pPr>
            <a:endParaRPr lang="ja-JP" altLang="en-US" sz="1600" dirty="0" smtClean="0"/>
          </a:p>
          <a:p>
            <a:pPr eaLnBrk="1" hangingPunct="1">
              <a:lnSpc>
                <a:spcPct val="80000"/>
              </a:lnSpc>
            </a:pPr>
            <a:r>
              <a:rPr lang="en-US" altLang="ja-JP" sz="2800" dirty="0" smtClean="0"/>
              <a:t>2</a:t>
            </a:r>
            <a:r>
              <a:rPr lang="ja-JP" altLang="en-US" sz="2800" dirty="0" err="1" smtClean="0"/>
              <a:t>つの</a:t>
            </a:r>
            <a:r>
              <a:rPr lang="ja-JP" altLang="en-US" sz="2800" dirty="0" smtClean="0"/>
              <a:t>タイプの均衡の発生</a:t>
            </a:r>
          </a:p>
          <a:p>
            <a:pPr lvl="1" eaLnBrk="1" hangingPunct="1">
              <a:lnSpc>
                <a:spcPct val="80000"/>
              </a:lnSpc>
            </a:pPr>
            <a:r>
              <a:rPr lang="ja-JP" altLang="en-US" sz="2400" dirty="0" smtClean="0"/>
              <a:t>分離型均衡（</a:t>
            </a:r>
            <a:r>
              <a:rPr lang="en-US" altLang="ja-JP" sz="2400" dirty="0" smtClean="0"/>
              <a:t>separating equilibrium</a:t>
            </a:r>
            <a:r>
              <a:rPr lang="ja-JP" altLang="en-US" sz="2400" dirty="0" smtClean="0"/>
              <a:t>）：異なるタイプのプレイヤーが</a:t>
            </a:r>
            <a:r>
              <a:rPr lang="ja-JP" altLang="en-US" sz="2400" dirty="0" smtClean="0">
                <a:solidFill>
                  <a:schemeClr val="bg1"/>
                </a:solidFill>
              </a:rPr>
              <a:t>異なる</a:t>
            </a:r>
            <a:r>
              <a:rPr lang="ja-JP" altLang="en-US" sz="2400" dirty="0" smtClean="0"/>
              <a:t>行動をとる均衡</a:t>
            </a:r>
          </a:p>
          <a:p>
            <a:pPr lvl="2" eaLnBrk="1" hangingPunct="1">
              <a:lnSpc>
                <a:spcPct val="80000"/>
              </a:lnSpc>
            </a:pPr>
            <a:r>
              <a:rPr lang="ja-JP" altLang="en-US" sz="2000" dirty="0" smtClean="0"/>
              <a:t>観察可能な行動（資格取得）のおかげで、私的情報が開示される</a:t>
            </a:r>
          </a:p>
          <a:p>
            <a:pPr lvl="1" eaLnBrk="1" hangingPunct="1">
              <a:lnSpc>
                <a:spcPct val="80000"/>
              </a:lnSpc>
            </a:pPr>
            <a:r>
              <a:rPr lang="ja-JP" altLang="en-US" sz="2400" dirty="0" smtClean="0"/>
              <a:t>混在型（</a:t>
            </a:r>
            <a:r>
              <a:rPr lang="en-US" altLang="ja-JP" sz="2400" dirty="0" smtClean="0"/>
              <a:t>or</a:t>
            </a:r>
            <a:r>
              <a:rPr lang="ja-JP" altLang="en-US" sz="2400" dirty="0" smtClean="0"/>
              <a:t>一括型）均衡（</a:t>
            </a:r>
            <a:r>
              <a:rPr lang="en-US" altLang="ja-JP" sz="2400" dirty="0" smtClean="0"/>
              <a:t>pooling equilibrium</a:t>
            </a:r>
            <a:r>
              <a:rPr lang="ja-JP" altLang="en-US" sz="2400" dirty="0" smtClean="0"/>
              <a:t>）：異なるタイプのプレイヤーが</a:t>
            </a:r>
            <a:r>
              <a:rPr lang="ja-JP" altLang="en-US" sz="2400" dirty="0" smtClean="0">
                <a:solidFill>
                  <a:schemeClr val="bg1"/>
                </a:solidFill>
              </a:rPr>
              <a:t>同じ</a:t>
            </a:r>
            <a:r>
              <a:rPr lang="ja-JP" altLang="en-US" sz="2400" dirty="0" smtClean="0"/>
              <a:t>行動をとる均衡</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5001">
                                            <p:txEl>
                                              <p:pRg st="0" end="0"/>
                                            </p:txEl>
                                          </p:spTgt>
                                        </p:tgtEl>
                                        <p:attrNameLst>
                                          <p:attrName>style.visibility</p:attrName>
                                        </p:attrNameLst>
                                      </p:cBhvr>
                                      <p:to>
                                        <p:strVal val="visible"/>
                                      </p:to>
                                    </p:set>
                                    <p:anim calcmode="lin" valueType="num">
                                      <p:cBhvr additive="base">
                                        <p:cTn id="7" dur="500" fill="hold"/>
                                        <p:tgtEl>
                                          <p:spTgt spid="8500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5001">
                                            <p:txEl>
                                              <p:pRg st="0" end="0"/>
                                            </p:txEl>
                                          </p:spTgt>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85001">
                                            <p:txEl>
                                              <p:pRg st="1" end="1"/>
                                            </p:txEl>
                                          </p:spTgt>
                                        </p:tgtEl>
                                        <p:attrNameLst>
                                          <p:attrName>style.visibility</p:attrName>
                                        </p:attrNameLst>
                                      </p:cBhvr>
                                      <p:to>
                                        <p:strVal val="visible"/>
                                      </p:to>
                                    </p:set>
                                    <p:anim calcmode="lin" valueType="num">
                                      <p:cBhvr additive="base">
                                        <p:cTn id="12" dur="500" fill="hold"/>
                                        <p:tgtEl>
                                          <p:spTgt spid="85001">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85001">
                                            <p:txEl>
                                              <p:pRg st="1" end="1"/>
                                            </p:txEl>
                                          </p:spTgt>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85001">
                                            <p:txEl>
                                              <p:pRg st="2" end="2"/>
                                            </p:txEl>
                                          </p:spTgt>
                                        </p:tgtEl>
                                        <p:attrNameLst>
                                          <p:attrName>style.visibility</p:attrName>
                                        </p:attrNameLst>
                                      </p:cBhvr>
                                      <p:to>
                                        <p:strVal val="visible"/>
                                      </p:to>
                                    </p:set>
                                    <p:anim calcmode="lin" valueType="num">
                                      <p:cBhvr additive="base">
                                        <p:cTn id="17" dur="500" fill="hold"/>
                                        <p:tgtEl>
                                          <p:spTgt spid="8500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85001">
                                            <p:txEl>
                                              <p:pRg st="2" end="2"/>
                                            </p:txEl>
                                          </p:spTgt>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85001">
                                            <p:txEl>
                                              <p:pRg st="3" end="3"/>
                                            </p:txEl>
                                          </p:spTgt>
                                        </p:tgtEl>
                                        <p:attrNameLst>
                                          <p:attrName>style.visibility</p:attrName>
                                        </p:attrNameLst>
                                      </p:cBhvr>
                                      <p:to>
                                        <p:strVal val="visible"/>
                                      </p:to>
                                    </p:set>
                                    <p:anim calcmode="lin" valueType="num">
                                      <p:cBhvr additive="base">
                                        <p:cTn id="22" dur="500" fill="hold"/>
                                        <p:tgtEl>
                                          <p:spTgt spid="85001">
                                            <p:txEl>
                                              <p:pRg st="3" end="3"/>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8500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2" presetClass="entr" presetSubtype="8" fill="hold" grpId="0" nodeType="clickEffect">
                                  <p:stCondLst>
                                    <p:cond delay="0"/>
                                  </p:stCondLst>
                                  <p:childTnLst>
                                    <p:set>
                                      <p:cBhvr>
                                        <p:cTn id="27" dur="1" fill="hold">
                                          <p:stCondLst>
                                            <p:cond delay="0"/>
                                          </p:stCondLst>
                                        </p:cTn>
                                        <p:tgtEl>
                                          <p:spTgt spid="85001">
                                            <p:txEl>
                                              <p:pRg st="5" end="5"/>
                                            </p:txEl>
                                          </p:spTgt>
                                        </p:tgtEl>
                                        <p:attrNameLst>
                                          <p:attrName>style.visibility</p:attrName>
                                        </p:attrNameLst>
                                      </p:cBhvr>
                                      <p:to>
                                        <p:strVal val="visible"/>
                                      </p:to>
                                    </p:set>
                                    <p:anim calcmode="lin" valueType="num">
                                      <p:cBhvr additive="base">
                                        <p:cTn id="28" dur="500" fill="hold"/>
                                        <p:tgtEl>
                                          <p:spTgt spid="85001">
                                            <p:txEl>
                                              <p:pRg st="5" end="5"/>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85001">
                                            <p:txEl>
                                              <p:pRg st="5" end="5"/>
                                            </p:txEl>
                                          </p:spTgt>
                                        </p:tgtEl>
                                        <p:attrNameLst>
                                          <p:attrName>ppt_y</p:attrName>
                                        </p:attrNameLst>
                                      </p:cBhvr>
                                      <p:tavLst>
                                        <p:tav tm="0">
                                          <p:val>
                                            <p:strVal val="#ppt_y"/>
                                          </p:val>
                                        </p:tav>
                                        <p:tav tm="100000">
                                          <p:val>
                                            <p:strVal val="#ppt_y"/>
                                          </p:val>
                                        </p:tav>
                                      </p:tavLst>
                                    </p:anim>
                                  </p:childTnLst>
                                </p:cTn>
                              </p:par>
                            </p:childTnLst>
                          </p:cTn>
                        </p:par>
                        <p:par>
                          <p:cTn id="30" fill="hold" nodeType="afterGroup">
                            <p:stCondLst>
                              <p:cond delay="500"/>
                            </p:stCondLst>
                            <p:childTnLst>
                              <p:par>
                                <p:cTn id="31" presetID="2" presetClass="entr" presetSubtype="8" fill="hold" grpId="0" nodeType="afterEffect">
                                  <p:stCondLst>
                                    <p:cond delay="0"/>
                                  </p:stCondLst>
                                  <p:childTnLst>
                                    <p:set>
                                      <p:cBhvr>
                                        <p:cTn id="32" dur="1" fill="hold">
                                          <p:stCondLst>
                                            <p:cond delay="0"/>
                                          </p:stCondLst>
                                        </p:cTn>
                                        <p:tgtEl>
                                          <p:spTgt spid="85001">
                                            <p:txEl>
                                              <p:pRg st="6" end="6"/>
                                            </p:txEl>
                                          </p:spTgt>
                                        </p:tgtEl>
                                        <p:attrNameLst>
                                          <p:attrName>style.visibility</p:attrName>
                                        </p:attrNameLst>
                                      </p:cBhvr>
                                      <p:to>
                                        <p:strVal val="visible"/>
                                      </p:to>
                                    </p:set>
                                    <p:anim calcmode="lin" valueType="num">
                                      <p:cBhvr additive="base">
                                        <p:cTn id="33" dur="500" fill="hold"/>
                                        <p:tgtEl>
                                          <p:spTgt spid="85001">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85001">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2" presetClass="entr" presetSubtype="8" fill="hold" grpId="0" nodeType="clickEffect">
                                  <p:stCondLst>
                                    <p:cond delay="0"/>
                                  </p:stCondLst>
                                  <p:childTnLst>
                                    <p:set>
                                      <p:cBhvr>
                                        <p:cTn id="38" dur="1" fill="hold">
                                          <p:stCondLst>
                                            <p:cond delay="0"/>
                                          </p:stCondLst>
                                        </p:cTn>
                                        <p:tgtEl>
                                          <p:spTgt spid="85001">
                                            <p:txEl>
                                              <p:pRg st="7" end="7"/>
                                            </p:txEl>
                                          </p:spTgt>
                                        </p:tgtEl>
                                        <p:attrNameLst>
                                          <p:attrName>style.visibility</p:attrName>
                                        </p:attrNameLst>
                                      </p:cBhvr>
                                      <p:to>
                                        <p:strVal val="visible"/>
                                      </p:to>
                                    </p:set>
                                    <p:anim calcmode="lin" valueType="num">
                                      <p:cBhvr additive="base">
                                        <p:cTn id="39" dur="500" fill="hold"/>
                                        <p:tgtEl>
                                          <p:spTgt spid="85001">
                                            <p:txEl>
                                              <p:pRg st="7" end="7"/>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85001">
                                            <p:txEl>
                                              <p:pRg st="7" end="7"/>
                                            </p:txEl>
                                          </p:spTgt>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85001">
                                            <p:txEl>
                                              <p:pRg st="8" end="8"/>
                                            </p:txEl>
                                          </p:spTgt>
                                        </p:tgtEl>
                                        <p:attrNameLst>
                                          <p:attrName>style.visibility</p:attrName>
                                        </p:attrNameLst>
                                      </p:cBhvr>
                                      <p:to>
                                        <p:strVal val="visible"/>
                                      </p:to>
                                    </p:set>
                                    <p:anim calcmode="lin" valueType="num">
                                      <p:cBhvr additive="base">
                                        <p:cTn id="43" dur="500" fill="hold"/>
                                        <p:tgtEl>
                                          <p:spTgt spid="85001">
                                            <p:txEl>
                                              <p:pRg st="8" end="8"/>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85001">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001"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スライド番号プレースホル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92B460C9-5AF2-4654-88E9-B8D9E36CDE30}" type="slidenum">
              <a:rPr kumimoji="0" lang="en-US" altLang="ja-JP"/>
              <a:pPr eaLnBrk="1" hangingPunct="1"/>
              <a:t>32</a:t>
            </a:fld>
            <a:endParaRPr kumimoji="0" lang="en-US" altLang="ja-JP"/>
          </a:p>
        </p:txBody>
      </p:sp>
      <p:sp>
        <p:nvSpPr>
          <p:cNvPr id="33795" name="Rectangle 2"/>
          <p:cNvSpPr>
            <a:spLocks noGrp="1" noChangeArrowheads="1"/>
          </p:cNvSpPr>
          <p:nvPr>
            <p:ph type="title"/>
          </p:nvPr>
        </p:nvSpPr>
        <p:spPr/>
        <p:txBody>
          <a:bodyPr/>
          <a:lstStyle/>
          <a:p>
            <a:pPr eaLnBrk="1" hangingPunct="1"/>
            <a:r>
              <a:rPr lang="ja-JP" altLang="en-US" smtClean="0"/>
              <a:t>シグナリングゲーム：分離型均衡</a:t>
            </a:r>
          </a:p>
        </p:txBody>
      </p:sp>
      <p:sp>
        <p:nvSpPr>
          <p:cNvPr id="80899" name="Rectangle 3"/>
          <p:cNvSpPr>
            <a:spLocks noGrp="1" noChangeArrowheads="1"/>
          </p:cNvSpPr>
          <p:nvPr>
            <p:ph type="body" idx="1"/>
          </p:nvPr>
        </p:nvSpPr>
        <p:spPr>
          <a:xfrm>
            <a:off x="457200" y="1447800"/>
            <a:ext cx="8229600" cy="5181600"/>
          </a:xfrm>
        </p:spPr>
        <p:txBody>
          <a:bodyPr/>
          <a:lstStyle/>
          <a:p>
            <a:pPr eaLnBrk="1" hangingPunct="1">
              <a:lnSpc>
                <a:spcPct val="80000"/>
              </a:lnSpc>
            </a:pPr>
            <a:r>
              <a:rPr lang="ja-JP" altLang="en-US" sz="2800" dirty="0" smtClean="0"/>
              <a:t>労働者：</a:t>
            </a:r>
          </a:p>
          <a:p>
            <a:pPr lvl="1" eaLnBrk="1" hangingPunct="1">
              <a:lnSpc>
                <a:spcPct val="80000"/>
              </a:lnSpc>
            </a:pPr>
            <a:r>
              <a:rPr lang="ja-JP" altLang="en-US" sz="2400" dirty="0" smtClean="0"/>
              <a:t>能力高ならば「資格</a:t>
            </a:r>
            <a:r>
              <a:rPr lang="ja-JP" altLang="en-US" sz="2400" dirty="0" smtClean="0">
                <a:solidFill>
                  <a:schemeClr val="bg1"/>
                </a:solidFill>
              </a:rPr>
              <a:t>取得</a:t>
            </a:r>
            <a:r>
              <a:rPr lang="ja-JP" altLang="en-US" sz="2400" dirty="0" smtClean="0"/>
              <a:t>」</a:t>
            </a:r>
          </a:p>
          <a:p>
            <a:pPr lvl="1" eaLnBrk="1" hangingPunct="1">
              <a:lnSpc>
                <a:spcPct val="80000"/>
              </a:lnSpc>
            </a:pPr>
            <a:r>
              <a:rPr lang="ja-JP" altLang="en-US" sz="2400" dirty="0" smtClean="0"/>
              <a:t>能力低ならば「資格</a:t>
            </a:r>
            <a:r>
              <a:rPr lang="ja-JP" altLang="en-US" sz="2400" dirty="0" smtClean="0">
                <a:solidFill>
                  <a:schemeClr val="bg1"/>
                </a:solidFill>
              </a:rPr>
              <a:t>なし</a:t>
            </a:r>
            <a:r>
              <a:rPr lang="ja-JP" altLang="en-US" sz="2400" dirty="0" smtClean="0"/>
              <a:t>」</a:t>
            </a:r>
          </a:p>
          <a:p>
            <a:pPr lvl="2" eaLnBrk="1" hangingPunct="1">
              <a:lnSpc>
                <a:spcPct val="80000"/>
              </a:lnSpc>
            </a:pPr>
            <a:r>
              <a:rPr lang="ja-JP" altLang="en-US" sz="2000" dirty="0" smtClean="0"/>
              <a:t>ただし、「資格取得」と「資格なし」は同じ（期待）利得</a:t>
            </a:r>
          </a:p>
          <a:p>
            <a:pPr eaLnBrk="1" hangingPunct="1">
              <a:lnSpc>
                <a:spcPct val="80000"/>
              </a:lnSpc>
            </a:pPr>
            <a:r>
              <a:rPr lang="ja-JP" altLang="en-US" sz="2800" dirty="0" smtClean="0"/>
              <a:t>企業：</a:t>
            </a:r>
          </a:p>
          <a:p>
            <a:pPr lvl="1" eaLnBrk="1" hangingPunct="1">
              <a:lnSpc>
                <a:spcPct val="80000"/>
              </a:lnSpc>
            </a:pPr>
            <a:r>
              <a:rPr lang="ja-JP" altLang="en-US" sz="2400" dirty="0" smtClean="0"/>
              <a:t>労働者が「資格取得」ならば、確率</a:t>
            </a:r>
            <a:r>
              <a:rPr lang="en-US" altLang="ja-JP" sz="2400" dirty="0" smtClean="0"/>
              <a:t>1</a:t>
            </a:r>
            <a:r>
              <a:rPr lang="ja-JP" altLang="en-US" sz="2400" dirty="0" smtClean="0"/>
              <a:t>で能力</a:t>
            </a:r>
            <a:r>
              <a:rPr lang="ja-JP" altLang="en-US" sz="2400" dirty="0" smtClean="0">
                <a:solidFill>
                  <a:schemeClr val="bg1"/>
                </a:solidFill>
              </a:rPr>
              <a:t>高</a:t>
            </a:r>
            <a:r>
              <a:rPr lang="ja-JP" altLang="en-US" sz="2400" dirty="0" smtClean="0"/>
              <a:t>と見積もり、「</a:t>
            </a:r>
            <a:r>
              <a:rPr lang="ja-JP" altLang="en-US" sz="2400" dirty="0" smtClean="0">
                <a:solidFill>
                  <a:schemeClr val="bg1"/>
                </a:solidFill>
              </a:rPr>
              <a:t>高</a:t>
            </a:r>
            <a:r>
              <a:rPr lang="ja-JP" altLang="en-US" sz="2400" dirty="0" smtClean="0"/>
              <a:t>給」を支払う</a:t>
            </a:r>
          </a:p>
          <a:p>
            <a:pPr lvl="1" eaLnBrk="1" hangingPunct="1">
              <a:lnSpc>
                <a:spcPct val="80000"/>
              </a:lnSpc>
            </a:pPr>
            <a:r>
              <a:rPr lang="ja-JP" altLang="en-US" sz="2400" dirty="0" smtClean="0"/>
              <a:t>労働者が「資格なし」ならば、確率</a:t>
            </a:r>
            <a:r>
              <a:rPr lang="en-US" altLang="ja-JP" sz="2400" dirty="0" smtClean="0"/>
              <a:t>1</a:t>
            </a:r>
            <a:r>
              <a:rPr lang="ja-JP" altLang="en-US" sz="2400" dirty="0" err="1" smtClean="0"/>
              <a:t>で能力</a:t>
            </a:r>
            <a:r>
              <a:rPr lang="ja-JP" altLang="en-US" sz="2400" dirty="0" err="1" smtClean="0">
                <a:solidFill>
                  <a:schemeClr val="bg1"/>
                </a:solidFill>
              </a:rPr>
              <a:t>低</a:t>
            </a:r>
            <a:r>
              <a:rPr lang="ja-JP" altLang="en-US" sz="2400" dirty="0" err="1" smtClean="0"/>
              <a:t>と</a:t>
            </a:r>
            <a:r>
              <a:rPr lang="ja-JP" altLang="en-US" sz="2400" dirty="0" smtClean="0"/>
              <a:t>見積もり、「</a:t>
            </a:r>
            <a:r>
              <a:rPr lang="ja-JP" altLang="en-US" sz="2400" dirty="0" smtClean="0">
                <a:solidFill>
                  <a:schemeClr val="bg1"/>
                </a:solidFill>
              </a:rPr>
              <a:t>低</a:t>
            </a:r>
            <a:r>
              <a:rPr lang="ja-JP" altLang="en-US" sz="2400" dirty="0" smtClean="0"/>
              <a:t>給」を支払う</a:t>
            </a:r>
          </a:p>
          <a:p>
            <a:pPr lvl="3" eaLnBrk="1" hangingPunct="1">
              <a:lnSpc>
                <a:spcPct val="80000"/>
              </a:lnSpc>
            </a:pPr>
            <a:endParaRPr lang="ja-JP" altLang="en-US" sz="1600" dirty="0" smtClean="0"/>
          </a:p>
          <a:p>
            <a:pPr eaLnBrk="1" hangingPunct="1">
              <a:lnSpc>
                <a:spcPct val="80000"/>
              </a:lnSpc>
            </a:pPr>
            <a:r>
              <a:rPr lang="ja-JP" altLang="en-US" sz="2800" dirty="0" smtClean="0"/>
              <a:t>資格の存在 ⇒ 能力に応じた給与体系を定めることが可能</a:t>
            </a:r>
          </a:p>
          <a:p>
            <a:pPr lvl="1" eaLnBrk="1" hangingPunct="1">
              <a:lnSpc>
                <a:spcPct val="80000"/>
              </a:lnSpc>
            </a:pPr>
            <a:r>
              <a:rPr lang="ja-JP" altLang="en-US" sz="2400" dirty="0" smtClean="0"/>
              <a:t>企業：資格の有無によって労働者の能力を</a:t>
            </a:r>
            <a:r>
              <a:rPr lang="ja-JP" altLang="en-US" sz="2400" dirty="0" smtClean="0">
                <a:solidFill>
                  <a:schemeClr val="bg1"/>
                </a:solidFill>
              </a:rPr>
              <a:t>判別</a:t>
            </a:r>
            <a:r>
              <a:rPr lang="ja-JP" altLang="en-US" sz="2400" dirty="0" smtClean="0"/>
              <a:t>できる</a:t>
            </a:r>
          </a:p>
          <a:p>
            <a:pPr lvl="1" eaLnBrk="1" hangingPunct="1">
              <a:lnSpc>
                <a:spcPct val="80000"/>
              </a:lnSpc>
            </a:pPr>
            <a:r>
              <a:rPr lang="ja-JP" altLang="en-US" sz="2400" dirty="0" smtClean="0"/>
              <a:t>労働者：能力が</a:t>
            </a:r>
            <a:r>
              <a:rPr lang="ja-JP" altLang="en-US" sz="2400" dirty="0" smtClean="0">
                <a:solidFill>
                  <a:schemeClr val="bg1"/>
                </a:solidFill>
              </a:rPr>
              <a:t>あれば</a:t>
            </a:r>
            <a:r>
              <a:rPr lang="ja-JP" altLang="en-US" sz="2400" dirty="0" smtClean="0"/>
              <a:t>資格を取り、</a:t>
            </a:r>
            <a:r>
              <a:rPr lang="ja-JP" altLang="en-US" sz="2400" dirty="0" smtClean="0">
                <a:solidFill>
                  <a:schemeClr val="bg1"/>
                </a:solidFill>
              </a:rPr>
              <a:t>なければ</a:t>
            </a:r>
            <a:r>
              <a:rPr lang="ja-JP" altLang="en-US" sz="2400" dirty="0" smtClean="0"/>
              <a:t>あきらめる</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0899">
                                            <p:txEl>
                                              <p:pRg st="0" end="0"/>
                                            </p:txEl>
                                          </p:spTgt>
                                        </p:tgtEl>
                                        <p:attrNameLst>
                                          <p:attrName>style.visibility</p:attrName>
                                        </p:attrNameLst>
                                      </p:cBhvr>
                                      <p:to>
                                        <p:strVal val="visible"/>
                                      </p:to>
                                    </p:set>
                                    <p:anim calcmode="lin" valueType="num">
                                      <p:cBhvr additive="base">
                                        <p:cTn id="7" dur="500" fill="hold"/>
                                        <p:tgtEl>
                                          <p:spTgt spid="8089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0899">
                                            <p:txEl>
                                              <p:pRg st="0" end="0"/>
                                            </p:txEl>
                                          </p:spTgt>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80899">
                                            <p:txEl>
                                              <p:pRg st="1" end="1"/>
                                            </p:txEl>
                                          </p:spTgt>
                                        </p:tgtEl>
                                        <p:attrNameLst>
                                          <p:attrName>style.visibility</p:attrName>
                                        </p:attrNameLst>
                                      </p:cBhvr>
                                      <p:to>
                                        <p:strVal val="visible"/>
                                      </p:to>
                                    </p:set>
                                    <p:anim calcmode="lin" valueType="num">
                                      <p:cBhvr additive="base">
                                        <p:cTn id="12" dur="500" fill="hold"/>
                                        <p:tgtEl>
                                          <p:spTgt spid="80899">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80899">
                                            <p:txEl>
                                              <p:pRg st="1" end="1"/>
                                            </p:txEl>
                                          </p:spTgt>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80899">
                                            <p:txEl>
                                              <p:pRg st="2" end="2"/>
                                            </p:txEl>
                                          </p:spTgt>
                                        </p:tgtEl>
                                        <p:attrNameLst>
                                          <p:attrName>style.visibility</p:attrName>
                                        </p:attrNameLst>
                                      </p:cBhvr>
                                      <p:to>
                                        <p:strVal val="visible"/>
                                      </p:to>
                                    </p:set>
                                    <p:anim calcmode="lin" valueType="num">
                                      <p:cBhvr additive="base">
                                        <p:cTn id="16" dur="500" fill="hold"/>
                                        <p:tgtEl>
                                          <p:spTgt spid="80899">
                                            <p:txEl>
                                              <p:pRg st="2" end="2"/>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80899">
                                            <p:txEl>
                                              <p:pRg st="2" end="2"/>
                                            </p:txEl>
                                          </p:spTgt>
                                        </p:tgtEl>
                                        <p:attrNameLst>
                                          <p:attrName>ppt_y</p:attrName>
                                        </p:attrNameLst>
                                      </p:cBhvr>
                                      <p:tavLst>
                                        <p:tav tm="0">
                                          <p:val>
                                            <p:strVal val="#ppt_y"/>
                                          </p:val>
                                        </p:tav>
                                        <p:tav tm="100000">
                                          <p:val>
                                            <p:strVal val="#ppt_y"/>
                                          </p:val>
                                        </p:tav>
                                      </p:tavLst>
                                    </p:anim>
                                  </p:childTnLst>
                                </p:cTn>
                              </p:par>
                            </p:childTnLst>
                          </p:cTn>
                        </p:par>
                        <p:par>
                          <p:cTn id="18" fill="hold" nodeType="afterGroup">
                            <p:stCondLst>
                              <p:cond delay="1000"/>
                            </p:stCondLst>
                            <p:childTnLst>
                              <p:par>
                                <p:cTn id="19" presetID="2" presetClass="entr" presetSubtype="8" fill="hold" grpId="0" nodeType="afterEffect">
                                  <p:stCondLst>
                                    <p:cond delay="0"/>
                                  </p:stCondLst>
                                  <p:childTnLst>
                                    <p:set>
                                      <p:cBhvr>
                                        <p:cTn id="20" dur="1" fill="hold">
                                          <p:stCondLst>
                                            <p:cond delay="0"/>
                                          </p:stCondLst>
                                        </p:cTn>
                                        <p:tgtEl>
                                          <p:spTgt spid="80899">
                                            <p:txEl>
                                              <p:pRg st="3" end="3"/>
                                            </p:txEl>
                                          </p:spTgt>
                                        </p:tgtEl>
                                        <p:attrNameLst>
                                          <p:attrName>style.visibility</p:attrName>
                                        </p:attrNameLst>
                                      </p:cBhvr>
                                      <p:to>
                                        <p:strVal val="visible"/>
                                      </p:to>
                                    </p:set>
                                    <p:anim calcmode="lin" valueType="num">
                                      <p:cBhvr additive="base">
                                        <p:cTn id="21" dur="500" fill="hold"/>
                                        <p:tgtEl>
                                          <p:spTgt spid="8089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8089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80899">
                                            <p:txEl>
                                              <p:pRg st="4" end="4"/>
                                            </p:txEl>
                                          </p:spTgt>
                                        </p:tgtEl>
                                        <p:attrNameLst>
                                          <p:attrName>style.visibility</p:attrName>
                                        </p:attrNameLst>
                                      </p:cBhvr>
                                      <p:to>
                                        <p:strVal val="visible"/>
                                      </p:to>
                                    </p:set>
                                    <p:anim calcmode="lin" valueType="num">
                                      <p:cBhvr additive="base">
                                        <p:cTn id="27" dur="500" fill="hold"/>
                                        <p:tgtEl>
                                          <p:spTgt spid="80899">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80899">
                                            <p:txEl>
                                              <p:pRg st="4" end="4"/>
                                            </p:txEl>
                                          </p:spTgt>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500"/>
                            </p:stCondLst>
                            <p:childTnLst>
                              <p:par>
                                <p:cTn id="30" presetID="2" presetClass="entr" presetSubtype="8" fill="hold" grpId="0" nodeType="afterEffect">
                                  <p:stCondLst>
                                    <p:cond delay="0"/>
                                  </p:stCondLst>
                                  <p:childTnLst>
                                    <p:set>
                                      <p:cBhvr>
                                        <p:cTn id="31" dur="1" fill="hold">
                                          <p:stCondLst>
                                            <p:cond delay="0"/>
                                          </p:stCondLst>
                                        </p:cTn>
                                        <p:tgtEl>
                                          <p:spTgt spid="80899">
                                            <p:txEl>
                                              <p:pRg st="5" end="5"/>
                                            </p:txEl>
                                          </p:spTgt>
                                        </p:tgtEl>
                                        <p:attrNameLst>
                                          <p:attrName>style.visibility</p:attrName>
                                        </p:attrNameLst>
                                      </p:cBhvr>
                                      <p:to>
                                        <p:strVal val="visible"/>
                                      </p:to>
                                    </p:set>
                                    <p:anim calcmode="lin" valueType="num">
                                      <p:cBhvr additive="base">
                                        <p:cTn id="32" dur="500" fill="hold"/>
                                        <p:tgtEl>
                                          <p:spTgt spid="80899">
                                            <p:txEl>
                                              <p:pRg st="5" end="5"/>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80899">
                                            <p:txEl>
                                              <p:pRg st="5" end="5"/>
                                            </p:txEl>
                                          </p:spTgt>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80899">
                                            <p:txEl>
                                              <p:pRg st="6" end="6"/>
                                            </p:txEl>
                                          </p:spTgt>
                                        </p:tgtEl>
                                        <p:attrNameLst>
                                          <p:attrName>style.visibility</p:attrName>
                                        </p:attrNameLst>
                                      </p:cBhvr>
                                      <p:to>
                                        <p:strVal val="visible"/>
                                      </p:to>
                                    </p:set>
                                    <p:anim calcmode="lin" valueType="num">
                                      <p:cBhvr additive="base">
                                        <p:cTn id="36" dur="500" fill="hold"/>
                                        <p:tgtEl>
                                          <p:spTgt spid="80899">
                                            <p:txEl>
                                              <p:pRg st="6" end="6"/>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80899">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2" presetClass="entr" presetSubtype="8" fill="hold" grpId="0" nodeType="clickEffect">
                                  <p:stCondLst>
                                    <p:cond delay="0"/>
                                  </p:stCondLst>
                                  <p:childTnLst>
                                    <p:set>
                                      <p:cBhvr>
                                        <p:cTn id="41" dur="1" fill="hold">
                                          <p:stCondLst>
                                            <p:cond delay="0"/>
                                          </p:stCondLst>
                                        </p:cTn>
                                        <p:tgtEl>
                                          <p:spTgt spid="80899">
                                            <p:txEl>
                                              <p:pRg st="8" end="8"/>
                                            </p:txEl>
                                          </p:spTgt>
                                        </p:tgtEl>
                                        <p:attrNameLst>
                                          <p:attrName>style.visibility</p:attrName>
                                        </p:attrNameLst>
                                      </p:cBhvr>
                                      <p:to>
                                        <p:strVal val="visible"/>
                                      </p:to>
                                    </p:set>
                                    <p:anim calcmode="lin" valueType="num">
                                      <p:cBhvr additive="base">
                                        <p:cTn id="42" dur="500" fill="hold"/>
                                        <p:tgtEl>
                                          <p:spTgt spid="80899">
                                            <p:txEl>
                                              <p:pRg st="8" end="8"/>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80899">
                                            <p:txEl>
                                              <p:pRg st="8" end="8"/>
                                            </p:txEl>
                                          </p:spTgt>
                                        </p:tgtEl>
                                        <p:attrNameLst>
                                          <p:attrName>ppt_y</p:attrName>
                                        </p:attrNameLst>
                                      </p:cBhvr>
                                      <p:tavLst>
                                        <p:tav tm="0">
                                          <p:val>
                                            <p:strVal val="#ppt_y"/>
                                          </p:val>
                                        </p:tav>
                                        <p:tav tm="100000">
                                          <p:val>
                                            <p:strVal val="#ppt_y"/>
                                          </p:val>
                                        </p:tav>
                                      </p:tavLst>
                                    </p:anim>
                                  </p:childTnLst>
                                </p:cTn>
                              </p:par>
                            </p:childTnLst>
                          </p:cTn>
                        </p:par>
                        <p:par>
                          <p:cTn id="44" fill="hold" nodeType="afterGroup">
                            <p:stCondLst>
                              <p:cond delay="500"/>
                            </p:stCondLst>
                            <p:childTnLst>
                              <p:par>
                                <p:cTn id="45" presetID="2" presetClass="entr" presetSubtype="8" fill="hold" grpId="0" nodeType="afterEffect">
                                  <p:stCondLst>
                                    <p:cond delay="0"/>
                                  </p:stCondLst>
                                  <p:childTnLst>
                                    <p:set>
                                      <p:cBhvr>
                                        <p:cTn id="46" dur="1" fill="hold">
                                          <p:stCondLst>
                                            <p:cond delay="0"/>
                                          </p:stCondLst>
                                        </p:cTn>
                                        <p:tgtEl>
                                          <p:spTgt spid="80899">
                                            <p:txEl>
                                              <p:pRg st="9" end="9"/>
                                            </p:txEl>
                                          </p:spTgt>
                                        </p:tgtEl>
                                        <p:attrNameLst>
                                          <p:attrName>style.visibility</p:attrName>
                                        </p:attrNameLst>
                                      </p:cBhvr>
                                      <p:to>
                                        <p:strVal val="visible"/>
                                      </p:to>
                                    </p:set>
                                    <p:anim calcmode="lin" valueType="num">
                                      <p:cBhvr additive="base">
                                        <p:cTn id="47" dur="500" fill="hold"/>
                                        <p:tgtEl>
                                          <p:spTgt spid="80899">
                                            <p:txEl>
                                              <p:pRg st="9" end="9"/>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80899">
                                            <p:txEl>
                                              <p:pRg st="9" end="9"/>
                                            </p:txEl>
                                          </p:spTgt>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80899">
                                            <p:txEl>
                                              <p:pRg st="10" end="10"/>
                                            </p:txEl>
                                          </p:spTgt>
                                        </p:tgtEl>
                                        <p:attrNameLst>
                                          <p:attrName>style.visibility</p:attrName>
                                        </p:attrNameLst>
                                      </p:cBhvr>
                                      <p:to>
                                        <p:strVal val="visible"/>
                                      </p:to>
                                    </p:set>
                                    <p:anim calcmode="lin" valueType="num">
                                      <p:cBhvr additive="base">
                                        <p:cTn id="51" dur="500" fill="hold"/>
                                        <p:tgtEl>
                                          <p:spTgt spid="80899">
                                            <p:txEl>
                                              <p:pRg st="10" end="10"/>
                                            </p:txEl>
                                          </p:spTgt>
                                        </p:tgtEl>
                                        <p:attrNameLst>
                                          <p:attrName>ppt_x</p:attrName>
                                        </p:attrNameLst>
                                      </p:cBhvr>
                                      <p:tavLst>
                                        <p:tav tm="0">
                                          <p:val>
                                            <p:strVal val="0-#ppt_w/2"/>
                                          </p:val>
                                        </p:tav>
                                        <p:tav tm="100000">
                                          <p:val>
                                            <p:strVal val="#ppt_x"/>
                                          </p:val>
                                        </p:tav>
                                      </p:tavLst>
                                    </p:anim>
                                    <p:anim calcmode="lin" valueType="num">
                                      <p:cBhvr additive="base">
                                        <p:cTn id="52" dur="500" fill="hold"/>
                                        <p:tgtEl>
                                          <p:spTgt spid="80899">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9"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スライド番号プレースホルダ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51FDB709-7097-45BF-8F47-D7AAC74D4E96}" type="slidenum">
              <a:rPr kumimoji="0" lang="en-US" altLang="ja-JP"/>
              <a:pPr eaLnBrk="1" hangingPunct="1"/>
              <a:t>33</a:t>
            </a:fld>
            <a:endParaRPr kumimoji="0" lang="en-US" altLang="ja-JP"/>
          </a:p>
        </p:txBody>
      </p:sp>
      <p:sp>
        <p:nvSpPr>
          <p:cNvPr id="34819" name="AutoShape 18"/>
          <p:cNvSpPr>
            <a:spLocks noChangeArrowheads="1"/>
          </p:cNvSpPr>
          <p:nvPr/>
        </p:nvSpPr>
        <p:spPr bwMode="auto">
          <a:xfrm>
            <a:off x="5715000" y="2362200"/>
            <a:ext cx="533400" cy="3124200"/>
          </a:xfrm>
          <a:prstGeom prst="roundRect">
            <a:avLst>
              <a:gd name="adj" fmla="val 50000"/>
            </a:avLst>
          </a:prstGeom>
          <a:solidFill>
            <a:schemeClr val="accent1">
              <a:alpha val="50195"/>
            </a:schemeClr>
          </a:solidFill>
          <a:ln w="25400">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4820" name="AutoShape 19"/>
          <p:cNvSpPr>
            <a:spLocks noChangeArrowheads="1"/>
          </p:cNvSpPr>
          <p:nvPr/>
        </p:nvSpPr>
        <p:spPr bwMode="auto">
          <a:xfrm>
            <a:off x="3048000" y="2362200"/>
            <a:ext cx="533400" cy="3124200"/>
          </a:xfrm>
          <a:prstGeom prst="roundRect">
            <a:avLst>
              <a:gd name="adj" fmla="val 50000"/>
            </a:avLst>
          </a:prstGeom>
          <a:solidFill>
            <a:schemeClr val="accent1">
              <a:alpha val="50195"/>
            </a:schemeClr>
          </a:solidFill>
          <a:ln w="25400">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8439" name="Rectangle 7"/>
          <p:cNvSpPr>
            <a:spLocks noChangeArrowheads="1"/>
          </p:cNvSpPr>
          <p:nvPr/>
        </p:nvSpPr>
        <p:spPr bwMode="auto">
          <a:xfrm>
            <a:off x="3657600" y="2667000"/>
            <a:ext cx="838200" cy="304800"/>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8440" name="Text Box 8"/>
          <p:cNvSpPr txBox="1">
            <a:spLocks noChangeArrowheads="1"/>
          </p:cNvSpPr>
          <p:nvPr/>
        </p:nvSpPr>
        <p:spPr bwMode="auto">
          <a:xfrm>
            <a:off x="304800" y="228600"/>
            <a:ext cx="5715000" cy="1016000"/>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dirty="0"/>
              <a:t>企業の信念：</a:t>
            </a:r>
          </a:p>
          <a:p>
            <a:pPr eaLnBrk="1" hangingPunct="1"/>
            <a:r>
              <a:rPr lang="ja-JP" altLang="en-US" sz="2000" dirty="0"/>
              <a:t>確率</a:t>
            </a:r>
            <a:r>
              <a:rPr lang="en-US" altLang="ja-JP" sz="2000" dirty="0"/>
              <a:t>1</a:t>
            </a:r>
            <a:r>
              <a:rPr lang="ja-JP" altLang="en-US" sz="2000" dirty="0"/>
              <a:t>で「能力</a:t>
            </a:r>
            <a:r>
              <a:rPr lang="ja-JP" altLang="en-US" sz="2000" dirty="0">
                <a:solidFill>
                  <a:schemeClr val="bg1"/>
                </a:solidFill>
              </a:rPr>
              <a:t>高</a:t>
            </a:r>
            <a:r>
              <a:rPr lang="ja-JP" altLang="en-US" sz="2000" dirty="0"/>
              <a:t>」</a:t>
            </a:r>
          </a:p>
          <a:p>
            <a:pPr eaLnBrk="1" hangingPunct="1"/>
            <a:r>
              <a:rPr lang="ja-JP" altLang="en-US" sz="2000" dirty="0"/>
              <a:t>⇒「高給」の期待利得（</a:t>
            </a:r>
            <a:r>
              <a:rPr lang="en-US" altLang="ja-JP" sz="2000" dirty="0">
                <a:solidFill>
                  <a:schemeClr val="bg1"/>
                </a:solidFill>
              </a:rPr>
              <a:t>2</a:t>
            </a:r>
            <a:r>
              <a:rPr lang="ja-JP" altLang="en-US" sz="2000" dirty="0"/>
              <a:t>）</a:t>
            </a:r>
            <a:r>
              <a:rPr lang="ja-JP" altLang="en-US" sz="2000" dirty="0">
                <a:solidFill>
                  <a:schemeClr val="bg1"/>
                </a:solidFill>
              </a:rPr>
              <a:t>＞</a:t>
            </a:r>
            <a:r>
              <a:rPr lang="ja-JP" altLang="en-US" sz="2000" dirty="0"/>
              <a:t>「低給」の期待利得（</a:t>
            </a:r>
            <a:r>
              <a:rPr lang="en-US" altLang="ja-JP" sz="2000" dirty="0">
                <a:solidFill>
                  <a:schemeClr val="bg1"/>
                </a:solidFill>
              </a:rPr>
              <a:t>-1</a:t>
            </a:r>
            <a:r>
              <a:rPr lang="ja-JP" altLang="en-US" sz="2000" dirty="0"/>
              <a:t>）</a:t>
            </a:r>
          </a:p>
        </p:txBody>
      </p:sp>
      <p:sp>
        <p:nvSpPr>
          <p:cNvPr id="18448" name="Rectangle 16"/>
          <p:cNvSpPr>
            <a:spLocks noChangeArrowheads="1"/>
          </p:cNvSpPr>
          <p:nvPr/>
        </p:nvSpPr>
        <p:spPr bwMode="auto">
          <a:xfrm>
            <a:off x="3657600" y="4876800"/>
            <a:ext cx="838200" cy="304800"/>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4830" name="Line 20"/>
          <p:cNvSpPr>
            <a:spLocks noChangeShapeType="1"/>
          </p:cNvSpPr>
          <p:nvPr/>
        </p:nvSpPr>
        <p:spPr bwMode="auto">
          <a:xfrm>
            <a:off x="3276600" y="5257800"/>
            <a:ext cx="26670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31" name="Line 21"/>
          <p:cNvSpPr>
            <a:spLocks noChangeShapeType="1"/>
          </p:cNvSpPr>
          <p:nvPr/>
        </p:nvSpPr>
        <p:spPr bwMode="auto">
          <a:xfrm>
            <a:off x="3276600" y="2590800"/>
            <a:ext cx="26670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32" name="Oval 22"/>
          <p:cNvSpPr>
            <a:spLocks noChangeArrowheads="1"/>
          </p:cNvSpPr>
          <p:nvPr/>
        </p:nvSpPr>
        <p:spPr bwMode="auto">
          <a:xfrm>
            <a:off x="3276600" y="5181600"/>
            <a:ext cx="152400" cy="152400"/>
          </a:xfrm>
          <a:prstGeom prst="ellipse">
            <a:avLst/>
          </a:prstGeom>
          <a:solidFill>
            <a:schemeClr val="tx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4833" name="Oval 23"/>
          <p:cNvSpPr>
            <a:spLocks noChangeArrowheads="1"/>
          </p:cNvSpPr>
          <p:nvPr/>
        </p:nvSpPr>
        <p:spPr bwMode="auto">
          <a:xfrm>
            <a:off x="4572000" y="5181600"/>
            <a:ext cx="152400" cy="152400"/>
          </a:xfrm>
          <a:prstGeom prst="ellipse">
            <a:avLst/>
          </a:prstGeom>
          <a:solidFill>
            <a:schemeClr val="tx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4834" name="Oval 24"/>
          <p:cNvSpPr>
            <a:spLocks noChangeArrowheads="1"/>
          </p:cNvSpPr>
          <p:nvPr/>
        </p:nvSpPr>
        <p:spPr bwMode="auto">
          <a:xfrm>
            <a:off x="5867400" y="5181600"/>
            <a:ext cx="152400" cy="152400"/>
          </a:xfrm>
          <a:prstGeom prst="ellipse">
            <a:avLst/>
          </a:prstGeom>
          <a:solidFill>
            <a:schemeClr val="tx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4835" name="Oval 25"/>
          <p:cNvSpPr>
            <a:spLocks noChangeArrowheads="1"/>
          </p:cNvSpPr>
          <p:nvPr/>
        </p:nvSpPr>
        <p:spPr bwMode="auto">
          <a:xfrm>
            <a:off x="4572000" y="2514600"/>
            <a:ext cx="152400" cy="152400"/>
          </a:xfrm>
          <a:prstGeom prst="ellipse">
            <a:avLst/>
          </a:prstGeom>
          <a:solidFill>
            <a:schemeClr val="tx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4836" name="Oval 26"/>
          <p:cNvSpPr>
            <a:spLocks noChangeArrowheads="1"/>
          </p:cNvSpPr>
          <p:nvPr/>
        </p:nvSpPr>
        <p:spPr bwMode="auto">
          <a:xfrm>
            <a:off x="3276600" y="2514600"/>
            <a:ext cx="152400" cy="152400"/>
          </a:xfrm>
          <a:prstGeom prst="ellipse">
            <a:avLst/>
          </a:prstGeom>
          <a:solidFill>
            <a:schemeClr val="tx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4837" name="Oval 27"/>
          <p:cNvSpPr>
            <a:spLocks noChangeArrowheads="1"/>
          </p:cNvSpPr>
          <p:nvPr/>
        </p:nvSpPr>
        <p:spPr bwMode="auto">
          <a:xfrm>
            <a:off x="5867400" y="2514600"/>
            <a:ext cx="152400" cy="152400"/>
          </a:xfrm>
          <a:prstGeom prst="ellipse">
            <a:avLst/>
          </a:prstGeom>
          <a:solidFill>
            <a:schemeClr val="tx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4838" name="Line 28"/>
          <p:cNvSpPr>
            <a:spLocks noChangeShapeType="1"/>
          </p:cNvSpPr>
          <p:nvPr/>
        </p:nvSpPr>
        <p:spPr bwMode="auto">
          <a:xfrm flipH="1">
            <a:off x="2133600" y="5257800"/>
            <a:ext cx="1143000" cy="7620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39" name="Line 29"/>
          <p:cNvSpPr>
            <a:spLocks noChangeShapeType="1"/>
          </p:cNvSpPr>
          <p:nvPr/>
        </p:nvSpPr>
        <p:spPr bwMode="auto">
          <a:xfrm flipH="1">
            <a:off x="2133600" y="2590800"/>
            <a:ext cx="1143000" cy="6858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40" name="Line 30"/>
          <p:cNvSpPr>
            <a:spLocks noChangeShapeType="1"/>
          </p:cNvSpPr>
          <p:nvPr/>
        </p:nvSpPr>
        <p:spPr bwMode="auto">
          <a:xfrm flipH="1">
            <a:off x="5943600" y="1828800"/>
            <a:ext cx="1219200" cy="7620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41" name="Line 31"/>
          <p:cNvSpPr>
            <a:spLocks noChangeShapeType="1"/>
          </p:cNvSpPr>
          <p:nvPr/>
        </p:nvSpPr>
        <p:spPr bwMode="auto">
          <a:xfrm flipH="1">
            <a:off x="6019800" y="4572000"/>
            <a:ext cx="1143000" cy="6858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42" name="Line 32"/>
          <p:cNvSpPr>
            <a:spLocks noChangeShapeType="1"/>
          </p:cNvSpPr>
          <p:nvPr/>
        </p:nvSpPr>
        <p:spPr bwMode="auto">
          <a:xfrm flipH="1" flipV="1">
            <a:off x="2133600" y="4572000"/>
            <a:ext cx="1143000" cy="6858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43" name="Line 33"/>
          <p:cNvSpPr>
            <a:spLocks noChangeShapeType="1"/>
          </p:cNvSpPr>
          <p:nvPr/>
        </p:nvSpPr>
        <p:spPr bwMode="auto">
          <a:xfrm flipH="1" flipV="1">
            <a:off x="2133600" y="1828800"/>
            <a:ext cx="1143000" cy="7620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44" name="Line 34"/>
          <p:cNvSpPr>
            <a:spLocks noChangeShapeType="1"/>
          </p:cNvSpPr>
          <p:nvPr/>
        </p:nvSpPr>
        <p:spPr bwMode="auto">
          <a:xfrm flipH="1" flipV="1">
            <a:off x="5943600" y="2590800"/>
            <a:ext cx="1219200" cy="6858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45" name="Line 35"/>
          <p:cNvSpPr>
            <a:spLocks noChangeShapeType="1"/>
          </p:cNvSpPr>
          <p:nvPr/>
        </p:nvSpPr>
        <p:spPr bwMode="auto">
          <a:xfrm flipH="1" flipV="1">
            <a:off x="5943600" y="5257800"/>
            <a:ext cx="1143000" cy="7620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46" name="Text Box 36"/>
          <p:cNvSpPr txBox="1">
            <a:spLocks noChangeArrowheads="1"/>
          </p:cNvSpPr>
          <p:nvPr/>
        </p:nvSpPr>
        <p:spPr bwMode="auto">
          <a:xfrm>
            <a:off x="6400800" y="2209800"/>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高給</a:t>
            </a:r>
          </a:p>
        </p:txBody>
      </p:sp>
      <p:sp>
        <p:nvSpPr>
          <p:cNvPr id="34847" name="Text Box 37"/>
          <p:cNvSpPr txBox="1">
            <a:spLocks noChangeArrowheads="1"/>
          </p:cNvSpPr>
          <p:nvPr/>
        </p:nvSpPr>
        <p:spPr bwMode="auto">
          <a:xfrm>
            <a:off x="6400800" y="3048000"/>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低給</a:t>
            </a:r>
          </a:p>
        </p:txBody>
      </p:sp>
      <p:sp>
        <p:nvSpPr>
          <p:cNvPr id="34848" name="Text Box 38"/>
          <p:cNvSpPr txBox="1">
            <a:spLocks noChangeArrowheads="1"/>
          </p:cNvSpPr>
          <p:nvPr/>
        </p:nvSpPr>
        <p:spPr bwMode="auto">
          <a:xfrm>
            <a:off x="6400800" y="4419600"/>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高給</a:t>
            </a:r>
          </a:p>
        </p:txBody>
      </p:sp>
      <p:sp>
        <p:nvSpPr>
          <p:cNvPr id="34849" name="Text Box 39"/>
          <p:cNvSpPr txBox="1">
            <a:spLocks noChangeArrowheads="1"/>
          </p:cNvSpPr>
          <p:nvPr/>
        </p:nvSpPr>
        <p:spPr bwMode="auto">
          <a:xfrm>
            <a:off x="6324600" y="5791200"/>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低給</a:t>
            </a:r>
          </a:p>
        </p:txBody>
      </p:sp>
      <p:sp>
        <p:nvSpPr>
          <p:cNvPr id="34850" name="Text Box 40"/>
          <p:cNvSpPr txBox="1">
            <a:spLocks noChangeArrowheads="1"/>
          </p:cNvSpPr>
          <p:nvPr/>
        </p:nvSpPr>
        <p:spPr bwMode="auto">
          <a:xfrm>
            <a:off x="2362200" y="4343400"/>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高給</a:t>
            </a:r>
          </a:p>
        </p:txBody>
      </p:sp>
      <p:sp>
        <p:nvSpPr>
          <p:cNvPr id="34851" name="Text Box 41"/>
          <p:cNvSpPr txBox="1">
            <a:spLocks noChangeArrowheads="1"/>
          </p:cNvSpPr>
          <p:nvPr/>
        </p:nvSpPr>
        <p:spPr bwMode="auto">
          <a:xfrm>
            <a:off x="2286000" y="5791200"/>
            <a:ext cx="6096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低給</a:t>
            </a:r>
          </a:p>
        </p:txBody>
      </p:sp>
      <p:sp>
        <p:nvSpPr>
          <p:cNvPr id="34852" name="Text Box 42"/>
          <p:cNvSpPr txBox="1">
            <a:spLocks noChangeArrowheads="1"/>
          </p:cNvSpPr>
          <p:nvPr/>
        </p:nvSpPr>
        <p:spPr bwMode="auto">
          <a:xfrm>
            <a:off x="2352675" y="2247900"/>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dirty="0"/>
              <a:t>高給</a:t>
            </a:r>
          </a:p>
        </p:txBody>
      </p:sp>
      <p:sp>
        <p:nvSpPr>
          <p:cNvPr id="34853" name="Text Box 43"/>
          <p:cNvSpPr txBox="1">
            <a:spLocks noChangeArrowheads="1"/>
          </p:cNvSpPr>
          <p:nvPr/>
        </p:nvSpPr>
        <p:spPr bwMode="auto">
          <a:xfrm>
            <a:off x="2362200" y="3048000"/>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低給</a:t>
            </a:r>
          </a:p>
        </p:txBody>
      </p:sp>
      <p:sp>
        <p:nvSpPr>
          <p:cNvPr id="34854" name="Text Box 44"/>
          <p:cNvSpPr txBox="1">
            <a:spLocks noChangeArrowheads="1"/>
          </p:cNvSpPr>
          <p:nvPr/>
        </p:nvSpPr>
        <p:spPr bwMode="auto">
          <a:xfrm>
            <a:off x="3048000" y="1905000"/>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企業</a:t>
            </a:r>
          </a:p>
        </p:txBody>
      </p:sp>
      <p:sp>
        <p:nvSpPr>
          <p:cNvPr id="34855" name="Text Box 45"/>
          <p:cNvSpPr txBox="1">
            <a:spLocks noChangeArrowheads="1"/>
          </p:cNvSpPr>
          <p:nvPr/>
        </p:nvSpPr>
        <p:spPr bwMode="auto">
          <a:xfrm>
            <a:off x="5638800" y="1905000"/>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企業</a:t>
            </a:r>
          </a:p>
        </p:txBody>
      </p:sp>
      <p:sp>
        <p:nvSpPr>
          <p:cNvPr id="34856" name="Text Box 46"/>
          <p:cNvSpPr txBox="1">
            <a:spLocks noChangeArrowheads="1"/>
          </p:cNvSpPr>
          <p:nvPr/>
        </p:nvSpPr>
        <p:spPr bwMode="auto">
          <a:xfrm>
            <a:off x="4267200" y="2133600"/>
            <a:ext cx="7937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労働者</a:t>
            </a:r>
          </a:p>
        </p:txBody>
      </p:sp>
      <p:sp>
        <p:nvSpPr>
          <p:cNvPr id="34857" name="Text Box 47"/>
          <p:cNvSpPr txBox="1">
            <a:spLocks noChangeArrowheads="1"/>
          </p:cNvSpPr>
          <p:nvPr/>
        </p:nvSpPr>
        <p:spPr bwMode="auto">
          <a:xfrm>
            <a:off x="4267200" y="5334000"/>
            <a:ext cx="7937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労働者</a:t>
            </a:r>
          </a:p>
        </p:txBody>
      </p:sp>
      <p:sp>
        <p:nvSpPr>
          <p:cNvPr id="34858" name="Oval 48"/>
          <p:cNvSpPr>
            <a:spLocks noChangeArrowheads="1"/>
          </p:cNvSpPr>
          <p:nvPr/>
        </p:nvSpPr>
        <p:spPr bwMode="auto">
          <a:xfrm>
            <a:off x="4495800" y="3810000"/>
            <a:ext cx="304800" cy="304800"/>
          </a:xfrm>
          <a:prstGeom prst="ellipse">
            <a:avLst/>
          </a:prstGeom>
          <a:solidFill>
            <a:schemeClr val="bg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4859" name="Oval 49"/>
          <p:cNvSpPr>
            <a:spLocks noChangeArrowheads="1"/>
          </p:cNvSpPr>
          <p:nvPr/>
        </p:nvSpPr>
        <p:spPr bwMode="auto">
          <a:xfrm>
            <a:off x="4572000" y="3886200"/>
            <a:ext cx="152400" cy="152400"/>
          </a:xfrm>
          <a:prstGeom prst="ellipse">
            <a:avLst/>
          </a:prstGeom>
          <a:solidFill>
            <a:schemeClr val="bg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4860" name="Text Box 50"/>
          <p:cNvSpPr txBox="1">
            <a:spLocks noChangeArrowheads="1"/>
          </p:cNvSpPr>
          <p:nvPr/>
        </p:nvSpPr>
        <p:spPr bwMode="auto">
          <a:xfrm>
            <a:off x="4800600" y="3733800"/>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自然</a:t>
            </a:r>
          </a:p>
        </p:txBody>
      </p:sp>
      <p:sp>
        <p:nvSpPr>
          <p:cNvPr id="34861" name="Text Box 51"/>
          <p:cNvSpPr txBox="1">
            <a:spLocks noChangeArrowheads="1"/>
          </p:cNvSpPr>
          <p:nvPr/>
        </p:nvSpPr>
        <p:spPr bwMode="auto">
          <a:xfrm>
            <a:off x="3581400" y="4876800"/>
            <a:ext cx="9969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資格取得</a:t>
            </a:r>
          </a:p>
        </p:txBody>
      </p:sp>
      <p:sp>
        <p:nvSpPr>
          <p:cNvPr id="34862" name="Text Box 52"/>
          <p:cNvSpPr txBox="1">
            <a:spLocks noChangeArrowheads="1"/>
          </p:cNvSpPr>
          <p:nvPr/>
        </p:nvSpPr>
        <p:spPr bwMode="auto">
          <a:xfrm>
            <a:off x="3581400" y="2667000"/>
            <a:ext cx="9969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資格取得</a:t>
            </a:r>
          </a:p>
        </p:txBody>
      </p:sp>
      <p:sp>
        <p:nvSpPr>
          <p:cNvPr id="34863" name="Text Box 53"/>
          <p:cNvSpPr txBox="1">
            <a:spLocks noChangeArrowheads="1"/>
          </p:cNvSpPr>
          <p:nvPr/>
        </p:nvSpPr>
        <p:spPr bwMode="auto">
          <a:xfrm>
            <a:off x="4724400" y="4876800"/>
            <a:ext cx="9302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資格なし</a:t>
            </a:r>
          </a:p>
        </p:txBody>
      </p:sp>
      <p:sp>
        <p:nvSpPr>
          <p:cNvPr id="34864" name="Text Box 54"/>
          <p:cNvSpPr txBox="1">
            <a:spLocks noChangeArrowheads="1"/>
          </p:cNvSpPr>
          <p:nvPr/>
        </p:nvSpPr>
        <p:spPr bwMode="auto">
          <a:xfrm>
            <a:off x="4724400" y="2590800"/>
            <a:ext cx="9302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資格なし</a:t>
            </a:r>
          </a:p>
        </p:txBody>
      </p:sp>
      <p:sp>
        <p:nvSpPr>
          <p:cNvPr id="34865" name="Text Box 55"/>
          <p:cNvSpPr txBox="1">
            <a:spLocks noChangeArrowheads="1"/>
          </p:cNvSpPr>
          <p:nvPr/>
        </p:nvSpPr>
        <p:spPr bwMode="auto">
          <a:xfrm>
            <a:off x="3733800" y="3200400"/>
            <a:ext cx="7937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能力高</a:t>
            </a:r>
          </a:p>
        </p:txBody>
      </p:sp>
      <p:sp>
        <p:nvSpPr>
          <p:cNvPr id="34866" name="Text Box 56"/>
          <p:cNvSpPr txBox="1">
            <a:spLocks noChangeArrowheads="1"/>
          </p:cNvSpPr>
          <p:nvPr/>
        </p:nvSpPr>
        <p:spPr bwMode="auto">
          <a:xfrm>
            <a:off x="3733800" y="4267200"/>
            <a:ext cx="7937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能力低</a:t>
            </a:r>
          </a:p>
        </p:txBody>
      </p:sp>
      <p:sp>
        <p:nvSpPr>
          <p:cNvPr id="34867" name="Text Box 57"/>
          <p:cNvSpPr txBox="1">
            <a:spLocks noChangeArrowheads="1"/>
          </p:cNvSpPr>
          <p:nvPr/>
        </p:nvSpPr>
        <p:spPr bwMode="auto">
          <a:xfrm>
            <a:off x="4724400" y="3200400"/>
            <a:ext cx="8731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確率</a:t>
            </a:r>
            <a:r>
              <a:rPr lang="en-US" altLang="ja-JP" sz="1600"/>
              <a:t>1/2</a:t>
            </a:r>
          </a:p>
        </p:txBody>
      </p:sp>
      <p:sp>
        <p:nvSpPr>
          <p:cNvPr id="34868" name="Text Box 58"/>
          <p:cNvSpPr txBox="1">
            <a:spLocks noChangeArrowheads="1"/>
          </p:cNvSpPr>
          <p:nvPr/>
        </p:nvSpPr>
        <p:spPr bwMode="auto">
          <a:xfrm>
            <a:off x="4724400" y="4267200"/>
            <a:ext cx="8731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確率</a:t>
            </a:r>
            <a:r>
              <a:rPr lang="en-US" altLang="ja-JP" sz="1600"/>
              <a:t>1/2</a:t>
            </a:r>
          </a:p>
        </p:txBody>
      </p:sp>
      <p:sp>
        <p:nvSpPr>
          <p:cNvPr id="34869" name="Text Box 59"/>
          <p:cNvSpPr txBox="1">
            <a:spLocks noChangeArrowheads="1"/>
          </p:cNvSpPr>
          <p:nvPr/>
        </p:nvSpPr>
        <p:spPr bwMode="auto">
          <a:xfrm>
            <a:off x="7315200" y="1600200"/>
            <a:ext cx="781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(4 , 2)</a:t>
            </a:r>
          </a:p>
        </p:txBody>
      </p:sp>
      <p:sp>
        <p:nvSpPr>
          <p:cNvPr id="34870" name="Text Box 60"/>
          <p:cNvSpPr txBox="1">
            <a:spLocks noChangeArrowheads="1"/>
          </p:cNvSpPr>
          <p:nvPr/>
        </p:nvSpPr>
        <p:spPr bwMode="auto">
          <a:xfrm>
            <a:off x="1143000" y="1600200"/>
            <a:ext cx="781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(4 , 2)</a:t>
            </a:r>
          </a:p>
        </p:txBody>
      </p:sp>
      <p:sp>
        <p:nvSpPr>
          <p:cNvPr id="34871" name="Text Box 61"/>
          <p:cNvSpPr txBox="1">
            <a:spLocks noChangeArrowheads="1"/>
          </p:cNvSpPr>
          <p:nvPr/>
        </p:nvSpPr>
        <p:spPr bwMode="auto">
          <a:xfrm>
            <a:off x="1143000" y="3048000"/>
            <a:ext cx="1009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(3 , </a:t>
            </a:r>
            <a:r>
              <a:rPr lang="ja-JP" altLang="en-US"/>
              <a:t>－</a:t>
            </a:r>
            <a:r>
              <a:rPr lang="en-US" altLang="ja-JP"/>
              <a:t>1)</a:t>
            </a:r>
          </a:p>
        </p:txBody>
      </p:sp>
      <p:sp>
        <p:nvSpPr>
          <p:cNvPr id="34872" name="Text Box 62"/>
          <p:cNvSpPr txBox="1">
            <a:spLocks noChangeArrowheads="1"/>
          </p:cNvSpPr>
          <p:nvPr/>
        </p:nvSpPr>
        <p:spPr bwMode="auto">
          <a:xfrm>
            <a:off x="7239000" y="3048000"/>
            <a:ext cx="1066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(3 , </a:t>
            </a:r>
            <a:r>
              <a:rPr lang="ja-JP" altLang="en-US"/>
              <a:t>－</a:t>
            </a:r>
            <a:r>
              <a:rPr lang="en-US" altLang="ja-JP"/>
              <a:t>1)</a:t>
            </a:r>
          </a:p>
        </p:txBody>
      </p:sp>
      <p:sp>
        <p:nvSpPr>
          <p:cNvPr id="34873" name="Text Box 63"/>
          <p:cNvSpPr txBox="1">
            <a:spLocks noChangeArrowheads="1"/>
          </p:cNvSpPr>
          <p:nvPr/>
        </p:nvSpPr>
        <p:spPr bwMode="auto">
          <a:xfrm>
            <a:off x="1143000" y="4343400"/>
            <a:ext cx="1009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(1 , </a:t>
            </a:r>
            <a:r>
              <a:rPr lang="ja-JP" altLang="en-US"/>
              <a:t>－</a:t>
            </a:r>
            <a:r>
              <a:rPr lang="en-US" altLang="ja-JP"/>
              <a:t>1)</a:t>
            </a:r>
          </a:p>
        </p:txBody>
      </p:sp>
      <p:sp>
        <p:nvSpPr>
          <p:cNvPr id="34874" name="Text Box 64"/>
          <p:cNvSpPr txBox="1">
            <a:spLocks noChangeArrowheads="1"/>
          </p:cNvSpPr>
          <p:nvPr/>
        </p:nvSpPr>
        <p:spPr bwMode="auto">
          <a:xfrm>
            <a:off x="7162800" y="4343400"/>
            <a:ext cx="1009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(4 , </a:t>
            </a:r>
            <a:r>
              <a:rPr lang="ja-JP" altLang="en-US"/>
              <a:t>－</a:t>
            </a:r>
            <a:r>
              <a:rPr lang="en-US" altLang="ja-JP"/>
              <a:t>1)</a:t>
            </a:r>
          </a:p>
        </p:txBody>
      </p:sp>
      <p:sp>
        <p:nvSpPr>
          <p:cNvPr id="34875" name="Text Box 65"/>
          <p:cNvSpPr txBox="1">
            <a:spLocks noChangeArrowheads="1"/>
          </p:cNvSpPr>
          <p:nvPr/>
        </p:nvSpPr>
        <p:spPr bwMode="auto">
          <a:xfrm>
            <a:off x="1143000" y="5867400"/>
            <a:ext cx="1009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a:t>
            </a:r>
            <a:r>
              <a:rPr lang="ja-JP" altLang="en-US"/>
              <a:t>－</a:t>
            </a:r>
            <a:r>
              <a:rPr lang="en-US" altLang="ja-JP"/>
              <a:t>2 , 2)</a:t>
            </a:r>
          </a:p>
        </p:txBody>
      </p:sp>
      <p:sp>
        <p:nvSpPr>
          <p:cNvPr id="34876" name="Text Box 66"/>
          <p:cNvSpPr txBox="1">
            <a:spLocks noChangeArrowheads="1"/>
          </p:cNvSpPr>
          <p:nvPr/>
        </p:nvSpPr>
        <p:spPr bwMode="auto">
          <a:xfrm>
            <a:off x="7239000" y="5867400"/>
            <a:ext cx="781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(1 , 2)</a:t>
            </a:r>
          </a:p>
        </p:txBody>
      </p:sp>
      <p:sp>
        <p:nvSpPr>
          <p:cNvPr id="34877" name="Line 67"/>
          <p:cNvSpPr>
            <a:spLocks noChangeShapeType="1"/>
          </p:cNvSpPr>
          <p:nvPr/>
        </p:nvSpPr>
        <p:spPr bwMode="auto">
          <a:xfrm>
            <a:off x="4648200" y="2590800"/>
            <a:ext cx="0" cy="26670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79" name="Text Box 69"/>
          <p:cNvSpPr txBox="1">
            <a:spLocks noChangeArrowheads="1"/>
          </p:cNvSpPr>
          <p:nvPr/>
        </p:nvSpPr>
        <p:spPr bwMode="auto">
          <a:xfrm>
            <a:off x="3184525" y="4837113"/>
            <a:ext cx="311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dirty="0">
                <a:solidFill>
                  <a:schemeClr val="bg1"/>
                </a:solidFill>
              </a:rPr>
              <a:t>0</a:t>
            </a:r>
          </a:p>
        </p:txBody>
      </p:sp>
      <p:sp>
        <p:nvSpPr>
          <p:cNvPr id="34878" name="Text Box 68"/>
          <p:cNvSpPr txBox="1">
            <a:spLocks noChangeArrowheads="1"/>
          </p:cNvSpPr>
          <p:nvPr/>
        </p:nvSpPr>
        <p:spPr bwMode="auto">
          <a:xfrm>
            <a:off x="3188014" y="2666999"/>
            <a:ext cx="463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dirty="0">
                <a:solidFill>
                  <a:schemeClr val="bg1"/>
                </a:solidFill>
              </a:rPr>
              <a:t>1</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8439"/>
                                        </p:tgtEl>
                                        <p:attrNameLst>
                                          <p:attrName>style.visibility</p:attrName>
                                        </p:attrNameLst>
                                      </p:cBhvr>
                                      <p:to>
                                        <p:strVal val="visible"/>
                                      </p:to>
                                    </p:set>
                                    <p:anim calcmode="lin" valueType="num">
                                      <p:cBhvr>
                                        <p:cTn id="7" dur="500" fill="hold"/>
                                        <p:tgtEl>
                                          <p:spTgt spid="18439"/>
                                        </p:tgtEl>
                                        <p:attrNameLst>
                                          <p:attrName>ppt_w</p:attrName>
                                        </p:attrNameLst>
                                      </p:cBhvr>
                                      <p:tavLst>
                                        <p:tav tm="0">
                                          <p:val>
                                            <p:fltVal val="0"/>
                                          </p:val>
                                        </p:tav>
                                        <p:tav tm="100000">
                                          <p:val>
                                            <p:strVal val="#ppt_w"/>
                                          </p:val>
                                        </p:tav>
                                      </p:tavLst>
                                    </p:anim>
                                    <p:anim calcmode="lin" valueType="num">
                                      <p:cBhvr>
                                        <p:cTn id="8" dur="500" fill="hold"/>
                                        <p:tgtEl>
                                          <p:spTgt spid="18439"/>
                                        </p:tgtEl>
                                        <p:attrNameLst>
                                          <p:attrName>ppt_h</p:attrName>
                                        </p:attrNameLst>
                                      </p:cBhvr>
                                      <p:tavLst>
                                        <p:tav tm="0">
                                          <p:val>
                                            <p:fltVal val="0"/>
                                          </p:val>
                                        </p:tav>
                                        <p:tav tm="100000">
                                          <p:val>
                                            <p:strVal val="#ppt_h"/>
                                          </p:val>
                                        </p:tav>
                                      </p:tavLst>
                                    </p:anim>
                                    <p:animEffect transition="in" filter="fade">
                                      <p:cBhvr>
                                        <p:cTn id="9" dur="500"/>
                                        <p:tgtEl>
                                          <p:spTgt spid="18439"/>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18448"/>
                                        </p:tgtEl>
                                        <p:attrNameLst>
                                          <p:attrName>style.visibility</p:attrName>
                                        </p:attrNameLst>
                                      </p:cBhvr>
                                      <p:to>
                                        <p:strVal val="visible"/>
                                      </p:to>
                                    </p:set>
                                    <p:anim calcmode="lin" valueType="num">
                                      <p:cBhvr>
                                        <p:cTn id="12" dur="500" fill="hold"/>
                                        <p:tgtEl>
                                          <p:spTgt spid="18448"/>
                                        </p:tgtEl>
                                        <p:attrNameLst>
                                          <p:attrName>ppt_w</p:attrName>
                                        </p:attrNameLst>
                                      </p:cBhvr>
                                      <p:tavLst>
                                        <p:tav tm="0">
                                          <p:val>
                                            <p:fltVal val="0"/>
                                          </p:val>
                                        </p:tav>
                                        <p:tav tm="100000">
                                          <p:val>
                                            <p:strVal val="#ppt_w"/>
                                          </p:val>
                                        </p:tav>
                                      </p:tavLst>
                                    </p:anim>
                                    <p:anim calcmode="lin" valueType="num">
                                      <p:cBhvr>
                                        <p:cTn id="13" dur="500" fill="hold"/>
                                        <p:tgtEl>
                                          <p:spTgt spid="18448"/>
                                        </p:tgtEl>
                                        <p:attrNameLst>
                                          <p:attrName>ppt_h</p:attrName>
                                        </p:attrNameLst>
                                      </p:cBhvr>
                                      <p:tavLst>
                                        <p:tav tm="0">
                                          <p:val>
                                            <p:fltVal val="0"/>
                                          </p:val>
                                        </p:tav>
                                        <p:tav tm="100000">
                                          <p:val>
                                            <p:strVal val="#ppt_h"/>
                                          </p:val>
                                        </p:tav>
                                      </p:tavLst>
                                    </p:anim>
                                    <p:animEffect transition="in" filter="fade">
                                      <p:cBhvr>
                                        <p:cTn id="14" dur="500"/>
                                        <p:tgtEl>
                                          <p:spTgt spid="18448"/>
                                        </p:tgtEl>
                                      </p:cBhvr>
                                    </p:animEffect>
                                  </p:childTnLst>
                                </p:cTn>
                              </p:par>
                            </p:childTnLst>
                          </p:cTn>
                        </p:par>
                        <p:par>
                          <p:cTn id="15" fill="hold" nodeType="afterGroup">
                            <p:stCondLst>
                              <p:cond delay="500"/>
                            </p:stCondLst>
                            <p:childTnLst>
                              <p:par>
                                <p:cTn id="16" presetID="53" presetClass="entr" presetSubtype="0" fill="hold" grpId="0" nodeType="afterEffect">
                                  <p:stCondLst>
                                    <p:cond delay="0"/>
                                  </p:stCondLst>
                                  <p:childTnLst>
                                    <p:set>
                                      <p:cBhvr>
                                        <p:cTn id="17" dur="1" fill="hold">
                                          <p:stCondLst>
                                            <p:cond delay="0"/>
                                          </p:stCondLst>
                                        </p:cTn>
                                        <p:tgtEl>
                                          <p:spTgt spid="18440"/>
                                        </p:tgtEl>
                                        <p:attrNameLst>
                                          <p:attrName>style.visibility</p:attrName>
                                        </p:attrNameLst>
                                      </p:cBhvr>
                                      <p:to>
                                        <p:strVal val="visible"/>
                                      </p:to>
                                    </p:set>
                                    <p:anim calcmode="lin" valueType="num">
                                      <p:cBhvr>
                                        <p:cTn id="18" dur="500" fill="hold"/>
                                        <p:tgtEl>
                                          <p:spTgt spid="18440"/>
                                        </p:tgtEl>
                                        <p:attrNameLst>
                                          <p:attrName>ppt_w</p:attrName>
                                        </p:attrNameLst>
                                      </p:cBhvr>
                                      <p:tavLst>
                                        <p:tav tm="0">
                                          <p:val>
                                            <p:fltVal val="0"/>
                                          </p:val>
                                        </p:tav>
                                        <p:tav tm="100000">
                                          <p:val>
                                            <p:strVal val="#ppt_w"/>
                                          </p:val>
                                        </p:tav>
                                      </p:tavLst>
                                    </p:anim>
                                    <p:anim calcmode="lin" valueType="num">
                                      <p:cBhvr>
                                        <p:cTn id="19" dur="500" fill="hold"/>
                                        <p:tgtEl>
                                          <p:spTgt spid="18440"/>
                                        </p:tgtEl>
                                        <p:attrNameLst>
                                          <p:attrName>ppt_h</p:attrName>
                                        </p:attrNameLst>
                                      </p:cBhvr>
                                      <p:tavLst>
                                        <p:tav tm="0">
                                          <p:val>
                                            <p:fltVal val="0"/>
                                          </p:val>
                                        </p:tav>
                                        <p:tav tm="100000">
                                          <p:val>
                                            <p:strVal val="#ppt_h"/>
                                          </p:val>
                                        </p:tav>
                                      </p:tavLst>
                                    </p:anim>
                                    <p:animEffect transition="in" filter="fade">
                                      <p:cBhvr>
                                        <p:cTn id="20" dur="500"/>
                                        <p:tgtEl>
                                          <p:spTgt spid="18440"/>
                                        </p:tgtEl>
                                      </p:cBhvr>
                                    </p:animEffect>
                                  </p:childTnLst>
                                </p:cTn>
                              </p:par>
                              <p:par>
                                <p:cTn id="21" presetID="1" presetClass="exit" presetSubtype="0" fill="hold" grpId="1" nodeType="withEffect">
                                  <p:stCondLst>
                                    <p:cond delay="0"/>
                                  </p:stCondLst>
                                  <p:childTnLst>
                                    <p:set>
                                      <p:cBhvr>
                                        <p:cTn id="22" dur="1" fill="hold">
                                          <p:stCondLst>
                                            <p:cond delay="0"/>
                                          </p:stCondLst>
                                        </p:cTn>
                                        <p:tgtEl>
                                          <p:spTgt spid="1844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9" grpId="0" animBg="1"/>
      <p:bldP spid="18440" grpId="0" animBg="1"/>
      <p:bldP spid="18448" grpId="0" animBg="1"/>
      <p:bldP spid="18448" grpId="1"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AutoShape 66"/>
          <p:cNvSpPr>
            <a:spLocks noChangeArrowheads="1"/>
          </p:cNvSpPr>
          <p:nvPr/>
        </p:nvSpPr>
        <p:spPr bwMode="auto">
          <a:xfrm>
            <a:off x="5791200" y="1447800"/>
            <a:ext cx="533400" cy="3124200"/>
          </a:xfrm>
          <a:prstGeom prst="roundRect">
            <a:avLst>
              <a:gd name="adj" fmla="val 50000"/>
            </a:avLst>
          </a:prstGeom>
          <a:solidFill>
            <a:schemeClr val="accent1">
              <a:alpha val="50195"/>
            </a:schemeClr>
          </a:solidFill>
          <a:ln w="25400">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97284" name="Rectangle 4"/>
          <p:cNvSpPr>
            <a:spLocks noChangeArrowheads="1"/>
          </p:cNvSpPr>
          <p:nvPr/>
        </p:nvSpPr>
        <p:spPr bwMode="auto">
          <a:xfrm>
            <a:off x="4800600" y="3962400"/>
            <a:ext cx="838200" cy="304800"/>
          </a:xfrm>
          <a:prstGeom prst="rect">
            <a:avLst/>
          </a:prstGeom>
          <a:noFill/>
          <a:ln w="9525">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97285" name="Text Box 5"/>
          <p:cNvSpPr txBox="1">
            <a:spLocks noChangeArrowheads="1"/>
          </p:cNvSpPr>
          <p:nvPr/>
        </p:nvSpPr>
        <p:spPr bwMode="auto">
          <a:xfrm>
            <a:off x="2609850" y="5487988"/>
            <a:ext cx="5715000" cy="1016000"/>
          </a:xfrm>
          <a:prstGeom prst="rect">
            <a:avLst/>
          </a:prstGeom>
          <a:noFill/>
          <a:ln w="9525">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dirty="0"/>
              <a:t>企業の信念：</a:t>
            </a:r>
          </a:p>
          <a:p>
            <a:pPr eaLnBrk="1" hangingPunct="1"/>
            <a:r>
              <a:rPr lang="ja-JP" altLang="en-US" sz="2000" dirty="0"/>
              <a:t>確率</a:t>
            </a:r>
            <a:r>
              <a:rPr lang="en-US" altLang="ja-JP" sz="2000" dirty="0"/>
              <a:t>1</a:t>
            </a:r>
            <a:r>
              <a:rPr lang="ja-JP" altLang="en-US" sz="2000" dirty="0"/>
              <a:t>で「能力低」</a:t>
            </a:r>
          </a:p>
          <a:p>
            <a:pPr eaLnBrk="1" hangingPunct="1"/>
            <a:r>
              <a:rPr lang="ja-JP" altLang="en-US" sz="2000" dirty="0"/>
              <a:t>⇒「高給」の期待利得（</a:t>
            </a:r>
            <a:r>
              <a:rPr lang="en-US" altLang="ja-JP" sz="2000" dirty="0">
                <a:solidFill>
                  <a:schemeClr val="bg1"/>
                </a:solidFill>
              </a:rPr>
              <a:t>-1</a:t>
            </a:r>
            <a:r>
              <a:rPr lang="ja-JP" altLang="en-US" sz="2000" dirty="0"/>
              <a:t>）</a:t>
            </a:r>
            <a:r>
              <a:rPr lang="ja-JP" altLang="en-US" sz="2000" dirty="0">
                <a:solidFill>
                  <a:schemeClr val="bg1"/>
                </a:solidFill>
              </a:rPr>
              <a:t>＜</a:t>
            </a:r>
            <a:r>
              <a:rPr lang="ja-JP" altLang="en-US" sz="2000" dirty="0"/>
              <a:t>「低給」の期待利得（</a:t>
            </a:r>
            <a:r>
              <a:rPr lang="en-US" altLang="ja-JP" sz="2000" dirty="0">
                <a:solidFill>
                  <a:schemeClr val="bg1"/>
                </a:solidFill>
              </a:rPr>
              <a:t>2</a:t>
            </a:r>
            <a:r>
              <a:rPr lang="ja-JP" altLang="en-US" sz="2000" dirty="0"/>
              <a:t>）</a:t>
            </a:r>
          </a:p>
        </p:txBody>
      </p:sp>
      <p:sp>
        <p:nvSpPr>
          <p:cNvPr id="97293" name="Rectangle 13"/>
          <p:cNvSpPr>
            <a:spLocks noChangeArrowheads="1"/>
          </p:cNvSpPr>
          <p:nvPr/>
        </p:nvSpPr>
        <p:spPr bwMode="auto">
          <a:xfrm>
            <a:off x="4800600" y="1752600"/>
            <a:ext cx="838200" cy="304800"/>
          </a:xfrm>
          <a:prstGeom prst="rect">
            <a:avLst/>
          </a:prstGeom>
          <a:noFill/>
          <a:ln w="9525">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5852" name="Text Box 14"/>
          <p:cNvSpPr txBox="1">
            <a:spLocks noChangeArrowheads="1"/>
          </p:cNvSpPr>
          <p:nvPr/>
        </p:nvSpPr>
        <p:spPr bwMode="auto">
          <a:xfrm>
            <a:off x="5851525" y="1789113"/>
            <a:ext cx="311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dirty="0">
                <a:solidFill>
                  <a:schemeClr val="bg1"/>
                </a:solidFill>
              </a:rPr>
              <a:t>0</a:t>
            </a:r>
          </a:p>
        </p:txBody>
      </p:sp>
      <p:sp>
        <p:nvSpPr>
          <p:cNvPr id="35853" name="Text Box 15"/>
          <p:cNvSpPr txBox="1">
            <a:spLocks noChangeArrowheads="1"/>
          </p:cNvSpPr>
          <p:nvPr/>
        </p:nvSpPr>
        <p:spPr bwMode="auto">
          <a:xfrm>
            <a:off x="5867400" y="3810000"/>
            <a:ext cx="31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dirty="0">
                <a:solidFill>
                  <a:schemeClr val="bg1"/>
                </a:solidFill>
              </a:rPr>
              <a:t>1</a:t>
            </a:r>
          </a:p>
        </p:txBody>
      </p:sp>
      <p:sp>
        <p:nvSpPr>
          <p:cNvPr id="35854" name="AutoShape 67"/>
          <p:cNvSpPr>
            <a:spLocks noChangeArrowheads="1"/>
          </p:cNvSpPr>
          <p:nvPr/>
        </p:nvSpPr>
        <p:spPr bwMode="auto">
          <a:xfrm>
            <a:off x="3124200" y="1447800"/>
            <a:ext cx="533400" cy="3124200"/>
          </a:xfrm>
          <a:prstGeom prst="roundRect">
            <a:avLst>
              <a:gd name="adj" fmla="val 50000"/>
            </a:avLst>
          </a:prstGeom>
          <a:solidFill>
            <a:schemeClr val="accent1">
              <a:alpha val="50195"/>
            </a:schemeClr>
          </a:solidFill>
          <a:ln w="25400">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5855" name="Line 68"/>
          <p:cNvSpPr>
            <a:spLocks noChangeShapeType="1"/>
          </p:cNvSpPr>
          <p:nvPr/>
        </p:nvSpPr>
        <p:spPr bwMode="auto">
          <a:xfrm>
            <a:off x="3352800" y="4343400"/>
            <a:ext cx="26670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5856" name="Line 69"/>
          <p:cNvSpPr>
            <a:spLocks noChangeShapeType="1"/>
          </p:cNvSpPr>
          <p:nvPr/>
        </p:nvSpPr>
        <p:spPr bwMode="auto">
          <a:xfrm>
            <a:off x="3352800" y="1676400"/>
            <a:ext cx="26670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5857" name="Oval 70"/>
          <p:cNvSpPr>
            <a:spLocks noChangeArrowheads="1"/>
          </p:cNvSpPr>
          <p:nvPr/>
        </p:nvSpPr>
        <p:spPr bwMode="auto">
          <a:xfrm>
            <a:off x="3352800" y="4267200"/>
            <a:ext cx="152400" cy="152400"/>
          </a:xfrm>
          <a:prstGeom prst="ellipse">
            <a:avLst/>
          </a:prstGeom>
          <a:solidFill>
            <a:schemeClr val="tx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5858" name="Oval 71"/>
          <p:cNvSpPr>
            <a:spLocks noChangeArrowheads="1"/>
          </p:cNvSpPr>
          <p:nvPr/>
        </p:nvSpPr>
        <p:spPr bwMode="auto">
          <a:xfrm>
            <a:off x="4648200" y="4267200"/>
            <a:ext cx="152400" cy="152400"/>
          </a:xfrm>
          <a:prstGeom prst="ellipse">
            <a:avLst/>
          </a:prstGeom>
          <a:solidFill>
            <a:schemeClr val="tx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5859" name="Oval 72"/>
          <p:cNvSpPr>
            <a:spLocks noChangeArrowheads="1"/>
          </p:cNvSpPr>
          <p:nvPr/>
        </p:nvSpPr>
        <p:spPr bwMode="auto">
          <a:xfrm>
            <a:off x="5943600" y="4267200"/>
            <a:ext cx="152400" cy="152400"/>
          </a:xfrm>
          <a:prstGeom prst="ellipse">
            <a:avLst/>
          </a:prstGeom>
          <a:solidFill>
            <a:schemeClr val="tx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5860" name="Oval 73"/>
          <p:cNvSpPr>
            <a:spLocks noChangeArrowheads="1"/>
          </p:cNvSpPr>
          <p:nvPr/>
        </p:nvSpPr>
        <p:spPr bwMode="auto">
          <a:xfrm>
            <a:off x="4648200" y="1600200"/>
            <a:ext cx="152400" cy="152400"/>
          </a:xfrm>
          <a:prstGeom prst="ellipse">
            <a:avLst/>
          </a:prstGeom>
          <a:solidFill>
            <a:schemeClr val="tx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5861" name="Oval 74"/>
          <p:cNvSpPr>
            <a:spLocks noChangeArrowheads="1"/>
          </p:cNvSpPr>
          <p:nvPr/>
        </p:nvSpPr>
        <p:spPr bwMode="auto">
          <a:xfrm>
            <a:off x="3352800" y="1600200"/>
            <a:ext cx="152400" cy="152400"/>
          </a:xfrm>
          <a:prstGeom prst="ellipse">
            <a:avLst/>
          </a:prstGeom>
          <a:solidFill>
            <a:schemeClr val="tx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5862" name="Oval 75"/>
          <p:cNvSpPr>
            <a:spLocks noChangeArrowheads="1"/>
          </p:cNvSpPr>
          <p:nvPr/>
        </p:nvSpPr>
        <p:spPr bwMode="auto">
          <a:xfrm>
            <a:off x="5943600" y="1600200"/>
            <a:ext cx="152400" cy="152400"/>
          </a:xfrm>
          <a:prstGeom prst="ellipse">
            <a:avLst/>
          </a:prstGeom>
          <a:solidFill>
            <a:schemeClr val="tx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5863" name="Line 76"/>
          <p:cNvSpPr>
            <a:spLocks noChangeShapeType="1"/>
          </p:cNvSpPr>
          <p:nvPr/>
        </p:nvSpPr>
        <p:spPr bwMode="auto">
          <a:xfrm flipH="1">
            <a:off x="2209800" y="4343400"/>
            <a:ext cx="1143000" cy="7620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5864" name="Line 77"/>
          <p:cNvSpPr>
            <a:spLocks noChangeShapeType="1"/>
          </p:cNvSpPr>
          <p:nvPr/>
        </p:nvSpPr>
        <p:spPr bwMode="auto">
          <a:xfrm flipH="1">
            <a:off x="2209800" y="1676400"/>
            <a:ext cx="1143000" cy="6858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5865" name="Line 78"/>
          <p:cNvSpPr>
            <a:spLocks noChangeShapeType="1"/>
          </p:cNvSpPr>
          <p:nvPr/>
        </p:nvSpPr>
        <p:spPr bwMode="auto">
          <a:xfrm flipH="1">
            <a:off x="6019800" y="914400"/>
            <a:ext cx="1219200" cy="7620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5866" name="Line 79"/>
          <p:cNvSpPr>
            <a:spLocks noChangeShapeType="1"/>
          </p:cNvSpPr>
          <p:nvPr/>
        </p:nvSpPr>
        <p:spPr bwMode="auto">
          <a:xfrm flipH="1">
            <a:off x="6096000" y="3657600"/>
            <a:ext cx="1143000" cy="6858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5867" name="Line 80"/>
          <p:cNvSpPr>
            <a:spLocks noChangeShapeType="1"/>
          </p:cNvSpPr>
          <p:nvPr/>
        </p:nvSpPr>
        <p:spPr bwMode="auto">
          <a:xfrm flipH="1" flipV="1">
            <a:off x="2209800" y="3657600"/>
            <a:ext cx="1143000" cy="6858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5868" name="Line 81"/>
          <p:cNvSpPr>
            <a:spLocks noChangeShapeType="1"/>
          </p:cNvSpPr>
          <p:nvPr/>
        </p:nvSpPr>
        <p:spPr bwMode="auto">
          <a:xfrm flipH="1" flipV="1">
            <a:off x="2209800" y="914400"/>
            <a:ext cx="1143000" cy="7620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5869" name="Line 82"/>
          <p:cNvSpPr>
            <a:spLocks noChangeShapeType="1"/>
          </p:cNvSpPr>
          <p:nvPr/>
        </p:nvSpPr>
        <p:spPr bwMode="auto">
          <a:xfrm flipH="1" flipV="1">
            <a:off x="6019800" y="1676400"/>
            <a:ext cx="1219200" cy="6858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5870" name="Line 83"/>
          <p:cNvSpPr>
            <a:spLocks noChangeShapeType="1"/>
          </p:cNvSpPr>
          <p:nvPr/>
        </p:nvSpPr>
        <p:spPr bwMode="auto">
          <a:xfrm flipH="1" flipV="1">
            <a:off x="6019800" y="4343400"/>
            <a:ext cx="1143000" cy="7620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5871" name="Text Box 84"/>
          <p:cNvSpPr txBox="1">
            <a:spLocks noChangeArrowheads="1"/>
          </p:cNvSpPr>
          <p:nvPr/>
        </p:nvSpPr>
        <p:spPr bwMode="auto">
          <a:xfrm>
            <a:off x="6477000" y="1295400"/>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高給</a:t>
            </a:r>
          </a:p>
        </p:txBody>
      </p:sp>
      <p:sp>
        <p:nvSpPr>
          <p:cNvPr id="35872" name="Text Box 85"/>
          <p:cNvSpPr txBox="1">
            <a:spLocks noChangeArrowheads="1"/>
          </p:cNvSpPr>
          <p:nvPr/>
        </p:nvSpPr>
        <p:spPr bwMode="auto">
          <a:xfrm>
            <a:off x="6400800" y="2286000"/>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低給</a:t>
            </a:r>
          </a:p>
        </p:txBody>
      </p:sp>
      <p:sp>
        <p:nvSpPr>
          <p:cNvPr id="35873" name="Text Box 86"/>
          <p:cNvSpPr txBox="1">
            <a:spLocks noChangeArrowheads="1"/>
          </p:cNvSpPr>
          <p:nvPr/>
        </p:nvSpPr>
        <p:spPr bwMode="auto">
          <a:xfrm>
            <a:off x="6477000" y="3505200"/>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高給</a:t>
            </a:r>
          </a:p>
        </p:txBody>
      </p:sp>
      <p:sp>
        <p:nvSpPr>
          <p:cNvPr id="35874" name="Text Box 87"/>
          <p:cNvSpPr txBox="1">
            <a:spLocks noChangeArrowheads="1"/>
          </p:cNvSpPr>
          <p:nvPr/>
        </p:nvSpPr>
        <p:spPr bwMode="auto">
          <a:xfrm>
            <a:off x="6172200" y="4876800"/>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低給</a:t>
            </a:r>
          </a:p>
        </p:txBody>
      </p:sp>
      <p:sp>
        <p:nvSpPr>
          <p:cNvPr id="35875" name="Text Box 88"/>
          <p:cNvSpPr txBox="1">
            <a:spLocks noChangeArrowheads="1"/>
          </p:cNvSpPr>
          <p:nvPr/>
        </p:nvSpPr>
        <p:spPr bwMode="auto">
          <a:xfrm>
            <a:off x="2362200" y="3505200"/>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高給</a:t>
            </a:r>
          </a:p>
        </p:txBody>
      </p:sp>
      <p:sp>
        <p:nvSpPr>
          <p:cNvPr id="35876" name="Text Box 89"/>
          <p:cNvSpPr txBox="1">
            <a:spLocks noChangeArrowheads="1"/>
          </p:cNvSpPr>
          <p:nvPr/>
        </p:nvSpPr>
        <p:spPr bwMode="auto">
          <a:xfrm>
            <a:off x="2362200" y="4876800"/>
            <a:ext cx="6096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低給</a:t>
            </a:r>
          </a:p>
        </p:txBody>
      </p:sp>
      <p:sp>
        <p:nvSpPr>
          <p:cNvPr id="35877" name="Text Box 90"/>
          <p:cNvSpPr txBox="1">
            <a:spLocks noChangeArrowheads="1"/>
          </p:cNvSpPr>
          <p:nvPr/>
        </p:nvSpPr>
        <p:spPr bwMode="auto">
          <a:xfrm>
            <a:off x="2362200" y="1295400"/>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高給</a:t>
            </a:r>
          </a:p>
        </p:txBody>
      </p:sp>
      <p:sp>
        <p:nvSpPr>
          <p:cNvPr id="35878" name="Text Box 91"/>
          <p:cNvSpPr txBox="1">
            <a:spLocks noChangeArrowheads="1"/>
          </p:cNvSpPr>
          <p:nvPr/>
        </p:nvSpPr>
        <p:spPr bwMode="auto">
          <a:xfrm>
            <a:off x="2438400" y="2133600"/>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低給</a:t>
            </a:r>
          </a:p>
        </p:txBody>
      </p:sp>
      <p:sp>
        <p:nvSpPr>
          <p:cNvPr id="35879" name="Text Box 92"/>
          <p:cNvSpPr txBox="1">
            <a:spLocks noChangeArrowheads="1"/>
          </p:cNvSpPr>
          <p:nvPr/>
        </p:nvSpPr>
        <p:spPr bwMode="auto">
          <a:xfrm>
            <a:off x="3124200" y="1017588"/>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企業</a:t>
            </a:r>
          </a:p>
        </p:txBody>
      </p:sp>
      <p:sp>
        <p:nvSpPr>
          <p:cNvPr id="35880" name="Text Box 93"/>
          <p:cNvSpPr txBox="1">
            <a:spLocks noChangeArrowheads="1"/>
          </p:cNvSpPr>
          <p:nvPr/>
        </p:nvSpPr>
        <p:spPr bwMode="auto">
          <a:xfrm>
            <a:off x="5715000" y="990600"/>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企業</a:t>
            </a:r>
          </a:p>
        </p:txBody>
      </p:sp>
      <p:sp>
        <p:nvSpPr>
          <p:cNvPr id="35881" name="Text Box 94"/>
          <p:cNvSpPr txBox="1">
            <a:spLocks noChangeArrowheads="1"/>
          </p:cNvSpPr>
          <p:nvPr/>
        </p:nvSpPr>
        <p:spPr bwMode="auto">
          <a:xfrm>
            <a:off x="4419600" y="1219200"/>
            <a:ext cx="7937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労働者</a:t>
            </a:r>
          </a:p>
        </p:txBody>
      </p:sp>
      <p:sp>
        <p:nvSpPr>
          <p:cNvPr id="35882" name="Text Box 95"/>
          <p:cNvSpPr txBox="1">
            <a:spLocks noChangeArrowheads="1"/>
          </p:cNvSpPr>
          <p:nvPr/>
        </p:nvSpPr>
        <p:spPr bwMode="auto">
          <a:xfrm>
            <a:off x="4343400" y="4495800"/>
            <a:ext cx="7937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労働者</a:t>
            </a:r>
          </a:p>
        </p:txBody>
      </p:sp>
      <p:sp>
        <p:nvSpPr>
          <p:cNvPr id="35883" name="Oval 96"/>
          <p:cNvSpPr>
            <a:spLocks noChangeArrowheads="1"/>
          </p:cNvSpPr>
          <p:nvPr/>
        </p:nvSpPr>
        <p:spPr bwMode="auto">
          <a:xfrm>
            <a:off x="4572000" y="2895600"/>
            <a:ext cx="304800" cy="304800"/>
          </a:xfrm>
          <a:prstGeom prst="ellipse">
            <a:avLst/>
          </a:prstGeom>
          <a:solidFill>
            <a:schemeClr val="bg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5884" name="Oval 97"/>
          <p:cNvSpPr>
            <a:spLocks noChangeArrowheads="1"/>
          </p:cNvSpPr>
          <p:nvPr/>
        </p:nvSpPr>
        <p:spPr bwMode="auto">
          <a:xfrm>
            <a:off x="4648200" y="2971800"/>
            <a:ext cx="152400" cy="152400"/>
          </a:xfrm>
          <a:prstGeom prst="ellipse">
            <a:avLst/>
          </a:prstGeom>
          <a:solidFill>
            <a:schemeClr val="bg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5885" name="Text Box 98"/>
          <p:cNvSpPr txBox="1">
            <a:spLocks noChangeArrowheads="1"/>
          </p:cNvSpPr>
          <p:nvPr/>
        </p:nvSpPr>
        <p:spPr bwMode="auto">
          <a:xfrm>
            <a:off x="4876800" y="2819400"/>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自然</a:t>
            </a:r>
          </a:p>
        </p:txBody>
      </p:sp>
      <p:sp>
        <p:nvSpPr>
          <p:cNvPr id="35886" name="Text Box 99"/>
          <p:cNvSpPr txBox="1">
            <a:spLocks noChangeArrowheads="1"/>
          </p:cNvSpPr>
          <p:nvPr/>
        </p:nvSpPr>
        <p:spPr bwMode="auto">
          <a:xfrm>
            <a:off x="3657600" y="3962400"/>
            <a:ext cx="9969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資格取得</a:t>
            </a:r>
          </a:p>
        </p:txBody>
      </p:sp>
      <p:sp>
        <p:nvSpPr>
          <p:cNvPr id="35887" name="Text Box 100"/>
          <p:cNvSpPr txBox="1">
            <a:spLocks noChangeArrowheads="1"/>
          </p:cNvSpPr>
          <p:nvPr/>
        </p:nvSpPr>
        <p:spPr bwMode="auto">
          <a:xfrm>
            <a:off x="3657600" y="1676400"/>
            <a:ext cx="9969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資格取得</a:t>
            </a:r>
          </a:p>
        </p:txBody>
      </p:sp>
      <p:sp>
        <p:nvSpPr>
          <p:cNvPr id="35888" name="Text Box 101"/>
          <p:cNvSpPr txBox="1">
            <a:spLocks noChangeArrowheads="1"/>
          </p:cNvSpPr>
          <p:nvPr/>
        </p:nvSpPr>
        <p:spPr bwMode="auto">
          <a:xfrm>
            <a:off x="4800600" y="3962400"/>
            <a:ext cx="9302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資格なし</a:t>
            </a:r>
          </a:p>
        </p:txBody>
      </p:sp>
      <p:sp>
        <p:nvSpPr>
          <p:cNvPr id="35889" name="Text Box 102"/>
          <p:cNvSpPr txBox="1">
            <a:spLocks noChangeArrowheads="1"/>
          </p:cNvSpPr>
          <p:nvPr/>
        </p:nvSpPr>
        <p:spPr bwMode="auto">
          <a:xfrm>
            <a:off x="4800600" y="1752600"/>
            <a:ext cx="9302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資格なし</a:t>
            </a:r>
          </a:p>
        </p:txBody>
      </p:sp>
      <p:sp>
        <p:nvSpPr>
          <p:cNvPr id="35890" name="Text Box 103"/>
          <p:cNvSpPr txBox="1">
            <a:spLocks noChangeArrowheads="1"/>
          </p:cNvSpPr>
          <p:nvPr/>
        </p:nvSpPr>
        <p:spPr bwMode="auto">
          <a:xfrm>
            <a:off x="3810000" y="2286000"/>
            <a:ext cx="7937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能力高</a:t>
            </a:r>
          </a:p>
        </p:txBody>
      </p:sp>
      <p:sp>
        <p:nvSpPr>
          <p:cNvPr id="35891" name="Text Box 104"/>
          <p:cNvSpPr txBox="1">
            <a:spLocks noChangeArrowheads="1"/>
          </p:cNvSpPr>
          <p:nvPr/>
        </p:nvSpPr>
        <p:spPr bwMode="auto">
          <a:xfrm>
            <a:off x="3810000" y="3352800"/>
            <a:ext cx="7937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能力低</a:t>
            </a:r>
          </a:p>
        </p:txBody>
      </p:sp>
      <p:sp>
        <p:nvSpPr>
          <p:cNvPr id="35892" name="Text Box 105"/>
          <p:cNvSpPr txBox="1">
            <a:spLocks noChangeArrowheads="1"/>
          </p:cNvSpPr>
          <p:nvPr/>
        </p:nvSpPr>
        <p:spPr bwMode="auto">
          <a:xfrm>
            <a:off x="4800600" y="2286000"/>
            <a:ext cx="8731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確率</a:t>
            </a:r>
            <a:r>
              <a:rPr lang="en-US" altLang="ja-JP" sz="1600"/>
              <a:t>1/2</a:t>
            </a:r>
          </a:p>
        </p:txBody>
      </p:sp>
      <p:sp>
        <p:nvSpPr>
          <p:cNvPr id="35893" name="Text Box 106"/>
          <p:cNvSpPr txBox="1">
            <a:spLocks noChangeArrowheads="1"/>
          </p:cNvSpPr>
          <p:nvPr/>
        </p:nvSpPr>
        <p:spPr bwMode="auto">
          <a:xfrm>
            <a:off x="4800600" y="3352800"/>
            <a:ext cx="8731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確率</a:t>
            </a:r>
            <a:r>
              <a:rPr lang="en-US" altLang="ja-JP" sz="1600"/>
              <a:t>1/2</a:t>
            </a:r>
          </a:p>
        </p:txBody>
      </p:sp>
      <p:sp>
        <p:nvSpPr>
          <p:cNvPr id="35894" name="Text Box 107"/>
          <p:cNvSpPr txBox="1">
            <a:spLocks noChangeArrowheads="1"/>
          </p:cNvSpPr>
          <p:nvPr/>
        </p:nvSpPr>
        <p:spPr bwMode="auto">
          <a:xfrm>
            <a:off x="7391400" y="685800"/>
            <a:ext cx="781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(4 , 2)</a:t>
            </a:r>
          </a:p>
        </p:txBody>
      </p:sp>
      <p:sp>
        <p:nvSpPr>
          <p:cNvPr id="35895" name="Text Box 108"/>
          <p:cNvSpPr txBox="1">
            <a:spLocks noChangeArrowheads="1"/>
          </p:cNvSpPr>
          <p:nvPr/>
        </p:nvSpPr>
        <p:spPr bwMode="auto">
          <a:xfrm>
            <a:off x="1219200" y="685800"/>
            <a:ext cx="781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(4 , 2)</a:t>
            </a:r>
          </a:p>
        </p:txBody>
      </p:sp>
      <p:sp>
        <p:nvSpPr>
          <p:cNvPr id="35896" name="Text Box 109"/>
          <p:cNvSpPr txBox="1">
            <a:spLocks noChangeArrowheads="1"/>
          </p:cNvSpPr>
          <p:nvPr/>
        </p:nvSpPr>
        <p:spPr bwMode="auto">
          <a:xfrm>
            <a:off x="1219200" y="2133600"/>
            <a:ext cx="1009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(3 , </a:t>
            </a:r>
            <a:r>
              <a:rPr lang="ja-JP" altLang="en-US"/>
              <a:t>－</a:t>
            </a:r>
            <a:r>
              <a:rPr lang="en-US" altLang="ja-JP"/>
              <a:t>1)</a:t>
            </a:r>
          </a:p>
        </p:txBody>
      </p:sp>
      <p:sp>
        <p:nvSpPr>
          <p:cNvPr id="35897" name="Text Box 110"/>
          <p:cNvSpPr txBox="1">
            <a:spLocks noChangeArrowheads="1"/>
          </p:cNvSpPr>
          <p:nvPr/>
        </p:nvSpPr>
        <p:spPr bwMode="auto">
          <a:xfrm>
            <a:off x="7315200" y="2133600"/>
            <a:ext cx="1066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(3 , </a:t>
            </a:r>
            <a:r>
              <a:rPr lang="ja-JP" altLang="en-US"/>
              <a:t>－</a:t>
            </a:r>
            <a:r>
              <a:rPr lang="en-US" altLang="ja-JP"/>
              <a:t>1)</a:t>
            </a:r>
          </a:p>
        </p:txBody>
      </p:sp>
      <p:sp>
        <p:nvSpPr>
          <p:cNvPr id="35898" name="Text Box 111"/>
          <p:cNvSpPr txBox="1">
            <a:spLocks noChangeArrowheads="1"/>
          </p:cNvSpPr>
          <p:nvPr/>
        </p:nvSpPr>
        <p:spPr bwMode="auto">
          <a:xfrm>
            <a:off x="1219200" y="3429000"/>
            <a:ext cx="1009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(1 , </a:t>
            </a:r>
            <a:r>
              <a:rPr lang="ja-JP" altLang="en-US"/>
              <a:t>－</a:t>
            </a:r>
            <a:r>
              <a:rPr lang="en-US" altLang="ja-JP"/>
              <a:t>1)</a:t>
            </a:r>
          </a:p>
        </p:txBody>
      </p:sp>
      <p:sp>
        <p:nvSpPr>
          <p:cNvPr id="35899" name="Text Box 112"/>
          <p:cNvSpPr txBox="1">
            <a:spLocks noChangeArrowheads="1"/>
          </p:cNvSpPr>
          <p:nvPr/>
        </p:nvSpPr>
        <p:spPr bwMode="auto">
          <a:xfrm>
            <a:off x="7239000" y="3429000"/>
            <a:ext cx="1009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(4 , </a:t>
            </a:r>
            <a:r>
              <a:rPr lang="ja-JP" altLang="en-US"/>
              <a:t>－</a:t>
            </a:r>
            <a:r>
              <a:rPr lang="en-US" altLang="ja-JP"/>
              <a:t>1)</a:t>
            </a:r>
          </a:p>
        </p:txBody>
      </p:sp>
      <p:sp>
        <p:nvSpPr>
          <p:cNvPr id="35900" name="Text Box 113"/>
          <p:cNvSpPr txBox="1">
            <a:spLocks noChangeArrowheads="1"/>
          </p:cNvSpPr>
          <p:nvPr/>
        </p:nvSpPr>
        <p:spPr bwMode="auto">
          <a:xfrm>
            <a:off x="1219200" y="4953000"/>
            <a:ext cx="1009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a:t>
            </a:r>
            <a:r>
              <a:rPr lang="ja-JP" altLang="en-US"/>
              <a:t>－</a:t>
            </a:r>
            <a:r>
              <a:rPr lang="en-US" altLang="ja-JP"/>
              <a:t>2 , 2)</a:t>
            </a:r>
          </a:p>
        </p:txBody>
      </p:sp>
      <p:sp>
        <p:nvSpPr>
          <p:cNvPr id="35901" name="Text Box 114"/>
          <p:cNvSpPr txBox="1">
            <a:spLocks noChangeArrowheads="1"/>
          </p:cNvSpPr>
          <p:nvPr/>
        </p:nvSpPr>
        <p:spPr bwMode="auto">
          <a:xfrm>
            <a:off x="7315200" y="4953000"/>
            <a:ext cx="781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(1 , 2)</a:t>
            </a:r>
          </a:p>
        </p:txBody>
      </p:sp>
      <p:sp>
        <p:nvSpPr>
          <p:cNvPr id="35902" name="Line 115"/>
          <p:cNvSpPr>
            <a:spLocks noChangeShapeType="1"/>
          </p:cNvSpPr>
          <p:nvPr/>
        </p:nvSpPr>
        <p:spPr bwMode="auto">
          <a:xfrm>
            <a:off x="4724400" y="1676400"/>
            <a:ext cx="0" cy="26670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 name="スライド番号プレースホルダー 1"/>
          <p:cNvSpPr>
            <a:spLocks noGrp="1"/>
          </p:cNvSpPr>
          <p:nvPr>
            <p:ph type="sldNum" sz="quarter" idx="12"/>
          </p:nvPr>
        </p:nvSpPr>
        <p:spPr/>
        <p:txBody>
          <a:bodyPr/>
          <a:lstStyle/>
          <a:p>
            <a:fld id="{9E3A0E06-F587-40F8-8E2F-0A819AC9B595}" type="slidenum">
              <a:rPr lang="en-US" altLang="ja-JP" smtClean="0"/>
              <a:pPr/>
              <a:t>34</a:t>
            </a:fld>
            <a:endParaRPr lang="en-US" altLang="ja-JP"/>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97293"/>
                                        </p:tgtEl>
                                        <p:attrNameLst>
                                          <p:attrName>style.visibility</p:attrName>
                                        </p:attrNameLst>
                                      </p:cBhvr>
                                      <p:to>
                                        <p:strVal val="visible"/>
                                      </p:to>
                                    </p:set>
                                    <p:anim calcmode="lin" valueType="num">
                                      <p:cBhvr>
                                        <p:cTn id="7" dur="500" fill="hold"/>
                                        <p:tgtEl>
                                          <p:spTgt spid="97293"/>
                                        </p:tgtEl>
                                        <p:attrNameLst>
                                          <p:attrName>ppt_w</p:attrName>
                                        </p:attrNameLst>
                                      </p:cBhvr>
                                      <p:tavLst>
                                        <p:tav tm="0">
                                          <p:val>
                                            <p:fltVal val="0"/>
                                          </p:val>
                                        </p:tav>
                                        <p:tav tm="100000">
                                          <p:val>
                                            <p:strVal val="#ppt_w"/>
                                          </p:val>
                                        </p:tav>
                                      </p:tavLst>
                                    </p:anim>
                                    <p:anim calcmode="lin" valueType="num">
                                      <p:cBhvr>
                                        <p:cTn id="8" dur="500" fill="hold"/>
                                        <p:tgtEl>
                                          <p:spTgt spid="97293"/>
                                        </p:tgtEl>
                                        <p:attrNameLst>
                                          <p:attrName>ppt_h</p:attrName>
                                        </p:attrNameLst>
                                      </p:cBhvr>
                                      <p:tavLst>
                                        <p:tav tm="0">
                                          <p:val>
                                            <p:fltVal val="0"/>
                                          </p:val>
                                        </p:tav>
                                        <p:tav tm="100000">
                                          <p:val>
                                            <p:strVal val="#ppt_h"/>
                                          </p:val>
                                        </p:tav>
                                      </p:tavLst>
                                    </p:anim>
                                    <p:animEffect transition="in" filter="fade">
                                      <p:cBhvr>
                                        <p:cTn id="9" dur="500"/>
                                        <p:tgtEl>
                                          <p:spTgt spid="97293"/>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97284"/>
                                        </p:tgtEl>
                                        <p:attrNameLst>
                                          <p:attrName>style.visibility</p:attrName>
                                        </p:attrNameLst>
                                      </p:cBhvr>
                                      <p:to>
                                        <p:strVal val="visible"/>
                                      </p:to>
                                    </p:set>
                                    <p:anim calcmode="lin" valueType="num">
                                      <p:cBhvr>
                                        <p:cTn id="12" dur="500" fill="hold"/>
                                        <p:tgtEl>
                                          <p:spTgt spid="97284"/>
                                        </p:tgtEl>
                                        <p:attrNameLst>
                                          <p:attrName>ppt_w</p:attrName>
                                        </p:attrNameLst>
                                      </p:cBhvr>
                                      <p:tavLst>
                                        <p:tav tm="0">
                                          <p:val>
                                            <p:fltVal val="0"/>
                                          </p:val>
                                        </p:tav>
                                        <p:tav tm="100000">
                                          <p:val>
                                            <p:strVal val="#ppt_w"/>
                                          </p:val>
                                        </p:tav>
                                      </p:tavLst>
                                    </p:anim>
                                    <p:anim calcmode="lin" valueType="num">
                                      <p:cBhvr>
                                        <p:cTn id="13" dur="500" fill="hold"/>
                                        <p:tgtEl>
                                          <p:spTgt spid="97284"/>
                                        </p:tgtEl>
                                        <p:attrNameLst>
                                          <p:attrName>ppt_h</p:attrName>
                                        </p:attrNameLst>
                                      </p:cBhvr>
                                      <p:tavLst>
                                        <p:tav tm="0">
                                          <p:val>
                                            <p:fltVal val="0"/>
                                          </p:val>
                                        </p:tav>
                                        <p:tav tm="100000">
                                          <p:val>
                                            <p:strVal val="#ppt_h"/>
                                          </p:val>
                                        </p:tav>
                                      </p:tavLst>
                                    </p:anim>
                                    <p:animEffect transition="in" filter="fade">
                                      <p:cBhvr>
                                        <p:cTn id="14" dur="500"/>
                                        <p:tgtEl>
                                          <p:spTgt spid="97284"/>
                                        </p:tgtEl>
                                      </p:cBhvr>
                                    </p:animEffect>
                                  </p:childTnLst>
                                </p:cTn>
                              </p:par>
                            </p:childTnLst>
                          </p:cTn>
                        </p:par>
                        <p:par>
                          <p:cTn id="15" fill="hold" nodeType="afterGroup">
                            <p:stCondLst>
                              <p:cond delay="500"/>
                            </p:stCondLst>
                            <p:childTnLst>
                              <p:par>
                                <p:cTn id="16" presetID="53" presetClass="entr" presetSubtype="0" fill="hold" grpId="0" nodeType="afterEffect">
                                  <p:stCondLst>
                                    <p:cond delay="0"/>
                                  </p:stCondLst>
                                  <p:childTnLst>
                                    <p:set>
                                      <p:cBhvr>
                                        <p:cTn id="17" dur="1" fill="hold">
                                          <p:stCondLst>
                                            <p:cond delay="0"/>
                                          </p:stCondLst>
                                        </p:cTn>
                                        <p:tgtEl>
                                          <p:spTgt spid="97285"/>
                                        </p:tgtEl>
                                        <p:attrNameLst>
                                          <p:attrName>style.visibility</p:attrName>
                                        </p:attrNameLst>
                                      </p:cBhvr>
                                      <p:to>
                                        <p:strVal val="visible"/>
                                      </p:to>
                                    </p:set>
                                    <p:anim calcmode="lin" valueType="num">
                                      <p:cBhvr>
                                        <p:cTn id="18" dur="500" fill="hold"/>
                                        <p:tgtEl>
                                          <p:spTgt spid="97285"/>
                                        </p:tgtEl>
                                        <p:attrNameLst>
                                          <p:attrName>ppt_w</p:attrName>
                                        </p:attrNameLst>
                                      </p:cBhvr>
                                      <p:tavLst>
                                        <p:tav tm="0">
                                          <p:val>
                                            <p:fltVal val="0"/>
                                          </p:val>
                                        </p:tav>
                                        <p:tav tm="100000">
                                          <p:val>
                                            <p:strVal val="#ppt_w"/>
                                          </p:val>
                                        </p:tav>
                                      </p:tavLst>
                                    </p:anim>
                                    <p:anim calcmode="lin" valueType="num">
                                      <p:cBhvr>
                                        <p:cTn id="19" dur="500" fill="hold"/>
                                        <p:tgtEl>
                                          <p:spTgt spid="97285"/>
                                        </p:tgtEl>
                                        <p:attrNameLst>
                                          <p:attrName>ppt_h</p:attrName>
                                        </p:attrNameLst>
                                      </p:cBhvr>
                                      <p:tavLst>
                                        <p:tav tm="0">
                                          <p:val>
                                            <p:fltVal val="0"/>
                                          </p:val>
                                        </p:tav>
                                        <p:tav tm="100000">
                                          <p:val>
                                            <p:strVal val="#ppt_h"/>
                                          </p:val>
                                        </p:tav>
                                      </p:tavLst>
                                    </p:anim>
                                    <p:animEffect transition="in" filter="fade">
                                      <p:cBhvr>
                                        <p:cTn id="20" dur="500"/>
                                        <p:tgtEl>
                                          <p:spTgt spid="97285"/>
                                        </p:tgtEl>
                                      </p:cBhvr>
                                    </p:animEffect>
                                  </p:childTnLst>
                                </p:cTn>
                              </p:par>
                              <p:par>
                                <p:cTn id="21" presetID="1" presetClass="exit" presetSubtype="0" fill="hold" grpId="1" nodeType="withEffect">
                                  <p:stCondLst>
                                    <p:cond delay="0"/>
                                  </p:stCondLst>
                                  <p:childTnLst>
                                    <p:set>
                                      <p:cBhvr>
                                        <p:cTn id="22" dur="1" fill="hold">
                                          <p:stCondLst>
                                            <p:cond delay="0"/>
                                          </p:stCondLst>
                                        </p:cTn>
                                        <p:tgtEl>
                                          <p:spTgt spid="9729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4" grpId="0" animBg="1"/>
      <p:bldP spid="97285" grpId="0" animBg="1"/>
      <p:bldP spid="97293" grpId="0" animBg="1"/>
      <p:bldP spid="97293" grpId="1"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AutoShape 27"/>
          <p:cNvSpPr>
            <a:spLocks noChangeArrowheads="1"/>
          </p:cNvSpPr>
          <p:nvPr/>
        </p:nvSpPr>
        <p:spPr bwMode="auto">
          <a:xfrm>
            <a:off x="5715000" y="1600200"/>
            <a:ext cx="533400" cy="3124200"/>
          </a:xfrm>
          <a:prstGeom prst="roundRect">
            <a:avLst>
              <a:gd name="adj" fmla="val 50000"/>
            </a:avLst>
          </a:prstGeom>
          <a:solidFill>
            <a:schemeClr val="accent1">
              <a:alpha val="50195"/>
            </a:schemeClr>
          </a:solidFill>
          <a:ln w="25400">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6867" name="AutoShape 28"/>
          <p:cNvSpPr>
            <a:spLocks noChangeArrowheads="1"/>
          </p:cNvSpPr>
          <p:nvPr/>
        </p:nvSpPr>
        <p:spPr bwMode="auto">
          <a:xfrm>
            <a:off x="3048000" y="1600200"/>
            <a:ext cx="533400" cy="3124200"/>
          </a:xfrm>
          <a:prstGeom prst="roundRect">
            <a:avLst>
              <a:gd name="adj" fmla="val 50000"/>
            </a:avLst>
          </a:prstGeom>
          <a:solidFill>
            <a:schemeClr val="accent1">
              <a:alpha val="50195"/>
            </a:schemeClr>
          </a:solidFill>
          <a:ln w="25400">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6868" name="Rectangle 12"/>
          <p:cNvSpPr>
            <a:spLocks noChangeArrowheads="1"/>
          </p:cNvSpPr>
          <p:nvPr/>
        </p:nvSpPr>
        <p:spPr bwMode="auto">
          <a:xfrm>
            <a:off x="990600" y="533400"/>
            <a:ext cx="7467600" cy="2514600"/>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6875" name="Rectangle 19"/>
          <p:cNvSpPr>
            <a:spLocks noChangeArrowheads="1"/>
          </p:cNvSpPr>
          <p:nvPr/>
        </p:nvSpPr>
        <p:spPr bwMode="auto">
          <a:xfrm>
            <a:off x="990600" y="3352800"/>
            <a:ext cx="7467600" cy="2438400"/>
          </a:xfrm>
          <a:prstGeom prst="rect">
            <a:avLst/>
          </a:prstGeom>
          <a:noFill/>
          <a:ln w="9525">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99354" name="Text Box 26"/>
          <p:cNvSpPr txBox="1">
            <a:spLocks noChangeArrowheads="1"/>
          </p:cNvSpPr>
          <p:nvPr/>
        </p:nvSpPr>
        <p:spPr bwMode="auto">
          <a:xfrm>
            <a:off x="990600" y="5911850"/>
            <a:ext cx="80010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dirty="0" smtClean="0">
                <a:solidFill>
                  <a:srgbClr val="0000FF"/>
                </a:solidFill>
              </a:rPr>
              <a:t>能力低の労働者</a:t>
            </a:r>
            <a:r>
              <a:rPr lang="ja-JP" altLang="en-US" sz="2000" dirty="0">
                <a:solidFill>
                  <a:srgbClr val="0000FF"/>
                </a:solidFill>
              </a:rPr>
              <a:t>：</a:t>
            </a:r>
            <a:r>
              <a:rPr lang="en-US" altLang="ja-JP" sz="2000" dirty="0">
                <a:solidFill>
                  <a:srgbClr val="0000FF"/>
                </a:solidFill>
              </a:rPr>
              <a:t>『</a:t>
            </a:r>
            <a:r>
              <a:rPr lang="ja-JP" altLang="en-US" sz="2000" dirty="0">
                <a:solidFill>
                  <a:srgbClr val="0000FF"/>
                </a:solidFill>
              </a:rPr>
              <a:t>「資格取得」ならば「高給」＆「資格なし」ならば「低給」</a:t>
            </a:r>
            <a:r>
              <a:rPr lang="en-US" altLang="ja-JP" sz="2000" dirty="0">
                <a:solidFill>
                  <a:srgbClr val="0000FF"/>
                </a:solidFill>
              </a:rPr>
              <a:t>』</a:t>
            </a:r>
            <a:r>
              <a:rPr lang="ja-JP" altLang="en-US" sz="2000" dirty="0">
                <a:solidFill>
                  <a:srgbClr val="0000FF"/>
                </a:solidFill>
              </a:rPr>
              <a:t>という企業の戦略に対し、「資格取得」と「資格なし」は</a:t>
            </a:r>
            <a:r>
              <a:rPr lang="ja-JP" altLang="en-US" sz="2000" dirty="0">
                <a:solidFill>
                  <a:schemeClr val="bg1"/>
                </a:solidFill>
              </a:rPr>
              <a:t>同じ</a:t>
            </a:r>
            <a:r>
              <a:rPr lang="ja-JP" altLang="en-US" sz="2000" dirty="0">
                <a:solidFill>
                  <a:srgbClr val="0000FF"/>
                </a:solidFill>
              </a:rPr>
              <a:t>利得</a:t>
            </a:r>
          </a:p>
        </p:txBody>
      </p:sp>
      <p:sp>
        <p:nvSpPr>
          <p:cNvPr id="36883" name="Line 29"/>
          <p:cNvSpPr>
            <a:spLocks noChangeShapeType="1"/>
          </p:cNvSpPr>
          <p:nvPr/>
        </p:nvSpPr>
        <p:spPr bwMode="auto">
          <a:xfrm>
            <a:off x="3276600" y="4495800"/>
            <a:ext cx="26670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884" name="Line 30"/>
          <p:cNvSpPr>
            <a:spLocks noChangeShapeType="1"/>
          </p:cNvSpPr>
          <p:nvPr/>
        </p:nvSpPr>
        <p:spPr bwMode="auto">
          <a:xfrm>
            <a:off x="3276600" y="1828800"/>
            <a:ext cx="26670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885" name="Oval 31"/>
          <p:cNvSpPr>
            <a:spLocks noChangeArrowheads="1"/>
          </p:cNvSpPr>
          <p:nvPr/>
        </p:nvSpPr>
        <p:spPr bwMode="auto">
          <a:xfrm>
            <a:off x="3276600" y="4419600"/>
            <a:ext cx="152400" cy="152400"/>
          </a:xfrm>
          <a:prstGeom prst="ellipse">
            <a:avLst/>
          </a:prstGeom>
          <a:solidFill>
            <a:schemeClr val="tx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6886" name="Oval 32"/>
          <p:cNvSpPr>
            <a:spLocks noChangeArrowheads="1"/>
          </p:cNvSpPr>
          <p:nvPr/>
        </p:nvSpPr>
        <p:spPr bwMode="auto">
          <a:xfrm>
            <a:off x="4572000" y="4419600"/>
            <a:ext cx="152400" cy="152400"/>
          </a:xfrm>
          <a:prstGeom prst="ellipse">
            <a:avLst/>
          </a:prstGeom>
          <a:solidFill>
            <a:schemeClr val="tx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6887" name="Oval 33"/>
          <p:cNvSpPr>
            <a:spLocks noChangeArrowheads="1"/>
          </p:cNvSpPr>
          <p:nvPr/>
        </p:nvSpPr>
        <p:spPr bwMode="auto">
          <a:xfrm>
            <a:off x="5867400" y="4419600"/>
            <a:ext cx="152400" cy="152400"/>
          </a:xfrm>
          <a:prstGeom prst="ellipse">
            <a:avLst/>
          </a:prstGeom>
          <a:solidFill>
            <a:schemeClr val="tx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6888" name="Oval 34"/>
          <p:cNvSpPr>
            <a:spLocks noChangeArrowheads="1"/>
          </p:cNvSpPr>
          <p:nvPr/>
        </p:nvSpPr>
        <p:spPr bwMode="auto">
          <a:xfrm>
            <a:off x="4572000" y="1752600"/>
            <a:ext cx="152400" cy="152400"/>
          </a:xfrm>
          <a:prstGeom prst="ellipse">
            <a:avLst/>
          </a:prstGeom>
          <a:solidFill>
            <a:schemeClr val="tx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6889" name="Oval 35"/>
          <p:cNvSpPr>
            <a:spLocks noChangeArrowheads="1"/>
          </p:cNvSpPr>
          <p:nvPr/>
        </p:nvSpPr>
        <p:spPr bwMode="auto">
          <a:xfrm>
            <a:off x="3276600" y="1752600"/>
            <a:ext cx="152400" cy="152400"/>
          </a:xfrm>
          <a:prstGeom prst="ellipse">
            <a:avLst/>
          </a:prstGeom>
          <a:solidFill>
            <a:schemeClr val="tx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6890" name="Oval 36"/>
          <p:cNvSpPr>
            <a:spLocks noChangeArrowheads="1"/>
          </p:cNvSpPr>
          <p:nvPr/>
        </p:nvSpPr>
        <p:spPr bwMode="auto">
          <a:xfrm>
            <a:off x="5867400" y="1752600"/>
            <a:ext cx="152400" cy="152400"/>
          </a:xfrm>
          <a:prstGeom prst="ellipse">
            <a:avLst/>
          </a:prstGeom>
          <a:solidFill>
            <a:schemeClr val="tx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6891" name="Line 37"/>
          <p:cNvSpPr>
            <a:spLocks noChangeShapeType="1"/>
          </p:cNvSpPr>
          <p:nvPr/>
        </p:nvSpPr>
        <p:spPr bwMode="auto">
          <a:xfrm flipH="1">
            <a:off x="2133600" y="4495800"/>
            <a:ext cx="1143000" cy="7620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892" name="Line 38"/>
          <p:cNvSpPr>
            <a:spLocks noChangeShapeType="1"/>
          </p:cNvSpPr>
          <p:nvPr/>
        </p:nvSpPr>
        <p:spPr bwMode="auto">
          <a:xfrm flipH="1">
            <a:off x="2133600" y="1828800"/>
            <a:ext cx="1143000" cy="6858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893" name="Line 39"/>
          <p:cNvSpPr>
            <a:spLocks noChangeShapeType="1"/>
          </p:cNvSpPr>
          <p:nvPr/>
        </p:nvSpPr>
        <p:spPr bwMode="auto">
          <a:xfrm flipH="1">
            <a:off x="5943600" y="1066800"/>
            <a:ext cx="1219200" cy="7620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894" name="Line 40"/>
          <p:cNvSpPr>
            <a:spLocks noChangeShapeType="1"/>
          </p:cNvSpPr>
          <p:nvPr/>
        </p:nvSpPr>
        <p:spPr bwMode="auto">
          <a:xfrm flipH="1">
            <a:off x="6019800" y="3810000"/>
            <a:ext cx="1143000" cy="6858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895" name="Line 41"/>
          <p:cNvSpPr>
            <a:spLocks noChangeShapeType="1"/>
          </p:cNvSpPr>
          <p:nvPr/>
        </p:nvSpPr>
        <p:spPr bwMode="auto">
          <a:xfrm flipH="1" flipV="1">
            <a:off x="2209800" y="3886200"/>
            <a:ext cx="1066800" cy="6096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896" name="Line 42"/>
          <p:cNvSpPr>
            <a:spLocks noChangeShapeType="1"/>
          </p:cNvSpPr>
          <p:nvPr/>
        </p:nvSpPr>
        <p:spPr bwMode="auto">
          <a:xfrm flipH="1" flipV="1">
            <a:off x="2133600" y="1066800"/>
            <a:ext cx="1143000" cy="7620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897" name="Line 43"/>
          <p:cNvSpPr>
            <a:spLocks noChangeShapeType="1"/>
          </p:cNvSpPr>
          <p:nvPr/>
        </p:nvSpPr>
        <p:spPr bwMode="auto">
          <a:xfrm flipH="1" flipV="1">
            <a:off x="5943600" y="1828800"/>
            <a:ext cx="1219200" cy="6858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898" name="Line 44"/>
          <p:cNvSpPr>
            <a:spLocks noChangeShapeType="1"/>
          </p:cNvSpPr>
          <p:nvPr/>
        </p:nvSpPr>
        <p:spPr bwMode="auto">
          <a:xfrm flipH="1" flipV="1">
            <a:off x="5943600" y="4495800"/>
            <a:ext cx="1143000" cy="7620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899" name="Text Box 45"/>
          <p:cNvSpPr txBox="1">
            <a:spLocks noChangeArrowheads="1"/>
          </p:cNvSpPr>
          <p:nvPr/>
        </p:nvSpPr>
        <p:spPr bwMode="auto">
          <a:xfrm>
            <a:off x="6400800" y="1447800"/>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高給</a:t>
            </a:r>
          </a:p>
        </p:txBody>
      </p:sp>
      <p:sp>
        <p:nvSpPr>
          <p:cNvPr id="36900" name="Text Box 46"/>
          <p:cNvSpPr txBox="1">
            <a:spLocks noChangeArrowheads="1"/>
          </p:cNvSpPr>
          <p:nvPr/>
        </p:nvSpPr>
        <p:spPr bwMode="auto">
          <a:xfrm>
            <a:off x="6400800" y="2362200"/>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低給</a:t>
            </a:r>
          </a:p>
        </p:txBody>
      </p:sp>
      <p:sp>
        <p:nvSpPr>
          <p:cNvPr id="36901" name="Text Box 47"/>
          <p:cNvSpPr txBox="1">
            <a:spLocks noChangeArrowheads="1"/>
          </p:cNvSpPr>
          <p:nvPr/>
        </p:nvSpPr>
        <p:spPr bwMode="auto">
          <a:xfrm>
            <a:off x="6400800" y="3657600"/>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高給</a:t>
            </a:r>
          </a:p>
        </p:txBody>
      </p:sp>
      <p:sp>
        <p:nvSpPr>
          <p:cNvPr id="36902" name="Text Box 48"/>
          <p:cNvSpPr txBox="1">
            <a:spLocks noChangeArrowheads="1"/>
          </p:cNvSpPr>
          <p:nvPr/>
        </p:nvSpPr>
        <p:spPr bwMode="auto">
          <a:xfrm>
            <a:off x="6248400" y="5029200"/>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低給</a:t>
            </a:r>
          </a:p>
        </p:txBody>
      </p:sp>
      <p:sp>
        <p:nvSpPr>
          <p:cNvPr id="36903" name="Text Box 49"/>
          <p:cNvSpPr txBox="1">
            <a:spLocks noChangeArrowheads="1"/>
          </p:cNvSpPr>
          <p:nvPr/>
        </p:nvSpPr>
        <p:spPr bwMode="auto">
          <a:xfrm>
            <a:off x="2286000" y="3581400"/>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高給</a:t>
            </a:r>
          </a:p>
        </p:txBody>
      </p:sp>
      <p:sp>
        <p:nvSpPr>
          <p:cNvPr id="36904" name="Text Box 50"/>
          <p:cNvSpPr txBox="1">
            <a:spLocks noChangeArrowheads="1"/>
          </p:cNvSpPr>
          <p:nvPr/>
        </p:nvSpPr>
        <p:spPr bwMode="auto">
          <a:xfrm>
            <a:off x="2286000" y="5029200"/>
            <a:ext cx="6096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低給</a:t>
            </a:r>
          </a:p>
        </p:txBody>
      </p:sp>
      <p:sp>
        <p:nvSpPr>
          <p:cNvPr id="36905" name="Text Box 51"/>
          <p:cNvSpPr txBox="1">
            <a:spLocks noChangeArrowheads="1"/>
          </p:cNvSpPr>
          <p:nvPr/>
        </p:nvSpPr>
        <p:spPr bwMode="auto">
          <a:xfrm>
            <a:off x="2286000" y="1447800"/>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高給</a:t>
            </a:r>
          </a:p>
        </p:txBody>
      </p:sp>
      <p:sp>
        <p:nvSpPr>
          <p:cNvPr id="36906" name="Text Box 52"/>
          <p:cNvSpPr txBox="1">
            <a:spLocks noChangeArrowheads="1"/>
          </p:cNvSpPr>
          <p:nvPr/>
        </p:nvSpPr>
        <p:spPr bwMode="auto">
          <a:xfrm>
            <a:off x="2362200" y="2286000"/>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低給</a:t>
            </a:r>
          </a:p>
        </p:txBody>
      </p:sp>
      <p:sp>
        <p:nvSpPr>
          <p:cNvPr id="36907" name="Text Box 53"/>
          <p:cNvSpPr txBox="1">
            <a:spLocks noChangeArrowheads="1"/>
          </p:cNvSpPr>
          <p:nvPr/>
        </p:nvSpPr>
        <p:spPr bwMode="auto">
          <a:xfrm>
            <a:off x="3048000" y="1169988"/>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企業</a:t>
            </a:r>
          </a:p>
        </p:txBody>
      </p:sp>
      <p:sp>
        <p:nvSpPr>
          <p:cNvPr id="36908" name="Text Box 54"/>
          <p:cNvSpPr txBox="1">
            <a:spLocks noChangeArrowheads="1"/>
          </p:cNvSpPr>
          <p:nvPr/>
        </p:nvSpPr>
        <p:spPr bwMode="auto">
          <a:xfrm>
            <a:off x="5638800" y="1143000"/>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企業</a:t>
            </a:r>
          </a:p>
        </p:txBody>
      </p:sp>
      <p:sp>
        <p:nvSpPr>
          <p:cNvPr id="36909" name="Text Box 55"/>
          <p:cNvSpPr txBox="1">
            <a:spLocks noChangeArrowheads="1"/>
          </p:cNvSpPr>
          <p:nvPr/>
        </p:nvSpPr>
        <p:spPr bwMode="auto">
          <a:xfrm>
            <a:off x="4343400" y="1371600"/>
            <a:ext cx="7937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労働者</a:t>
            </a:r>
          </a:p>
        </p:txBody>
      </p:sp>
      <p:sp>
        <p:nvSpPr>
          <p:cNvPr id="36910" name="Text Box 56"/>
          <p:cNvSpPr txBox="1">
            <a:spLocks noChangeArrowheads="1"/>
          </p:cNvSpPr>
          <p:nvPr/>
        </p:nvSpPr>
        <p:spPr bwMode="auto">
          <a:xfrm>
            <a:off x="4267200" y="4648200"/>
            <a:ext cx="7937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労働者</a:t>
            </a:r>
          </a:p>
        </p:txBody>
      </p:sp>
      <p:sp>
        <p:nvSpPr>
          <p:cNvPr id="36911" name="Oval 57"/>
          <p:cNvSpPr>
            <a:spLocks noChangeArrowheads="1"/>
          </p:cNvSpPr>
          <p:nvPr/>
        </p:nvSpPr>
        <p:spPr bwMode="auto">
          <a:xfrm>
            <a:off x="4495800" y="3048000"/>
            <a:ext cx="304800" cy="304800"/>
          </a:xfrm>
          <a:prstGeom prst="ellipse">
            <a:avLst/>
          </a:prstGeom>
          <a:solidFill>
            <a:schemeClr val="bg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6912" name="Oval 58"/>
          <p:cNvSpPr>
            <a:spLocks noChangeArrowheads="1"/>
          </p:cNvSpPr>
          <p:nvPr/>
        </p:nvSpPr>
        <p:spPr bwMode="auto">
          <a:xfrm>
            <a:off x="4572000" y="3124200"/>
            <a:ext cx="152400" cy="152400"/>
          </a:xfrm>
          <a:prstGeom prst="ellipse">
            <a:avLst/>
          </a:prstGeom>
          <a:solidFill>
            <a:schemeClr val="bg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6913" name="Text Box 59"/>
          <p:cNvSpPr txBox="1">
            <a:spLocks noChangeArrowheads="1"/>
          </p:cNvSpPr>
          <p:nvPr/>
        </p:nvSpPr>
        <p:spPr bwMode="auto">
          <a:xfrm>
            <a:off x="4800600" y="2971800"/>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自然</a:t>
            </a:r>
          </a:p>
        </p:txBody>
      </p:sp>
      <p:sp>
        <p:nvSpPr>
          <p:cNvPr id="36914" name="Text Box 60"/>
          <p:cNvSpPr txBox="1">
            <a:spLocks noChangeArrowheads="1"/>
          </p:cNvSpPr>
          <p:nvPr/>
        </p:nvSpPr>
        <p:spPr bwMode="auto">
          <a:xfrm>
            <a:off x="3581400" y="4038600"/>
            <a:ext cx="9969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資格取得</a:t>
            </a:r>
          </a:p>
        </p:txBody>
      </p:sp>
      <p:sp>
        <p:nvSpPr>
          <p:cNvPr id="36915" name="Text Box 61"/>
          <p:cNvSpPr txBox="1">
            <a:spLocks noChangeArrowheads="1"/>
          </p:cNvSpPr>
          <p:nvPr/>
        </p:nvSpPr>
        <p:spPr bwMode="auto">
          <a:xfrm>
            <a:off x="3581400" y="1828800"/>
            <a:ext cx="9969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資格取得</a:t>
            </a:r>
          </a:p>
        </p:txBody>
      </p:sp>
      <p:sp>
        <p:nvSpPr>
          <p:cNvPr id="36916" name="Text Box 62"/>
          <p:cNvSpPr txBox="1">
            <a:spLocks noChangeArrowheads="1"/>
          </p:cNvSpPr>
          <p:nvPr/>
        </p:nvSpPr>
        <p:spPr bwMode="auto">
          <a:xfrm>
            <a:off x="4724400" y="4038600"/>
            <a:ext cx="9302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資格なし</a:t>
            </a:r>
          </a:p>
        </p:txBody>
      </p:sp>
      <p:sp>
        <p:nvSpPr>
          <p:cNvPr id="36917" name="Text Box 63"/>
          <p:cNvSpPr txBox="1">
            <a:spLocks noChangeArrowheads="1"/>
          </p:cNvSpPr>
          <p:nvPr/>
        </p:nvSpPr>
        <p:spPr bwMode="auto">
          <a:xfrm>
            <a:off x="4724400" y="1828800"/>
            <a:ext cx="9302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資格なし</a:t>
            </a:r>
          </a:p>
        </p:txBody>
      </p:sp>
      <p:sp>
        <p:nvSpPr>
          <p:cNvPr id="36918" name="Text Box 64"/>
          <p:cNvSpPr txBox="1">
            <a:spLocks noChangeArrowheads="1"/>
          </p:cNvSpPr>
          <p:nvPr/>
        </p:nvSpPr>
        <p:spPr bwMode="auto">
          <a:xfrm>
            <a:off x="3733800" y="2438400"/>
            <a:ext cx="7937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能力高</a:t>
            </a:r>
          </a:p>
        </p:txBody>
      </p:sp>
      <p:sp>
        <p:nvSpPr>
          <p:cNvPr id="36919" name="Text Box 65"/>
          <p:cNvSpPr txBox="1">
            <a:spLocks noChangeArrowheads="1"/>
          </p:cNvSpPr>
          <p:nvPr/>
        </p:nvSpPr>
        <p:spPr bwMode="auto">
          <a:xfrm>
            <a:off x="3733800" y="3505200"/>
            <a:ext cx="7937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能力低</a:t>
            </a:r>
          </a:p>
        </p:txBody>
      </p:sp>
      <p:sp>
        <p:nvSpPr>
          <p:cNvPr id="36920" name="Text Box 66"/>
          <p:cNvSpPr txBox="1">
            <a:spLocks noChangeArrowheads="1"/>
          </p:cNvSpPr>
          <p:nvPr/>
        </p:nvSpPr>
        <p:spPr bwMode="auto">
          <a:xfrm>
            <a:off x="4724400" y="2438400"/>
            <a:ext cx="8731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確率</a:t>
            </a:r>
            <a:r>
              <a:rPr lang="en-US" altLang="ja-JP" sz="1600"/>
              <a:t>1/2</a:t>
            </a:r>
          </a:p>
        </p:txBody>
      </p:sp>
      <p:sp>
        <p:nvSpPr>
          <p:cNvPr id="36921" name="Text Box 67"/>
          <p:cNvSpPr txBox="1">
            <a:spLocks noChangeArrowheads="1"/>
          </p:cNvSpPr>
          <p:nvPr/>
        </p:nvSpPr>
        <p:spPr bwMode="auto">
          <a:xfrm>
            <a:off x="4724400" y="3505200"/>
            <a:ext cx="8731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確率</a:t>
            </a:r>
            <a:r>
              <a:rPr lang="en-US" altLang="ja-JP" sz="1600"/>
              <a:t>1/2</a:t>
            </a:r>
          </a:p>
        </p:txBody>
      </p:sp>
      <p:sp>
        <p:nvSpPr>
          <p:cNvPr id="36922" name="Text Box 68"/>
          <p:cNvSpPr txBox="1">
            <a:spLocks noChangeArrowheads="1"/>
          </p:cNvSpPr>
          <p:nvPr/>
        </p:nvSpPr>
        <p:spPr bwMode="auto">
          <a:xfrm>
            <a:off x="7315200" y="838200"/>
            <a:ext cx="781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(4 , 2)</a:t>
            </a:r>
          </a:p>
        </p:txBody>
      </p:sp>
      <p:sp>
        <p:nvSpPr>
          <p:cNvPr id="36923" name="Text Box 69"/>
          <p:cNvSpPr txBox="1">
            <a:spLocks noChangeArrowheads="1"/>
          </p:cNvSpPr>
          <p:nvPr/>
        </p:nvSpPr>
        <p:spPr bwMode="auto">
          <a:xfrm>
            <a:off x="1143000" y="838200"/>
            <a:ext cx="781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(4 , 2)</a:t>
            </a:r>
          </a:p>
        </p:txBody>
      </p:sp>
      <p:sp>
        <p:nvSpPr>
          <p:cNvPr id="36924" name="Text Box 70"/>
          <p:cNvSpPr txBox="1">
            <a:spLocks noChangeArrowheads="1"/>
          </p:cNvSpPr>
          <p:nvPr/>
        </p:nvSpPr>
        <p:spPr bwMode="auto">
          <a:xfrm>
            <a:off x="1143000" y="2286000"/>
            <a:ext cx="1009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(3 , </a:t>
            </a:r>
            <a:r>
              <a:rPr lang="ja-JP" altLang="en-US"/>
              <a:t>－</a:t>
            </a:r>
            <a:r>
              <a:rPr lang="en-US" altLang="ja-JP"/>
              <a:t>1)</a:t>
            </a:r>
          </a:p>
        </p:txBody>
      </p:sp>
      <p:sp>
        <p:nvSpPr>
          <p:cNvPr id="36925" name="Text Box 71"/>
          <p:cNvSpPr txBox="1">
            <a:spLocks noChangeArrowheads="1"/>
          </p:cNvSpPr>
          <p:nvPr/>
        </p:nvSpPr>
        <p:spPr bwMode="auto">
          <a:xfrm>
            <a:off x="7239000" y="2286000"/>
            <a:ext cx="1066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(3 , </a:t>
            </a:r>
            <a:r>
              <a:rPr lang="ja-JP" altLang="en-US"/>
              <a:t>－</a:t>
            </a:r>
            <a:r>
              <a:rPr lang="en-US" altLang="ja-JP"/>
              <a:t>1)</a:t>
            </a:r>
          </a:p>
        </p:txBody>
      </p:sp>
      <p:sp>
        <p:nvSpPr>
          <p:cNvPr id="36926" name="Text Box 72"/>
          <p:cNvSpPr txBox="1">
            <a:spLocks noChangeArrowheads="1"/>
          </p:cNvSpPr>
          <p:nvPr/>
        </p:nvSpPr>
        <p:spPr bwMode="auto">
          <a:xfrm>
            <a:off x="1143000" y="3581400"/>
            <a:ext cx="1009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(1 , </a:t>
            </a:r>
            <a:r>
              <a:rPr lang="ja-JP" altLang="en-US"/>
              <a:t>－</a:t>
            </a:r>
            <a:r>
              <a:rPr lang="en-US" altLang="ja-JP"/>
              <a:t>1)</a:t>
            </a:r>
          </a:p>
        </p:txBody>
      </p:sp>
      <p:sp>
        <p:nvSpPr>
          <p:cNvPr id="36927" name="Text Box 73"/>
          <p:cNvSpPr txBox="1">
            <a:spLocks noChangeArrowheads="1"/>
          </p:cNvSpPr>
          <p:nvPr/>
        </p:nvSpPr>
        <p:spPr bwMode="auto">
          <a:xfrm>
            <a:off x="7162800" y="3581400"/>
            <a:ext cx="1009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(4 , </a:t>
            </a:r>
            <a:r>
              <a:rPr lang="ja-JP" altLang="en-US"/>
              <a:t>－</a:t>
            </a:r>
            <a:r>
              <a:rPr lang="en-US" altLang="ja-JP"/>
              <a:t>1)</a:t>
            </a:r>
          </a:p>
        </p:txBody>
      </p:sp>
      <p:sp>
        <p:nvSpPr>
          <p:cNvPr id="36928" name="Text Box 74"/>
          <p:cNvSpPr txBox="1">
            <a:spLocks noChangeArrowheads="1"/>
          </p:cNvSpPr>
          <p:nvPr/>
        </p:nvSpPr>
        <p:spPr bwMode="auto">
          <a:xfrm>
            <a:off x="1143000" y="5105400"/>
            <a:ext cx="1009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a:t>
            </a:r>
            <a:r>
              <a:rPr lang="ja-JP" altLang="en-US"/>
              <a:t>－</a:t>
            </a:r>
            <a:r>
              <a:rPr lang="en-US" altLang="ja-JP"/>
              <a:t>2 , 2)</a:t>
            </a:r>
          </a:p>
        </p:txBody>
      </p:sp>
      <p:sp>
        <p:nvSpPr>
          <p:cNvPr id="36929" name="Text Box 75"/>
          <p:cNvSpPr txBox="1">
            <a:spLocks noChangeArrowheads="1"/>
          </p:cNvSpPr>
          <p:nvPr/>
        </p:nvSpPr>
        <p:spPr bwMode="auto">
          <a:xfrm>
            <a:off x="7239000" y="5105400"/>
            <a:ext cx="781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(1 , 2)</a:t>
            </a:r>
          </a:p>
        </p:txBody>
      </p:sp>
      <p:sp>
        <p:nvSpPr>
          <p:cNvPr id="36930" name="Line 76"/>
          <p:cNvSpPr>
            <a:spLocks noChangeShapeType="1"/>
          </p:cNvSpPr>
          <p:nvPr/>
        </p:nvSpPr>
        <p:spPr bwMode="auto">
          <a:xfrm>
            <a:off x="4648200" y="1828800"/>
            <a:ext cx="0" cy="26670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931" name="Text Box 78"/>
          <p:cNvSpPr txBox="1">
            <a:spLocks noChangeArrowheads="1"/>
          </p:cNvSpPr>
          <p:nvPr/>
        </p:nvSpPr>
        <p:spPr bwMode="auto">
          <a:xfrm>
            <a:off x="3200400" y="1905000"/>
            <a:ext cx="31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1</a:t>
            </a:r>
          </a:p>
        </p:txBody>
      </p:sp>
      <p:sp>
        <p:nvSpPr>
          <p:cNvPr id="36932" name="Text Box 79"/>
          <p:cNvSpPr txBox="1">
            <a:spLocks noChangeArrowheads="1"/>
          </p:cNvSpPr>
          <p:nvPr/>
        </p:nvSpPr>
        <p:spPr bwMode="auto">
          <a:xfrm>
            <a:off x="5791200" y="4114800"/>
            <a:ext cx="31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1</a:t>
            </a:r>
          </a:p>
        </p:txBody>
      </p:sp>
      <p:sp>
        <p:nvSpPr>
          <p:cNvPr id="36933" name="Text Box 80"/>
          <p:cNvSpPr txBox="1">
            <a:spLocks noChangeArrowheads="1"/>
          </p:cNvSpPr>
          <p:nvPr/>
        </p:nvSpPr>
        <p:spPr bwMode="auto">
          <a:xfrm>
            <a:off x="3200400" y="4038600"/>
            <a:ext cx="31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0</a:t>
            </a:r>
          </a:p>
        </p:txBody>
      </p:sp>
      <p:sp>
        <p:nvSpPr>
          <p:cNvPr id="36934" name="Text Box 81"/>
          <p:cNvSpPr txBox="1">
            <a:spLocks noChangeArrowheads="1"/>
          </p:cNvSpPr>
          <p:nvPr/>
        </p:nvSpPr>
        <p:spPr bwMode="auto">
          <a:xfrm>
            <a:off x="5791200" y="1905000"/>
            <a:ext cx="31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0</a:t>
            </a:r>
          </a:p>
        </p:txBody>
      </p:sp>
      <p:sp>
        <p:nvSpPr>
          <p:cNvPr id="2" name="スライド番号プレースホルダー 1"/>
          <p:cNvSpPr>
            <a:spLocks noGrp="1"/>
          </p:cNvSpPr>
          <p:nvPr>
            <p:ph type="sldNum" sz="quarter" idx="12"/>
          </p:nvPr>
        </p:nvSpPr>
        <p:spPr/>
        <p:txBody>
          <a:bodyPr/>
          <a:lstStyle/>
          <a:p>
            <a:fld id="{9E3A0E06-F587-40F8-8E2F-0A819AC9B595}" type="slidenum">
              <a:rPr lang="en-US" altLang="ja-JP" smtClean="0"/>
              <a:pPr/>
              <a:t>35</a:t>
            </a:fld>
            <a:endParaRPr lang="en-US" altLang="ja-JP"/>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99354"/>
                                        </p:tgtEl>
                                      </p:cBhvr>
                                    </p:animEffect>
                                    <p:animScale>
                                      <p:cBhvr>
                                        <p:cTn id="7" dur="250" autoRev="1" fill="hold"/>
                                        <p:tgtEl>
                                          <p:spTgt spid="9935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5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スライド番号プレースホル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48F2F2ED-8B97-4019-9865-8ABF0EA84356}" type="slidenum">
              <a:rPr kumimoji="0" lang="en-US" altLang="ja-JP"/>
              <a:pPr eaLnBrk="1" hangingPunct="1"/>
              <a:t>36</a:t>
            </a:fld>
            <a:endParaRPr kumimoji="0" lang="en-US" altLang="ja-JP"/>
          </a:p>
        </p:txBody>
      </p:sp>
      <p:sp>
        <p:nvSpPr>
          <p:cNvPr id="37891" name="Rectangle 2"/>
          <p:cNvSpPr>
            <a:spLocks noGrp="1" noChangeArrowheads="1"/>
          </p:cNvSpPr>
          <p:nvPr>
            <p:ph type="title"/>
          </p:nvPr>
        </p:nvSpPr>
        <p:spPr/>
        <p:txBody>
          <a:bodyPr/>
          <a:lstStyle/>
          <a:p>
            <a:pPr eaLnBrk="1" hangingPunct="1"/>
            <a:r>
              <a:rPr lang="ja-JP" altLang="en-US" smtClean="0"/>
              <a:t>シグナリング・ゲーム：混在型均衡</a:t>
            </a:r>
          </a:p>
        </p:txBody>
      </p:sp>
      <p:sp>
        <p:nvSpPr>
          <p:cNvPr id="81923" name="Rectangle 3"/>
          <p:cNvSpPr>
            <a:spLocks noGrp="1" noChangeArrowheads="1"/>
          </p:cNvSpPr>
          <p:nvPr>
            <p:ph type="body" idx="1"/>
          </p:nvPr>
        </p:nvSpPr>
        <p:spPr>
          <a:xfrm>
            <a:off x="304800" y="1600200"/>
            <a:ext cx="8610600" cy="4953000"/>
          </a:xfrm>
        </p:spPr>
        <p:txBody>
          <a:bodyPr/>
          <a:lstStyle/>
          <a:p>
            <a:pPr eaLnBrk="1" hangingPunct="1">
              <a:lnSpc>
                <a:spcPct val="80000"/>
              </a:lnSpc>
            </a:pPr>
            <a:r>
              <a:rPr lang="ja-JP" altLang="en-US" sz="2800" dirty="0" smtClean="0"/>
              <a:t>労働者：</a:t>
            </a:r>
          </a:p>
          <a:p>
            <a:pPr lvl="1" eaLnBrk="1" hangingPunct="1">
              <a:lnSpc>
                <a:spcPct val="80000"/>
              </a:lnSpc>
            </a:pPr>
            <a:r>
              <a:rPr lang="ja-JP" altLang="en-US" sz="2400" dirty="0" smtClean="0"/>
              <a:t>能力高でも能力低でも「資格</a:t>
            </a:r>
            <a:r>
              <a:rPr lang="ja-JP" altLang="en-US" sz="2400" dirty="0" smtClean="0">
                <a:solidFill>
                  <a:schemeClr val="bg1"/>
                </a:solidFill>
              </a:rPr>
              <a:t>取得</a:t>
            </a:r>
            <a:r>
              <a:rPr lang="ja-JP" altLang="en-US" sz="2400" dirty="0" smtClean="0"/>
              <a:t>」</a:t>
            </a:r>
          </a:p>
          <a:p>
            <a:pPr eaLnBrk="1" hangingPunct="1">
              <a:lnSpc>
                <a:spcPct val="80000"/>
              </a:lnSpc>
            </a:pPr>
            <a:r>
              <a:rPr lang="ja-JP" altLang="en-US" sz="2800" dirty="0" smtClean="0"/>
              <a:t>企業：</a:t>
            </a:r>
          </a:p>
          <a:p>
            <a:pPr lvl="1" eaLnBrk="1" hangingPunct="1">
              <a:lnSpc>
                <a:spcPct val="80000"/>
              </a:lnSpc>
            </a:pPr>
            <a:r>
              <a:rPr lang="ja-JP" altLang="en-US" sz="2400" dirty="0" smtClean="0"/>
              <a:t>労働者が「資格取得」ならば、確率</a:t>
            </a:r>
            <a:r>
              <a:rPr lang="en-US" altLang="ja-JP" sz="2400" dirty="0" smtClean="0">
                <a:solidFill>
                  <a:schemeClr val="bg1"/>
                </a:solidFill>
              </a:rPr>
              <a:t>1/2</a:t>
            </a:r>
            <a:r>
              <a:rPr lang="ja-JP" altLang="en-US" sz="2400" dirty="0" smtClean="0"/>
              <a:t>で能力高＆確率</a:t>
            </a:r>
            <a:r>
              <a:rPr lang="en-US" altLang="ja-JP" sz="2400" dirty="0" smtClean="0">
                <a:solidFill>
                  <a:schemeClr val="bg1"/>
                </a:solidFill>
              </a:rPr>
              <a:t>1/2</a:t>
            </a:r>
            <a:r>
              <a:rPr lang="ja-JP" altLang="en-US" sz="2400" dirty="0" err="1" smtClean="0"/>
              <a:t>で能力低と</a:t>
            </a:r>
            <a:r>
              <a:rPr lang="ja-JP" altLang="en-US" sz="2400" dirty="0" smtClean="0"/>
              <a:t>見積もり、「</a:t>
            </a:r>
            <a:r>
              <a:rPr lang="ja-JP" altLang="en-US" sz="2400" dirty="0" smtClean="0">
                <a:solidFill>
                  <a:schemeClr val="bg1"/>
                </a:solidFill>
              </a:rPr>
              <a:t>高</a:t>
            </a:r>
            <a:r>
              <a:rPr lang="ja-JP" altLang="en-US" sz="2400" dirty="0" smtClean="0"/>
              <a:t>給」を支払う</a:t>
            </a:r>
          </a:p>
          <a:p>
            <a:pPr lvl="2" eaLnBrk="1" hangingPunct="1">
              <a:lnSpc>
                <a:spcPct val="80000"/>
              </a:lnSpc>
            </a:pPr>
            <a:r>
              <a:rPr lang="ja-JP" altLang="en-US" sz="2000" dirty="0" smtClean="0"/>
              <a:t>「高給」と「低給」は</a:t>
            </a:r>
            <a:r>
              <a:rPr lang="ja-JP" altLang="en-US" sz="2000" dirty="0" smtClean="0">
                <a:solidFill>
                  <a:schemeClr val="bg1"/>
                </a:solidFill>
              </a:rPr>
              <a:t>同じ</a:t>
            </a:r>
            <a:r>
              <a:rPr lang="ja-JP" altLang="en-US" sz="2000" dirty="0" smtClean="0"/>
              <a:t>期待利得</a:t>
            </a:r>
          </a:p>
          <a:p>
            <a:pPr lvl="1" eaLnBrk="1" hangingPunct="1">
              <a:lnSpc>
                <a:spcPct val="80000"/>
              </a:lnSpc>
            </a:pPr>
            <a:r>
              <a:rPr lang="ja-JP" altLang="en-US" sz="2400" dirty="0" smtClean="0"/>
              <a:t>労働者が「資格なし」ならば、確率</a:t>
            </a:r>
            <a:r>
              <a:rPr lang="en-US" altLang="ja-JP" sz="2400" dirty="0" smtClean="0"/>
              <a:t>1</a:t>
            </a:r>
            <a:r>
              <a:rPr lang="ja-JP" altLang="en-US" sz="2400" dirty="0" err="1" smtClean="0"/>
              <a:t>で能力</a:t>
            </a:r>
            <a:r>
              <a:rPr lang="ja-JP" altLang="en-US" sz="2400" dirty="0" err="1" smtClean="0">
                <a:solidFill>
                  <a:schemeClr val="bg1"/>
                </a:solidFill>
              </a:rPr>
              <a:t>低</a:t>
            </a:r>
            <a:r>
              <a:rPr lang="ja-JP" altLang="en-US" sz="2400" dirty="0" err="1" smtClean="0"/>
              <a:t>と</a:t>
            </a:r>
            <a:r>
              <a:rPr lang="ja-JP" altLang="en-US" sz="2400" dirty="0" smtClean="0"/>
              <a:t>見積もり、「</a:t>
            </a:r>
            <a:r>
              <a:rPr lang="ja-JP" altLang="en-US" sz="2400" dirty="0" smtClean="0">
                <a:solidFill>
                  <a:schemeClr val="bg1"/>
                </a:solidFill>
              </a:rPr>
              <a:t>低</a:t>
            </a:r>
            <a:r>
              <a:rPr lang="ja-JP" altLang="en-US" sz="2400" dirty="0" smtClean="0"/>
              <a:t>給」を支払う</a:t>
            </a:r>
          </a:p>
          <a:p>
            <a:pPr lvl="2" eaLnBrk="1" hangingPunct="1">
              <a:lnSpc>
                <a:spcPct val="80000"/>
              </a:lnSpc>
            </a:pPr>
            <a:endParaRPr lang="ja-JP" altLang="en-US" sz="2000" dirty="0" smtClean="0"/>
          </a:p>
          <a:p>
            <a:pPr eaLnBrk="1" hangingPunct="1">
              <a:lnSpc>
                <a:spcPct val="80000"/>
              </a:lnSpc>
            </a:pPr>
            <a:r>
              <a:rPr lang="ja-JP" altLang="en-US" sz="2800" dirty="0" smtClean="0"/>
              <a:t>経済的な資源の無駄遣いが発生</a:t>
            </a:r>
          </a:p>
          <a:p>
            <a:pPr lvl="1" eaLnBrk="1" hangingPunct="1">
              <a:lnSpc>
                <a:spcPct val="80000"/>
              </a:lnSpc>
            </a:pPr>
            <a:r>
              <a:rPr lang="ja-JP" altLang="en-US" sz="2400" dirty="0" smtClean="0"/>
              <a:t>誰もが資格を取得してしまう ⇒ 能力の判別上、役に立って</a:t>
            </a:r>
            <a:r>
              <a:rPr lang="ja-JP" altLang="en-US" sz="2400" dirty="0" smtClean="0">
                <a:solidFill>
                  <a:schemeClr val="bg1"/>
                </a:solidFill>
              </a:rPr>
              <a:t>いない</a:t>
            </a:r>
          </a:p>
          <a:p>
            <a:pPr lvl="1" eaLnBrk="1" hangingPunct="1">
              <a:lnSpc>
                <a:spcPct val="80000"/>
              </a:lnSpc>
            </a:pPr>
            <a:r>
              <a:rPr lang="ja-JP" altLang="en-US" sz="2400" dirty="0" smtClean="0"/>
              <a:t>能力の</a:t>
            </a:r>
            <a:r>
              <a:rPr lang="ja-JP" altLang="en-US" sz="2400" dirty="0" smtClean="0">
                <a:solidFill>
                  <a:schemeClr val="bg1"/>
                </a:solidFill>
              </a:rPr>
              <a:t>低い</a:t>
            </a:r>
            <a:r>
              <a:rPr lang="ja-JP" altLang="en-US" sz="2400" dirty="0" smtClean="0"/>
              <a:t>労働者が資格取得のために労力を費やしてしまう：高給をもらえば割に合うため</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1923">
                                            <p:txEl>
                                              <p:pRg st="0" end="0"/>
                                            </p:txEl>
                                          </p:spTgt>
                                        </p:tgtEl>
                                        <p:attrNameLst>
                                          <p:attrName>style.visibility</p:attrName>
                                        </p:attrNameLst>
                                      </p:cBhvr>
                                      <p:to>
                                        <p:strVal val="visible"/>
                                      </p:to>
                                    </p:set>
                                    <p:anim calcmode="lin" valueType="num">
                                      <p:cBhvr additive="base">
                                        <p:cTn id="7" dur="500" fill="hold"/>
                                        <p:tgtEl>
                                          <p:spTgt spid="8192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23">
                                            <p:txEl>
                                              <p:pRg st="0" end="0"/>
                                            </p:txEl>
                                          </p:spTgt>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81923">
                                            <p:txEl>
                                              <p:pRg st="1" end="1"/>
                                            </p:txEl>
                                          </p:spTgt>
                                        </p:tgtEl>
                                        <p:attrNameLst>
                                          <p:attrName>style.visibility</p:attrName>
                                        </p:attrNameLst>
                                      </p:cBhvr>
                                      <p:to>
                                        <p:strVal val="visible"/>
                                      </p:to>
                                    </p:set>
                                    <p:anim calcmode="lin" valueType="num">
                                      <p:cBhvr additive="base">
                                        <p:cTn id="12" dur="500" fill="hold"/>
                                        <p:tgtEl>
                                          <p:spTgt spid="8192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8192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81923">
                                            <p:txEl>
                                              <p:pRg st="2" end="2"/>
                                            </p:txEl>
                                          </p:spTgt>
                                        </p:tgtEl>
                                        <p:attrNameLst>
                                          <p:attrName>style.visibility</p:attrName>
                                        </p:attrNameLst>
                                      </p:cBhvr>
                                      <p:to>
                                        <p:strVal val="visible"/>
                                      </p:to>
                                    </p:set>
                                    <p:anim calcmode="lin" valueType="num">
                                      <p:cBhvr additive="base">
                                        <p:cTn id="18" dur="500" fill="hold"/>
                                        <p:tgtEl>
                                          <p:spTgt spid="81923">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81923">
                                            <p:txEl>
                                              <p:pRg st="2" end="2"/>
                                            </p:txEl>
                                          </p:spTgt>
                                        </p:tgtEl>
                                        <p:attrNameLst>
                                          <p:attrName>ppt_y</p:attrName>
                                        </p:attrNameLst>
                                      </p:cBhvr>
                                      <p:tavLst>
                                        <p:tav tm="0">
                                          <p:val>
                                            <p:strVal val="1+#ppt_h/2"/>
                                          </p:val>
                                        </p:tav>
                                        <p:tav tm="100000">
                                          <p:val>
                                            <p:strVal val="#ppt_y"/>
                                          </p:val>
                                        </p:tav>
                                      </p:tavLst>
                                    </p:anim>
                                  </p:childTnLst>
                                </p:cTn>
                              </p:par>
                            </p:childTnLst>
                          </p:cTn>
                        </p:par>
                        <p:par>
                          <p:cTn id="20" fill="hold" nodeType="afterGroup">
                            <p:stCondLst>
                              <p:cond delay="500"/>
                            </p:stCondLst>
                            <p:childTnLst>
                              <p:par>
                                <p:cTn id="21" presetID="2" presetClass="entr" presetSubtype="4" fill="hold" grpId="0" nodeType="afterEffect">
                                  <p:stCondLst>
                                    <p:cond delay="0"/>
                                  </p:stCondLst>
                                  <p:childTnLst>
                                    <p:set>
                                      <p:cBhvr>
                                        <p:cTn id="22" dur="1" fill="hold">
                                          <p:stCondLst>
                                            <p:cond delay="0"/>
                                          </p:stCondLst>
                                        </p:cTn>
                                        <p:tgtEl>
                                          <p:spTgt spid="81923">
                                            <p:txEl>
                                              <p:pRg st="3" end="3"/>
                                            </p:txEl>
                                          </p:spTgt>
                                        </p:tgtEl>
                                        <p:attrNameLst>
                                          <p:attrName>style.visibility</p:attrName>
                                        </p:attrNameLst>
                                      </p:cBhvr>
                                      <p:to>
                                        <p:strVal val="visible"/>
                                      </p:to>
                                    </p:set>
                                    <p:anim calcmode="lin" valueType="num">
                                      <p:cBhvr additive="base">
                                        <p:cTn id="23" dur="500" fill="hold"/>
                                        <p:tgtEl>
                                          <p:spTgt spid="8192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8192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81923">
                                            <p:txEl>
                                              <p:pRg st="4" end="4"/>
                                            </p:txEl>
                                          </p:spTgt>
                                        </p:tgtEl>
                                        <p:attrNameLst>
                                          <p:attrName>style.visibility</p:attrName>
                                        </p:attrNameLst>
                                      </p:cBhvr>
                                      <p:to>
                                        <p:strVal val="visible"/>
                                      </p:to>
                                    </p:set>
                                    <p:anim calcmode="lin" valueType="num">
                                      <p:cBhvr additive="base">
                                        <p:cTn id="27" dur="500" fill="hold"/>
                                        <p:tgtEl>
                                          <p:spTgt spid="8192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8192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81923">
                                            <p:txEl>
                                              <p:pRg st="5" end="5"/>
                                            </p:txEl>
                                          </p:spTgt>
                                        </p:tgtEl>
                                        <p:attrNameLst>
                                          <p:attrName>style.visibility</p:attrName>
                                        </p:attrNameLst>
                                      </p:cBhvr>
                                      <p:to>
                                        <p:strVal val="visible"/>
                                      </p:to>
                                    </p:set>
                                    <p:anim calcmode="lin" valueType="num">
                                      <p:cBhvr additive="base">
                                        <p:cTn id="31" dur="500" fill="hold"/>
                                        <p:tgtEl>
                                          <p:spTgt spid="8192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8192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81923">
                                            <p:txEl>
                                              <p:pRg st="7" end="7"/>
                                            </p:txEl>
                                          </p:spTgt>
                                        </p:tgtEl>
                                        <p:attrNameLst>
                                          <p:attrName>style.visibility</p:attrName>
                                        </p:attrNameLst>
                                      </p:cBhvr>
                                      <p:to>
                                        <p:strVal val="visible"/>
                                      </p:to>
                                    </p:set>
                                    <p:anim calcmode="lin" valueType="num">
                                      <p:cBhvr additive="base">
                                        <p:cTn id="37" dur="500" fill="hold"/>
                                        <p:tgtEl>
                                          <p:spTgt spid="8192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81923">
                                            <p:txEl>
                                              <p:pRg st="7" end="7"/>
                                            </p:txEl>
                                          </p:spTgt>
                                        </p:tgtEl>
                                        <p:attrNameLst>
                                          <p:attrName>ppt_y</p:attrName>
                                        </p:attrNameLst>
                                      </p:cBhvr>
                                      <p:tavLst>
                                        <p:tav tm="0">
                                          <p:val>
                                            <p:strVal val="1+#ppt_h/2"/>
                                          </p:val>
                                        </p:tav>
                                        <p:tav tm="100000">
                                          <p:val>
                                            <p:strVal val="#ppt_y"/>
                                          </p:val>
                                        </p:tav>
                                      </p:tavLst>
                                    </p:anim>
                                  </p:childTnLst>
                                </p:cTn>
                              </p:par>
                            </p:childTnLst>
                          </p:cTn>
                        </p:par>
                        <p:par>
                          <p:cTn id="39" fill="hold" nodeType="afterGroup">
                            <p:stCondLst>
                              <p:cond delay="500"/>
                            </p:stCondLst>
                            <p:childTnLst>
                              <p:par>
                                <p:cTn id="40" presetID="2" presetClass="entr" presetSubtype="4" fill="hold" grpId="0" nodeType="afterEffect">
                                  <p:stCondLst>
                                    <p:cond delay="0"/>
                                  </p:stCondLst>
                                  <p:childTnLst>
                                    <p:set>
                                      <p:cBhvr>
                                        <p:cTn id="41" dur="1" fill="hold">
                                          <p:stCondLst>
                                            <p:cond delay="0"/>
                                          </p:stCondLst>
                                        </p:cTn>
                                        <p:tgtEl>
                                          <p:spTgt spid="81923">
                                            <p:txEl>
                                              <p:pRg st="8" end="8"/>
                                            </p:txEl>
                                          </p:spTgt>
                                        </p:tgtEl>
                                        <p:attrNameLst>
                                          <p:attrName>style.visibility</p:attrName>
                                        </p:attrNameLst>
                                      </p:cBhvr>
                                      <p:to>
                                        <p:strVal val="visible"/>
                                      </p:to>
                                    </p:set>
                                    <p:anim calcmode="lin" valueType="num">
                                      <p:cBhvr additive="base">
                                        <p:cTn id="42" dur="500" fill="hold"/>
                                        <p:tgtEl>
                                          <p:spTgt spid="81923">
                                            <p:txEl>
                                              <p:pRg st="8" end="8"/>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81923">
                                            <p:txEl>
                                              <p:pRg st="8" end="8"/>
                                            </p:txEl>
                                          </p:spTgt>
                                        </p:tgtEl>
                                        <p:attrNameLst>
                                          <p:attrName>ppt_y</p:attrName>
                                        </p:attrNameLst>
                                      </p:cBhvr>
                                      <p:tavLst>
                                        <p:tav tm="0">
                                          <p:val>
                                            <p:strVal val="1+#ppt_h/2"/>
                                          </p:val>
                                        </p:tav>
                                        <p:tav tm="100000">
                                          <p:val>
                                            <p:strVal val="#ppt_y"/>
                                          </p:val>
                                        </p:tav>
                                      </p:tavLst>
                                    </p:anim>
                                  </p:childTnLst>
                                </p:cTn>
                              </p:par>
                            </p:childTnLst>
                          </p:cTn>
                        </p:par>
                        <p:par>
                          <p:cTn id="44" fill="hold" nodeType="afterGroup">
                            <p:stCondLst>
                              <p:cond delay="1000"/>
                            </p:stCondLst>
                            <p:childTnLst>
                              <p:par>
                                <p:cTn id="45" presetID="2" presetClass="entr" presetSubtype="4" fill="hold" grpId="0" nodeType="afterEffect">
                                  <p:stCondLst>
                                    <p:cond delay="0"/>
                                  </p:stCondLst>
                                  <p:childTnLst>
                                    <p:set>
                                      <p:cBhvr>
                                        <p:cTn id="46" dur="1" fill="hold">
                                          <p:stCondLst>
                                            <p:cond delay="0"/>
                                          </p:stCondLst>
                                        </p:cTn>
                                        <p:tgtEl>
                                          <p:spTgt spid="81923">
                                            <p:txEl>
                                              <p:pRg st="9" end="9"/>
                                            </p:txEl>
                                          </p:spTgt>
                                        </p:tgtEl>
                                        <p:attrNameLst>
                                          <p:attrName>style.visibility</p:attrName>
                                        </p:attrNameLst>
                                      </p:cBhvr>
                                      <p:to>
                                        <p:strVal val="visible"/>
                                      </p:to>
                                    </p:set>
                                    <p:anim calcmode="lin" valueType="num">
                                      <p:cBhvr additive="base">
                                        <p:cTn id="47" dur="500" fill="hold"/>
                                        <p:tgtEl>
                                          <p:spTgt spid="81923">
                                            <p:txEl>
                                              <p:pRg st="9" end="9"/>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8192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スライド番号プレースホルダ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602B0D9F-8A98-4FB2-A103-649427266257}" type="slidenum">
              <a:rPr kumimoji="0" lang="en-US" altLang="ja-JP"/>
              <a:pPr eaLnBrk="1" hangingPunct="1"/>
              <a:t>37</a:t>
            </a:fld>
            <a:endParaRPr kumimoji="0" lang="en-US" altLang="ja-JP"/>
          </a:p>
        </p:txBody>
      </p:sp>
      <p:sp>
        <p:nvSpPr>
          <p:cNvPr id="38915" name="AutoShape 14"/>
          <p:cNvSpPr>
            <a:spLocks noChangeArrowheads="1"/>
          </p:cNvSpPr>
          <p:nvPr/>
        </p:nvSpPr>
        <p:spPr bwMode="auto">
          <a:xfrm>
            <a:off x="5715000" y="2286000"/>
            <a:ext cx="533400" cy="3352800"/>
          </a:xfrm>
          <a:prstGeom prst="roundRect">
            <a:avLst>
              <a:gd name="adj" fmla="val 50000"/>
            </a:avLst>
          </a:prstGeom>
          <a:solidFill>
            <a:schemeClr val="accent1">
              <a:alpha val="50195"/>
            </a:schemeClr>
          </a:solidFill>
          <a:ln w="25400">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8916" name="AutoShape 15"/>
          <p:cNvSpPr>
            <a:spLocks noChangeArrowheads="1"/>
          </p:cNvSpPr>
          <p:nvPr/>
        </p:nvSpPr>
        <p:spPr bwMode="auto">
          <a:xfrm>
            <a:off x="3048000" y="2286000"/>
            <a:ext cx="533400" cy="3352800"/>
          </a:xfrm>
          <a:prstGeom prst="roundRect">
            <a:avLst>
              <a:gd name="adj" fmla="val 50000"/>
            </a:avLst>
          </a:prstGeom>
          <a:solidFill>
            <a:schemeClr val="accent1">
              <a:alpha val="50195"/>
            </a:schemeClr>
          </a:solidFill>
          <a:ln w="25400">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endParaRPr lang="ja-JP" altLang="ja-JP"/>
          </a:p>
        </p:txBody>
      </p:sp>
      <p:sp>
        <p:nvSpPr>
          <p:cNvPr id="19468" name="Text Box 12"/>
          <p:cNvSpPr txBox="1">
            <a:spLocks noChangeArrowheads="1"/>
          </p:cNvSpPr>
          <p:nvPr/>
        </p:nvSpPr>
        <p:spPr bwMode="auto">
          <a:xfrm>
            <a:off x="304800" y="228600"/>
            <a:ext cx="6019800" cy="1016000"/>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dirty="0"/>
              <a:t>企業の信念：</a:t>
            </a:r>
          </a:p>
          <a:p>
            <a:pPr eaLnBrk="1" hangingPunct="1"/>
            <a:r>
              <a:rPr lang="ja-JP" altLang="en-US" sz="2000" dirty="0"/>
              <a:t>確率</a:t>
            </a:r>
            <a:r>
              <a:rPr lang="en-US" altLang="ja-JP" sz="2000" dirty="0">
                <a:solidFill>
                  <a:schemeClr val="bg1"/>
                </a:solidFill>
              </a:rPr>
              <a:t>1/2</a:t>
            </a:r>
            <a:r>
              <a:rPr lang="ja-JP" altLang="en-US" sz="2000" dirty="0"/>
              <a:t>で「能力高」＆確率</a:t>
            </a:r>
            <a:r>
              <a:rPr lang="en-US" altLang="ja-JP" sz="2000" dirty="0">
                <a:solidFill>
                  <a:schemeClr val="bg1"/>
                </a:solidFill>
              </a:rPr>
              <a:t>1/2</a:t>
            </a:r>
            <a:r>
              <a:rPr lang="ja-JP" altLang="en-US" sz="2000" dirty="0"/>
              <a:t>で「能力低」</a:t>
            </a:r>
          </a:p>
          <a:p>
            <a:pPr eaLnBrk="1" hangingPunct="1"/>
            <a:r>
              <a:rPr lang="ja-JP" altLang="en-US" sz="2000" dirty="0"/>
              <a:t>⇒「高給」の期待利得（</a:t>
            </a:r>
            <a:r>
              <a:rPr lang="en-US" altLang="ja-JP" sz="2000" dirty="0">
                <a:solidFill>
                  <a:schemeClr val="bg1"/>
                </a:solidFill>
              </a:rPr>
              <a:t>1/2</a:t>
            </a:r>
            <a:r>
              <a:rPr lang="ja-JP" altLang="en-US" sz="2000" dirty="0"/>
              <a:t>）</a:t>
            </a:r>
            <a:r>
              <a:rPr lang="ja-JP" altLang="en-US" sz="2000" dirty="0">
                <a:solidFill>
                  <a:schemeClr val="bg1"/>
                </a:solidFill>
              </a:rPr>
              <a:t>＝</a:t>
            </a:r>
            <a:r>
              <a:rPr lang="ja-JP" altLang="en-US" sz="2000" dirty="0"/>
              <a:t>「低給」の期待利得（</a:t>
            </a:r>
            <a:r>
              <a:rPr lang="en-US" altLang="ja-JP" sz="2000" dirty="0">
                <a:solidFill>
                  <a:schemeClr val="bg1"/>
                </a:solidFill>
              </a:rPr>
              <a:t>1/2</a:t>
            </a:r>
            <a:r>
              <a:rPr lang="ja-JP" altLang="en-US" sz="2000" dirty="0"/>
              <a:t>）</a:t>
            </a:r>
          </a:p>
        </p:txBody>
      </p:sp>
      <p:sp>
        <p:nvSpPr>
          <p:cNvPr id="38926" name="Line 16"/>
          <p:cNvSpPr>
            <a:spLocks noChangeShapeType="1"/>
          </p:cNvSpPr>
          <p:nvPr/>
        </p:nvSpPr>
        <p:spPr bwMode="auto">
          <a:xfrm>
            <a:off x="3276600" y="5410200"/>
            <a:ext cx="26670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8927" name="Line 17"/>
          <p:cNvSpPr>
            <a:spLocks noChangeShapeType="1"/>
          </p:cNvSpPr>
          <p:nvPr/>
        </p:nvSpPr>
        <p:spPr bwMode="auto">
          <a:xfrm>
            <a:off x="3276600" y="2590800"/>
            <a:ext cx="26670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8928" name="Oval 18"/>
          <p:cNvSpPr>
            <a:spLocks noChangeArrowheads="1"/>
          </p:cNvSpPr>
          <p:nvPr/>
        </p:nvSpPr>
        <p:spPr bwMode="auto">
          <a:xfrm>
            <a:off x="3276600" y="5334000"/>
            <a:ext cx="152400" cy="152400"/>
          </a:xfrm>
          <a:prstGeom prst="ellipse">
            <a:avLst/>
          </a:prstGeom>
          <a:solidFill>
            <a:schemeClr val="tx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8929" name="Oval 19"/>
          <p:cNvSpPr>
            <a:spLocks noChangeArrowheads="1"/>
          </p:cNvSpPr>
          <p:nvPr/>
        </p:nvSpPr>
        <p:spPr bwMode="auto">
          <a:xfrm>
            <a:off x="4572000" y="5334000"/>
            <a:ext cx="152400" cy="152400"/>
          </a:xfrm>
          <a:prstGeom prst="ellipse">
            <a:avLst/>
          </a:prstGeom>
          <a:solidFill>
            <a:schemeClr val="tx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8930" name="Oval 20"/>
          <p:cNvSpPr>
            <a:spLocks noChangeArrowheads="1"/>
          </p:cNvSpPr>
          <p:nvPr/>
        </p:nvSpPr>
        <p:spPr bwMode="auto">
          <a:xfrm>
            <a:off x="5867400" y="5334000"/>
            <a:ext cx="152400" cy="152400"/>
          </a:xfrm>
          <a:prstGeom prst="ellipse">
            <a:avLst/>
          </a:prstGeom>
          <a:solidFill>
            <a:schemeClr val="tx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8931" name="Oval 21"/>
          <p:cNvSpPr>
            <a:spLocks noChangeArrowheads="1"/>
          </p:cNvSpPr>
          <p:nvPr/>
        </p:nvSpPr>
        <p:spPr bwMode="auto">
          <a:xfrm>
            <a:off x="4572000" y="2514600"/>
            <a:ext cx="152400" cy="152400"/>
          </a:xfrm>
          <a:prstGeom prst="ellipse">
            <a:avLst/>
          </a:prstGeom>
          <a:solidFill>
            <a:schemeClr val="tx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8932" name="Oval 22"/>
          <p:cNvSpPr>
            <a:spLocks noChangeArrowheads="1"/>
          </p:cNvSpPr>
          <p:nvPr/>
        </p:nvSpPr>
        <p:spPr bwMode="auto">
          <a:xfrm>
            <a:off x="3276600" y="2514600"/>
            <a:ext cx="152400" cy="152400"/>
          </a:xfrm>
          <a:prstGeom prst="ellipse">
            <a:avLst/>
          </a:prstGeom>
          <a:solidFill>
            <a:schemeClr val="tx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8933" name="Oval 23"/>
          <p:cNvSpPr>
            <a:spLocks noChangeArrowheads="1"/>
          </p:cNvSpPr>
          <p:nvPr/>
        </p:nvSpPr>
        <p:spPr bwMode="auto">
          <a:xfrm>
            <a:off x="5867400" y="2514600"/>
            <a:ext cx="152400" cy="152400"/>
          </a:xfrm>
          <a:prstGeom prst="ellipse">
            <a:avLst/>
          </a:prstGeom>
          <a:solidFill>
            <a:schemeClr val="tx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8934" name="Line 24"/>
          <p:cNvSpPr>
            <a:spLocks noChangeShapeType="1"/>
          </p:cNvSpPr>
          <p:nvPr/>
        </p:nvSpPr>
        <p:spPr bwMode="auto">
          <a:xfrm flipH="1">
            <a:off x="2133600" y="5410200"/>
            <a:ext cx="1143000" cy="6096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8935" name="Line 25"/>
          <p:cNvSpPr>
            <a:spLocks noChangeShapeType="1"/>
          </p:cNvSpPr>
          <p:nvPr/>
        </p:nvSpPr>
        <p:spPr bwMode="auto">
          <a:xfrm flipH="1">
            <a:off x="2133600" y="2590800"/>
            <a:ext cx="1143000" cy="6858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8936" name="Line 26"/>
          <p:cNvSpPr>
            <a:spLocks noChangeShapeType="1"/>
          </p:cNvSpPr>
          <p:nvPr/>
        </p:nvSpPr>
        <p:spPr bwMode="auto">
          <a:xfrm flipH="1">
            <a:off x="5943600" y="1828800"/>
            <a:ext cx="1219200" cy="7620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8937" name="Line 27"/>
          <p:cNvSpPr>
            <a:spLocks noChangeShapeType="1"/>
          </p:cNvSpPr>
          <p:nvPr/>
        </p:nvSpPr>
        <p:spPr bwMode="auto">
          <a:xfrm flipH="1">
            <a:off x="6019800" y="4648200"/>
            <a:ext cx="1143000" cy="7620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8938" name="Line 28"/>
          <p:cNvSpPr>
            <a:spLocks noChangeShapeType="1"/>
          </p:cNvSpPr>
          <p:nvPr/>
        </p:nvSpPr>
        <p:spPr bwMode="auto">
          <a:xfrm flipH="1" flipV="1">
            <a:off x="2133600" y="4648200"/>
            <a:ext cx="1143000" cy="7620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8939" name="Line 29"/>
          <p:cNvSpPr>
            <a:spLocks noChangeShapeType="1"/>
          </p:cNvSpPr>
          <p:nvPr/>
        </p:nvSpPr>
        <p:spPr bwMode="auto">
          <a:xfrm flipH="1" flipV="1">
            <a:off x="2133600" y="1828800"/>
            <a:ext cx="1143000" cy="7620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8940" name="Line 30"/>
          <p:cNvSpPr>
            <a:spLocks noChangeShapeType="1"/>
          </p:cNvSpPr>
          <p:nvPr/>
        </p:nvSpPr>
        <p:spPr bwMode="auto">
          <a:xfrm flipH="1" flipV="1">
            <a:off x="5943600" y="2590800"/>
            <a:ext cx="1219200" cy="6858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8941" name="Line 31"/>
          <p:cNvSpPr>
            <a:spLocks noChangeShapeType="1"/>
          </p:cNvSpPr>
          <p:nvPr/>
        </p:nvSpPr>
        <p:spPr bwMode="auto">
          <a:xfrm flipH="1" flipV="1">
            <a:off x="5943600" y="5410200"/>
            <a:ext cx="1219200" cy="7620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8942" name="Text Box 32"/>
          <p:cNvSpPr txBox="1">
            <a:spLocks noChangeArrowheads="1"/>
          </p:cNvSpPr>
          <p:nvPr/>
        </p:nvSpPr>
        <p:spPr bwMode="auto">
          <a:xfrm>
            <a:off x="6400800" y="2209800"/>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高給</a:t>
            </a:r>
          </a:p>
        </p:txBody>
      </p:sp>
      <p:sp>
        <p:nvSpPr>
          <p:cNvPr id="38943" name="Text Box 33"/>
          <p:cNvSpPr txBox="1">
            <a:spLocks noChangeArrowheads="1"/>
          </p:cNvSpPr>
          <p:nvPr/>
        </p:nvSpPr>
        <p:spPr bwMode="auto">
          <a:xfrm>
            <a:off x="6400800" y="3124200"/>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低給</a:t>
            </a:r>
          </a:p>
        </p:txBody>
      </p:sp>
      <p:sp>
        <p:nvSpPr>
          <p:cNvPr id="38944" name="Text Box 34"/>
          <p:cNvSpPr txBox="1">
            <a:spLocks noChangeArrowheads="1"/>
          </p:cNvSpPr>
          <p:nvPr/>
        </p:nvSpPr>
        <p:spPr bwMode="auto">
          <a:xfrm>
            <a:off x="6324600" y="4572000"/>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高給</a:t>
            </a:r>
          </a:p>
        </p:txBody>
      </p:sp>
      <p:sp>
        <p:nvSpPr>
          <p:cNvPr id="38945" name="Text Box 35"/>
          <p:cNvSpPr txBox="1">
            <a:spLocks noChangeArrowheads="1"/>
          </p:cNvSpPr>
          <p:nvPr/>
        </p:nvSpPr>
        <p:spPr bwMode="auto">
          <a:xfrm>
            <a:off x="6324600" y="5943600"/>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低給</a:t>
            </a:r>
          </a:p>
        </p:txBody>
      </p:sp>
      <p:sp>
        <p:nvSpPr>
          <p:cNvPr id="38946" name="Text Box 36"/>
          <p:cNvSpPr txBox="1">
            <a:spLocks noChangeArrowheads="1"/>
          </p:cNvSpPr>
          <p:nvPr/>
        </p:nvSpPr>
        <p:spPr bwMode="auto">
          <a:xfrm>
            <a:off x="2362200" y="4419600"/>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高給</a:t>
            </a:r>
          </a:p>
        </p:txBody>
      </p:sp>
      <p:sp>
        <p:nvSpPr>
          <p:cNvPr id="38947" name="Text Box 37"/>
          <p:cNvSpPr txBox="1">
            <a:spLocks noChangeArrowheads="1"/>
          </p:cNvSpPr>
          <p:nvPr/>
        </p:nvSpPr>
        <p:spPr bwMode="auto">
          <a:xfrm>
            <a:off x="2514600" y="5791200"/>
            <a:ext cx="6096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低給</a:t>
            </a:r>
          </a:p>
        </p:txBody>
      </p:sp>
      <p:sp>
        <p:nvSpPr>
          <p:cNvPr id="38948" name="Text Box 38"/>
          <p:cNvSpPr txBox="1">
            <a:spLocks noChangeArrowheads="1"/>
          </p:cNvSpPr>
          <p:nvPr/>
        </p:nvSpPr>
        <p:spPr bwMode="auto">
          <a:xfrm>
            <a:off x="2209800" y="2286000"/>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高給</a:t>
            </a:r>
          </a:p>
        </p:txBody>
      </p:sp>
      <p:sp>
        <p:nvSpPr>
          <p:cNvPr id="38949" name="Text Box 39"/>
          <p:cNvSpPr txBox="1">
            <a:spLocks noChangeArrowheads="1"/>
          </p:cNvSpPr>
          <p:nvPr/>
        </p:nvSpPr>
        <p:spPr bwMode="auto">
          <a:xfrm>
            <a:off x="2362200" y="3048000"/>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低給</a:t>
            </a:r>
          </a:p>
        </p:txBody>
      </p:sp>
      <p:sp>
        <p:nvSpPr>
          <p:cNvPr id="38950" name="Text Box 40"/>
          <p:cNvSpPr txBox="1">
            <a:spLocks noChangeArrowheads="1"/>
          </p:cNvSpPr>
          <p:nvPr/>
        </p:nvSpPr>
        <p:spPr bwMode="auto">
          <a:xfrm>
            <a:off x="3048000" y="1931988"/>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企業</a:t>
            </a:r>
          </a:p>
        </p:txBody>
      </p:sp>
      <p:sp>
        <p:nvSpPr>
          <p:cNvPr id="38951" name="Text Box 41"/>
          <p:cNvSpPr txBox="1">
            <a:spLocks noChangeArrowheads="1"/>
          </p:cNvSpPr>
          <p:nvPr/>
        </p:nvSpPr>
        <p:spPr bwMode="auto">
          <a:xfrm>
            <a:off x="5638800" y="1905000"/>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企業</a:t>
            </a:r>
          </a:p>
        </p:txBody>
      </p:sp>
      <p:sp>
        <p:nvSpPr>
          <p:cNvPr id="38952" name="Text Box 42"/>
          <p:cNvSpPr txBox="1">
            <a:spLocks noChangeArrowheads="1"/>
          </p:cNvSpPr>
          <p:nvPr/>
        </p:nvSpPr>
        <p:spPr bwMode="auto">
          <a:xfrm>
            <a:off x="4343400" y="2133600"/>
            <a:ext cx="7937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労働者</a:t>
            </a:r>
          </a:p>
        </p:txBody>
      </p:sp>
      <p:sp>
        <p:nvSpPr>
          <p:cNvPr id="38953" name="Text Box 43"/>
          <p:cNvSpPr txBox="1">
            <a:spLocks noChangeArrowheads="1"/>
          </p:cNvSpPr>
          <p:nvPr/>
        </p:nvSpPr>
        <p:spPr bwMode="auto">
          <a:xfrm>
            <a:off x="4267200" y="5486400"/>
            <a:ext cx="7937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労働者</a:t>
            </a:r>
          </a:p>
        </p:txBody>
      </p:sp>
      <p:sp>
        <p:nvSpPr>
          <p:cNvPr id="38954" name="Oval 44"/>
          <p:cNvSpPr>
            <a:spLocks noChangeArrowheads="1"/>
          </p:cNvSpPr>
          <p:nvPr/>
        </p:nvSpPr>
        <p:spPr bwMode="auto">
          <a:xfrm>
            <a:off x="4495800" y="3810000"/>
            <a:ext cx="304800" cy="304800"/>
          </a:xfrm>
          <a:prstGeom prst="ellipse">
            <a:avLst/>
          </a:prstGeom>
          <a:solidFill>
            <a:schemeClr val="bg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8955" name="Oval 45"/>
          <p:cNvSpPr>
            <a:spLocks noChangeArrowheads="1"/>
          </p:cNvSpPr>
          <p:nvPr/>
        </p:nvSpPr>
        <p:spPr bwMode="auto">
          <a:xfrm>
            <a:off x="4572000" y="3886200"/>
            <a:ext cx="152400" cy="152400"/>
          </a:xfrm>
          <a:prstGeom prst="ellipse">
            <a:avLst/>
          </a:prstGeom>
          <a:solidFill>
            <a:schemeClr val="bg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8956" name="Text Box 46"/>
          <p:cNvSpPr txBox="1">
            <a:spLocks noChangeArrowheads="1"/>
          </p:cNvSpPr>
          <p:nvPr/>
        </p:nvSpPr>
        <p:spPr bwMode="auto">
          <a:xfrm>
            <a:off x="4800600" y="3810000"/>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自然</a:t>
            </a:r>
          </a:p>
        </p:txBody>
      </p:sp>
      <p:sp>
        <p:nvSpPr>
          <p:cNvPr id="38957" name="Text Box 47"/>
          <p:cNvSpPr txBox="1">
            <a:spLocks noChangeArrowheads="1"/>
          </p:cNvSpPr>
          <p:nvPr/>
        </p:nvSpPr>
        <p:spPr bwMode="auto">
          <a:xfrm>
            <a:off x="3581400" y="4953000"/>
            <a:ext cx="9969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資格取得</a:t>
            </a:r>
          </a:p>
        </p:txBody>
      </p:sp>
      <p:sp>
        <p:nvSpPr>
          <p:cNvPr id="38958" name="Text Box 48"/>
          <p:cNvSpPr txBox="1">
            <a:spLocks noChangeArrowheads="1"/>
          </p:cNvSpPr>
          <p:nvPr/>
        </p:nvSpPr>
        <p:spPr bwMode="auto">
          <a:xfrm>
            <a:off x="3581400" y="2667000"/>
            <a:ext cx="9969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資格取得</a:t>
            </a:r>
          </a:p>
        </p:txBody>
      </p:sp>
      <p:sp>
        <p:nvSpPr>
          <p:cNvPr id="38959" name="Text Box 49"/>
          <p:cNvSpPr txBox="1">
            <a:spLocks noChangeArrowheads="1"/>
          </p:cNvSpPr>
          <p:nvPr/>
        </p:nvSpPr>
        <p:spPr bwMode="auto">
          <a:xfrm>
            <a:off x="4724400" y="5029200"/>
            <a:ext cx="9302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資格なし</a:t>
            </a:r>
          </a:p>
        </p:txBody>
      </p:sp>
      <p:sp>
        <p:nvSpPr>
          <p:cNvPr id="38960" name="Text Box 50"/>
          <p:cNvSpPr txBox="1">
            <a:spLocks noChangeArrowheads="1"/>
          </p:cNvSpPr>
          <p:nvPr/>
        </p:nvSpPr>
        <p:spPr bwMode="auto">
          <a:xfrm>
            <a:off x="4724400" y="2590800"/>
            <a:ext cx="9302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資格なし</a:t>
            </a:r>
          </a:p>
        </p:txBody>
      </p:sp>
      <p:sp>
        <p:nvSpPr>
          <p:cNvPr id="38961" name="Text Box 51"/>
          <p:cNvSpPr txBox="1">
            <a:spLocks noChangeArrowheads="1"/>
          </p:cNvSpPr>
          <p:nvPr/>
        </p:nvSpPr>
        <p:spPr bwMode="auto">
          <a:xfrm>
            <a:off x="3733800" y="3352800"/>
            <a:ext cx="7937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能力高</a:t>
            </a:r>
          </a:p>
        </p:txBody>
      </p:sp>
      <p:sp>
        <p:nvSpPr>
          <p:cNvPr id="38962" name="Text Box 52"/>
          <p:cNvSpPr txBox="1">
            <a:spLocks noChangeArrowheads="1"/>
          </p:cNvSpPr>
          <p:nvPr/>
        </p:nvSpPr>
        <p:spPr bwMode="auto">
          <a:xfrm>
            <a:off x="3733800" y="4419600"/>
            <a:ext cx="7937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能力低</a:t>
            </a:r>
          </a:p>
        </p:txBody>
      </p:sp>
      <p:sp>
        <p:nvSpPr>
          <p:cNvPr id="38963" name="Text Box 53"/>
          <p:cNvSpPr txBox="1">
            <a:spLocks noChangeArrowheads="1"/>
          </p:cNvSpPr>
          <p:nvPr/>
        </p:nvSpPr>
        <p:spPr bwMode="auto">
          <a:xfrm>
            <a:off x="4724400" y="3200400"/>
            <a:ext cx="8731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確率</a:t>
            </a:r>
            <a:r>
              <a:rPr lang="en-US" altLang="ja-JP" sz="1600"/>
              <a:t>1/2</a:t>
            </a:r>
          </a:p>
        </p:txBody>
      </p:sp>
      <p:sp>
        <p:nvSpPr>
          <p:cNvPr id="38964" name="Text Box 54"/>
          <p:cNvSpPr txBox="1">
            <a:spLocks noChangeArrowheads="1"/>
          </p:cNvSpPr>
          <p:nvPr/>
        </p:nvSpPr>
        <p:spPr bwMode="auto">
          <a:xfrm>
            <a:off x="4724400" y="4419600"/>
            <a:ext cx="8731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a:t>確率</a:t>
            </a:r>
            <a:r>
              <a:rPr lang="en-US" altLang="ja-JP" sz="1600"/>
              <a:t>1/2</a:t>
            </a:r>
          </a:p>
        </p:txBody>
      </p:sp>
      <p:sp>
        <p:nvSpPr>
          <p:cNvPr id="38965" name="Text Box 55"/>
          <p:cNvSpPr txBox="1">
            <a:spLocks noChangeArrowheads="1"/>
          </p:cNvSpPr>
          <p:nvPr/>
        </p:nvSpPr>
        <p:spPr bwMode="auto">
          <a:xfrm>
            <a:off x="7315200" y="1600200"/>
            <a:ext cx="781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(4 , 2)</a:t>
            </a:r>
          </a:p>
        </p:txBody>
      </p:sp>
      <p:sp>
        <p:nvSpPr>
          <p:cNvPr id="38966" name="Text Box 56"/>
          <p:cNvSpPr txBox="1">
            <a:spLocks noChangeArrowheads="1"/>
          </p:cNvSpPr>
          <p:nvPr/>
        </p:nvSpPr>
        <p:spPr bwMode="auto">
          <a:xfrm>
            <a:off x="1143000" y="1600200"/>
            <a:ext cx="781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(4 , 2)</a:t>
            </a:r>
          </a:p>
        </p:txBody>
      </p:sp>
      <p:sp>
        <p:nvSpPr>
          <p:cNvPr id="38967" name="Text Box 57"/>
          <p:cNvSpPr txBox="1">
            <a:spLocks noChangeArrowheads="1"/>
          </p:cNvSpPr>
          <p:nvPr/>
        </p:nvSpPr>
        <p:spPr bwMode="auto">
          <a:xfrm>
            <a:off x="1143000" y="3048000"/>
            <a:ext cx="1009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(3 , </a:t>
            </a:r>
            <a:r>
              <a:rPr lang="ja-JP" altLang="en-US"/>
              <a:t>－</a:t>
            </a:r>
            <a:r>
              <a:rPr lang="en-US" altLang="ja-JP"/>
              <a:t>1)</a:t>
            </a:r>
          </a:p>
        </p:txBody>
      </p:sp>
      <p:sp>
        <p:nvSpPr>
          <p:cNvPr id="38968" name="Text Box 58"/>
          <p:cNvSpPr txBox="1">
            <a:spLocks noChangeArrowheads="1"/>
          </p:cNvSpPr>
          <p:nvPr/>
        </p:nvSpPr>
        <p:spPr bwMode="auto">
          <a:xfrm>
            <a:off x="7239000" y="3048000"/>
            <a:ext cx="1066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(3 , </a:t>
            </a:r>
            <a:r>
              <a:rPr lang="ja-JP" altLang="en-US"/>
              <a:t>－</a:t>
            </a:r>
            <a:r>
              <a:rPr lang="en-US" altLang="ja-JP"/>
              <a:t>1)</a:t>
            </a:r>
          </a:p>
        </p:txBody>
      </p:sp>
      <p:sp>
        <p:nvSpPr>
          <p:cNvPr id="38969" name="Text Box 59"/>
          <p:cNvSpPr txBox="1">
            <a:spLocks noChangeArrowheads="1"/>
          </p:cNvSpPr>
          <p:nvPr/>
        </p:nvSpPr>
        <p:spPr bwMode="auto">
          <a:xfrm>
            <a:off x="1143000" y="4343400"/>
            <a:ext cx="1009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(1 , </a:t>
            </a:r>
            <a:r>
              <a:rPr lang="ja-JP" altLang="en-US"/>
              <a:t>－</a:t>
            </a:r>
            <a:r>
              <a:rPr lang="en-US" altLang="ja-JP"/>
              <a:t>1)</a:t>
            </a:r>
          </a:p>
        </p:txBody>
      </p:sp>
      <p:sp>
        <p:nvSpPr>
          <p:cNvPr id="38970" name="Text Box 60"/>
          <p:cNvSpPr txBox="1">
            <a:spLocks noChangeArrowheads="1"/>
          </p:cNvSpPr>
          <p:nvPr/>
        </p:nvSpPr>
        <p:spPr bwMode="auto">
          <a:xfrm>
            <a:off x="7162800" y="4419600"/>
            <a:ext cx="1009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(4 , </a:t>
            </a:r>
            <a:r>
              <a:rPr lang="ja-JP" altLang="en-US"/>
              <a:t>－</a:t>
            </a:r>
            <a:r>
              <a:rPr lang="en-US" altLang="ja-JP"/>
              <a:t>1)</a:t>
            </a:r>
          </a:p>
        </p:txBody>
      </p:sp>
      <p:sp>
        <p:nvSpPr>
          <p:cNvPr id="38971" name="Text Box 61"/>
          <p:cNvSpPr txBox="1">
            <a:spLocks noChangeArrowheads="1"/>
          </p:cNvSpPr>
          <p:nvPr/>
        </p:nvSpPr>
        <p:spPr bwMode="auto">
          <a:xfrm>
            <a:off x="1143000" y="5867400"/>
            <a:ext cx="1009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a:t>
            </a:r>
            <a:r>
              <a:rPr lang="ja-JP" altLang="en-US"/>
              <a:t>－</a:t>
            </a:r>
            <a:r>
              <a:rPr lang="en-US" altLang="ja-JP"/>
              <a:t>2 , 2)</a:t>
            </a:r>
          </a:p>
        </p:txBody>
      </p:sp>
      <p:sp>
        <p:nvSpPr>
          <p:cNvPr id="38972" name="Text Box 62"/>
          <p:cNvSpPr txBox="1">
            <a:spLocks noChangeArrowheads="1"/>
          </p:cNvSpPr>
          <p:nvPr/>
        </p:nvSpPr>
        <p:spPr bwMode="auto">
          <a:xfrm>
            <a:off x="7239000" y="6019800"/>
            <a:ext cx="781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(1 , 2)</a:t>
            </a:r>
          </a:p>
        </p:txBody>
      </p:sp>
      <p:sp>
        <p:nvSpPr>
          <p:cNvPr id="38973" name="Line 63"/>
          <p:cNvSpPr>
            <a:spLocks noChangeShapeType="1"/>
          </p:cNvSpPr>
          <p:nvPr/>
        </p:nvSpPr>
        <p:spPr bwMode="auto">
          <a:xfrm>
            <a:off x="4648200" y="2590800"/>
            <a:ext cx="0" cy="2819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8974" name="Text Box 65"/>
          <p:cNvSpPr txBox="1">
            <a:spLocks noChangeArrowheads="1"/>
          </p:cNvSpPr>
          <p:nvPr/>
        </p:nvSpPr>
        <p:spPr bwMode="auto">
          <a:xfrm>
            <a:off x="3048000" y="2667000"/>
            <a:ext cx="501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1/2</a:t>
            </a:r>
          </a:p>
        </p:txBody>
      </p:sp>
      <p:sp>
        <p:nvSpPr>
          <p:cNvPr id="38975" name="Text Box 66"/>
          <p:cNvSpPr txBox="1">
            <a:spLocks noChangeArrowheads="1"/>
          </p:cNvSpPr>
          <p:nvPr/>
        </p:nvSpPr>
        <p:spPr bwMode="auto">
          <a:xfrm>
            <a:off x="3048000" y="4876800"/>
            <a:ext cx="501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1/2</a:t>
            </a:r>
          </a:p>
        </p:txBody>
      </p:sp>
      <p:sp>
        <p:nvSpPr>
          <p:cNvPr id="38976" name="Text Box 67"/>
          <p:cNvSpPr txBox="1">
            <a:spLocks noChangeArrowheads="1"/>
          </p:cNvSpPr>
          <p:nvPr/>
        </p:nvSpPr>
        <p:spPr bwMode="auto">
          <a:xfrm>
            <a:off x="5791200" y="2667000"/>
            <a:ext cx="31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0</a:t>
            </a:r>
          </a:p>
        </p:txBody>
      </p:sp>
      <p:sp>
        <p:nvSpPr>
          <p:cNvPr id="38977" name="Text Box 68"/>
          <p:cNvSpPr txBox="1">
            <a:spLocks noChangeArrowheads="1"/>
          </p:cNvSpPr>
          <p:nvPr/>
        </p:nvSpPr>
        <p:spPr bwMode="auto">
          <a:xfrm>
            <a:off x="5791200" y="4953000"/>
            <a:ext cx="31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1</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19468"/>
                                        </p:tgtEl>
                                        <p:attrNameLst>
                                          <p:attrName>style.visibility</p:attrName>
                                        </p:attrNameLst>
                                      </p:cBhvr>
                                      <p:to>
                                        <p:strVal val="visible"/>
                                      </p:to>
                                    </p:set>
                                    <p:anim calcmode="lin" valueType="num">
                                      <p:cBhvr>
                                        <p:cTn id="7" dur="500" fill="hold"/>
                                        <p:tgtEl>
                                          <p:spTgt spid="19468"/>
                                        </p:tgtEl>
                                        <p:attrNameLst>
                                          <p:attrName>ppt_w</p:attrName>
                                        </p:attrNameLst>
                                      </p:cBhvr>
                                      <p:tavLst>
                                        <p:tav tm="0">
                                          <p:val>
                                            <p:fltVal val="0"/>
                                          </p:val>
                                        </p:tav>
                                        <p:tav tm="100000">
                                          <p:val>
                                            <p:strVal val="#ppt_w"/>
                                          </p:val>
                                        </p:tav>
                                      </p:tavLst>
                                    </p:anim>
                                    <p:anim calcmode="lin" valueType="num">
                                      <p:cBhvr>
                                        <p:cTn id="8" dur="500" fill="hold"/>
                                        <p:tgtEl>
                                          <p:spTgt spid="19468"/>
                                        </p:tgtEl>
                                        <p:attrNameLst>
                                          <p:attrName>ppt_h</p:attrName>
                                        </p:attrNameLst>
                                      </p:cBhvr>
                                      <p:tavLst>
                                        <p:tav tm="0">
                                          <p:val>
                                            <p:fltVal val="0"/>
                                          </p:val>
                                        </p:tav>
                                        <p:tav tm="100000">
                                          <p:val>
                                            <p:strVal val="#ppt_h"/>
                                          </p:val>
                                        </p:tav>
                                      </p:tavLst>
                                    </p:anim>
                                    <p:animEffect transition="in" filter="fade">
                                      <p:cBhvr>
                                        <p:cTn id="9" dur="500"/>
                                        <p:tgtEl>
                                          <p:spTgt spid="194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8"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スライド番号プレースホル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5B404D0B-9289-41CA-8068-B85F789559D7}" type="slidenum">
              <a:rPr kumimoji="0" lang="en-US" altLang="ja-JP"/>
              <a:pPr eaLnBrk="1" hangingPunct="1"/>
              <a:t>38</a:t>
            </a:fld>
            <a:endParaRPr kumimoji="0" lang="en-US" altLang="ja-JP"/>
          </a:p>
        </p:txBody>
      </p:sp>
      <p:sp>
        <p:nvSpPr>
          <p:cNvPr id="39939" name="Rectangle 20"/>
          <p:cNvSpPr>
            <a:spLocks noGrp="1" noChangeArrowheads="1"/>
          </p:cNvSpPr>
          <p:nvPr>
            <p:ph type="title"/>
          </p:nvPr>
        </p:nvSpPr>
        <p:spPr/>
        <p:txBody>
          <a:bodyPr/>
          <a:lstStyle/>
          <a:p>
            <a:pPr eaLnBrk="1" hangingPunct="1"/>
            <a:r>
              <a:rPr lang="ja-JP" altLang="en-US" smtClean="0"/>
              <a:t>資格による能力判別の是非</a:t>
            </a:r>
          </a:p>
        </p:txBody>
      </p:sp>
      <p:sp>
        <p:nvSpPr>
          <p:cNvPr id="82965" name="Rectangle 21"/>
          <p:cNvSpPr>
            <a:spLocks noGrp="1" noChangeArrowheads="1"/>
          </p:cNvSpPr>
          <p:nvPr>
            <p:ph type="body" idx="1"/>
          </p:nvPr>
        </p:nvSpPr>
        <p:spPr>
          <a:xfrm>
            <a:off x="457200" y="1600200"/>
            <a:ext cx="8382000" cy="4953000"/>
          </a:xfrm>
        </p:spPr>
        <p:txBody>
          <a:bodyPr/>
          <a:lstStyle/>
          <a:p>
            <a:pPr eaLnBrk="1" hangingPunct="1">
              <a:lnSpc>
                <a:spcPct val="90000"/>
              </a:lnSpc>
            </a:pPr>
            <a:r>
              <a:rPr lang="ja-JP" altLang="en-US" sz="2400" dirty="0" smtClean="0"/>
              <a:t>混在型の均衡：経済的な資源の効率的利用の観点からは望ましくない</a:t>
            </a:r>
          </a:p>
          <a:p>
            <a:pPr eaLnBrk="1" hangingPunct="1">
              <a:lnSpc>
                <a:spcPct val="90000"/>
              </a:lnSpc>
            </a:pPr>
            <a:r>
              <a:rPr lang="ja-JP" altLang="en-US" sz="2400" dirty="0" smtClean="0"/>
              <a:t>⇒ このような混在型の均衡を発生させないようにするには？</a:t>
            </a:r>
          </a:p>
          <a:p>
            <a:pPr lvl="1" eaLnBrk="1" hangingPunct="1">
              <a:lnSpc>
                <a:spcPct val="90000"/>
              </a:lnSpc>
            </a:pPr>
            <a:r>
              <a:rPr lang="ja-JP" altLang="en-US" sz="2000" dirty="0" smtClean="0"/>
              <a:t>方法</a:t>
            </a:r>
            <a:r>
              <a:rPr lang="en-US" altLang="ja-JP" sz="2000" dirty="0" smtClean="0"/>
              <a:t>1</a:t>
            </a:r>
            <a:r>
              <a:rPr lang="ja-JP" altLang="en-US" sz="2000" dirty="0" smtClean="0"/>
              <a:t>：</a:t>
            </a:r>
            <a:r>
              <a:rPr lang="ja-JP" altLang="en-US" sz="2000" dirty="0" smtClean="0">
                <a:solidFill>
                  <a:schemeClr val="bg1"/>
                </a:solidFill>
              </a:rPr>
              <a:t>高い</a:t>
            </a:r>
            <a:r>
              <a:rPr lang="ja-JP" altLang="en-US" sz="2000" dirty="0" smtClean="0"/>
              <a:t>方の給与をもう少し下げる</a:t>
            </a:r>
          </a:p>
          <a:p>
            <a:pPr lvl="1" eaLnBrk="1" hangingPunct="1">
              <a:lnSpc>
                <a:spcPct val="90000"/>
              </a:lnSpc>
            </a:pPr>
            <a:r>
              <a:rPr lang="ja-JP" altLang="en-US" sz="2000" dirty="0" smtClean="0"/>
              <a:t>方法</a:t>
            </a:r>
            <a:r>
              <a:rPr lang="en-US" altLang="ja-JP" sz="2000" dirty="0" smtClean="0"/>
              <a:t>2</a:t>
            </a:r>
            <a:r>
              <a:rPr lang="ja-JP" altLang="en-US" sz="2000" dirty="0" smtClean="0"/>
              <a:t>：資格試験をもう少し</a:t>
            </a:r>
            <a:r>
              <a:rPr lang="ja-JP" altLang="en-US" sz="2000" dirty="0" smtClean="0">
                <a:solidFill>
                  <a:schemeClr val="bg1"/>
                </a:solidFill>
              </a:rPr>
              <a:t>難しく</a:t>
            </a:r>
            <a:r>
              <a:rPr lang="ja-JP" altLang="en-US" sz="2000" dirty="0" smtClean="0"/>
              <a:t>する</a:t>
            </a:r>
          </a:p>
          <a:p>
            <a:pPr lvl="2" eaLnBrk="1" hangingPunct="1">
              <a:lnSpc>
                <a:spcPct val="90000"/>
              </a:lnSpc>
            </a:pPr>
            <a:endParaRPr lang="ja-JP" altLang="en-US" sz="1600" dirty="0" smtClean="0"/>
          </a:p>
          <a:p>
            <a:pPr eaLnBrk="1" hangingPunct="1">
              <a:lnSpc>
                <a:spcPct val="90000"/>
              </a:lnSpc>
            </a:pPr>
            <a:r>
              <a:rPr lang="ja-JP" altLang="en-US" sz="2400" dirty="0" smtClean="0"/>
              <a:t>いずれの方法も、「能力</a:t>
            </a:r>
            <a:r>
              <a:rPr lang="ja-JP" altLang="en-US" sz="2400" dirty="0" smtClean="0">
                <a:solidFill>
                  <a:schemeClr val="bg1"/>
                </a:solidFill>
              </a:rPr>
              <a:t>高</a:t>
            </a:r>
            <a:r>
              <a:rPr lang="ja-JP" altLang="en-US" sz="2400" dirty="0" smtClean="0"/>
              <a:t>」の労働者の利得を下げる結果</a:t>
            </a:r>
          </a:p>
          <a:p>
            <a:pPr lvl="1" eaLnBrk="1" hangingPunct="1">
              <a:lnSpc>
                <a:spcPct val="90000"/>
              </a:lnSpc>
            </a:pPr>
            <a:r>
              <a:rPr lang="ja-JP" altLang="en-US" sz="2000" dirty="0" smtClean="0"/>
              <a:t>能力の判別ができないケースに比べればマシ</a:t>
            </a:r>
          </a:p>
          <a:p>
            <a:pPr lvl="1" eaLnBrk="1" hangingPunct="1">
              <a:lnSpc>
                <a:spcPct val="90000"/>
              </a:lnSpc>
            </a:pPr>
            <a:r>
              <a:rPr lang="ja-JP" altLang="en-US" sz="2000" dirty="0" smtClean="0"/>
              <a:t>⇒ 「能力</a:t>
            </a:r>
            <a:r>
              <a:rPr lang="ja-JP" altLang="en-US" sz="2000" dirty="0" smtClean="0">
                <a:solidFill>
                  <a:schemeClr val="bg1"/>
                </a:solidFill>
              </a:rPr>
              <a:t>高</a:t>
            </a:r>
            <a:r>
              <a:rPr lang="ja-JP" altLang="en-US" sz="2000" dirty="0" smtClean="0"/>
              <a:t>」の余計な負担＝自分が</a:t>
            </a:r>
            <a:r>
              <a:rPr lang="ja-JP" altLang="en-US" sz="2000" dirty="0" smtClean="0">
                <a:solidFill>
                  <a:schemeClr val="bg1"/>
                </a:solidFill>
              </a:rPr>
              <a:t>低い</a:t>
            </a:r>
            <a:r>
              <a:rPr lang="ja-JP" altLang="en-US" sz="2000" dirty="0" smtClean="0"/>
              <a:t>能力の人間と間違われないようにするためにかかる費用</a:t>
            </a:r>
          </a:p>
          <a:p>
            <a:pPr lvl="2" eaLnBrk="1" hangingPunct="1">
              <a:lnSpc>
                <a:spcPct val="90000"/>
              </a:lnSpc>
            </a:pPr>
            <a:endParaRPr lang="ja-JP" altLang="en-US" sz="1600" dirty="0" smtClean="0"/>
          </a:p>
          <a:p>
            <a:pPr eaLnBrk="1" hangingPunct="1">
              <a:lnSpc>
                <a:spcPct val="90000"/>
              </a:lnSpc>
            </a:pPr>
            <a:r>
              <a:rPr lang="ja-JP" altLang="en-US" sz="2400" dirty="0" smtClean="0"/>
              <a:t>資格取得のコスト：情報の非対称性から生じた必要悪</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2965">
                                            <p:txEl>
                                              <p:pRg st="0" end="0"/>
                                            </p:txEl>
                                          </p:spTgt>
                                        </p:tgtEl>
                                        <p:attrNameLst>
                                          <p:attrName>style.visibility</p:attrName>
                                        </p:attrNameLst>
                                      </p:cBhvr>
                                      <p:to>
                                        <p:strVal val="visible"/>
                                      </p:to>
                                    </p:set>
                                    <p:anim calcmode="lin" valueType="num">
                                      <p:cBhvr additive="base">
                                        <p:cTn id="7" dur="500" fill="hold"/>
                                        <p:tgtEl>
                                          <p:spTgt spid="8296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296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2965">
                                            <p:txEl>
                                              <p:pRg st="1" end="1"/>
                                            </p:txEl>
                                          </p:spTgt>
                                        </p:tgtEl>
                                        <p:attrNameLst>
                                          <p:attrName>style.visibility</p:attrName>
                                        </p:attrNameLst>
                                      </p:cBhvr>
                                      <p:to>
                                        <p:strVal val="visible"/>
                                      </p:to>
                                    </p:set>
                                    <p:anim calcmode="lin" valueType="num">
                                      <p:cBhvr additive="base">
                                        <p:cTn id="13" dur="500" fill="hold"/>
                                        <p:tgtEl>
                                          <p:spTgt spid="8296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2965">
                                            <p:txEl>
                                              <p:pRg st="1" end="1"/>
                                            </p:txEl>
                                          </p:spTgt>
                                        </p:tgtEl>
                                        <p:attrNameLst>
                                          <p:attrName>ppt_y</p:attrName>
                                        </p:attrNameLst>
                                      </p:cBhvr>
                                      <p:tavLst>
                                        <p:tav tm="0">
                                          <p:val>
                                            <p:strVal val="1+#ppt_h/2"/>
                                          </p:val>
                                        </p:tav>
                                        <p:tav tm="100000">
                                          <p:val>
                                            <p:strVal val="#ppt_y"/>
                                          </p:val>
                                        </p:tav>
                                      </p:tavLst>
                                    </p:anim>
                                  </p:childTnLst>
                                </p:cTn>
                              </p:par>
                            </p:childTnLst>
                          </p:cTn>
                        </p:par>
                        <p:par>
                          <p:cTn id="15" fill="hold" nodeType="afterGroup">
                            <p:stCondLst>
                              <p:cond delay="500"/>
                            </p:stCondLst>
                            <p:childTnLst>
                              <p:par>
                                <p:cTn id="16" presetID="2" presetClass="entr" presetSubtype="4" fill="hold" grpId="0" nodeType="afterEffect">
                                  <p:stCondLst>
                                    <p:cond delay="0"/>
                                  </p:stCondLst>
                                  <p:childTnLst>
                                    <p:set>
                                      <p:cBhvr>
                                        <p:cTn id="17" dur="1" fill="hold">
                                          <p:stCondLst>
                                            <p:cond delay="0"/>
                                          </p:stCondLst>
                                        </p:cTn>
                                        <p:tgtEl>
                                          <p:spTgt spid="82965">
                                            <p:txEl>
                                              <p:pRg st="2" end="2"/>
                                            </p:txEl>
                                          </p:spTgt>
                                        </p:tgtEl>
                                        <p:attrNameLst>
                                          <p:attrName>style.visibility</p:attrName>
                                        </p:attrNameLst>
                                      </p:cBhvr>
                                      <p:to>
                                        <p:strVal val="visible"/>
                                      </p:to>
                                    </p:set>
                                    <p:anim calcmode="lin" valueType="num">
                                      <p:cBhvr additive="base">
                                        <p:cTn id="18" dur="500" fill="hold"/>
                                        <p:tgtEl>
                                          <p:spTgt spid="82965">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82965">
                                            <p:txEl>
                                              <p:pRg st="2" end="2"/>
                                            </p:txEl>
                                          </p:spTgt>
                                        </p:tgtEl>
                                        <p:attrNameLst>
                                          <p:attrName>ppt_y</p:attrName>
                                        </p:attrNameLst>
                                      </p:cBhvr>
                                      <p:tavLst>
                                        <p:tav tm="0">
                                          <p:val>
                                            <p:strVal val="1+#ppt_h/2"/>
                                          </p:val>
                                        </p:tav>
                                        <p:tav tm="100000">
                                          <p:val>
                                            <p:strVal val="#ppt_y"/>
                                          </p:val>
                                        </p:tav>
                                      </p:tavLst>
                                    </p:anim>
                                  </p:childTnLst>
                                </p:cTn>
                              </p:par>
                            </p:childTnLst>
                          </p:cTn>
                        </p:par>
                        <p:par>
                          <p:cTn id="20" fill="hold" nodeType="afterGroup">
                            <p:stCondLst>
                              <p:cond delay="1000"/>
                            </p:stCondLst>
                            <p:childTnLst>
                              <p:par>
                                <p:cTn id="21" presetID="2" presetClass="entr" presetSubtype="4" fill="hold" grpId="0" nodeType="afterEffect">
                                  <p:stCondLst>
                                    <p:cond delay="0"/>
                                  </p:stCondLst>
                                  <p:childTnLst>
                                    <p:set>
                                      <p:cBhvr>
                                        <p:cTn id="22" dur="1" fill="hold">
                                          <p:stCondLst>
                                            <p:cond delay="0"/>
                                          </p:stCondLst>
                                        </p:cTn>
                                        <p:tgtEl>
                                          <p:spTgt spid="82965">
                                            <p:txEl>
                                              <p:pRg st="3" end="3"/>
                                            </p:txEl>
                                          </p:spTgt>
                                        </p:tgtEl>
                                        <p:attrNameLst>
                                          <p:attrName>style.visibility</p:attrName>
                                        </p:attrNameLst>
                                      </p:cBhvr>
                                      <p:to>
                                        <p:strVal val="visible"/>
                                      </p:to>
                                    </p:set>
                                    <p:anim calcmode="lin" valueType="num">
                                      <p:cBhvr additive="base">
                                        <p:cTn id="23" dur="500" fill="hold"/>
                                        <p:tgtEl>
                                          <p:spTgt spid="82965">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8296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82965">
                                            <p:txEl>
                                              <p:pRg st="5" end="5"/>
                                            </p:txEl>
                                          </p:spTgt>
                                        </p:tgtEl>
                                        <p:attrNameLst>
                                          <p:attrName>style.visibility</p:attrName>
                                        </p:attrNameLst>
                                      </p:cBhvr>
                                      <p:to>
                                        <p:strVal val="visible"/>
                                      </p:to>
                                    </p:set>
                                    <p:anim calcmode="lin" valueType="num">
                                      <p:cBhvr additive="base">
                                        <p:cTn id="29" dur="500" fill="hold"/>
                                        <p:tgtEl>
                                          <p:spTgt spid="82965">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82965">
                                            <p:txEl>
                                              <p:pRg st="5" end="5"/>
                                            </p:txEl>
                                          </p:spTgt>
                                        </p:tgtEl>
                                        <p:attrNameLst>
                                          <p:attrName>ppt_y</p:attrName>
                                        </p:attrNameLst>
                                      </p:cBhvr>
                                      <p:tavLst>
                                        <p:tav tm="0">
                                          <p:val>
                                            <p:strVal val="1+#ppt_h/2"/>
                                          </p:val>
                                        </p:tav>
                                        <p:tav tm="100000">
                                          <p:val>
                                            <p:strVal val="#ppt_y"/>
                                          </p:val>
                                        </p:tav>
                                      </p:tavLst>
                                    </p:anim>
                                  </p:childTnLst>
                                </p:cTn>
                              </p:par>
                            </p:childTnLst>
                          </p:cTn>
                        </p:par>
                        <p:par>
                          <p:cTn id="31" fill="hold" nodeType="afterGroup">
                            <p:stCondLst>
                              <p:cond delay="500"/>
                            </p:stCondLst>
                            <p:childTnLst>
                              <p:par>
                                <p:cTn id="32" presetID="2" presetClass="entr" presetSubtype="4" fill="hold" grpId="0" nodeType="afterEffect">
                                  <p:stCondLst>
                                    <p:cond delay="0"/>
                                  </p:stCondLst>
                                  <p:childTnLst>
                                    <p:set>
                                      <p:cBhvr>
                                        <p:cTn id="33" dur="1" fill="hold">
                                          <p:stCondLst>
                                            <p:cond delay="0"/>
                                          </p:stCondLst>
                                        </p:cTn>
                                        <p:tgtEl>
                                          <p:spTgt spid="82965">
                                            <p:txEl>
                                              <p:pRg st="6" end="6"/>
                                            </p:txEl>
                                          </p:spTgt>
                                        </p:tgtEl>
                                        <p:attrNameLst>
                                          <p:attrName>style.visibility</p:attrName>
                                        </p:attrNameLst>
                                      </p:cBhvr>
                                      <p:to>
                                        <p:strVal val="visible"/>
                                      </p:to>
                                    </p:set>
                                    <p:anim calcmode="lin" valueType="num">
                                      <p:cBhvr additive="base">
                                        <p:cTn id="34" dur="500" fill="hold"/>
                                        <p:tgtEl>
                                          <p:spTgt spid="82965">
                                            <p:txEl>
                                              <p:pRg st="6" end="6"/>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82965">
                                            <p:txEl>
                                              <p:pRg st="6" end="6"/>
                                            </p:txEl>
                                          </p:spTgt>
                                        </p:tgtEl>
                                        <p:attrNameLst>
                                          <p:attrName>ppt_y</p:attrName>
                                        </p:attrNameLst>
                                      </p:cBhvr>
                                      <p:tavLst>
                                        <p:tav tm="0">
                                          <p:val>
                                            <p:strVal val="1+#ppt_h/2"/>
                                          </p:val>
                                        </p:tav>
                                        <p:tav tm="100000">
                                          <p:val>
                                            <p:strVal val="#ppt_y"/>
                                          </p:val>
                                        </p:tav>
                                      </p:tavLst>
                                    </p:anim>
                                  </p:childTnLst>
                                </p:cTn>
                              </p:par>
                            </p:childTnLst>
                          </p:cTn>
                        </p:par>
                        <p:par>
                          <p:cTn id="36" fill="hold" nodeType="afterGroup">
                            <p:stCondLst>
                              <p:cond delay="1000"/>
                            </p:stCondLst>
                            <p:childTnLst>
                              <p:par>
                                <p:cTn id="37" presetID="2" presetClass="entr" presetSubtype="4" fill="hold" grpId="0" nodeType="afterEffect">
                                  <p:stCondLst>
                                    <p:cond delay="0"/>
                                  </p:stCondLst>
                                  <p:childTnLst>
                                    <p:set>
                                      <p:cBhvr>
                                        <p:cTn id="38" dur="1" fill="hold">
                                          <p:stCondLst>
                                            <p:cond delay="0"/>
                                          </p:stCondLst>
                                        </p:cTn>
                                        <p:tgtEl>
                                          <p:spTgt spid="82965">
                                            <p:txEl>
                                              <p:pRg st="7" end="7"/>
                                            </p:txEl>
                                          </p:spTgt>
                                        </p:tgtEl>
                                        <p:attrNameLst>
                                          <p:attrName>style.visibility</p:attrName>
                                        </p:attrNameLst>
                                      </p:cBhvr>
                                      <p:to>
                                        <p:strVal val="visible"/>
                                      </p:to>
                                    </p:set>
                                    <p:anim calcmode="lin" valueType="num">
                                      <p:cBhvr additive="base">
                                        <p:cTn id="39" dur="500" fill="hold"/>
                                        <p:tgtEl>
                                          <p:spTgt spid="82965">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82965">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1" fill="hold" nodeType="clickPar">
                      <p:stCondLst>
                        <p:cond delay="indefinite"/>
                      </p:stCondLst>
                      <p:childTnLst>
                        <p:par>
                          <p:cTn id="42" fill="hold" nodeType="withGroup">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82965">
                                            <p:txEl>
                                              <p:pRg st="9" end="9"/>
                                            </p:txEl>
                                          </p:spTgt>
                                        </p:tgtEl>
                                        <p:attrNameLst>
                                          <p:attrName>style.visibility</p:attrName>
                                        </p:attrNameLst>
                                      </p:cBhvr>
                                      <p:to>
                                        <p:strVal val="visible"/>
                                      </p:to>
                                    </p:set>
                                    <p:anim calcmode="lin" valueType="num">
                                      <p:cBhvr additive="base">
                                        <p:cTn id="45" dur="500" fill="hold"/>
                                        <p:tgtEl>
                                          <p:spTgt spid="82965">
                                            <p:txEl>
                                              <p:pRg st="9" end="9"/>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82965">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6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スライド番号プレースホル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947FDC48-C2A8-4449-B277-70AE9ED465A0}" type="slidenum">
              <a:rPr kumimoji="0" lang="en-US" altLang="ja-JP"/>
              <a:pPr eaLnBrk="1" hangingPunct="1"/>
              <a:t>4</a:t>
            </a:fld>
            <a:endParaRPr kumimoji="0" lang="en-US" altLang="ja-JP"/>
          </a:p>
        </p:txBody>
      </p:sp>
      <p:sp>
        <p:nvSpPr>
          <p:cNvPr id="6147" name="Rectangle 2"/>
          <p:cNvSpPr>
            <a:spLocks noGrp="1" noChangeArrowheads="1"/>
          </p:cNvSpPr>
          <p:nvPr>
            <p:ph type="title"/>
          </p:nvPr>
        </p:nvSpPr>
        <p:spPr/>
        <p:txBody>
          <a:bodyPr/>
          <a:lstStyle/>
          <a:p>
            <a:pPr eaLnBrk="1" hangingPunct="1"/>
            <a:r>
              <a:rPr lang="ja-JP" altLang="en-US" smtClean="0"/>
              <a:t>情報集合と情報構造</a:t>
            </a:r>
          </a:p>
        </p:txBody>
      </p:sp>
      <p:sp>
        <p:nvSpPr>
          <p:cNvPr id="29699" name="Rectangle 3"/>
          <p:cNvSpPr>
            <a:spLocks noGrp="1" noChangeArrowheads="1"/>
          </p:cNvSpPr>
          <p:nvPr>
            <p:ph type="body" idx="1"/>
          </p:nvPr>
        </p:nvSpPr>
        <p:spPr>
          <a:xfrm>
            <a:off x="457200" y="1600200"/>
            <a:ext cx="8382000" cy="4525963"/>
          </a:xfrm>
        </p:spPr>
        <p:txBody>
          <a:bodyPr/>
          <a:lstStyle/>
          <a:p>
            <a:pPr eaLnBrk="1" hangingPunct="1"/>
            <a:r>
              <a:rPr lang="ja-JP" altLang="en-US" sz="2800" dirty="0" smtClean="0"/>
              <a:t>ある労働者に対する、企業の雇用決定の問題</a:t>
            </a:r>
          </a:p>
          <a:p>
            <a:pPr lvl="1" eaLnBrk="1" hangingPunct="1"/>
            <a:r>
              <a:rPr lang="ja-JP" altLang="en-US" sz="2400" dirty="0" smtClean="0"/>
              <a:t>労働者の能力：</a:t>
            </a:r>
            <a:r>
              <a:rPr lang="en-US" altLang="ja-JP" sz="2400" dirty="0" smtClean="0"/>
              <a:t>1/2</a:t>
            </a:r>
            <a:r>
              <a:rPr lang="ja-JP" altLang="en-US" sz="2400" dirty="0" smtClean="0"/>
              <a:t>の確率で「高い」＆</a:t>
            </a:r>
            <a:r>
              <a:rPr lang="en-US" altLang="ja-JP" sz="2400" dirty="0" smtClean="0"/>
              <a:t>1/2</a:t>
            </a:r>
            <a:r>
              <a:rPr lang="ja-JP" altLang="en-US" sz="2400" dirty="0" smtClean="0"/>
              <a:t>の確率で「低い」</a:t>
            </a:r>
          </a:p>
          <a:p>
            <a:pPr lvl="1" eaLnBrk="1" hangingPunct="1"/>
            <a:r>
              <a:rPr lang="ja-JP" altLang="en-US" sz="2400" dirty="0" smtClean="0"/>
              <a:t>能力の高い（低い）労働者を雇う ⇒ 企業の生産額は</a:t>
            </a:r>
            <a:r>
              <a:rPr lang="en-US" altLang="ja-JP" sz="2400" dirty="0" smtClean="0"/>
              <a:t>6</a:t>
            </a:r>
            <a:r>
              <a:rPr lang="ja-JP" altLang="en-US" sz="2400" dirty="0" smtClean="0"/>
              <a:t>単位（</a:t>
            </a:r>
            <a:r>
              <a:rPr lang="en-US" altLang="ja-JP" sz="2400" dirty="0" smtClean="0"/>
              <a:t>3</a:t>
            </a:r>
            <a:r>
              <a:rPr lang="ja-JP" altLang="en-US" sz="2400" dirty="0" smtClean="0"/>
              <a:t>単位）</a:t>
            </a:r>
          </a:p>
          <a:p>
            <a:pPr lvl="1" eaLnBrk="1" hangingPunct="1"/>
            <a:r>
              <a:rPr lang="ja-JP" altLang="en-US" sz="2400" dirty="0" smtClean="0"/>
              <a:t>労働者の給与：</a:t>
            </a:r>
            <a:r>
              <a:rPr lang="en-US" altLang="ja-JP" sz="2400" dirty="0" smtClean="0"/>
              <a:t>4</a:t>
            </a:r>
            <a:r>
              <a:rPr lang="ja-JP" altLang="en-US" sz="2400" dirty="0" smtClean="0"/>
              <a:t>単位</a:t>
            </a:r>
          </a:p>
          <a:p>
            <a:pPr lvl="3" eaLnBrk="1" hangingPunct="1"/>
            <a:endParaRPr lang="ja-JP" altLang="en-US" sz="1600" dirty="0" smtClean="0"/>
          </a:p>
          <a:p>
            <a:pPr eaLnBrk="1" hangingPunct="1"/>
            <a:r>
              <a:rPr lang="ja-JP" altLang="en-US" sz="2800" dirty="0" smtClean="0"/>
              <a:t>企業の選択と利得：</a:t>
            </a:r>
          </a:p>
          <a:p>
            <a:pPr lvl="1" eaLnBrk="1" hangingPunct="1"/>
            <a:r>
              <a:rPr lang="ja-JP" altLang="en-US" sz="2400" dirty="0" smtClean="0"/>
              <a:t>能力の高い労働者を雇う ⇒ 利得＝</a:t>
            </a:r>
            <a:r>
              <a:rPr lang="en-US" altLang="ja-JP" sz="2400" dirty="0" smtClean="0">
                <a:solidFill>
                  <a:schemeClr val="bg1"/>
                </a:solidFill>
              </a:rPr>
              <a:t>6</a:t>
            </a:r>
            <a:r>
              <a:rPr lang="ja-JP" altLang="en-US" sz="2400" dirty="0" smtClean="0">
                <a:solidFill>
                  <a:schemeClr val="bg1"/>
                </a:solidFill>
              </a:rPr>
              <a:t>－</a:t>
            </a:r>
            <a:r>
              <a:rPr lang="en-US" altLang="ja-JP" sz="2400" dirty="0" smtClean="0">
                <a:solidFill>
                  <a:schemeClr val="bg1"/>
                </a:solidFill>
              </a:rPr>
              <a:t>4</a:t>
            </a:r>
            <a:r>
              <a:rPr lang="ja-JP" altLang="en-US" sz="2400" dirty="0" smtClean="0">
                <a:solidFill>
                  <a:schemeClr val="bg1"/>
                </a:solidFill>
              </a:rPr>
              <a:t>＝</a:t>
            </a:r>
            <a:r>
              <a:rPr lang="en-US" altLang="ja-JP" sz="2400" dirty="0" smtClean="0">
                <a:solidFill>
                  <a:schemeClr val="bg1"/>
                </a:solidFill>
              </a:rPr>
              <a:t>2</a:t>
            </a:r>
          </a:p>
          <a:p>
            <a:pPr lvl="1" eaLnBrk="1" hangingPunct="1"/>
            <a:r>
              <a:rPr lang="ja-JP" altLang="en-US" sz="2400" dirty="0" smtClean="0"/>
              <a:t>能力の低い労働者を雇う ⇒ 利得＝</a:t>
            </a:r>
            <a:r>
              <a:rPr lang="en-US" altLang="ja-JP" sz="2400" dirty="0" smtClean="0">
                <a:solidFill>
                  <a:schemeClr val="bg1"/>
                </a:solidFill>
              </a:rPr>
              <a:t>3</a:t>
            </a:r>
            <a:r>
              <a:rPr lang="ja-JP" altLang="en-US" sz="2400" dirty="0" smtClean="0">
                <a:solidFill>
                  <a:schemeClr val="bg1"/>
                </a:solidFill>
              </a:rPr>
              <a:t>－</a:t>
            </a:r>
            <a:r>
              <a:rPr lang="en-US" altLang="ja-JP" sz="2400" dirty="0" smtClean="0">
                <a:solidFill>
                  <a:schemeClr val="bg1"/>
                </a:solidFill>
              </a:rPr>
              <a:t>4</a:t>
            </a:r>
            <a:r>
              <a:rPr lang="ja-JP" altLang="en-US" sz="2400" dirty="0" smtClean="0">
                <a:solidFill>
                  <a:schemeClr val="bg1"/>
                </a:solidFill>
              </a:rPr>
              <a:t>＝－</a:t>
            </a:r>
            <a:r>
              <a:rPr lang="en-US" altLang="ja-JP" sz="2400" dirty="0" smtClean="0">
                <a:solidFill>
                  <a:schemeClr val="bg1"/>
                </a:solidFill>
              </a:rPr>
              <a:t>1</a:t>
            </a:r>
          </a:p>
          <a:p>
            <a:pPr lvl="1" eaLnBrk="1" hangingPunct="1"/>
            <a:r>
              <a:rPr lang="ja-JP" altLang="en-US" sz="2400" dirty="0" smtClean="0"/>
              <a:t>労働者を雇わない ⇒ 利得＝</a:t>
            </a:r>
            <a:r>
              <a:rPr lang="en-US" altLang="ja-JP" sz="2400" dirty="0" smtClean="0"/>
              <a:t>0</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9699">
                                            <p:txEl>
                                              <p:pRg st="0" end="0"/>
                                            </p:txEl>
                                          </p:spTgt>
                                        </p:tgtEl>
                                        <p:attrNameLst>
                                          <p:attrName>style.visibility</p:attrName>
                                        </p:attrNameLst>
                                      </p:cBhvr>
                                      <p:to>
                                        <p:strVal val="visible"/>
                                      </p:to>
                                    </p:set>
                                    <p:anim calcmode="lin" valueType="num">
                                      <p:cBhvr additive="base">
                                        <p:cTn id="7" dur="500" fill="hold"/>
                                        <p:tgtEl>
                                          <p:spTgt spid="2969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9699">
                                            <p:txEl>
                                              <p:pRg st="0" end="0"/>
                                            </p:txEl>
                                          </p:spTgt>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9699">
                                            <p:txEl>
                                              <p:pRg st="1" end="1"/>
                                            </p:txEl>
                                          </p:spTgt>
                                        </p:tgtEl>
                                        <p:attrNameLst>
                                          <p:attrName>style.visibility</p:attrName>
                                        </p:attrNameLst>
                                      </p:cBhvr>
                                      <p:to>
                                        <p:strVal val="visible"/>
                                      </p:to>
                                    </p:set>
                                    <p:anim calcmode="lin" valueType="num">
                                      <p:cBhvr additive="base">
                                        <p:cTn id="12" dur="500" fill="hold"/>
                                        <p:tgtEl>
                                          <p:spTgt spid="29699">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29699">
                                            <p:txEl>
                                              <p:pRg st="1" end="1"/>
                                            </p:txEl>
                                          </p:spTgt>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29699">
                                            <p:txEl>
                                              <p:pRg st="2" end="2"/>
                                            </p:txEl>
                                          </p:spTgt>
                                        </p:tgtEl>
                                        <p:attrNameLst>
                                          <p:attrName>style.visibility</p:attrName>
                                        </p:attrNameLst>
                                      </p:cBhvr>
                                      <p:to>
                                        <p:strVal val="visible"/>
                                      </p:to>
                                    </p:set>
                                    <p:anim calcmode="lin" valueType="num">
                                      <p:cBhvr additive="base">
                                        <p:cTn id="17" dur="500" fill="hold"/>
                                        <p:tgtEl>
                                          <p:spTgt spid="2969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9699">
                                            <p:txEl>
                                              <p:pRg st="2" end="2"/>
                                            </p:txEl>
                                          </p:spTgt>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29699">
                                            <p:txEl>
                                              <p:pRg st="3" end="3"/>
                                            </p:txEl>
                                          </p:spTgt>
                                        </p:tgtEl>
                                        <p:attrNameLst>
                                          <p:attrName>style.visibility</p:attrName>
                                        </p:attrNameLst>
                                      </p:cBhvr>
                                      <p:to>
                                        <p:strVal val="visible"/>
                                      </p:to>
                                    </p:set>
                                    <p:anim calcmode="lin" valueType="num">
                                      <p:cBhvr additive="base">
                                        <p:cTn id="22" dur="500" fill="hold"/>
                                        <p:tgtEl>
                                          <p:spTgt spid="29699">
                                            <p:txEl>
                                              <p:pRg st="3" end="3"/>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2969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2" presetClass="entr" presetSubtype="8" fill="hold" grpId="0" nodeType="clickEffect">
                                  <p:stCondLst>
                                    <p:cond delay="0"/>
                                  </p:stCondLst>
                                  <p:childTnLst>
                                    <p:set>
                                      <p:cBhvr>
                                        <p:cTn id="27" dur="1" fill="hold">
                                          <p:stCondLst>
                                            <p:cond delay="0"/>
                                          </p:stCondLst>
                                        </p:cTn>
                                        <p:tgtEl>
                                          <p:spTgt spid="29699">
                                            <p:txEl>
                                              <p:pRg st="5" end="5"/>
                                            </p:txEl>
                                          </p:spTgt>
                                        </p:tgtEl>
                                        <p:attrNameLst>
                                          <p:attrName>style.visibility</p:attrName>
                                        </p:attrNameLst>
                                      </p:cBhvr>
                                      <p:to>
                                        <p:strVal val="visible"/>
                                      </p:to>
                                    </p:set>
                                    <p:anim calcmode="lin" valueType="num">
                                      <p:cBhvr additive="base">
                                        <p:cTn id="28" dur="500" fill="hold"/>
                                        <p:tgtEl>
                                          <p:spTgt spid="29699">
                                            <p:txEl>
                                              <p:pRg st="5" end="5"/>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29699">
                                            <p:txEl>
                                              <p:pRg st="5" end="5"/>
                                            </p:txEl>
                                          </p:spTgt>
                                        </p:tgtEl>
                                        <p:attrNameLst>
                                          <p:attrName>ppt_y</p:attrName>
                                        </p:attrNameLst>
                                      </p:cBhvr>
                                      <p:tavLst>
                                        <p:tav tm="0">
                                          <p:val>
                                            <p:strVal val="#ppt_y"/>
                                          </p:val>
                                        </p:tav>
                                        <p:tav tm="100000">
                                          <p:val>
                                            <p:strVal val="#ppt_y"/>
                                          </p:val>
                                        </p:tav>
                                      </p:tavLst>
                                    </p:anim>
                                  </p:childTnLst>
                                </p:cTn>
                              </p:par>
                            </p:childTnLst>
                          </p:cTn>
                        </p:par>
                        <p:par>
                          <p:cTn id="30" fill="hold" nodeType="afterGroup">
                            <p:stCondLst>
                              <p:cond delay="500"/>
                            </p:stCondLst>
                            <p:childTnLst>
                              <p:par>
                                <p:cTn id="31" presetID="2" presetClass="entr" presetSubtype="8" fill="hold" grpId="0" nodeType="afterEffect">
                                  <p:stCondLst>
                                    <p:cond delay="0"/>
                                  </p:stCondLst>
                                  <p:childTnLst>
                                    <p:set>
                                      <p:cBhvr>
                                        <p:cTn id="32" dur="1" fill="hold">
                                          <p:stCondLst>
                                            <p:cond delay="0"/>
                                          </p:stCondLst>
                                        </p:cTn>
                                        <p:tgtEl>
                                          <p:spTgt spid="29699">
                                            <p:txEl>
                                              <p:pRg st="6" end="6"/>
                                            </p:txEl>
                                          </p:spTgt>
                                        </p:tgtEl>
                                        <p:attrNameLst>
                                          <p:attrName>style.visibility</p:attrName>
                                        </p:attrNameLst>
                                      </p:cBhvr>
                                      <p:to>
                                        <p:strVal val="visible"/>
                                      </p:to>
                                    </p:set>
                                    <p:anim calcmode="lin" valueType="num">
                                      <p:cBhvr additive="base">
                                        <p:cTn id="33" dur="500" fill="hold"/>
                                        <p:tgtEl>
                                          <p:spTgt spid="29699">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9699">
                                            <p:txEl>
                                              <p:pRg st="6" end="6"/>
                                            </p:txEl>
                                          </p:spTgt>
                                        </p:tgtEl>
                                        <p:attrNameLst>
                                          <p:attrName>ppt_y</p:attrName>
                                        </p:attrNameLst>
                                      </p:cBhvr>
                                      <p:tavLst>
                                        <p:tav tm="0">
                                          <p:val>
                                            <p:strVal val="#ppt_y"/>
                                          </p:val>
                                        </p:tav>
                                        <p:tav tm="100000">
                                          <p:val>
                                            <p:strVal val="#ppt_y"/>
                                          </p:val>
                                        </p:tav>
                                      </p:tavLst>
                                    </p:anim>
                                  </p:childTnLst>
                                </p:cTn>
                              </p:par>
                            </p:childTnLst>
                          </p:cTn>
                        </p:par>
                        <p:par>
                          <p:cTn id="35" fill="hold" nodeType="afterGroup">
                            <p:stCondLst>
                              <p:cond delay="1000"/>
                            </p:stCondLst>
                            <p:childTnLst>
                              <p:par>
                                <p:cTn id="36" presetID="2" presetClass="entr" presetSubtype="8" fill="hold" grpId="0" nodeType="afterEffect">
                                  <p:stCondLst>
                                    <p:cond delay="0"/>
                                  </p:stCondLst>
                                  <p:childTnLst>
                                    <p:set>
                                      <p:cBhvr>
                                        <p:cTn id="37" dur="1" fill="hold">
                                          <p:stCondLst>
                                            <p:cond delay="0"/>
                                          </p:stCondLst>
                                        </p:cTn>
                                        <p:tgtEl>
                                          <p:spTgt spid="29699">
                                            <p:txEl>
                                              <p:pRg st="7" end="7"/>
                                            </p:txEl>
                                          </p:spTgt>
                                        </p:tgtEl>
                                        <p:attrNameLst>
                                          <p:attrName>style.visibility</p:attrName>
                                        </p:attrNameLst>
                                      </p:cBhvr>
                                      <p:to>
                                        <p:strVal val="visible"/>
                                      </p:to>
                                    </p:set>
                                    <p:anim calcmode="lin" valueType="num">
                                      <p:cBhvr additive="base">
                                        <p:cTn id="38" dur="500" fill="hold"/>
                                        <p:tgtEl>
                                          <p:spTgt spid="29699">
                                            <p:txEl>
                                              <p:pRg st="7" end="7"/>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29699">
                                            <p:txEl>
                                              <p:pRg st="7" end="7"/>
                                            </p:txEl>
                                          </p:spTgt>
                                        </p:tgtEl>
                                        <p:attrNameLst>
                                          <p:attrName>ppt_y</p:attrName>
                                        </p:attrNameLst>
                                      </p:cBhvr>
                                      <p:tavLst>
                                        <p:tav tm="0">
                                          <p:val>
                                            <p:strVal val="#ppt_y"/>
                                          </p:val>
                                        </p:tav>
                                        <p:tav tm="100000">
                                          <p:val>
                                            <p:strVal val="#ppt_y"/>
                                          </p:val>
                                        </p:tav>
                                      </p:tavLst>
                                    </p:anim>
                                  </p:childTnLst>
                                </p:cTn>
                              </p:par>
                            </p:childTnLst>
                          </p:cTn>
                        </p:par>
                        <p:par>
                          <p:cTn id="40" fill="hold" nodeType="afterGroup">
                            <p:stCondLst>
                              <p:cond delay="1500"/>
                            </p:stCondLst>
                            <p:childTnLst>
                              <p:par>
                                <p:cTn id="41" presetID="2" presetClass="entr" presetSubtype="8" fill="hold" grpId="0" nodeType="afterEffect">
                                  <p:stCondLst>
                                    <p:cond delay="0"/>
                                  </p:stCondLst>
                                  <p:childTnLst>
                                    <p:set>
                                      <p:cBhvr>
                                        <p:cTn id="42" dur="1" fill="hold">
                                          <p:stCondLst>
                                            <p:cond delay="0"/>
                                          </p:stCondLst>
                                        </p:cTn>
                                        <p:tgtEl>
                                          <p:spTgt spid="29699">
                                            <p:txEl>
                                              <p:pRg st="8" end="8"/>
                                            </p:txEl>
                                          </p:spTgt>
                                        </p:tgtEl>
                                        <p:attrNameLst>
                                          <p:attrName>style.visibility</p:attrName>
                                        </p:attrNameLst>
                                      </p:cBhvr>
                                      <p:to>
                                        <p:strVal val="visible"/>
                                      </p:to>
                                    </p:set>
                                    <p:anim calcmode="lin" valueType="num">
                                      <p:cBhvr additive="base">
                                        <p:cTn id="43" dur="500" fill="hold"/>
                                        <p:tgtEl>
                                          <p:spTgt spid="29699">
                                            <p:txEl>
                                              <p:pRg st="8" end="8"/>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29699">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1A66A7F1-723E-4572-9096-50DE09DB8B21}" type="slidenum">
              <a:rPr kumimoji="0" lang="en-US" altLang="ja-JP"/>
              <a:pPr eaLnBrk="1" hangingPunct="1"/>
              <a:t>5</a:t>
            </a:fld>
            <a:endParaRPr kumimoji="0" lang="en-US" altLang="ja-JP"/>
          </a:p>
        </p:txBody>
      </p:sp>
      <p:sp>
        <p:nvSpPr>
          <p:cNvPr id="7171" name="Rectangle 2"/>
          <p:cNvSpPr>
            <a:spLocks noGrp="1" noChangeArrowheads="1"/>
          </p:cNvSpPr>
          <p:nvPr>
            <p:ph type="title"/>
          </p:nvPr>
        </p:nvSpPr>
        <p:spPr/>
        <p:txBody>
          <a:bodyPr/>
          <a:lstStyle/>
          <a:p>
            <a:pPr eaLnBrk="1" hangingPunct="1"/>
            <a:r>
              <a:rPr lang="ja-JP" altLang="en-US" smtClean="0"/>
              <a:t>情報集合と情報構造</a:t>
            </a:r>
          </a:p>
        </p:txBody>
      </p:sp>
      <p:sp>
        <p:nvSpPr>
          <p:cNvPr id="30723" name="Rectangle 3"/>
          <p:cNvSpPr>
            <a:spLocks noGrp="1" noChangeArrowheads="1"/>
          </p:cNvSpPr>
          <p:nvPr>
            <p:ph type="body" idx="1"/>
          </p:nvPr>
        </p:nvSpPr>
        <p:spPr>
          <a:xfrm>
            <a:off x="457200" y="1600200"/>
            <a:ext cx="8382000" cy="4724400"/>
          </a:xfrm>
        </p:spPr>
        <p:txBody>
          <a:bodyPr/>
          <a:lstStyle/>
          <a:p>
            <a:pPr marL="609600" indent="-609600" eaLnBrk="1" hangingPunct="1">
              <a:lnSpc>
                <a:spcPct val="80000"/>
              </a:lnSpc>
            </a:pPr>
            <a:r>
              <a:rPr lang="ja-JP" altLang="en-US" sz="2800" dirty="0" smtClean="0"/>
              <a:t>展開形のゲームで考える</a:t>
            </a:r>
          </a:p>
          <a:p>
            <a:pPr marL="990600" lvl="1" indent="-533400" eaLnBrk="1" hangingPunct="1">
              <a:lnSpc>
                <a:spcPct val="80000"/>
              </a:lnSpc>
              <a:buFontTx/>
              <a:buAutoNum type="arabicPeriod"/>
            </a:pPr>
            <a:r>
              <a:rPr lang="ja-JP" altLang="en-US" sz="2400" dirty="0" smtClean="0"/>
              <a:t>「自然」という仮のプレイヤーによって、労働者の能力が「能力高」</a:t>
            </a:r>
            <a:r>
              <a:rPr lang="en-US" altLang="ja-JP" sz="2400" dirty="0" smtClean="0"/>
              <a:t>or</a:t>
            </a:r>
            <a:r>
              <a:rPr lang="ja-JP" altLang="en-US" sz="2400" dirty="0" smtClean="0"/>
              <a:t>「能力低」に決定</a:t>
            </a:r>
          </a:p>
          <a:p>
            <a:pPr marL="1371600" lvl="2" indent="-457200" eaLnBrk="1" hangingPunct="1">
              <a:lnSpc>
                <a:spcPct val="80000"/>
              </a:lnSpc>
              <a:buFontTx/>
              <a:buChar char="–"/>
            </a:pPr>
            <a:r>
              <a:rPr lang="ja-JP" altLang="en-US" sz="2000" dirty="0" smtClean="0"/>
              <a:t>自然：自分で意思を持って戦略を選ぶことはない</a:t>
            </a:r>
          </a:p>
          <a:p>
            <a:pPr marL="990600" lvl="1" indent="-533400" eaLnBrk="1" hangingPunct="1">
              <a:lnSpc>
                <a:spcPct val="80000"/>
              </a:lnSpc>
              <a:buFontTx/>
              <a:buAutoNum type="arabicPeriod"/>
            </a:pPr>
            <a:r>
              <a:rPr lang="ja-JP" altLang="en-US" sz="2400" dirty="0" smtClean="0"/>
              <a:t>企業がその労働者を「雇う」</a:t>
            </a:r>
            <a:r>
              <a:rPr lang="en-US" altLang="ja-JP" sz="2400" dirty="0" smtClean="0"/>
              <a:t>or</a:t>
            </a:r>
            <a:r>
              <a:rPr lang="ja-JP" altLang="en-US" sz="2400" dirty="0" smtClean="0"/>
              <a:t>「雇わない」を決定</a:t>
            </a:r>
          </a:p>
          <a:p>
            <a:pPr marL="990600" lvl="1" indent="-533400" eaLnBrk="1" hangingPunct="1">
              <a:lnSpc>
                <a:spcPct val="80000"/>
              </a:lnSpc>
              <a:buFontTx/>
              <a:buAutoNum type="arabicPeriod"/>
            </a:pPr>
            <a:endParaRPr lang="ja-JP" altLang="en-US" sz="2400" dirty="0" smtClean="0"/>
          </a:p>
          <a:p>
            <a:pPr marL="609600" indent="-609600" eaLnBrk="1" hangingPunct="1">
              <a:lnSpc>
                <a:spcPct val="80000"/>
              </a:lnSpc>
            </a:pPr>
            <a:r>
              <a:rPr lang="ja-JP" altLang="en-US" sz="2800" dirty="0" smtClean="0"/>
              <a:t>企業が労働者の能力を判別できる場合（ゲーム</a:t>
            </a:r>
            <a:r>
              <a:rPr lang="en-US" altLang="ja-JP" sz="2800" dirty="0" smtClean="0"/>
              <a:t>1</a:t>
            </a:r>
            <a:r>
              <a:rPr lang="ja-JP" altLang="en-US" sz="2800" dirty="0" smtClean="0"/>
              <a:t>）</a:t>
            </a:r>
          </a:p>
          <a:p>
            <a:pPr marL="990600" lvl="1" indent="-533400" eaLnBrk="1" hangingPunct="1">
              <a:lnSpc>
                <a:spcPct val="80000"/>
              </a:lnSpc>
            </a:pPr>
            <a:endParaRPr lang="ja-JP" altLang="en-US" sz="2400" dirty="0" smtClean="0"/>
          </a:p>
          <a:p>
            <a:pPr marL="990600" lvl="1" indent="-533400" eaLnBrk="1" hangingPunct="1">
              <a:lnSpc>
                <a:spcPct val="80000"/>
              </a:lnSpc>
            </a:pPr>
            <a:endParaRPr lang="ja-JP" altLang="en-US" sz="2400" dirty="0" smtClean="0"/>
          </a:p>
          <a:p>
            <a:pPr marL="990600" lvl="1" indent="-533400" eaLnBrk="1" hangingPunct="1">
              <a:lnSpc>
                <a:spcPct val="80000"/>
              </a:lnSpc>
            </a:pPr>
            <a:endParaRPr lang="ja-JP" altLang="en-US" sz="2400" dirty="0" smtClean="0"/>
          </a:p>
          <a:p>
            <a:pPr marL="1847850" lvl="3" indent="-533400" eaLnBrk="1" hangingPunct="1">
              <a:lnSpc>
                <a:spcPct val="80000"/>
              </a:lnSpc>
            </a:pPr>
            <a:endParaRPr lang="ja-JP" altLang="en-US" sz="1600" dirty="0" smtClean="0"/>
          </a:p>
          <a:p>
            <a:pPr marL="990600" lvl="1" indent="-533400" eaLnBrk="1" hangingPunct="1">
              <a:lnSpc>
                <a:spcPct val="80000"/>
              </a:lnSpc>
            </a:pPr>
            <a:r>
              <a:rPr lang="ja-JP" altLang="en-US" sz="2400" dirty="0" smtClean="0"/>
              <a:t>労働者の能力に応じて、</a:t>
            </a:r>
            <a:r>
              <a:rPr lang="ja-JP" altLang="en-US" sz="2400" dirty="0" smtClean="0">
                <a:solidFill>
                  <a:schemeClr val="bg1"/>
                </a:solidFill>
              </a:rPr>
              <a:t>異なる</a:t>
            </a:r>
            <a:r>
              <a:rPr lang="ja-JP" altLang="en-US" sz="2400" dirty="0" smtClean="0"/>
              <a:t>選択をする</a:t>
            </a:r>
          </a:p>
        </p:txBody>
      </p:sp>
      <p:sp>
        <p:nvSpPr>
          <p:cNvPr id="30724" name="Text Box 4"/>
          <p:cNvSpPr txBox="1">
            <a:spLocks noChangeArrowheads="1"/>
          </p:cNvSpPr>
          <p:nvPr/>
        </p:nvSpPr>
        <p:spPr bwMode="auto">
          <a:xfrm>
            <a:off x="1447800" y="4343400"/>
            <a:ext cx="6789738" cy="8318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400" dirty="0"/>
              <a:t>企業の最適な戦略：</a:t>
            </a:r>
          </a:p>
          <a:p>
            <a:pPr eaLnBrk="1" hangingPunct="1"/>
            <a:r>
              <a:rPr lang="ja-JP" altLang="en-US" sz="2400" dirty="0"/>
              <a:t>「能力低」ならば「</a:t>
            </a:r>
            <a:r>
              <a:rPr lang="ja-JP" altLang="en-US" sz="2400" dirty="0">
                <a:solidFill>
                  <a:schemeClr val="bg1"/>
                </a:solidFill>
              </a:rPr>
              <a:t>雇わない</a:t>
            </a:r>
            <a:r>
              <a:rPr lang="ja-JP" altLang="en-US" sz="2400" dirty="0"/>
              <a:t>」、「能力高」ならば「</a:t>
            </a:r>
            <a:r>
              <a:rPr lang="ja-JP" altLang="en-US" sz="2400" dirty="0">
                <a:solidFill>
                  <a:schemeClr val="bg1"/>
                </a:solidFill>
              </a:rPr>
              <a:t>雇う</a:t>
            </a:r>
            <a:r>
              <a:rPr lang="ja-JP" altLang="en-US" sz="2400" dirty="0"/>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anim calcmode="lin" valueType="num">
                                      <p:cBhvr additive="base">
                                        <p:cTn id="7" dur="500" fill="hold"/>
                                        <p:tgtEl>
                                          <p:spTgt spid="3072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07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0723">
                                            <p:txEl>
                                              <p:pRg st="1" end="1"/>
                                            </p:txEl>
                                          </p:spTgt>
                                        </p:tgtEl>
                                        <p:attrNameLst>
                                          <p:attrName>style.visibility</p:attrName>
                                        </p:attrNameLst>
                                      </p:cBhvr>
                                      <p:to>
                                        <p:strVal val="visible"/>
                                      </p:to>
                                    </p:set>
                                    <p:anim calcmode="lin" valueType="num">
                                      <p:cBhvr additive="base">
                                        <p:cTn id="13" dur="500" fill="hold"/>
                                        <p:tgtEl>
                                          <p:spTgt spid="3072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0723">
                                            <p:txEl>
                                              <p:pRg st="1" end="1"/>
                                            </p:txEl>
                                          </p:spTgt>
                                        </p:tgtEl>
                                        <p:attrNameLst>
                                          <p:attrName>ppt_y</p:attrName>
                                        </p:attrNameLst>
                                      </p:cBhvr>
                                      <p:tavLst>
                                        <p:tav tm="0">
                                          <p:val>
                                            <p:strVal val="#ppt_y"/>
                                          </p:val>
                                        </p:tav>
                                        <p:tav tm="100000">
                                          <p:val>
                                            <p:strVal val="#ppt_y"/>
                                          </p:val>
                                        </p:tav>
                                      </p:tavLst>
                                    </p:anim>
                                  </p:childTnLst>
                                </p:cTn>
                              </p:par>
                            </p:childTnLst>
                          </p:cTn>
                        </p:par>
                        <p:par>
                          <p:cTn id="15" fill="hold" nodeType="afterGroup">
                            <p:stCondLst>
                              <p:cond delay="500"/>
                            </p:stCondLst>
                            <p:childTnLst>
                              <p:par>
                                <p:cTn id="16" presetID="2" presetClass="entr" presetSubtype="8" fill="hold" grpId="0" nodeType="afterEffect">
                                  <p:stCondLst>
                                    <p:cond delay="0"/>
                                  </p:stCondLst>
                                  <p:childTnLst>
                                    <p:set>
                                      <p:cBhvr>
                                        <p:cTn id="17" dur="1" fill="hold">
                                          <p:stCondLst>
                                            <p:cond delay="0"/>
                                          </p:stCondLst>
                                        </p:cTn>
                                        <p:tgtEl>
                                          <p:spTgt spid="30723">
                                            <p:txEl>
                                              <p:pRg st="2" end="2"/>
                                            </p:txEl>
                                          </p:spTgt>
                                        </p:tgtEl>
                                        <p:attrNameLst>
                                          <p:attrName>style.visibility</p:attrName>
                                        </p:attrNameLst>
                                      </p:cBhvr>
                                      <p:to>
                                        <p:strVal val="visible"/>
                                      </p:to>
                                    </p:set>
                                    <p:anim calcmode="lin" valueType="num">
                                      <p:cBhvr additive="base">
                                        <p:cTn id="18" dur="500" fill="hold"/>
                                        <p:tgtEl>
                                          <p:spTgt spid="30723">
                                            <p:txEl>
                                              <p:pRg st="2" end="2"/>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3072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30723">
                                            <p:txEl>
                                              <p:pRg st="3" end="3"/>
                                            </p:txEl>
                                          </p:spTgt>
                                        </p:tgtEl>
                                        <p:attrNameLst>
                                          <p:attrName>style.visibility</p:attrName>
                                        </p:attrNameLst>
                                      </p:cBhvr>
                                      <p:to>
                                        <p:strVal val="visible"/>
                                      </p:to>
                                    </p:set>
                                    <p:anim calcmode="lin" valueType="num">
                                      <p:cBhvr additive="base">
                                        <p:cTn id="24" dur="500" fill="hold"/>
                                        <p:tgtEl>
                                          <p:spTgt spid="30723">
                                            <p:txEl>
                                              <p:pRg st="3" end="3"/>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3072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30723">
                                            <p:txEl>
                                              <p:pRg st="5" end="5"/>
                                            </p:txEl>
                                          </p:spTgt>
                                        </p:tgtEl>
                                        <p:attrNameLst>
                                          <p:attrName>style.visibility</p:attrName>
                                        </p:attrNameLst>
                                      </p:cBhvr>
                                      <p:to>
                                        <p:strVal val="visible"/>
                                      </p:to>
                                    </p:set>
                                    <p:anim calcmode="lin" valueType="num">
                                      <p:cBhvr additive="base">
                                        <p:cTn id="30" dur="500" fill="hold"/>
                                        <p:tgtEl>
                                          <p:spTgt spid="30723">
                                            <p:txEl>
                                              <p:pRg st="5" end="5"/>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30723">
                                            <p:txEl>
                                              <p:pRg st="5" end="5"/>
                                            </p:txEl>
                                          </p:spTgt>
                                        </p:tgtEl>
                                        <p:attrNameLst>
                                          <p:attrName>ppt_y</p:attrName>
                                        </p:attrNameLst>
                                      </p:cBhvr>
                                      <p:tavLst>
                                        <p:tav tm="0">
                                          <p:val>
                                            <p:strVal val="#ppt_y"/>
                                          </p:val>
                                        </p:tav>
                                        <p:tav tm="100000">
                                          <p:val>
                                            <p:strVal val="#ppt_y"/>
                                          </p:val>
                                        </p:tav>
                                      </p:tavLst>
                                    </p:anim>
                                  </p:childTnLst>
                                </p:cTn>
                              </p:par>
                            </p:childTnLst>
                          </p:cTn>
                        </p:par>
                        <p:par>
                          <p:cTn id="32" fill="hold" nodeType="afterGroup">
                            <p:stCondLst>
                              <p:cond delay="500"/>
                            </p:stCondLst>
                            <p:childTnLst>
                              <p:par>
                                <p:cTn id="33" presetID="53" presetClass="entr" presetSubtype="0" fill="hold" grpId="0" nodeType="afterEffect">
                                  <p:stCondLst>
                                    <p:cond delay="0"/>
                                  </p:stCondLst>
                                  <p:childTnLst>
                                    <p:set>
                                      <p:cBhvr>
                                        <p:cTn id="34" dur="1" fill="hold">
                                          <p:stCondLst>
                                            <p:cond delay="0"/>
                                          </p:stCondLst>
                                        </p:cTn>
                                        <p:tgtEl>
                                          <p:spTgt spid="30724"/>
                                        </p:tgtEl>
                                        <p:attrNameLst>
                                          <p:attrName>style.visibility</p:attrName>
                                        </p:attrNameLst>
                                      </p:cBhvr>
                                      <p:to>
                                        <p:strVal val="visible"/>
                                      </p:to>
                                    </p:set>
                                    <p:anim calcmode="lin" valueType="num">
                                      <p:cBhvr>
                                        <p:cTn id="35" dur="500" fill="hold"/>
                                        <p:tgtEl>
                                          <p:spTgt spid="30724"/>
                                        </p:tgtEl>
                                        <p:attrNameLst>
                                          <p:attrName>ppt_w</p:attrName>
                                        </p:attrNameLst>
                                      </p:cBhvr>
                                      <p:tavLst>
                                        <p:tav tm="0">
                                          <p:val>
                                            <p:fltVal val="0"/>
                                          </p:val>
                                        </p:tav>
                                        <p:tav tm="100000">
                                          <p:val>
                                            <p:strVal val="#ppt_w"/>
                                          </p:val>
                                        </p:tav>
                                      </p:tavLst>
                                    </p:anim>
                                    <p:anim calcmode="lin" valueType="num">
                                      <p:cBhvr>
                                        <p:cTn id="36" dur="500" fill="hold"/>
                                        <p:tgtEl>
                                          <p:spTgt spid="30724"/>
                                        </p:tgtEl>
                                        <p:attrNameLst>
                                          <p:attrName>ppt_h</p:attrName>
                                        </p:attrNameLst>
                                      </p:cBhvr>
                                      <p:tavLst>
                                        <p:tav tm="0">
                                          <p:val>
                                            <p:fltVal val="0"/>
                                          </p:val>
                                        </p:tav>
                                        <p:tav tm="100000">
                                          <p:val>
                                            <p:strVal val="#ppt_h"/>
                                          </p:val>
                                        </p:tav>
                                      </p:tavLst>
                                    </p:anim>
                                    <p:animEffect transition="in" filter="fade">
                                      <p:cBhvr>
                                        <p:cTn id="37" dur="500"/>
                                        <p:tgtEl>
                                          <p:spTgt spid="30724"/>
                                        </p:tgtEl>
                                      </p:cBhvr>
                                    </p:animEffect>
                                  </p:childTnLst>
                                </p:cTn>
                              </p:par>
                              <p:par>
                                <p:cTn id="38" presetID="2" presetClass="entr" presetSubtype="8" fill="hold" grpId="0" nodeType="withEffect">
                                  <p:stCondLst>
                                    <p:cond delay="0"/>
                                  </p:stCondLst>
                                  <p:childTnLst>
                                    <p:set>
                                      <p:cBhvr>
                                        <p:cTn id="39" dur="1" fill="hold">
                                          <p:stCondLst>
                                            <p:cond delay="0"/>
                                          </p:stCondLst>
                                        </p:cTn>
                                        <p:tgtEl>
                                          <p:spTgt spid="30723">
                                            <p:txEl>
                                              <p:pRg st="10" end="10"/>
                                            </p:txEl>
                                          </p:spTgt>
                                        </p:tgtEl>
                                        <p:attrNameLst>
                                          <p:attrName>style.visibility</p:attrName>
                                        </p:attrNameLst>
                                      </p:cBhvr>
                                      <p:to>
                                        <p:strVal val="visible"/>
                                      </p:to>
                                    </p:set>
                                    <p:anim calcmode="lin" valueType="num">
                                      <p:cBhvr additive="base">
                                        <p:cTn id="40" dur="500" fill="hold"/>
                                        <p:tgtEl>
                                          <p:spTgt spid="30723">
                                            <p:txEl>
                                              <p:pRg st="10" end="10"/>
                                            </p:txEl>
                                          </p:spTgt>
                                        </p:tgtEl>
                                        <p:attrNameLst>
                                          <p:attrName>ppt_x</p:attrName>
                                        </p:attrNameLst>
                                      </p:cBhvr>
                                      <p:tavLst>
                                        <p:tav tm="0">
                                          <p:val>
                                            <p:strVal val="0-#ppt_w/2"/>
                                          </p:val>
                                        </p:tav>
                                        <p:tav tm="100000">
                                          <p:val>
                                            <p:strVal val="#ppt_x"/>
                                          </p:val>
                                        </p:tav>
                                      </p:tavLst>
                                    </p:anim>
                                    <p:anim calcmode="lin" valueType="num">
                                      <p:cBhvr additive="base">
                                        <p:cTn id="41" dur="500" fill="hold"/>
                                        <p:tgtEl>
                                          <p:spTgt spid="30723">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build="p"/>
      <p:bldP spid="3072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スライド番号プレースホルダ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7285A143-05A2-4690-8A78-8453160EC1BC}" type="slidenum">
              <a:rPr kumimoji="0" lang="en-US" altLang="ja-JP"/>
              <a:pPr eaLnBrk="1" hangingPunct="1"/>
              <a:t>6</a:t>
            </a:fld>
            <a:endParaRPr kumimoji="0" lang="en-US" altLang="ja-JP"/>
          </a:p>
        </p:txBody>
      </p:sp>
      <p:sp>
        <p:nvSpPr>
          <p:cNvPr id="8195" name="Oval 20"/>
          <p:cNvSpPr>
            <a:spLocks noChangeArrowheads="1"/>
          </p:cNvSpPr>
          <p:nvPr/>
        </p:nvSpPr>
        <p:spPr bwMode="auto">
          <a:xfrm>
            <a:off x="4191000" y="5181600"/>
            <a:ext cx="304800" cy="304800"/>
          </a:xfrm>
          <a:prstGeom prst="ellipse">
            <a:avLst/>
          </a:prstGeom>
          <a:solidFill>
            <a:schemeClr val="bg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8196" name="Oval 21"/>
          <p:cNvSpPr>
            <a:spLocks noChangeArrowheads="1"/>
          </p:cNvSpPr>
          <p:nvPr/>
        </p:nvSpPr>
        <p:spPr bwMode="auto">
          <a:xfrm>
            <a:off x="4267200" y="5257800"/>
            <a:ext cx="152400" cy="152400"/>
          </a:xfrm>
          <a:prstGeom prst="ellipse">
            <a:avLst/>
          </a:prstGeom>
          <a:solidFill>
            <a:schemeClr val="bg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8197" name="Line 11"/>
          <p:cNvSpPr>
            <a:spLocks noChangeShapeType="1"/>
          </p:cNvSpPr>
          <p:nvPr/>
        </p:nvSpPr>
        <p:spPr bwMode="auto">
          <a:xfrm>
            <a:off x="5029200" y="1905000"/>
            <a:ext cx="914400" cy="17526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198" name="Line 12"/>
          <p:cNvSpPr>
            <a:spLocks noChangeShapeType="1"/>
          </p:cNvSpPr>
          <p:nvPr/>
        </p:nvSpPr>
        <p:spPr bwMode="auto">
          <a:xfrm>
            <a:off x="1905000" y="1981200"/>
            <a:ext cx="990600" cy="1676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199" name="Line 13"/>
          <p:cNvSpPr>
            <a:spLocks noChangeShapeType="1"/>
          </p:cNvSpPr>
          <p:nvPr/>
        </p:nvSpPr>
        <p:spPr bwMode="auto">
          <a:xfrm flipH="1">
            <a:off x="2895600" y="1905000"/>
            <a:ext cx="990600" cy="18288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00" name="Line 15"/>
          <p:cNvSpPr>
            <a:spLocks noChangeShapeType="1"/>
          </p:cNvSpPr>
          <p:nvPr/>
        </p:nvSpPr>
        <p:spPr bwMode="auto">
          <a:xfrm flipH="1">
            <a:off x="5943600" y="1905000"/>
            <a:ext cx="990600" cy="17526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01" name="Line 16"/>
          <p:cNvSpPr>
            <a:spLocks noChangeShapeType="1"/>
          </p:cNvSpPr>
          <p:nvPr/>
        </p:nvSpPr>
        <p:spPr bwMode="auto">
          <a:xfrm flipH="1" flipV="1">
            <a:off x="2895600" y="3657600"/>
            <a:ext cx="1447800" cy="1676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02" name="Line 17"/>
          <p:cNvSpPr>
            <a:spLocks noChangeShapeType="1"/>
          </p:cNvSpPr>
          <p:nvPr/>
        </p:nvSpPr>
        <p:spPr bwMode="auto">
          <a:xfrm flipH="1">
            <a:off x="4343400" y="3657600"/>
            <a:ext cx="1600200" cy="1676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03" name="Oval 18"/>
          <p:cNvSpPr>
            <a:spLocks noChangeArrowheads="1"/>
          </p:cNvSpPr>
          <p:nvPr/>
        </p:nvSpPr>
        <p:spPr bwMode="auto">
          <a:xfrm>
            <a:off x="2819400" y="3581400"/>
            <a:ext cx="152400" cy="152400"/>
          </a:xfrm>
          <a:prstGeom prst="ellipse">
            <a:avLst/>
          </a:prstGeom>
          <a:solidFill>
            <a:schemeClr val="tx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8204" name="Oval 19"/>
          <p:cNvSpPr>
            <a:spLocks noChangeArrowheads="1"/>
          </p:cNvSpPr>
          <p:nvPr/>
        </p:nvSpPr>
        <p:spPr bwMode="auto">
          <a:xfrm>
            <a:off x="5867400" y="3581400"/>
            <a:ext cx="152400" cy="152400"/>
          </a:xfrm>
          <a:prstGeom prst="ellipse">
            <a:avLst/>
          </a:prstGeom>
          <a:solidFill>
            <a:schemeClr val="tx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8205" name="Text Box 22"/>
          <p:cNvSpPr txBox="1">
            <a:spLocks noChangeArrowheads="1"/>
          </p:cNvSpPr>
          <p:nvPr/>
        </p:nvSpPr>
        <p:spPr bwMode="auto">
          <a:xfrm>
            <a:off x="4038600" y="5562600"/>
            <a:ext cx="641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自然</a:t>
            </a:r>
          </a:p>
        </p:txBody>
      </p:sp>
      <p:sp>
        <p:nvSpPr>
          <p:cNvPr id="8206" name="Text Box 23"/>
          <p:cNvSpPr txBox="1">
            <a:spLocks noChangeArrowheads="1"/>
          </p:cNvSpPr>
          <p:nvPr/>
        </p:nvSpPr>
        <p:spPr bwMode="auto">
          <a:xfrm>
            <a:off x="2667000" y="4343400"/>
            <a:ext cx="9588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dirty="0"/>
              <a:t>能力低</a:t>
            </a:r>
          </a:p>
          <a:p>
            <a:pPr eaLnBrk="1" hangingPunct="1"/>
            <a:r>
              <a:rPr lang="ja-JP" altLang="en-US" dirty="0"/>
              <a:t>確率</a:t>
            </a:r>
            <a:r>
              <a:rPr lang="en-US" altLang="ja-JP" dirty="0"/>
              <a:t>1/2</a:t>
            </a:r>
          </a:p>
        </p:txBody>
      </p:sp>
      <p:sp>
        <p:nvSpPr>
          <p:cNvPr id="8207" name="Text Box 24"/>
          <p:cNvSpPr txBox="1">
            <a:spLocks noChangeArrowheads="1"/>
          </p:cNvSpPr>
          <p:nvPr/>
        </p:nvSpPr>
        <p:spPr bwMode="auto">
          <a:xfrm>
            <a:off x="5257800" y="4343400"/>
            <a:ext cx="9588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dirty="0"/>
              <a:t>能力高</a:t>
            </a:r>
          </a:p>
          <a:p>
            <a:pPr eaLnBrk="1" hangingPunct="1"/>
            <a:r>
              <a:rPr lang="ja-JP" altLang="en-US" dirty="0"/>
              <a:t>確率</a:t>
            </a:r>
            <a:r>
              <a:rPr lang="en-US" altLang="ja-JP" dirty="0"/>
              <a:t>1/2</a:t>
            </a:r>
          </a:p>
        </p:txBody>
      </p:sp>
      <p:sp>
        <p:nvSpPr>
          <p:cNvPr id="8208" name="Text Box 25"/>
          <p:cNvSpPr txBox="1">
            <a:spLocks noChangeArrowheads="1"/>
          </p:cNvSpPr>
          <p:nvPr/>
        </p:nvSpPr>
        <p:spPr bwMode="auto">
          <a:xfrm>
            <a:off x="2209800" y="3505200"/>
            <a:ext cx="641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企業</a:t>
            </a:r>
          </a:p>
        </p:txBody>
      </p:sp>
      <p:sp>
        <p:nvSpPr>
          <p:cNvPr id="8209" name="Text Box 26"/>
          <p:cNvSpPr txBox="1">
            <a:spLocks noChangeArrowheads="1"/>
          </p:cNvSpPr>
          <p:nvPr/>
        </p:nvSpPr>
        <p:spPr bwMode="auto">
          <a:xfrm>
            <a:off x="6019800" y="3505200"/>
            <a:ext cx="641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企業</a:t>
            </a:r>
          </a:p>
        </p:txBody>
      </p:sp>
      <p:sp>
        <p:nvSpPr>
          <p:cNvPr id="8210" name="Text Box 27"/>
          <p:cNvSpPr txBox="1">
            <a:spLocks noChangeArrowheads="1"/>
          </p:cNvSpPr>
          <p:nvPr/>
        </p:nvSpPr>
        <p:spPr bwMode="auto">
          <a:xfrm>
            <a:off x="1828800" y="2743200"/>
            <a:ext cx="5746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雇う</a:t>
            </a:r>
          </a:p>
        </p:txBody>
      </p:sp>
      <p:sp>
        <p:nvSpPr>
          <p:cNvPr id="8211" name="Text Box 28"/>
          <p:cNvSpPr txBox="1">
            <a:spLocks noChangeArrowheads="1"/>
          </p:cNvSpPr>
          <p:nvPr/>
        </p:nvSpPr>
        <p:spPr bwMode="auto">
          <a:xfrm>
            <a:off x="4953000" y="2743200"/>
            <a:ext cx="5746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雇う</a:t>
            </a:r>
          </a:p>
        </p:txBody>
      </p:sp>
      <p:sp>
        <p:nvSpPr>
          <p:cNvPr id="8212" name="Text Box 29"/>
          <p:cNvSpPr txBox="1">
            <a:spLocks noChangeArrowheads="1"/>
          </p:cNvSpPr>
          <p:nvPr/>
        </p:nvSpPr>
        <p:spPr bwMode="auto">
          <a:xfrm>
            <a:off x="3429000" y="2743200"/>
            <a:ext cx="10636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雇わない</a:t>
            </a:r>
          </a:p>
        </p:txBody>
      </p:sp>
      <p:sp>
        <p:nvSpPr>
          <p:cNvPr id="8213" name="Text Box 30"/>
          <p:cNvSpPr txBox="1">
            <a:spLocks noChangeArrowheads="1"/>
          </p:cNvSpPr>
          <p:nvPr/>
        </p:nvSpPr>
        <p:spPr bwMode="auto">
          <a:xfrm>
            <a:off x="6477000" y="2743200"/>
            <a:ext cx="10636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雇わない</a:t>
            </a:r>
          </a:p>
        </p:txBody>
      </p:sp>
      <p:sp>
        <p:nvSpPr>
          <p:cNvPr id="8214" name="Text Box 31"/>
          <p:cNvSpPr txBox="1">
            <a:spLocks noChangeArrowheads="1"/>
          </p:cNvSpPr>
          <p:nvPr/>
        </p:nvSpPr>
        <p:spPr bwMode="auto">
          <a:xfrm>
            <a:off x="1600200" y="1524000"/>
            <a:ext cx="5794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a:t>－</a:t>
            </a:r>
            <a:r>
              <a:rPr lang="en-US" altLang="ja-JP" sz="2000"/>
              <a:t>1</a:t>
            </a:r>
          </a:p>
        </p:txBody>
      </p:sp>
      <p:sp>
        <p:nvSpPr>
          <p:cNvPr id="8215" name="Text Box 32"/>
          <p:cNvSpPr txBox="1">
            <a:spLocks noChangeArrowheads="1"/>
          </p:cNvSpPr>
          <p:nvPr/>
        </p:nvSpPr>
        <p:spPr bwMode="auto">
          <a:xfrm>
            <a:off x="3733800" y="1524000"/>
            <a:ext cx="381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2000"/>
              <a:t>0</a:t>
            </a:r>
          </a:p>
        </p:txBody>
      </p:sp>
      <p:sp>
        <p:nvSpPr>
          <p:cNvPr id="8216" name="Text Box 33"/>
          <p:cNvSpPr txBox="1">
            <a:spLocks noChangeArrowheads="1"/>
          </p:cNvSpPr>
          <p:nvPr/>
        </p:nvSpPr>
        <p:spPr bwMode="auto">
          <a:xfrm>
            <a:off x="4876800" y="1524000"/>
            <a:ext cx="3254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2000"/>
              <a:t>2</a:t>
            </a:r>
          </a:p>
        </p:txBody>
      </p:sp>
      <p:sp>
        <p:nvSpPr>
          <p:cNvPr id="8217" name="Text Box 34"/>
          <p:cNvSpPr txBox="1">
            <a:spLocks noChangeArrowheads="1"/>
          </p:cNvSpPr>
          <p:nvPr/>
        </p:nvSpPr>
        <p:spPr bwMode="auto">
          <a:xfrm>
            <a:off x="6781800" y="1524000"/>
            <a:ext cx="381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2000"/>
              <a:t>0</a:t>
            </a:r>
          </a:p>
        </p:txBody>
      </p:sp>
      <p:sp>
        <p:nvSpPr>
          <p:cNvPr id="8218" name="Rectangle 35"/>
          <p:cNvSpPr>
            <a:spLocks noGrp="1" noChangeArrowheads="1"/>
          </p:cNvSpPr>
          <p:nvPr>
            <p:ph type="title"/>
          </p:nvPr>
        </p:nvSpPr>
        <p:spPr>
          <a:xfrm>
            <a:off x="457200" y="274638"/>
            <a:ext cx="8229600" cy="868362"/>
          </a:xfrm>
        </p:spPr>
        <p:txBody>
          <a:bodyPr/>
          <a:lstStyle/>
          <a:p>
            <a:pPr eaLnBrk="1" hangingPunct="1"/>
            <a:r>
              <a:rPr lang="ja-JP" altLang="en-US" smtClean="0"/>
              <a:t>ゲーム</a:t>
            </a:r>
            <a:r>
              <a:rPr lang="en-US" altLang="ja-JP" smtClean="0"/>
              <a:t>1</a:t>
            </a:r>
            <a:r>
              <a:rPr lang="ja-JP" altLang="en-US" smtClean="0"/>
              <a:t>における企業の最適戦略</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スライド番号プレースホル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5BE3F398-0158-49A8-891A-22BAFB4736FF}" type="slidenum">
              <a:rPr kumimoji="0" lang="en-US" altLang="ja-JP"/>
              <a:pPr eaLnBrk="1" hangingPunct="1"/>
              <a:t>7</a:t>
            </a:fld>
            <a:endParaRPr kumimoji="0" lang="en-US" altLang="ja-JP"/>
          </a:p>
        </p:txBody>
      </p:sp>
      <p:sp>
        <p:nvSpPr>
          <p:cNvPr id="9219" name="Rectangle 6"/>
          <p:cNvSpPr>
            <a:spLocks noGrp="1" noChangeArrowheads="1"/>
          </p:cNvSpPr>
          <p:nvPr>
            <p:ph type="title"/>
          </p:nvPr>
        </p:nvSpPr>
        <p:spPr/>
        <p:txBody>
          <a:bodyPr/>
          <a:lstStyle/>
          <a:p>
            <a:pPr eaLnBrk="1" hangingPunct="1"/>
            <a:r>
              <a:rPr lang="ja-JP" altLang="en-US" smtClean="0"/>
              <a:t>情報集合と情報構造</a:t>
            </a:r>
          </a:p>
        </p:txBody>
      </p:sp>
      <p:sp>
        <p:nvSpPr>
          <p:cNvPr id="31751" name="Rectangle 7"/>
          <p:cNvSpPr>
            <a:spLocks noGrp="1" noChangeArrowheads="1"/>
          </p:cNvSpPr>
          <p:nvPr>
            <p:ph type="body" idx="1"/>
          </p:nvPr>
        </p:nvSpPr>
        <p:spPr>
          <a:xfrm>
            <a:off x="457200" y="1600200"/>
            <a:ext cx="8382000" cy="4876800"/>
          </a:xfrm>
        </p:spPr>
        <p:txBody>
          <a:bodyPr/>
          <a:lstStyle/>
          <a:p>
            <a:pPr eaLnBrk="1" hangingPunct="1">
              <a:lnSpc>
                <a:spcPct val="80000"/>
              </a:lnSpc>
            </a:pPr>
            <a:r>
              <a:rPr lang="ja-JP" altLang="en-US" sz="2800" dirty="0" smtClean="0"/>
              <a:t>企業が労働者の能力を判別できない場合（ゲーム</a:t>
            </a:r>
            <a:r>
              <a:rPr lang="en-US" altLang="ja-JP" sz="2800" dirty="0" smtClean="0"/>
              <a:t>2</a:t>
            </a:r>
            <a:r>
              <a:rPr lang="ja-JP" altLang="en-US" sz="2800" dirty="0" smtClean="0"/>
              <a:t>）</a:t>
            </a:r>
          </a:p>
          <a:p>
            <a:pPr lvl="1" eaLnBrk="1" hangingPunct="1">
              <a:lnSpc>
                <a:spcPct val="80000"/>
              </a:lnSpc>
            </a:pPr>
            <a:r>
              <a:rPr lang="ja-JP" altLang="en-US" sz="2400" dirty="0" smtClean="0"/>
              <a:t>労働者の能力に応じて、異なる選択をすることはできない＝</a:t>
            </a:r>
            <a:r>
              <a:rPr lang="ja-JP" altLang="en-US" sz="2400" dirty="0" smtClean="0">
                <a:solidFill>
                  <a:schemeClr val="bg1"/>
                </a:solidFill>
              </a:rPr>
              <a:t>同じ</a:t>
            </a:r>
            <a:r>
              <a:rPr lang="ja-JP" altLang="en-US" sz="2400" dirty="0" smtClean="0"/>
              <a:t>行動をとらなければならない</a:t>
            </a:r>
          </a:p>
          <a:p>
            <a:pPr lvl="3" eaLnBrk="1" hangingPunct="1">
              <a:lnSpc>
                <a:spcPct val="80000"/>
              </a:lnSpc>
            </a:pPr>
            <a:endParaRPr lang="ja-JP" altLang="en-US" sz="1600" dirty="0" smtClean="0"/>
          </a:p>
          <a:p>
            <a:pPr eaLnBrk="1" hangingPunct="1">
              <a:lnSpc>
                <a:spcPct val="80000"/>
              </a:lnSpc>
            </a:pPr>
            <a:r>
              <a:rPr lang="ja-JP" altLang="en-US" sz="2800" dirty="0" smtClean="0"/>
              <a:t>同じ行動をとらなければならないようないくつかの意思決定点を集めたもの＝「情報集合」</a:t>
            </a:r>
          </a:p>
          <a:p>
            <a:pPr lvl="1" eaLnBrk="1" hangingPunct="1">
              <a:lnSpc>
                <a:spcPct val="80000"/>
              </a:lnSpc>
            </a:pPr>
            <a:r>
              <a:rPr lang="ja-JP" altLang="en-US" sz="2400" dirty="0" smtClean="0"/>
              <a:t>ゲーム</a:t>
            </a:r>
            <a:r>
              <a:rPr lang="en-US" altLang="ja-JP" sz="2400" dirty="0" smtClean="0"/>
              <a:t>2</a:t>
            </a:r>
            <a:r>
              <a:rPr lang="ja-JP" altLang="en-US" sz="2400" dirty="0" smtClean="0"/>
              <a:t>：</a:t>
            </a:r>
            <a:r>
              <a:rPr lang="en-US" altLang="ja-JP" sz="2400" dirty="0" smtClean="0"/>
              <a:t>{</a:t>
            </a:r>
            <a:r>
              <a:rPr lang="ja-JP" altLang="en-US" sz="2400" dirty="0" smtClean="0"/>
              <a:t>能力高</a:t>
            </a:r>
            <a:r>
              <a:rPr lang="en-US" altLang="ja-JP" sz="2400" dirty="0" smtClean="0"/>
              <a:t>, </a:t>
            </a:r>
            <a:r>
              <a:rPr lang="ja-JP" altLang="en-US" sz="2400" dirty="0" smtClean="0"/>
              <a:t>能力低</a:t>
            </a:r>
            <a:r>
              <a:rPr lang="en-US" altLang="ja-JP" sz="2400" dirty="0" smtClean="0"/>
              <a:t>}</a:t>
            </a:r>
            <a:r>
              <a:rPr lang="ja-JP" altLang="en-US" sz="2400" dirty="0" smtClean="0"/>
              <a:t>が唯一の情報集合</a:t>
            </a:r>
          </a:p>
          <a:p>
            <a:pPr lvl="1" eaLnBrk="1" hangingPunct="1">
              <a:lnSpc>
                <a:spcPct val="80000"/>
              </a:lnSpc>
            </a:pPr>
            <a:r>
              <a:rPr lang="ja-JP" altLang="en-US" sz="2400" dirty="0" smtClean="0"/>
              <a:t>ゲーム</a:t>
            </a:r>
            <a:r>
              <a:rPr lang="en-US" altLang="ja-JP" sz="2400" dirty="0" smtClean="0"/>
              <a:t>1</a:t>
            </a:r>
            <a:r>
              <a:rPr lang="ja-JP" altLang="en-US" sz="2400" dirty="0" smtClean="0"/>
              <a:t>：情報集合は、</a:t>
            </a:r>
            <a:r>
              <a:rPr lang="en-US" altLang="ja-JP" sz="2400" dirty="0" smtClean="0"/>
              <a:t>{</a:t>
            </a:r>
            <a:r>
              <a:rPr lang="ja-JP" altLang="en-US" sz="2400" dirty="0" smtClean="0"/>
              <a:t>能力高</a:t>
            </a:r>
            <a:r>
              <a:rPr lang="en-US" altLang="ja-JP" sz="2400" dirty="0" smtClean="0"/>
              <a:t>}</a:t>
            </a:r>
            <a:r>
              <a:rPr lang="ja-JP" altLang="en-US" sz="2400" dirty="0" smtClean="0"/>
              <a:t>と</a:t>
            </a:r>
            <a:r>
              <a:rPr lang="en-US" altLang="ja-JP" sz="2400" dirty="0" smtClean="0"/>
              <a:t>{</a:t>
            </a:r>
            <a:r>
              <a:rPr lang="ja-JP" altLang="en-US" sz="2400" dirty="0" smtClean="0"/>
              <a:t>能力低</a:t>
            </a:r>
            <a:r>
              <a:rPr lang="en-US" altLang="ja-JP" sz="2400" dirty="0" smtClean="0"/>
              <a:t>}</a:t>
            </a:r>
          </a:p>
          <a:p>
            <a:pPr lvl="3" eaLnBrk="1" hangingPunct="1">
              <a:lnSpc>
                <a:spcPct val="80000"/>
              </a:lnSpc>
            </a:pPr>
            <a:endParaRPr lang="en-US" altLang="ja-JP" sz="1600" dirty="0" smtClean="0"/>
          </a:p>
          <a:p>
            <a:pPr eaLnBrk="1" hangingPunct="1">
              <a:lnSpc>
                <a:spcPct val="80000"/>
              </a:lnSpc>
            </a:pPr>
            <a:r>
              <a:rPr lang="ja-JP" altLang="en-US" sz="2800" dirty="0" smtClean="0"/>
              <a:t>情報の構造：情報集合を列挙したもの</a:t>
            </a:r>
          </a:p>
          <a:p>
            <a:pPr lvl="1" eaLnBrk="1" hangingPunct="1">
              <a:lnSpc>
                <a:spcPct val="80000"/>
              </a:lnSpc>
            </a:pPr>
            <a:r>
              <a:rPr lang="ja-JP" altLang="en-US" sz="2400" dirty="0" smtClean="0"/>
              <a:t>ゲーム</a:t>
            </a:r>
            <a:r>
              <a:rPr lang="en-US" altLang="ja-JP" sz="2400" dirty="0" smtClean="0"/>
              <a:t>2</a:t>
            </a:r>
            <a:r>
              <a:rPr lang="ja-JP" altLang="en-US" sz="2400" dirty="0" smtClean="0"/>
              <a:t>：</a:t>
            </a:r>
            <a:r>
              <a:rPr lang="en-US" altLang="ja-JP" sz="2400" dirty="0" smtClean="0"/>
              <a:t>{{</a:t>
            </a:r>
            <a:r>
              <a:rPr lang="ja-JP" altLang="en-US" sz="2400" dirty="0" smtClean="0"/>
              <a:t>能力高</a:t>
            </a:r>
            <a:r>
              <a:rPr lang="en-US" altLang="ja-JP" sz="2400" dirty="0" smtClean="0"/>
              <a:t>, </a:t>
            </a:r>
            <a:r>
              <a:rPr lang="ja-JP" altLang="en-US" sz="2400" dirty="0" smtClean="0"/>
              <a:t>能力低</a:t>
            </a:r>
            <a:r>
              <a:rPr lang="en-US" altLang="ja-JP" sz="2400" dirty="0" smtClean="0"/>
              <a:t>}}</a:t>
            </a:r>
          </a:p>
          <a:p>
            <a:pPr lvl="1" eaLnBrk="1" hangingPunct="1">
              <a:lnSpc>
                <a:spcPct val="80000"/>
              </a:lnSpc>
            </a:pPr>
            <a:r>
              <a:rPr lang="ja-JP" altLang="en-US" sz="2400" dirty="0" smtClean="0"/>
              <a:t>ゲーム</a:t>
            </a:r>
            <a:r>
              <a:rPr lang="en-US" altLang="ja-JP" sz="2400" dirty="0" smtClean="0"/>
              <a:t>1</a:t>
            </a:r>
            <a:r>
              <a:rPr lang="ja-JP" altLang="en-US" sz="2400" dirty="0" smtClean="0"/>
              <a:t>：</a:t>
            </a:r>
            <a:r>
              <a:rPr lang="en-US" altLang="ja-JP" sz="2400" dirty="0" smtClean="0"/>
              <a:t>{{</a:t>
            </a:r>
            <a:r>
              <a:rPr lang="ja-JP" altLang="en-US" sz="2400" dirty="0" smtClean="0"/>
              <a:t>能力高</a:t>
            </a:r>
            <a:r>
              <a:rPr lang="en-US" altLang="ja-JP" sz="2400" dirty="0" smtClean="0"/>
              <a:t>}, {</a:t>
            </a:r>
            <a:r>
              <a:rPr lang="ja-JP" altLang="en-US" sz="2400" dirty="0" smtClean="0"/>
              <a:t>能力低</a:t>
            </a:r>
            <a:r>
              <a:rPr lang="en-US" altLang="ja-JP" sz="2400" dirty="0" smtClean="0"/>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1751">
                                            <p:txEl>
                                              <p:pRg st="0" end="0"/>
                                            </p:txEl>
                                          </p:spTgt>
                                        </p:tgtEl>
                                        <p:attrNameLst>
                                          <p:attrName>style.visibility</p:attrName>
                                        </p:attrNameLst>
                                      </p:cBhvr>
                                      <p:to>
                                        <p:strVal val="visible"/>
                                      </p:to>
                                    </p:set>
                                    <p:anim calcmode="lin" valueType="num">
                                      <p:cBhvr additive="base">
                                        <p:cTn id="7" dur="500" fill="hold"/>
                                        <p:tgtEl>
                                          <p:spTgt spid="3175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1751">
                                            <p:txEl>
                                              <p:pRg st="0" end="0"/>
                                            </p:txEl>
                                          </p:spTgt>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1751">
                                            <p:txEl>
                                              <p:pRg st="1" end="1"/>
                                            </p:txEl>
                                          </p:spTgt>
                                        </p:tgtEl>
                                        <p:attrNameLst>
                                          <p:attrName>style.visibility</p:attrName>
                                        </p:attrNameLst>
                                      </p:cBhvr>
                                      <p:to>
                                        <p:strVal val="visible"/>
                                      </p:to>
                                    </p:set>
                                    <p:anim calcmode="lin" valueType="num">
                                      <p:cBhvr additive="base">
                                        <p:cTn id="12" dur="500" fill="hold"/>
                                        <p:tgtEl>
                                          <p:spTgt spid="31751">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175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31751">
                                            <p:txEl>
                                              <p:pRg st="3" end="3"/>
                                            </p:txEl>
                                          </p:spTgt>
                                        </p:tgtEl>
                                        <p:attrNameLst>
                                          <p:attrName>style.visibility</p:attrName>
                                        </p:attrNameLst>
                                      </p:cBhvr>
                                      <p:to>
                                        <p:strVal val="visible"/>
                                      </p:to>
                                    </p:set>
                                    <p:anim calcmode="lin" valueType="num">
                                      <p:cBhvr additive="base">
                                        <p:cTn id="18" dur="500" fill="hold"/>
                                        <p:tgtEl>
                                          <p:spTgt spid="31751">
                                            <p:txEl>
                                              <p:pRg st="3" end="3"/>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31751">
                                            <p:txEl>
                                              <p:pRg st="3" end="3"/>
                                            </p:txEl>
                                          </p:spTgt>
                                        </p:tgtEl>
                                        <p:attrNameLst>
                                          <p:attrName>ppt_y</p:attrName>
                                        </p:attrNameLst>
                                      </p:cBhvr>
                                      <p:tavLst>
                                        <p:tav tm="0">
                                          <p:val>
                                            <p:strVal val="#ppt_y"/>
                                          </p:val>
                                        </p:tav>
                                        <p:tav tm="100000">
                                          <p:val>
                                            <p:strVal val="#ppt_y"/>
                                          </p:val>
                                        </p:tav>
                                      </p:tavLst>
                                    </p:anim>
                                  </p:childTnLst>
                                </p:cTn>
                              </p:par>
                            </p:childTnLst>
                          </p:cTn>
                        </p:par>
                        <p:par>
                          <p:cTn id="20" fill="hold" nodeType="afterGroup">
                            <p:stCondLst>
                              <p:cond delay="500"/>
                            </p:stCondLst>
                            <p:childTnLst>
                              <p:par>
                                <p:cTn id="21" presetID="2" presetClass="entr" presetSubtype="8" fill="hold" grpId="0" nodeType="afterEffect">
                                  <p:stCondLst>
                                    <p:cond delay="0"/>
                                  </p:stCondLst>
                                  <p:childTnLst>
                                    <p:set>
                                      <p:cBhvr>
                                        <p:cTn id="22" dur="1" fill="hold">
                                          <p:stCondLst>
                                            <p:cond delay="0"/>
                                          </p:stCondLst>
                                        </p:cTn>
                                        <p:tgtEl>
                                          <p:spTgt spid="31751">
                                            <p:txEl>
                                              <p:pRg st="4" end="4"/>
                                            </p:txEl>
                                          </p:spTgt>
                                        </p:tgtEl>
                                        <p:attrNameLst>
                                          <p:attrName>style.visibility</p:attrName>
                                        </p:attrNameLst>
                                      </p:cBhvr>
                                      <p:to>
                                        <p:strVal val="visible"/>
                                      </p:to>
                                    </p:set>
                                    <p:anim calcmode="lin" valueType="num">
                                      <p:cBhvr additive="base">
                                        <p:cTn id="23" dur="500" fill="hold"/>
                                        <p:tgtEl>
                                          <p:spTgt spid="31751">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1751">
                                            <p:txEl>
                                              <p:pRg st="4" end="4"/>
                                            </p:txEl>
                                          </p:spTgt>
                                        </p:tgtEl>
                                        <p:attrNameLst>
                                          <p:attrName>ppt_y</p:attrName>
                                        </p:attrNameLst>
                                      </p:cBhvr>
                                      <p:tavLst>
                                        <p:tav tm="0">
                                          <p:val>
                                            <p:strVal val="#ppt_y"/>
                                          </p:val>
                                        </p:tav>
                                        <p:tav tm="100000">
                                          <p:val>
                                            <p:strVal val="#ppt_y"/>
                                          </p:val>
                                        </p:tav>
                                      </p:tavLst>
                                    </p:anim>
                                  </p:childTnLst>
                                </p:cTn>
                              </p:par>
                            </p:childTnLst>
                          </p:cTn>
                        </p:par>
                        <p:par>
                          <p:cTn id="25" fill="hold" nodeType="afterGroup">
                            <p:stCondLst>
                              <p:cond delay="1000"/>
                            </p:stCondLst>
                            <p:childTnLst>
                              <p:par>
                                <p:cTn id="26" presetID="2" presetClass="entr" presetSubtype="8" fill="hold" grpId="0" nodeType="afterEffect">
                                  <p:stCondLst>
                                    <p:cond delay="0"/>
                                  </p:stCondLst>
                                  <p:childTnLst>
                                    <p:set>
                                      <p:cBhvr>
                                        <p:cTn id="27" dur="1" fill="hold">
                                          <p:stCondLst>
                                            <p:cond delay="0"/>
                                          </p:stCondLst>
                                        </p:cTn>
                                        <p:tgtEl>
                                          <p:spTgt spid="31751">
                                            <p:txEl>
                                              <p:pRg st="5" end="5"/>
                                            </p:txEl>
                                          </p:spTgt>
                                        </p:tgtEl>
                                        <p:attrNameLst>
                                          <p:attrName>style.visibility</p:attrName>
                                        </p:attrNameLst>
                                      </p:cBhvr>
                                      <p:to>
                                        <p:strVal val="visible"/>
                                      </p:to>
                                    </p:set>
                                    <p:anim calcmode="lin" valueType="num">
                                      <p:cBhvr additive="base">
                                        <p:cTn id="28" dur="500" fill="hold"/>
                                        <p:tgtEl>
                                          <p:spTgt spid="31751">
                                            <p:txEl>
                                              <p:pRg st="5" end="5"/>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31751">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0" fill="hold" nodeType="clickPar">
                      <p:stCondLst>
                        <p:cond delay="indefinite"/>
                      </p:stCondLst>
                      <p:childTnLst>
                        <p:par>
                          <p:cTn id="31" fill="hold" nodeType="withGroup">
                            <p:stCondLst>
                              <p:cond delay="0"/>
                            </p:stCondLst>
                            <p:childTnLst>
                              <p:par>
                                <p:cTn id="32" presetID="2" presetClass="entr" presetSubtype="8" fill="hold" grpId="0" nodeType="clickEffect">
                                  <p:stCondLst>
                                    <p:cond delay="0"/>
                                  </p:stCondLst>
                                  <p:childTnLst>
                                    <p:set>
                                      <p:cBhvr>
                                        <p:cTn id="33" dur="1" fill="hold">
                                          <p:stCondLst>
                                            <p:cond delay="0"/>
                                          </p:stCondLst>
                                        </p:cTn>
                                        <p:tgtEl>
                                          <p:spTgt spid="31751">
                                            <p:txEl>
                                              <p:pRg st="7" end="7"/>
                                            </p:txEl>
                                          </p:spTgt>
                                        </p:tgtEl>
                                        <p:attrNameLst>
                                          <p:attrName>style.visibility</p:attrName>
                                        </p:attrNameLst>
                                      </p:cBhvr>
                                      <p:to>
                                        <p:strVal val="visible"/>
                                      </p:to>
                                    </p:set>
                                    <p:anim calcmode="lin" valueType="num">
                                      <p:cBhvr additive="base">
                                        <p:cTn id="34" dur="500" fill="hold"/>
                                        <p:tgtEl>
                                          <p:spTgt spid="31751">
                                            <p:txEl>
                                              <p:pRg st="7" end="7"/>
                                            </p:txEl>
                                          </p:spTgt>
                                        </p:tgtEl>
                                        <p:attrNameLst>
                                          <p:attrName>ppt_x</p:attrName>
                                        </p:attrNameLst>
                                      </p:cBhvr>
                                      <p:tavLst>
                                        <p:tav tm="0">
                                          <p:val>
                                            <p:strVal val="0-#ppt_w/2"/>
                                          </p:val>
                                        </p:tav>
                                        <p:tav tm="100000">
                                          <p:val>
                                            <p:strVal val="#ppt_x"/>
                                          </p:val>
                                        </p:tav>
                                      </p:tavLst>
                                    </p:anim>
                                    <p:anim calcmode="lin" valueType="num">
                                      <p:cBhvr additive="base">
                                        <p:cTn id="35" dur="500" fill="hold"/>
                                        <p:tgtEl>
                                          <p:spTgt spid="31751">
                                            <p:txEl>
                                              <p:pRg st="7" end="7"/>
                                            </p:txEl>
                                          </p:spTgt>
                                        </p:tgtEl>
                                        <p:attrNameLst>
                                          <p:attrName>ppt_y</p:attrName>
                                        </p:attrNameLst>
                                      </p:cBhvr>
                                      <p:tavLst>
                                        <p:tav tm="0">
                                          <p:val>
                                            <p:strVal val="#ppt_y"/>
                                          </p:val>
                                        </p:tav>
                                        <p:tav tm="100000">
                                          <p:val>
                                            <p:strVal val="#ppt_y"/>
                                          </p:val>
                                        </p:tav>
                                      </p:tavLst>
                                    </p:anim>
                                  </p:childTnLst>
                                </p:cTn>
                              </p:par>
                            </p:childTnLst>
                          </p:cTn>
                        </p:par>
                        <p:par>
                          <p:cTn id="36" fill="hold" nodeType="afterGroup">
                            <p:stCondLst>
                              <p:cond delay="500"/>
                            </p:stCondLst>
                            <p:childTnLst>
                              <p:par>
                                <p:cTn id="37" presetID="2" presetClass="entr" presetSubtype="8" fill="hold" grpId="0" nodeType="afterEffect">
                                  <p:stCondLst>
                                    <p:cond delay="0"/>
                                  </p:stCondLst>
                                  <p:childTnLst>
                                    <p:set>
                                      <p:cBhvr>
                                        <p:cTn id="38" dur="1" fill="hold">
                                          <p:stCondLst>
                                            <p:cond delay="0"/>
                                          </p:stCondLst>
                                        </p:cTn>
                                        <p:tgtEl>
                                          <p:spTgt spid="31751">
                                            <p:txEl>
                                              <p:pRg st="8" end="8"/>
                                            </p:txEl>
                                          </p:spTgt>
                                        </p:tgtEl>
                                        <p:attrNameLst>
                                          <p:attrName>style.visibility</p:attrName>
                                        </p:attrNameLst>
                                      </p:cBhvr>
                                      <p:to>
                                        <p:strVal val="visible"/>
                                      </p:to>
                                    </p:set>
                                    <p:anim calcmode="lin" valueType="num">
                                      <p:cBhvr additive="base">
                                        <p:cTn id="39" dur="500" fill="hold"/>
                                        <p:tgtEl>
                                          <p:spTgt spid="31751">
                                            <p:txEl>
                                              <p:pRg st="8" end="8"/>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31751">
                                            <p:txEl>
                                              <p:pRg st="8" end="8"/>
                                            </p:txEl>
                                          </p:spTgt>
                                        </p:tgtEl>
                                        <p:attrNameLst>
                                          <p:attrName>ppt_y</p:attrName>
                                        </p:attrNameLst>
                                      </p:cBhvr>
                                      <p:tavLst>
                                        <p:tav tm="0">
                                          <p:val>
                                            <p:strVal val="#ppt_y"/>
                                          </p:val>
                                        </p:tav>
                                        <p:tav tm="100000">
                                          <p:val>
                                            <p:strVal val="#ppt_y"/>
                                          </p:val>
                                        </p:tav>
                                      </p:tavLst>
                                    </p:anim>
                                  </p:childTnLst>
                                </p:cTn>
                              </p:par>
                            </p:childTnLst>
                          </p:cTn>
                        </p:par>
                        <p:par>
                          <p:cTn id="41" fill="hold" nodeType="afterGroup">
                            <p:stCondLst>
                              <p:cond delay="1000"/>
                            </p:stCondLst>
                            <p:childTnLst>
                              <p:par>
                                <p:cTn id="42" presetID="2" presetClass="entr" presetSubtype="8" fill="hold" grpId="0" nodeType="afterEffect">
                                  <p:stCondLst>
                                    <p:cond delay="0"/>
                                  </p:stCondLst>
                                  <p:childTnLst>
                                    <p:set>
                                      <p:cBhvr>
                                        <p:cTn id="43" dur="1" fill="hold">
                                          <p:stCondLst>
                                            <p:cond delay="0"/>
                                          </p:stCondLst>
                                        </p:cTn>
                                        <p:tgtEl>
                                          <p:spTgt spid="31751">
                                            <p:txEl>
                                              <p:pRg st="9" end="9"/>
                                            </p:txEl>
                                          </p:spTgt>
                                        </p:tgtEl>
                                        <p:attrNameLst>
                                          <p:attrName>style.visibility</p:attrName>
                                        </p:attrNameLst>
                                      </p:cBhvr>
                                      <p:to>
                                        <p:strVal val="visible"/>
                                      </p:to>
                                    </p:set>
                                    <p:anim calcmode="lin" valueType="num">
                                      <p:cBhvr additive="base">
                                        <p:cTn id="44" dur="500" fill="hold"/>
                                        <p:tgtEl>
                                          <p:spTgt spid="31751">
                                            <p:txEl>
                                              <p:pRg st="9" end="9"/>
                                            </p:txEl>
                                          </p:spTgt>
                                        </p:tgtEl>
                                        <p:attrNameLst>
                                          <p:attrName>ppt_x</p:attrName>
                                        </p:attrNameLst>
                                      </p:cBhvr>
                                      <p:tavLst>
                                        <p:tav tm="0">
                                          <p:val>
                                            <p:strVal val="0-#ppt_w/2"/>
                                          </p:val>
                                        </p:tav>
                                        <p:tav tm="100000">
                                          <p:val>
                                            <p:strVal val="#ppt_x"/>
                                          </p:val>
                                        </p:tav>
                                      </p:tavLst>
                                    </p:anim>
                                    <p:anim calcmode="lin" valueType="num">
                                      <p:cBhvr additive="base">
                                        <p:cTn id="45" dur="500" fill="hold"/>
                                        <p:tgtEl>
                                          <p:spTgt spid="31751">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51"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スライド番号プレースホルダ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6275F5E0-D887-48A5-ADD1-F89E1FF322D0}" type="slidenum">
              <a:rPr kumimoji="0" lang="en-US" altLang="ja-JP"/>
              <a:pPr eaLnBrk="1" hangingPunct="1"/>
              <a:t>8</a:t>
            </a:fld>
            <a:endParaRPr kumimoji="0" lang="en-US" altLang="ja-JP"/>
          </a:p>
        </p:txBody>
      </p:sp>
      <p:sp>
        <p:nvSpPr>
          <p:cNvPr id="10243" name="AutoShape 32"/>
          <p:cNvSpPr>
            <a:spLocks noChangeArrowheads="1"/>
          </p:cNvSpPr>
          <p:nvPr/>
        </p:nvSpPr>
        <p:spPr bwMode="auto">
          <a:xfrm>
            <a:off x="4038600" y="3048000"/>
            <a:ext cx="3581400" cy="609600"/>
          </a:xfrm>
          <a:prstGeom prst="roundRect">
            <a:avLst>
              <a:gd name="adj" fmla="val 50000"/>
            </a:avLst>
          </a:prstGeom>
          <a:solidFill>
            <a:schemeClr val="accent1">
              <a:alpha val="50195"/>
            </a:schemeClr>
          </a:solidFill>
          <a:ln w="25400">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10595" name="Text Box 3"/>
          <p:cNvSpPr txBox="1">
            <a:spLocks noChangeArrowheads="1"/>
          </p:cNvSpPr>
          <p:nvPr/>
        </p:nvSpPr>
        <p:spPr bwMode="auto">
          <a:xfrm>
            <a:off x="381000" y="6019800"/>
            <a:ext cx="2852738" cy="4064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dirty="0">
                <a:solidFill>
                  <a:schemeClr val="bg1"/>
                </a:solidFill>
              </a:rPr>
              <a:t>同じ</a:t>
            </a:r>
            <a:r>
              <a:rPr lang="ja-JP" altLang="en-US" sz="2000" dirty="0"/>
              <a:t>情報集合に含まれる</a:t>
            </a:r>
          </a:p>
        </p:txBody>
      </p:sp>
      <p:sp>
        <p:nvSpPr>
          <p:cNvPr id="110596" name="AutoShape 4"/>
          <p:cNvSpPr>
            <a:spLocks noChangeArrowheads="1"/>
          </p:cNvSpPr>
          <p:nvPr/>
        </p:nvSpPr>
        <p:spPr bwMode="auto">
          <a:xfrm>
            <a:off x="1524000" y="5562600"/>
            <a:ext cx="381000" cy="381000"/>
          </a:xfrm>
          <a:prstGeom prst="downArrow">
            <a:avLst>
              <a:gd name="adj1" fmla="val 50000"/>
              <a:gd name="adj2" fmla="val 25000"/>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vert="eaVert"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10597" name="AutoShape 5"/>
          <p:cNvSpPr>
            <a:spLocks/>
          </p:cNvSpPr>
          <p:nvPr/>
        </p:nvSpPr>
        <p:spPr bwMode="auto">
          <a:xfrm>
            <a:off x="304800" y="3810000"/>
            <a:ext cx="2895600" cy="1600200"/>
          </a:xfrm>
          <a:prstGeom prst="borderCallout1">
            <a:avLst>
              <a:gd name="adj1" fmla="val 7144"/>
              <a:gd name="adj2" fmla="val 102630"/>
              <a:gd name="adj3" fmla="val -12898"/>
              <a:gd name="adj4" fmla="val 124287"/>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dirty="0"/>
              <a:t>情報の内容が</a:t>
            </a:r>
          </a:p>
          <a:p>
            <a:pPr eaLnBrk="1" hangingPunct="1"/>
            <a:r>
              <a:rPr lang="ja-JP" altLang="en-US" sz="2000" dirty="0"/>
              <a:t>「能力低」「能力高」</a:t>
            </a:r>
          </a:p>
          <a:p>
            <a:pPr eaLnBrk="1" hangingPunct="1"/>
            <a:r>
              <a:rPr lang="ja-JP" altLang="en-US" sz="2000" dirty="0"/>
              <a:t>のいずれの場合にも</a:t>
            </a:r>
          </a:p>
          <a:p>
            <a:pPr eaLnBrk="1" hangingPunct="1"/>
            <a:r>
              <a:rPr lang="ja-JP" altLang="en-US" sz="2000" dirty="0">
                <a:solidFill>
                  <a:schemeClr val="bg1"/>
                </a:solidFill>
              </a:rPr>
              <a:t>同じ</a:t>
            </a:r>
            <a:r>
              <a:rPr lang="ja-JP" altLang="en-US" sz="2000" dirty="0"/>
              <a:t>行動をとらなければならない</a:t>
            </a:r>
          </a:p>
        </p:txBody>
      </p:sp>
      <p:sp>
        <p:nvSpPr>
          <p:cNvPr id="10247" name="Oval 6"/>
          <p:cNvSpPr>
            <a:spLocks noChangeArrowheads="1"/>
          </p:cNvSpPr>
          <p:nvPr/>
        </p:nvSpPr>
        <p:spPr bwMode="auto">
          <a:xfrm>
            <a:off x="5638800" y="4876800"/>
            <a:ext cx="304800" cy="304800"/>
          </a:xfrm>
          <a:prstGeom prst="ellipse">
            <a:avLst/>
          </a:prstGeom>
          <a:solidFill>
            <a:schemeClr val="bg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0248" name="Oval 7"/>
          <p:cNvSpPr>
            <a:spLocks noChangeArrowheads="1"/>
          </p:cNvSpPr>
          <p:nvPr/>
        </p:nvSpPr>
        <p:spPr bwMode="auto">
          <a:xfrm>
            <a:off x="5715000" y="4953000"/>
            <a:ext cx="152400" cy="152400"/>
          </a:xfrm>
          <a:prstGeom prst="ellipse">
            <a:avLst/>
          </a:prstGeom>
          <a:solidFill>
            <a:schemeClr val="bg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0249" name="Line 8"/>
          <p:cNvSpPr>
            <a:spLocks noChangeShapeType="1"/>
          </p:cNvSpPr>
          <p:nvPr/>
        </p:nvSpPr>
        <p:spPr bwMode="auto">
          <a:xfrm>
            <a:off x="6477000" y="1600200"/>
            <a:ext cx="914400" cy="17526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0250" name="Line 9"/>
          <p:cNvSpPr>
            <a:spLocks noChangeShapeType="1"/>
          </p:cNvSpPr>
          <p:nvPr/>
        </p:nvSpPr>
        <p:spPr bwMode="auto">
          <a:xfrm>
            <a:off x="3352800" y="1676400"/>
            <a:ext cx="990600" cy="1676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0251" name="Line 10"/>
          <p:cNvSpPr>
            <a:spLocks noChangeShapeType="1"/>
          </p:cNvSpPr>
          <p:nvPr/>
        </p:nvSpPr>
        <p:spPr bwMode="auto">
          <a:xfrm flipH="1">
            <a:off x="4343400" y="1600200"/>
            <a:ext cx="990600" cy="18288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0252" name="Line 11"/>
          <p:cNvSpPr>
            <a:spLocks noChangeShapeType="1"/>
          </p:cNvSpPr>
          <p:nvPr/>
        </p:nvSpPr>
        <p:spPr bwMode="auto">
          <a:xfrm flipH="1">
            <a:off x="7391400" y="1600200"/>
            <a:ext cx="990600" cy="17526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0253" name="Line 12"/>
          <p:cNvSpPr>
            <a:spLocks noChangeShapeType="1"/>
          </p:cNvSpPr>
          <p:nvPr/>
        </p:nvSpPr>
        <p:spPr bwMode="auto">
          <a:xfrm flipH="1" flipV="1">
            <a:off x="4343400" y="3352800"/>
            <a:ext cx="1447800" cy="1676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0254" name="Line 13"/>
          <p:cNvSpPr>
            <a:spLocks noChangeShapeType="1"/>
          </p:cNvSpPr>
          <p:nvPr/>
        </p:nvSpPr>
        <p:spPr bwMode="auto">
          <a:xfrm flipH="1">
            <a:off x="5791200" y="3352800"/>
            <a:ext cx="1600200" cy="1676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0255" name="Oval 14"/>
          <p:cNvSpPr>
            <a:spLocks noChangeArrowheads="1"/>
          </p:cNvSpPr>
          <p:nvPr/>
        </p:nvSpPr>
        <p:spPr bwMode="auto">
          <a:xfrm>
            <a:off x="4267200" y="3276600"/>
            <a:ext cx="152400" cy="152400"/>
          </a:xfrm>
          <a:prstGeom prst="ellipse">
            <a:avLst/>
          </a:prstGeom>
          <a:solidFill>
            <a:schemeClr val="tx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0256" name="Oval 15"/>
          <p:cNvSpPr>
            <a:spLocks noChangeArrowheads="1"/>
          </p:cNvSpPr>
          <p:nvPr/>
        </p:nvSpPr>
        <p:spPr bwMode="auto">
          <a:xfrm>
            <a:off x="7315200" y="3276600"/>
            <a:ext cx="152400" cy="152400"/>
          </a:xfrm>
          <a:prstGeom prst="ellipse">
            <a:avLst/>
          </a:prstGeom>
          <a:solidFill>
            <a:schemeClr val="tx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0257" name="Text Box 16"/>
          <p:cNvSpPr txBox="1">
            <a:spLocks noChangeArrowheads="1"/>
          </p:cNvSpPr>
          <p:nvPr/>
        </p:nvSpPr>
        <p:spPr bwMode="auto">
          <a:xfrm>
            <a:off x="5486400" y="5257800"/>
            <a:ext cx="641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自然</a:t>
            </a:r>
          </a:p>
        </p:txBody>
      </p:sp>
      <p:sp>
        <p:nvSpPr>
          <p:cNvPr id="10258" name="Text Box 17"/>
          <p:cNvSpPr txBox="1">
            <a:spLocks noChangeArrowheads="1"/>
          </p:cNvSpPr>
          <p:nvPr/>
        </p:nvSpPr>
        <p:spPr bwMode="auto">
          <a:xfrm>
            <a:off x="4114800" y="4038600"/>
            <a:ext cx="9588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能力低</a:t>
            </a:r>
          </a:p>
          <a:p>
            <a:pPr eaLnBrk="1" hangingPunct="1"/>
            <a:r>
              <a:rPr lang="ja-JP" altLang="en-US"/>
              <a:t>確率</a:t>
            </a:r>
            <a:r>
              <a:rPr lang="en-US" altLang="ja-JP"/>
              <a:t>1/2</a:t>
            </a:r>
          </a:p>
        </p:txBody>
      </p:sp>
      <p:sp>
        <p:nvSpPr>
          <p:cNvPr id="10259" name="Text Box 18"/>
          <p:cNvSpPr txBox="1">
            <a:spLocks noChangeArrowheads="1"/>
          </p:cNvSpPr>
          <p:nvPr/>
        </p:nvSpPr>
        <p:spPr bwMode="auto">
          <a:xfrm>
            <a:off x="6705600" y="4038600"/>
            <a:ext cx="9588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能力高</a:t>
            </a:r>
          </a:p>
          <a:p>
            <a:pPr eaLnBrk="1" hangingPunct="1"/>
            <a:r>
              <a:rPr lang="ja-JP" altLang="en-US"/>
              <a:t>確率</a:t>
            </a:r>
            <a:r>
              <a:rPr lang="en-US" altLang="ja-JP"/>
              <a:t>1/2</a:t>
            </a:r>
          </a:p>
        </p:txBody>
      </p:sp>
      <p:sp>
        <p:nvSpPr>
          <p:cNvPr id="10260" name="Text Box 19"/>
          <p:cNvSpPr txBox="1">
            <a:spLocks noChangeArrowheads="1"/>
          </p:cNvSpPr>
          <p:nvPr/>
        </p:nvSpPr>
        <p:spPr bwMode="auto">
          <a:xfrm>
            <a:off x="3352800" y="3124200"/>
            <a:ext cx="641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企業</a:t>
            </a:r>
          </a:p>
        </p:txBody>
      </p:sp>
      <p:sp>
        <p:nvSpPr>
          <p:cNvPr id="10261" name="Text Box 21"/>
          <p:cNvSpPr txBox="1">
            <a:spLocks noChangeArrowheads="1"/>
          </p:cNvSpPr>
          <p:nvPr/>
        </p:nvSpPr>
        <p:spPr bwMode="auto">
          <a:xfrm>
            <a:off x="3276600" y="2438400"/>
            <a:ext cx="5746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雇う</a:t>
            </a:r>
          </a:p>
        </p:txBody>
      </p:sp>
      <p:sp>
        <p:nvSpPr>
          <p:cNvPr id="10262" name="Text Box 22"/>
          <p:cNvSpPr txBox="1">
            <a:spLocks noChangeArrowheads="1"/>
          </p:cNvSpPr>
          <p:nvPr/>
        </p:nvSpPr>
        <p:spPr bwMode="auto">
          <a:xfrm>
            <a:off x="6400800" y="2438400"/>
            <a:ext cx="5746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雇う</a:t>
            </a:r>
          </a:p>
        </p:txBody>
      </p:sp>
      <p:sp>
        <p:nvSpPr>
          <p:cNvPr id="10263" name="Text Box 23"/>
          <p:cNvSpPr txBox="1">
            <a:spLocks noChangeArrowheads="1"/>
          </p:cNvSpPr>
          <p:nvPr/>
        </p:nvSpPr>
        <p:spPr bwMode="auto">
          <a:xfrm>
            <a:off x="4876800" y="2438400"/>
            <a:ext cx="10636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雇わない</a:t>
            </a:r>
          </a:p>
        </p:txBody>
      </p:sp>
      <p:sp>
        <p:nvSpPr>
          <p:cNvPr id="10264" name="Text Box 24"/>
          <p:cNvSpPr txBox="1">
            <a:spLocks noChangeArrowheads="1"/>
          </p:cNvSpPr>
          <p:nvPr/>
        </p:nvSpPr>
        <p:spPr bwMode="auto">
          <a:xfrm>
            <a:off x="7924800" y="2438400"/>
            <a:ext cx="10636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雇わない</a:t>
            </a:r>
          </a:p>
        </p:txBody>
      </p:sp>
      <p:sp>
        <p:nvSpPr>
          <p:cNvPr id="10265" name="Text Box 25"/>
          <p:cNvSpPr txBox="1">
            <a:spLocks noChangeArrowheads="1"/>
          </p:cNvSpPr>
          <p:nvPr/>
        </p:nvSpPr>
        <p:spPr bwMode="auto">
          <a:xfrm>
            <a:off x="3048000" y="1219200"/>
            <a:ext cx="5794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a:t>－</a:t>
            </a:r>
            <a:r>
              <a:rPr lang="en-US" altLang="ja-JP" sz="2000"/>
              <a:t>1</a:t>
            </a:r>
          </a:p>
        </p:txBody>
      </p:sp>
      <p:sp>
        <p:nvSpPr>
          <p:cNvPr id="10266" name="Text Box 26"/>
          <p:cNvSpPr txBox="1">
            <a:spLocks noChangeArrowheads="1"/>
          </p:cNvSpPr>
          <p:nvPr/>
        </p:nvSpPr>
        <p:spPr bwMode="auto">
          <a:xfrm>
            <a:off x="5181600" y="1219200"/>
            <a:ext cx="381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2000"/>
              <a:t>0</a:t>
            </a:r>
          </a:p>
        </p:txBody>
      </p:sp>
      <p:sp>
        <p:nvSpPr>
          <p:cNvPr id="10267" name="Text Box 27"/>
          <p:cNvSpPr txBox="1">
            <a:spLocks noChangeArrowheads="1"/>
          </p:cNvSpPr>
          <p:nvPr/>
        </p:nvSpPr>
        <p:spPr bwMode="auto">
          <a:xfrm>
            <a:off x="6324600" y="1219200"/>
            <a:ext cx="3254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2000"/>
              <a:t>2</a:t>
            </a:r>
          </a:p>
        </p:txBody>
      </p:sp>
      <p:sp>
        <p:nvSpPr>
          <p:cNvPr id="10268" name="Text Box 28"/>
          <p:cNvSpPr txBox="1">
            <a:spLocks noChangeArrowheads="1"/>
          </p:cNvSpPr>
          <p:nvPr/>
        </p:nvSpPr>
        <p:spPr bwMode="auto">
          <a:xfrm>
            <a:off x="8229600" y="1219200"/>
            <a:ext cx="381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2000"/>
              <a:t>0</a:t>
            </a:r>
          </a:p>
        </p:txBody>
      </p:sp>
      <p:sp>
        <p:nvSpPr>
          <p:cNvPr id="10269" name="Rectangle 29"/>
          <p:cNvSpPr>
            <a:spLocks noGrp="1" noChangeArrowheads="1"/>
          </p:cNvSpPr>
          <p:nvPr>
            <p:ph type="title"/>
          </p:nvPr>
        </p:nvSpPr>
        <p:spPr>
          <a:xfrm>
            <a:off x="457200" y="274638"/>
            <a:ext cx="8229600" cy="868362"/>
          </a:xfrm>
        </p:spPr>
        <p:txBody>
          <a:bodyPr/>
          <a:lstStyle/>
          <a:p>
            <a:pPr eaLnBrk="1" hangingPunct="1"/>
            <a:r>
              <a:rPr lang="ja-JP" altLang="en-US" smtClean="0"/>
              <a:t>ゲーム</a:t>
            </a:r>
            <a:r>
              <a:rPr lang="en-US" altLang="ja-JP" smtClean="0"/>
              <a:t>2</a:t>
            </a:r>
            <a:r>
              <a:rPr lang="ja-JP" altLang="en-US" smtClean="0"/>
              <a:t>の展開形表現</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10597"/>
                                        </p:tgtEl>
                                        <p:attrNameLst>
                                          <p:attrName>style.visibility</p:attrName>
                                        </p:attrNameLst>
                                      </p:cBhvr>
                                      <p:to>
                                        <p:strVal val="visible"/>
                                      </p:to>
                                    </p:set>
                                    <p:anim calcmode="lin" valueType="num">
                                      <p:cBhvr>
                                        <p:cTn id="7" dur="500" fill="hold"/>
                                        <p:tgtEl>
                                          <p:spTgt spid="110597"/>
                                        </p:tgtEl>
                                        <p:attrNameLst>
                                          <p:attrName>ppt_w</p:attrName>
                                        </p:attrNameLst>
                                      </p:cBhvr>
                                      <p:tavLst>
                                        <p:tav tm="0">
                                          <p:val>
                                            <p:fltVal val="0"/>
                                          </p:val>
                                        </p:tav>
                                        <p:tav tm="100000">
                                          <p:val>
                                            <p:strVal val="#ppt_w"/>
                                          </p:val>
                                        </p:tav>
                                      </p:tavLst>
                                    </p:anim>
                                    <p:anim calcmode="lin" valueType="num">
                                      <p:cBhvr>
                                        <p:cTn id="8" dur="500" fill="hold"/>
                                        <p:tgtEl>
                                          <p:spTgt spid="110597"/>
                                        </p:tgtEl>
                                        <p:attrNameLst>
                                          <p:attrName>ppt_h</p:attrName>
                                        </p:attrNameLst>
                                      </p:cBhvr>
                                      <p:tavLst>
                                        <p:tav tm="0">
                                          <p:val>
                                            <p:fltVal val="0"/>
                                          </p:val>
                                        </p:tav>
                                        <p:tav tm="100000">
                                          <p:val>
                                            <p:strVal val="#ppt_h"/>
                                          </p:val>
                                        </p:tav>
                                      </p:tavLst>
                                    </p:anim>
                                    <p:animEffect transition="in" filter="fade">
                                      <p:cBhvr>
                                        <p:cTn id="9" dur="500"/>
                                        <p:tgtEl>
                                          <p:spTgt spid="110597"/>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110596"/>
                                        </p:tgtEl>
                                        <p:attrNameLst>
                                          <p:attrName>style.visibility</p:attrName>
                                        </p:attrNameLst>
                                      </p:cBhvr>
                                      <p:to>
                                        <p:strVal val="visible"/>
                                      </p:to>
                                    </p:set>
                                    <p:animEffect transition="in" filter="wipe(up)">
                                      <p:cBhvr>
                                        <p:cTn id="14" dur="500"/>
                                        <p:tgtEl>
                                          <p:spTgt spid="110596"/>
                                        </p:tgtEl>
                                      </p:cBhvr>
                                    </p:animEffect>
                                  </p:childTnLst>
                                </p:cTn>
                              </p:par>
                            </p:childTnLst>
                          </p:cTn>
                        </p:par>
                        <p:par>
                          <p:cTn id="15" fill="hold" nodeType="afterGroup">
                            <p:stCondLst>
                              <p:cond delay="500"/>
                            </p:stCondLst>
                            <p:childTnLst>
                              <p:par>
                                <p:cTn id="16" presetID="22" presetClass="entr" presetSubtype="1" fill="hold" grpId="0" nodeType="afterEffect">
                                  <p:stCondLst>
                                    <p:cond delay="0"/>
                                  </p:stCondLst>
                                  <p:childTnLst>
                                    <p:set>
                                      <p:cBhvr>
                                        <p:cTn id="17" dur="1" fill="hold">
                                          <p:stCondLst>
                                            <p:cond delay="0"/>
                                          </p:stCondLst>
                                        </p:cTn>
                                        <p:tgtEl>
                                          <p:spTgt spid="110595"/>
                                        </p:tgtEl>
                                        <p:attrNameLst>
                                          <p:attrName>style.visibility</p:attrName>
                                        </p:attrNameLst>
                                      </p:cBhvr>
                                      <p:to>
                                        <p:strVal val="visible"/>
                                      </p:to>
                                    </p:set>
                                    <p:animEffect transition="in" filter="wipe(up)">
                                      <p:cBhvr>
                                        <p:cTn id="18" dur="500"/>
                                        <p:tgtEl>
                                          <p:spTgt spid="1105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595" grpId="0" animBg="1"/>
      <p:bldP spid="110596" grpId="0" animBg="1"/>
      <p:bldP spid="11059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スライド番号プレースホルダ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580087AE-0D8D-4597-9966-CEEF5EB17B27}" type="slidenum">
              <a:rPr kumimoji="0" lang="en-US" altLang="ja-JP"/>
              <a:pPr eaLnBrk="1" hangingPunct="1"/>
              <a:t>9</a:t>
            </a:fld>
            <a:endParaRPr kumimoji="0" lang="en-US" altLang="ja-JP"/>
          </a:p>
        </p:txBody>
      </p:sp>
      <p:sp>
        <p:nvSpPr>
          <p:cNvPr id="11267" name="Oval 34"/>
          <p:cNvSpPr>
            <a:spLocks noChangeArrowheads="1"/>
          </p:cNvSpPr>
          <p:nvPr/>
        </p:nvSpPr>
        <p:spPr bwMode="auto">
          <a:xfrm>
            <a:off x="7086600" y="3048000"/>
            <a:ext cx="609600" cy="609600"/>
          </a:xfrm>
          <a:prstGeom prst="ellipse">
            <a:avLst/>
          </a:prstGeom>
          <a:solidFill>
            <a:schemeClr val="accent1">
              <a:alpha val="50195"/>
            </a:schemeClr>
          </a:solidFill>
          <a:ln w="25400">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1268" name="Oval 37"/>
          <p:cNvSpPr>
            <a:spLocks noChangeArrowheads="1"/>
          </p:cNvSpPr>
          <p:nvPr/>
        </p:nvSpPr>
        <p:spPr bwMode="auto">
          <a:xfrm>
            <a:off x="4038600" y="3048000"/>
            <a:ext cx="609600" cy="609600"/>
          </a:xfrm>
          <a:prstGeom prst="ellipse">
            <a:avLst/>
          </a:prstGeom>
          <a:solidFill>
            <a:schemeClr val="accent1">
              <a:alpha val="50195"/>
            </a:schemeClr>
          </a:solidFill>
          <a:ln w="25400">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3317" name="Text Box 5"/>
          <p:cNvSpPr txBox="1">
            <a:spLocks noChangeArrowheads="1"/>
          </p:cNvSpPr>
          <p:nvPr/>
        </p:nvSpPr>
        <p:spPr bwMode="auto">
          <a:xfrm>
            <a:off x="838200" y="5562600"/>
            <a:ext cx="1752600" cy="4064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dirty="0">
                <a:solidFill>
                  <a:schemeClr val="bg1"/>
                </a:solidFill>
              </a:rPr>
              <a:t>別の</a:t>
            </a:r>
            <a:r>
              <a:rPr lang="ja-JP" altLang="en-US" sz="2000" dirty="0"/>
              <a:t>情報集合</a:t>
            </a:r>
          </a:p>
        </p:txBody>
      </p:sp>
      <p:sp>
        <p:nvSpPr>
          <p:cNvPr id="13318" name="AutoShape 6"/>
          <p:cNvSpPr>
            <a:spLocks noChangeArrowheads="1"/>
          </p:cNvSpPr>
          <p:nvPr/>
        </p:nvSpPr>
        <p:spPr bwMode="auto">
          <a:xfrm>
            <a:off x="1600200" y="5029200"/>
            <a:ext cx="381000" cy="381000"/>
          </a:xfrm>
          <a:prstGeom prst="downArrow">
            <a:avLst>
              <a:gd name="adj1" fmla="val 50000"/>
              <a:gd name="adj2" fmla="val 25000"/>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vert="eaVert"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3319" name="AutoShape 7"/>
          <p:cNvSpPr>
            <a:spLocks/>
          </p:cNvSpPr>
          <p:nvPr/>
        </p:nvSpPr>
        <p:spPr bwMode="auto">
          <a:xfrm>
            <a:off x="228600" y="3733800"/>
            <a:ext cx="3276600" cy="1066800"/>
          </a:xfrm>
          <a:prstGeom prst="borderCallout1">
            <a:avLst>
              <a:gd name="adj1" fmla="val 10713"/>
              <a:gd name="adj2" fmla="val 102324"/>
              <a:gd name="adj3" fmla="val -8037"/>
              <a:gd name="adj4" fmla="val 117977"/>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dirty="0"/>
              <a:t>情報の内容が</a:t>
            </a:r>
          </a:p>
          <a:p>
            <a:pPr eaLnBrk="1" hangingPunct="1"/>
            <a:r>
              <a:rPr lang="ja-JP" altLang="en-US" sz="2000" dirty="0"/>
              <a:t>「能力低」と「能力高」とで</a:t>
            </a:r>
          </a:p>
          <a:p>
            <a:pPr eaLnBrk="1" hangingPunct="1"/>
            <a:r>
              <a:rPr lang="ja-JP" altLang="en-US" sz="2000" dirty="0">
                <a:solidFill>
                  <a:schemeClr val="bg1"/>
                </a:solidFill>
              </a:rPr>
              <a:t>別の</a:t>
            </a:r>
            <a:r>
              <a:rPr lang="ja-JP" altLang="en-US" sz="2000" dirty="0"/>
              <a:t>行動をとることができる</a:t>
            </a:r>
          </a:p>
        </p:txBody>
      </p:sp>
      <p:sp>
        <p:nvSpPr>
          <p:cNvPr id="13320" name="Line 8"/>
          <p:cNvSpPr>
            <a:spLocks noChangeShapeType="1"/>
          </p:cNvSpPr>
          <p:nvPr/>
        </p:nvSpPr>
        <p:spPr bwMode="auto">
          <a:xfrm flipV="1">
            <a:off x="3581400" y="3429000"/>
            <a:ext cx="3429000" cy="609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273" name="Rectangle 9"/>
          <p:cNvSpPr>
            <a:spLocks noGrp="1" noChangeArrowheads="1"/>
          </p:cNvSpPr>
          <p:nvPr>
            <p:ph type="title"/>
          </p:nvPr>
        </p:nvSpPr>
        <p:spPr>
          <a:xfrm>
            <a:off x="457200" y="274638"/>
            <a:ext cx="8229600" cy="792162"/>
          </a:xfrm>
        </p:spPr>
        <p:txBody>
          <a:bodyPr/>
          <a:lstStyle/>
          <a:p>
            <a:pPr eaLnBrk="1" hangingPunct="1"/>
            <a:r>
              <a:rPr lang="ja-JP" altLang="en-US" smtClean="0"/>
              <a:t>ゲーム</a:t>
            </a:r>
            <a:r>
              <a:rPr lang="en-US" altLang="ja-JP" smtClean="0"/>
              <a:t>1</a:t>
            </a:r>
            <a:r>
              <a:rPr lang="ja-JP" altLang="en-US" smtClean="0"/>
              <a:t>のより正確な展開形表現</a:t>
            </a:r>
          </a:p>
        </p:txBody>
      </p:sp>
      <p:sp>
        <p:nvSpPr>
          <p:cNvPr id="11274" name="Oval 10"/>
          <p:cNvSpPr>
            <a:spLocks noChangeArrowheads="1"/>
          </p:cNvSpPr>
          <p:nvPr/>
        </p:nvSpPr>
        <p:spPr bwMode="auto">
          <a:xfrm>
            <a:off x="5638800" y="4876800"/>
            <a:ext cx="304800" cy="304800"/>
          </a:xfrm>
          <a:prstGeom prst="ellipse">
            <a:avLst/>
          </a:prstGeom>
          <a:solidFill>
            <a:schemeClr val="bg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1275" name="Oval 11"/>
          <p:cNvSpPr>
            <a:spLocks noChangeArrowheads="1"/>
          </p:cNvSpPr>
          <p:nvPr/>
        </p:nvSpPr>
        <p:spPr bwMode="auto">
          <a:xfrm>
            <a:off x="5715000" y="4953000"/>
            <a:ext cx="152400" cy="152400"/>
          </a:xfrm>
          <a:prstGeom prst="ellipse">
            <a:avLst/>
          </a:prstGeom>
          <a:solidFill>
            <a:schemeClr val="bg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1276" name="Line 12"/>
          <p:cNvSpPr>
            <a:spLocks noChangeShapeType="1"/>
          </p:cNvSpPr>
          <p:nvPr/>
        </p:nvSpPr>
        <p:spPr bwMode="auto">
          <a:xfrm>
            <a:off x="6477000" y="1600200"/>
            <a:ext cx="914400" cy="17526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277" name="Line 13"/>
          <p:cNvSpPr>
            <a:spLocks noChangeShapeType="1"/>
          </p:cNvSpPr>
          <p:nvPr/>
        </p:nvSpPr>
        <p:spPr bwMode="auto">
          <a:xfrm>
            <a:off x="3352800" y="1676400"/>
            <a:ext cx="990600" cy="1676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278" name="Line 14"/>
          <p:cNvSpPr>
            <a:spLocks noChangeShapeType="1"/>
          </p:cNvSpPr>
          <p:nvPr/>
        </p:nvSpPr>
        <p:spPr bwMode="auto">
          <a:xfrm flipH="1">
            <a:off x="4343400" y="1600200"/>
            <a:ext cx="990600" cy="18288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279" name="Line 15"/>
          <p:cNvSpPr>
            <a:spLocks noChangeShapeType="1"/>
          </p:cNvSpPr>
          <p:nvPr/>
        </p:nvSpPr>
        <p:spPr bwMode="auto">
          <a:xfrm flipH="1">
            <a:off x="7391400" y="1600200"/>
            <a:ext cx="990600" cy="17526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280" name="Line 16"/>
          <p:cNvSpPr>
            <a:spLocks noChangeShapeType="1"/>
          </p:cNvSpPr>
          <p:nvPr/>
        </p:nvSpPr>
        <p:spPr bwMode="auto">
          <a:xfrm flipH="1" flipV="1">
            <a:off x="4343400" y="3352800"/>
            <a:ext cx="1447800" cy="1676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281" name="Line 17"/>
          <p:cNvSpPr>
            <a:spLocks noChangeShapeType="1"/>
          </p:cNvSpPr>
          <p:nvPr/>
        </p:nvSpPr>
        <p:spPr bwMode="auto">
          <a:xfrm flipH="1">
            <a:off x="5791200" y="3352800"/>
            <a:ext cx="1600200" cy="1676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282" name="Oval 18"/>
          <p:cNvSpPr>
            <a:spLocks noChangeArrowheads="1"/>
          </p:cNvSpPr>
          <p:nvPr/>
        </p:nvSpPr>
        <p:spPr bwMode="auto">
          <a:xfrm>
            <a:off x="4267200" y="3276600"/>
            <a:ext cx="152400" cy="152400"/>
          </a:xfrm>
          <a:prstGeom prst="ellipse">
            <a:avLst/>
          </a:prstGeom>
          <a:solidFill>
            <a:schemeClr val="tx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1283" name="Oval 19"/>
          <p:cNvSpPr>
            <a:spLocks noChangeArrowheads="1"/>
          </p:cNvSpPr>
          <p:nvPr/>
        </p:nvSpPr>
        <p:spPr bwMode="auto">
          <a:xfrm>
            <a:off x="7315200" y="3276600"/>
            <a:ext cx="152400" cy="152400"/>
          </a:xfrm>
          <a:prstGeom prst="ellipse">
            <a:avLst/>
          </a:prstGeom>
          <a:solidFill>
            <a:schemeClr val="tx1"/>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1284" name="Text Box 20"/>
          <p:cNvSpPr txBox="1">
            <a:spLocks noChangeArrowheads="1"/>
          </p:cNvSpPr>
          <p:nvPr/>
        </p:nvSpPr>
        <p:spPr bwMode="auto">
          <a:xfrm>
            <a:off x="5486400" y="5257800"/>
            <a:ext cx="641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自然</a:t>
            </a:r>
          </a:p>
        </p:txBody>
      </p:sp>
      <p:sp>
        <p:nvSpPr>
          <p:cNvPr id="11285" name="Text Box 21"/>
          <p:cNvSpPr txBox="1">
            <a:spLocks noChangeArrowheads="1"/>
          </p:cNvSpPr>
          <p:nvPr/>
        </p:nvSpPr>
        <p:spPr bwMode="auto">
          <a:xfrm>
            <a:off x="4114800" y="4038600"/>
            <a:ext cx="9588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能力低</a:t>
            </a:r>
          </a:p>
          <a:p>
            <a:pPr eaLnBrk="1" hangingPunct="1"/>
            <a:r>
              <a:rPr lang="ja-JP" altLang="en-US"/>
              <a:t>確率</a:t>
            </a:r>
            <a:r>
              <a:rPr lang="en-US" altLang="ja-JP"/>
              <a:t>1/2</a:t>
            </a:r>
          </a:p>
        </p:txBody>
      </p:sp>
      <p:sp>
        <p:nvSpPr>
          <p:cNvPr id="11286" name="Text Box 22"/>
          <p:cNvSpPr txBox="1">
            <a:spLocks noChangeArrowheads="1"/>
          </p:cNvSpPr>
          <p:nvPr/>
        </p:nvSpPr>
        <p:spPr bwMode="auto">
          <a:xfrm>
            <a:off x="6705600" y="4038600"/>
            <a:ext cx="9588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能力高</a:t>
            </a:r>
          </a:p>
          <a:p>
            <a:pPr eaLnBrk="1" hangingPunct="1"/>
            <a:r>
              <a:rPr lang="ja-JP" altLang="en-US"/>
              <a:t>確率</a:t>
            </a:r>
            <a:r>
              <a:rPr lang="en-US" altLang="ja-JP"/>
              <a:t>1/2</a:t>
            </a:r>
          </a:p>
        </p:txBody>
      </p:sp>
      <p:sp>
        <p:nvSpPr>
          <p:cNvPr id="11287" name="Text Box 23"/>
          <p:cNvSpPr txBox="1">
            <a:spLocks noChangeArrowheads="1"/>
          </p:cNvSpPr>
          <p:nvPr/>
        </p:nvSpPr>
        <p:spPr bwMode="auto">
          <a:xfrm>
            <a:off x="3352800" y="3124200"/>
            <a:ext cx="641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企業</a:t>
            </a:r>
          </a:p>
        </p:txBody>
      </p:sp>
      <p:sp>
        <p:nvSpPr>
          <p:cNvPr id="11288" name="Text Box 24"/>
          <p:cNvSpPr txBox="1">
            <a:spLocks noChangeArrowheads="1"/>
          </p:cNvSpPr>
          <p:nvPr/>
        </p:nvSpPr>
        <p:spPr bwMode="auto">
          <a:xfrm>
            <a:off x="3276600" y="2438400"/>
            <a:ext cx="5746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雇う</a:t>
            </a:r>
          </a:p>
        </p:txBody>
      </p:sp>
      <p:sp>
        <p:nvSpPr>
          <p:cNvPr id="11289" name="Text Box 25"/>
          <p:cNvSpPr txBox="1">
            <a:spLocks noChangeArrowheads="1"/>
          </p:cNvSpPr>
          <p:nvPr/>
        </p:nvSpPr>
        <p:spPr bwMode="auto">
          <a:xfrm>
            <a:off x="6400800" y="2438400"/>
            <a:ext cx="5746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雇う</a:t>
            </a:r>
          </a:p>
        </p:txBody>
      </p:sp>
      <p:sp>
        <p:nvSpPr>
          <p:cNvPr id="11290" name="Text Box 26"/>
          <p:cNvSpPr txBox="1">
            <a:spLocks noChangeArrowheads="1"/>
          </p:cNvSpPr>
          <p:nvPr/>
        </p:nvSpPr>
        <p:spPr bwMode="auto">
          <a:xfrm>
            <a:off x="4876800" y="2438400"/>
            <a:ext cx="10636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雇わない</a:t>
            </a:r>
          </a:p>
        </p:txBody>
      </p:sp>
      <p:sp>
        <p:nvSpPr>
          <p:cNvPr id="11291" name="Text Box 27"/>
          <p:cNvSpPr txBox="1">
            <a:spLocks noChangeArrowheads="1"/>
          </p:cNvSpPr>
          <p:nvPr/>
        </p:nvSpPr>
        <p:spPr bwMode="auto">
          <a:xfrm>
            <a:off x="7924800" y="2438400"/>
            <a:ext cx="10636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雇わない</a:t>
            </a:r>
          </a:p>
        </p:txBody>
      </p:sp>
      <p:sp>
        <p:nvSpPr>
          <p:cNvPr id="11292" name="Text Box 28"/>
          <p:cNvSpPr txBox="1">
            <a:spLocks noChangeArrowheads="1"/>
          </p:cNvSpPr>
          <p:nvPr/>
        </p:nvSpPr>
        <p:spPr bwMode="auto">
          <a:xfrm>
            <a:off x="3048000" y="1219200"/>
            <a:ext cx="5794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a:t>－</a:t>
            </a:r>
            <a:r>
              <a:rPr lang="en-US" altLang="ja-JP" sz="2000"/>
              <a:t>1</a:t>
            </a:r>
          </a:p>
        </p:txBody>
      </p:sp>
      <p:sp>
        <p:nvSpPr>
          <p:cNvPr id="11293" name="Text Box 29"/>
          <p:cNvSpPr txBox="1">
            <a:spLocks noChangeArrowheads="1"/>
          </p:cNvSpPr>
          <p:nvPr/>
        </p:nvSpPr>
        <p:spPr bwMode="auto">
          <a:xfrm>
            <a:off x="5181600" y="1219200"/>
            <a:ext cx="381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2000"/>
              <a:t>0</a:t>
            </a:r>
          </a:p>
        </p:txBody>
      </p:sp>
      <p:sp>
        <p:nvSpPr>
          <p:cNvPr id="11294" name="Text Box 30"/>
          <p:cNvSpPr txBox="1">
            <a:spLocks noChangeArrowheads="1"/>
          </p:cNvSpPr>
          <p:nvPr/>
        </p:nvSpPr>
        <p:spPr bwMode="auto">
          <a:xfrm>
            <a:off x="6324600" y="1219200"/>
            <a:ext cx="3254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2000"/>
              <a:t>2</a:t>
            </a:r>
          </a:p>
        </p:txBody>
      </p:sp>
      <p:sp>
        <p:nvSpPr>
          <p:cNvPr id="11295" name="Text Box 31"/>
          <p:cNvSpPr txBox="1">
            <a:spLocks noChangeArrowheads="1"/>
          </p:cNvSpPr>
          <p:nvPr/>
        </p:nvSpPr>
        <p:spPr bwMode="auto">
          <a:xfrm>
            <a:off x="8229600" y="1219200"/>
            <a:ext cx="381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2000"/>
              <a:t>0</a:t>
            </a:r>
          </a:p>
        </p:txBody>
      </p:sp>
      <p:sp>
        <p:nvSpPr>
          <p:cNvPr id="11296" name="Text Box 35"/>
          <p:cNvSpPr txBox="1">
            <a:spLocks noChangeArrowheads="1"/>
          </p:cNvSpPr>
          <p:nvPr/>
        </p:nvSpPr>
        <p:spPr bwMode="auto">
          <a:xfrm>
            <a:off x="4724400" y="2971800"/>
            <a:ext cx="1022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a:t>
            </a:r>
            <a:r>
              <a:rPr lang="ja-JP" altLang="en-US"/>
              <a:t>能力低</a:t>
            </a:r>
            <a:r>
              <a:rPr lang="en-US" altLang="ja-JP"/>
              <a:t>}</a:t>
            </a:r>
          </a:p>
        </p:txBody>
      </p:sp>
      <p:sp>
        <p:nvSpPr>
          <p:cNvPr id="11297" name="Text Box 36"/>
          <p:cNvSpPr txBox="1">
            <a:spLocks noChangeArrowheads="1"/>
          </p:cNvSpPr>
          <p:nvPr/>
        </p:nvSpPr>
        <p:spPr bwMode="auto">
          <a:xfrm>
            <a:off x="5943600" y="2971800"/>
            <a:ext cx="1022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a:t>
            </a:r>
            <a:r>
              <a:rPr lang="ja-JP" altLang="en-US"/>
              <a:t>能力高</a:t>
            </a:r>
            <a:r>
              <a:rPr lang="en-US" altLang="ja-JP"/>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3319"/>
                                        </p:tgtEl>
                                        <p:attrNameLst>
                                          <p:attrName>style.visibility</p:attrName>
                                        </p:attrNameLst>
                                      </p:cBhvr>
                                      <p:to>
                                        <p:strVal val="visible"/>
                                      </p:to>
                                    </p:set>
                                    <p:anim calcmode="lin" valueType="num">
                                      <p:cBhvr>
                                        <p:cTn id="7" dur="500" fill="hold"/>
                                        <p:tgtEl>
                                          <p:spTgt spid="13319"/>
                                        </p:tgtEl>
                                        <p:attrNameLst>
                                          <p:attrName>ppt_w</p:attrName>
                                        </p:attrNameLst>
                                      </p:cBhvr>
                                      <p:tavLst>
                                        <p:tav tm="0">
                                          <p:val>
                                            <p:fltVal val="0"/>
                                          </p:val>
                                        </p:tav>
                                        <p:tav tm="100000">
                                          <p:val>
                                            <p:strVal val="#ppt_w"/>
                                          </p:val>
                                        </p:tav>
                                      </p:tavLst>
                                    </p:anim>
                                    <p:anim calcmode="lin" valueType="num">
                                      <p:cBhvr>
                                        <p:cTn id="8" dur="500" fill="hold"/>
                                        <p:tgtEl>
                                          <p:spTgt spid="13319"/>
                                        </p:tgtEl>
                                        <p:attrNameLst>
                                          <p:attrName>ppt_h</p:attrName>
                                        </p:attrNameLst>
                                      </p:cBhvr>
                                      <p:tavLst>
                                        <p:tav tm="0">
                                          <p:val>
                                            <p:fltVal val="0"/>
                                          </p:val>
                                        </p:tav>
                                        <p:tav tm="100000">
                                          <p:val>
                                            <p:strVal val="#ppt_h"/>
                                          </p:val>
                                        </p:tav>
                                      </p:tavLst>
                                    </p:anim>
                                    <p:animEffect transition="in" filter="fade">
                                      <p:cBhvr>
                                        <p:cTn id="9" dur="500"/>
                                        <p:tgtEl>
                                          <p:spTgt spid="13319"/>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13320"/>
                                        </p:tgtEl>
                                        <p:attrNameLst>
                                          <p:attrName>style.visibility</p:attrName>
                                        </p:attrNameLst>
                                      </p:cBhvr>
                                      <p:to>
                                        <p:strVal val="visible"/>
                                      </p:to>
                                    </p:set>
                                    <p:anim calcmode="lin" valueType="num">
                                      <p:cBhvr>
                                        <p:cTn id="12" dur="500" fill="hold"/>
                                        <p:tgtEl>
                                          <p:spTgt spid="13320"/>
                                        </p:tgtEl>
                                        <p:attrNameLst>
                                          <p:attrName>ppt_w</p:attrName>
                                        </p:attrNameLst>
                                      </p:cBhvr>
                                      <p:tavLst>
                                        <p:tav tm="0">
                                          <p:val>
                                            <p:fltVal val="0"/>
                                          </p:val>
                                        </p:tav>
                                        <p:tav tm="100000">
                                          <p:val>
                                            <p:strVal val="#ppt_w"/>
                                          </p:val>
                                        </p:tav>
                                      </p:tavLst>
                                    </p:anim>
                                    <p:anim calcmode="lin" valueType="num">
                                      <p:cBhvr>
                                        <p:cTn id="13" dur="500" fill="hold"/>
                                        <p:tgtEl>
                                          <p:spTgt spid="13320"/>
                                        </p:tgtEl>
                                        <p:attrNameLst>
                                          <p:attrName>ppt_h</p:attrName>
                                        </p:attrNameLst>
                                      </p:cBhvr>
                                      <p:tavLst>
                                        <p:tav tm="0">
                                          <p:val>
                                            <p:fltVal val="0"/>
                                          </p:val>
                                        </p:tav>
                                        <p:tav tm="100000">
                                          <p:val>
                                            <p:strVal val="#ppt_h"/>
                                          </p:val>
                                        </p:tav>
                                      </p:tavLst>
                                    </p:anim>
                                    <p:animEffect transition="in" filter="fade">
                                      <p:cBhvr>
                                        <p:cTn id="14" dur="500"/>
                                        <p:tgtEl>
                                          <p:spTgt spid="13320"/>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13318"/>
                                        </p:tgtEl>
                                        <p:attrNameLst>
                                          <p:attrName>style.visibility</p:attrName>
                                        </p:attrNameLst>
                                      </p:cBhvr>
                                      <p:to>
                                        <p:strVal val="visible"/>
                                      </p:to>
                                    </p:set>
                                    <p:animEffect transition="in" filter="wipe(up)">
                                      <p:cBhvr>
                                        <p:cTn id="19" dur="500"/>
                                        <p:tgtEl>
                                          <p:spTgt spid="13318"/>
                                        </p:tgtEl>
                                      </p:cBhvr>
                                    </p:animEffect>
                                  </p:childTnLst>
                                </p:cTn>
                              </p:par>
                            </p:childTnLst>
                          </p:cTn>
                        </p:par>
                        <p:par>
                          <p:cTn id="20" fill="hold" nodeType="afterGroup">
                            <p:stCondLst>
                              <p:cond delay="500"/>
                            </p:stCondLst>
                            <p:childTnLst>
                              <p:par>
                                <p:cTn id="21" presetID="22" presetClass="entr" presetSubtype="1" fill="hold" grpId="0" nodeType="afterEffect">
                                  <p:stCondLst>
                                    <p:cond delay="0"/>
                                  </p:stCondLst>
                                  <p:childTnLst>
                                    <p:set>
                                      <p:cBhvr>
                                        <p:cTn id="22" dur="1" fill="hold">
                                          <p:stCondLst>
                                            <p:cond delay="0"/>
                                          </p:stCondLst>
                                        </p:cTn>
                                        <p:tgtEl>
                                          <p:spTgt spid="13317"/>
                                        </p:tgtEl>
                                        <p:attrNameLst>
                                          <p:attrName>style.visibility</p:attrName>
                                        </p:attrNameLst>
                                      </p:cBhvr>
                                      <p:to>
                                        <p:strVal val="visible"/>
                                      </p:to>
                                    </p:set>
                                    <p:animEffect transition="in" filter="wipe(up)">
                                      <p:cBhvr>
                                        <p:cTn id="23" dur="500"/>
                                        <p:tgtEl>
                                          <p:spTgt spid="133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7" grpId="0" animBg="1"/>
      <p:bldP spid="13318" grpId="0" animBg="1"/>
      <p:bldP spid="13319" grpId="0" animBg="1"/>
      <p:bldP spid="13320" grpId="0" animBg="1"/>
    </p:bldLst>
  </p:timing>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1903</TotalTime>
  <Words>3830</Words>
  <Application>Microsoft Office PowerPoint</Application>
  <PresentationFormat>画面に合わせる (4:3)</PresentationFormat>
  <Paragraphs>682</Paragraphs>
  <Slides>38</Slides>
  <Notes>38</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38</vt:i4>
      </vt:variant>
    </vt:vector>
  </HeadingPairs>
  <TitlesOfParts>
    <vt:vector size="44" baseType="lpstr">
      <vt:lpstr>ＭＳ Ｐゴシック</vt:lpstr>
      <vt:lpstr>ＭＳ Ｐ明朝</vt:lpstr>
      <vt:lpstr>Arial</vt:lpstr>
      <vt:lpstr>Calibri</vt:lpstr>
      <vt:lpstr>標準デザイン</vt:lpstr>
      <vt:lpstr>Equation</vt:lpstr>
      <vt:lpstr>戦略的行動と経済取引 （ゲーム理論入門）</vt:lpstr>
      <vt:lpstr>情報の非対称性</vt:lpstr>
      <vt:lpstr>情報集合と情報構造</vt:lpstr>
      <vt:lpstr>情報集合と情報構造</vt:lpstr>
      <vt:lpstr>情報集合と情報構造</vt:lpstr>
      <vt:lpstr>ゲーム1における企業の最適戦略</vt:lpstr>
      <vt:lpstr>情報集合と情報構造</vt:lpstr>
      <vt:lpstr>ゲーム2の展開形表現</vt:lpstr>
      <vt:lpstr>ゲーム1のより正確な展開形表現</vt:lpstr>
      <vt:lpstr>情報集合と情報構造</vt:lpstr>
      <vt:lpstr>完全ベイズ均衡</vt:lpstr>
      <vt:lpstr>完全ベイズ均衡</vt:lpstr>
      <vt:lpstr>PowerPoint プレゼンテーション</vt:lpstr>
      <vt:lpstr>信念の合理性</vt:lpstr>
      <vt:lpstr>完全ベイズ均衡：チキン・ゲーム</vt:lpstr>
      <vt:lpstr>完全ベイズ均衡：チキン・ゲーム</vt:lpstr>
      <vt:lpstr>PowerPoint プレゼンテーション</vt:lpstr>
      <vt:lpstr>チキン・ゲームにおける完全ベイズ均衡</vt:lpstr>
      <vt:lpstr>PowerPoint プレゼンテーション</vt:lpstr>
      <vt:lpstr>シグナリング・ゲーム</vt:lpstr>
      <vt:lpstr>労働者の能力と企業の給与決定のゲーム</vt:lpstr>
      <vt:lpstr>労働者の能力と企業の給与決定のゲーム</vt:lpstr>
      <vt:lpstr>労働者の能力と企業の給与決定のゲーム</vt:lpstr>
      <vt:lpstr>能力が判別できるケース</vt:lpstr>
      <vt:lpstr>能力が判別できないケース</vt:lpstr>
      <vt:lpstr>労働者の能力と企業の給与決定のゲーム</vt:lpstr>
      <vt:lpstr>シグナリング・ゲーム</vt:lpstr>
      <vt:lpstr>シグナリング・ゲーム</vt:lpstr>
      <vt:lpstr>シグナリング・ゲーム</vt:lpstr>
      <vt:lpstr>シグナリング・ゲームの木</vt:lpstr>
      <vt:lpstr>シグナリング・ゲームの均衡</vt:lpstr>
      <vt:lpstr>シグナリングゲーム：分離型均衡</vt:lpstr>
      <vt:lpstr>PowerPoint プレゼンテーション</vt:lpstr>
      <vt:lpstr>PowerPoint プレゼンテーション</vt:lpstr>
      <vt:lpstr>PowerPoint プレゼンテーション</vt:lpstr>
      <vt:lpstr>シグナリング・ゲーム：混在型均衡</vt:lpstr>
      <vt:lpstr>PowerPoint プレゼンテーション</vt:lpstr>
      <vt:lpstr>資格による能力判別の是非</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Akihiko</dc:creator>
  <cp:lastModifiedBy>Akihiko</cp:lastModifiedBy>
  <cp:revision>249</cp:revision>
  <cp:lastPrinted>1601-01-01T00:00:00Z</cp:lastPrinted>
  <dcterms:created xsi:type="dcterms:W3CDTF">1601-01-01T00:00:00Z</dcterms:created>
  <dcterms:modified xsi:type="dcterms:W3CDTF">2017-06-13T08:00:53Z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