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77" r:id="rId2"/>
    <p:sldId id="257" r:id="rId3"/>
    <p:sldId id="258" r:id="rId4"/>
    <p:sldId id="260" r:id="rId5"/>
    <p:sldId id="261" r:id="rId6"/>
    <p:sldId id="262" r:id="rId7"/>
    <p:sldId id="259" r:id="rId8"/>
    <p:sldId id="263" r:id="rId9"/>
    <p:sldId id="264" r:id="rId10"/>
    <p:sldId id="267" r:id="rId11"/>
    <p:sldId id="265" r:id="rId12"/>
    <p:sldId id="269" r:id="rId13"/>
    <p:sldId id="268" r:id="rId14"/>
    <p:sldId id="266" r:id="rId15"/>
    <p:sldId id="270" r:id="rId16"/>
    <p:sldId id="271" r:id="rId17"/>
    <p:sldId id="272" r:id="rId18"/>
    <p:sldId id="273" r:id="rId19"/>
    <p:sldId id="274" r:id="rId20"/>
    <p:sldId id="275" r:id="rId21"/>
  </p:sldIdLst>
  <p:sldSz cx="9144000" cy="6858000" type="screen4x3"/>
  <p:notesSz cx="9144000" cy="685800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7" d="100"/>
          <a:sy n="47" d="100"/>
        </p:scale>
        <p:origin x="1420" y="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ltLang="ja-JP"/>
          </a:p>
        </p:txBody>
      </p:sp>
      <p:sp>
        <p:nvSpPr>
          <p:cNvPr id="25603" name="Rectangle 3"/>
          <p:cNvSpPr>
            <a:spLocks noGrp="1" noChangeArrowheads="1"/>
          </p:cNvSpPr>
          <p:nvPr>
            <p:ph type="dt" sz="quarter" idx="1"/>
          </p:nvPr>
        </p:nvSpPr>
        <p:spPr bwMode="auto">
          <a:xfrm>
            <a:off x="5179484"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ltLang="ja-JP"/>
          </a:p>
        </p:txBody>
      </p:sp>
      <p:sp>
        <p:nvSpPr>
          <p:cNvPr id="25604" name="Rectangle 4"/>
          <p:cNvSpPr>
            <a:spLocks noGrp="1" noChangeArrowheads="1"/>
          </p:cNvSpPr>
          <p:nvPr>
            <p:ph type="ftr" sz="quarter" idx="2"/>
          </p:nvPr>
        </p:nvSpPr>
        <p:spPr bwMode="auto">
          <a:xfrm>
            <a:off x="0"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ltLang="ja-JP"/>
          </a:p>
        </p:txBody>
      </p:sp>
      <p:sp>
        <p:nvSpPr>
          <p:cNvPr id="25605" name="Rectangle 5"/>
          <p:cNvSpPr>
            <a:spLocks noGrp="1" noChangeArrowheads="1"/>
          </p:cNvSpPr>
          <p:nvPr>
            <p:ph type="sldNum" sz="quarter" idx="3"/>
          </p:nvPr>
        </p:nvSpPr>
        <p:spPr bwMode="auto">
          <a:xfrm>
            <a:off x="5179484"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0B49142-59E7-4981-B91F-A7D93A20B24D}" type="slidenum">
              <a:rPr lang="en-US" altLang="ja-JP"/>
              <a:pPr/>
              <a:t>‹#›</a:t>
            </a:fld>
            <a:endParaRPr lang="en-US" altLang="ja-JP"/>
          </a:p>
        </p:txBody>
      </p:sp>
    </p:spTree>
    <p:extLst>
      <p:ext uri="{BB962C8B-B14F-4D97-AF65-F5344CB8AC3E}">
        <p14:creationId xmlns:p14="http://schemas.microsoft.com/office/powerpoint/2010/main" val="2241352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ltLang="ja-JP"/>
          </a:p>
        </p:txBody>
      </p:sp>
      <p:sp>
        <p:nvSpPr>
          <p:cNvPr id="6147" name="Rectangle 3"/>
          <p:cNvSpPr>
            <a:spLocks noGrp="1" noChangeArrowheads="1"/>
          </p:cNvSpPr>
          <p:nvPr>
            <p:ph type="dt" idx="1"/>
          </p:nvPr>
        </p:nvSpPr>
        <p:spPr bwMode="auto">
          <a:xfrm>
            <a:off x="5179484"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ltLang="ja-JP"/>
          </a:p>
        </p:txBody>
      </p:sp>
      <p:sp>
        <p:nvSpPr>
          <p:cNvPr id="24580"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914400" y="3257550"/>
            <a:ext cx="73152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150" name="Rectangle 6"/>
          <p:cNvSpPr>
            <a:spLocks noGrp="1" noChangeArrowheads="1"/>
          </p:cNvSpPr>
          <p:nvPr>
            <p:ph type="ftr" sz="quarter" idx="4"/>
          </p:nvPr>
        </p:nvSpPr>
        <p:spPr bwMode="auto">
          <a:xfrm>
            <a:off x="0"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ltLang="ja-JP"/>
          </a:p>
        </p:txBody>
      </p:sp>
      <p:sp>
        <p:nvSpPr>
          <p:cNvPr id="6151" name="Rectangle 7"/>
          <p:cNvSpPr>
            <a:spLocks noGrp="1" noChangeArrowheads="1"/>
          </p:cNvSpPr>
          <p:nvPr>
            <p:ph type="sldNum" sz="quarter" idx="5"/>
          </p:nvPr>
        </p:nvSpPr>
        <p:spPr bwMode="auto">
          <a:xfrm>
            <a:off x="5179484"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49A2428-F53D-42CC-B83E-F6508EB788FE}" type="slidenum">
              <a:rPr lang="en-US" altLang="ja-JP"/>
              <a:pPr/>
              <a:t>‹#›</a:t>
            </a:fld>
            <a:endParaRPr lang="en-US" altLang="ja-JP"/>
          </a:p>
        </p:txBody>
      </p:sp>
    </p:spTree>
    <p:extLst>
      <p:ext uri="{BB962C8B-B14F-4D97-AF65-F5344CB8AC3E}">
        <p14:creationId xmlns:p14="http://schemas.microsoft.com/office/powerpoint/2010/main" val="40753211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CF3E32D9-6879-499B-A7BD-A3080F6952E9}" type="slidenum">
              <a:rPr lang="en-US" altLang="ja-JP"/>
              <a:pPr eaLnBrk="1" hangingPunct="1"/>
              <a:t>1</a:t>
            </a:fld>
            <a:endParaRPr lang="en-US" altLang="ja-JP"/>
          </a:p>
        </p:txBody>
      </p:sp>
      <p:sp>
        <p:nvSpPr>
          <p:cNvPr id="25603" name="Rectangle 7"/>
          <p:cNvSpPr txBox="1">
            <a:spLocks noGrp="1" noChangeArrowheads="1"/>
          </p:cNvSpPr>
          <p:nvPr/>
        </p:nvSpPr>
        <p:spPr bwMode="auto">
          <a:xfrm>
            <a:off x="5179484" y="6513910"/>
            <a:ext cx="3962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nchor="b"/>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r" eaLnBrk="1" hangingPunct="1"/>
            <a:fld id="{6EE84429-5EF8-4146-9FF0-5822BC8EDB36}" type="slidenum">
              <a:rPr lang="en-US" altLang="ja-JP" sz="1200"/>
              <a:pPr algn="r" eaLnBrk="1" hangingPunct="1"/>
              <a:t>1</a:t>
            </a:fld>
            <a:endParaRPr lang="en-US" altLang="ja-JP" sz="1200"/>
          </a:p>
        </p:txBody>
      </p:sp>
      <p:sp>
        <p:nvSpPr>
          <p:cNvPr id="25604" name="スライド イメージ プレースホルダ 1"/>
          <p:cNvSpPr>
            <a:spLocks noGrp="1" noRot="1" noChangeAspect="1" noTextEdit="1"/>
          </p:cNvSpPr>
          <p:nvPr>
            <p:ph type="sldImg"/>
          </p:nvPr>
        </p:nvSpPr>
        <p:spPr>
          <a:ln/>
        </p:spPr>
      </p:sp>
      <p:sp>
        <p:nvSpPr>
          <p:cNvPr id="25605"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lstStyle/>
          <a:p>
            <a:pPr eaLnBrk="1" hangingPunct="1">
              <a:spcBef>
                <a:spcPct val="0"/>
              </a:spcBef>
            </a:pPr>
            <a:endParaRPr lang="ja-JP" altLang="ja-JP" smtClean="0">
              <a:latin typeface="Arial" panose="020B0604020202020204" pitchFamily="34" charset="0"/>
            </a:endParaRPr>
          </a:p>
        </p:txBody>
      </p:sp>
      <p:sp>
        <p:nvSpPr>
          <p:cNvPr id="25606" name="スライド番号プレースホルダ 3"/>
          <p:cNvSpPr txBox="1">
            <a:spLocks noGrp="1"/>
          </p:cNvSpPr>
          <p:nvPr/>
        </p:nvSpPr>
        <p:spPr bwMode="auto">
          <a:xfrm>
            <a:off x="5179484" y="6513910"/>
            <a:ext cx="3962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nchor="b"/>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r" eaLnBrk="1" hangingPunct="1"/>
            <a:fld id="{32796504-84AE-4F98-8426-CA317D0C3C5D}" type="slidenum">
              <a:rPr lang="en-US" altLang="ja-JP" sz="1200">
                <a:latin typeface="Calibri" panose="020F0502020204030204" pitchFamily="34" charset="0"/>
              </a:rPr>
              <a:pPr algn="r" eaLnBrk="1" hangingPunct="1"/>
              <a:t>1</a:t>
            </a:fld>
            <a:endParaRPr lang="en-US" altLang="ja-JP" sz="1200">
              <a:latin typeface="Calibri" panose="020F0502020204030204" pitchFamily="34" charset="0"/>
            </a:endParaRPr>
          </a:p>
        </p:txBody>
      </p:sp>
    </p:spTree>
    <p:extLst>
      <p:ext uri="{BB962C8B-B14F-4D97-AF65-F5344CB8AC3E}">
        <p14:creationId xmlns:p14="http://schemas.microsoft.com/office/powerpoint/2010/main" val="18246227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ED8ED77A-9FC7-415A-BBEA-B61184ACBAEE}" type="slidenum">
              <a:rPr lang="en-US" altLang="ja-JP"/>
              <a:pPr eaLnBrk="1" hangingPunct="1"/>
              <a:t>10</a:t>
            </a:fld>
            <a:endParaRPr lang="en-US" altLang="ja-JP"/>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4049765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A6B5DB3C-F8C4-4636-A691-67DCC710DD8A}" type="slidenum">
              <a:rPr lang="en-US" altLang="ja-JP"/>
              <a:pPr eaLnBrk="1" hangingPunct="1"/>
              <a:t>11</a:t>
            </a:fld>
            <a:endParaRPr lang="en-US" altLang="ja-JP"/>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0752703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943A81C0-D893-4FA3-915A-14111F4E3915}" type="slidenum">
              <a:rPr lang="en-US" altLang="ja-JP"/>
              <a:pPr eaLnBrk="1" hangingPunct="1"/>
              <a:t>12</a:t>
            </a:fld>
            <a:endParaRPr lang="en-US" altLang="ja-JP"/>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0370399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スライド イメージ プレースホルダ 1"/>
          <p:cNvSpPr>
            <a:spLocks noGrp="1" noRot="1" noChangeAspect="1" noTextEdit="1"/>
          </p:cNvSpPr>
          <p:nvPr>
            <p:ph type="sldImg"/>
          </p:nvPr>
        </p:nvSpPr>
        <p:spPr>
          <a:ln/>
        </p:spPr>
      </p:sp>
      <p:sp>
        <p:nvSpPr>
          <p:cNvPr id="37891"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37892"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F487E64B-39DE-4B3E-A740-B02BB0914EB4}" type="slidenum">
              <a:rPr lang="en-US" altLang="ja-JP"/>
              <a:pPr eaLnBrk="1" hangingPunct="1"/>
              <a:t>13</a:t>
            </a:fld>
            <a:endParaRPr lang="en-US" altLang="ja-JP"/>
          </a:p>
        </p:txBody>
      </p:sp>
    </p:spTree>
    <p:extLst>
      <p:ext uri="{BB962C8B-B14F-4D97-AF65-F5344CB8AC3E}">
        <p14:creationId xmlns:p14="http://schemas.microsoft.com/office/powerpoint/2010/main" val="1874878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1BACF7B9-2634-496D-BB89-7530102595BC}" type="slidenum">
              <a:rPr lang="en-US" altLang="ja-JP"/>
              <a:pPr eaLnBrk="1" hangingPunct="1"/>
              <a:t>14</a:t>
            </a:fld>
            <a:endParaRPr lang="en-US" altLang="ja-JP"/>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174516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1CE09408-C6C4-4BBD-BD69-5A83F081232B}" type="slidenum">
              <a:rPr lang="en-US" altLang="ja-JP"/>
              <a:pPr eaLnBrk="1" hangingPunct="1"/>
              <a:t>15</a:t>
            </a:fld>
            <a:endParaRPr lang="en-US" altLang="ja-JP"/>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8071153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63956874-3B41-4F10-BE3D-CE165E2DF788}" type="slidenum">
              <a:rPr lang="en-US" altLang="ja-JP"/>
              <a:pPr eaLnBrk="1" hangingPunct="1"/>
              <a:t>16</a:t>
            </a:fld>
            <a:endParaRPr lang="en-US" altLang="ja-JP"/>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6008303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861C44DE-044C-486F-B5AB-A29418CE92E1}" type="slidenum">
              <a:rPr lang="en-US" altLang="ja-JP"/>
              <a:pPr eaLnBrk="1" hangingPunct="1"/>
              <a:t>17</a:t>
            </a:fld>
            <a:endParaRPr lang="en-US" altLang="ja-JP"/>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5440473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09B6F3B8-F953-4E9A-869B-DFB48E17AF2E}" type="slidenum">
              <a:rPr lang="en-US" altLang="ja-JP"/>
              <a:pPr eaLnBrk="1" hangingPunct="1"/>
              <a:t>18</a:t>
            </a:fld>
            <a:endParaRPr lang="en-US" altLang="ja-JP"/>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0936909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スライド イメージ プレースホルダ 1"/>
          <p:cNvSpPr>
            <a:spLocks noGrp="1" noRot="1" noChangeAspect="1" noTextEdit="1"/>
          </p:cNvSpPr>
          <p:nvPr>
            <p:ph type="sldImg"/>
          </p:nvPr>
        </p:nvSpPr>
        <p:spPr>
          <a:ln/>
        </p:spPr>
      </p:sp>
      <p:sp>
        <p:nvSpPr>
          <p:cNvPr id="44035"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44036"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BC4DF962-0788-4027-A1D2-6483A830B61F}" type="slidenum">
              <a:rPr lang="en-US" altLang="ja-JP"/>
              <a:pPr eaLnBrk="1" hangingPunct="1"/>
              <a:t>19</a:t>
            </a:fld>
            <a:endParaRPr lang="en-US" altLang="ja-JP"/>
          </a:p>
        </p:txBody>
      </p:sp>
    </p:spTree>
    <p:extLst>
      <p:ext uri="{BB962C8B-B14F-4D97-AF65-F5344CB8AC3E}">
        <p14:creationId xmlns:p14="http://schemas.microsoft.com/office/powerpoint/2010/main" val="1824885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B4D4C0B4-14BE-4B59-8B25-F4F63290BD00}" type="slidenum">
              <a:rPr lang="en-US" altLang="ja-JP"/>
              <a:pPr eaLnBrk="1" hangingPunct="1"/>
              <a:t>2</a:t>
            </a:fld>
            <a:endParaRPr lang="en-US" altLang="ja-JP"/>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4438779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スライド イメージ プレースホルダ 1"/>
          <p:cNvSpPr>
            <a:spLocks noGrp="1" noRot="1" noChangeAspect="1" noTextEdit="1"/>
          </p:cNvSpPr>
          <p:nvPr>
            <p:ph type="sldImg"/>
          </p:nvPr>
        </p:nvSpPr>
        <p:spPr>
          <a:ln/>
        </p:spPr>
      </p:sp>
      <p:sp>
        <p:nvSpPr>
          <p:cNvPr id="45059"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anose="020B0604020202020204" pitchFamily="34" charset="0"/>
            </a:endParaRPr>
          </a:p>
        </p:txBody>
      </p:sp>
      <p:sp>
        <p:nvSpPr>
          <p:cNvPr id="45060"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8E8C2010-82F1-4E16-B11D-4EAEDE9D9B5C}" type="slidenum">
              <a:rPr lang="en-US" altLang="ja-JP"/>
              <a:pPr eaLnBrk="1" hangingPunct="1"/>
              <a:t>20</a:t>
            </a:fld>
            <a:endParaRPr lang="en-US" altLang="ja-JP"/>
          </a:p>
        </p:txBody>
      </p:sp>
    </p:spTree>
    <p:extLst>
      <p:ext uri="{BB962C8B-B14F-4D97-AF65-F5344CB8AC3E}">
        <p14:creationId xmlns:p14="http://schemas.microsoft.com/office/powerpoint/2010/main" val="21110534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C2D6BB65-6630-4EDA-9139-07A43AEFDD84}" type="slidenum">
              <a:rPr lang="en-US" altLang="ja-JP"/>
              <a:pPr eaLnBrk="1" hangingPunct="1"/>
              <a:t>3</a:t>
            </a:fld>
            <a:endParaRPr lang="en-US" altLang="ja-JP"/>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9434842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C3D7705C-8683-4F8B-A184-C2024C049A04}" type="slidenum">
              <a:rPr lang="en-US" altLang="ja-JP"/>
              <a:pPr eaLnBrk="1" hangingPunct="1"/>
              <a:t>4</a:t>
            </a:fld>
            <a:endParaRPr lang="en-US" altLang="ja-JP"/>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3697798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5067D848-8C34-44A1-8E46-48A6D415D5BF}" type="slidenum">
              <a:rPr lang="en-US" altLang="ja-JP"/>
              <a:pPr eaLnBrk="1" hangingPunct="1"/>
              <a:t>5</a:t>
            </a:fld>
            <a:endParaRPr lang="en-US" altLang="ja-JP"/>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9887892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349E3AB0-AFEF-4DA9-85F9-DF2E97D90023}" type="slidenum">
              <a:rPr lang="en-US" altLang="ja-JP"/>
              <a:pPr eaLnBrk="1" hangingPunct="1"/>
              <a:t>6</a:t>
            </a:fld>
            <a:endParaRPr lang="en-US" altLang="ja-JP"/>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42869905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FC42E01E-E668-4EC5-8E0D-EFD33C673137}" type="slidenum">
              <a:rPr lang="en-US" altLang="ja-JP"/>
              <a:pPr eaLnBrk="1" hangingPunct="1"/>
              <a:t>7</a:t>
            </a:fld>
            <a:endParaRPr lang="en-US" altLang="ja-JP"/>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2973773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3F7FEA0A-9721-4810-972E-1BB909DB844E}" type="slidenum">
              <a:rPr lang="en-US" altLang="ja-JP"/>
              <a:pPr eaLnBrk="1" hangingPunct="1"/>
              <a:t>8</a:t>
            </a:fld>
            <a:endParaRPr lang="en-US" altLang="ja-JP"/>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1462183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5A6544F6-E085-4FDD-BC3E-AAEC792C35B6}" type="slidenum">
              <a:rPr lang="en-US" altLang="ja-JP"/>
              <a:pPr eaLnBrk="1" hangingPunct="1"/>
              <a:t>9</a:t>
            </a:fld>
            <a:endParaRPr lang="en-US" altLang="ja-JP"/>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latin typeface="Arial" panose="020B0604020202020204" pitchFamily="34" charset="0"/>
            </a:endParaRPr>
          </a:p>
        </p:txBody>
      </p:sp>
    </p:spTree>
    <p:extLst>
      <p:ext uri="{BB962C8B-B14F-4D97-AF65-F5344CB8AC3E}">
        <p14:creationId xmlns:p14="http://schemas.microsoft.com/office/powerpoint/2010/main" val="2712455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348D2593-E45D-4F80-A47A-2B16E301CC88}" type="slidenum">
              <a:rPr lang="en-US" altLang="ja-JP"/>
              <a:pPr/>
              <a:t>‹#›</a:t>
            </a:fld>
            <a:endParaRPr lang="en-US" altLang="ja-JP"/>
          </a:p>
        </p:txBody>
      </p:sp>
    </p:spTree>
    <p:extLst>
      <p:ext uri="{BB962C8B-B14F-4D97-AF65-F5344CB8AC3E}">
        <p14:creationId xmlns:p14="http://schemas.microsoft.com/office/powerpoint/2010/main" val="375339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7172C606-F0A8-48B4-97F0-841746DC41AC}" type="slidenum">
              <a:rPr lang="en-US" altLang="ja-JP"/>
              <a:pPr/>
              <a:t>‹#›</a:t>
            </a:fld>
            <a:endParaRPr lang="en-US" altLang="ja-JP"/>
          </a:p>
        </p:txBody>
      </p:sp>
    </p:spTree>
    <p:extLst>
      <p:ext uri="{BB962C8B-B14F-4D97-AF65-F5344CB8AC3E}">
        <p14:creationId xmlns:p14="http://schemas.microsoft.com/office/powerpoint/2010/main" val="389063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68343209-E9E2-4731-A3B7-A36B033D4C41}" type="slidenum">
              <a:rPr lang="en-US" altLang="ja-JP"/>
              <a:pPr/>
              <a:t>‹#›</a:t>
            </a:fld>
            <a:endParaRPr lang="en-US" altLang="ja-JP"/>
          </a:p>
        </p:txBody>
      </p:sp>
    </p:spTree>
    <p:extLst>
      <p:ext uri="{BB962C8B-B14F-4D97-AF65-F5344CB8AC3E}">
        <p14:creationId xmlns:p14="http://schemas.microsoft.com/office/powerpoint/2010/main" val="1337642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089BF923-DB75-4820-891A-2EEFF9881A77}" type="slidenum">
              <a:rPr lang="en-US" altLang="ja-JP"/>
              <a:pPr/>
              <a:t>‹#›</a:t>
            </a:fld>
            <a:endParaRPr lang="en-US" altLang="ja-JP"/>
          </a:p>
        </p:txBody>
      </p:sp>
    </p:spTree>
    <p:extLst>
      <p:ext uri="{BB962C8B-B14F-4D97-AF65-F5344CB8AC3E}">
        <p14:creationId xmlns:p14="http://schemas.microsoft.com/office/powerpoint/2010/main" val="1608507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8F51E40D-3778-4DA5-9686-7760105B8110}" type="slidenum">
              <a:rPr lang="en-US" altLang="ja-JP"/>
              <a:pPr/>
              <a:t>‹#›</a:t>
            </a:fld>
            <a:endParaRPr lang="en-US" altLang="ja-JP"/>
          </a:p>
        </p:txBody>
      </p:sp>
    </p:spTree>
    <p:extLst>
      <p:ext uri="{BB962C8B-B14F-4D97-AF65-F5344CB8AC3E}">
        <p14:creationId xmlns:p14="http://schemas.microsoft.com/office/powerpoint/2010/main" val="2329647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9DE250B5-7383-4FD3-B333-4E0FFB5CDD77}" type="slidenum">
              <a:rPr lang="en-US" altLang="ja-JP"/>
              <a:pPr/>
              <a:t>‹#›</a:t>
            </a:fld>
            <a:endParaRPr lang="en-US" altLang="ja-JP"/>
          </a:p>
        </p:txBody>
      </p:sp>
    </p:spTree>
    <p:extLst>
      <p:ext uri="{BB962C8B-B14F-4D97-AF65-F5344CB8AC3E}">
        <p14:creationId xmlns:p14="http://schemas.microsoft.com/office/powerpoint/2010/main" val="497405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fld id="{8D882BE5-AD05-4F68-87C5-5BF69CC537D2}" type="slidenum">
              <a:rPr lang="en-US" altLang="ja-JP"/>
              <a:pPr/>
              <a:t>‹#›</a:t>
            </a:fld>
            <a:endParaRPr lang="en-US" altLang="ja-JP"/>
          </a:p>
        </p:txBody>
      </p:sp>
    </p:spTree>
    <p:extLst>
      <p:ext uri="{BB962C8B-B14F-4D97-AF65-F5344CB8AC3E}">
        <p14:creationId xmlns:p14="http://schemas.microsoft.com/office/powerpoint/2010/main" val="4056660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fld id="{30320F5E-2D27-400B-B4CD-CCA2A177A485}" type="slidenum">
              <a:rPr lang="en-US" altLang="ja-JP"/>
              <a:pPr/>
              <a:t>‹#›</a:t>
            </a:fld>
            <a:endParaRPr lang="en-US" altLang="ja-JP"/>
          </a:p>
        </p:txBody>
      </p:sp>
    </p:spTree>
    <p:extLst>
      <p:ext uri="{BB962C8B-B14F-4D97-AF65-F5344CB8AC3E}">
        <p14:creationId xmlns:p14="http://schemas.microsoft.com/office/powerpoint/2010/main" val="1694056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fld id="{D9CDE8B9-2220-4458-AE66-0940836299A8}" type="slidenum">
              <a:rPr lang="en-US" altLang="ja-JP"/>
              <a:pPr/>
              <a:t>‹#›</a:t>
            </a:fld>
            <a:endParaRPr lang="en-US" altLang="ja-JP"/>
          </a:p>
        </p:txBody>
      </p:sp>
    </p:spTree>
    <p:extLst>
      <p:ext uri="{BB962C8B-B14F-4D97-AF65-F5344CB8AC3E}">
        <p14:creationId xmlns:p14="http://schemas.microsoft.com/office/powerpoint/2010/main" val="3735074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703D6425-D40B-41D9-8153-0A40BEE39CD6}" type="slidenum">
              <a:rPr lang="en-US" altLang="ja-JP"/>
              <a:pPr/>
              <a:t>‹#›</a:t>
            </a:fld>
            <a:endParaRPr lang="en-US" altLang="ja-JP"/>
          </a:p>
        </p:txBody>
      </p:sp>
    </p:spTree>
    <p:extLst>
      <p:ext uri="{BB962C8B-B14F-4D97-AF65-F5344CB8AC3E}">
        <p14:creationId xmlns:p14="http://schemas.microsoft.com/office/powerpoint/2010/main" val="1988177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7E3BFB73-E0DE-4596-AB5C-96EB93C4C1B5}" type="slidenum">
              <a:rPr lang="en-US" altLang="ja-JP"/>
              <a:pPr/>
              <a:t>‹#›</a:t>
            </a:fld>
            <a:endParaRPr lang="en-US" altLang="ja-JP"/>
          </a:p>
        </p:txBody>
      </p:sp>
    </p:spTree>
    <p:extLst>
      <p:ext uri="{BB962C8B-B14F-4D97-AF65-F5344CB8AC3E}">
        <p14:creationId xmlns:p14="http://schemas.microsoft.com/office/powerpoint/2010/main" val="3849777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4099"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8278DD0-1157-4FDC-96CC-436E40AD702E}"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5.wmf"/><Relationship Id="rId3" Type="http://schemas.openxmlformats.org/officeDocument/2006/relationships/notesSlide" Target="../notesSlides/notesSlide15.xml"/><Relationship Id="rId7" Type="http://schemas.openxmlformats.org/officeDocument/2006/relationships/image" Target="../media/image2.wmf"/><Relationship Id="rId12"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wmf"/><Relationship Id="rId5" Type="http://schemas.openxmlformats.org/officeDocument/2006/relationships/image" Target="../media/image1.wmf"/><Relationship Id="rId15" Type="http://schemas.openxmlformats.org/officeDocument/2006/relationships/image" Target="../media/image6.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3.wmf"/><Relationship Id="rId1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7.wmf"/><Relationship Id="rId4" Type="http://schemas.openxmlformats.org/officeDocument/2006/relationships/oleObject" Target="../embeddings/oleObject7.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8.wmf"/><Relationship Id="rId4" Type="http://schemas.openxmlformats.org/officeDocument/2006/relationships/oleObject" Target="../embeddings/oleObject8.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スライド番号プレースホル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923EC3C4-35AE-4A50-83D1-136C916F55C5}" type="slidenum">
              <a:rPr lang="en-US" altLang="ja-JP"/>
              <a:pPr eaLnBrk="1" hangingPunct="1"/>
              <a:t>1</a:t>
            </a:fld>
            <a:endParaRPr lang="en-US" altLang="ja-JP"/>
          </a:p>
        </p:txBody>
      </p:sp>
      <p:sp>
        <p:nvSpPr>
          <p:cNvPr id="5123" name="タイトル 1"/>
          <p:cNvSpPr>
            <a:spLocks noGrp="1"/>
          </p:cNvSpPr>
          <p:nvPr>
            <p:ph type="ctrTitle" idx="4294967295"/>
          </p:nvPr>
        </p:nvSpPr>
        <p:spPr>
          <a:xfrm>
            <a:off x="685800" y="2130425"/>
            <a:ext cx="7772400" cy="1470025"/>
          </a:xfrm>
        </p:spPr>
        <p:txBody>
          <a:bodyPr/>
          <a:lstStyle/>
          <a:p>
            <a:pPr eaLnBrk="1" hangingPunct="1"/>
            <a:r>
              <a:rPr lang="ja-JP" altLang="en-US" smtClean="0"/>
              <a:t>戦略的行動と経済取引</a:t>
            </a:r>
            <a:br>
              <a:rPr lang="ja-JP" altLang="en-US" smtClean="0"/>
            </a:br>
            <a:r>
              <a:rPr lang="ja-JP" altLang="en-US" smtClean="0"/>
              <a:t>（ゲーム理論入門）</a:t>
            </a:r>
          </a:p>
        </p:txBody>
      </p:sp>
      <p:sp>
        <p:nvSpPr>
          <p:cNvPr id="5124" name="サブタイトル 2"/>
          <p:cNvSpPr>
            <a:spLocks noGrp="1"/>
          </p:cNvSpPr>
          <p:nvPr>
            <p:ph type="subTitle" idx="4294967295"/>
          </p:nvPr>
        </p:nvSpPr>
        <p:spPr>
          <a:xfrm>
            <a:off x="1219200" y="3884613"/>
            <a:ext cx="6781800" cy="1752600"/>
          </a:xfrm>
        </p:spPr>
        <p:txBody>
          <a:bodyPr/>
          <a:lstStyle/>
          <a:p>
            <a:pPr marL="0" indent="0" algn="ctr" eaLnBrk="1" hangingPunct="1">
              <a:buFontTx/>
              <a:buNone/>
            </a:pPr>
            <a:r>
              <a:rPr lang="en-US" altLang="ja-JP" smtClean="0"/>
              <a:t>8. </a:t>
            </a:r>
            <a:r>
              <a:rPr lang="ja-JP" altLang="en-US" smtClean="0"/>
              <a:t>オークション</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81BF4463-52ED-4A1A-B2CE-488BEF255E40}" type="slidenum">
              <a:rPr lang="en-US" altLang="ja-JP"/>
              <a:pPr eaLnBrk="1" hangingPunct="1"/>
              <a:t>10</a:t>
            </a:fld>
            <a:endParaRPr lang="en-US" altLang="ja-JP"/>
          </a:p>
        </p:txBody>
      </p:sp>
      <p:sp>
        <p:nvSpPr>
          <p:cNvPr id="14339" name="Rectangle 2"/>
          <p:cNvSpPr>
            <a:spLocks noGrp="1" noChangeArrowheads="1"/>
          </p:cNvSpPr>
          <p:nvPr>
            <p:ph type="title"/>
          </p:nvPr>
        </p:nvSpPr>
        <p:spPr/>
        <p:txBody>
          <a:bodyPr/>
          <a:lstStyle/>
          <a:p>
            <a:pPr eaLnBrk="1" hangingPunct="1"/>
            <a:r>
              <a:rPr lang="ja-JP" altLang="en-US" smtClean="0"/>
              <a:t>競売：ナッシュ均衡</a:t>
            </a:r>
          </a:p>
        </p:txBody>
      </p:sp>
      <p:sp>
        <p:nvSpPr>
          <p:cNvPr id="29699" name="Rectangle 3"/>
          <p:cNvSpPr>
            <a:spLocks noGrp="1" noChangeArrowheads="1"/>
          </p:cNvSpPr>
          <p:nvPr>
            <p:ph type="body" idx="1"/>
          </p:nvPr>
        </p:nvSpPr>
        <p:spPr>
          <a:xfrm>
            <a:off x="323850" y="1484313"/>
            <a:ext cx="8496300" cy="5040312"/>
          </a:xfrm>
        </p:spPr>
        <p:txBody>
          <a:bodyPr/>
          <a:lstStyle/>
          <a:p>
            <a:pPr eaLnBrk="1" hangingPunct="1">
              <a:lnSpc>
                <a:spcPct val="90000"/>
              </a:lnSpc>
            </a:pPr>
            <a:r>
              <a:rPr lang="ja-JP" altLang="en-US" sz="2400" dirty="0" smtClean="0"/>
              <a:t>競売をゲームとして見た場合のナッシュ均衡：</a:t>
            </a:r>
          </a:p>
          <a:p>
            <a:pPr eaLnBrk="1" hangingPunct="1">
              <a:lnSpc>
                <a:spcPct val="90000"/>
              </a:lnSpc>
            </a:pPr>
            <a:endParaRPr lang="ja-JP" altLang="en-US" sz="2400" dirty="0" smtClean="0"/>
          </a:p>
          <a:p>
            <a:pPr eaLnBrk="1" hangingPunct="1">
              <a:lnSpc>
                <a:spcPct val="90000"/>
              </a:lnSpc>
            </a:pPr>
            <a:endParaRPr lang="ja-JP" altLang="en-US" sz="2400" dirty="0" smtClean="0"/>
          </a:p>
          <a:p>
            <a:pPr eaLnBrk="1" hangingPunct="1">
              <a:lnSpc>
                <a:spcPct val="90000"/>
              </a:lnSpc>
            </a:pPr>
            <a:endParaRPr lang="ja-JP" altLang="en-US" sz="2400" dirty="0" smtClean="0"/>
          </a:p>
          <a:p>
            <a:pPr eaLnBrk="1" hangingPunct="1">
              <a:lnSpc>
                <a:spcPct val="90000"/>
              </a:lnSpc>
            </a:pPr>
            <a:r>
              <a:rPr lang="ja-JP" altLang="en-US" sz="2400" dirty="0" smtClean="0"/>
              <a:t>結果：</a:t>
            </a:r>
            <a:r>
              <a:rPr lang="en-US" altLang="ja-JP" sz="2400" dirty="0" smtClean="0"/>
              <a:t>p</a:t>
            </a:r>
            <a:r>
              <a:rPr lang="ja-JP" altLang="en-US" sz="2400" dirty="0" smtClean="0"/>
              <a:t>＝</a:t>
            </a:r>
            <a:r>
              <a:rPr lang="en-US" altLang="ja-JP" sz="2400" dirty="0" smtClean="0">
                <a:solidFill>
                  <a:schemeClr val="bg1"/>
                </a:solidFill>
              </a:rPr>
              <a:t>min</a:t>
            </a:r>
            <a:r>
              <a:rPr lang="en-US" altLang="ja-JP" sz="2400" dirty="0" smtClean="0"/>
              <a:t> {V</a:t>
            </a:r>
            <a:r>
              <a:rPr lang="en-US" altLang="ja-JP" sz="2400" baseline="-25000" dirty="0" smtClean="0"/>
              <a:t>1</a:t>
            </a:r>
            <a:r>
              <a:rPr lang="en-US" altLang="ja-JP" sz="2400" dirty="0" smtClean="0"/>
              <a:t>,V</a:t>
            </a:r>
            <a:r>
              <a:rPr lang="en-US" altLang="ja-JP" sz="2400" baseline="-25000" dirty="0" smtClean="0"/>
              <a:t>2</a:t>
            </a:r>
            <a:r>
              <a:rPr lang="en-US" altLang="ja-JP" sz="2400" dirty="0" smtClean="0"/>
              <a:t>} </a:t>
            </a:r>
            <a:r>
              <a:rPr lang="ja-JP" altLang="en-US" sz="2400" dirty="0" smtClean="0"/>
              <a:t>となった瞬間に、評価額の</a:t>
            </a:r>
            <a:r>
              <a:rPr lang="ja-JP" altLang="en-US" sz="2400" dirty="0" smtClean="0">
                <a:solidFill>
                  <a:schemeClr val="bg1"/>
                </a:solidFill>
              </a:rPr>
              <a:t>低い</a:t>
            </a:r>
            <a:r>
              <a:rPr lang="ja-JP" altLang="en-US" sz="2400" dirty="0" smtClean="0"/>
              <a:t>方の買い手が競売から降りる</a:t>
            </a:r>
          </a:p>
          <a:p>
            <a:pPr lvl="4" eaLnBrk="1" hangingPunct="1">
              <a:lnSpc>
                <a:spcPct val="90000"/>
              </a:lnSpc>
            </a:pPr>
            <a:endParaRPr lang="ja-JP" altLang="en-US" sz="1600" dirty="0" smtClean="0"/>
          </a:p>
          <a:p>
            <a:pPr eaLnBrk="1" hangingPunct="1">
              <a:lnSpc>
                <a:spcPct val="90000"/>
              </a:lnSpc>
            </a:pPr>
            <a:r>
              <a:rPr lang="ja-JP" altLang="en-US" sz="2400" dirty="0" smtClean="0"/>
              <a:t>取引から生じる余剰＝落札者の評価額＝</a:t>
            </a:r>
            <a:r>
              <a:rPr lang="en-US" altLang="ja-JP" sz="2400" dirty="0" smtClean="0">
                <a:solidFill>
                  <a:schemeClr val="bg1"/>
                </a:solidFill>
              </a:rPr>
              <a:t>max</a:t>
            </a:r>
            <a:r>
              <a:rPr lang="en-US" altLang="ja-JP" sz="2400" dirty="0" smtClean="0"/>
              <a:t> {V</a:t>
            </a:r>
            <a:r>
              <a:rPr lang="en-US" altLang="ja-JP" sz="2400" baseline="-25000" dirty="0" smtClean="0"/>
              <a:t>1</a:t>
            </a:r>
            <a:r>
              <a:rPr lang="en-US" altLang="ja-JP" sz="2400" dirty="0" smtClean="0"/>
              <a:t>,V</a:t>
            </a:r>
            <a:r>
              <a:rPr lang="en-US" altLang="ja-JP" sz="2400" baseline="-25000" dirty="0" smtClean="0"/>
              <a:t>2</a:t>
            </a:r>
            <a:r>
              <a:rPr lang="en-US" altLang="ja-JP" sz="2400" dirty="0" smtClean="0"/>
              <a:t>} </a:t>
            </a:r>
          </a:p>
          <a:p>
            <a:pPr eaLnBrk="1" hangingPunct="1">
              <a:lnSpc>
                <a:spcPct val="90000"/>
              </a:lnSpc>
            </a:pPr>
            <a:r>
              <a:rPr lang="ja-JP" altLang="en-US" sz="2400" dirty="0" smtClean="0"/>
              <a:t>売り手の受取額＝</a:t>
            </a:r>
            <a:r>
              <a:rPr lang="en-US" altLang="ja-JP" sz="2400" dirty="0" smtClean="0"/>
              <a:t>p</a:t>
            </a:r>
            <a:r>
              <a:rPr lang="ja-JP" altLang="en-US" sz="2400" dirty="0" smtClean="0"/>
              <a:t>＝</a:t>
            </a:r>
            <a:r>
              <a:rPr lang="en-US" altLang="ja-JP" sz="2400" dirty="0" smtClean="0">
                <a:solidFill>
                  <a:schemeClr val="bg1"/>
                </a:solidFill>
              </a:rPr>
              <a:t>min</a:t>
            </a:r>
            <a:r>
              <a:rPr lang="en-US" altLang="ja-JP" sz="2400" dirty="0" smtClean="0"/>
              <a:t> {V</a:t>
            </a:r>
            <a:r>
              <a:rPr lang="en-US" altLang="ja-JP" sz="2400" baseline="-25000" dirty="0" smtClean="0"/>
              <a:t>1</a:t>
            </a:r>
            <a:r>
              <a:rPr lang="en-US" altLang="ja-JP" sz="2400" dirty="0" smtClean="0"/>
              <a:t>,V</a:t>
            </a:r>
            <a:r>
              <a:rPr lang="en-US" altLang="ja-JP" sz="2400" baseline="-25000" dirty="0" smtClean="0"/>
              <a:t>2</a:t>
            </a:r>
            <a:r>
              <a:rPr lang="en-US" altLang="ja-JP" sz="2400" dirty="0" smtClean="0"/>
              <a:t>}</a:t>
            </a:r>
          </a:p>
          <a:p>
            <a:pPr lvl="1" eaLnBrk="1" hangingPunct="1">
              <a:lnSpc>
                <a:spcPct val="90000"/>
              </a:lnSpc>
            </a:pPr>
            <a:r>
              <a:rPr lang="ja-JP" altLang="en-US" sz="2000" dirty="0" smtClean="0"/>
              <a:t>買い手の情報を知らないために売り手は余剰の全てを獲得</a:t>
            </a:r>
            <a:r>
              <a:rPr lang="ja-JP" altLang="en-US" sz="2000" dirty="0" smtClean="0">
                <a:solidFill>
                  <a:schemeClr val="bg1"/>
                </a:solidFill>
              </a:rPr>
              <a:t>できない</a:t>
            </a:r>
          </a:p>
          <a:p>
            <a:pPr eaLnBrk="1" hangingPunct="1">
              <a:lnSpc>
                <a:spcPct val="90000"/>
              </a:lnSpc>
            </a:pPr>
            <a:r>
              <a:rPr lang="ja-JP" altLang="en-US" sz="2400" dirty="0" smtClean="0"/>
              <a:t>買い手（落札者）の受取額＝</a:t>
            </a:r>
            <a:r>
              <a:rPr lang="en-US" altLang="ja-JP" sz="2400" dirty="0" smtClean="0">
                <a:solidFill>
                  <a:schemeClr val="bg1"/>
                </a:solidFill>
              </a:rPr>
              <a:t>max</a:t>
            </a:r>
            <a:r>
              <a:rPr lang="en-US" altLang="ja-JP" sz="2400" dirty="0" smtClean="0"/>
              <a:t> {V</a:t>
            </a:r>
            <a:r>
              <a:rPr lang="en-US" altLang="ja-JP" sz="2400" baseline="-25000" dirty="0" smtClean="0"/>
              <a:t>1</a:t>
            </a:r>
            <a:r>
              <a:rPr lang="en-US" altLang="ja-JP" sz="2400" dirty="0" smtClean="0"/>
              <a:t>,V</a:t>
            </a:r>
            <a:r>
              <a:rPr lang="en-US" altLang="ja-JP" sz="2400" baseline="-25000" dirty="0" smtClean="0"/>
              <a:t>2</a:t>
            </a:r>
            <a:r>
              <a:rPr lang="en-US" altLang="ja-JP" sz="2400" dirty="0" smtClean="0"/>
              <a:t>}</a:t>
            </a:r>
            <a:r>
              <a:rPr lang="ja-JP" altLang="en-US" sz="2400" dirty="0" smtClean="0"/>
              <a:t>－</a:t>
            </a:r>
            <a:r>
              <a:rPr lang="en-US" altLang="ja-JP" sz="2400" dirty="0" smtClean="0">
                <a:solidFill>
                  <a:schemeClr val="bg1"/>
                </a:solidFill>
              </a:rPr>
              <a:t>mi</a:t>
            </a:r>
            <a:r>
              <a:rPr lang="en-US" altLang="ja-JP" sz="2400" dirty="0" smtClean="0"/>
              <a:t>n {V</a:t>
            </a:r>
            <a:r>
              <a:rPr lang="en-US" altLang="ja-JP" sz="2400" baseline="-25000" dirty="0" smtClean="0"/>
              <a:t>1</a:t>
            </a:r>
            <a:r>
              <a:rPr lang="en-US" altLang="ja-JP" sz="2400" dirty="0" smtClean="0"/>
              <a:t>,V</a:t>
            </a:r>
            <a:r>
              <a:rPr lang="en-US" altLang="ja-JP" sz="2400" baseline="-25000" dirty="0" smtClean="0"/>
              <a:t>2</a:t>
            </a:r>
            <a:r>
              <a:rPr lang="en-US" altLang="ja-JP" sz="2400" dirty="0" smtClean="0"/>
              <a:t>} </a:t>
            </a:r>
          </a:p>
        </p:txBody>
      </p:sp>
      <p:sp>
        <p:nvSpPr>
          <p:cNvPr id="29700" name="Text Box 4"/>
          <p:cNvSpPr txBox="1">
            <a:spLocks noChangeArrowheads="1"/>
          </p:cNvSpPr>
          <p:nvPr/>
        </p:nvSpPr>
        <p:spPr bwMode="auto">
          <a:xfrm>
            <a:off x="1835150" y="2060575"/>
            <a:ext cx="5399088" cy="8318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400" dirty="0"/>
              <a:t>買い手</a:t>
            </a:r>
            <a:r>
              <a:rPr lang="en-US" altLang="ja-JP" sz="2400" dirty="0"/>
              <a:t>1</a:t>
            </a:r>
            <a:r>
              <a:rPr lang="ja-JP" altLang="en-US" sz="2400" dirty="0"/>
              <a:t>： </a:t>
            </a:r>
            <a:r>
              <a:rPr lang="en-US" altLang="ja-JP" sz="2400" dirty="0"/>
              <a:t>p</a:t>
            </a:r>
            <a:r>
              <a:rPr lang="ja-JP" altLang="en-US" sz="2400" dirty="0"/>
              <a:t>＜</a:t>
            </a:r>
            <a:r>
              <a:rPr lang="en-US" altLang="ja-JP" sz="2400" dirty="0">
                <a:solidFill>
                  <a:schemeClr val="bg1"/>
                </a:solidFill>
              </a:rPr>
              <a:t>V</a:t>
            </a:r>
            <a:r>
              <a:rPr lang="en-US" altLang="ja-JP" sz="2400" baseline="-25000" dirty="0">
                <a:solidFill>
                  <a:schemeClr val="bg1"/>
                </a:solidFill>
              </a:rPr>
              <a:t>1</a:t>
            </a:r>
            <a:r>
              <a:rPr lang="en-US" altLang="ja-JP" sz="2400" dirty="0"/>
              <a:t> </a:t>
            </a:r>
            <a:r>
              <a:rPr lang="ja-JP" altLang="en-US" sz="2400" dirty="0"/>
              <a:t>である限り、競売に残る</a:t>
            </a:r>
          </a:p>
          <a:p>
            <a:pPr eaLnBrk="1" hangingPunct="1"/>
            <a:r>
              <a:rPr lang="ja-JP" altLang="en-US" sz="2400" dirty="0"/>
              <a:t>買い手</a:t>
            </a:r>
            <a:r>
              <a:rPr lang="en-US" altLang="ja-JP" sz="2400" dirty="0"/>
              <a:t>2</a:t>
            </a:r>
            <a:r>
              <a:rPr lang="ja-JP" altLang="en-US" sz="2400" dirty="0"/>
              <a:t>： </a:t>
            </a:r>
            <a:r>
              <a:rPr lang="en-US" altLang="ja-JP" sz="2400" dirty="0"/>
              <a:t>p</a:t>
            </a:r>
            <a:r>
              <a:rPr lang="ja-JP" altLang="en-US" sz="2400" dirty="0"/>
              <a:t>＜</a:t>
            </a:r>
            <a:r>
              <a:rPr lang="en-US" altLang="ja-JP" sz="2400" dirty="0">
                <a:solidFill>
                  <a:schemeClr val="bg1"/>
                </a:solidFill>
              </a:rPr>
              <a:t>V</a:t>
            </a:r>
            <a:r>
              <a:rPr lang="en-US" altLang="ja-JP" sz="2400" baseline="-25000" dirty="0">
                <a:solidFill>
                  <a:schemeClr val="bg1"/>
                </a:solidFill>
              </a:rPr>
              <a:t>2</a:t>
            </a:r>
            <a:r>
              <a:rPr lang="en-US" altLang="ja-JP" sz="2400" dirty="0"/>
              <a:t> </a:t>
            </a:r>
            <a:r>
              <a:rPr lang="ja-JP" altLang="en-US" sz="2400" dirty="0"/>
              <a:t>である限り、競売に残る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 calcmode="lin" valueType="num">
                                      <p:cBhvr additive="base">
                                        <p:cTn id="7" dur="500" fill="hold"/>
                                        <p:tgtEl>
                                          <p:spTgt spid="296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699">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29700"/>
                                        </p:tgtEl>
                                        <p:attrNameLst>
                                          <p:attrName>style.visibility</p:attrName>
                                        </p:attrNameLst>
                                      </p:cBhvr>
                                      <p:to>
                                        <p:strVal val="visible"/>
                                      </p:to>
                                    </p:set>
                                    <p:anim calcmode="lin" valueType="num">
                                      <p:cBhvr>
                                        <p:cTn id="12" dur="500" fill="hold"/>
                                        <p:tgtEl>
                                          <p:spTgt spid="29700"/>
                                        </p:tgtEl>
                                        <p:attrNameLst>
                                          <p:attrName>ppt_w</p:attrName>
                                        </p:attrNameLst>
                                      </p:cBhvr>
                                      <p:tavLst>
                                        <p:tav tm="0">
                                          <p:val>
                                            <p:fltVal val="0"/>
                                          </p:val>
                                        </p:tav>
                                        <p:tav tm="100000">
                                          <p:val>
                                            <p:strVal val="#ppt_w"/>
                                          </p:val>
                                        </p:tav>
                                      </p:tavLst>
                                    </p:anim>
                                    <p:anim calcmode="lin" valueType="num">
                                      <p:cBhvr>
                                        <p:cTn id="13" dur="500" fill="hold"/>
                                        <p:tgtEl>
                                          <p:spTgt spid="29700"/>
                                        </p:tgtEl>
                                        <p:attrNameLst>
                                          <p:attrName>ppt_h</p:attrName>
                                        </p:attrNameLst>
                                      </p:cBhvr>
                                      <p:tavLst>
                                        <p:tav tm="0">
                                          <p:val>
                                            <p:fltVal val="0"/>
                                          </p:val>
                                        </p:tav>
                                        <p:tav tm="100000">
                                          <p:val>
                                            <p:strVal val="#ppt_h"/>
                                          </p:val>
                                        </p:tav>
                                      </p:tavLst>
                                    </p:anim>
                                    <p:animEffect transition="in" filter="fade">
                                      <p:cBhvr>
                                        <p:cTn id="14" dur="500"/>
                                        <p:tgtEl>
                                          <p:spTgt spid="29700"/>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9699">
                                            <p:txEl>
                                              <p:pRg st="4" end="4"/>
                                            </p:txEl>
                                          </p:spTgt>
                                        </p:tgtEl>
                                        <p:attrNameLst>
                                          <p:attrName>style.visibility</p:attrName>
                                        </p:attrNameLst>
                                      </p:cBhvr>
                                      <p:to>
                                        <p:strVal val="visible"/>
                                      </p:to>
                                    </p:set>
                                    <p:anim calcmode="lin" valueType="num">
                                      <p:cBhvr additive="base">
                                        <p:cTn id="19" dur="500" fill="hold"/>
                                        <p:tgtEl>
                                          <p:spTgt spid="29699">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969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699">
                                            <p:txEl>
                                              <p:pRg st="6" end="6"/>
                                            </p:txEl>
                                          </p:spTgt>
                                        </p:tgtEl>
                                        <p:attrNameLst>
                                          <p:attrName>style.visibility</p:attrName>
                                        </p:attrNameLst>
                                      </p:cBhvr>
                                      <p:to>
                                        <p:strVal val="visible"/>
                                      </p:to>
                                    </p:set>
                                    <p:anim calcmode="lin" valueType="num">
                                      <p:cBhvr additive="base">
                                        <p:cTn id="25" dur="500" fill="hold"/>
                                        <p:tgtEl>
                                          <p:spTgt spid="29699">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969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9699">
                                            <p:txEl>
                                              <p:pRg st="7" end="7"/>
                                            </p:txEl>
                                          </p:spTgt>
                                        </p:tgtEl>
                                        <p:attrNameLst>
                                          <p:attrName>style.visibility</p:attrName>
                                        </p:attrNameLst>
                                      </p:cBhvr>
                                      <p:to>
                                        <p:strVal val="visible"/>
                                      </p:to>
                                    </p:set>
                                    <p:anim calcmode="lin" valueType="num">
                                      <p:cBhvr additive="base">
                                        <p:cTn id="31" dur="500" fill="hold"/>
                                        <p:tgtEl>
                                          <p:spTgt spid="29699">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9699">
                                            <p:txEl>
                                              <p:pRg st="7" end="7"/>
                                            </p:txEl>
                                          </p:spTgt>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500"/>
                            </p:stCondLst>
                            <p:childTnLst>
                              <p:par>
                                <p:cTn id="34" presetID="2" presetClass="entr" presetSubtype="8" fill="hold" grpId="0" nodeType="afterEffect">
                                  <p:stCondLst>
                                    <p:cond delay="0"/>
                                  </p:stCondLst>
                                  <p:childTnLst>
                                    <p:set>
                                      <p:cBhvr>
                                        <p:cTn id="35" dur="1" fill="hold">
                                          <p:stCondLst>
                                            <p:cond delay="0"/>
                                          </p:stCondLst>
                                        </p:cTn>
                                        <p:tgtEl>
                                          <p:spTgt spid="29699">
                                            <p:txEl>
                                              <p:pRg st="8" end="8"/>
                                            </p:txEl>
                                          </p:spTgt>
                                        </p:tgtEl>
                                        <p:attrNameLst>
                                          <p:attrName>style.visibility</p:attrName>
                                        </p:attrNameLst>
                                      </p:cBhvr>
                                      <p:to>
                                        <p:strVal val="visible"/>
                                      </p:to>
                                    </p:set>
                                    <p:anim calcmode="lin" valueType="num">
                                      <p:cBhvr additive="base">
                                        <p:cTn id="36" dur="500" fill="hold"/>
                                        <p:tgtEl>
                                          <p:spTgt spid="29699">
                                            <p:txEl>
                                              <p:pRg st="8" end="8"/>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29699">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29699">
                                            <p:txEl>
                                              <p:pRg st="9" end="9"/>
                                            </p:txEl>
                                          </p:spTgt>
                                        </p:tgtEl>
                                        <p:attrNameLst>
                                          <p:attrName>style.visibility</p:attrName>
                                        </p:attrNameLst>
                                      </p:cBhvr>
                                      <p:to>
                                        <p:strVal val="visible"/>
                                      </p:to>
                                    </p:set>
                                    <p:anim calcmode="lin" valueType="num">
                                      <p:cBhvr additive="base">
                                        <p:cTn id="42" dur="500" fill="hold"/>
                                        <p:tgtEl>
                                          <p:spTgt spid="29699">
                                            <p:txEl>
                                              <p:pRg st="9" end="9"/>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29699">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P spid="2970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4F368C84-1E78-497C-8A18-F69B16DF6FA0}" type="slidenum">
              <a:rPr lang="en-US" altLang="ja-JP"/>
              <a:pPr eaLnBrk="1" hangingPunct="1"/>
              <a:t>11</a:t>
            </a:fld>
            <a:endParaRPr lang="en-US" altLang="ja-JP"/>
          </a:p>
        </p:txBody>
      </p:sp>
      <p:sp>
        <p:nvSpPr>
          <p:cNvPr id="15363" name="Rectangle 2"/>
          <p:cNvSpPr>
            <a:spLocks noGrp="1" noChangeArrowheads="1"/>
          </p:cNvSpPr>
          <p:nvPr>
            <p:ph type="title"/>
          </p:nvPr>
        </p:nvSpPr>
        <p:spPr/>
        <p:txBody>
          <a:bodyPr/>
          <a:lstStyle/>
          <a:p>
            <a:pPr eaLnBrk="1" hangingPunct="1"/>
            <a:r>
              <a:rPr lang="ja-JP" altLang="en-US" smtClean="0"/>
              <a:t>セカンドプライス・オークション</a:t>
            </a:r>
          </a:p>
        </p:txBody>
      </p:sp>
      <p:sp>
        <p:nvSpPr>
          <p:cNvPr id="19459" name="Rectangle 3"/>
          <p:cNvSpPr>
            <a:spLocks noGrp="1" noChangeArrowheads="1"/>
          </p:cNvSpPr>
          <p:nvPr>
            <p:ph type="body" idx="1"/>
          </p:nvPr>
        </p:nvSpPr>
        <p:spPr>
          <a:xfrm>
            <a:off x="323850" y="1600200"/>
            <a:ext cx="8496300" cy="4852988"/>
          </a:xfrm>
        </p:spPr>
        <p:txBody>
          <a:bodyPr/>
          <a:lstStyle/>
          <a:p>
            <a:pPr eaLnBrk="1" hangingPunct="1"/>
            <a:r>
              <a:rPr lang="ja-JP" altLang="en-US" sz="2800" dirty="0" smtClean="0"/>
              <a:t>最高の入札額の提示者が、第</a:t>
            </a:r>
            <a:r>
              <a:rPr lang="en-US" altLang="ja-JP" sz="2800" dirty="0" smtClean="0"/>
              <a:t>2</a:t>
            </a:r>
            <a:r>
              <a:rPr lang="ja-JP" altLang="en-US" sz="2800" dirty="0" smtClean="0"/>
              <a:t>位の入札額を払って商品を受け取る</a:t>
            </a:r>
          </a:p>
          <a:p>
            <a:pPr lvl="4" eaLnBrk="1" hangingPunct="1"/>
            <a:endParaRPr lang="ja-JP" altLang="en-US" sz="1800" dirty="0" smtClean="0"/>
          </a:p>
          <a:p>
            <a:pPr eaLnBrk="1" hangingPunct="1"/>
            <a:r>
              <a:rPr lang="en-US" altLang="ja-JP" sz="2800" dirty="0" smtClean="0"/>
              <a:t>p</a:t>
            </a:r>
            <a:r>
              <a:rPr lang="en-US" altLang="ja-JP" sz="2800" baseline="-25000" dirty="0" smtClean="0"/>
              <a:t>i</a:t>
            </a:r>
            <a:r>
              <a:rPr lang="ja-JP" altLang="en-US" sz="2800" dirty="0" smtClean="0"/>
              <a:t>：買い手</a:t>
            </a:r>
            <a:r>
              <a:rPr lang="en-US" altLang="ja-JP" sz="2800" dirty="0" err="1" smtClean="0"/>
              <a:t>i</a:t>
            </a:r>
            <a:r>
              <a:rPr lang="ja-JP" altLang="en-US" sz="2800" dirty="0" smtClean="0"/>
              <a:t>の入札額</a:t>
            </a:r>
          </a:p>
          <a:p>
            <a:pPr lvl="4" eaLnBrk="1" hangingPunct="1"/>
            <a:endParaRPr lang="ja-JP" altLang="en-US" sz="1800" dirty="0" smtClean="0"/>
          </a:p>
          <a:p>
            <a:pPr eaLnBrk="1" hangingPunct="1"/>
            <a:r>
              <a:rPr lang="ja-JP" altLang="en-US" sz="2800" dirty="0" smtClean="0"/>
              <a:t>買い手</a:t>
            </a:r>
            <a:r>
              <a:rPr lang="en-US" altLang="ja-JP" sz="2800" dirty="0" smtClean="0"/>
              <a:t>1</a:t>
            </a:r>
            <a:r>
              <a:rPr lang="ja-JP" altLang="en-US" sz="2800" dirty="0" smtClean="0"/>
              <a:t>が落札した場合（</a:t>
            </a:r>
            <a:r>
              <a:rPr lang="en-US" altLang="ja-JP" sz="2800" dirty="0" smtClean="0"/>
              <a:t>p</a:t>
            </a:r>
            <a:r>
              <a:rPr lang="en-US" altLang="ja-JP" sz="2800" baseline="-25000" dirty="0" smtClean="0"/>
              <a:t>1</a:t>
            </a:r>
            <a:r>
              <a:rPr lang="ja-JP" altLang="en-US" sz="2800" dirty="0" smtClean="0"/>
              <a:t>＞</a:t>
            </a:r>
            <a:r>
              <a:rPr lang="en-US" altLang="ja-JP" sz="2800" dirty="0" smtClean="0"/>
              <a:t>p</a:t>
            </a:r>
            <a:r>
              <a:rPr lang="en-US" altLang="ja-JP" sz="2800" baseline="-25000" dirty="0" smtClean="0"/>
              <a:t>2 </a:t>
            </a:r>
            <a:r>
              <a:rPr lang="ja-JP" altLang="en-US" sz="2800" dirty="0" smtClean="0"/>
              <a:t>）、支払う金額は</a:t>
            </a:r>
            <a:r>
              <a:rPr lang="en-US" altLang="ja-JP" sz="2800" dirty="0" smtClean="0">
                <a:solidFill>
                  <a:schemeClr val="bg1"/>
                </a:solidFill>
              </a:rPr>
              <a:t>p</a:t>
            </a:r>
            <a:r>
              <a:rPr lang="en-US" altLang="ja-JP" sz="2800" baseline="-25000" dirty="0" smtClean="0">
                <a:solidFill>
                  <a:schemeClr val="bg1"/>
                </a:solidFill>
              </a:rPr>
              <a:t>2</a:t>
            </a:r>
            <a:r>
              <a:rPr lang="en-US" altLang="ja-JP" sz="2800" baseline="-25000" dirty="0" smtClean="0"/>
              <a:t> </a:t>
            </a:r>
          </a:p>
          <a:p>
            <a:pPr eaLnBrk="1" hangingPunct="1"/>
            <a:r>
              <a:rPr lang="en-US" altLang="ja-JP" sz="2800" dirty="0" smtClean="0"/>
              <a:t>⇒ </a:t>
            </a:r>
            <a:r>
              <a:rPr lang="en-US" altLang="ja-JP" sz="2800" dirty="0" smtClean="0">
                <a:solidFill>
                  <a:schemeClr val="bg1"/>
                </a:solidFill>
              </a:rPr>
              <a:t>p</a:t>
            </a:r>
            <a:r>
              <a:rPr lang="en-US" altLang="ja-JP" sz="2800" baseline="-25000" dirty="0" smtClean="0">
                <a:solidFill>
                  <a:schemeClr val="bg1"/>
                </a:solidFill>
              </a:rPr>
              <a:t>2</a:t>
            </a:r>
            <a:r>
              <a:rPr lang="ja-JP" altLang="en-US" sz="2800" dirty="0" smtClean="0"/>
              <a:t>＜</a:t>
            </a:r>
            <a:r>
              <a:rPr lang="en-US" altLang="ja-JP" sz="2800" dirty="0" smtClean="0"/>
              <a:t>V</a:t>
            </a:r>
            <a:r>
              <a:rPr lang="en-US" altLang="ja-JP" sz="2800" baseline="-25000" dirty="0" smtClean="0"/>
              <a:t>1 </a:t>
            </a:r>
            <a:r>
              <a:rPr lang="ja-JP" altLang="en-US" sz="2800" dirty="0" smtClean="0"/>
              <a:t>のときにのみ落札したい</a:t>
            </a:r>
          </a:p>
          <a:p>
            <a:pPr lvl="1" eaLnBrk="1" hangingPunct="1"/>
            <a:r>
              <a:rPr lang="en-US" altLang="ja-JP" sz="2400" dirty="0" smtClean="0"/>
              <a:t>p</a:t>
            </a:r>
            <a:r>
              <a:rPr lang="en-US" altLang="ja-JP" sz="2400" baseline="-25000" dirty="0" smtClean="0"/>
              <a:t>2</a:t>
            </a:r>
            <a:r>
              <a:rPr lang="ja-JP" altLang="en-US" sz="2400" dirty="0" smtClean="0"/>
              <a:t>＜</a:t>
            </a:r>
            <a:r>
              <a:rPr lang="en-US" altLang="ja-JP" sz="2400" dirty="0" smtClean="0"/>
              <a:t>V</a:t>
            </a:r>
            <a:r>
              <a:rPr lang="en-US" altLang="ja-JP" sz="2400" baseline="-25000" dirty="0" smtClean="0"/>
              <a:t>1 </a:t>
            </a:r>
            <a:r>
              <a:rPr lang="ja-JP" altLang="en-US" sz="2400" dirty="0" smtClean="0"/>
              <a:t>のときに利得</a:t>
            </a:r>
            <a:r>
              <a:rPr lang="en-US" altLang="ja-JP" sz="2400" dirty="0" smtClean="0">
                <a:solidFill>
                  <a:schemeClr val="bg1"/>
                </a:solidFill>
              </a:rPr>
              <a:t>V</a:t>
            </a:r>
            <a:r>
              <a:rPr lang="en-US" altLang="ja-JP" sz="2400" baseline="-25000" dirty="0" smtClean="0">
                <a:solidFill>
                  <a:schemeClr val="bg1"/>
                </a:solidFill>
              </a:rPr>
              <a:t>1</a:t>
            </a:r>
            <a:r>
              <a:rPr lang="ja-JP" altLang="en-US" sz="2400" dirty="0" smtClean="0">
                <a:solidFill>
                  <a:schemeClr val="bg1"/>
                </a:solidFill>
              </a:rPr>
              <a:t>－</a:t>
            </a:r>
            <a:r>
              <a:rPr lang="en-US" altLang="ja-JP" sz="2400" dirty="0" smtClean="0">
                <a:solidFill>
                  <a:schemeClr val="bg1"/>
                </a:solidFill>
              </a:rPr>
              <a:t>p</a:t>
            </a:r>
            <a:r>
              <a:rPr lang="en-US" altLang="ja-JP" sz="2400" baseline="-25000" dirty="0" smtClean="0">
                <a:solidFill>
                  <a:schemeClr val="bg1"/>
                </a:solidFill>
              </a:rPr>
              <a:t>2</a:t>
            </a:r>
            <a:endParaRPr lang="en-US" altLang="ja-JP" sz="2400" dirty="0" smtClean="0">
              <a:solidFill>
                <a:schemeClr val="bg1"/>
              </a:solidFill>
            </a:endParaRPr>
          </a:p>
          <a:p>
            <a:pPr lvl="1" eaLnBrk="1" hangingPunct="1"/>
            <a:r>
              <a:rPr lang="en-US" altLang="ja-JP" sz="2400" dirty="0" smtClean="0"/>
              <a:t>p</a:t>
            </a:r>
            <a:r>
              <a:rPr lang="en-US" altLang="ja-JP" sz="2400" baseline="-25000" dirty="0" smtClean="0"/>
              <a:t>2</a:t>
            </a:r>
            <a:r>
              <a:rPr lang="ja-JP" altLang="en-US" sz="2400" dirty="0" smtClean="0"/>
              <a:t>＞</a:t>
            </a:r>
            <a:r>
              <a:rPr lang="en-US" altLang="ja-JP" sz="2400" dirty="0" smtClean="0"/>
              <a:t>V</a:t>
            </a:r>
            <a:r>
              <a:rPr lang="en-US" altLang="ja-JP" sz="2400" baseline="-25000" dirty="0" smtClean="0"/>
              <a:t>1 </a:t>
            </a:r>
            <a:r>
              <a:rPr lang="ja-JP" altLang="en-US" sz="2400" dirty="0" smtClean="0"/>
              <a:t>のとき、落札すると利得は</a:t>
            </a:r>
            <a:r>
              <a:rPr lang="ja-JP" altLang="en-US" sz="2400" dirty="0" smtClean="0">
                <a:solidFill>
                  <a:schemeClr val="bg1"/>
                </a:solidFill>
              </a:rPr>
              <a:t>マイナス</a:t>
            </a:r>
          </a:p>
          <a:p>
            <a:pPr lvl="1" eaLnBrk="1" hangingPunct="1"/>
            <a:r>
              <a:rPr lang="ja-JP" altLang="en-US" sz="2400" dirty="0" smtClean="0"/>
              <a:t>買い手</a:t>
            </a:r>
            <a:r>
              <a:rPr lang="en-US" altLang="ja-JP" sz="2400" dirty="0" smtClean="0"/>
              <a:t>1</a:t>
            </a:r>
            <a:r>
              <a:rPr lang="ja-JP" altLang="en-US" sz="2400" dirty="0" err="1" smtClean="0"/>
              <a:t>の利</a:t>
            </a:r>
            <a:r>
              <a:rPr lang="ja-JP" altLang="en-US" sz="2400" dirty="0" smtClean="0"/>
              <a:t>得は自分の入札価格に依存</a:t>
            </a:r>
            <a:r>
              <a:rPr lang="ja-JP" altLang="en-US" sz="2400" dirty="0" smtClean="0">
                <a:solidFill>
                  <a:schemeClr val="bg1"/>
                </a:solidFill>
              </a:rPr>
              <a:t>しない</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459">
                                            <p:txEl>
                                              <p:pRg st="2" end="2"/>
                                            </p:txEl>
                                          </p:spTgt>
                                        </p:tgtEl>
                                        <p:attrNameLst>
                                          <p:attrName>style.visibility</p:attrName>
                                        </p:attrNameLst>
                                      </p:cBhvr>
                                      <p:to>
                                        <p:strVal val="visible"/>
                                      </p:to>
                                    </p:set>
                                    <p:anim calcmode="lin" valueType="num">
                                      <p:cBhvr additive="base">
                                        <p:cTn id="13" dur="500" fill="hold"/>
                                        <p:tgtEl>
                                          <p:spTgt spid="1945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4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459">
                                            <p:txEl>
                                              <p:pRg st="4" end="4"/>
                                            </p:txEl>
                                          </p:spTgt>
                                        </p:tgtEl>
                                        <p:attrNameLst>
                                          <p:attrName>style.visibility</p:attrName>
                                        </p:attrNameLst>
                                      </p:cBhvr>
                                      <p:to>
                                        <p:strVal val="visible"/>
                                      </p:to>
                                    </p:set>
                                    <p:anim calcmode="lin" valueType="num">
                                      <p:cBhvr additive="base">
                                        <p:cTn id="19" dur="500" fill="hold"/>
                                        <p:tgtEl>
                                          <p:spTgt spid="19459">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9459">
                                            <p:txEl>
                                              <p:pRg st="4" end="4"/>
                                            </p:txEl>
                                          </p:spTgt>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9459">
                                            <p:txEl>
                                              <p:pRg st="5" end="5"/>
                                            </p:txEl>
                                          </p:spTgt>
                                        </p:tgtEl>
                                        <p:attrNameLst>
                                          <p:attrName>style.visibility</p:attrName>
                                        </p:attrNameLst>
                                      </p:cBhvr>
                                      <p:to>
                                        <p:strVal val="visible"/>
                                      </p:to>
                                    </p:set>
                                    <p:anim calcmode="lin" valueType="num">
                                      <p:cBhvr additive="base">
                                        <p:cTn id="24" dur="500" fill="hold"/>
                                        <p:tgtEl>
                                          <p:spTgt spid="19459">
                                            <p:txEl>
                                              <p:pRg st="5" end="5"/>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945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9459">
                                            <p:txEl>
                                              <p:pRg st="6" end="6"/>
                                            </p:txEl>
                                          </p:spTgt>
                                        </p:tgtEl>
                                        <p:attrNameLst>
                                          <p:attrName>style.visibility</p:attrName>
                                        </p:attrNameLst>
                                      </p:cBhvr>
                                      <p:to>
                                        <p:strVal val="visible"/>
                                      </p:to>
                                    </p:set>
                                    <p:anim calcmode="lin" valueType="num">
                                      <p:cBhvr additive="base">
                                        <p:cTn id="30" dur="500" fill="hold"/>
                                        <p:tgtEl>
                                          <p:spTgt spid="19459">
                                            <p:txEl>
                                              <p:pRg st="6" end="6"/>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19459">
                                            <p:txEl>
                                              <p:pRg st="6" end="6"/>
                                            </p:txEl>
                                          </p:spTgt>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500"/>
                            </p:stCondLst>
                            <p:childTnLst>
                              <p:par>
                                <p:cTn id="33" presetID="2" presetClass="entr" presetSubtype="8" fill="hold" grpId="0" nodeType="afterEffect">
                                  <p:stCondLst>
                                    <p:cond delay="0"/>
                                  </p:stCondLst>
                                  <p:childTnLst>
                                    <p:set>
                                      <p:cBhvr>
                                        <p:cTn id="34" dur="1" fill="hold">
                                          <p:stCondLst>
                                            <p:cond delay="0"/>
                                          </p:stCondLst>
                                        </p:cTn>
                                        <p:tgtEl>
                                          <p:spTgt spid="19459">
                                            <p:txEl>
                                              <p:pRg st="7" end="7"/>
                                            </p:txEl>
                                          </p:spTgt>
                                        </p:tgtEl>
                                        <p:attrNameLst>
                                          <p:attrName>style.visibility</p:attrName>
                                        </p:attrNameLst>
                                      </p:cBhvr>
                                      <p:to>
                                        <p:strVal val="visible"/>
                                      </p:to>
                                    </p:set>
                                    <p:anim calcmode="lin" valueType="num">
                                      <p:cBhvr additive="base">
                                        <p:cTn id="35" dur="500" fill="hold"/>
                                        <p:tgtEl>
                                          <p:spTgt spid="19459">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9459">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9459">
                                            <p:txEl>
                                              <p:pRg st="8" end="8"/>
                                            </p:txEl>
                                          </p:spTgt>
                                        </p:tgtEl>
                                        <p:attrNameLst>
                                          <p:attrName>style.visibility</p:attrName>
                                        </p:attrNameLst>
                                      </p:cBhvr>
                                      <p:to>
                                        <p:strVal val="visible"/>
                                      </p:to>
                                    </p:set>
                                    <p:anim calcmode="lin" valueType="num">
                                      <p:cBhvr additive="base">
                                        <p:cTn id="41" dur="500" fill="hold"/>
                                        <p:tgtEl>
                                          <p:spTgt spid="19459">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945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35CBDF14-6E71-4C99-8353-D7CFD8E003C4}" type="slidenum">
              <a:rPr lang="en-US" altLang="ja-JP"/>
              <a:pPr eaLnBrk="1" hangingPunct="1"/>
              <a:t>12</a:t>
            </a:fld>
            <a:endParaRPr lang="en-US" altLang="ja-JP"/>
          </a:p>
        </p:txBody>
      </p:sp>
      <p:sp>
        <p:nvSpPr>
          <p:cNvPr id="16387" name="Rectangle 2"/>
          <p:cNvSpPr>
            <a:spLocks noGrp="1" noChangeArrowheads="1"/>
          </p:cNvSpPr>
          <p:nvPr>
            <p:ph type="title"/>
          </p:nvPr>
        </p:nvSpPr>
        <p:spPr>
          <a:xfrm>
            <a:off x="250825" y="274638"/>
            <a:ext cx="8713788" cy="1143000"/>
          </a:xfrm>
        </p:spPr>
        <p:txBody>
          <a:bodyPr/>
          <a:lstStyle/>
          <a:p>
            <a:pPr eaLnBrk="1" hangingPunct="1"/>
            <a:r>
              <a:rPr lang="ja-JP" altLang="en-US" sz="3600" smtClean="0"/>
              <a:t>セカンドプライス・オークション：ナッシュ均衡</a:t>
            </a:r>
          </a:p>
        </p:txBody>
      </p:sp>
      <p:sp>
        <p:nvSpPr>
          <p:cNvPr id="32771" name="Rectangle 3"/>
          <p:cNvSpPr>
            <a:spLocks noGrp="1" noChangeArrowheads="1"/>
          </p:cNvSpPr>
          <p:nvPr>
            <p:ph type="body" idx="1"/>
          </p:nvPr>
        </p:nvSpPr>
        <p:spPr>
          <a:xfrm>
            <a:off x="179388" y="1412875"/>
            <a:ext cx="8785225" cy="5040313"/>
          </a:xfrm>
        </p:spPr>
        <p:txBody>
          <a:bodyPr/>
          <a:lstStyle/>
          <a:p>
            <a:pPr eaLnBrk="1" hangingPunct="1">
              <a:lnSpc>
                <a:spcPct val="90000"/>
              </a:lnSpc>
            </a:pPr>
            <a:r>
              <a:rPr lang="ja-JP" altLang="en-US" sz="2800" dirty="0" smtClean="0"/>
              <a:t>弱支配戦略：</a:t>
            </a:r>
            <a:r>
              <a:rPr lang="en-US" altLang="ja-JP" sz="2800" dirty="0" smtClean="0"/>
              <a:t>p</a:t>
            </a:r>
            <a:r>
              <a:rPr lang="en-US" altLang="ja-JP" sz="2800" baseline="-25000" dirty="0" smtClean="0"/>
              <a:t>i</a:t>
            </a:r>
            <a:r>
              <a:rPr lang="ja-JP" altLang="en-US" sz="2800" dirty="0" smtClean="0"/>
              <a:t>＝</a:t>
            </a:r>
            <a:r>
              <a:rPr lang="en-US" altLang="ja-JP" sz="2800" dirty="0" smtClean="0">
                <a:solidFill>
                  <a:schemeClr val="bg1"/>
                </a:solidFill>
              </a:rPr>
              <a:t>V</a:t>
            </a:r>
            <a:r>
              <a:rPr lang="en-US" altLang="ja-JP" sz="2800" baseline="-25000" dirty="0" smtClean="0">
                <a:solidFill>
                  <a:schemeClr val="bg1"/>
                </a:solidFill>
              </a:rPr>
              <a:t>i</a:t>
            </a:r>
            <a:r>
              <a:rPr lang="ja-JP" altLang="en-US" sz="2800" dirty="0" smtClean="0"/>
              <a:t>（自分の評価額をそのまま入札額とする）</a:t>
            </a:r>
          </a:p>
          <a:p>
            <a:pPr lvl="1" eaLnBrk="1" hangingPunct="1">
              <a:lnSpc>
                <a:spcPct val="90000"/>
              </a:lnSpc>
            </a:pPr>
            <a:r>
              <a:rPr lang="ja-JP" altLang="en-US" sz="2400" dirty="0" smtClean="0"/>
              <a:t>買い手</a:t>
            </a:r>
            <a:r>
              <a:rPr lang="en-US" altLang="ja-JP" sz="2400" dirty="0" smtClean="0"/>
              <a:t>1</a:t>
            </a:r>
            <a:r>
              <a:rPr lang="ja-JP" altLang="en-US" sz="2400" dirty="0" smtClean="0"/>
              <a:t>：</a:t>
            </a:r>
            <a:r>
              <a:rPr lang="en-US" altLang="ja-JP" sz="2400" dirty="0" smtClean="0">
                <a:solidFill>
                  <a:schemeClr val="bg1"/>
                </a:solidFill>
              </a:rPr>
              <a:t>p</a:t>
            </a:r>
            <a:r>
              <a:rPr lang="en-US" altLang="ja-JP" sz="2400" baseline="-25000" dirty="0" smtClean="0">
                <a:solidFill>
                  <a:schemeClr val="bg1"/>
                </a:solidFill>
              </a:rPr>
              <a:t>2</a:t>
            </a:r>
            <a:r>
              <a:rPr lang="ja-JP" altLang="en-US" sz="2400" dirty="0" smtClean="0"/>
              <a:t>＜</a:t>
            </a:r>
            <a:r>
              <a:rPr lang="en-US" altLang="ja-JP" sz="2400" dirty="0" smtClean="0"/>
              <a:t>V</a:t>
            </a:r>
            <a:r>
              <a:rPr lang="en-US" altLang="ja-JP" sz="2400" baseline="-25000" dirty="0" smtClean="0"/>
              <a:t>1 </a:t>
            </a:r>
            <a:r>
              <a:rPr lang="ja-JP" altLang="en-US" sz="2400" dirty="0" smtClean="0"/>
              <a:t>のときにのみ落札したい</a:t>
            </a:r>
          </a:p>
          <a:p>
            <a:pPr lvl="1" eaLnBrk="1" hangingPunct="1">
              <a:lnSpc>
                <a:spcPct val="90000"/>
              </a:lnSpc>
            </a:pPr>
            <a:r>
              <a:rPr lang="ja-JP" altLang="en-US" sz="2400" dirty="0" smtClean="0"/>
              <a:t>⇒ 相手の戦略にかかわらず</a:t>
            </a:r>
            <a:r>
              <a:rPr lang="en-US" altLang="ja-JP" sz="2400" dirty="0" smtClean="0"/>
              <a:t>p</a:t>
            </a:r>
            <a:r>
              <a:rPr lang="en-US" altLang="ja-JP" sz="2400" baseline="-25000" dirty="0" smtClean="0"/>
              <a:t>1</a:t>
            </a:r>
            <a:r>
              <a:rPr lang="ja-JP" altLang="en-US" sz="2400" dirty="0" smtClean="0"/>
              <a:t>＝</a:t>
            </a:r>
            <a:r>
              <a:rPr lang="en-US" altLang="ja-JP" sz="2400" dirty="0" smtClean="0">
                <a:solidFill>
                  <a:schemeClr val="bg1"/>
                </a:solidFill>
              </a:rPr>
              <a:t>V</a:t>
            </a:r>
            <a:r>
              <a:rPr lang="en-US" altLang="ja-JP" sz="2400" baseline="-25000" dirty="0" smtClean="0">
                <a:solidFill>
                  <a:schemeClr val="bg1"/>
                </a:solidFill>
              </a:rPr>
              <a:t>1</a:t>
            </a:r>
            <a:r>
              <a:rPr lang="en-US" altLang="ja-JP" sz="2400" baseline="-25000" dirty="0" smtClean="0"/>
              <a:t> </a:t>
            </a:r>
            <a:r>
              <a:rPr lang="ja-JP" altLang="en-US" sz="2400" dirty="0" smtClean="0"/>
              <a:t>とすれば、それが可能</a:t>
            </a:r>
          </a:p>
          <a:p>
            <a:pPr lvl="2" eaLnBrk="1" hangingPunct="1">
              <a:lnSpc>
                <a:spcPct val="90000"/>
              </a:lnSpc>
            </a:pPr>
            <a:r>
              <a:rPr lang="en-US" altLang="ja-JP" sz="2000" dirty="0" smtClean="0"/>
              <a:t>p</a:t>
            </a:r>
            <a:r>
              <a:rPr lang="en-US" altLang="ja-JP" sz="2000" baseline="-25000" dirty="0" smtClean="0"/>
              <a:t>2</a:t>
            </a:r>
            <a:r>
              <a:rPr lang="ja-JP" altLang="en-US" sz="2000" dirty="0" smtClean="0"/>
              <a:t>＜</a:t>
            </a:r>
            <a:r>
              <a:rPr lang="en-US" altLang="ja-JP" sz="2000" dirty="0" smtClean="0"/>
              <a:t>V</a:t>
            </a:r>
            <a:r>
              <a:rPr lang="en-US" altLang="ja-JP" sz="2000" baseline="-25000" dirty="0" smtClean="0"/>
              <a:t>1</a:t>
            </a:r>
            <a:r>
              <a:rPr lang="ja-JP" altLang="en-US" sz="2000" dirty="0" smtClean="0"/>
              <a:t>のとき、</a:t>
            </a:r>
            <a:r>
              <a:rPr lang="en-US" altLang="ja-JP" sz="2000" dirty="0" smtClean="0"/>
              <a:t>p</a:t>
            </a:r>
            <a:r>
              <a:rPr lang="en-US" altLang="ja-JP" sz="2000" baseline="-25000" dirty="0" smtClean="0"/>
              <a:t>1</a:t>
            </a:r>
            <a:r>
              <a:rPr lang="ja-JP" altLang="en-US" sz="2000" dirty="0" smtClean="0">
                <a:solidFill>
                  <a:schemeClr val="bg1"/>
                </a:solidFill>
              </a:rPr>
              <a:t>＞</a:t>
            </a:r>
            <a:r>
              <a:rPr lang="en-US" altLang="ja-JP" sz="2000" dirty="0" smtClean="0"/>
              <a:t>p</a:t>
            </a:r>
            <a:r>
              <a:rPr lang="en-US" altLang="ja-JP" sz="2000" baseline="-25000" dirty="0" smtClean="0"/>
              <a:t>2</a:t>
            </a:r>
            <a:r>
              <a:rPr lang="ja-JP" altLang="en-US" sz="2000" dirty="0" err="1" smtClean="0"/>
              <a:t>なので</a:t>
            </a:r>
            <a:r>
              <a:rPr lang="ja-JP" altLang="en-US" sz="2000" dirty="0" smtClean="0"/>
              <a:t>落札できる</a:t>
            </a:r>
          </a:p>
          <a:p>
            <a:pPr lvl="2" eaLnBrk="1" hangingPunct="1">
              <a:lnSpc>
                <a:spcPct val="90000"/>
              </a:lnSpc>
            </a:pPr>
            <a:r>
              <a:rPr lang="en-US" altLang="ja-JP" sz="2000" dirty="0" smtClean="0"/>
              <a:t>p</a:t>
            </a:r>
            <a:r>
              <a:rPr lang="en-US" altLang="ja-JP" sz="2000" baseline="-25000" dirty="0" smtClean="0"/>
              <a:t>2</a:t>
            </a:r>
            <a:r>
              <a:rPr lang="ja-JP" altLang="en-US" sz="2000" dirty="0" smtClean="0"/>
              <a:t>＞</a:t>
            </a:r>
            <a:r>
              <a:rPr lang="en-US" altLang="ja-JP" sz="2000" dirty="0" smtClean="0"/>
              <a:t>V</a:t>
            </a:r>
            <a:r>
              <a:rPr lang="en-US" altLang="ja-JP" sz="2000" baseline="-25000" dirty="0" smtClean="0"/>
              <a:t>1</a:t>
            </a:r>
            <a:r>
              <a:rPr lang="ja-JP" altLang="en-US" sz="2000" dirty="0" smtClean="0"/>
              <a:t>のとき、</a:t>
            </a:r>
            <a:r>
              <a:rPr lang="en-US" altLang="ja-JP" sz="2000" dirty="0" smtClean="0"/>
              <a:t>p</a:t>
            </a:r>
            <a:r>
              <a:rPr lang="en-US" altLang="ja-JP" sz="2000" baseline="-25000" dirty="0" smtClean="0"/>
              <a:t>2</a:t>
            </a:r>
            <a:r>
              <a:rPr lang="ja-JP" altLang="en-US" sz="2000" dirty="0" smtClean="0">
                <a:solidFill>
                  <a:schemeClr val="bg1"/>
                </a:solidFill>
              </a:rPr>
              <a:t>＞</a:t>
            </a:r>
            <a:r>
              <a:rPr lang="en-US" altLang="ja-JP" sz="2000" dirty="0" smtClean="0"/>
              <a:t>p</a:t>
            </a:r>
            <a:r>
              <a:rPr lang="en-US" altLang="ja-JP" sz="2000" baseline="-25000" dirty="0" smtClean="0"/>
              <a:t>1</a:t>
            </a:r>
            <a:r>
              <a:rPr lang="ja-JP" altLang="en-US" sz="2000" dirty="0" err="1" smtClean="0"/>
              <a:t>なので</a:t>
            </a:r>
            <a:r>
              <a:rPr lang="ja-JP" altLang="en-US" sz="2000" dirty="0" smtClean="0"/>
              <a:t>落札しなくて済む</a:t>
            </a:r>
          </a:p>
          <a:p>
            <a:pPr lvl="4" eaLnBrk="1" hangingPunct="1">
              <a:lnSpc>
                <a:spcPct val="90000"/>
              </a:lnSpc>
            </a:pPr>
            <a:endParaRPr lang="ja-JP" altLang="en-US" sz="1800" dirty="0" smtClean="0"/>
          </a:p>
          <a:p>
            <a:pPr eaLnBrk="1" hangingPunct="1">
              <a:lnSpc>
                <a:spcPct val="90000"/>
              </a:lnSpc>
            </a:pPr>
            <a:r>
              <a:rPr lang="ja-JP" altLang="en-US" sz="2800" dirty="0" smtClean="0"/>
              <a:t>ナッシュ均衡：</a:t>
            </a:r>
            <a:r>
              <a:rPr lang="en-US" altLang="ja-JP" sz="2800" dirty="0" smtClean="0"/>
              <a:t>p</a:t>
            </a:r>
            <a:r>
              <a:rPr lang="en-US" altLang="ja-JP" sz="2800" baseline="-25000" dirty="0" smtClean="0"/>
              <a:t>1</a:t>
            </a:r>
            <a:r>
              <a:rPr lang="ja-JP" altLang="en-US" sz="2800" dirty="0" smtClean="0"/>
              <a:t>＝</a:t>
            </a:r>
            <a:r>
              <a:rPr lang="en-US" altLang="ja-JP" sz="2800" dirty="0" smtClean="0">
                <a:solidFill>
                  <a:schemeClr val="bg1"/>
                </a:solidFill>
              </a:rPr>
              <a:t>V</a:t>
            </a:r>
            <a:r>
              <a:rPr lang="en-US" altLang="ja-JP" sz="2800" baseline="-25000" dirty="0" smtClean="0">
                <a:solidFill>
                  <a:schemeClr val="bg1"/>
                </a:solidFill>
              </a:rPr>
              <a:t>1</a:t>
            </a:r>
            <a:r>
              <a:rPr lang="ja-JP" altLang="en-US" sz="2800" dirty="0" smtClean="0"/>
              <a:t>＆</a:t>
            </a:r>
            <a:r>
              <a:rPr lang="en-US" altLang="ja-JP" sz="2800" dirty="0" smtClean="0"/>
              <a:t>p</a:t>
            </a:r>
            <a:r>
              <a:rPr lang="en-US" altLang="ja-JP" sz="2800" baseline="-25000" dirty="0" smtClean="0"/>
              <a:t>2</a:t>
            </a:r>
            <a:r>
              <a:rPr lang="ja-JP" altLang="en-US" sz="2800" dirty="0" smtClean="0"/>
              <a:t>＝</a:t>
            </a:r>
            <a:r>
              <a:rPr lang="en-US" altLang="ja-JP" sz="2800" dirty="0" smtClean="0">
                <a:solidFill>
                  <a:schemeClr val="bg1"/>
                </a:solidFill>
              </a:rPr>
              <a:t>V</a:t>
            </a:r>
            <a:r>
              <a:rPr lang="en-US" altLang="ja-JP" sz="2800" baseline="-25000" dirty="0" smtClean="0">
                <a:solidFill>
                  <a:schemeClr val="bg1"/>
                </a:solidFill>
              </a:rPr>
              <a:t>2</a:t>
            </a:r>
          </a:p>
          <a:p>
            <a:pPr lvl="4" eaLnBrk="1" hangingPunct="1">
              <a:lnSpc>
                <a:spcPct val="90000"/>
              </a:lnSpc>
            </a:pPr>
            <a:endParaRPr lang="en-US" altLang="ja-JP" sz="1800" baseline="-25000" dirty="0" smtClean="0"/>
          </a:p>
          <a:p>
            <a:pPr eaLnBrk="1" hangingPunct="1">
              <a:lnSpc>
                <a:spcPct val="90000"/>
              </a:lnSpc>
            </a:pPr>
            <a:r>
              <a:rPr lang="ja-JP" altLang="en-US" sz="2800" dirty="0" smtClean="0"/>
              <a:t>取引から生じる余剰＝落札者の評価額＝</a:t>
            </a:r>
            <a:r>
              <a:rPr lang="en-US" altLang="ja-JP" sz="2800" dirty="0" smtClean="0">
                <a:solidFill>
                  <a:schemeClr val="bg1"/>
                </a:solidFill>
              </a:rPr>
              <a:t>max</a:t>
            </a:r>
            <a:r>
              <a:rPr lang="en-US" altLang="ja-JP" sz="2800" dirty="0" smtClean="0"/>
              <a:t> {V</a:t>
            </a:r>
            <a:r>
              <a:rPr lang="en-US" altLang="ja-JP" sz="2800" baseline="-25000" dirty="0" smtClean="0"/>
              <a:t>1</a:t>
            </a:r>
            <a:r>
              <a:rPr lang="en-US" altLang="ja-JP" sz="2800" dirty="0" smtClean="0"/>
              <a:t>,V</a:t>
            </a:r>
            <a:r>
              <a:rPr lang="en-US" altLang="ja-JP" sz="2800" baseline="-25000" dirty="0" smtClean="0"/>
              <a:t>2</a:t>
            </a:r>
            <a:r>
              <a:rPr lang="en-US" altLang="ja-JP" sz="2800" dirty="0" smtClean="0"/>
              <a:t>} </a:t>
            </a:r>
          </a:p>
          <a:p>
            <a:pPr eaLnBrk="1" hangingPunct="1">
              <a:lnSpc>
                <a:spcPct val="90000"/>
              </a:lnSpc>
            </a:pPr>
            <a:r>
              <a:rPr lang="ja-JP" altLang="en-US" sz="2800" dirty="0" smtClean="0"/>
              <a:t>売り手の受取額＝落札価格＝</a:t>
            </a:r>
            <a:r>
              <a:rPr lang="en-US" altLang="ja-JP" sz="2800" dirty="0" smtClean="0">
                <a:solidFill>
                  <a:schemeClr val="bg1"/>
                </a:solidFill>
              </a:rPr>
              <a:t>min</a:t>
            </a:r>
            <a:r>
              <a:rPr lang="en-US" altLang="ja-JP" sz="2800" dirty="0" smtClean="0"/>
              <a:t> {V</a:t>
            </a:r>
            <a:r>
              <a:rPr lang="en-US" altLang="ja-JP" sz="2800" baseline="-25000" dirty="0" smtClean="0"/>
              <a:t>1</a:t>
            </a:r>
            <a:r>
              <a:rPr lang="en-US" altLang="ja-JP" sz="2800" dirty="0" smtClean="0"/>
              <a:t>,V</a:t>
            </a:r>
            <a:r>
              <a:rPr lang="en-US" altLang="ja-JP" sz="2800" baseline="-25000" dirty="0" smtClean="0"/>
              <a:t>2</a:t>
            </a:r>
            <a:r>
              <a:rPr lang="en-US" altLang="ja-JP" sz="2800" dirty="0" smtClean="0"/>
              <a:t>}</a:t>
            </a:r>
          </a:p>
          <a:p>
            <a:pPr eaLnBrk="1" hangingPunct="1">
              <a:lnSpc>
                <a:spcPct val="90000"/>
              </a:lnSpc>
            </a:pPr>
            <a:r>
              <a:rPr lang="ja-JP" altLang="en-US" sz="2800" dirty="0" smtClean="0"/>
              <a:t>買い手（落札者）の受取額＝</a:t>
            </a:r>
            <a:r>
              <a:rPr lang="en-US" altLang="ja-JP" sz="2800" dirty="0" smtClean="0">
                <a:solidFill>
                  <a:schemeClr val="bg1"/>
                </a:solidFill>
              </a:rPr>
              <a:t>max</a:t>
            </a:r>
            <a:r>
              <a:rPr lang="en-US" altLang="ja-JP" sz="2800" dirty="0" smtClean="0"/>
              <a:t> {V</a:t>
            </a:r>
            <a:r>
              <a:rPr lang="en-US" altLang="ja-JP" sz="2800" baseline="-25000" dirty="0" smtClean="0"/>
              <a:t>1</a:t>
            </a:r>
            <a:r>
              <a:rPr lang="en-US" altLang="ja-JP" sz="2800" dirty="0" smtClean="0"/>
              <a:t>,V</a:t>
            </a:r>
            <a:r>
              <a:rPr lang="en-US" altLang="ja-JP" sz="2800" baseline="-25000" dirty="0" smtClean="0"/>
              <a:t>2</a:t>
            </a:r>
            <a:r>
              <a:rPr lang="en-US" altLang="ja-JP" sz="2800" dirty="0" smtClean="0"/>
              <a:t>}</a:t>
            </a:r>
            <a:r>
              <a:rPr lang="ja-JP" altLang="en-US" sz="2800" dirty="0" smtClean="0"/>
              <a:t>－</a:t>
            </a:r>
            <a:r>
              <a:rPr lang="en-US" altLang="ja-JP" sz="2800" dirty="0" smtClean="0">
                <a:solidFill>
                  <a:schemeClr val="bg1"/>
                </a:solidFill>
              </a:rPr>
              <a:t>min </a:t>
            </a:r>
            <a:r>
              <a:rPr lang="en-US" altLang="ja-JP" sz="2800" dirty="0" smtClean="0"/>
              <a:t>{V</a:t>
            </a:r>
            <a:r>
              <a:rPr lang="en-US" altLang="ja-JP" sz="2800" baseline="-25000" dirty="0" smtClean="0"/>
              <a:t>1</a:t>
            </a:r>
            <a:r>
              <a:rPr lang="en-US" altLang="ja-JP" sz="2800" dirty="0" smtClean="0"/>
              <a:t>,V</a:t>
            </a:r>
            <a:r>
              <a:rPr lang="en-US" altLang="ja-JP" sz="2800" baseline="-25000" dirty="0" smtClean="0"/>
              <a:t>2</a:t>
            </a:r>
            <a:r>
              <a:rPr lang="en-US" altLang="ja-JP" sz="28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 calcmode="lin" valueType="num">
                                      <p:cBhvr additive="base">
                                        <p:cTn id="7" dur="500" fill="hold"/>
                                        <p:tgtEl>
                                          <p:spTgt spid="32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7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771">
                                            <p:txEl>
                                              <p:pRg st="1" end="1"/>
                                            </p:txEl>
                                          </p:spTgt>
                                        </p:tgtEl>
                                        <p:attrNameLst>
                                          <p:attrName>style.visibility</p:attrName>
                                        </p:attrNameLst>
                                      </p:cBhvr>
                                      <p:to>
                                        <p:strVal val="visible"/>
                                      </p:to>
                                    </p:set>
                                    <p:anim calcmode="lin" valueType="num">
                                      <p:cBhvr additive="base">
                                        <p:cTn id="13" dur="500" fill="hold"/>
                                        <p:tgtEl>
                                          <p:spTgt spid="327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771">
                                            <p:txEl>
                                              <p:pRg st="1" end="1"/>
                                            </p:txEl>
                                          </p:spTgt>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32771">
                                            <p:txEl>
                                              <p:pRg st="2" end="2"/>
                                            </p:txEl>
                                          </p:spTgt>
                                        </p:tgtEl>
                                        <p:attrNameLst>
                                          <p:attrName>style.visibility</p:attrName>
                                        </p:attrNameLst>
                                      </p:cBhvr>
                                      <p:to>
                                        <p:strVal val="visible"/>
                                      </p:to>
                                    </p:set>
                                    <p:anim calcmode="lin" valueType="num">
                                      <p:cBhvr additive="base">
                                        <p:cTn id="18" dur="500" fill="hold"/>
                                        <p:tgtEl>
                                          <p:spTgt spid="32771">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2771">
                                            <p:txEl>
                                              <p:pRg st="2" end="2"/>
                                            </p:txEl>
                                          </p:spTgt>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1000"/>
                            </p:stCondLst>
                            <p:childTnLst>
                              <p:par>
                                <p:cTn id="21" presetID="2" presetClass="entr" presetSubtype="8" fill="hold" grpId="0" nodeType="afterEffect">
                                  <p:stCondLst>
                                    <p:cond delay="0"/>
                                  </p:stCondLst>
                                  <p:childTnLst>
                                    <p:set>
                                      <p:cBhvr>
                                        <p:cTn id="22" dur="1" fill="hold">
                                          <p:stCondLst>
                                            <p:cond delay="0"/>
                                          </p:stCondLst>
                                        </p:cTn>
                                        <p:tgtEl>
                                          <p:spTgt spid="32771">
                                            <p:txEl>
                                              <p:pRg st="3" end="3"/>
                                            </p:txEl>
                                          </p:spTgt>
                                        </p:tgtEl>
                                        <p:attrNameLst>
                                          <p:attrName>style.visibility</p:attrName>
                                        </p:attrNameLst>
                                      </p:cBhvr>
                                      <p:to>
                                        <p:strVal val="visible"/>
                                      </p:to>
                                    </p:set>
                                    <p:anim calcmode="lin" valueType="num">
                                      <p:cBhvr additive="base">
                                        <p:cTn id="23" dur="500" fill="hold"/>
                                        <p:tgtEl>
                                          <p:spTgt spid="32771">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2771">
                                            <p:txEl>
                                              <p:pRg st="3" end="3"/>
                                            </p:txEl>
                                          </p:spTgt>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1500"/>
                            </p:stCondLst>
                            <p:childTnLst>
                              <p:par>
                                <p:cTn id="26" presetID="2" presetClass="entr" presetSubtype="8" fill="hold" grpId="0" nodeType="afterEffect">
                                  <p:stCondLst>
                                    <p:cond delay="0"/>
                                  </p:stCondLst>
                                  <p:childTnLst>
                                    <p:set>
                                      <p:cBhvr>
                                        <p:cTn id="27" dur="1" fill="hold">
                                          <p:stCondLst>
                                            <p:cond delay="0"/>
                                          </p:stCondLst>
                                        </p:cTn>
                                        <p:tgtEl>
                                          <p:spTgt spid="32771">
                                            <p:txEl>
                                              <p:pRg st="4" end="4"/>
                                            </p:txEl>
                                          </p:spTgt>
                                        </p:tgtEl>
                                        <p:attrNameLst>
                                          <p:attrName>style.visibility</p:attrName>
                                        </p:attrNameLst>
                                      </p:cBhvr>
                                      <p:to>
                                        <p:strVal val="visible"/>
                                      </p:to>
                                    </p:set>
                                    <p:anim calcmode="lin" valueType="num">
                                      <p:cBhvr additive="base">
                                        <p:cTn id="28" dur="500" fill="hold"/>
                                        <p:tgtEl>
                                          <p:spTgt spid="32771">
                                            <p:txEl>
                                              <p:pRg st="4" end="4"/>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277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32771">
                                            <p:txEl>
                                              <p:pRg st="6" end="6"/>
                                            </p:txEl>
                                          </p:spTgt>
                                        </p:tgtEl>
                                        <p:attrNameLst>
                                          <p:attrName>style.visibility</p:attrName>
                                        </p:attrNameLst>
                                      </p:cBhvr>
                                      <p:to>
                                        <p:strVal val="visible"/>
                                      </p:to>
                                    </p:set>
                                    <p:anim calcmode="lin" valueType="num">
                                      <p:cBhvr additive="base">
                                        <p:cTn id="34" dur="500" fill="hold"/>
                                        <p:tgtEl>
                                          <p:spTgt spid="32771">
                                            <p:txEl>
                                              <p:pRg st="6" end="6"/>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277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32771">
                                            <p:txEl>
                                              <p:pRg st="8" end="8"/>
                                            </p:txEl>
                                          </p:spTgt>
                                        </p:tgtEl>
                                        <p:attrNameLst>
                                          <p:attrName>style.visibility</p:attrName>
                                        </p:attrNameLst>
                                      </p:cBhvr>
                                      <p:to>
                                        <p:strVal val="visible"/>
                                      </p:to>
                                    </p:set>
                                    <p:anim calcmode="lin" valueType="num">
                                      <p:cBhvr additive="base">
                                        <p:cTn id="40" dur="500" fill="hold"/>
                                        <p:tgtEl>
                                          <p:spTgt spid="32771">
                                            <p:txEl>
                                              <p:pRg st="8" end="8"/>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32771">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32771">
                                            <p:txEl>
                                              <p:pRg st="9" end="9"/>
                                            </p:txEl>
                                          </p:spTgt>
                                        </p:tgtEl>
                                        <p:attrNameLst>
                                          <p:attrName>style.visibility</p:attrName>
                                        </p:attrNameLst>
                                      </p:cBhvr>
                                      <p:to>
                                        <p:strVal val="visible"/>
                                      </p:to>
                                    </p:set>
                                    <p:anim calcmode="lin" valueType="num">
                                      <p:cBhvr additive="base">
                                        <p:cTn id="46" dur="500" fill="hold"/>
                                        <p:tgtEl>
                                          <p:spTgt spid="32771">
                                            <p:txEl>
                                              <p:pRg st="9" end="9"/>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32771">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2" presetClass="entr" presetSubtype="8" fill="hold" grpId="0" nodeType="clickEffect">
                                  <p:stCondLst>
                                    <p:cond delay="0"/>
                                  </p:stCondLst>
                                  <p:childTnLst>
                                    <p:set>
                                      <p:cBhvr>
                                        <p:cTn id="51" dur="1" fill="hold">
                                          <p:stCondLst>
                                            <p:cond delay="0"/>
                                          </p:stCondLst>
                                        </p:cTn>
                                        <p:tgtEl>
                                          <p:spTgt spid="32771">
                                            <p:txEl>
                                              <p:pRg st="10" end="10"/>
                                            </p:txEl>
                                          </p:spTgt>
                                        </p:tgtEl>
                                        <p:attrNameLst>
                                          <p:attrName>style.visibility</p:attrName>
                                        </p:attrNameLst>
                                      </p:cBhvr>
                                      <p:to>
                                        <p:strVal val="visible"/>
                                      </p:to>
                                    </p:set>
                                    <p:anim calcmode="lin" valueType="num">
                                      <p:cBhvr additive="base">
                                        <p:cTn id="52" dur="500" fill="hold"/>
                                        <p:tgtEl>
                                          <p:spTgt spid="32771">
                                            <p:txEl>
                                              <p:pRg st="10" end="10"/>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2771">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AF2AB7A8-FA32-430F-90A0-02F96A12A45F}" type="slidenum">
              <a:rPr lang="en-US" altLang="ja-JP"/>
              <a:pPr eaLnBrk="1" hangingPunct="1"/>
              <a:t>13</a:t>
            </a:fld>
            <a:endParaRPr lang="en-US" altLang="ja-JP"/>
          </a:p>
        </p:txBody>
      </p:sp>
      <p:sp>
        <p:nvSpPr>
          <p:cNvPr id="17411" name="Rectangle 2"/>
          <p:cNvSpPr>
            <a:spLocks noGrp="1" noChangeArrowheads="1"/>
          </p:cNvSpPr>
          <p:nvPr>
            <p:ph type="title"/>
          </p:nvPr>
        </p:nvSpPr>
        <p:spPr/>
        <p:txBody>
          <a:bodyPr/>
          <a:lstStyle/>
          <a:p>
            <a:pPr eaLnBrk="1" hangingPunct="1"/>
            <a:r>
              <a:rPr lang="ja-JP" altLang="en-US" sz="4000" smtClean="0"/>
              <a:t>競売とセカンドプライス・オークション</a:t>
            </a:r>
          </a:p>
        </p:txBody>
      </p:sp>
      <p:sp>
        <p:nvSpPr>
          <p:cNvPr id="31747" name="Rectangle 3"/>
          <p:cNvSpPr>
            <a:spLocks noGrp="1" noChangeArrowheads="1"/>
          </p:cNvSpPr>
          <p:nvPr>
            <p:ph type="body" idx="1"/>
          </p:nvPr>
        </p:nvSpPr>
        <p:spPr>
          <a:xfrm>
            <a:off x="457200" y="1600200"/>
            <a:ext cx="8229600" cy="4997450"/>
          </a:xfrm>
        </p:spPr>
        <p:txBody>
          <a:bodyPr/>
          <a:lstStyle/>
          <a:p>
            <a:pPr eaLnBrk="1" hangingPunct="1">
              <a:lnSpc>
                <a:spcPct val="80000"/>
              </a:lnSpc>
            </a:pPr>
            <a:r>
              <a:rPr lang="ja-JP" altLang="en-US" sz="2800" dirty="0" smtClean="0"/>
              <a:t>セカンドプライス・オークション</a:t>
            </a:r>
          </a:p>
          <a:p>
            <a:pPr lvl="1" eaLnBrk="1" hangingPunct="1">
              <a:lnSpc>
                <a:spcPct val="80000"/>
              </a:lnSpc>
            </a:pPr>
            <a:r>
              <a:rPr lang="ja-JP" altLang="en-US" sz="2400" dirty="0" smtClean="0"/>
              <a:t>売り手の受取額＝取引価格＝</a:t>
            </a:r>
            <a:r>
              <a:rPr lang="en-US" altLang="ja-JP" sz="2400" dirty="0" smtClean="0"/>
              <a:t>min {V</a:t>
            </a:r>
            <a:r>
              <a:rPr lang="en-US" altLang="ja-JP" sz="2400" baseline="-25000" dirty="0" smtClean="0"/>
              <a:t>1</a:t>
            </a:r>
            <a:r>
              <a:rPr lang="en-US" altLang="ja-JP" sz="2400" dirty="0" smtClean="0"/>
              <a:t>,V</a:t>
            </a:r>
            <a:r>
              <a:rPr lang="en-US" altLang="ja-JP" sz="2400" baseline="-25000" dirty="0" smtClean="0"/>
              <a:t>2</a:t>
            </a:r>
            <a:r>
              <a:rPr lang="en-US" altLang="ja-JP" sz="2400" dirty="0" smtClean="0"/>
              <a:t>} </a:t>
            </a:r>
          </a:p>
          <a:p>
            <a:pPr lvl="1" eaLnBrk="1" hangingPunct="1">
              <a:lnSpc>
                <a:spcPct val="80000"/>
              </a:lnSpc>
            </a:pPr>
            <a:r>
              <a:rPr lang="ja-JP" altLang="en-US" sz="2400" dirty="0" smtClean="0"/>
              <a:t>買い手（落札者）の受取額＝</a:t>
            </a:r>
            <a:r>
              <a:rPr lang="en-US" altLang="ja-JP" sz="2400" dirty="0" smtClean="0"/>
              <a:t>max {V</a:t>
            </a:r>
            <a:r>
              <a:rPr lang="en-US" altLang="ja-JP" sz="2400" baseline="-25000" dirty="0" smtClean="0"/>
              <a:t>1</a:t>
            </a:r>
            <a:r>
              <a:rPr lang="en-US" altLang="ja-JP" sz="2400" dirty="0" smtClean="0"/>
              <a:t>,V</a:t>
            </a:r>
            <a:r>
              <a:rPr lang="en-US" altLang="ja-JP" sz="2400" baseline="-25000" dirty="0" smtClean="0"/>
              <a:t>2</a:t>
            </a:r>
            <a:r>
              <a:rPr lang="en-US" altLang="ja-JP" sz="2400" dirty="0" smtClean="0"/>
              <a:t>}</a:t>
            </a:r>
            <a:r>
              <a:rPr lang="ja-JP" altLang="en-US" sz="2400" dirty="0" smtClean="0"/>
              <a:t>－</a:t>
            </a:r>
            <a:r>
              <a:rPr lang="en-US" altLang="ja-JP" sz="2400" dirty="0" smtClean="0"/>
              <a:t>min {V</a:t>
            </a:r>
            <a:r>
              <a:rPr lang="en-US" altLang="ja-JP" sz="2400" baseline="-25000" dirty="0" smtClean="0"/>
              <a:t>1</a:t>
            </a:r>
            <a:r>
              <a:rPr lang="en-US" altLang="ja-JP" sz="2400" dirty="0" smtClean="0"/>
              <a:t>,V</a:t>
            </a:r>
            <a:r>
              <a:rPr lang="en-US" altLang="ja-JP" sz="2400" baseline="-25000" dirty="0" smtClean="0"/>
              <a:t>2</a:t>
            </a:r>
            <a:r>
              <a:rPr lang="en-US" altLang="ja-JP" sz="2400" dirty="0" smtClean="0"/>
              <a:t>} </a:t>
            </a:r>
          </a:p>
          <a:p>
            <a:pPr eaLnBrk="1" hangingPunct="1">
              <a:lnSpc>
                <a:spcPct val="80000"/>
              </a:lnSpc>
            </a:pPr>
            <a:r>
              <a:rPr lang="en-US" altLang="ja-JP" sz="2800" dirty="0" smtClean="0"/>
              <a:t>⇒ </a:t>
            </a:r>
            <a:r>
              <a:rPr lang="ja-JP" altLang="en-US" sz="2800" dirty="0" smtClean="0">
                <a:solidFill>
                  <a:schemeClr val="bg1"/>
                </a:solidFill>
              </a:rPr>
              <a:t>競売</a:t>
            </a:r>
            <a:r>
              <a:rPr lang="ja-JP" altLang="en-US" sz="2800" dirty="0" smtClean="0"/>
              <a:t>の時と同じ結果</a:t>
            </a:r>
          </a:p>
          <a:p>
            <a:pPr lvl="4" eaLnBrk="1" hangingPunct="1">
              <a:lnSpc>
                <a:spcPct val="80000"/>
              </a:lnSpc>
            </a:pPr>
            <a:endParaRPr lang="ja-JP" altLang="en-US" sz="1800" dirty="0" smtClean="0"/>
          </a:p>
          <a:p>
            <a:pPr eaLnBrk="1" hangingPunct="1">
              <a:lnSpc>
                <a:spcPct val="80000"/>
              </a:lnSpc>
            </a:pPr>
            <a:r>
              <a:rPr lang="en-US" altLang="ja-JP" sz="2800" dirty="0" smtClean="0"/>
              <a:t>n</a:t>
            </a:r>
            <a:r>
              <a:rPr lang="ja-JP" altLang="en-US" sz="2800" dirty="0" smtClean="0"/>
              <a:t>人のケースでの競売を考える</a:t>
            </a:r>
          </a:p>
          <a:p>
            <a:pPr eaLnBrk="1" hangingPunct="1">
              <a:lnSpc>
                <a:spcPct val="80000"/>
              </a:lnSpc>
            </a:pPr>
            <a:r>
              <a:rPr lang="ja-JP" altLang="en-US" sz="2800" dirty="0" smtClean="0"/>
              <a:t>⇒ 最も高い評価額の買い手が最後まで残り、最後に脱落者が出る価格で落札</a:t>
            </a:r>
          </a:p>
          <a:p>
            <a:pPr eaLnBrk="1" hangingPunct="1">
              <a:lnSpc>
                <a:spcPct val="80000"/>
              </a:lnSpc>
            </a:pPr>
            <a:r>
              <a:rPr lang="ja-JP" altLang="en-US" sz="2800" dirty="0" smtClean="0"/>
              <a:t>最後に脱落者が出る価格＝</a:t>
            </a:r>
            <a:r>
              <a:rPr lang="en-US" altLang="ja-JP" sz="2800" dirty="0" smtClean="0">
                <a:solidFill>
                  <a:schemeClr val="bg1"/>
                </a:solidFill>
              </a:rPr>
              <a:t>2</a:t>
            </a:r>
            <a:r>
              <a:rPr lang="ja-JP" altLang="en-US" sz="2800" dirty="0" smtClean="0"/>
              <a:t>番目に高い評価額</a:t>
            </a:r>
          </a:p>
          <a:p>
            <a:pPr lvl="4" eaLnBrk="1" hangingPunct="1">
              <a:lnSpc>
                <a:spcPct val="80000"/>
              </a:lnSpc>
            </a:pPr>
            <a:endParaRPr lang="ja-JP" altLang="en-US" sz="1800" dirty="0" smtClean="0"/>
          </a:p>
          <a:p>
            <a:pPr eaLnBrk="1" hangingPunct="1">
              <a:lnSpc>
                <a:spcPct val="80000"/>
              </a:lnSpc>
            </a:pPr>
            <a:r>
              <a:rPr lang="ja-JP" altLang="en-US" sz="2800" dirty="0" smtClean="0"/>
              <a:t>競売とセカンドプライス・オークションは、同じような性質</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additive="base">
                                        <p:cTn id="7" dur="500" fill="hold"/>
                                        <p:tgtEl>
                                          <p:spTgt spid="317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747">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1747">
                                            <p:txEl>
                                              <p:pRg st="1" end="1"/>
                                            </p:txEl>
                                          </p:spTgt>
                                        </p:tgtEl>
                                        <p:attrNameLst>
                                          <p:attrName>style.visibility</p:attrName>
                                        </p:attrNameLst>
                                      </p:cBhvr>
                                      <p:to>
                                        <p:strVal val="visible"/>
                                      </p:to>
                                    </p:set>
                                    <p:anim calcmode="lin" valueType="num">
                                      <p:cBhvr additive="base">
                                        <p:cTn id="12" dur="500" fill="hold"/>
                                        <p:tgtEl>
                                          <p:spTgt spid="31747">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1747">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1747">
                                            <p:txEl>
                                              <p:pRg st="2" end="2"/>
                                            </p:txEl>
                                          </p:spTgt>
                                        </p:tgtEl>
                                        <p:attrNameLst>
                                          <p:attrName>style.visibility</p:attrName>
                                        </p:attrNameLst>
                                      </p:cBhvr>
                                      <p:to>
                                        <p:strVal val="visible"/>
                                      </p:to>
                                    </p:set>
                                    <p:anim calcmode="lin" valueType="num">
                                      <p:cBhvr additive="base">
                                        <p:cTn id="17" dur="500" fill="hold"/>
                                        <p:tgtEl>
                                          <p:spTgt spid="317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17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1747">
                                            <p:txEl>
                                              <p:pRg st="3" end="3"/>
                                            </p:txEl>
                                          </p:spTgt>
                                        </p:tgtEl>
                                        <p:attrNameLst>
                                          <p:attrName>style.visibility</p:attrName>
                                        </p:attrNameLst>
                                      </p:cBhvr>
                                      <p:to>
                                        <p:strVal val="visible"/>
                                      </p:to>
                                    </p:set>
                                    <p:anim calcmode="lin" valueType="num">
                                      <p:cBhvr additive="base">
                                        <p:cTn id="23" dur="500" fill="hold"/>
                                        <p:tgtEl>
                                          <p:spTgt spid="31747">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174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1747">
                                            <p:txEl>
                                              <p:pRg st="5" end="5"/>
                                            </p:txEl>
                                          </p:spTgt>
                                        </p:tgtEl>
                                        <p:attrNameLst>
                                          <p:attrName>style.visibility</p:attrName>
                                        </p:attrNameLst>
                                      </p:cBhvr>
                                      <p:to>
                                        <p:strVal val="visible"/>
                                      </p:to>
                                    </p:set>
                                    <p:anim calcmode="lin" valueType="num">
                                      <p:cBhvr additive="base">
                                        <p:cTn id="29" dur="500" fill="hold"/>
                                        <p:tgtEl>
                                          <p:spTgt spid="3174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1747">
                                            <p:txEl>
                                              <p:pRg st="5" end="5"/>
                                            </p:txEl>
                                          </p:spTgt>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500"/>
                            </p:stCondLst>
                            <p:childTnLst>
                              <p:par>
                                <p:cTn id="32" presetID="2" presetClass="entr" presetSubtype="8" fill="hold" grpId="0" nodeType="afterEffect">
                                  <p:stCondLst>
                                    <p:cond delay="0"/>
                                  </p:stCondLst>
                                  <p:childTnLst>
                                    <p:set>
                                      <p:cBhvr>
                                        <p:cTn id="33" dur="1" fill="hold">
                                          <p:stCondLst>
                                            <p:cond delay="0"/>
                                          </p:stCondLst>
                                        </p:cTn>
                                        <p:tgtEl>
                                          <p:spTgt spid="31747">
                                            <p:txEl>
                                              <p:pRg st="6" end="6"/>
                                            </p:txEl>
                                          </p:spTgt>
                                        </p:tgtEl>
                                        <p:attrNameLst>
                                          <p:attrName>style.visibility</p:attrName>
                                        </p:attrNameLst>
                                      </p:cBhvr>
                                      <p:to>
                                        <p:strVal val="visible"/>
                                      </p:to>
                                    </p:set>
                                    <p:anim calcmode="lin" valueType="num">
                                      <p:cBhvr additive="base">
                                        <p:cTn id="34" dur="500" fill="hold"/>
                                        <p:tgtEl>
                                          <p:spTgt spid="31747">
                                            <p:txEl>
                                              <p:pRg st="6" end="6"/>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174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31747">
                                            <p:txEl>
                                              <p:pRg st="7" end="7"/>
                                            </p:txEl>
                                          </p:spTgt>
                                        </p:tgtEl>
                                        <p:attrNameLst>
                                          <p:attrName>style.visibility</p:attrName>
                                        </p:attrNameLst>
                                      </p:cBhvr>
                                      <p:to>
                                        <p:strVal val="visible"/>
                                      </p:to>
                                    </p:set>
                                    <p:anim calcmode="lin" valueType="num">
                                      <p:cBhvr additive="base">
                                        <p:cTn id="40" dur="500" fill="hold"/>
                                        <p:tgtEl>
                                          <p:spTgt spid="31747">
                                            <p:txEl>
                                              <p:pRg st="7" end="7"/>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3174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31747">
                                            <p:txEl>
                                              <p:pRg st="9" end="9"/>
                                            </p:txEl>
                                          </p:spTgt>
                                        </p:tgtEl>
                                        <p:attrNameLst>
                                          <p:attrName>style.visibility</p:attrName>
                                        </p:attrNameLst>
                                      </p:cBhvr>
                                      <p:to>
                                        <p:strVal val="visible"/>
                                      </p:to>
                                    </p:set>
                                    <p:anim calcmode="lin" valueType="num">
                                      <p:cBhvr additive="base">
                                        <p:cTn id="46" dur="500" fill="hold"/>
                                        <p:tgtEl>
                                          <p:spTgt spid="31747">
                                            <p:txEl>
                                              <p:pRg st="9" end="9"/>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3174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48C68D5E-EB97-4145-B025-53BF4D52BA3C}" type="slidenum">
              <a:rPr lang="en-US" altLang="ja-JP"/>
              <a:pPr eaLnBrk="1" hangingPunct="1"/>
              <a:t>14</a:t>
            </a:fld>
            <a:endParaRPr lang="en-US" altLang="ja-JP"/>
          </a:p>
        </p:txBody>
      </p:sp>
      <p:sp>
        <p:nvSpPr>
          <p:cNvPr id="18435" name="Rectangle 2"/>
          <p:cNvSpPr>
            <a:spLocks noGrp="1" noChangeArrowheads="1"/>
          </p:cNvSpPr>
          <p:nvPr>
            <p:ph type="title"/>
          </p:nvPr>
        </p:nvSpPr>
        <p:spPr/>
        <p:txBody>
          <a:bodyPr/>
          <a:lstStyle/>
          <a:p>
            <a:pPr eaLnBrk="1" hangingPunct="1"/>
            <a:r>
              <a:rPr lang="ja-JP" altLang="en-US" smtClean="0"/>
              <a:t>競争入札</a:t>
            </a:r>
          </a:p>
        </p:txBody>
      </p:sp>
      <p:sp>
        <p:nvSpPr>
          <p:cNvPr id="20483" name="Rectangle 3"/>
          <p:cNvSpPr>
            <a:spLocks noGrp="1" noChangeArrowheads="1"/>
          </p:cNvSpPr>
          <p:nvPr>
            <p:ph type="body" idx="1"/>
          </p:nvPr>
        </p:nvSpPr>
        <p:spPr>
          <a:xfrm>
            <a:off x="457200" y="1600200"/>
            <a:ext cx="8229600" cy="4924425"/>
          </a:xfrm>
        </p:spPr>
        <p:txBody>
          <a:bodyPr/>
          <a:lstStyle/>
          <a:p>
            <a:pPr eaLnBrk="1" hangingPunct="1">
              <a:lnSpc>
                <a:spcPct val="90000"/>
              </a:lnSpc>
            </a:pPr>
            <a:r>
              <a:rPr lang="ja-JP" altLang="en-US" sz="2400" dirty="0" smtClean="0"/>
              <a:t>最高の入札額の提示者が、その入札額を払って商品を受け取る</a:t>
            </a:r>
          </a:p>
          <a:p>
            <a:pPr lvl="4" eaLnBrk="1" hangingPunct="1">
              <a:lnSpc>
                <a:spcPct val="90000"/>
              </a:lnSpc>
            </a:pPr>
            <a:endParaRPr lang="ja-JP" altLang="en-US" sz="1600" dirty="0" smtClean="0"/>
          </a:p>
          <a:p>
            <a:pPr eaLnBrk="1" hangingPunct="1">
              <a:lnSpc>
                <a:spcPct val="90000"/>
              </a:lnSpc>
            </a:pPr>
            <a:r>
              <a:rPr lang="ja-JP" altLang="en-US" sz="2400" dirty="0" smtClean="0"/>
              <a:t>弱支配戦略は存在</a:t>
            </a:r>
            <a:r>
              <a:rPr lang="ja-JP" altLang="en-US" sz="2400" dirty="0" smtClean="0">
                <a:solidFill>
                  <a:schemeClr val="bg1"/>
                </a:solidFill>
              </a:rPr>
              <a:t>しない</a:t>
            </a:r>
          </a:p>
          <a:p>
            <a:pPr lvl="1" eaLnBrk="1" hangingPunct="1">
              <a:lnSpc>
                <a:spcPct val="90000"/>
              </a:lnSpc>
            </a:pPr>
            <a:r>
              <a:rPr lang="ja-JP" altLang="en-US" sz="2000" dirty="0" smtClean="0"/>
              <a:t>相手の入札額に依存して、自分の最適な入札額は変わってくる</a:t>
            </a:r>
          </a:p>
          <a:p>
            <a:pPr eaLnBrk="1" hangingPunct="1">
              <a:lnSpc>
                <a:spcPct val="90000"/>
              </a:lnSpc>
            </a:pPr>
            <a:r>
              <a:rPr lang="ja-JP" altLang="en-US" sz="2400" dirty="0" smtClean="0"/>
              <a:t>⇒ 相手の戦略を</a:t>
            </a:r>
            <a:r>
              <a:rPr lang="ja-JP" altLang="en-US" sz="2400" dirty="0" smtClean="0">
                <a:solidFill>
                  <a:schemeClr val="bg1"/>
                </a:solidFill>
              </a:rPr>
              <a:t>想定</a:t>
            </a:r>
            <a:r>
              <a:rPr lang="ja-JP" altLang="en-US" sz="2400" dirty="0" smtClean="0"/>
              <a:t>する必要</a:t>
            </a:r>
          </a:p>
          <a:p>
            <a:pPr lvl="4" eaLnBrk="1" hangingPunct="1">
              <a:lnSpc>
                <a:spcPct val="90000"/>
              </a:lnSpc>
            </a:pPr>
            <a:endParaRPr lang="ja-JP" altLang="en-US" sz="1600" dirty="0" smtClean="0"/>
          </a:p>
          <a:p>
            <a:pPr eaLnBrk="1" hangingPunct="1">
              <a:lnSpc>
                <a:spcPct val="90000"/>
              </a:lnSpc>
            </a:pPr>
            <a:r>
              <a:rPr lang="ja-JP" altLang="en-US" sz="2400" dirty="0" smtClean="0"/>
              <a:t>それぞれの買い手は、相手の正しい評価額を</a:t>
            </a:r>
            <a:r>
              <a:rPr lang="ja-JP" altLang="en-US" sz="2400" dirty="0" smtClean="0">
                <a:solidFill>
                  <a:schemeClr val="bg1"/>
                </a:solidFill>
              </a:rPr>
              <a:t>知らない</a:t>
            </a:r>
          </a:p>
          <a:p>
            <a:pPr eaLnBrk="1" hangingPunct="1">
              <a:lnSpc>
                <a:spcPct val="90000"/>
              </a:lnSpc>
            </a:pPr>
            <a:r>
              <a:rPr lang="ja-JP" altLang="en-US" sz="2400" dirty="0" smtClean="0"/>
              <a:t>ただし、どの範囲内に評価額が入っているか（＝評価額の</a:t>
            </a:r>
            <a:r>
              <a:rPr lang="ja-JP" altLang="en-US" sz="2400" dirty="0" smtClean="0">
                <a:solidFill>
                  <a:schemeClr val="bg1"/>
                </a:solidFill>
              </a:rPr>
              <a:t>分布</a:t>
            </a:r>
            <a:r>
              <a:rPr lang="ja-JP" altLang="en-US" sz="2400" dirty="0" smtClean="0"/>
              <a:t>）はわかっているものとする</a:t>
            </a:r>
          </a:p>
          <a:p>
            <a:pPr lvl="4" eaLnBrk="1" hangingPunct="1">
              <a:lnSpc>
                <a:spcPct val="90000"/>
              </a:lnSpc>
            </a:pPr>
            <a:endParaRPr lang="ja-JP" altLang="en-US" sz="1600" dirty="0" smtClean="0"/>
          </a:p>
          <a:p>
            <a:pPr eaLnBrk="1" hangingPunct="1">
              <a:lnSpc>
                <a:spcPct val="90000"/>
              </a:lnSpc>
            </a:pPr>
            <a:r>
              <a:rPr lang="ja-JP" altLang="en-US" sz="2400" dirty="0" smtClean="0"/>
              <a:t>仮定：買い手</a:t>
            </a:r>
            <a:r>
              <a:rPr lang="en-US" altLang="ja-JP" sz="2400" dirty="0" err="1" smtClean="0"/>
              <a:t>i</a:t>
            </a:r>
            <a:r>
              <a:rPr lang="ja-JP" altLang="en-US" sz="2400" dirty="0" smtClean="0"/>
              <a:t>は相手の評価額</a:t>
            </a:r>
            <a:r>
              <a:rPr lang="en-US" altLang="ja-JP" sz="2400" dirty="0" err="1" smtClean="0"/>
              <a:t>V</a:t>
            </a:r>
            <a:r>
              <a:rPr lang="en-US" altLang="ja-JP" sz="2400" baseline="-25000" dirty="0" err="1" smtClean="0"/>
              <a:t>j</a:t>
            </a:r>
            <a:r>
              <a:rPr lang="en-US" altLang="ja-JP" sz="2400" baseline="-25000" dirty="0" smtClean="0"/>
              <a:t> </a:t>
            </a:r>
            <a:r>
              <a:rPr lang="ja-JP" altLang="en-US" sz="2400" dirty="0" smtClean="0"/>
              <a:t>が区間 </a:t>
            </a:r>
            <a:r>
              <a:rPr lang="en-US" altLang="ja-JP" sz="2400" dirty="0" smtClean="0"/>
              <a:t>[0,1] </a:t>
            </a:r>
            <a:r>
              <a:rPr lang="ja-JP" altLang="en-US" sz="2400" dirty="0" smtClean="0"/>
              <a:t>上の一様分布に従うことを知っている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 calcmode="lin" valueType="num">
                                      <p:cBhvr additive="base">
                                        <p:cTn id="7" dur="500" fill="hold"/>
                                        <p:tgtEl>
                                          <p:spTgt spid="204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4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483">
                                            <p:txEl>
                                              <p:pRg st="2" end="2"/>
                                            </p:txEl>
                                          </p:spTgt>
                                        </p:tgtEl>
                                        <p:attrNameLst>
                                          <p:attrName>style.visibility</p:attrName>
                                        </p:attrNameLst>
                                      </p:cBhvr>
                                      <p:to>
                                        <p:strVal val="visible"/>
                                      </p:to>
                                    </p:set>
                                    <p:anim calcmode="lin" valueType="num">
                                      <p:cBhvr additive="base">
                                        <p:cTn id="13" dur="500" fill="hold"/>
                                        <p:tgtEl>
                                          <p:spTgt spid="2048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483">
                                            <p:txEl>
                                              <p:pRg st="2" end="2"/>
                                            </p:txEl>
                                          </p:spTgt>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20483">
                                            <p:txEl>
                                              <p:pRg st="3" end="3"/>
                                            </p:txEl>
                                          </p:spTgt>
                                        </p:tgtEl>
                                        <p:attrNameLst>
                                          <p:attrName>style.visibility</p:attrName>
                                        </p:attrNameLst>
                                      </p:cBhvr>
                                      <p:to>
                                        <p:strVal val="visible"/>
                                      </p:to>
                                    </p:set>
                                    <p:anim calcmode="lin" valueType="num">
                                      <p:cBhvr additive="base">
                                        <p:cTn id="18" dur="500" fill="hold"/>
                                        <p:tgtEl>
                                          <p:spTgt spid="20483">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2048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20483">
                                            <p:txEl>
                                              <p:pRg st="4" end="4"/>
                                            </p:txEl>
                                          </p:spTgt>
                                        </p:tgtEl>
                                        <p:attrNameLst>
                                          <p:attrName>style.visibility</p:attrName>
                                        </p:attrNameLst>
                                      </p:cBhvr>
                                      <p:to>
                                        <p:strVal val="visible"/>
                                      </p:to>
                                    </p:set>
                                    <p:anim calcmode="lin" valueType="num">
                                      <p:cBhvr additive="base">
                                        <p:cTn id="24" dur="500" fill="hold"/>
                                        <p:tgtEl>
                                          <p:spTgt spid="20483">
                                            <p:txEl>
                                              <p:pRg st="4" end="4"/>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2048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20483">
                                            <p:txEl>
                                              <p:pRg st="6" end="6"/>
                                            </p:txEl>
                                          </p:spTgt>
                                        </p:tgtEl>
                                        <p:attrNameLst>
                                          <p:attrName>style.visibility</p:attrName>
                                        </p:attrNameLst>
                                      </p:cBhvr>
                                      <p:to>
                                        <p:strVal val="visible"/>
                                      </p:to>
                                    </p:set>
                                    <p:anim calcmode="lin" valueType="num">
                                      <p:cBhvr additive="base">
                                        <p:cTn id="30" dur="500" fill="hold"/>
                                        <p:tgtEl>
                                          <p:spTgt spid="20483">
                                            <p:txEl>
                                              <p:pRg st="6" end="6"/>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20483">
                                            <p:txEl>
                                              <p:pRg st="6" end="6"/>
                                            </p:txEl>
                                          </p:spTgt>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500"/>
                            </p:stCondLst>
                            <p:childTnLst>
                              <p:par>
                                <p:cTn id="33" presetID="2" presetClass="entr" presetSubtype="8" fill="hold" grpId="0" nodeType="afterEffect">
                                  <p:stCondLst>
                                    <p:cond delay="0"/>
                                  </p:stCondLst>
                                  <p:childTnLst>
                                    <p:set>
                                      <p:cBhvr>
                                        <p:cTn id="34" dur="1" fill="hold">
                                          <p:stCondLst>
                                            <p:cond delay="0"/>
                                          </p:stCondLst>
                                        </p:cTn>
                                        <p:tgtEl>
                                          <p:spTgt spid="20483">
                                            <p:txEl>
                                              <p:pRg st="7" end="7"/>
                                            </p:txEl>
                                          </p:spTgt>
                                        </p:tgtEl>
                                        <p:attrNameLst>
                                          <p:attrName>style.visibility</p:attrName>
                                        </p:attrNameLst>
                                      </p:cBhvr>
                                      <p:to>
                                        <p:strVal val="visible"/>
                                      </p:to>
                                    </p:set>
                                    <p:anim calcmode="lin" valueType="num">
                                      <p:cBhvr additive="base">
                                        <p:cTn id="35" dur="500" fill="hold"/>
                                        <p:tgtEl>
                                          <p:spTgt spid="20483">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2048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20483">
                                            <p:txEl>
                                              <p:pRg st="9" end="9"/>
                                            </p:txEl>
                                          </p:spTgt>
                                        </p:tgtEl>
                                        <p:attrNameLst>
                                          <p:attrName>style.visibility</p:attrName>
                                        </p:attrNameLst>
                                      </p:cBhvr>
                                      <p:to>
                                        <p:strVal val="visible"/>
                                      </p:to>
                                    </p:set>
                                    <p:anim calcmode="lin" valueType="num">
                                      <p:cBhvr additive="base">
                                        <p:cTn id="41" dur="500" fill="hold"/>
                                        <p:tgtEl>
                                          <p:spTgt spid="20483">
                                            <p:txEl>
                                              <p:pRg st="9" end="9"/>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048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スライド番号プレースホルダ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4CDACD1D-AB5A-442D-875D-D85B189B81DD}" type="slidenum">
              <a:rPr lang="en-US" altLang="ja-JP"/>
              <a:pPr eaLnBrk="1" hangingPunct="1"/>
              <a:t>15</a:t>
            </a:fld>
            <a:endParaRPr lang="en-US" altLang="ja-JP"/>
          </a:p>
        </p:txBody>
      </p:sp>
      <p:sp>
        <p:nvSpPr>
          <p:cNvPr id="35856" name="Rectangle 16"/>
          <p:cNvSpPr>
            <a:spLocks noChangeArrowheads="1"/>
          </p:cNvSpPr>
          <p:nvPr/>
        </p:nvSpPr>
        <p:spPr bwMode="auto">
          <a:xfrm>
            <a:off x="1763713" y="2708275"/>
            <a:ext cx="2087562" cy="28813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034" name="Rectangle 2"/>
          <p:cNvSpPr>
            <a:spLocks noGrp="1" noChangeArrowheads="1"/>
          </p:cNvSpPr>
          <p:nvPr>
            <p:ph type="title"/>
          </p:nvPr>
        </p:nvSpPr>
        <p:spPr/>
        <p:txBody>
          <a:bodyPr/>
          <a:lstStyle/>
          <a:p>
            <a:pPr eaLnBrk="1" hangingPunct="1"/>
            <a:r>
              <a:rPr lang="ja-JP" altLang="en-US" smtClean="0"/>
              <a:t>一様分布</a:t>
            </a:r>
          </a:p>
        </p:txBody>
      </p:sp>
      <p:sp>
        <p:nvSpPr>
          <p:cNvPr id="1035" name="Line 6"/>
          <p:cNvSpPr>
            <a:spLocks noChangeShapeType="1"/>
          </p:cNvSpPr>
          <p:nvPr/>
        </p:nvSpPr>
        <p:spPr bwMode="auto">
          <a:xfrm flipV="1">
            <a:off x="1762125" y="1268413"/>
            <a:ext cx="0" cy="43211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036" name="Line 7"/>
          <p:cNvSpPr>
            <a:spLocks noChangeShapeType="1"/>
          </p:cNvSpPr>
          <p:nvPr/>
        </p:nvSpPr>
        <p:spPr bwMode="auto">
          <a:xfrm>
            <a:off x="1762125" y="5589588"/>
            <a:ext cx="439261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037" name="Line 9"/>
          <p:cNvSpPr>
            <a:spLocks noChangeShapeType="1"/>
          </p:cNvSpPr>
          <p:nvPr/>
        </p:nvSpPr>
        <p:spPr bwMode="auto">
          <a:xfrm>
            <a:off x="4641850" y="2708275"/>
            <a:ext cx="0" cy="28813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graphicFrame>
        <p:nvGraphicFramePr>
          <p:cNvPr id="1026" name="Object 11"/>
          <p:cNvGraphicFramePr>
            <a:graphicFrameLocks noChangeAspect="1"/>
          </p:cNvGraphicFramePr>
          <p:nvPr/>
        </p:nvGraphicFramePr>
        <p:xfrm>
          <a:off x="5795963" y="5589588"/>
          <a:ext cx="381000" cy="571500"/>
        </p:xfrm>
        <a:graphic>
          <a:graphicData uri="http://schemas.openxmlformats.org/presentationml/2006/ole">
            <mc:AlternateContent xmlns:mc="http://schemas.openxmlformats.org/markup-compatibility/2006">
              <mc:Choice xmlns:v="urn:schemas-microsoft-com:vml" Requires="v">
                <p:oleObj spid="_x0000_s1072" name="Equation" r:id="rId4" imgW="152280" imgH="228600" progId="Equation.DSMT4">
                  <p:embed/>
                </p:oleObj>
              </mc:Choice>
              <mc:Fallback>
                <p:oleObj name="Equation" r:id="rId4" imgW="152280" imgH="228600" progId="Equation.DSMT4">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5963" y="5589588"/>
                        <a:ext cx="3810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7" name="Object 12"/>
          <p:cNvGraphicFramePr>
            <a:graphicFrameLocks noChangeAspect="1"/>
          </p:cNvGraphicFramePr>
          <p:nvPr/>
        </p:nvGraphicFramePr>
        <p:xfrm>
          <a:off x="1403350" y="5589588"/>
          <a:ext cx="381000" cy="442912"/>
        </p:xfrm>
        <a:graphic>
          <a:graphicData uri="http://schemas.openxmlformats.org/presentationml/2006/ole">
            <mc:AlternateContent xmlns:mc="http://schemas.openxmlformats.org/markup-compatibility/2006">
              <mc:Choice xmlns:v="urn:schemas-microsoft-com:vml" Requires="v">
                <p:oleObj spid="_x0000_s1073" name="Equation" r:id="rId6" imgW="152280" imgH="177480" progId="Equation.DSMT4">
                  <p:embed/>
                </p:oleObj>
              </mc:Choice>
              <mc:Fallback>
                <p:oleObj name="Equation" r:id="rId6" imgW="152280" imgH="177480" progId="Equation.DSMT4">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03350" y="5589588"/>
                        <a:ext cx="381000" cy="442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8" name="Object 13"/>
          <p:cNvGraphicFramePr>
            <a:graphicFrameLocks noChangeAspect="1"/>
          </p:cNvGraphicFramePr>
          <p:nvPr/>
        </p:nvGraphicFramePr>
        <p:xfrm>
          <a:off x="1403350" y="2420938"/>
          <a:ext cx="220663" cy="412750"/>
        </p:xfrm>
        <a:graphic>
          <a:graphicData uri="http://schemas.openxmlformats.org/presentationml/2006/ole">
            <mc:AlternateContent xmlns:mc="http://schemas.openxmlformats.org/markup-compatibility/2006">
              <mc:Choice xmlns:v="urn:schemas-microsoft-com:vml" Requires="v">
                <p:oleObj spid="_x0000_s1074" name="Equation" r:id="rId8" imgW="88560" imgH="164880" progId="Equation.DSMT4">
                  <p:embed/>
                </p:oleObj>
              </mc:Choice>
              <mc:Fallback>
                <p:oleObj name="Equation" r:id="rId8" imgW="88560" imgH="164880" progId="Equation.DSMT4">
                  <p:embed/>
                  <p:pic>
                    <p:nvPicPr>
                      <p:cNvPr id="0"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03350" y="2420938"/>
                        <a:ext cx="220663"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9" name="Object 14"/>
          <p:cNvGraphicFramePr>
            <a:graphicFrameLocks noChangeAspect="1"/>
          </p:cNvGraphicFramePr>
          <p:nvPr/>
        </p:nvGraphicFramePr>
        <p:xfrm>
          <a:off x="4572000" y="5661025"/>
          <a:ext cx="220663" cy="412750"/>
        </p:xfrm>
        <a:graphic>
          <a:graphicData uri="http://schemas.openxmlformats.org/presentationml/2006/ole">
            <mc:AlternateContent xmlns:mc="http://schemas.openxmlformats.org/markup-compatibility/2006">
              <mc:Choice xmlns:v="urn:schemas-microsoft-com:vml" Requires="v">
                <p:oleObj spid="_x0000_s1075" name="Equation" r:id="rId10" imgW="88560" imgH="164880" progId="Equation.DSMT4">
                  <p:embed/>
                </p:oleObj>
              </mc:Choice>
              <mc:Fallback>
                <p:oleObj name="Equation" r:id="rId10" imgW="88560" imgH="164880" progId="Equation.DSMT4">
                  <p:embed/>
                  <p:pic>
                    <p:nvPicPr>
                      <p:cNvPr id="0" name="Object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72000" y="5661025"/>
                        <a:ext cx="220663"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38" name="Text Box 15"/>
          <p:cNvSpPr txBox="1">
            <a:spLocks noChangeArrowheads="1"/>
          </p:cNvSpPr>
          <p:nvPr/>
        </p:nvSpPr>
        <p:spPr bwMode="auto">
          <a:xfrm>
            <a:off x="250825" y="1196975"/>
            <a:ext cx="14033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400"/>
              <a:t>確率密度</a:t>
            </a:r>
          </a:p>
          <a:p>
            <a:pPr eaLnBrk="1" hangingPunct="1"/>
            <a:r>
              <a:rPr lang="ja-JP" altLang="en-US" sz="2400"/>
              <a:t>関数</a:t>
            </a:r>
          </a:p>
        </p:txBody>
      </p:sp>
      <p:graphicFrame>
        <p:nvGraphicFramePr>
          <p:cNvPr id="35857" name="Object 17"/>
          <p:cNvGraphicFramePr>
            <a:graphicFrameLocks noChangeAspect="1"/>
          </p:cNvGraphicFramePr>
          <p:nvPr/>
        </p:nvGraphicFramePr>
        <p:xfrm>
          <a:off x="3708400" y="5734050"/>
          <a:ext cx="317500" cy="349250"/>
        </p:xfrm>
        <a:graphic>
          <a:graphicData uri="http://schemas.openxmlformats.org/presentationml/2006/ole">
            <mc:AlternateContent xmlns:mc="http://schemas.openxmlformats.org/markup-compatibility/2006">
              <mc:Choice xmlns:v="urn:schemas-microsoft-com:vml" Requires="v">
                <p:oleObj spid="_x0000_s1076" name="Equation" r:id="rId12" imgW="126720" imgH="139680" progId="Equation.DSMT4">
                  <p:embed/>
                </p:oleObj>
              </mc:Choice>
              <mc:Fallback>
                <p:oleObj name="Equation" r:id="rId12" imgW="126720" imgH="139680" progId="Equation.DSMT4">
                  <p:embed/>
                  <p:pic>
                    <p:nvPicPr>
                      <p:cNvPr id="0" name="Object 1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8400" y="5734050"/>
                        <a:ext cx="317500" cy="34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859" name="AutoShape 19"/>
          <p:cNvSpPr>
            <a:spLocks/>
          </p:cNvSpPr>
          <p:nvPr/>
        </p:nvSpPr>
        <p:spPr bwMode="auto">
          <a:xfrm>
            <a:off x="5003800" y="1700213"/>
            <a:ext cx="3097213" cy="936625"/>
          </a:xfrm>
          <a:prstGeom prst="borderCallout2">
            <a:avLst>
              <a:gd name="adj1" fmla="val 12204"/>
              <a:gd name="adj2" fmla="val -2458"/>
              <a:gd name="adj3" fmla="val 12204"/>
              <a:gd name="adj4" fmla="val -37722"/>
              <a:gd name="adj5" fmla="val 207625"/>
              <a:gd name="adj6" fmla="val -74421"/>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400"/>
              <a:t>V</a:t>
            </a:r>
            <a:r>
              <a:rPr lang="en-US" altLang="ja-JP" sz="2400" baseline="-25000"/>
              <a:t>i</a:t>
            </a:r>
            <a:r>
              <a:rPr lang="ja-JP" altLang="en-US" sz="2400"/>
              <a:t>が</a:t>
            </a:r>
            <a:r>
              <a:rPr lang="en-US" altLang="ja-JP" sz="2400"/>
              <a:t>a</a:t>
            </a:r>
            <a:r>
              <a:rPr lang="ja-JP" altLang="en-US" sz="2400"/>
              <a:t>以下の値をとる</a:t>
            </a:r>
          </a:p>
          <a:p>
            <a:pPr eaLnBrk="1" hangingPunct="1"/>
            <a:r>
              <a:rPr lang="ja-JP" altLang="en-US" sz="2400"/>
              <a:t>確率：</a:t>
            </a:r>
          </a:p>
          <a:p>
            <a:pPr eaLnBrk="1" hangingPunct="1"/>
            <a:endParaRPr lang="en-US" altLang="ja-JP" sz="2400"/>
          </a:p>
        </p:txBody>
      </p:sp>
      <p:graphicFrame>
        <p:nvGraphicFramePr>
          <p:cNvPr id="35860" name="Object 20"/>
          <p:cNvGraphicFramePr>
            <a:graphicFrameLocks noChangeAspect="1"/>
          </p:cNvGraphicFramePr>
          <p:nvPr/>
        </p:nvGraphicFramePr>
        <p:xfrm>
          <a:off x="5867400" y="2060575"/>
          <a:ext cx="2159000" cy="571500"/>
        </p:xfrm>
        <a:graphic>
          <a:graphicData uri="http://schemas.openxmlformats.org/presentationml/2006/ole">
            <mc:AlternateContent xmlns:mc="http://schemas.openxmlformats.org/markup-compatibility/2006">
              <mc:Choice xmlns:v="urn:schemas-microsoft-com:vml" Requires="v">
                <p:oleObj spid="_x0000_s1077" name="Equation" r:id="rId14" imgW="863280" imgH="228600" progId="Equation.DSMT4">
                  <p:embed/>
                </p:oleObj>
              </mc:Choice>
              <mc:Fallback>
                <p:oleObj name="Equation" r:id="rId14" imgW="863280" imgH="228600" progId="Equation.DSMT4">
                  <p:embed/>
                  <p:pic>
                    <p:nvPicPr>
                      <p:cNvPr id="0" name="Object 2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867400" y="2060575"/>
                        <a:ext cx="21590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40" name="Line 21"/>
          <p:cNvSpPr>
            <a:spLocks noChangeShapeType="1"/>
          </p:cNvSpPr>
          <p:nvPr/>
        </p:nvSpPr>
        <p:spPr bwMode="auto">
          <a:xfrm>
            <a:off x="1763713" y="2708275"/>
            <a:ext cx="2879725"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5862" name="Line 22"/>
          <p:cNvSpPr>
            <a:spLocks noChangeShapeType="1"/>
          </p:cNvSpPr>
          <p:nvPr/>
        </p:nvSpPr>
        <p:spPr bwMode="auto">
          <a:xfrm>
            <a:off x="3851275" y="2708275"/>
            <a:ext cx="0" cy="28813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35857"/>
                                        </p:tgtEl>
                                        <p:attrNameLst>
                                          <p:attrName>style.visibility</p:attrName>
                                        </p:attrNameLst>
                                      </p:cBhvr>
                                      <p:to>
                                        <p:strVal val="visible"/>
                                      </p:to>
                                    </p:set>
                                    <p:animEffect transition="in" filter="wipe(down)">
                                      <p:cBhvr>
                                        <p:cTn id="7" dur="500"/>
                                        <p:tgtEl>
                                          <p:spTgt spid="35857"/>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5862"/>
                                        </p:tgtEl>
                                        <p:attrNameLst>
                                          <p:attrName>style.visibility</p:attrName>
                                        </p:attrNameLst>
                                      </p:cBhvr>
                                      <p:to>
                                        <p:strVal val="visible"/>
                                      </p:to>
                                    </p:set>
                                    <p:animEffect transition="in" filter="wipe(down)">
                                      <p:cBhvr>
                                        <p:cTn id="11" dur="500"/>
                                        <p:tgtEl>
                                          <p:spTgt spid="3586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3" presetClass="entr" presetSubtype="0" fill="hold" grpId="0" nodeType="clickEffect">
                                  <p:stCondLst>
                                    <p:cond delay="0"/>
                                  </p:stCondLst>
                                  <p:childTnLst>
                                    <p:set>
                                      <p:cBhvr>
                                        <p:cTn id="15" dur="1" fill="hold">
                                          <p:stCondLst>
                                            <p:cond delay="0"/>
                                          </p:stCondLst>
                                        </p:cTn>
                                        <p:tgtEl>
                                          <p:spTgt spid="35856"/>
                                        </p:tgtEl>
                                        <p:attrNameLst>
                                          <p:attrName>style.visibility</p:attrName>
                                        </p:attrNameLst>
                                      </p:cBhvr>
                                      <p:to>
                                        <p:strVal val="visible"/>
                                      </p:to>
                                    </p:set>
                                    <p:anim calcmode="lin" valueType="num">
                                      <p:cBhvr>
                                        <p:cTn id="16" dur="500" fill="hold"/>
                                        <p:tgtEl>
                                          <p:spTgt spid="35856"/>
                                        </p:tgtEl>
                                        <p:attrNameLst>
                                          <p:attrName>ppt_w</p:attrName>
                                        </p:attrNameLst>
                                      </p:cBhvr>
                                      <p:tavLst>
                                        <p:tav tm="0">
                                          <p:val>
                                            <p:fltVal val="0"/>
                                          </p:val>
                                        </p:tav>
                                        <p:tav tm="100000">
                                          <p:val>
                                            <p:strVal val="#ppt_w"/>
                                          </p:val>
                                        </p:tav>
                                      </p:tavLst>
                                    </p:anim>
                                    <p:anim calcmode="lin" valueType="num">
                                      <p:cBhvr>
                                        <p:cTn id="17" dur="500" fill="hold"/>
                                        <p:tgtEl>
                                          <p:spTgt spid="35856"/>
                                        </p:tgtEl>
                                        <p:attrNameLst>
                                          <p:attrName>ppt_h</p:attrName>
                                        </p:attrNameLst>
                                      </p:cBhvr>
                                      <p:tavLst>
                                        <p:tav tm="0">
                                          <p:val>
                                            <p:fltVal val="0"/>
                                          </p:val>
                                        </p:tav>
                                        <p:tav tm="100000">
                                          <p:val>
                                            <p:strVal val="#ppt_h"/>
                                          </p:val>
                                        </p:tav>
                                      </p:tavLst>
                                    </p:anim>
                                    <p:animEffect transition="in" filter="fade">
                                      <p:cBhvr>
                                        <p:cTn id="18" dur="500"/>
                                        <p:tgtEl>
                                          <p:spTgt spid="35856"/>
                                        </p:tgtEl>
                                      </p:cBhvr>
                                    </p:animEffect>
                                  </p:childTnLst>
                                </p:cTn>
                              </p:par>
                              <p:par>
                                <p:cTn id="19" presetID="53" presetClass="entr" presetSubtype="0" fill="hold" nodeType="withEffect">
                                  <p:stCondLst>
                                    <p:cond delay="0"/>
                                  </p:stCondLst>
                                  <p:childTnLst>
                                    <p:set>
                                      <p:cBhvr>
                                        <p:cTn id="20" dur="1" fill="hold">
                                          <p:stCondLst>
                                            <p:cond delay="0"/>
                                          </p:stCondLst>
                                        </p:cTn>
                                        <p:tgtEl>
                                          <p:spTgt spid="35860"/>
                                        </p:tgtEl>
                                        <p:attrNameLst>
                                          <p:attrName>style.visibility</p:attrName>
                                        </p:attrNameLst>
                                      </p:cBhvr>
                                      <p:to>
                                        <p:strVal val="visible"/>
                                      </p:to>
                                    </p:set>
                                    <p:anim calcmode="lin" valueType="num">
                                      <p:cBhvr>
                                        <p:cTn id="21" dur="500" fill="hold"/>
                                        <p:tgtEl>
                                          <p:spTgt spid="35860"/>
                                        </p:tgtEl>
                                        <p:attrNameLst>
                                          <p:attrName>ppt_w</p:attrName>
                                        </p:attrNameLst>
                                      </p:cBhvr>
                                      <p:tavLst>
                                        <p:tav tm="0">
                                          <p:val>
                                            <p:fltVal val="0"/>
                                          </p:val>
                                        </p:tav>
                                        <p:tav tm="100000">
                                          <p:val>
                                            <p:strVal val="#ppt_w"/>
                                          </p:val>
                                        </p:tav>
                                      </p:tavLst>
                                    </p:anim>
                                    <p:anim calcmode="lin" valueType="num">
                                      <p:cBhvr>
                                        <p:cTn id="22" dur="500" fill="hold"/>
                                        <p:tgtEl>
                                          <p:spTgt spid="35860"/>
                                        </p:tgtEl>
                                        <p:attrNameLst>
                                          <p:attrName>ppt_h</p:attrName>
                                        </p:attrNameLst>
                                      </p:cBhvr>
                                      <p:tavLst>
                                        <p:tav tm="0">
                                          <p:val>
                                            <p:fltVal val="0"/>
                                          </p:val>
                                        </p:tav>
                                        <p:tav tm="100000">
                                          <p:val>
                                            <p:strVal val="#ppt_h"/>
                                          </p:val>
                                        </p:tav>
                                      </p:tavLst>
                                    </p:anim>
                                    <p:animEffect transition="in" filter="fade">
                                      <p:cBhvr>
                                        <p:cTn id="23" dur="500"/>
                                        <p:tgtEl>
                                          <p:spTgt spid="35860"/>
                                        </p:tgtEl>
                                      </p:cBhvr>
                                    </p:animEffect>
                                  </p:childTnLst>
                                </p:cTn>
                              </p:par>
                              <p:par>
                                <p:cTn id="24" presetID="53" presetClass="entr" presetSubtype="0" fill="hold" grpId="0" nodeType="withEffect">
                                  <p:stCondLst>
                                    <p:cond delay="0"/>
                                  </p:stCondLst>
                                  <p:childTnLst>
                                    <p:set>
                                      <p:cBhvr>
                                        <p:cTn id="25" dur="1" fill="hold">
                                          <p:stCondLst>
                                            <p:cond delay="0"/>
                                          </p:stCondLst>
                                        </p:cTn>
                                        <p:tgtEl>
                                          <p:spTgt spid="35859"/>
                                        </p:tgtEl>
                                        <p:attrNameLst>
                                          <p:attrName>style.visibility</p:attrName>
                                        </p:attrNameLst>
                                      </p:cBhvr>
                                      <p:to>
                                        <p:strVal val="visible"/>
                                      </p:to>
                                    </p:set>
                                    <p:anim calcmode="lin" valueType="num">
                                      <p:cBhvr>
                                        <p:cTn id="26" dur="500" fill="hold"/>
                                        <p:tgtEl>
                                          <p:spTgt spid="35859"/>
                                        </p:tgtEl>
                                        <p:attrNameLst>
                                          <p:attrName>ppt_w</p:attrName>
                                        </p:attrNameLst>
                                      </p:cBhvr>
                                      <p:tavLst>
                                        <p:tav tm="0">
                                          <p:val>
                                            <p:fltVal val="0"/>
                                          </p:val>
                                        </p:tav>
                                        <p:tav tm="100000">
                                          <p:val>
                                            <p:strVal val="#ppt_w"/>
                                          </p:val>
                                        </p:tav>
                                      </p:tavLst>
                                    </p:anim>
                                    <p:anim calcmode="lin" valueType="num">
                                      <p:cBhvr>
                                        <p:cTn id="27" dur="500" fill="hold"/>
                                        <p:tgtEl>
                                          <p:spTgt spid="35859"/>
                                        </p:tgtEl>
                                        <p:attrNameLst>
                                          <p:attrName>ppt_h</p:attrName>
                                        </p:attrNameLst>
                                      </p:cBhvr>
                                      <p:tavLst>
                                        <p:tav tm="0">
                                          <p:val>
                                            <p:fltVal val="0"/>
                                          </p:val>
                                        </p:tav>
                                        <p:tav tm="100000">
                                          <p:val>
                                            <p:strVal val="#ppt_h"/>
                                          </p:val>
                                        </p:tav>
                                      </p:tavLst>
                                    </p:anim>
                                    <p:animEffect transition="in" filter="fade">
                                      <p:cBhvr>
                                        <p:cTn id="28" dur="500"/>
                                        <p:tgtEl>
                                          <p:spTgt spid="358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6" grpId="0" animBg="1"/>
      <p:bldP spid="35859" grpId="0" animBg="1"/>
      <p:bldP spid="3586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B5000D50-C963-4304-BAA8-D0EB7A5A90D6}" type="slidenum">
              <a:rPr lang="en-US" altLang="ja-JP"/>
              <a:pPr eaLnBrk="1" hangingPunct="1"/>
              <a:t>16</a:t>
            </a:fld>
            <a:endParaRPr lang="en-US" altLang="ja-JP"/>
          </a:p>
        </p:txBody>
      </p:sp>
      <p:sp>
        <p:nvSpPr>
          <p:cNvPr id="2052" name="Rectangle 2"/>
          <p:cNvSpPr>
            <a:spLocks noGrp="1" noChangeArrowheads="1"/>
          </p:cNvSpPr>
          <p:nvPr>
            <p:ph type="title"/>
          </p:nvPr>
        </p:nvSpPr>
        <p:spPr/>
        <p:txBody>
          <a:bodyPr/>
          <a:lstStyle/>
          <a:p>
            <a:pPr eaLnBrk="1" hangingPunct="1"/>
            <a:r>
              <a:rPr lang="ja-JP" altLang="en-US" smtClean="0"/>
              <a:t>競争入札</a:t>
            </a:r>
          </a:p>
        </p:txBody>
      </p:sp>
      <p:sp>
        <p:nvSpPr>
          <p:cNvPr id="38915" name="Rectangle 3"/>
          <p:cNvSpPr>
            <a:spLocks noGrp="1" noChangeArrowheads="1"/>
          </p:cNvSpPr>
          <p:nvPr>
            <p:ph type="body" idx="1"/>
          </p:nvPr>
        </p:nvSpPr>
        <p:spPr>
          <a:xfrm>
            <a:off x="323850" y="1600200"/>
            <a:ext cx="8640763" cy="4525963"/>
          </a:xfrm>
        </p:spPr>
        <p:txBody>
          <a:bodyPr/>
          <a:lstStyle/>
          <a:p>
            <a:pPr eaLnBrk="1" hangingPunct="1"/>
            <a:r>
              <a:rPr lang="ja-JP" altLang="en-US" sz="2800" dirty="0" smtClean="0"/>
              <a:t>買い手</a:t>
            </a:r>
            <a:r>
              <a:rPr lang="en-US" altLang="ja-JP" sz="2800" dirty="0" err="1" smtClean="0"/>
              <a:t>i</a:t>
            </a:r>
            <a:r>
              <a:rPr lang="ja-JP" altLang="en-US" sz="2800" dirty="0" smtClean="0"/>
              <a:t>は「買い手</a:t>
            </a:r>
            <a:r>
              <a:rPr lang="en-US" altLang="ja-JP" sz="2800" dirty="0" smtClean="0"/>
              <a:t>j</a:t>
            </a:r>
            <a:r>
              <a:rPr lang="ja-JP" altLang="en-US" sz="2800" dirty="0" err="1" smtClean="0"/>
              <a:t>は評</a:t>
            </a:r>
            <a:r>
              <a:rPr lang="ja-JP" altLang="en-US" sz="2800" dirty="0" smtClean="0"/>
              <a:t>価額</a:t>
            </a:r>
            <a:r>
              <a:rPr lang="en-US" altLang="ja-JP" sz="2800" dirty="0" err="1" smtClean="0"/>
              <a:t>V</a:t>
            </a:r>
            <a:r>
              <a:rPr lang="en-US" altLang="ja-JP" sz="2800" baseline="-25000" dirty="0" err="1" smtClean="0"/>
              <a:t>j</a:t>
            </a:r>
            <a:r>
              <a:rPr lang="ja-JP" altLang="en-US" sz="2800" dirty="0" smtClean="0"/>
              <a:t>よりもいくらか割り引いた入札額を提示するだろう」と考える</a:t>
            </a:r>
          </a:p>
          <a:p>
            <a:pPr lvl="1" eaLnBrk="1" hangingPunct="1"/>
            <a:r>
              <a:rPr lang="ja-JP" altLang="en-US" sz="2400" dirty="0" smtClean="0"/>
              <a:t>勝者の呪い（</a:t>
            </a:r>
            <a:r>
              <a:rPr lang="en-US" altLang="ja-JP" sz="2400" dirty="0" smtClean="0"/>
              <a:t>winner’s curse</a:t>
            </a:r>
            <a:r>
              <a:rPr lang="ja-JP" altLang="en-US" sz="2400" dirty="0" smtClean="0"/>
              <a:t>：過度に高い額で入札して、かえって損をしてしまう）を避けようする</a:t>
            </a:r>
          </a:p>
          <a:p>
            <a:pPr eaLnBrk="1" hangingPunct="1"/>
            <a:r>
              <a:rPr lang="ja-JP" altLang="en-US" sz="2800" dirty="0" smtClean="0"/>
              <a:t>⇒ 買い手</a:t>
            </a:r>
            <a:r>
              <a:rPr lang="en-US" altLang="ja-JP" sz="2800" dirty="0" err="1" smtClean="0"/>
              <a:t>i</a:t>
            </a:r>
            <a:r>
              <a:rPr lang="ja-JP" altLang="en-US" sz="2800" dirty="0" smtClean="0"/>
              <a:t>は、買い手</a:t>
            </a:r>
            <a:r>
              <a:rPr lang="en-US" altLang="ja-JP" sz="2800" dirty="0" smtClean="0"/>
              <a:t>j</a:t>
            </a:r>
            <a:r>
              <a:rPr lang="ja-JP" altLang="en-US" sz="2800" dirty="0" smtClean="0"/>
              <a:t>が </a:t>
            </a:r>
            <a:r>
              <a:rPr lang="en-US" altLang="ja-JP" sz="2800" dirty="0" smtClean="0">
                <a:solidFill>
                  <a:schemeClr val="bg1"/>
                </a:solidFill>
              </a:rPr>
              <a:t>k</a:t>
            </a:r>
            <a:r>
              <a:rPr lang="ja-JP" altLang="en-US" sz="2800" dirty="0" smtClean="0">
                <a:solidFill>
                  <a:schemeClr val="bg1"/>
                </a:solidFill>
              </a:rPr>
              <a:t>・</a:t>
            </a:r>
            <a:r>
              <a:rPr lang="en-US" altLang="ja-JP" sz="2800" dirty="0" err="1" smtClean="0">
                <a:solidFill>
                  <a:schemeClr val="bg1"/>
                </a:solidFill>
              </a:rPr>
              <a:t>V</a:t>
            </a:r>
            <a:r>
              <a:rPr lang="en-US" altLang="ja-JP" sz="2800" baseline="-25000" dirty="0" err="1" smtClean="0">
                <a:solidFill>
                  <a:schemeClr val="bg1"/>
                </a:solidFill>
              </a:rPr>
              <a:t>j</a:t>
            </a:r>
            <a:r>
              <a:rPr lang="en-US" altLang="ja-JP" sz="2800" baseline="-25000" dirty="0" smtClean="0">
                <a:solidFill>
                  <a:schemeClr val="bg1"/>
                </a:solidFill>
              </a:rPr>
              <a:t> </a:t>
            </a:r>
            <a:r>
              <a:rPr lang="ja-JP" altLang="en-US" sz="2800" dirty="0" smtClean="0"/>
              <a:t>という入札額を提示すると予想する（</a:t>
            </a:r>
            <a:r>
              <a:rPr lang="en-US" altLang="ja-JP" sz="2800" dirty="0" smtClean="0"/>
              <a:t>0</a:t>
            </a:r>
            <a:r>
              <a:rPr lang="ja-JP" altLang="en-US" sz="2800" dirty="0" smtClean="0"/>
              <a:t>＜</a:t>
            </a:r>
            <a:r>
              <a:rPr lang="en-US" altLang="ja-JP" sz="2800" dirty="0" smtClean="0"/>
              <a:t>k</a:t>
            </a:r>
            <a:r>
              <a:rPr lang="ja-JP" altLang="en-US" sz="2800" dirty="0" smtClean="0"/>
              <a:t>＜</a:t>
            </a:r>
            <a:r>
              <a:rPr lang="en-US" altLang="ja-JP" sz="2800" dirty="0" smtClean="0"/>
              <a:t>1</a:t>
            </a:r>
            <a:r>
              <a:rPr lang="ja-JP" altLang="en-US" sz="2800" dirty="0" smtClean="0"/>
              <a:t>）</a:t>
            </a:r>
          </a:p>
          <a:p>
            <a:pPr lvl="4" eaLnBrk="1" hangingPunct="1"/>
            <a:endParaRPr lang="ja-JP" altLang="en-US" sz="1800" dirty="0" smtClean="0"/>
          </a:p>
          <a:p>
            <a:pPr eaLnBrk="1" hangingPunct="1"/>
            <a:r>
              <a:rPr lang="ja-JP" altLang="en-US" sz="2800" dirty="0" smtClean="0"/>
              <a:t>買い手</a:t>
            </a:r>
            <a:r>
              <a:rPr lang="en-US" altLang="ja-JP" sz="2800" dirty="0" err="1" smtClean="0"/>
              <a:t>i</a:t>
            </a:r>
            <a:r>
              <a:rPr lang="ja-JP" altLang="en-US" sz="2800" dirty="0" smtClean="0"/>
              <a:t>：入札額</a:t>
            </a:r>
            <a:r>
              <a:rPr lang="en-US" altLang="ja-JP" sz="2800" dirty="0" smtClean="0"/>
              <a:t>b</a:t>
            </a:r>
            <a:r>
              <a:rPr lang="en-US" altLang="ja-JP" sz="2800" baseline="-25000" dirty="0" smtClean="0"/>
              <a:t>i</a:t>
            </a:r>
            <a:r>
              <a:rPr lang="ja-JP" altLang="en-US" sz="2800" dirty="0" smtClean="0"/>
              <a:t>が</a:t>
            </a:r>
            <a:r>
              <a:rPr lang="en-US" altLang="ja-JP" sz="2800" dirty="0" err="1" smtClean="0"/>
              <a:t>kV</a:t>
            </a:r>
            <a:r>
              <a:rPr lang="en-US" altLang="ja-JP" sz="2800" baseline="-25000" dirty="0" err="1" smtClean="0"/>
              <a:t>j</a:t>
            </a:r>
            <a:r>
              <a:rPr lang="ja-JP" altLang="en-US" sz="2800" dirty="0" smtClean="0"/>
              <a:t>よりも</a:t>
            </a:r>
            <a:r>
              <a:rPr lang="ja-JP" altLang="en-US" sz="2800" dirty="0" smtClean="0">
                <a:solidFill>
                  <a:schemeClr val="bg1"/>
                </a:solidFill>
              </a:rPr>
              <a:t>大き</a:t>
            </a:r>
            <a:r>
              <a:rPr lang="ja-JP" altLang="en-US" sz="2800" dirty="0" smtClean="0"/>
              <a:t>ければ、商品を落札</a:t>
            </a:r>
          </a:p>
          <a:p>
            <a:pPr eaLnBrk="1" hangingPunct="1"/>
            <a:r>
              <a:rPr lang="ja-JP" altLang="en-US" sz="2800" dirty="0" smtClean="0"/>
              <a:t>⇒ 落札できる確率：</a:t>
            </a:r>
          </a:p>
        </p:txBody>
      </p:sp>
      <p:graphicFrame>
        <p:nvGraphicFramePr>
          <p:cNvPr id="38916" name="Object 4"/>
          <p:cNvGraphicFramePr>
            <a:graphicFrameLocks noChangeAspect="1"/>
          </p:cNvGraphicFramePr>
          <p:nvPr/>
        </p:nvGraphicFramePr>
        <p:xfrm>
          <a:off x="3851275" y="5157788"/>
          <a:ext cx="2571750" cy="1079500"/>
        </p:xfrm>
        <a:graphic>
          <a:graphicData uri="http://schemas.openxmlformats.org/presentationml/2006/ole">
            <mc:AlternateContent xmlns:mc="http://schemas.openxmlformats.org/markup-compatibility/2006">
              <mc:Choice xmlns:v="urn:schemas-microsoft-com:vml" Requires="v">
                <p:oleObj spid="_x0000_s2059" name="Equation" r:id="rId4" imgW="1028520" imgH="431640" progId="Equation.DSMT4">
                  <p:embed/>
                </p:oleObj>
              </mc:Choice>
              <mc:Fallback>
                <p:oleObj name="Equation" r:id="rId4" imgW="1028520" imgH="43164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1275" y="5157788"/>
                        <a:ext cx="2571750" cy="1079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正方形/長方形 1"/>
          <p:cNvSpPr/>
          <p:nvPr/>
        </p:nvSpPr>
        <p:spPr>
          <a:xfrm>
            <a:off x="6012160" y="5157788"/>
            <a:ext cx="541040" cy="12955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 calcmode="lin" valueType="num">
                                      <p:cBhvr additive="base">
                                        <p:cTn id="7" dur="500" fill="hold"/>
                                        <p:tgtEl>
                                          <p:spTgt spid="389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915">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8915">
                                            <p:txEl>
                                              <p:pRg st="1" end="1"/>
                                            </p:txEl>
                                          </p:spTgt>
                                        </p:tgtEl>
                                        <p:attrNameLst>
                                          <p:attrName>style.visibility</p:attrName>
                                        </p:attrNameLst>
                                      </p:cBhvr>
                                      <p:to>
                                        <p:strVal val="visible"/>
                                      </p:to>
                                    </p:set>
                                    <p:anim calcmode="lin" valueType="num">
                                      <p:cBhvr additive="base">
                                        <p:cTn id="12" dur="500" fill="hold"/>
                                        <p:tgtEl>
                                          <p:spTgt spid="38915">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89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8915">
                                            <p:txEl>
                                              <p:pRg st="2" end="2"/>
                                            </p:txEl>
                                          </p:spTgt>
                                        </p:tgtEl>
                                        <p:attrNameLst>
                                          <p:attrName>style.visibility</p:attrName>
                                        </p:attrNameLst>
                                      </p:cBhvr>
                                      <p:to>
                                        <p:strVal val="visible"/>
                                      </p:to>
                                    </p:set>
                                    <p:anim calcmode="lin" valueType="num">
                                      <p:cBhvr additive="base">
                                        <p:cTn id="18" dur="500" fill="hold"/>
                                        <p:tgtEl>
                                          <p:spTgt spid="38915">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89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38915">
                                            <p:txEl>
                                              <p:pRg st="4" end="4"/>
                                            </p:txEl>
                                          </p:spTgt>
                                        </p:tgtEl>
                                        <p:attrNameLst>
                                          <p:attrName>style.visibility</p:attrName>
                                        </p:attrNameLst>
                                      </p:cBhvr>
                                      <p:to>
                                        <p:strVal val="visible"/>
                                      </p:to>
                                    </p:set>
                                    <p:anim calcmode="lin" valueType="num">
                                      <p:cBhvr additive="base">
                                        <p:cTn id="24" dur="500" fill="hold"/>
                                        <p:tgtEl>
                                          <p:spTgt spid="38915">
                                            <p:txEl>
                                              <p:pRg st="4" end="4"/>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8915">
                                            <p:txEl>
                                              <p:pRg st="4" end="4"/>
                                            </p:txEl>
                                          </p:spTgt>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500"/>
                            </p:stCondLst>
                            <p:childTnLst>
                              <p:par>
                                <p:cTn id="27" presetID="2" presetClass="entr" presetSubtype="8" fill="hold" grpId="0" nodeType="afterEffect">
                                  <p:stCondLst>
                                    <p:cond delay="0"/>
                                  </p:stCondLst>
                                  <p:childTnLst>
                                    <p:set>
                                      <p:cBhvr>
                                        <p:cTn id="28" dur="1" fill="hold">
                                          <p:stCondLst>
                                            <p:cond delay="0"/>
                                          </p:stCondLst>
                                        </p:cTn>
                                        <p:tgtEl>
                                          <p:spTgt spid="38915">
                                            <p:txEl>
                                              <p:pRg st="5" end="5"/>
                                            </p:txEl>
                                          </p:spTgt>
                                        </p:tgtEl>
                                        <p:attrNameLst>
                                          <p:attrName>style.visibility</p:attrName>
                                        </p:attrNameLst>
                                      </p:cBhvr>
                                      <p:to>
                                        <p:strVal val="visible"/>
                                      </p:to>
                                    </p:set>
                                    <p:anim calcmode="lin" valueType="num">
                                      <p:cBhvr additive="base">
                                        <p:cTn id="29" dur="500" fill="hold"/>
                                        <p:tgtEl>
                                          <p:spTgt spid="3891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8915">
                                            <p:txEl>
                                              <p:pRg st="5" end="5"/>
                                            </p:txEl>
                                          </p:spTgt>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1000"/>
                            </p:stCondLst>
                            <p:childTnLst>
                              <p:par>
                                <p:cTn id="32" presetID="9" presetClass="entr" presetSubtype="0" fill="hold" nodeType="afterEffect">
                                  <p:stCondLst>
                                    <p:cond delay="0"/>
                                  </p:stCondLst>
                                  <p:childTnLst>
                                    <p:set>
                                      <p:cBhvr>
                                        <p:cTn id="33" dur="1" fill="hold">
                                          <p:stCondLst>
                                            <p:cond delay="0"/>
                                          </p:stCondLst>
                                        </p:cTn>
                                        <p:tgtEl>
                                          <p:spTgt spid="38916"/>
                                        </p:tgtEl>
                                        <p:attrNameLst>
                                          <p:attrName>style.visibility</p:attrName>
                                        </p:attrNameLst>
                                      </p:cBhvr>
                                      <p:to>
                                        <p:strVal val="visible"/>
                                      </p:to>
                                    </p:set>
                                    <p:animEffect transition="in" filter="dissolve">
                                      <p:cBhvr>
                                        <p:cTn id="34" dur="500"/>
                                        <p:tgtEl>
                                          <p:spTgt spid="389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8403790E-36A9-4EBF-AFF1-F5CEE59DF184}" type="slidenum">
              <a:rPr lang="en-US" altLang="ja-JP"/>
              <a:pPr eaLnBrk="1" hangingPunct="1"/>
              <a:t>17</a:t>
            </a:fld>
            <a:endParaRPr lang="en-US" altLang="ja-JP"/>
          </a:p>
        </p:txBody>
      </p:sp>
      <p:sp>
        <p:nvSpPr>
          <p:cNvPr id="3076" name="Rectangle 2"/>
          <p:cNvSpPr>
            <a:spLocks noGrp="1" noChangeArrowheads="1"/>
          </p:cNvSpPr>
          <p:nvPr>
            <p:ph type="title"/>
          </p:nvPr>
        </p:nvSpPr>
        <p:spPr>
          <a:xfrm>
            <a:off x="457200" y="274638"/>
            <a:ext cx="8229600" cy="1066800"/>
          </a:xfrm>
        </p:spPr>
        <p:txBody>
          <a:bodyPr/>
          <a:lstStyle/>
          <a:p>
            <a:pPr eaLnBrk="1" hangingPunct="1"/>
            <a:r>
              <a:rPr lang="ja-JP" altLang="en-US" smtClean="0"/>
              <a:t>競争入札：最適戦略</a:t>
            </a:r>
          </a:p>
        </p:txBody>
      </p:sp>
      <p:sp>
        <p:nvSpPr>
          <p:cNvPr id="40963" name="Rectangle 3"/>
          <p:cNvSpPr>
            <a:spLocks noGrp="1" noChangeArrowheads="1"/>
          </p:cNvSpPr>
          <p:nvPr>
            <p:ph type="body" idx="1"/>
          </p:nvPr>
        </p:nvSpPr>
        <p:spPr>
          <a:xfrm>
            <a:off x="457200" y="1412875"/>
            <a:ext cx="8435975" cy="5256213"/>
          </a:xfrm>
        </p:spPr>
        <p:txBody>
          <a:bodyPr/>
          <a:lstStyle/>
          <a:p>
            <a:pPr eaLnBrk="1" hangingPunct="1">
              <a:lnSpc>
                <a:spcPct val="80000"/>
              </a:lnSpc>
            </a:pPr>
            <a:r>
              <a:rPr lang="ja-JP" altLang="en-US" sz="2400" dirty="0" smtClean="0"/>
              <a:t>買い手</a:t>
            </a:r>
            <a:r>
              <a:rPr lang="en-US" altLang="ja-JP" sz="2400" dirty="0" err="1" smtClean="0"/>
              <a:t>i</a:t>
            </a:r>
            <a:r>
              <a:rPr lang="ja-JP" altLang="en-US" sz="2400" dirty="0" smtClean="0"/>
              <a:t>の期待利得：</a:t>
            </a:r>
          </a:p>
          <a:p>
            <a:pPr eaLnBrk="1" hangingPunct="1">
              <a:lnSpc>
                <a:spcPct val="80000"/>
              </a:lnSpc>
            </a:pPr>
            <a:endParaRPr lang="ja-JP" altLang="en-US" sz="2400" dirty="0" smtClean="0"/>
          </a:p>
          <a:p>
            <a:pPr eaLnBrk="1" hangingPunct="1">
              <a:lnSpc>
                <a:spcPct val="80000"/>
              </a:lnSpc>
            </a:pPr>
            <a:endParaRPr lang="ja-JP" altLang="en-US" sz="2400" dirty="0" smtClean="0"/>
          </a:p>
          <a:p>
            <a:pPr eaLnBrk="1" hangingPunct="1">
              <a:lnSpc>
                <a:spcPct val="80000"/>
              </a:lnSpc>
            </a:pPr>
            <a:endParaRPr lang="ja-JP" altLang="en-US" sz="2400" dirty="0" smtClean="0"/>
          </a:p>
          <a:p>
            <a:pPr eaLnBrk="1" hangingPunct="1">
              <a:lnSpc>
                <a:spcPct val="80000"/>
              </a:lnSpc>
            </a:pPr>
            <a:endParaRPr lang="ja-JP" altLang="en-US" sz="2400" dirty="0" smtClean="0"/>
          </a:p>
          <a:p>
            <a:pPr eaLnBrk="1" hangingPunct="1">
              <a:lnSpc>
                <a:spcPct val="80000"/>
              </a:lnSpc>
            </a:pPr>
            <a:endParaRPr lang="ja-JP" altLang="en-US" sz="2400" dirty="0" smtClean="0"/>
          </a:p>
          <a:p>
            <a:pPr eaLnBrk="1" hangingPunct="1">
              <a:lnSpc>
                <a:spcPct val="80000"/>
              </a:lnSpc>
            </a:pPr>
            <a:endParaRPr lang="ja-JP" altLang="en-US" sz="2400" dirty="0" smtClean="0"/>
          </a:p>
          <a:p>
            <a:pPr eaLnBrk="1" hangingPunct="1">
              <a:lnSpc>
                <a:spcPct val="80000"/>
              </a:lnSpc>
            </a:pPr>
            <a:endParaRPr lang="ja-JP" altLang="en-US" sz="2400" dirty="0" smtClean="0"/>
          </a:p>
          <a:p>
            <a:pPr eaLnBrk="1" hangingPunct="1">
              <a:lnSpc>
                <a:spcPct val="80000"/>
              </a:lnSpc>
            </a:pPr>
            <a:r>
              <a:rPr lang="ja-JP" altLang="en-US" sz="2400" dirty="0" smtClean="0"/>
              <a:t>期待利得を最大化するように入札額</a:t>
            </a:r>
            <a:r>
              <a:rPr lang="en-US" altLang="ja-JP" sz="2400" dirty="0" smtClean="0"/>
              <a:t>b</a:t>
            </a:r>
            <a:r>
              <a:rPr lang="en-US" altLang="ja-JP" sz="2400" baseline="-25000" dirty="0" smtClean="0"/>
              <a:t>i</a:t>
            </a:r>
            <a:r>
              <a:rPr lang="ja-JP" altLang="en-US" sz="2400" dirty="0" smtClean="0"/>
              <a:t>を決定</a:t>
            </a:r>
          </a:p>
          <a:p>
            <a:pPr eaLnBrk="1" hangingPunct="1">
              <a:lnSpc>
                <a:spcPct val="80000"/>
              </a:lnSpc>
            </a:pPr>
            <a:r>
              <a:rPr lang="ja-JP" altLang="en-US" sz="2400" dirty="0" smtClean="0"/>
              <a:t>⇒ 買い手</a:t>
            </a:r>
            <a:r>
              <a:rPr lang="en-US" altLang="ja-JP" sz="2400" dirty="0" err="1" smtClean="0"/>
              <a:t>i</a:t>
            </a:r>
            <a:r>
              <a:rPr lang="ja-JP" altLang="en-US" sz="2400" dirty="0" smtClean="0"/>
              <a:t>の最適な入札額：</a:t>
            </a:r>
            <a:r>
              <a:rPr lang="en-US" altLang="ja-JP" sz="2400" dirty="0" smtClean="0"/>
              <a:t>b</a:t>
            </a:r>
            <a:r>
              <a:rPr lang="en-US" altLang="ja-JP" sz="2400" baseline="-25000" dirty="0" smtClean="0"/>
              <a:t>i</a:t>
            </a:r>
            <a:r>
              <a:rPr lang="en-US" altLang="ja-JP" sz="2400" dirty="0" smtClean="0"/>
              <a:t>=</a:t>
            </a:r>
            <a:r>
              <a:rPr lang="en-US" altLang="ja-JP" sz="2400" dirty="0" smtClean="0">
                <a:solidFill>
                  <a:schemeClr val="bg1"/>
                </a:solidFill>
              </a:rPr>
              <a:t>V</a:t>
            </a:r>
            <a:r>
              <a:rPr lang="en-US" altLang="ja-JP" sz="2400" baseline="-25000" dirty="0" smtClean="0">
                <a:solidFill>
                  <a:schemeClr val="bg1"/>
                </a:solidFill>
              </a:rPr>
              <a:t>i</a:t>
            </a:r>
            <a:r>
              <a:rPr lang="en-US" altLang="ja-JP" sz="2400" dirty="0" smtClean="0">
                <a:solidFill>
                  <a:schemeClr val="bg1"/>
                </a:solidFill>
              </a:rPr>
              <a:t>/2</a:t>
            </a:r>
          </a:p>
          <a:p>
            <a:pPr lvl="1" eaLnBrk="1" hangingPunct="1">
              <a:lnSpc>
                <a:spcPct val="80000"/>
              </a:lnSpc>
            </a:pPr>
            <a:endParaRPr lang="en-US" altLang="ja-JP" sz="2000" dirty="0" smtClean="0"/>
          </a:p>
          <a:p>
            <a:pPr eaLnBrk="1" hangingPunct="1">
              <a:lnSpc>
                <a:spcPct val="80000"/>
              </a:lnSpc>
            </a:pPr>
            <a:r>
              <a:rPr lang="ja-JP" altLang="en-US" sz="2400" dirty="0" smtClean="0"/>
              <a:t>買い手</a:t>
            </a:r>
            <a:r>
              <a:rPr lang="en-US" altLang="ja-JP" sz="2400" dirty="0" smtClean="0"/>
              <a:t>j</a:t>
            </a:r>
            <a:r>
              <a:rPr lang="ja-JP" altLang="en-US" sz="2400" dirty="0" smtClean="0"/>
              <a:t>も同様に行動するだろう</a:t>
            </a:r>
          </a:p>
          <a:p>
            <a:pPr eaLnBrk="1" hangingPunct="1">
              <a:lnSpc>
                <a:spcPct val="80000"/>
              </a:lnSpc>
            </a:pPr>
            <a:r>
              <a:rPr lang="ja-JP" altLang="en-US" sz="2400" dirty="0" smtClean="0"/>
              <a:t>⇒ 買い手</a:t>
            </a:r>
            <a:r>
              <a:rPr lang="en-US" altLang="ja-JP" sz="2400" dirty="0" smtClean="0"/>
              <a:t>j</a:t>
            </a:r>
            <a:r>
              <a:rPr lang="ja-JP" altLang="en-US" sz="2400" dirty="0" smtClean="0"/>
              <a:t>の割引率</a:t>
            </a:r>
            <a:r>
              <a:rPr lang="en-US" altLang="ja-JP" sz="2400" dirty="0" smtClean="0"/>
              <a:t>k</a:t>
            </a:r>
            <a:r>
              <a:rPr lang="ja-JP" altLang="en-US" sz="2400" dirty="0" smtClean="0"/>
              <a:t>に関する、買い手</a:t>
            </a:r>
            <a:r>
              <a:rPr lang="en-US" altLang="ja-JP" sz="2400" dirty="0" err="1" smtClean="0"/>
              <a:t>i</a:t>
            </a:r>
            <a:r>
              <a:rPr lang="ja-JP" altLang="en-US" sz="2400" dirty="0" smtClean="0"/>
              <a:t>の合理的な予想：</a:t>
            </a:r>
            <a:r>
              <a:rPr lang="en-US" altLang="ja-JP" sz="2400" dirty="0" smtClean="0"/>
              <a:t>k</a:t>
            </a:r>
            <a:r>
              <a:rPr lang="ja-JP" altLang="en-US" sz="2400" dirty="0" smtClean="0"/>
              <a:t>＝</a:t>
            </a:r>
            <a:r>
              <a:rPr lang="en-US" altLang="ja-JP" sz="2400" dirty="0" smtClean="0">
                <a:solidFill>
                  <a:schemeClr val="bg1"/>
                </a:solidFill>
              </a:rPr>
              <a:t>1/2</a:t>
            </a:r>
          </a:p>
        </p:txBody>
      </p:sp>
      <p:graphicFrame>
        <p:nvGraphicFramePr>
          <p:cNvPr id="40964" name="Object 4"/>
          <p:cNvGraphicFramePr>
            <a:graphicFrameLocks noChangeAspect="1"/>
          </p:cNvGraphicFramePr>
          <p:nvPr/>
        </p:nvGraphicFramePr>
        <p:xfrm>
          <a:off x="1762125" y="1846263"/>
          <a:ext cx="5746750" cy="1079500"/>
        </p:xfrm>
        <a:graphic>
          <a:graphicData uri="http://schemas.openxmlformats.org/presentationml/2006/ole">
            <mc:AlternateContent xmlns:mc="http://schemas.openxmlformats.org/markup-compatibility/2006">
              <mc:Choice xmlns:v="urn:schemas-microsoft-com:vml" Requires="v">
                <p:oleObj spid="_x0000_s3091" name="Equation" r:id="rId4" imgW="2298600" imgH="431640" progId="Equation.DSMT4">
                  <p:embed/>
                </p:oleObj>
              </mc:Choice>
              <mc:Fallback>
                <p:oleObj name="Equation" r:id="rId4" imgW="2298600" imgH="43164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2125" y="1846263"/>
                        <a:ext cx="5746750" cy="1079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965" name="Line 5"/>
          <p:cNvSpPr>
            <a:spLocks noChangeShapeType="1"/>
          </p:cNvSpPr>
          <p:nvPr/>
        </p:nvSpPr>
        <p:spPr bwMode="auto">
          <a:xfrm>
            <a:off x="2482850" y="2709863"/>
            <a:ext cx="10810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0966" name="Line 6"/>
          <p:cNvSpPr>
            <a:spLocks noChangeShapeType="1"/>
          </p:cNvSpPr>
          <p:nvPr/>
        </p:nvSpPr>
        <p:spPr bwMode="auto">
          <a:xfrm>
            <a:off x="1762125" y="2854325"/>
            <a:ext cx="431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0967" name="Line 7"/>
          <p:cNvSpPr>
            <a:spLocks noChangeShapeType="1"/>
          </p:cNvSpPr>
          <p:nvPr/>
        </p:nvSpPr>
        <p:spPr bwMode="auto">
          <a:xfrm>
            <a:off x="5362575" y="2638425"/>
            <a:ext cx="2873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0968" name="Line 8"/>
          <p:cNvSpPr>
            <a:spLocks noChangeShapeType="1"/>
          </p:cNvSpPr>
          <p:nvPr/>
        </p:nvSpPr>
        <p:spPr bwMode="auto">
          <a:xfrm>
            <a:off x="3922713" y="2998788"/>
            <a:ext cx="10795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0969" name="AutoShape 9"/>
          <p:cNvSpPr>
            <a:spLocks noChangeArrowheads="1"/>
          </p:cNvSpPr>
          <p:nvPr/>
        </p:nvSpPr>
        <p:spPr bwMode="auto">
          <a:xfrm>
            <a:off x="468313" y="3141663"/>
            <a:ext cx="1439862" cy="647700"/>
          </a:xfrm>
          <a:prstGeom prst="wedgeRectCallout">
            <a:avLst>
              <a:gd name="adj1" fmla="val 50440"/>
              <a:gd name="adj2" fmla="val -86273"/>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dirty="0"/>
              <a:t>落札</a:t>
            </a:r>
            <a:r>
              <a:rPr lang="ja-JP" altLang="en-US" sz="2000" dirty="0">
                <a:solidFill>
                  <a:schemeClr val="bg1"/>
                </a:solidFill>
              </a:rPr>
              <a:t>できる</a:t>
            </a:r>
            <a:r>
              <a:rPr lang="ja-JP" altLang="en-US" sz="2000" dirty="0"/>
              <a:t>確率</a:t>
            </a:r>
          </a:p>
        </p:txBody>
      </p:sp>
      <p:sp>
        <p:nvSpPr>
          <p:cNvPr id="40970" name="AutoShape 10"/>
          <p:cNvSpPr>
            <a:spLocks noChangeArrowheads="1"/>
          </p:cNvSpPr>
          <p:nvPr/>
        </p:nvSpPr>
        <p:spPr bwMode="auto">
          <a:xfrm>
            <a:off x="2195513" y="3141663"/>
            <a:ext cx="1439862" cy="719137"/>
          </a:xfrm>
          <a:prstGeom prst="wedgeRectCallout">
            <a:avLst>
              <a:gd name="adj1" fmla="val 19792"/>
              <a:gd name="adj2" fmla="val -101875"/>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dirty="0"/>
              <a:t>落札</a:t>
            </a:r>
            <a:r>
              <a:rPr lang="ja-JP" altLang="en-US" sz="2000" dirty="0">
                <a:solidFill>
                  <a:schemeClr val="bg1"/>
                </a:solidFill>
              </a:rPr>
              <a:t>できた</a:t>
            </a:r>
            <a:r>
              <a:rPr lang="ja-JP" altLang="en-US" sz="2000" dirty="0"/>
              <a:t>ときの利得</a:t>
            </a:r>
          </a:p>
        </p:txBody>
      </p:sp>
      <p:sp>
        <p:nvSpPr>
          <p:cNvPr id="40971" name="AutoShape 11"/>
          <p:cNvSpPr>
            <a:spLocks noChangeArrowheads="1"/>
          </p:cNvSpPr>
          <p:nvPr/>
        </p:nvSpPr>
        <p:spPr bwMode="auto">
          <a:xfrm>
            <a:off x="4067175" y="3284538"/>
            <a:ext cx="1295400" cy="719137"/>
          </a:xfrm>
          <a:prstGeom prst="wedgeRectCallout">
            <a:avLst>
              <a:gd name="adj1" fmla="val -19486"/>
              <a:gd name="adj2" fmla="val -82671"/>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dirty="0"/>
              <a:t>落札</a:t>
            </a:r>
            <a:r>
              <a:rPr lang="ja-JP" altLang="en-US" sz="2000" dirty="0">
                <a:solidFill>
                  <a:schemeClr val="bg1"/>
                </a:solidFill>
              </a:rPr>
              <a:t>できない</a:t>
            </a:r>
            <a:r>
              <a:rPr lang="ja-JP" altLang="en-US" sz="2000" dirty="0"/>
              <a:t>確率</a:t>
            </a:r>
          </a:p>
        </p:txBody>
      </p:sp>
      <p:sp>
        <p:nvSpPr>
          <p:cNvPr id="40972" name="AutoShape 12"/>
          <p:cNvSpPr>
            <a:spLocks noChangeArrowheads="1"/>
          </p:cNvSpPr>
          <p:nvPr/>
        </p:nvSpPr>
        <p:spPr bwMode="auto">
          <a:xfrm>
            <a:off x="5867400" y="2997200"/>
            <a:ext cx="1366838" cy="1079500"/>
          </a:xfrm>
          <a:prstGeom prst="wedgeRectCallout">
            <a:avLst>
              <a:gd name="adj1" fmla="val -75898"/>
              <a:gd name="adj2" fmla="val -77796"/>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dirty="0"/>
              <a:t>落札</a:t>
            </a:r>
            <a:r>
              <a:rPr lang="ja-JP" altLang="en-US" sz="2000" dirty="0">
                <a:solidFill>
                  <a:schemeClr val="bg1"/>
                </a:solidFill>
              </a:rPr>
              <a:t>できなかった</a:t>
            </a:r>
            <a:r>
              <a:rPr lang="ja-JP" altLang="en-US" sz="2000" dirty="0"/>
              <a:t>ときの利得</a:t>
            </a:r>
          </a:p>
        </p:txBody>
      </p:sp>
      <p:sp>
        <p:nvSpPr>
          <p:cNvPr id="2" name="角丸四角形 1"/>
          <p:cNvSpPr/>
          <p:nvPr/>
        </p:nvSpPr>
        <p:spPr>
          <a:xfrm>
            <a:off x="5940152" y="1846263"/>
            <a:ext cx="1568723" cy="93409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 calcmode="lin" valueType="num">
                                      <p:cBhvr additive="base">
                                        <p:cTn id="7" dur="500" fill="hold"/>
                                        <p:tgtEl>
                                          <p:spTgt spid="409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963">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9" presetClass="entr" presetSubtype="0" fill="hold" nodeType="afterEffect">
                                  <p:stCondLst>
                                    <p:cond delay="0"/>
                                  </p:stCondLst>
                                  <p:childTnLst>
                                    <p:set>
                                      <p:cBhvr>
                                        <p:cTn id="11" dur="1" fill="hold">
                                          <p:stCondLst>
                                            <p:cond delay="0"/>
                                          </p:stCondLst>
                                        </p:cTn>
                                        <p:tgtEl>
                                          <p:spTgt spid="40964"/>
                                        </p:tgtEl>
                                        <p:attrNameLst>
                                          <p:attrName>style.visibility</p:attrName>
                                        </p:attrNameLst>
                                      </p:cBhvr>
                                      <p:to>
                                        <p:strVal val="visible"/>
                                      </p:to>
                                    </p:set>
                                    <p:animEffect transition="in" filter="dissolve">
                                      <p:cBhvr>
                                        <p:cTn id="12" dur="500"/>
                                        <p:tgtEl>
                                          <p:spTgt spid="4096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0" fill="hold" grpId="0" nodeType="clickEffect">
                                  <p:stCondLst>
                                    <p:cond delay="0"/>
                                  </p:stCondLst>
                                  <p:childTnLst>
                                    <p:set>
                                      <p:cBhvr>
                                        <p:cTn id="16" dur="1" fill="hold">
                                          <p:stCondLst>
                                            <p:cond delay="0"/>
                                          </p:stCondLst>
                                        </p:cTn>
                                        <p:tgtEl>
                                          <p:spTgt spid="40965"/>
                                        </p:tgtEl>
                                        <p:attrNameLst>
                                          <p:attrName>style.visibility</p:attrName>
                                        </p:attrNameLst>
                                      </p:cBhvr>
                                      <p:to>
                                        <p:strVal val="visible"/>
                                      </p:to>
                                    </p:set>
                                    <p:anim calcmode="lin" valueType="num">
                                      <p:cBhvr>
                                        <p:cTn id="17" dur="500" fill="hold"/>
                                        <p:tgtEl>
                                          <p:spTgt spid="40965"/>
                                        </p:tgtEl>
                                        <p:attrNameLst>
                                          <p:attrName>ppt_w</p:attrName>
                                        </p:attrNameLst>
                                      </p:cBhvr>
                                      <p:tavLst>
                                        <p:tav tm="0">
                                          <p:val>
                                            <p:fltVal val="0"/>
                                          </p:val>
                                        </p:tav>
                                        <p:tav tm="100000">
                                          <p:val>
                                            <p:strVal val="#ppt_w"/>
                                          </p:val>
                                        </p:tav>
                                      </p:tavLst>
                                    </p:anim>
                                    <p:anim calcmode="lin" valueType="num">
                                      <p:cBhvr>
                                        <p:cTn id="18" dur="500" fill="hold"/>
                                        <p:tgtEl>
                                          <p:spTgt spid="40965"/>
                                        </p:tgtEl>
                                        <p:attrNameLst>
                                          <p:attrName>ppt_h</p:attrName>
                                        </p:attrNameLst>
                                      </p:cBhvr>
                                      <p:tavLst>
                                        <p:tav tm="0">
                                          <p:val>
                                            <p:fltVal val="0"/>
                                          </p:val>
                                        </p:tav>
                                        <p:tav tm="100000">
                                          <p:val>
                                            <p:strVal val="#ppt_h"/>
                                          </p:val>
                                        </p:tav>
                                      </p:tavLst>
                                    </p:anim>
                                    <p:animEffect transition="in" filter="fade">
                                      <p:cBhvr>
                                        <p:cTn id="19" dur="500"/>
                                        <p:tgtEl>
                                          <p:spTgt spid="40965"/>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0970"/>
                                        </p:tgtEl>
                                        <p:attrNameLst>
                                          <p:attrName>style.visibility</p:attrName>
                                        </p:attrNameLst>
                                      </p:cBhvr>
                                      <p:to>
                                        <p:strVal val="visible"/>
                                      </p:to>
                                    </p:set>
                                    <p:anim calcmode="lin" valueType="num">
                                      <p:cBhvr>
                                        <p:cTn id="22" dur="500" fill="hold"/>
                                        <p:tgtEl>
                                          <p:spTgt spid="40970"/>
                                        </p:tgtEl>
                                        <p:attrNameLst>
                                          <p:attrName>ppt_w</p:attrName>
                                        </p:attrNameLst>
                                      </p:cBhvr>
                                      <p:tavLst>
                                        <p:tav tm="0">
                                          <p:val>
                                            <p:fltVal val="0"/>
                                          </p:val>
                                        </p:tav>
                                        <p:tav tm="100000">
                                          <p:val>
                                            <p:strVal val="#ppt_w"/>
                                          </p:val>
                                        </p:tav>
                                      </p:tavLst>
                                    </p:anim>
                                    <p:anim calcmode="lin" valueType="num">
                                      <p:cBhvr>
                                        <p:cTn id="23" dur="500" fill="hold"/>
                                        <p:tgtEl>
                                          <p:spTgt spid="40970"/>
                                        </p:tgtEl>
                                        <p:attrNameLst>
                                          <p:attrName>ppt_h</p:attrName>
                                        </p:attrNameLst>
                                      </p:cBhvr>
                                      <p:tavLst>
                                        <p:tav tm="0">
                                          <p:val>
                                            <p:fltVal val="0"/>
                                          </p:val>
                                        </p:tav>
                                        <p:tav tm="100000">
                                          <p:val>
                                            <p:strVal val="#ppt_h"/>
                                          </p:val>
                                        </p:tav>
                                      </p:tavLst>
                                    </p:anim>
                                    <p:animEffect transition="in" filter="fade">
                                      <p:cBhvr>
                                        <p:cTn id="24" dur="500"/>
                                        <p:tgtEl>
                                          <p:spTgt spid="40970"/>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0967"/>
                                        </p:tgtEl>
                                        <p:attrNameLst>
                                          <p:attrName>style.visibility</p:attrName>
                                        </p:attrNameLst>
                                      </p:cBhvr>
                                      <p:to>
                                        <p:strVal val="visible"/>
                                      </p:to>
                                    </p:set>
                                    <p:anim calcmode="lin" valueType="num">
                                      <p:cBhvr>
                                        <p:cTn id="27" dur="500" fill="hold"/>
                                        <p:tgtEl>
                                          <p:spTgt spid="40967"/>
                                        </p:tgtEl>
                                        <p:attrNameLst>
                                          <p:attrName>ppt_w</p:attrName>
                                        </p:attrNameLst>
                                      </p:cBhvr>
                                      <p:tavLst>
                                        <p:tav tm="0">
                                          <p:val>
                                            <p:fltVal val="0"/>
                                          </p:val>
                                        </p:tav>
                                        <p:tav tm="100000">
                                          <p:val>
                                            <p:strVal val="#ppt_w"/>
                                          </p:val>
                                        </p:tav>
                                      </p:tavLst>
                                    </p:anim>
                                    <p:anim calcmode="lin" valueType="num">
                                      <p:cBhvr>
                                        <p:cTn id="28" dur="500" fill="hold"/>
                                        <p:tgtEl>
                                          <p:spTgt spid="40967"/>
                                        </p:tgtEl>
                                        <p:attrNameLst>
                                          <p:attrName>ppt_h</p:attrName>
                                        </p:attrNameLst>
                                      </p:cBhvr>
                                      <p:tavLst>
                                        <p:tav tm="0">
                                          <p:val>
                                            <p:fltVal val="0"/>
                                          </p:val>
                                        </p:tav>
                                        <p:tav tm="100000">
                                          <p:val>
                                            <p:strVal val="#ppt_h"/>
                                          </p:val>
                                        </p:tav>
                                      </p:tavLst>
                                    </p:anim>
                                    <p:animEffect transition="in" filter="fade">
                                      <p:cBhvr>
                                        <p:cTn id="29" dur="500"/>
                                        <p:tgtEl>
                                          <p:spTgt spid="40967"/>
                                        </p:tgtEl>
                                      </p:cBhvr>
                                    </p:animEffect>
                                  </p:childTnLst>
                                </p:cTn>
                              </p:par>
                              <p:par>
                                <p:cTn id="30" presetID="53" presetClass="entr" presetSubtype="0" fill="hold" grpId="0" nodeType="withEffect">
                                  <p:stCondLst>
                                    <p:cond delay="0"/>
                                  </p:stCondLst>
                                  <p:childTnLst>
                                    <p:set>
                                      <p:cBhvr>
                                        <p:cTn id="31" dur="1" fill="hold">
                                          <p:stCondLst>
                                            <p:cond delay="0"/>
                                          </p:stCondLst>
                                        </p:cTn>
                                        <p:tgtEl>
                                          <p:spTgt spid="40972"/>
                                        </p:tgtEl>
                                        <p:attrNameLst>
                                          <p:attrName>style.visibility</p:attrName>
                                        </p:attrNameLst>
                                      </p:cBhvr>
                                      <p:to>
                                        <p:strVal val="visible"/>
                                      </p:to>
                                    </p:set>
                                    <p:anim calcmode="lin" valueType="num">
                                      <p:cBhvr>
                                        <p:cTn id="32" dur="500" fill="hold"/>
                                        <p:tgtEl>
                                          <p:spTgt spid="40972"/>
                                        </p:tgtEl>
                                        <p:attrNameLst>
                                          <p:attrName>ppt_w</p:attrName>
                                        </p:attrNameLst>
                                      </p:cBhvr>
                                      <p:tavLst>
                                        <p:tav tm="0">
                                          <p:val>
                                            <p:fltVal val="0"/>
                                          </p:val>
                                        </p:tav>
                                        <p:tav tm="100000">
                                          <p:val>
                                            <p:strVal val="#ppt_w"/>
                                          </p:val>
                                        </p:tav>
                                      </p:tavLst>
                                    </p:anim>
                                    <p:anim calcmode="lin" valueType="num">
                                      <p:cBhvr>
                                        <p:cTn id="33" dur="500" fill="hold"/>
                                        <p:tgtEl>
                                          <p:spTgt spid="40972"/>
                                        </p:tgtEl>
                                        <p:attrNameLst>
                                          <p:attrName>ppt_h</p:attrName>
                                        </p:attrNameLst>
                                      </p:cBhvr>
                                      <p:tavLst>
                                        <p:tav tm="0">
                                          <p:val>
                                            <p:fltVal val="0"/>
                                          </p:val>
                                        </p:tav>
                                        <p:tav tm="100000">
                                          <p:val>
                                            <p:strVal val="#ppt_h"/>
                                          </p:val>
                                        </p:tav>
                                      </p:tavLst>
                                    </p:anim>
                                    <p:animEffect transition="in" filter="fade">
                                      <p:cBhvr>
                                        <p:cTn id="34" dur="500"/>
                                        <p:tgtEl>
                                          <p:spTgt spid="40972"/>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53" presetClass="entr" presetSubtype="0" fill="hold" grpId="0" nodeType="clickEffect">
                                  <p:stCondLst>
                                    <p:cond delay="0"/>
                                  </p:stCondLst>
                                  <p:childTnLst>
                                    <p:set>
                                      <p:cBhvr>
                                        <p:cTn id="38" dur="1" fill="hold">
                                          <p:stCondLst>
                                            <p:cond delay="0"/>
                                          </p:stCondLst>
                                        </p:cTn>
                                        <p:tgtEl>
                                          <p:spTgt spid="40966"/>
                                        </p:tgtEl>
                                        <p:attrNameLst>
                                          <p:attrName>style.visibility</p:attrName>
                                        </p:attrNameLst>
                                      </p:cBhvr>
                                      <p:to>
                                        <p:strVal val="visible"/>
                                      </p:to>
                                    </p:set>
                                    <p:anim calcmode="lin" valueType="num">
                                      <p:cBhvr>
                                        <p:cTn id="39" dur="500" fill="hold"/>
                                        <p:tgtEl>
                                          <p:spTgt spid="40966"/>
                                        </p:tgtEl>
                                        <p:attrNameLst>
                                          <p:attrName>ppt_w</p:attrName>
                                        </p:attrNameLst>
                                      </p:cBhvr>
                                      <p:tavLst>
                                        <p:tav tm="0">
                                          <p:val>
                                            <p:fltVal val="0"/>
                                          </p:val>
                                        </p:tav>
                                        <p:tav tm="100000">
                                          <p:val>
                                            <p:strVal val="#ppt_w"/>
                                          </p:val>
                                        </p:tav>
                                      </p:tavLst>
                                    </p:anim>
                                    <p:anim calcmode="lin" valueType="num">
                                      <p:cBhvr>
                                        <p:cTn id="40" dur="500" fill="hold"/>
                                        <p:tgtEl>
                                          <p:spTgt spid="40966"/>
                                        </p:tgtEl>
                                        <p:attrNameLst>
                                          <p:attrName>ppt_h</p:attrName>
                                        </p:attrNameLst>
                                      </p:cBhvr>
                                      <p:tavLst>
                                        <p:tav tm="0">
                                          <p:val>
                                            <p:fltVal val="0"/>
                                          </p:val>
                                        </p:tav>
                                        <p:tav tm="100000">
                                          <p:val>
                                            <p:strVal val="#ppt_h"/>
                                          </p:val>
                                        </p:tav>
                                      </p:tavLst>
                                    </p:anim>
                                    <p:animEffect transition="in" filter="fade">
                                      <p:cBhvr>
                                        <p:cTn id="41" dur="500"/>
                                        <p:tgtEl>
                                          <p:spTgt spid="40966"/>
                                        </p:tgtEl>
                                      </p:cBhvr>
                                    </p:animEffect>
                                  </p:childTnLst>
                                </p:cTn>
                              </p:par>
                              <p:par>
                                <p:cTn id="42" presetID="53" presetClass="entr" presetSubtype="0" fill="hold" grpId="0" nodeType="withEffect">
                                  <p:stCondLst>
                                    <p:cond delay="0"/>
                                  </p:stCondLst>
                                  <p:childTnLst>
                                    <p:set>
                                      <p:cBhvr>
                                        <p:cTn id="43" dur="1" fill="hold">
                                          <p:stCondLst>
                                            <p:cond delay="0"/>
                                          </p:stCondLst>
                                        </p:cTn>
                                        <p:tgtEl>
                                          <p:spTgt spid="40969"/>
                                        </p:tgtEl>
                                        <p:attrNameLst>
                                          <p:attrName>style.visibility</p:attrName>
                                        </p:attrNameLst>
                                      </p:cBhvr>
                                      <p:to>
                                        <p:strVal val="visible"/>
                                      </p:to>
                                    </p:set>
                                    <p:anim calcmode="lin" valueType="num">
                                      <p:cBhvr>
                                        <p:cTn id="44" dur="500" fill="hold"/>
                                        <p:tgtEl>
                                          <p:spTgt spid="40969"/>
                                        </p:tgtEl>
                                        <p:attrNameLst>
                                          <p:attrName>ppt_w</p:attrName>
                                        </p:attrNameLst>
                                      </p:cBhvr>
                                      <p:tavLst>
                                        <p:tav tm="0">
                                          <p:val>
                                            <p:fltVal val="0"/>
                                          </p:val>
                                        </p:tav>
                                        <p:tav tm="100000">
                                          <p:val>
                                            <p:strVal val="#ppt_w"/>
                                          </p:val>
                                        </p:tav>
                                      </p:tavLst>
                                    </p:anim>
                                    <p:anim calcmode="lin" valueType="num">
                                      <p:cBhvr>
                                        <p:cTn id="45" dur="500" fill="hold"/>
                                        <p:tgtEl>
                                          <p:spTgt spid="40969"/>
                                        </p:tgtEl>
                                        <p:attrNameLst>
                                          <p:attrName>ppt_h</p:attrName>
                                        </p:attrNameLst>
                                      </p:cBhvr>
                                      <p:tavLst>
                                        <p:tav tm="0">
                                          <p:val>
                                            <p:fltVal val="0"/>
                                          </p:val>
                                        </p:tav>
                                        <p:tav tm="100000">
                                          <p:val>
                                            <p:strVal val="#ppt_h"/>
                                          </p:val>
                                        </p:tav>
                                      </p:tavLst>
                                    </p:anim>
                                    <p:animEffect transition="in" filter="fade">
                                      <p:cBhvr>
                                        <p:cTn id="46" dur="500"/>
                                        <p:tgtEl>
                                          <p:spTgt spid="40969"/>
                                        </p:tgtEl>
                                      </p:cBhvr>
                                    </p:animEffect>
                                  </p:childTnLst>
                                </p:cTn>
                              </p:par>
                              <p:par>
                                <p:cTn id="47" presetID="53" presetClass="entr" presetSubtype="0" fill="hold" grpId="0" nodeType="withEffect">
                                  <p:stCondLst>
                                    <p:cond delay="0"/>
                                  </p:stCondLst>
                                  <p:childTnLst>
                                    <p:set>
                                      <p:cBhvr>
                                        <p:cTn id="48" dur="1" fill="hold">
                                          <p:stCondLst>
                                            <p:cond delay="0"/>
                                          </p:stCondLst>
                                        </p:cTn>
                                        <p:tgtEl>
                                          <p:spTgt spid="40968"/>
                                        </p:tgtEl>
                                        <p:attrNameLst>
                                          <p:attrName>style.visibility</p:attrName>
                                        </p:attrNameLst>
                                      </p:cBhvr>
                                      <p:to>
                                        <p:strVal val="visible"/>
                                      </p:to>
                                    </p:set>
                                    <p:anim calcmode="lin" valueType="num">
                                      <p:cBhvr>
                                        <p:cTn id="49" dur="500" fill="hold"/>
                                        <p:tgtEl>
                                          <p:spTgt spid="40968"/>
                                        </p:tgtEl>
                                        <p:attrNameLst>
                                          <p:attrName>ppt_w</p:attrName>
                                        </p:attrNameLst>
                                      </p:cBhvr>
                                      <p:tavLst>
                                        <p:tav tm="0">
                                          <p:val>
                                            <p:fltVal val="0"/>
                                          </p:val>
                                        </p:tav>
                                        <p:tav tm="100000">
                                          <p:val>
                                            <p:strVal val="#ppt_w"/>
                                          </p:val>
                                        </p:tav>
                                      </p:tavLst>
                                    </p:anim>
                                    <p:anim calcmode="lin" valueType="num">
                                      <p:cBhvr>
                                        <p:cTn id="50" dur="500" fill="hold"/>
                                        <p:tgtEl>
                                          <p:spTgt spid="40968"/>
                                        </p:tgtEl>
                                        <p:attrNameLst>
                                          <p:attrName>ppt_h</p:attrName>
                                        </p:attrNameLst>
                                      </p:cBhvr>
                                      <p:tavLst>
                                        <p:tav tm="0">
                                          <p:val>
                                            <p:fltVal val="0"/>
                                          </p:val>
                                        </p:tav>
                                        <p:tav tm="100000">
                                          <p:val>
                                            <p:strVal val="#ppt_h"/>
                                          </p:val>
                                        </p:tav>
                                      </p:tavLst>
                                    </p:anim>
                                    <p:animEffect transition="in" filter="fade">
                                      <p:cBhvr>
                                        <p:cTn id="51" dur="500"/>
                                        <p:tgtEl>
                                          <p:spTgt spid="40968"/>
                                        </p:tgtEl>
                                      </p:cBhvr>
                                    </p:animEffect>
                                  </p:childTnLst>
                                </p:cTn>
                              </p:par>
                              <p:par>
                                <p:cTn id="52" presetID="53" presetClass="entr" presetSubtype="0" fill="hold" grpId="0" nodeType="withEffect">
                                  <p:stCondLst>
                                    <p:cond delay="0"/>
                                  </p:stCondLst>
                                  <p:childTnLst>
                                    <p:set>
                                      <p:cBhvr>
                                        <p:cTn id="53" dur="1" fill="hold">
                                          <p:stCondLst>
                                            <p:cond delay="0"/>
                                          </p:stCondLst>
                                        </p:cTn>
                                        <p:tgtEl>
                                          <p:spTgt spid="40971"/>
                                        </p:tgtEl>
                                        <p:attrNameLst>
                                          <p:attrName>style.visibility</p:attrName>
                                        </p:attrNameLst>
                                      </p:cBhvr>
                                      <p:to>
                                        <p:strVal val="visible"/>
                                      </p:to>
                                    </p:set>
                                    <p:anim calcmode="lin" valueType="num">
                                      <p:cBhvr>
                                        <p:cTn id="54" dur="500" fill="hold"/>
                                        <p:tgtEl>
                                          <p:spTgt spid="40971"/>
                                        </p:tgtEl>
                                        <p:attrNameLst>
                                          <p:attrName>ppt_w</p:attrName>
                                        </p:attrNameLst>
                                      </p:cBhvr>
                                      <p:tavLst>
                                        <p:tav tm="0">
                                          <p:val>
                                            <p:fltVal val="0"/>
                                          </p:val>
                                        </p:tav>
                                        <p:tav tm="100000">
                                          <p:val>
                                            <p:strVal val="#ppt_w"/>
                                          </p:val>
                                        </p:tav>
                                      </p:tavLst>
                                    </p:anim>
                                    <p:anim calcmode="lin" valueType="num">
                                      <p:cBhvr>
                                        <p:cTn id="55" dur="500" fill="hold"/>
                                        <p:tgtEl>
                                          <p:spTgt spid="40971"/>
                                        </p:tgtEl>
                                        <p:attrNameLst>
                                          <p:attrName>ppt_h</p:attrName>
                                        </p:attrNameLst>
                                      </p:cBhvr>
                                      <p:tavLst>
                                        <p:tav tm="0">
                                          <p:val>
                                            <p:fltVal val="0"/>
                                          </p:val>
                                        </p:tav>
                                        <p:tav tm="100000">
                                          <p:val>
                                            <p:strVal val="#ppt_h"/>
                                          </p:val>
                                        </p:tav>
                                      </p:tavLst>
                                    </p:anim>
                                    <p:animEffect transition="in" filter="fade">
                                      <p:cBhvr>
                                        <p:cTn id="56" dur="500"/>
                                        <p:tgtEl>
                                          <p:spTgt spid="40971"/>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0963">
                                            <p:txEl>
                                              <p:pRg st="8" end="8"/>
                                            </p:txEl>
                                          </p:spTgt>
                                        </p:tgtEl>
                                        <p:attrNameLst>
                                          <p:attrName>style.visibility</p:attrName>
                                        </p:attrNameLst>
                                      </p:cBhvr>
                                      <p:to>
                                        <p:strVal val="visible"/>
                                      </p:to>
                                    </p:set>
                                    <p:anim calcmode="lin" valueType="num">
                                      <p:cBhvr additive="base">
                                        <p:cTn id="61" dur="500" fill="hold"/>
                                        <p:tgtEl>
                                          <p:spTgt spid="40963">
                                            <p:txEl>
                                              <p:pRg st="8" end="8"/>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0963">
                                            <p:txEl>
                                              <p:pRg st="8" end="8"/>
                                            </p:txEl>
                                          </p:spTgt>
                                        </p:tgtEl>
                                        <p:attrNameLst>
                                          <p:attrName>ppt_y</p:attrName>
                                        </p:attrNameLst>
                                      </p:cBhvr>
                                      <p:tavLst>
                                        <p:tav tm="0">
                                          <p:val>
                                            <p:strVal val="#ppt_y"/>
                                          </p:val>
                                        </p:tav>
                                        <p:tav tm="100000">
                                          <p:val>
                                            <p:strVal val="#ppt_y"/>
                                          </p:val>
                                        </p:tav>
                                      </p:tavLst>
                                    </p:anim>
                                  </p:childTnLst>
                                </p:cTn>
                              </p:par>
                            </p:childTnLst>
                          </p:cTn>
                        </p:par>
                        <p:par>
                          <p:cTn id="63" fill="hold" nodeType="afterGroup">
                            <p:stCondLst>
                              <p:cond delay="500"/>
                            </p:stCondLst>
                            <p:childTnLst>
                              <p:par>
                                <p:cTn id="64" presetID="2" presetClass="entr" presetSubtype="8" fill="hold" grpId="0" nodeType="afterEffect">
                                  <p:stCondLst>
                                    <p:cond delay="0"/>
                                  </p:stCondLst>
                                  <p:childTnLst>
                                    <p:set>
                                      <p:cBhvr>
                                        <p:cTn id="65" dur="1" fill="hold">
                                          <p:stCondLst>
                                            <p:cond delay="0"/>
                                          </p:stCondLst>
                                        </p:cTn>
                                        <p:tgtEl>
                                          <p:spTgt spid="40963">
                                            <p:txEl>
                                              <p:pRg st="9" end="9"/>
                                            </p:txEl>
                                          </p:spTgt>
                                        </p:tgtEl>
                                        <p:attrNameLst>
                                          <p:attrName>style.visibility</p:attrName>
                                        </p:attrNameLst>
                                      </p:cBhvr>
                                      <p:to>
                                        <p:strVal val="visible"/>
                                      </p:to>
                                    </p:set>
                                    <p:anim calcmode="lin" valueType="num">
                                      <p:cBhvr additive="base">
                                        <p:cTn id="66" dur="500" fill="hold"/>
                                        <p:tgtEl>
                                          <p:spTgt spid="40963">
                                            <p:txEl>
                                              <p:pRg st="9" end="9"/>
                                            </p:txEl>
                                          </p:spTgt>
                                        </p:tgtEl>
                                        <p:attrNameLst>
                                          <p:attrName>ppt_x</p:attrName>
                                        </p:attrNameLst>
                                      </p:cBhvr>
                                      <p:tavLst>
                                        <p:tav tm="0">
                                          <p:val>
                                            <p:strVal val="0-#ppt_w/2"/>
                                          </p:val>
                                        </p:tav>
                                        <p:tav tm="100000">
                                          <p:val>
                                            <p:strVal val="#ppt_x"/>
                                          </p:val>
                                        </p:tav>
                                      </p:tavLst>
                                    </p:anim>
                                    <p:anim calcmode="lin" valueType="num">
                                      <p:cBhvr additive="base">
                                        <p:cTn id="67" dur="500" fill="hold"/>
                                        <p:tgtEl>
                                          <p:spTgt spid="4096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8" fill="hold" nodeType="clickPar">
                      <p:stCondLst>
                        <p:cond delay="indefinite"/>
                      </p:stCondLst>
                      <p:childTnLst>
                        <p:par>
                          <p:cTn id="69" fill="hold" nodeType="withGroup">
                            <p:stCondLst>
                              <p:cond delay="0"/>
                            </p:stCondLst>
                            <p:childTnLst>
                              <p:par>
                                <p:cTn id="70" presetID="2" presetClass="entr" presetSubtype="8" fill="hold" grpId="0" nodeType="clickEffect">
                                  <p:stCondLst>
                                    <p:cond delay="0"/>
                                  </p:stCondLst>
                                  <p:childTnLst>
                                    <p:set>
                                      <p:cBhvr>
                                        <p:cTn id="71" dur="1" fill="hold">
                                          <p:stCondLst>
                                            <p:cond delay="0"/>
                                          </p:stCondLst>
                                        </p:cTn>
                                        <p:tgtEl>
                                          <p:spTgt spid="40963">
                                            <p:txEl>
                                              <p:pRg st="11" end="11"/>
                                            </p:txEl>
                                          </p:spTgt>
                                        </p:tgtEl>
                                        <p:attrNameLst>
                                          <p:attrName>style.visibility</p:attrName>
                                        </p:attrNameLst>
                                      </p:cBhvr>
                                      <p:to>
                                        <p:strVal val="visible"/>
                                      </p:to>
                                    </p:set>
                                    <p:anim calcmode="lin" valueType="num">
                                      <p:cBhvr additive="base">
                                        <p:cTn id="72" dur="500" fill="hold"/>
                                        <p:tgtEl>
                                          <p:spTgt spid="40963">
                                            <p:txEl>
                                              <p:pRg st="11" end="11"/>
                                            </p:txEl>
                                          </p:spTgt>
                                        </p:tgtEl>
                                        <p:attrNameLst>
                                          <p:attrName>ppt_x</p:attrName>
                                        </p:attrNameLst>
                                      </p:cBhvr>
                                      <p:tavLst>
                                        <p:tav tm="0">
                                          <p:val>
                                            <p:strVal val="0-#ppt_w/2"/>
                                          </p:val>
                                        </p:tav>
                                        <p:tav tm="100000">
                                          <p:val>
                                            <p:strVal val="#ppt_x"/>
                                          </p:val>
                                        </p:tav>
                                      </p:tavLst>
                                    </p:anim>
                                    <p:anim calcmode="lin" valueType="num">
                                      <p:cBhvr additive="base">
                                        <p:cTn id="73" dur="500" fill="hold"/>
                                        <p:tgtEl>
                                          <p:spTgt spid="4096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74" fill="hold" nodeType="clickPar">
                      <p:stCondLst>
                        <p:cond delay="indefinite"/>
                      </p:stCondLst>
                      <p:childTnLst>
                        <p:par>
                          <p:cTn id="75" fill="hold" nodeType="withGroup">
                            <p:stCondLst>
                              <p:cond delay="0"/>
                            </p:stCondLst>
                            <p:childTnLst>
                              <p:par>
                                <p:cTn id="76" presetID="2" presetClass="entr" presetSubtype="8" fill="hold" grpId="0" nodeType="clickEffect">
                                  <p:stCondLst>
                                    <p:cond delay="0"/>
                                  </p:stCondLst>
                                  <p:childTnLst>
                                    <p:set>
                                      <p:cBhvr>
                                        <p:cTn id="77" dur="1" fill="hold">
                                          <p:stCondLst>
                                            <p:cond delay="0"/>
                                          </p:stCondLst>
                                        </p:cTn>
                                        <p:tgtEl>
                                          <p:spTgt spid="40963">
                                            <p:txEl>
                                              <p:pRg st="12" end="12"/>
                                            </p:txEl>
                                          </p:spTgt>
                                        </p:tgtEl>
                                        <p:attrNameLst>
                                          <p:attrName>style.visibility</p:attrName>
                                        </p:attrNameLst>
                                      </p:cBhvr>
                                      <p:to>
                                        <p:strVal val="visible"/>
                                      </p:to>
                                    </p:set>
                                    <p:anim calcmode="lin" valueType="num">
                                      <p:cBhvr additive="base">
                                        <p:cTn id="78" dur="500" fill="hold"/>
                                        <p:tgtEl>
                                          <p:spTgt spid="40963">
                                            <p:txEl>
                                              <p:pRg st="12" end="12"/>
                                            </p:txEl>
                                          </p:spTgt>
                                        </p:tgtEl>
                                        <p:attrNameLst>
                                          <p:attrName>ppt_x</p:attrName>
                                        </p:attrNameLst>
                                      </p:cBhvr>
                                      <p:tavLst>
                                        <p:tav tm="0">
                                          <p:val>
                                            <p:strVal val="0-#ppt_w/2"/>
                                          </p:val>
                                        </p:tav>
                                        <p:tav tm="100000">
                                          <p:val>
                                            <p:strVal val="#ppt_x"/>
                                          </p:val>
                                        </p:tav>
                                      </p:tavLst>
                                    </p:anim>
                                    <p:anim calcmode="lin" valueType="num">
                                      <p:cBhvr additive="base">
                                        <p:cTn id="79" dur="500" fill="hold"/>
                                        <p:tgtEl>
                                          <p:spTgt spid="40963">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p:bldP spid="40965" grpId="0" animBg="1"/>
      <p:bldP spid="40966" grpId="0" animBg="1"/>
      <p:bldP spid="40967" grpId="0" animBg="1"/>
      <p:bldP spid="40968" grpId="0" animBg="1"/>
      <p:bldP spid="40969" grpId="0" animBg="1"/>
      <p:bldP spid="40970" grpId="0" animBg="1"/>
      <p:bldP spid="40971" grpId="0" animBg="1"/>
      <p:bldP spid="4097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974E35F0-74BE-4359-9007-08AEB11E3A7F}" type="slidenum">
              <a:rPr lang="en-US" altLang="ja-JP"/>
              <a:pPr eaLnBrk="1" hangingPunct="1"/>
              <a:t>18</a:t>
            </a:fld>
            <a:endParaRPr lang="en-US" altLang="ja-JP"/>
          </a:p>
        </p:txBody>
      </p:sp>
      <p:sp>
        <p:nvSpPr>
          <p:cNvPr id="45072" name="Rectangle 16"/>
          <p:cNvSpPr>
            <a:spLocks noGrp="1" noChangeArrowheads="1"/>
          </p:cNvSpPr>
          <p:nvPr>
            <p:ph type="body" idx="1"/>
          </p:nvPr>
        </p:nvSpPr>
        <p:spPr>
          <a:xfrm>
            <a:off x="250825" y="1412875"/>
            <a:ext cx="8713788" cy="5184775"/>
          </a:xfrm>
        </p:spPr>
        <p:txBody>
          <a:bodyPr/>
          <a:lstStyle/>
          <a:p>
            <a:pPr eaLnBrk="1" hangingPunct="1">
              <a:lnSpc>
                <a:spcPct val="90000"/>
              </a:lnSpc>
            </a:pPr>
            <a:r>
              <a:rPr lang="ja-JP" altLang="en-US" sz="2800" dirty="0" smtClean="0"/>
              <a:t>各買い手の評価額が区間 </a:t>
            </a:r>
            <a:r>
              <a:rPr lang="en-US" altLang="ja-JP" sz="2800" dirty="0" smtClean="0"/>
              <a:t>[0,1] </a:t>
            </a:r>
            <a:r>
              <a:rPr lang="ja-JP" altLang="en-US" sz="2800" dirty="0" smtClean="0"/>
              <a:t>上の一様分布に従うことを売り手も知っているとする</a:t>
            </a:r>
          </a:p>
          <a:p>
            <a:pPr eaLnBrk="1" hangingPunct="1">
              <a:lnSpc>
                <a:spcPct val="90000"/>
              </a:lnSpc>
            </a:pPr>
            <a:r>
              <a:rPr lang="ja-JP" altLang="en-US" sz="2800" dirty="0" smtClean="0"/>
              <a:t>⇒ 売り手から見ると、「自然」が各買い手に評価額</a:t>
            </a:r>
            <a:r>
              <a:rPr lang="en-US" altLang="ja-JP" sz="2800" dirty="0" smtClean="0"/>
              <a:t>V</a:t>
            </a:r>
            <a:r>
              <a:rPr lang="en-US" altLang="ja-JP" sz="2800" baseline="-25000" dirty="0" smtClean="0"/>
              <a:t>1</a:t>
            </a:r>
            <a:r>
              <a:rPr lang="ja-JP" altLang="en-US" sz="2800" dirty="0" smtClean="0"/>
              <a:t>と</a:t>
            </a:r>
            <a:r>
              <a:rPr lang="en-US" altLang="ja-JP" sz="2800" dirty="0" smtClean="0"/>
              <a:t>V</a:t>
            </a:r>
            <a:r>
              <a:rPr lang="en-US" altLang="ja-JP" sz="2800" baseline="-25000" dirty="0" smtClean="0"/>
              <a:t>2</a:t>
            </a:r>
            <a:r>
              <a:rPr lang="ja-JP" altLang="en-US" sz="2800" dirty="0" smtClean="0"/>
              <a:t>を独立に選んだ後で、オークションというゲームが始まる</a:t>
            </a:r>
          </a:p>
          <a:p>
            <a:pPr lvl="4" eaLnBrk="1" hangingPunct="1">
              <a:lnSpc>
                <a:spcPct val="90000"/>
              </a:lnSpc>
            </a:pPr>
            <a:endParaRPr lang="ja-JP" altLang="en-US" sz="1800" dirty="0" smtClean="0"/>
          </a:p>
          <a:p>
            <a:pPr eaLnBrk="1" hangingPunct="1">
              <a:lnSpc>
                <a:spcPct val="90000"/>
              </a:lnSpc>
            </a:pPr>
            <a:r>
              <a:rPr lang="ja-JP" altLang="en-US" sz="2800" dirty="0" smtClean="0"/>
              <a:t>ナッシュ均衡：評価額が</a:t>
            </a:r>
            <a:r>
              <a:rPr lang="en-US" altLang="ja-JP" sz="2800" dirty="0" smtClean="0"/>
              <a:t>V</a:t>
            </a:r>
            <a:r>
              <a:rPr lang="en-US" altLang="ja-JP" sz="2800" baseline="-25000" dirty="0" smtClean="0"/>
              <a:t>i</a:t>
            </a:r>
            <a:r>
              <a:rPr lang="ja-JP" altLang="en-US" sz="2800" dirty="0" smtClean="0"/>
              <a:t>ならば、入札額を</a:t>
            </a:r>
            <a:r>
              <a:rPr lang="en-US" altLang="ja-JP" sz="2800" dirty="0" smtClean="0">
                <a:solidFill>
                  <a:schemeClr val="bg1"/>
                </a:solidFill>
              </a:rPr>
              <a:t>V</a:t>
            </a:r>
            <a:r>
              <a:rPr lang="en-US" altLang="ja-JP" sz="2800" baseline="-25000" dirty="0" smtClean="0">
                <a:solidFill>
                  <a:schemeClr val="bg1"/>
                </a:solidFill>
              </a:rPr>
              <a:t>i</a:t>
            </a:r>
            <a:r>
              <a:rPr lang="en-US" altLang="ja-JP" sz="2800" dirty="0" smtClean="0">
                <a:solidFill>
                  <a:schemeClr val="bg1"/>
                </a:solidFill>
              </a:rPr>
              <a:t>/2</a:t>
            </a:r>
            <a:r>
              <a:rPr lang="ja-JP" altLang="en-US" sz="2800" dirty="0" smtClean="0"/>
              <a:t>にする</a:t>
            </a:r>
          </a:p>
          <a:p>
            <a:pPr lvl="4" eaLnBrk="1" hangingPunct="1">
              <a:lnSpc>
                <a:spcPct val="90000"/>
              </a:lnSpc>
            </a:pPr>
            <a:endParaRPr lang="ja-JP" altLang="en-US" sz="1800" dirty="0" smtClean="0"/>
          </a:p>
          <a:p>
            <a:pPr eaLnBrk="1" hangingPunct="1">
              <a:lnSpc>
                <a:spcPct val="90000"/>
              </a:lnSpc>
            </a:pPr>
            <a:r>
              <a:rPr lang="ja-JP" altLang="en-US" sz="2800" dirty="0" smtClean="0"/>
              <a:t>取引から生じる余剰＝落札者の評価額＝</a:t>
            </a:r>
            <a:r>
              <a:rPr lang="en-US" altLang="ja-JP" sz="2800" dirty="0" smtClean="0">
                <a:solidFill>
                  <a:schemeClr val="bg1"/>
                </a:solidFill>
              </a:rPr>
              <a:t>max</a:t>
            </a:r>
            <a:r>
              <a:rPr lang="en-US" altLang="ja-JP" sz="2800" dirty="0" smtClean="0"/>
              <a:t> {V</a:t>
            </a:r>
            <a:r>
              <a:rPr lang="en-US" altLang="ja-JP" sz="2800" baseline="-25000" dirty="0" smtClean="0"/>
              <a:t>1</a:t>
            </a:r>
            <a:r>
              <a:rPr lang="en-US" altLang="ja-JP" sz="2800" dirty="0" smtClean="0"/>
              <a:t>,V</a:t>
            </a:r>
            <a:r>
              <a:rPr lang="en-US" altLang="ja-JP" sz="2800" baseline="-25000" dirty="0" smtClean="0"/>
              <a:t>2</a:t>
            </a:r>
            <a:r>
              <a:rPr lang="en-US" altLang="ja-JP" sz="2800" dirty="0" smtClean="0"/>
              <a:t>} </a:t>
            </a:r>
          </a:p>
          <a:p>
            <a:pPr eaLnBrk="1" hangingPunct="1">
              <a:lnSpc>
                <a:spcPct val="90000"/>
              </a:lnSpc>
            </a:pPr>
            <a:r>
              <a:rPr lang="ja-JP" altLang="en-US" sz="2800" dirty="0" smtClean="0"/>
              <a:t>売り手の受取額＝落札価格＝</a:t>
            </a:r>
            <a:r>
              <a:rPr lang="en-US" altLang="ja-JP" sz="2800" dirty="0" smtClean="0">
                <a:solidFill>
                  <a:schemeClr val="bg1"/>
                </a:solidFill>
              </a:rPr>
              <a:t>(1/2)</a:t>
            </a:r>
            <a:r>
              <a:rPr lang="ja-JP" altLang="en-US" sz="2800" dirty="0" smtClean="0"/>
              <a:t>・</a:t>
            </a:r>
            <a:r>
              <a:rPr lang="en-US" altLang="ja-JP" sz="2800" dirty="0" smtClean="0">
                <a:solidFill>
                  <a:schemeClr val="bg1"/>
                </a:solidFill>
              </a:rPr>
              <a:t>max</a:t>
            </a:r>
            <a:r>
              <a:rPr lang="en-US" altLang="ja-JP" sz="2800" dirty="0" smtClean="0"/>
              <a:t> {V</a:t>
            </a:r>
            <a:r>
              <a:rPr lang="en-US" altLang="ja-JP" sz="2800" baseline="-25000" dirty="0" smtClean="0"/>
              <a:t>1</a:t>
            </a:r>
            <a:r>
              <a:rPr lang="en-US" altLang="ja-JP" sz="2800" dirty="0" smtClean="0"/>
              <a:t>,V</a:t>
            </a:r>
            <a:r>
              <a:rPr lang="en-US" altLang="ja-JP" sz="2800" baseline="-25000" dirty="0" smtClean="0"/>
              <a:t>2</a:t>
            </a:r>
            <a:r>
              <a:rPr lang="en-US" altLang="ja-JP" sz="2800" dirty="0" smtClean="0"/>
              <a:t>} </a:t>
            </a:r>
          </a:p>
          <a:p>
            <a:pPr eaLnBrk="1" hangingPunct="1">
              <a:lnSpc>
                <a:spcPct val="90000"/>
              </a:lnSpc>
            </a:pPr>
            <a:r>
              <a:rPr lang="ja-JP" altLang="en-US" sz="2800" dirty="0" smtClean="0"/>
              <a:t>買い手（落札者）の受取額＝ </a:t>
            </a:r>
            <a:r>
              <a:rPr lang="en-US" altLang="ja-JP" sz="2800" dirty="0" smtClean="0">
                <a:solidFill>
                  <a:schemeClr val="bg1"/>
                </a:solidFill>
              </a:rPr>
              <a:t>max</a:t>
            </a:r>
            <a:r>
              <a:rPr lang="en-US" altLang="ja-JP" sz="2800" dirty="0" smtClean="0"/>
              <a:t> {V</a:t>
            </a:r>
            <a:r>
              <a:rPr lang="en-US" altLang="ja-JP" sz="2800" baseline="-25000" dirty="0" smtClean="0"/>
              <a:t>1</a:t>
            </a:r>
            <a:r>
              <a:rPr lang="en-US" altLang="ja-JP" sz="2800" dirty="0" smtClean="0"/>
              <a:t>,V</a:t>
            </a:r>
            <a:r>
              <a:rPr lang="en-US" altLang="ja-JP" sz="2800" baseline="-25000" dirty="0" smtClean="0"/>
              <a:t>2</a:t>
            </a:r>
            <a:r>
              <a:rPr lang="en-US" altLang="ja-JP" sz="2800" dirty="0" smtClean="0"/>
              <a:t>}</a:t>
            </a:r>
            <a:r>
              <a:rPr lang="ja-JP" altLang="en-US" sz="2800" dirty="0" smtClean="0"/>
              <a:t>－</a:t>
            </a:r>
            <a:r>
              <a:rPr lang="en-US" altLang="ja-JP" sz="2800" dirty="0" smtClean="0">
                <a:solidFill>
                  <a:schemeClr val="bg1"/>
                </a:solidFill>
              </a:rPr>
              <a:t>(1/2)</a:t>
            </a:r>
            <a:r>
              <a:rPr lang="ja-JP" altLang="en-US" sz="2800" dirty="0" smtClean="0"/>
              <a:t>・</a:t>
            </a:r>
            <a:r>
              <a:rPr lang="en-US" altLang="ja-JP" sz="2800" dirty="0" smtClean="0">
                <a:solidFill>
                  <a:schemeClr val="bg1"/>
                </a:solidFill>
              </a:rPr>
              <a:t>max</a:t>
            </a:r>
            <a:r>
              <a:rPr lang="en-US" altLang="ja-JP" sz="2800" dirty="0" smtClean="0"/>
              <a:t> {V</a:t>
            </a:r>
            <a:r>
              <a:rPr lang="en-US" altLang="ja-JP" sz="2800" baseline="-25000" dirty="0" smtClean="0"/>
              <a:t>1</a:t>
            </a:r>
            <a:r>
              <a:rPr lang="en-US" altLang="ja-JP" sz="2800" dirty="0" smtClean="0"/>
              <a:t>,V</a:t>
            </a:r>
            <a:r>
              <a:rPr lang="en-US" altLang="ja-JP" sz="2800" baseline="-25000" dirty="0" smtClean="0"/>
              <a:t>2</a:t>
            </a:r>
            <a:r>
              <a:rPr lang="en-US" altLang="ja-JP" sz="2800" dirty="0" smtClean="0"/>
              <a:t>}</a:t>
            </a:r>
            <a:r>
              <a:rPr lang="ja-JP" altLang="en-US" sz="2800" dirty="0" smtClean="0"/>
              <a:t>＝</a:t>
            </a:r>
            <a:r>
              <a:rPr lang="en-US" altLang="ja-JP" sz="2800" dirty="0" smtClean="0">
                <a:solidFill>
                  <a:schemeClr val="bg1"/>
                </a:solidFill>
              </a:rPr>
              <a:t>(1/2)</a:t>
            </a:r>
            <a:r>
              <a:rPr lang="ja-JP" altLang="en-US" sz="2800" dirty="0" smtClean="0"/>
              <a:t>・</a:t>
            </a:r>
            <a:r>
              <a:rPr lang="en-US" altLang="ja-JP" sz="2800" dirty="0" smtClean="0">
                <a:solidFill>
                  <a:schemeClr val="bg1"/>
                </a:solidFill>
              </a:rPr>
              <a:t>max</a:t>
            </a:r>
            <a:r>
              <a:rPr lang="en-US" altLang="ja-JP" sz="2800" dirty="0" smtClean="0"/>
              <a:t> {V</a:t>
            </a:r>
            <a:r>
              <a:rPr lang="en-US" altLang="ja-JP" sz="2800" baseline="-25000" dirty="0" smtClean="0"/>
              <a:t>1</a:t>
            </a:r>
            <a:r>
              <a:rPr lang="en-US" altLang="ja-JP" sz="2800" dirty="0" smtClean="0"/>
              <a:t>,V</a:t>
            </a:r>
            <a:r>
              <a:rPr lang="en-US" altLang="ja-JP" sz="2800" baseline="-25000" dirty="0" smtClean="0"/>
              <a:t>2</a:t>
            </a:r>
            <a:r>
              <a:rPr lang="en-US" altLang="ja-JP" sz="2800" dirty="0" smtClean="0"/>
              <a:t>} </a:t>
            </a:r>
          </a:p>
        </p:txBody>
      </p:sp>
      <p:sp>
        <p:nvSpPr>
          <p:cNvPr id="19460" name="Rectangle 17"/>
          <p:cNvSpPr>
            <a:spLocks noGrp="1" noChangeArrowheads="1"/>
          </p:cNvSpPr>
          <p:nvPr>
            <p:ph type="title"/>
          </p:nvPr>
        </p:nvSpPr>
        <p:spPr/>
        <p:txBody>
          <a:bodyPr/>
          <a:lstStyle/>
          <a:p>
            <a:pPr eaLnBrk="1" hangingPunct="1"/>
            <a:r>
              <a:rPr lang="ja-JP" altLang="en-US" smtClean="0"/>
              <a:t>競争入札：ナッシュ均衡</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072">
                                            <p:txEl>
                                              <p:pRg st="0" end="0"/>
                                            </p:txEl>
                                          </p:spTgt>
                                        </p:tgtEl>
                                        <p:attrNameLst>
                                          <p:attrName>style.visibility</p:attrName>
                                        </p:attrNameLst>
                                      </p:cBhvr>
                                      <p:to>
                                        <p:strVal val="visible"/>
                                      </p:to>
                                    </p:set>
                                    <p:anim calcmode="lin" valueType="num">
                                      <p:cBhvr additive="base">
                                        <p:cTn id="7" dur="500" fill="hold"/>
                                        <p:tgtEl>
                                          <p:spTgt spid="4507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072">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5072">
                                            <p:txEl>
                                              <p:pRg st="1" end="1"/>
                                            </p:txEl>
                                          </p:spTgt>
                                        </p:tgtEl>
                                        <p:attrNameLst>
                                          <p:attrName>style.visibility</p:attrName>
                                        </p:attrNameLst>
                                      </p:cBhvr>
                                      <p:to>
                                        <p:strVal val="visible"/>
                                      </p:to>
                                    </p:set>
                                    <p:anim calcmode="lin" valueType="num">
                                      <p:cBhvr additive="base">
                                        <p:cTn id="12" dur="500" fill="hold"/>
                                        <p:tgtEl>
                                          <p:spTgt spid="45072">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507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45072">
                                            <p:txEl>
                                              <p:pRg st="3" end="3"/>
                                            </p:txEl>
                                          </p:spTgt>
                                        </p:tgtEl>
                                        <p:attrNameLst>
                                          <p:attrName>style.visibility</p:attrName>
                                        </p:attrNameLst>
                                      </p:cBhvr>
                                      <p:to>
                                        <p:strVal val="visible"/>
                                      </p:to>
                                    </p:set>
                                    <p:anim calcmode="lin" valueType="num">
                                      <p:cBhvr additive="base">
                                        <p:cTn id="18" dur="500" fill="hold"/>
                                        <p:tgtEl>
                                          <p:spTgt spid="45072">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4507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45072">
                                            <p:txEl>
                                              <p:pRg st="5" end="5"/>
                                            </p:txEl>
                                          </p:spTgt>
                                        </p:tgtEl>
                                        <p:attrNameLst>
                                          <p:attrName>style.visibility</p:attrName>
                                        </p:attrNameLst>
                                      </p:cBhvr>
                                      <p:to>
                                        <p:strVal val="visible"/>
                                      </p:to>
                                    </p:set>
                                    <p:anim calcmode="lin" valueType="num">
                                      <p:cBhvr additive="base">
                                        <p:cTn id="24" dur="500" fill="hold"/>
                                        <p:tgtEl>
                                          <p:spTgt spid="45072">
                                            <p:txEl>
                                              <p:pRg st="5" end="5"/>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45072">
                                            <p:txEl>
                                              <p:pRg st="5" end="5"/>
                                            </p:txEl>
                                          </p:spTgt>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500"/>
                            </p:stCondLst>
                            <p:childTnLst>
                              <p:par>
                                <p:cTn id="27" presetID="2" presetClass="entr" presetSubtype="8" fill="hold" grpId="0" nodeType="afterEffect">
                                  <p:stCondLst>
                                    <p:cond delay="0"/>
                                  </p:stCondLst>
                                  <p:childTnLst>
                                    <p:set>
                                      <p:cBhvr>
                                        <p:cTn id="28" dur="1" fill="hold">
                                          <p:stCondLst>
                                            <p:cond delay="0"/>
                                          </p:stCondLst>
                                        </p:cTn>
                                        <p:tgtEl>
                                          <p:spTgt spid="45072">
                                            <p:txEl>
                                              <p:pRg st="6" end="6"/>
                                            </p:txEl>
                                          </p:spTgt>
                                        </p:tgtEl>
                                        <p:attrNameLst>
                                          <p:attrName>style.visibility</p:attrName>
                                        </p:attrNameLst>
                                      </p:cBhvr>
                                      <p:to>
                                        <p:strVal val="visible"/>
                                      </p:to>
                                    </p:set>
                                    <p:anim calcmode="lin" valueType="num">
                                      <p:cBhvr additive="base">
                                        <p:cTn id="29" dur="500" fill="hold"/>
                                        <p:tgtEl>
                                          <p:spTgt spid="45072">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5072">
                                            <p:txEl>
                                              <p:pRg st="6" end="6"/>
                                            </p:txEl>
                                          </p:spTgt>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1000"/>
                            </p:stCondLst>
                            <p:childTnLst>
                              <p:par>
                                <p:cTn id="32" presetID="2" presetClass="entr" presetSubtype="8" fill="hold" grpId="0" nodeType="afterEffect">
                                  <p:stCondLst>
                                    <p:cond delay="0"/>
                                  </p:stCondLst>
                                  <p:childTnLst>
                                    <p:set>
                                      <p:cBhvr>
                                        <p:cTn id="33" dur="1" fill="hold">
                                          <p:stCondLst>
                                            <p:cond delay="0"/>
                                          </p:stCondLst>
                                        </p:cTn>
                                        <p:tgtEl>
                                          <p:spTgt spid="45072">
                                            <p:txEl>
                                              <p:pRg st="7" end="7"/>
                                            </p:txEl>
                                          </p:spTgt>
                                        </p:tgtEl>
                                        <p:attrNameLst>
                                          <p:attrName>style.visibility</p:attrName>
                                        </p:attrNameLst>
                                      </p:cBhvr>
                                      <p:to>
                                        <p:strVal val="visible"/>
                                      </p:to>
                                    </p:set>
                                    <p:anim calcmode="lin" valueType="num">
                                      <p:cBhvr additive="base">
                                        <p:cTn id="34" dur="500" fill="hold"/>
                                        <p:tgtEl>
                                          <p:spTgt spid="45072">
                                            <p:txEl>
                                              <p:pRg st="7" end="7"/>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45072">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7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ABE5762D-6B43-4DFD-9059-BD9ABD1C1682}" type="slidenum">
              <a:rPr lang="en-US" altLang="ja-JP"/>
              <a:pPr eaLnBrk="1" hangingPunct="1"/>
              <a:t>19</a:t>
            </a:fld>
            <a:endParaRPr lang="en-US" altLang="ja-JP"/>
          </a:p>
        </p:txBody>
      </p:sp>
      <p:sp>
        <p:nvSpPr>
          <p:cNvPr id="20483" name="Rectangle 8"/>
          <p:cNvSpPr>
            <a:spLocks noGrp="1" noChangeArrowheads="1"/>
          </p:cNvSpPr>
          <p:nvPr>
            <p:ph type="title"/>
          </p:nvPr>
        </p:nvSpPr>
        <p:spPr/>
        <p:txBody>
          <a:bodyPr/>
          <a:lstStyle/>
          <a:p>
            <a:pPr eaLnBrk="1" hangingPunct="1"/>
            <a:r>
              <a:rPr lang="ja-JP" altLang="en-US" smtClean="0"/>
              <a:t>オークションの比較</a:t>
            </a:r>
          </a:p>
        </p:txBody>
      </p:sp>
      <p:sp>
        <p:nvSpPr>
          <p:cNvPr id="47113" name="Rectangle 9"/>
          <p:cNvSpPr>
            <a:spLocks noGrp="1" noChangeArrowheads="1"/>
          </p:cNvSpPr>
          <p:nvPr>
            <p:ph type="body" idx="1"/>
          </p:nvPr>
        </p:nvSpPr>
        <p:spPr>
          <a:xfrm>
            <a:off x="457200" y="1600200"/>
            <a:ext cx="8362950" cy="4525963"/>
          </a:xfrm>
        </p:spPr>
        <p:txBody>
          <a:bodyPr/>
          <a:lstStyle/>
          <a:p>
            <a:pPr eaLnBrk="1" hangingPunct="1"/>
            <a:r>
              <a:rPr lang="ja-JP" altLang="en-US" sz="2800" dirty="0" smtClean="0"/>
              <a:t>売り手にとって、どのオークションの形式が望ましいか？</a:t>
            </a:r>
          </a:p>
          <a:p>
            <a:pPr lvl="4" eaLnBrk="1" hangingPunct="1"/>
            <a:endParaRPr lang="ja-JP" altLang="en-US" sz="1800" dirty="0" smtClean="0"/>
          </a:p>
          <a:p>
            <a:pPr eaLnBrk="1" hangingPunct="1"/>
            <a:r>
              <a:rPr lang="ja-JP" altLang="en-US" sz="2800" dirty="0" smtClean="0"/>
              <a:t>売り手の利益：</a:t>
            </a:r>
          </a:p>
          <a:p>
            <a:pPr lvl="1" eaLnBrk="1" hangingPunct="1"/>
            <a:r>
              <a:rPr lang="ja-JP" altLang="en-US" sz="2400" dirty="0" smtClean="0"/>
              <a:t>競売＆セカンドプライス・オークション： </a:t>
            </a:r>
            <a:r>
              <a:rPr lang="en-US" altLang="ja-JP" sz="2400" dirty="0" smtClean="0"/>
              <a:t>min {V</a:t>
            </a:r>
            <a:r>
              <a:rPr lang="en-US" altLang="ja-JP" sz="2400" baseline="-25000" dirty="0" smtClean="0"/>
              <a:t>1</a:t>
            </a:r>
            <a:r>
              <a:rPr lang="en-US" altLang="ja-JP" sz="2400" dirty="0" smtClean="0"/>
              <a:t>,V</a:t>
            </a:r>
            <a:r>
              <a:rPr lang="en-US" altLang="ja-JP" sz="2400" baseline="-25000" dirty="0" smtClean="0"/>
              <a:t>2</a:t>
            </a:r>
            <a:r>
              <a:rPr lang="en-US" altLang="ja-JP" sz="2400" dirty="0" smtClean="0"/>
              <a:t>}</a:t>
            </a:r>
          </a:p>
          <a:p>
            <a:pPr lvl="1" eaLnBrk="1" hangingPunct="1"/>
            <a:r>
              <a:rPr lang="ja-JP" altLang="en-US" sz="2400" dirty="0" smtClean="0"/>
              <a:t>競争入札（＆オランダ式オークション）：</a:t>
            </a:r>
            <a:r>
              <a:rPr lang="en-US" altLang="ja-JP" sz="2400" dirty="0" smtClean="0"/>
              <a:t>(1/2)</a:t>
            </a:r>
            <a:r>
              <a:rPr lang="ja-JP" altLang="en-US" sz="2400" dirty="0" smtClean="0"/>
              <a:t>・</a:t>
            </a:r>
            <a:r>
              <a:rPr lang="en-US" altLang="ja-JP" sz="2400" dirty="0" smtClean="0"/>
              <a:t>max {V</a:t>
            </a:r>
            <a:r>
              <a:rPr lang="en-US" altLang="ja-JP" sz="2400" baseline="-25000" dirty="0" smtClean="0"/>
              <a:t>1</a:t>
            </a:r>
            <a:r>
              <a:rPr lang="en-US" altLang="ja-JP" sz="2400" dirty="0" smtClean="0"/>
              <a:t>,V</a:t>
            </a:r>
            <a:r>
              <a:rPr lang="en-US" altLang="ja-JP" sz="2400" baseline="-25000" dirty="0" smtClean="0"/>
              <a:t>2</a:t>
            </a:r>
            <a:r>
              <a:rPr lang="en-US" altLang="ja-JP" sz="2400" dirty="0" smtClean="0"/>
              <a:t>}</a:t>
            </a:r>
          </a:p>
          <a:p>
            <a:pPr eaLnBrk="1" hangingPunct="1"/>
            <a:r>
              <a:rPr lang="en-US" altLang="ja-JP" sz="2800" dirty="0" smtClean="0"/>
              <a:t>⇒ 2</a:t>
            </a:r>
            <a:r>
              <a:rPr lang="ja-JP" altLang="en-US" sz="2800" dirty="0" smtClean="0"/>
              <a:t>人の買い手の評価額が近い（かけ離れている）ときには</a:t>
            </a:r>
            <a:r>
              <a:rPr lang="ja-JP" altLang="en-US" sz="2800" dirty="0" smtClean="0">
                <a:solidFill>
                  <a:schemeClr val="bg1"/>
                </a:solidFill>
              </a:rPr>
              <a:t>前</a:t>
            </a:r>
            <a:r>
              <a:rPr lang="ja-JP" altLang="en-US" sz="2800" dirty="0" smtClean="0"/>
              <a:t>者（</a:t>
            </a:r>
            <a:r>
              <a:rPr lang="ja-JP" altLang="en-US" sz="2800" dirty="0" smtClean="0">
                <a:solidFill>
                  <a:schemeClr val="bg1"/>
                </a:solidFill>
              </a:rPr>
              <a:t>後</a:t>
            </a:r>
            <a:r>
              <a:rPr lang="ja-JP" altLang="en-US" sz="2800" dirty="0" smtClean="0"/>
              <a:t>者）の利益の方が大きくなる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113">
                                            <p:txEl>
                                              <p:pRg st="0" end="0"/>
                                            </p:txEl>
                                          </p:spTgt>
                                        </p:tgtEl>
                                        <p:attrNameLst>
                                          <p:attrName>style.visibility</p:attrName>
                                        </p:attrNameLst>
                                      </p:cBhvr>
                                      <p:to>
                                        <p:strVal val="visible"/>
                                      </p:to>
                                    </p:set>
                                    <p:anim calcmode="lin" valueType="num">
                                      <p:cBhvr additive="base">
                                        <p:cTn id="7" dur="500" fill="hold"/>
                                        <p:tgtEl>
                                          <p:spTgt spid="4711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11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113">
                                            <p:txEl>
                                              <p:pRg st="2" end="2"/>
                                            </p:txEl>
                                          </p:spTgt>
                                        </p:tgtEl>
                                        <p:attrNameLst>
                                          <p:attrName>style.visibility</p:attrName>
                                        </p:attrNameLst>
                                      </p:cBhvr>
                                      <p:to>
                                        <p:strVal val="visible"/>
                                      </p:to>
                                    </p:set>
                                    <p:anim calcmode="lin" valueType="num">
                                      <p:cBhvr additive="base">
                                        <p:cTn id="13" dur="500" fill="hold"/>
                                        <p:tgtEl>
                                          <p:spTgt spid="4711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113">
                                            <p:txEl>
                                              <p:pRg st="2" end="2"/>
                                            </p:txEl>
                                          </p:spTgt>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47113">
                                            <p:txEl>
                                              <p:pRg st="3" end="3"/>
                                            </p:txEl>
                                          </p:spTgt>
                                        </p:tgtEl>
                                        <p:attrNameLst>
                                          <p:attrName>style.visibility</p:attrName>
                                        </p:attrNameLst>
                                      </p:cBhvr>
                                      <p:to>
                                        <p:strVal val="visible"/>
                                      </p:to>
                                    </p:set>
                                    <p:anim calcmode="lin" valueType="num">
                                      <p:cBhvr additive="base">
                                        <p:cTn id="18" dur="500" fill="hold"/>
                                        <p:tgtEl>
                                          <p:spTgt spid="47113">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47113">
                                            <p:txEl>
                                              <p:pRg st="3" end="3"/>
                                            </p:txEl>
                                          </p:spTgt>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1000"/>
                            </p:stCondLst>
                            <p:childTnLst>
                              <p:par>
                                <p:cTn id="21" presetID="2" presetClass="entr" presetSubtype="8" fill="hold" grpId="0" nodeType="afterEffect">
                                  <p:stCondLst>
                                    <p:cond delay="0"/>
                                  </p:stCondLst>
                                  <p:childTnLst>
                                    <p:set>
                                      <p:cBhvr>
                                        <p:cTn id="22" dur="1" fill="hold">
                                          <p:stCondLst>
                                            <p:cond delay="0"/>
                                          </p:stCondLst>
                                        </p:cTn>
                                        <p:tgtEl>
                                          <p:spTgt spid="47113">
                                            <p:txEl>
                                              <p:pRg st="4" end="4"/>
                                            </p:txEl>
                                          </p:spTgt>
                                        </p:tgtEl>
                                        <p:attrNameLst>
                                          <p:attrName>style.visibility</p:attrName>
                                        </p:attrNameLst>
                                      </p:cBhvr>
                                      <p:to>
                                        <p:strVal val="visible"/>
                                      </p:to>
                                    </p:set>
                                    <p:anim calcmode="lin" valueType="num">
                                      <p:cBhvr additive="base">
                                        <p:cTn id="23" dur="500" fill="hold"/>
                                        <p:tgtEl>
                                          <p:spTgt spid="4711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711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47113">
                                            <p:txEl>
                                              <p:pRg st="5" end="5"/>
                                            </p:txEl>
                                          </p:spTgt>
                                        </p:tgtEl>
                                        <p:attrNameLst>
                                          <p:attrName>style.visibility</p:attrName>
                                        </p:attrNameLst>
                                      </p:cBhvr>
                                      <p:to>
                                        <p:strVal val="visible"/>
                                      </p:to>
                                    </p:set>
                                    <p:anim calcmode="lin" valueType="num">
                                      <p:cBhvr additive="base">
                                        <p:cTn id="29" dur="500" fill="hold"/>
                                        <p:tgtEl>
                                          <p:spTgt spid="4711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711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838604F8-A622-45A3-A4BB-D1431AA8476D}" type="slidenum">
              <a:rPr lang="en-US" altLang="ja-JP"/>
              <a:pPr eaLnBrk="1" hangingPunct="1"/>
              <a:t>2</a:t>
            </a:fld>
            <a:endParaRPr lang="en-US" altLang="ja-JP"/>
          </a:p>
        </p:txBody>
      </p:sp>
      <p:sp>
        <p:nvSpPr>
          <p:cNvPr id="6147" name="Rectangle 2"/>
          <p:cNvSpPr>
            <a:spLocks noGrp="1" noChangeArrowheads="1"/>
          </p:cNvSpPr>
          <p:nvPr>
            <p:ph type="title"/>
          </p:nvPr>
        </p:nvSpPr>
        <p:spPr/>
        <p:txBody>
          <a:bodyPr/>
          <a:lstStyle/>
          <a:p>
            <a:pPr eaLnBrk="1" hangingPunct="1"/>
            <a:r>
              <a:rPr lang="ja-JP" altLang="en-US" smtClean="0"/>
              <a:t>さまざまなオークション</a:t>
            </a:r>
          </a:p>
        </p:txBody>
      </p:sp>
      <p:sp>
        <p:nvSpPr>
          <p:cNvPr id="3075" name="Rectangle 3"/>
          <p:cNvSpPr>
            <a:spLocks noGrp="1" noChangeArrowheads="1"/>
          </p:cNvSpPr>
          <p:nvPr>
            <p:ph type="body" idx="1"/>
          </p:nvPr>
        </p:nvSpPr>
        <p:spPr>
          <a:xfrm>
            <a:off x="323850" y="1600200"/>
            <a:ext cx="8569325" cy="4781550"/>
          </a:xfrm>
        </p:spPr>
        <p:txBody>
          <a:bodyPr/>
          <a:lstStyle/>
          <a:p>
            <a:pPr eaLnBrk="1" hangingPunct="1"/>
            <a:r>
              <a:rPr lang="ja-JP" altLang="en-US" sz="2800" dirty="0" smtClean="0"/>
              <a:t>オークションという取引形態：経済活動のいたるところで見られる</a:t>
            </a:r>
          </a:p>
          <a:p>
            <a:pPr lvl="5"/>
            <a:endParaRPr lang="ja-JP" altLang="en-US" sz="1800" dirty="0" smtClean="0"/>
          </a:p>
          <a:p>
            <a:pPr eaLnBrk="1" hangingPunct="1"/>
            <a:r>
              <a:rPr lang="ja-JP" altLang="en-US" sz="2800" dirty="0" smtClean="0"/>
              <a:t>シングルオークション（</a:t>
            </a:r>
            <a:r>
              <a:rPr lang="en-US" altLang="ja-JP" sz="2800" dirty="0" smtClean="0"/>
              <a:t>single auction</a:t>
            </a:r>
            <a:r>
              <a:rPr lang="ja-JP" altLang="en-US" sz="2800" dirty="0" smtClean="0"/>
              <a:t>）：買い手か売り手のどちらか一方のみが価格を提示するオークション </a:t>
            </a:r>
          </a:p>
          <a:p>
            <a:pPr lvl="1" eaLnBrk="1" hangingPunct="1"/>
            <a:r>
              <a:rPr lang="ja-JP" altLang="en-US" sz="2400" dirty="0" smtClean="0"/>
              <a:t>通常、売り手が買い手を決める</a:t>
            </a:r>
          </a:p>
          <a:p>
            <a:pPr lvl="1" eaLnBrk="1" hangingPunct="1"/>
            <a:r>
              <a:rPr lang="ja-JP" altLang="en-US" sz="2400" dirty="0" smtClean="0"/>
              <a:t>逆オークション（</a:t>
            </a:r>
            <a:r>
              <a:rPr lang="en-US" altLang="ja-JP" sz="2400" dirty="0" smtClean="0"/>
              <a:t>reverse auction</a:t>
            </a:r>
            <a:r>
              <a:rPr lang="ja-JP" altLang="en-US" sz="2400" dirty="0" smtClean="0"/>
              <a:t>）：買い手が売り手を決める</a:t>
            </a:r>
          </a:p>
          <a:p>
            <a:pPr lvl="2" eaLnBrk="1" hangingPunct="1"/>
            <a:r>
              <a:rPr lang="ja-JP" altLang="en-US" sz="2000" dirty="0" smtClean="0"/>
              <a:t>政府調達や公共工事</a:t>
            </a:r>
          </a:p>
          <a:p>
            <a:pPr eaLnBrk="1" hangingPunct="1"/>
            <a:r>
              <a:rPr lang="ja-JP" altLang="en-US" sz="2800" dirty="0" smtClean="0"/>
              <a:t>ダブルオークション（</a:t>
            </a:r>
            <a:r>
              <a:rPr lang="en-US" altLang="ja-JP" sz="2800" dirty="0" smtClean="0"/>
              <a:t>double auction</a:t>
            </a:r>
            <a:r>
              <a:rPr lang="ja-JP" altLang="en-US" sz="2800" dirty="0" smtClean="0"/>
              <a:t>）：売り手と買い手の双方が価格を提示するオークション</a:t>
            </a:r>
          </a:p>
          <a:p>
            <a:pPr lvl="2" eaLnBrk="1" hangingPunct="1"/>
            <a:r>
              <a:rPr lang="ja-JP" altLang="en-US" sz="2000" dirty="0" smtClean="0"/>
              <a:t>証券取引所での株式売買</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 calcmode="lin" valueType="num">
                                      <p:cBhvr additive="base">
                                        <p:cTn id="7" dur="500" fill="hold"/>
                                        <p:tgtEl>
                                          <p:spTgt spid="30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5">
                                            <p:txEl>
                                              <p:pRg st="2" end="2"/>
                                            </p:txEl>
                                          </p:spTgt>
                                        </p:tgtEl>
                                        <p:attrNameLst>
                                          <p:attrName>style.visibility</p:attrName>
                                        </p:attrNameLst>
                                      </p:cBhvr>
                                      <p:to>
                                        <p:strVal val="visible"/>
                                      </p:to>
                                    </p:set>
                                    <p:anim calcmode="lin" valueType="num">
                                      <p:cBhvr additive="base">
                                        <p:cTn id="13" dur="500" fill="hold"/>
                                        <p:tgtEl>
                                          <p:spTgt spid="307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5">
                                            <p:txEl>
                                              <p:pRg st="2" end="2"/>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075">
                                            <p:txEl>
                                              <p:pRg st="6" end="6"/>
                                            </p:txEl>
                                          </p:spTgt>
                                        </p:tgtEl>
                                        <p:attrNameLst>
                                          <p:attrName>style.visibility</p:attrName>
                                        </p:attrNameLst>
                                      </p:cBhvr>
                                      <p:to>
                                        <p:strVal val="visible"/>
                                      </p:to>
                                    </p:set>
                                    <p:anim calcmode="lin" valueType="num">
                                      <p:cBhvr additive="base">
                                        <p:cTn id="17" dur="500" fill="hold"/>
                                        <p:tgtEl>
                                          <p:spTgt spid="3075">
                                            <p:txEl>
                                              <p:pRg st="6" end="6"/>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07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075">
                                            <p:txEl>
                                              <p:pRg st="3" end="3"/>
                                            </p:txEl>
                                          </p:spTgt>
                                        </p:tgtEl>
                                        <p:attrNameLst>
                                          <p:attrName>style.visibility</p:attrName>
                                        </p:attrNameLst>
                                      </p:cBhvr>
                                      <p:to>
                                        <p:strVal val="visible"/>
                                      </p:to>
                                    </p:set>
                                    <p:anim calcmode="lin" valueType="num">
                                      <p:cBhvr additive="base">
                                        <p:cTn id="23" dur="500" fill="hold"/>
                                        <p:tgtEl>
                                          <p:spTgt spid="3075">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07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075">
                                            <p:txEl>
                                              <p:pRg st="4" end="4"/>
                                            </p:txEl>
                                          </p:spTgt>
                                        </p:tgtEl>
                                        <p:attrNameLst>
                                          <p:attrName>style.visibility</p:attrName>
                                        </p:attrNameLst>
                                      </p:cBhvr>
                                      <p:to>
                                        <p:strVal val="visible"/>
                                      </p:to>
                                    </p:set>
                                    <p:anim calcmode="lin" valueType="num">
                                      <p:cBhvr additive="base">
                                        <p:cTn id="29" dur="500" fill="hold"/>
                                        <p:tgtEl>
                                          <p:spTgt spid="3075">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075">
                                            <p:txEl>
                                              <p:pRg st="4" end="4"/>
                                            </p:txEl>
                                          </p:spTgt>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500"/>
                            </p:stCondLst>
                            <p:childTnLst>
                              <p:par>
                                <p:cTn id="32" presetID="2" presetClass="entr" presetSubtype="8" fill="hold" grpId="0" nodeType="afterEffect">
                                  <p:stCondLst>
                                    <p:cond delay="0"/>
                                  </p:stCondLst>
                                  <p:childTnLst>
                                    <p:set>
                                      <p:cBhvr>
                                        <p:cTn id="33" dur="1" fill="hold">
                                          <p:stCondLst>
                                            <p:cond delay="0"/>
                                          </p:stCondLst>
                                        </p:cTn>
                                        <p:tgtEl>
                                          <p:spTgt spid="3075">
                                            <p:txEl>
                                              <p:pRg st="5" end="5"/>
                                            </p:txEl>
                                          </p:spTgt>
                                        </p:tgtEl>
                                        <p:attrNameLst>
                                          <p:attrName>style.visibility</p:attrName>
                                        </p:attrNameLst>
                                      </p:cBhvr>
                                      <p:to>
                                        <p:strVal val="visible"/>
                                      </p:to>
                                    </p:set>
                                    <p:anim calcmode="lin" valueType="num">
                                      <p:cBhvr additive="base">
                                        <p:cTn id="34" dur="500" fill="hold"/>
                                        <p:tgtEl>
                                          <p:spTgt spid="3075">
                                            <p:txEl>
                                              <p:pRg st="5" end="5"/>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07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3075">
                                            <p:txEl>
                                              <p:pRg st="7" end="7"/>
                                            </p:txEl>
                                          </p:spTgt>
                                        </p:tgtEl>
                                        <p:attrNameLst>
                                          <p:attrName>style.visibility</p:attrName>
                                        </p:attrNameLst>
                                      </p:cBhvr>
                                      <p:to>
                                        <p:strVal val="visible"/>
                                      </p:to>
                                    </p:set>
                                    <p:anim calcmode="lin" valueType="num">
                                      <p:cBhvr additive="base">
                                        <p:cTn id="40" dur="500" fill="hold"/>
                                        <p:tgtEl>
                                          <p:spTgt spid="3075">
                                            <p:txEl>
                                              <p:pRg st="7" end="7"/>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307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29B6F0C1-5F2F-4A96-8660-5C47CE379A65}" type="slidenum">
              <a:rPr lang="en-US" altLang="ja-JP"/>
              <a:pPr eaLnBrk="1" hangingPunct="1"/>
              <a:t>20</a:t>
            </a:fld>
            <a:endParaRPr lang="en-US" altLang="ja-JP"/>
          </a:p>
        </p:txBody>
      </p:sp>
      <p:sp>
        <p:nvSpPr>
          <p:cNvPr id="21507" name="Rectangle 4"/>
          <p:cNvSpPr>
            <a:spLocks noGrp="1" noChangeArrowheads="1"/>
          </p:cNvSpPr>
          <p:nvPr>
            <p:ph type="title"/>
          </p:nvPr>
        </p:nvSpPr>
        <p:spPr/>
        <p:txBody>
          <a:bodyPr/>
          <a:lstStyle/>
          <a:p>
            <a:pPr eaLnBrk="1" hangingPunct="1"/>
            <a:r>
              <a:rPr lang="ja-JP" altLang="en-US" sz="4000" smtClean="0"/>
              <a:t>オークションの比較：収益同値性定理</a:t>
            </a:r>
          </a:p>
        </p:txBody>
      </p:sp>
      <p:sp>
        <p:nvSpPr>
          <p:cNvPr id="48133" name="Rectangle 5"/>
          <p:cNvSpPr>
            <a:spLocks noGrp="1" noChangeArrowheads="1"/>
          </p:cNvSpPr>
          <p:nvPr>
            <p:ph type="body" idx="1"/>
          </p:nvPr>
        </p:nvSpPr>
        <p:spPr>
          <a:xfrm>
            <a:off x="457200" y="1412875"/>
            <a:ext cx="8229600" cy="5184775"/>
          </a:xfrm>
        </p:spPr>
        <p:txBody>
          <a:bodyPr/>
          <a:lstStyle/>
          <a:p>
            <a:pPr eaLnBrk="1" hangingPunct="1"/>
            <a:r>
              <a:rPr lang="ja-JP" altLang="en-US" sz="2800" dirty="0" smtClean="0"/>
              <a:t>売り手は買い手の正しい評価額を実際には知らない ⇒ 平均的にはどちらが得なのか？</a:t>
            </a:r>
          </a:p>
          <a:p>
            <a:pPr eaLnBrk="1" hangingPunct="1"/>
            <a:r>
              <a:rPr lang="ja-JP" altLang="en-US" sz="2800" dirty="0" smtClean="0"/>
              <a:t>⇒ いずれも期待利得は</a:t>
            </a:r>
            <a:r>
              <a:rPr lang="en-US" altLang="ja-JP" sz="2800" dirty="0" smtClean="0"/>
              <a:t>1/3</a:t>
            </a:r>
            <a:r>
              <a:rPr lang="ja-JP" altLang="en-US" sz="2800" dirty="0" smtClean="0"/>
              <a:t>となる</a:t>
            </a:r>
          </a:p>
          <a:p>
            <a:pPr lvl="1" eaLnBrk="1" hangingPunct="1"/>
            <a:r>
              <a:rPr lang="ja-JP" altLang="en-US" sz="2400" dirty="0" smtClean="0"/>
              <a:t>詳しくは、梶井・松井</a:t>
            </a:r>
            <a:r>
              <a:rPr lang="en-US" altLang="ja-JP" sz="2400" dirty="0" smtClean="0"/>
              <a:t>『</a:t>
            </a:r>
            <a:r>
              <a:rPr lang="ja-JP" altLang="en-US" sz="2400" dirty="0" smtClean="0"/>
              <a:t>ミクロ経済学 戦略的アプローチ</a:t>
            </a:r>
            <a:r>
              <a:rPr lang="en-US" altLang="ja-JP" sz="2400" dirty="0" smtClean="0"/>
              <a:t>』</a:t>
            </a:r>
            <a:r>
              <a:rPr lang="ja-JP" altLang="en-US" sz="2400" dirty="0" smtClean="0"/>
              <a:t>を参照</a:t>
            </a:r>
          </a:p>
          <a:p>
            <a:pPr lvl="4" eaLnBrk="1" hangingPunct="1"/>
            <a:endParaRPr lang="ja-JP" altLang="en-US" sz="1800" dirty="0" smtClean="0"/>
          </a:p>
          <a:p>
            <a:pPr eaLnBrk="1" hangingPunct="1"/>
            <a:r>
              <a:rPr lang="ja-JP" altLang="en-US" sz="2800" dirty="0" smtClean="0"/>
              <a:t>収益同値性定理 </a:t>
            </a:r>
            <a:r>
              <a:rPr lang="en-US" altLang="ja-JP" sz="2800" dirty="0" smtClean="0"/>
              <a:t>(</a:t>
            </a:r>
            <a:r>
              <a:rPr lang="en-US" altLang="en-US" sz="2800" dirty="0" err="1" smtClean="0"/>
              <a:t>Vickrey</a:t>
            </a:r>
            <a:r>
              <a:rPr lang="en-US" altLang="ja-JP" sz="2800" dirty="0" smtClean="0"/>
              <a:t>, 1961)</a:t>
            </a:r>
            <a:r>
              <a:rPr lang="ja-JP" altLang="en-US" sz="2800" dirty="0" smtClean="0"/>
              <a:t>：</a:t>
            </a:r>
          </a:p>
          <a:p>
            <a:pPr lvl="1" eaLnBrk="1" hangingPunct="1"/>
            <a:r>
              <a:rPr lang="ja-JP" altLang="en-US" sz="2400" dirty="0" smtClean="0"/>
              <a:t>競売、オランダ式、競争入札、セカンドプライスのいずれのオークションの形式も、売り手に</a:t>
            </a:r>
            <a:r>
              <a:rPr lang="ja-JP" altLang="en-US" sz="2400" dirty="0" smtClean="0">
                <a:solidFill>
                  <a:schemeClr val="bg1"/>
                </a:solidFill>
              </a:rPr>
              <a:t>同一</a:t>
            </a:r>
            <a:r>
              <a:rPr lang="ja-JP" altLang="en-US" sz="2400" dirty="0" smtClean="0"/>
              <a:t>の期待収益をもたらす（ある一定の条件の下で）</a:t>
            </a:r>
          </a:p>
          <a:p>
            <a:pPr lvl="2" eaLnBrk="1" hangingPunct="1"/>
            <a:r>
              <a:rPr lang="ja-JP" altLang="en-US" sz="2000" dirty="0" smtClean="0"/>
              <a:t>個人の評価額の分布が独立</a:t>
            </a:r>
          </a:p>
          <a:p>
            <a:pPr lvl="2" eaLnBrk="1" hangingPunct="1"/>
            <a:r>
              <a:rPr lang="ja-JP" altLang="en-US" sz="2000" dirty="0" smtClean="0"/>
              <a:t>商品は必ず売られる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133">
                                            <p:txEl>
                                              <p:pRg st="0" end="0"/>
                                            </p:txEl>
                                          </p:spTgt>
                                        </p:tgtEl>
                                        <p:attrNameLst>
                                          <p:attrName>style.visibility</p:attrName>
                                        </p:attrNameLst>
                                      </p:cBhvr>
                                      <p:to>
                                        <p:strVal val="visible"/>
                                      </p:to>
                                    </p:set>
                                    <p:anim calcmode="lin" valueType="num">
                                      <p:cBhvr additive="base">
                                        <p:cTn id="7" dur="500" fill="hold"/>
                                        <p:tgtEl>
                                          <p:spTgt spid="4813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8133">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8133">
                                            <p:txEl>
                                              <p:pRg st="1" end="1"/>
                                            </p:txEl>
                                          </p:spTgt>
                                        </p:tgtEl>
                                        <p:attrNameLst>
                                          <p:attrName>style.visibility</p:attrName>
                                        </p:attrNameLst>
                                      </p:cBhvr>
                                      <p:to>
                                        <p:strVal val="visible"/>
                                      </p:to>
                                    </p:set>
                                    <p:anim calcmode="lin" valueType="num">
                                      <p:cBhvr additive="base">
                                        <p:cTn id="12" dur="500" fill="hold"/>
                                        <p:tgtEl>
                                          <p:spTgt spid="4813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8133">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8133">
                                            <p:txEl>
                                              <p:pRg st="2" end="2"/>
                                            </p:txEl>
                                          </p:spTgt>
                                        </p:tgtEl>
                                        <p:attrNameLst>
                                          <p:attrName>style.visibility</p:attrName>
                                        </p:attrNameLst>
                                      </p:cBhvr>
                                      <p:to>
                                        <p:strVal val="visible"/>
                                      </p:to>
                                    </p:set>
                                    <p:anim calcmode="lin" valueType="num">
                                      <p:cBhvr additive="base">
                                        <p:cTn id="17" dur="500" fill="hold"/>
                                        <p:tgtEl>
                                          <p:spTgt spid="4813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813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48133">
                                            <p:txEl>
                                              <p:pRg st="4" end="4"/>
                                            </p:txEl>
                                          </p:spTgt>
                                        </p:tgtEl>
                                        <p:attrNameLst>
                                          <p:attrName>style.visibility</p:attrName>
                                        </p:attrNameLst>
                                      </p:cBhvr>
                                      <p:to>
                                        <p:strVal val="visible"/>
                                      </p:to>
                                    </p:set>
                                    <p:anim calcmode="lin" valueType="num">
                                      <p:cBhvr additive="base">
                                        <p:cTn id="23" dur="500" fill="hold"/>
                                        <p:tgtEl>
                                          <p:spTgt spid="4813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8133">
                                            <p:txEl>
                                              <p:pRg st="4" end="4"/>
                                            </p:txEl>
                                          </p:spTgt>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48133">
                                            <p:txEl>
                                              <p:pRg st="5" end="5"/>
                                            </p:txEl>
                                          </p:spTgt>
                                        </p:tgtEl>
                                        <p:attrNameLst>
                                          <p:attrName>style.visibility</p:attrName>
                                        </p:attrNameLst>
                                      </p:cBhvr>
                                      <p:to>
                                        <p:strVal val="visible"/>
                                      </p:to>
                                    </p:set>
                                    <p:anim calcmode="lin" valueType="num">
                                      <p:cBhvr additive="base">
                                        <p:cTn id="28" dur="500" fill="hold"/>
                                        <p:tgtEl>
                                          <p:spTgt spid="48133">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48133">
                                            <p:txEl>
                                              <p:pRg st="5" end="5"/>
                                            </p:txEl>
                                          </p:spTgt>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48133">
                                            <p:txEl>
                                              <p:pRg st="6" end="6"/>
                                            </p:txEl>
                                          </p:spTgt>
                                        </p:tgtEl>
                                        <p:attrNameLst>
                                          <p:attrName>style.visibility</p:attrName>
                                        </p:attrNameLst>
                                      </p:cBhvr>
                                      <p:to>
                                        <p:strVal val="visible"/>
                                      </p:to>
                                    </p:set>
                                    <p:anim calcmode="lin" valueType="num">
                                      <p:cBhvr additive="base">
                                        <p:cTn id="33" dur="500" fill="hold"/>
                                        <p:tgtEl>
                                          <p:spTgt spid="4813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813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8133">
                                            <p:txEl>
                                              <p:pRg st="7" end="7"/>
                                            </p:txEl>
                                          </p:spTgt>
                                        </p:tgtEl>
                                        <p:attrNameLst>
                                          <p:attrName>style.visibility</p:attrName>
                                        </p:attrNameLst>
                                      </p:cBhvr>
                                      <p:to>
                                        <p:strVal val="visible"/>
                                      </p:to>
                                    </p:set>
                                    <p:anim calcmode="lin" valueType="num">
                                      <p:cBhvr additive="base">
                                        <p:cTn id="37" dur="500" fill="hold"/>
                                        <p:tgtEl>
                                          <p:spTgt spid="4813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813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5FDB6C23-2742-4A54-B92A-33D19FBB0DA1}" type="slidenum">
              <a:rPr lang="en-US" altLang="ja-JP"/>
              <a:pPr eaLnBrk="1" hangingPunct="1"/>
              <a:t>3</a:t>
            </a:fld>
            <a:endParaRPr lang="en-US" altLang="ja-JP"/>
          </a:p>
        </p:txBody>
      </p:sp>
      <p:sp>
        <p:nvSpPr>
          <p:cNvPr id="7171" name="Rectangle 2"/>
          <p:cNvSpPr>
            <a:spLocks noGrp="1" noChangeArrowheads="1"/>
          </p:cNvSpPr>
          <p:nvPr>
            <p:ph type="title"/>
          </p:nvPr>
        </p:nvSpPr>
        <p:spPr/>
        <p:txBody>
          <a:bodyPr/>
          <a:lstStyle/>
          <a:p>
            <a:pPr eaLnBrk="1" hangingPunct="1"/>
            <a:r>
              <a:rPr lang="ja-JP" altLang="en-US" smtClean="0"/>
              <a:t>オークションの種類</a:t>
            </a:r>
          </a:p>
        </p:txBody>
      </p:sp>
      <p:sp>
        <p:nvSpPr>
          <p:cNvPr id="4099" name="Rectangle 3"/>
          <p:cNvSpPr>
            <a:spLocks noGrp="1" noChangeArrowheads="1"/>
          </p:cNvSpPr>
          <p:nvPr>
            <p:ph type="body" idx="1"/>
          </p:nvPr>
        </p:nvSpPr>
        <p:spPr/>
        <p:txBody>
          <a:bodyPr/>
          <a:lstStyle/>
          <a:p>
            <a:pPr eaLnBrk="1" hangingPunct="1">
              <a:buClr>
                <a:schemeClr val="tx1"/>
              </a:buClr>
            </a:pPr>
            <a:r>
              <a:rPr lang="ja-JP" altLang="en-US" sz="2800" dirty="0" smtClean="0">
                <a:solidFill>
                  <a:srgbClr val="FF0000"/>
                </a:solidFill>
              </a:rPr>
              <a:t>公開</a:t>
            </a:r>
            <a:r>
              <a:rPr lang="ja-JP" altLang="en-US" sz="2800" dirty="0" smtClean="0"/>
              <a:t>入札方式（</a:t>
            </a:r>
            <a:r>
              <a:rPr lang="en-US" altLang="ja-JP" sz="2800" dirty="0" smtClean="0"/>
              <a:t>open bid auction</a:t>
            </a:r>
            <a:r>
              <a:rPr lang="ja-JP" altLang="en-US" sz="2800" dirty="0" smtClean="0"/>
              <a:t>）：入札者（買い手）は相互に提示価格を知ることができる</a:t>
            </a:r>
          </a:p>
          <a:p>
            <a:pPr lvl="1" eaLnBrk="1" hangingPunct="1"/>
            <a:r>
              <a:rPr lang="ja-JP" altLang="en-US" sz="2400" dirty="0" smtClean="0"/>
              <a:t>競売（イギリス式オークション　</a:t>
            </a:r>
            <a:r>
              <a:rPr lang="en-US" altLang="ja-JP" sz="2400" dirty="0" smtClean="0"/>
              <a:t>English auction</a:t>
            </a:r>
            <a:r>
              <a:rPr lang="ja-JP" altLang="en-US" sz="2400" dirty="0" smtClean="0"/>
              <a:t>）</a:t>
            </a:r>
          </a:p>
          <a:p>
            <a:pPr lvl="1" eaLnBrk="1" hangingPunct="1"/>
            <a:r>
              <a:rPr lang="ja-JP" altLang="en-US" sz="2400" dirty="0" smtClean="0"/>
              <a:t>オランダ式オークション（</a:t>
            </a:r>
            <a:r>
              <a:rPr lang="en-US" altLang="ja-JP" sz="2400" dirty="0" smtClean="0"/>
              <a:t>Dutch auction</a:t>
            </a:r>
            <a:r>
              <a:rPr lang="ja-JP" altLang="en-US" sz="2400" dirty="0" smtClean="0"/>
              <a:t>） </a:t>
            </a:r>
          </a:p>
          <a:p>
            <a:pPr lvl="4" eaLnBrk="1" hangingPunct="1"/>
            <a:endParaRPr lang="ja-JP" altLang="en-US" sz="1800" dirty="0" smtClean="0"/>
          </a:p>
          <a:p>
            <a:pPr eaLnBrk="1" hangingPunct="1">
              <a:buClr>
                <a:schemeClr val="tx1"/>
              </a:buClr>
            </a:pPr>
            <a:r>
              <a:rPr lang="ja-JP" altLang="en-US" sz="2800" dirty="0" smtClean="0">
                <a:solidFill>
                  <a:srgbClr val="FF0000"/>
                </a:solidFill>
              </a:rPr>
              <a:t>封印</a:t>
            </a:r>
            <a:r>
              <a:rPr lang="ja-JP" altLang="en-US" sz="2800" dirty="0" smtClean="0"/>
              <a:t>入札方式（</a:t>
            </a:r>
            <a:r>
              <a:rPr lang="en-US" altLang="ja-JP" sz="2800" dirty="0" smtClean="0"/>
              <a:t>sealed bid auction</a:t>
            </a:r>
            <a:r>
              <a:rPr lang="ja-JP" altLang="en-US" sz="2800" dirty="0" smtClean="0"/>
              <a:t>）：入札者（買い手）が相互に提示価格を知ることはできない</a:t>
            </a:r>
          </a:p>
          <a:p>
            <a:pPr lvl="1" eaLnBrk="1" hangingPunct="1"/>
            <a:r>
              <a:rPr lang="ja-JP" altLang="en-US" sz="2400" dirty="0" smtClean="0"/>
              <a:t>競争入札（ファーストプライス・オークション　</a:t>
            </a:r>
            <a:r>
              <a:rPr lang="en-US" altLang="ja-JP" sz="2400" dirty="0" smtClean="0"/>
              <a:t>first-price auction</a:t>
            </a:r>
            <a:r>
              <a:rPr lang="ja-JP" altLang="en-US" sz="2400" dirty="0" smtClean="0"/>
              <a:t>）</a:t>
            </a:r>
          </a:p>
          <a:p>
            <a:pPr lvl="1" eaLnBrk="1" hangingPunct="1"/>
            <a:r>
              <a:rPr lang="ja-JP" altLang="en-US" sz="2400" dirty="0" smtClean="0"/>
              <a:t>セカンドプライス・オークション（</a:t>
            </a:r>
            <a:r>
              <a:rPr lang="en-US" altLang="ja-JP" sz="2400" dirty="0" smtClean="0"/>
              <a:t>second-price auction</a:t>
            </a:r>
            <a:r>
              <a:rPr lang="ja-JP" altLang="en-US" sz="24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additive="base">
                                        <p:cTn id="7" dur="500" fill="hold"/>
                                        <p:tgtEl>
                                          <p:spTgt spid="40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9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099">
                                            <p:txEl>
                                              <p:pRg st="4" end="4"/>
                                            </p:txEl>
                                          </p:spTgt>
                                        </p:tgtEl>
                                        <p:attrNameLst>
                                          <p:attrName>style.visibility</p:attrName>
                                        </p:attrNameLst>
                                      </p:cBhvr>
                                      <p:to>
                                        <p:strVal val="visible"/>
                                      </p:to>
                                    </p:set>
                                    <p:anim calcmode="lin" valueType="num">
                                      <p:cBhvr additive="base">
                                        <p:cTn id="11" dur="500" fill="hold"/>
                                        <p:tgtEl>
                                          <p:spTgt spid="4099">
                                            <p:txEl>
                                              <p:pRg st="4" end="4"/>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09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4099">
                                            <p:txEl>
                                              <p:pRg st="1" end="1"/>
                                            </p:txEl>
                                          </p:spTgt>
                                        </p:tgtEl>
                                        <p:attrNameLst>
                                          <p:attrName>style.visibility</p:attrName>
                                        </p:attrNameLst>
                                      </p:cBhvr>
                                      <p:to>
                                        <p:strVal val="visible"/>
                                      </p:to>
                                    </p:set>
                                    <p:anim calcmode="lin" valueType="num">
                                      <p:cBhvr additive="base">
                                        <p:cTn id="17" dur="500" fill="hold"/>
                                        <p:tgtEl>
                                          <p:spTgt spid="4099">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099">
                                            <p:txEl>
                                              <p:pRg st="1" end="1"/>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099">
                                            <p:txEl>
                                              <p:pRg st="2" end="2"/>
                                            </p:txEl>
                                          </p:spTgt>
                                        </p:tgtEl>
                                        <p:attrNameLst>
                                          <p:attrName>style.visibility</p:attrName>
                                        </p:attrNameLst>
                                      </p:cBhvr>
                                      <p:to>
                                        <p:strVal val="visible"/>
                                      </p:to>
                                    </p:set>
                                    <p:anim calcmode="lin" valueType="num">
                                      <p:cBhvr additive="base">
                                        <p:cTn id="21" dur="500" fill="hold"/>
                                        <p:tgtEl>
                                          <p:spTgt spid="4099">
                                            <p:txEl>
                                              <p:pRg st="2" end="2"/>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0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4099">
                                            <p:txEl>
                                              <p:pRg st="5" end="5"/>
                                            </p:txEl>
                                          </p:spTgt>
                                        </p:tgtEl>
                                        <p:attrNameLst>
                                          <p:attrName>style.visibility</p:attrName>
                                        </p:attrNameLst>
                                      </p:cBhvr>
                                      <p:to>
                                        <p:strVal val="visible"/>
                                      </p:to>
                                    </p:set>
                                    <p:anim calcmode="lin" valueType="num">
                                      <p:cBhvr additive="base">
                                        <p:cTn id="27" dur="500" fill="hold"/>
                                        <p:tgtEl>
                                          <p:spTgt spid="4099">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099">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99">
                                            <p:txEl>
                                              <p:pRg st="6" end="6"/>
                                            </p:txEl>
                                          </p:spTgt>
                                        </p:tgtEl>
                                        <p:attrNameLst>
                                          <p:attrName>style.visibility</p:attrName>
                                        </p:attrNameLst>
                                      </p:cBhvr>
                                      <p:to>
                                        <p:strVal val="visible"/>
                                      </p:to>
                                    </p:set>
                                    <p:anim calcmode="lin" valueType="num">
                                      <p:cBhvr additive="base">
                                        <p:cTn id="31" dur="500" fill="hold"/>
                                        <p:tgtEl>
                                          <p:spTgt spid="4099">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09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006F0749-FB9C-481A-9FFF-D56D59A3E7CE}" type="slidenum">
              <a:rPr lang="en-US" altLang="ja-JP"/>
              <a:pPr eaLnBrk="1" hangingPunct="1"/>
              <a:t>4</a:t>
            </a:fld>
            <a:endParaRPr lang="en-US" altLang="ja-JP"/>
          </a:p>
        </p:txBody>
      </p:sp>
      <p:sp>
        <p:nvSpPr>
          <p:cNvPr id="8195" name="Rectangle 4"/>
          <p:cNvSpPr>
            <a:spLocks noGrp="1" noChangeArrowheads="1"/>
          </p:cNvSpPr>
          <p:nvPr>
            <p:ph type="title"/>
          </p:nvPr>
        </p:nvSpPr>
        <p:spPr/>
        <p:txBody>
          <a:bodyPr/>
          <a:lstStyle/>
          <a:p>
            <a:pPr eaLnBrk="1" hangingPunct="1"/>
            <a:r>
              <a:rPr lang="ja-JP" altLang="en-US" sz="4000" smtClean="0"/>
              <a:t>オークションの種類：公開入札方式</a:t>
            </a:r>
          </a:p>
        </p:txBody>
      </p:sp>
      <p:sp>
        <p:nvSpPr>
          <p:cNvPr id="11269" name="Rectangle 5"/>
          <p:cNvSpPr>
            <a:spLocks noGrp="1" noChangeArrowheads="1"/>
          </p:cNvSpPr>
          <p:nvPr>
            <p:ph type="body" idx="1"/>
          </p:nvPr>
        </p:nvSpPr>
        <p:spPr>
          <a:xfrm>
            <a:off x="457200" y="1484313"/>
            <a:ext cx="8362950" cy="5113337"/>
          </a:xfrm>
        </p:spPr>
        <p:txBody>
          <a:bodyPr/>
          <a:lstStyle/>
          <a:p>
            <a:pPr eaLnBrk="1" hangingPunct="1">
              <a:lnSpc>
                <a:spcPct val="80000"/>
              </a:lnSpc>
            </a:pPr>
            <a:r>
              <a:rPr lang="ja-JP" altLang="en-US" sz="2800" smtClean="0"/>
              <a:t>競売</a:t>
            </a:r>
          </a:p>
          <a:p>
            <a:pPr lvl="1" eaLnBrk="1" hangingPunct="1">
              <a:lnSpc>
                <a:spcPct val="80000"/>
              </a:lnSpc>
            </a:pPr>
            <a:r>
              <a:rPr lang="ja-JP" altLang="en-US" sz="2400" smtClean="0"/>
              <a:t>競り人（</a:t>
            </a:r>
            <a:r>
              <a:rPr lang="en-US" altLang="ja-JP" sz="2400" smtClean="0"/>
              <a:t>auctioneer</a:t>
            </a:r>
            <a:r>
              <a:rPr lang="ja-JP" altLang="en-US" sz="2400" smtClean="0"/>
              <a:t>）が最初に</a:t>
            </a:r>
            <a:r>
              <a:rPr lang="ja-JP" altLang="en-US" sz="2400" smtClean="0">
                <a:solidFill>
                  <a:srgbClr val="FF0000"/>
                </a:solidFill>
              </a:rPr>
              <a:t>低め</a:t>
            </a:r>
            <a:r>
              <a:rPr lang="ja-JP" altLang="en-US" sz="2400" smtClean="0"/>
              <a:t>の値段を設定し、</a:t>
            </a:r>
            <a:endParaRPr lang="en-US" altLang="ja-JP" sz="2400" smtClean="0"/>
          </a:p>
          <a:p>
            <a:pPr lvl="1" eaLnBrk="1" hangingPunct="1">
              <a:lnSpc>
                <a:spcPct val="80000"/>
              </a:lnSpc>
            </a:pPr>
            <a:r>
              <a:rPr lang="ja-JP" altLang="en-US" sz="2400" smtClean="0"/>
              <a:t>その値段以上で商品を買う意思のある買い手はそれよりも</a:t>
            </a:r>
            <a:r>
              <a:rPr lang="ja-JP" altLang="en-US" sz="2400" smtClean="0">
                <a:solidFill>
                  <a:srgbClr val="FF0000"/>
                </a:solidFill>
              </a:rPr>
              <a:t>高い</a:t>
            </a:r>
            <a:r>
              <a:rPr lang="ja-JP" altLang="en-US" sz="2400" smtClean="0"/>
              <a:t>値段を付け、新しい値段以上で買う意思のある買い手はさらに高い値段を付ける、ということを繰り返す</a:t>
            </a:r>
          </a:p>
          <a:p>
            <a:pPr lvl="1" eaLnBrk="1" hangingPunct="1">
              <a:lnSpc>
                <a:spcPct val="80000"/>
              </a:lnSpc>
            </a:pPr>
            <a:r>
              <a:rPr lang="ja-JP" altLang="en-US" sz="2400" smtClean="0"/>
              <a:t>⇒ 最後に値段を付けた買い手が商品を落札し、その値段を支払う</a:t>
            </a:r>
          </a:p>
          <a:p>
            <a:pPr lvl="2" eaLnBrk="1" hangingPunct="1">
              <a:lnSpc>
                <a:spcPct val="80000"/>
              </a:lnSpc>
            </a:pPr>
            <a:r>
              <a:rPr lang="ja-JP" altLang="en-US" sz="2000" smtClean="0"/>
              <a:t>最も広く行われているオークションの形式</a:t>
            </a:r>
          </a:p>
          <a:p>
            <a:pPr lvl="4" eaLnBrk="1" hangingPunct="1">
              <a:lnSpc>
                <a:spcPct val="80000"/>
              </a:lnSpc>
            </a:pPr>
            <a:endParaRPr lang="ja-JP" altLang="en-US" sz="1800" smtClean="0"/>
          </a:p>
          <a:p>
            <a:pPr eaLnBrk="1" hangingPunct="1">
              <a:lnSpc>
                <a:spcPct val="80000"/>
              </a:lnSpc>
            </a:pPr>
            <a:r>
              <a:rPr lang="ja-JP" altLang="en-US" sz="2800" smtClean="0"/>
              <a:t>オランダ式オークション</a:t>
            </a:r>
          </a:p>
          <a:p>
            <a:pPr lvl="1" eaLnBrk="1" hangingPunct="1">
              <a:lnSpc>
                <a:spcPct val="80000"/>
              </a:lnSpc>
            </a:pPr>
            <a:r>
              <a:rPr lang="ja-JP" altLang="en-US" sz="2400" smtClean="0"/>
              <a:t>競り人が最初に</a:t>
            </a:r>
            <a:r>
              <a:rPr lang="ja-JP" altLang="en-US" sz="2400" smtClean="0">
                <a:solidFill>
                  <a:srgbClr val="FF0000"/>
                </a:solidFill>
              </a:rPr>
              <a:t>高め</a:t>
            </a:r>
            <a:r>
              <a:rPr lang="ja-JP" altLang="en-US" sz="2400" smtClean="0"/>
              <a:t>の値段を設定し、徐々に値段を</a:t>
            </a:r>
            <a:r>
              <a:rPr lang="ja-JP" altLang="en-US" sz="2400" smtClean="0">
                <a:solidFill>
                  <a:srgbClr val="FF0000"/>
                </a:solidFill>
              </a:rPr>
              <a:t>下げ</a:t>
            </a:r>
            <a:r>
              <a:rPr lang="ja-JP" altLang="en-US" sz="2400" smtClean="0"/>
              <a:t>ていく</a:t>
            </a:r>
          </a:p>
          <a:p>
            <a:pPr lvl="1" eaLnBrk="1" hangingPunct="1">
              <a:lnSpc>
                <a:spcPct val="80000"/>
              </a:lnSpc>
            </a:pPr>
            <a:r>
              <a:rPr lang="ja-JP" altLang="en-US" sz="2400" smtClean="0"/>
              <a:t>⇒ 最初に買う意思を表明した買い手が商品を落札し、そのときの値段を支払う</a:t>
            </a:r>
          </a:p>
          <a:p>
            <a:pPr lvl="2" eaLnBrk="1" hangingPunct="1">
              <a:lnSpc>
                <a:spcPct val="80000"/>
              </a:lnSpc>
            </a:pPr>
            <a:r>
              <a:rPr lang="ja-JP" altLang="en-US" sz="2000" smtClean="0"/>
              <a:t>例：オランダのチューリップの競り売りやバナナの叩き売り</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9">
                                            <p:txEl>
                                              <p:pRg st="0" end="0"/>
                                            </p:txEl>
                                          </p:spTgt>
                                        </p:tgtEl>
                                        <p:attrNameLst>
                                          <p:attrName>style.visibility</p:attrName>
                                        </p:attrNameLst>
                                      </p:cBhvr>
                                      <p:to>
                                        <p:strVal val="visible"/>
                                      </p:to>
                                    </p:set>
                                    <p:anim calcmode="lin" valueType="num">
                                      <p:cBhvr additive="base">
                                        <p:cTn id="7" dur="500" fill="hold"/>
                                        <p:tgtEl>
                                          <p:spTgt spid="1126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9">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269">
                                            <p:txEl>
                                              <p:pRg st="1" end="1"/>
                                            </p:txEl>
                                          </p:spTgt>
                                        </p:tgtEl>
                                        <p:attrNameLst>
                                          <p:attrName>style.visibility</p:attrName>
                                        </p:attrNameLst>
                                      </p:cBhvr>
                                      <p:to>
                                        <p:strVal val="visible"/>
                                      </p:to>
                                    </p:set>
                                    <p:anim calcmode="lin" valueType="num">
                                      <p:cBhvr additive="base">
                                        <p:cTn id="12" dur="500" fill="hold"/>
                                        <p:tgtEl>
                                          <p:spTgt spid="11269">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1269">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1269">
                                            <p:txEl>
                                              <p:pRg st="2" end="2"/>
                                            </p:txEl>
                                          </p:spTgt>
                                        </p:tgtEl>
                                        <p:attrNameLst>
                                          <p:attrName>style.visibility</p:attrName>
                                        </p:attrNameLst>
                                      </p:cBhvr>
                                      <p:to>
                                        <p:strVal val="visible"/>
                                      </p:to>
                                    </p:set>
                                    <p:anim calcmode="lin" valueType="num">
                                      <p:cBhvr additive="base">
                                        <p:cTn id="17" dur="500" fill="hold"/>
                                        <p:tgtEl>
                                          <p:spTgt spid="1126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126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1269">
                                            <p:txEl>
                                              <p:pRg st="3" end="3"/>
                                            </p:txEl>
                                          </p:spTgt>
                                        </p:tgtEl>
                                        <p:attrNameLst>
                                          <p:attrName>style.visibility</p:attrName>
                                        </p:attrNameLst>
                                      </p:cBhvr>
                                      <p:to>
                                        <p:strVal val="visible"/>
                                      </p:to>
                                    </p:set>
                                    <p:anim calcmode="lin" valueType="num">
                                      <p:cBhvr additive="base">
                                        <p:cTn id="23" dur="500" fill="hold"/>
                                        <p:tgtEl>
                                          <p:spTgt spid="11269">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1269">
                                            <p:txEl>
                                              <p:pRg st="3" end="3"/>
                                            </p:txEl>
                                          </p:spTgt>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11269">
                                            <p:txEl>
                                              <p:pRg st="4" end="4"/>
                                            </p:txEl>
                                          </p:spTgt>
                                        </p:tgtEl>
                                        <p:attrNameLst>
                                          <p:attrName>style.visibility</p:attrName>
                                        </p:attrNameLst>
                                      </p:cBhvr>
                                      <p:to>
                                        <p:strVal val="visible"/>
                                      </p:to>
                                    </p:set>
                                    <p:anim calcmode="lin" valueType="num">
                                      <p:cBhvr additive="base">
                                        <p:cTn id="28" dur="500" fill="hold"/>
                                        <p:tgtEl>
                                          <p:spTgt spid="11269">
                                            <p:txEl>
                                              <p:pRg st="4" end="4"/>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1126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11269">
                                            <p:txEl>
                                              <p:pRg st="6" end="6"/>
                                            </p:txEl>
                                          </p:spTgt>
                                        </p:tgtEl>
                                        <p:attrNameLst>
                                          <p:attrName>style.visibility</p:attrName>
                                        </p:attrNameLst>
                                      </p:cBhvr>
                                      <p:to>
                                        <p:strVal val="visible"/>
                                      </p:to>
                                    </p:set>
                                    <p:anim calcmode="lin" valueType="num">
                                      <p:cBhvr additive="base">
                                        <p:cTn id="34" dur="500" fill="hold"/>
                                        <p:tgtEl>
                                          <p:spTgt spid="11269">
                                            <p:txEl>
                                              <p:pRg st="6" end="6"/>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11269">
                                            <p:txEl>
                                              <p:pRg st="6" end="6"/>
                                            </p:txEl>
                                          </p:spTgt>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11269">
                                            <p:txEl>
                                              <p:pRg st="7" end="7"/>
                                            </p:txEl>
                                          </p:spTgt>
                                        </p:tgtEl>
                                        <p:attrNameLst>
                                          <p:attrName>style.visibility</p:attrName>
                                        </p:attrNameLst>
                                      </p:cBhvr>
                                      <p:to>
                                        <p:strVal val="visible"/>
                                      </p:to>
                                    </p:set>
                                    <p:anim calcmode="lin" valueType="num">
                                      <p:cBhvr additive="base">
                                        <p:cTn id="39" dur="500" fill="hold"/>
                                        <p:tgtEl>
                                          <p:spTgt spid="11269">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11269">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1269">
                                            <p:txEl>
                                              <p:pRg st="8" end="8"/>
                                            </p:txEl>
                                          </p:spTgt>
                                        </p:tgtEl>
                                        <p:attrNameLst>
                                          <p:attrName>style.visibility</p:attrName>
                                        </p:attrNameLst>
                                      </p:cBhvr>
                                      <p:to>
                                        <p:strVal val="visible"/>
                                      </p:to>
                                    </p:set>
                                    <p:anim calcmode="lin" valueType="num">
                                      <p:cBhvr additive="base">
                                        <p:cTn id="45" dur="500" fill="hold"/>
                                        <p:tgtEl>
                                          <p:spTgt spid="11269">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1269">
                                            <p:txEl>
                                              <p:pRg st="8" end="8"/>
                                            </p:txEl>
                                          </p:spTgt>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500"/>
                            </p:stCondLst>
                            <p:childTnLst>
                              <p:par>
                                <p:cTn id="48" presetID="2" presetClass="entr" presetSubtype="8" fill="hold" grpId="0" nodeType="afterEffect">
                                  <p:stCondLst>
                                    <p:cond delay="0"/>
                                  </p:stCondLst>
                                  <p:childTnLst>
                                    <p:set>
                                      <p:cBhvr>
                                        <p:cTn id="49" dur="1" fill="hold">
                                          <p:stCondLst>
                                            <p:cond delay="0"/>
                                          </p:stCondLst>
                                        </p:cTn>
                                        <p:tgtEl>
                                          <p:spTgt spid="11269">
                                            <p:txEl>
                                              <p:pRg st="9" end="9"/>
                                            </p:txEl>
                                          </p:spTgt>
                                        </p:tgtEl>
                                        <p:attrNameLst>
                                          <p:attrName>style.visibility</p:attrName>
                                        </p:attrNameLst>
                                      </p:cBhvr>
                                      <p:to>
                                        <p:strVal val="visible"/>
                                      </p:to>
                                    </p:set>
                                    <p:anim calcmode="lin" valueType="num">
                                      <p:cBhvr additive="base">
                                        <p:cTn id="50" dur="500" fill="hold"/>
                                        <p:tgtEl>
                                          <p:spTgt spid="11269">
                                            <p:txEl>
                                              <p:pRg st="9" end="9"/>
                                            </p:txEl>
                                          </p:spTgt>
                                        </p:tgtEl>
                                        <p:attrNameLst>
                                          <p:attrName>ppt_x</p:attrName>
                                        </p:attrNameLst>
                                      </p:cBhvr>
                                      <p:tavLst>
                                        <p:tav tm="0">
                                          <p:val>
                                            <p:strVal val="0-#ppt_w/2"/>
                                          </p:val>
                                        </p:tav>
                                        <p:tav tm="100000">
                                          <p:val>
                                            <p:strVal val="#ppt_x"/>
                                          </p:val>
                                        </p:tav>
                                      </p:tavLst>
                                    </p:anim>
                                    <p:anim calcmode="lin" valueType="num">
                                      <p:cBhvr additive="base">
                                        <p:cTn id="51" dur="500" fill="hold"/>
                                        <p:tgtEl>
                                          <p:spTgt spid="11269">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CFC44858-D2EE-45BC-8E23-BC83FC300185}" type="slidenum">
              <a:rPr lang="en-US" altLang="ja-JP"/>
              <a:pPr eaLnBrk="1" hangingPunct="1"/>
              <a:t>5</a:t>
            </a:fld>
            <a:endParaRPr lang="en-US" altLang="ja-JP"/>
          </a:p>
        </p:txBody>
      </p:sp>
      <p:sp>
        <p:nvSpPr>
          <p:cNvPr id="9219" name="Rectangle 2"/>
          <p:cNvSpPr>
            <a:spLocks noGrp="1" noChangeArrowheads="1"/>
          </p:cNvSpPr>
          <p:nvPr>
            <p:ph type="title"/>
          </p:nvPr>
        </p:nvSpPr>
        <p:spPr/>
        <p:txBody>
          <a:bodyPr/>
          <a:lstStyle/>
          <a:p>
            <a:pPr eaLnBrk="1" hangingPunct="1"/>
            <a:r>
              <a:rPr lang="ja-JP" altLang="en-US" sz="4000" smtClean="0"/>
              <a:t>オークションの種類：封印入札方式</a:t>
            </a:r>
          </a:p>
        </p:txBody>
      </p:sp>
      <p:sp>
        <p:nvSpPr>
          <p:cNvPr id="13315" name="Rectangle 3"/>
          <p:cNvSpPr>
            <a:spLocks noGrp="1" noChangeArrowheads="1"/>
          </p:cNvSpPr>
          <p:nvPr>
            <p:ph type="body" idx="1"/>
          </p:nvPr>
        </p:nvSpPr>
        <p:spPr>
          <a:xfrm>
            <a:off x="457200" y="1600200"/>
            <a:ext cx="8229600" cy="4781550"/>
          </a:xfrm>
        </p:spPr>
        <p:txBody>
          <a:bodyPr/>
          <a:lstStyle/>
          <a:p>
            <a:pPr eaLnBrk="1" hangingPunct="1">
              <a:lnSpc>
                <a:spcPct val="90000"/>
              </a:lnSpc>
            </a:pPr>
            <a:r>
              <a:rPr lang="ja-JP" altLang="en-US" sz="2800" smtClean="0"/>
              <a:t>競争入札</a:t>
            </a:r>
          </a:p>
          <a:p>
            <a:pPr lvl="1" eaLnBrk="1" hangingPunct="1">
              <a:lnSpc>
                <a:spcPct val="90000"/>
              </a:lnSpc>
            </a:pPr>
            <a:r>
              <a:rPr lang="ja-JP" altLang="en-US" sz="2400" smtClean="0"/>
              <a:t>買い手は、入札額を他の人にはわからないように紙に書いて、競り人に差し出す</a:t>
            </a:r>
          </a:p>
          <a:p>
            <a:pPr lvl="1" eaLnBrk="1" hangingPunct="1">
              <a:lnSpc>
                <a:spcPct val="90000"/>
              </a:lnSpc>
            </a:pPr>
            <a:r>
              <a:rPr lang="ja-JP" altLang="en-US" sz="2400" smtClean="0"/>
              <a:t>⇒ 最終的に最も高い価格を入札した買い手に商品が販売され、支払額も</a:t>
            </a:r>
            <a:r>
              <a:rPr lang="ja-JP" altLang="en-US" sz="2400" smtClean="0">
                <a:solidFill>
                  <a:srgbClr val="FF0000"/>
                </a:solidFill>
              </a:rPr>
              <a:t>最も高い</a:t>
            </a:r>
            <a:r>
              <a:rPr lang="ja-JP" altLang="en-US" sz="2400" smtClean="0"/>
              <a:t>価格に設定される</a:t>
            </a:r>
          </a:p>
          <a:p>
            <a:pPr lvl="2" eaLnBrk="1" hangingPunct="1">
              <a:lnSpc>
                <a:spcPct val="90000"/>
              </a:lnSpc>
            </a:pPr>
            <a:r>
              <a:rPr lang="ja-JP" altLang="en-US" sz="2000" smtClean="0"/>
              <a:t>例：国有地の不動産売却</a:t>
            </a:r>
          </a:p>
          <a:p>
            <a:pPr lvl="4" eaLnBrk="1" hangingPunct="1">
              <a:lnSpc>
                <a:spcPct val="90000"/>
              </a:lnSpc>
            </a:pPr>
            <a:endParaRPr lang="ja-JP" altLang="en-US" sz="1800" smtClean="0"/>
          </a:p>
          <a:p>
            <a:pPr eaLnBrk="1" hangingPunct="1">
              <a:lnSpc>
                <a:spcPct val="90000"/>
              </a:lnSpc>
            </a:pPr>
            <a:r>
              <a:rPr lang="ja-JP" altLang="en-US" sz="2800" smtClean="0"/>
              <a:t>セカンドプライス・オークション</a:t>
            </a:r>
          </a:p>
          <a:p>
            <a:pPr lvl="1" eaLnBrk="1" hangingPunct="1">
              <a:lnSpc>
                <a:spcPct val="90000"/>
              </a:lnSpc>
            </a:pPr>
            <a:r>
              <a:rPr lang="ja-JP" altLang="en-US" sz="2400" smtClean="0"/>
              <a:t>競争入札と同様、最終的に最も高い価格を入札した買い手に販売されるが、支払額は</a:t>
            </a:r>
            <a:r>
              <a:rPr lang="en-US" altLang="ja-JP" sz="2400" smtClean="0">
                <a:solidFill>
                  <a:srgbClr val="FF0000"/>
                </a:solidFill>
              </a:rPr>
              <a:t>2</a:t>
            </a:r>
            <a:r>
              <a:rPr lang="ja-JP" altLang="en-US" sz="2400" smtClean="0">
                <a:solidFill>
                  <a:srgbClr val="FF0000"/>
                </a:solidFill>
              </a:rPr>
              <a:t>番目に高い</a:t>
            </a:r>
            <a:r>
              <a:rPr lang="ja-JP" altLang="en-US" sz="2400" smtClean="0"/>
              <a:t>入札額に設定される</a:t>
            </a:r>
          </a:p>
          <a:p>
            <a:pPr lvl="2" eaLnBrk="1" hangingPunct="1">
              <a:lnSpc>
                <a:spcPct val="90000"/>
              </a:lnSpc>
            </a:pPr>
            <a:r>
              <a:rPr lang="ja-JP" altLang="en-US" sz="2000" smtClean="0"/>
              <a:t>現実に用いられることはあまりないが、理論的に興味深い方法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500" fill="hold"/>
                                        <p:tgtEl>
                                          <p:spTgt spid="133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315">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3315">
                                            <p:txEl>
                                              <p:pRg st="1" end="1"/>
                                            </p:txEl>
                                          </p:spTgt>
                                        </p:tgtEl>
                                        <p:attrNameLst>
                                          <p:attrName>style.visibility</p:attrName>
                                        </p:attrNameLst>
                                      </p:cBhvr>
                                      <p:to>
                                        <p:strVal val="visible"/>
                                      </p:to>
                                    </p:set>
                                    <p:anim calcmode="lin" valueType="num">
                                      <p:cBhvr additive="base">
                                        <p:cTn id="12" dur="500" fill="hold"/>
                                        <p:tgtEl>
                                          <p:spTgt spid="13315">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33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3315">
                                            <p:txEl>
                                              <p:pRg st="2" end="2"/>
                                            </p:txEl>
                                          </p:spTgt>
                                        </p:tgtEl>
                                        <p:attrNameLst>
                                          <p:attrName>style.visibility</p:attrName>
                                        </p:attrNameLst>
                                      </p:cBhvr>
                                      <p:to>
                                        <p:strVal val="visible"/>
                                      </p:to>
                                    </p:set>
                                    <p:anim calcmode="lin" valueType="num">
                                      <p:cBhvr additive="base">
                                        <p:cTn id="18" dur="500" fill="hold"/>
                                        <p:tgtEl>
                                          <p:spTgt spid="13315">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3315">
                                            <p:txEl>
                                              <p:pRg st="2" end="2"/>
                                            </p:txEl>
                                          </p:spTgt>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500"/>
                            </p:stCondLst>
                            <p:childTnLst>
                              <p:par>
                                <p:cTn id="21" presetID="2" presetClass="entr" presetSubtype="8" fill="hold" grpId="0" nodeType="afterEffect">
                                  <p:stCondLst>
                                    <p:cond delay="0"/>
                                  </p:stCondLst>
                                  <p:childTnLst>
                                    <p:set>
                                      <p:cBhvr>
                                        <p:cTn id="22" dur="1" fill="hold">
                                          <p:stCondLst>
                                            <p:cond delay="0"/>
                                          </p:stCondLst>
                                        </p:cTn>
                                        <p:tgtEl>
                                          <p:spTgt spid="13315">
                                            <p:txEl>
                                              <p:pRg st="3" end="3"/>
                                            </p:txEl>
                                          </p:spTgt>
                                        </p:tgtEl>
                                        <p:attrNameLst>
                                          <p:attrName>style.visibility</p:attrName>
                                        </p:attrNameLst>
                                      </p:cBhvr>
                                      <p:to>
                                        <p:strVal val="visible"/>
                                      </p:to>
                                    </p:set>
                                    <p:anim calcmode="lin" valueType="num">
                                      <p:cBhvr additive="base">
                                        <p:cTn id="23" dur="500" fill="hold"/>
                                        <p:tgtEl>
                                          <p:spTgt spid="13315">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331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3315">
                                            <p:txEl>
                                              <p:pRg st="5" end="5"/>
                                            </p:txEl>
                                          </p:spTgt>
                                        </p:tgtEl>
                                        <p:attrNameLst>
                                          <p:attrName>style.visibility</p:attrName>
                                        </p:attrNameLst>
                                      </p:cBhvr>
                                      <p:to>
                                        <p:strVal val="visible"/>
                                      </p:to>
                                    </p:set>
                                    <p:anim calcmode="lin" valueType="num">
                                      <p:cBhvr additive="base">
                                        <p:cTn id="29" dur="500" fill="hold"/>
                                        <p:tgtEl>
                                          <p:spTgt spid="1331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3315">
                                            <p:txEl>
                                              <p:pRg st="5" end="5"/>
                                            </p:txEl>
                                          </p:spTgt>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500"/>
                            </p:stCondLst>
                            <p:childTnLst>
                              <p:par>
                                <p:cTn id="32" presetID="2" presetClass="entr" presetSubtype="8" fill="hold" grpId="0" nodeType="afterEffect">
                                  <p:stCondLst>
                                    <p:cond delay="0"/>
                                  </p:stCondLst>
                                  <p:childTnLst>
                                    <p:set>
                                      <p:cBhvr>
                                        <p:cTn id="33" dur="1" fill="hold">
                                          <p:stCondLst>
                                            <p:cond delay="0"/>
                                          </p:stCondLst>
                                        </p:cTn>
                                        <p:tgtEl>
                                          <p:spTgt spid="13315">
                                            <p:txEl>
                                              <p:pRg st="6" end="6"/>
                                            </p:txEl>
                                          </p:spTgt>
                                        </p:tgtEl>
                                        <p:attrNameLst>
                                          <p:attrName>style.visibility</p:attrName>
                                        </p:attrNameLst>
                                      </p:cBhvr>
                                      <p:to>
                                        <p:strVal val="visible"/>
                                      </p:to>
                                    </p:set>
                                    <p:anim calcmode="lin" valueType="num">
                                      <p:cBhvr additive="base">
                                        <p:cTn id="34" dur="500" fill="hold"/>
                                        <p:tgtEl>
                                          <p:spTgt spid="13315">
                                            <p:txEl>
                                              <p:pRg st="6" end="6"/>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13315">
                                            <p:txEl>
                                              <p:pRg st="6" end="6"/>
                                            </p:txEl>
                                          </p:spTgt>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1000"/>
                            </p:stCondLst>
                            <p:childTnLst>
                              <p:par>
                                <p:cTn id="37" presetID="2" presetClass="entr" presetSubtype="8" fill="hold" grpId="0" nodeType="afterEffect">
                                  <p:stCondLst>
                                    <p:cond delay="0"/>
                                  </p:stCondLst>
                                  <p:childTnLst>
                                    <p:set>
                                      <p:cBhvr>
                                        <p:cTn id="38" dur="1" fill="hold">
                                          <p:stCondLst>
                                            <p:cond delay="0"/>
                                          </p:stCondLst>
                                        </p:cTn>
                                        <p:tgtEl>
                                          <p:spTgt spid="13315">
                                            <p:txEl>
                                              <p:pRg st="7" end="7"/>
                                            </p:txEl>
                                          </p:spTgt>
                                        </p:tgtEl>
                                        <p:attrNameLst>
                                          <p:attrName>style.visibility</p:attrName>
                                        </p:attrNameLst>
                                      </p:cBhvr>
                                      <p:to>
                                        <p:strVal val="visible"/>
                                      </p:to>
                                    </p:set>
                                    <p:anim calcmode="lin" valueType="num">
                                      <p:cBhvr additive="base">
                                        <p:cTn id="39" dur="500" fill="hold"/>
                                        <p:tgtEl>
                                          <p:spTgt spid="13315">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1331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26D70438-1A5C-4D3A-B1A0-CC1EE79BAD07}" type="slidenum">
              <a:rPr lang="en-US" altLang="ja-JP"/>
              <a:pPr eaLnBrk="1" hangingPunct="1"/>
              <a:t>6</a:t>
            </a:fld>
            <a:endParaRPr lang="en-US" altLang="ja-JP"/>
          </a:p>
        </p:txBody>
      </p:sp>
      <p:sp>
        <p:nvSpPr>
          <p:cNvPr id="10243" name="Rectangle 2"/>
          <p:cNvSpPr>
            <a:spLocks noGrp="1" noChangeArrowheads="1"/>
          </p:cNvSpPr>
          <p:nvPr>
            <p:ph type="title"/>
          </p:nvPr>
        </p:nvSpPr>
        <p:spPr/>
        <p:txBody>
          <a:bodyPr/>
          <a:lstStyle/>
          <a:p>
            <a:pPr eaLnBrk="1" hangingPunct="1"/>
            <a:r>
              <a:rPr lang="ja-JP" altLang="en-US" smtClean="0"/>
              <a:t>オークションにおける戦略的関係</a:t>
            </a:r>
          </a:p>
        </p:txBody>
      </p:sp>
      <p:sp>
        <p:nvSpPr>
          <p:cNvPr id="15363" name="Rectangle 3"/>
          <p:cNvSpPr>
            <a:spLocks noGrp="1" noChangeArrowheads="1"/>
          </p:cNvSpPr>
          <p:nvPr>
            <p:ph type="body" idx="1"/>
          </p:nvPr>
        </p:nvSpPr>
        <p:spPr/>
        <p:txBody>
          <a:bodyPr/>
          <a:lstStyle/>
          <a:p>
            <a:pPr eaLnBrk="1" hangingPunct="1"/>
            <a:r>
              <a:rPr lang="ja-JP" altLang="en-US" dirty="0" smtClean="0"/>
              <a:t>買い手：なるべく</a:t>
            </a:r>
            <a:r>
              <a:rPr lang="ja-JP" altLang="en-US" dirty="0" smtClean="0">
                <a:solidFill>
                  <a:schemeClr val="bg1"/>
                </a:solidFill>
              </a:rPr>
              <a:t>安く</a:t>
            </a:r>
            <a:r>
              <a:rPr lang="ja-JP" altLang="en-US" dirty="0" smtClean="0"/>
              <a:t>商品を競り落としたい</a:t>
            </a:r>
          </a:p>
          <a:p>
            <a:pPr lvl="1" eaLnBrk="1" hangingPunct="1"/>
            <a:r>
              <a:rPr lang="ja-JP" altLang="en-US" dirty="0" smtClean="0"/>
              <a:t>⇒ </a:t>
            </a:r>
            <a:r>
              <a:rPr lang="ja-JP" altLang="en-US" dirty="0" smtClean="0">
                <a:solidFill>
                  <a:schemeClr val="bg1"/>
                </a:solidFill>
              </a:rPr>
              <a:t>他の</a:t>
            </a:r>
            <a:r>
              <a:rPr lang="ja-JP" altLang="en-US" dirty="0" smtClean="0"/>
              <a:t>買い手がどのようにふるまうかが問題</a:t>
            </a:r>
          </a:p>
          <a:p>
            <a:pPr lvl="1" eaLnBrk="1" hangingPunct="1"/>
            <a:r>
              <a:rPr lang="ja-JP" altLang="en-US" dirty="0" smtClean="0"/>
              <a:t>他の買い手の入札額：買い手の商品に対する評価に依存・・・一般に私的情報</a:t>
            </a:r>
          </a:p>
          <a:p>
            <a:pPr lvl="4" eaLnBrk="1" hangingPunct="1"/>
            <a:endParaRPr lang="ja-JP" altLang="en-US" dirty="0" smtClean="0"/>
          </a:p>
          <a:p>
            <a:pPr eaLnBrk="1" hangingPunct="1"/>
            <a:r>
              <a:rPr lang="ja-JP" altLang="en-US" dirty="0" smtClean="0"/>
              <a:t>売り手：儲けを</a:t>
            </a:r>
            <a:r>
              <a:rPr lang="ja-JP" altLang="en-US" dirty="0" smtClean="0">
                <a:solidFill>
                  <a:schemeClr val="bg1"/>
                </a:solidFill>
              </a:rPr>
              <a:t>最大</a:t>
            </a:r>
            <a:r>
              <a:rPr lang="ja-JP" altLang="en-US" dirty="0" smtClean="0"/>
              <a:t>にしたい</a:t>
            </a:r>
          </a:p>
          <a:p>
            <a:pPr lvl="1" eaLnBrk="1" hangingPunct="1"/>
            <a:r>
              <a:rPr lang="ja-JP" altLang="en-US" dirty="0" smtClean="0"/>
              <a:t>⇒ どの形式のオークションに商品を出品すればよいか？</a:t>
            </a:r>
          </a:p>
          <a:p>
            <a:pPr lvl="1" eaLnBrk="1" hangingPunct="1"/>
            <a:r>
              <a:rPr lang="ja-JP" altLang="en-US" dirty="0" smtClean="0"/>
              <a:t>やはり、</a:t>
            </a:r>
            <a:r>
              <a:rPr lang="ja-JP" altLang="en-US" dirty="0" smtClean="0">
                <a:solidFill>
                  <a:schemeClr val="bg1"/>
                </a:solidFill>
              </a:rPr>
              <a:t>買い手</a:t>
            </a:r>
            <a:r>
              <a:rPr lang="ja-JP" altLang="en-US" dirty="0" smtClean="0"/>
              <a:t>の商品に対する評価に依存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additive="base">
                                        <p:cTn id="7" dur="500" fill="hold"/>
                                        <p:tgtEl>
                                          <p:spTgt spid="153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anim calcmode="lin" valueType="num">
                                      <p:cBhvr additive="base">
                                        <p:cTn id="13" dur="500" fill="hold"/>
                                        <p:tgtEl>
                                          <p:spTgt spid="153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363">
                                            <p:txEl>
                                              <p:pRg st="1" end="1"/>
                                            </p:txEl>
                                          </p:spTgt>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15363">
                                            <p:txEl>
                                              <p:pRg st="2" end="2"/>
                                            </p:txEl>
                                          </p:spTgt>
                                        </p:tgtEl>
                                        <p:attrNameLst>
                                          <p:attrName>style.visibility</p:attrName>
                                        </p:attrNameLst>
                                      </p:cBhvr>
                                      <p:to>
                                        <p:strVal val="visible"/>
                                      </p:to>
                                    </p:set>
                                    <p:anim calcmode="lin" valueType="num">
                                      <p:cBhvr additive="base">
                                        <p:cTn id="18" dur="500" fill="hold"/>
                                        <p:tgtEl>
                                          <p:spTgt spid="1536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53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5363">
                                            <p:txEl>
                                              <p:pRg st="4" end="4"/>
                                            </p:txEl>
                                          </p:spTgt>
                                        </p:tgtEl>
                                        <p:attrNameLst>
                                          <p:attrName>style.visibility</p:attrName>
                                        </p:attrNameLst>
                                      </p:cBhvr>
                                      <p:to>
                                        <p:strVal val="visible"/>
                                      </p:to>
                                    </p:set>
                                    <p:anim calcmode="lin" valueType="num">
                                      <p:cBhvr additive="base">
                                        <p:cTn id="24" dur="500" fill="hold"/>
                                        <p:tgtEl>
                                          <p:spTgt spid="15363">
                                            <p:txEl>
                                              <p:pRg st="4" end="4"/>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536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5363">
                                            <p:txEl>
                                              <p:pRg st="5" end="5"/>
                                            </p:txEl>
                                          </p:spTgt>
                                        </p:tgtEl>
                                        <p:attrNameLst>
                                          <p:attrName>style.visibility</p:attrName>
                                        </p:attrNameLst>
                                      </p:cBhvr>
                                      <p:to>
                                        <p:strVal val="visible"/>
                                      </p:to>
                                    </p:set>
                                    <p:anim calcmode="lin" valueType="num">
                                      <p:cBhvr additive="base">
                                        <p:cTn id="30" dur="500" fill="hold"/>
                                        <p:tgtEl>
                                          <p:spTgt spid="15363">
                                            <p:txEl>
                                              <p:pRg st="5" end="5"/>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15363">
                                            <p:txEl>
                                              <p:pRg st="5" end="5"/>
                                            </p:txEl>
                                          </p:spTgt>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500"/>
                            </p:stCondLst>
                            <p:childTnLst>
                              <p:par>
                                <p:cTn id="33" presetID="2" presetClass="entr" presetSubtype="8" fill="hold" grpId="0" nodeType="afterEffect">
                                  <p:stCondLst>
                                    <p:cond delay="0"/>
                                  </p:stCondLst>
                                  <p:childTnLst>
                                    <p:set>
                                      <p:cBhvr>
                                        <p:cTn id="34" dur="1" fill="hold">
                                          <p:stCondLst>
                                            <p:cond delay="0"/>
                                          </p:stCondLst>
                                        </p:cTn>
                                        <p:tgtEl>
                                          <p:spTgt spid="15363">
                                            <p:txEl>
                                              <p:pRg st="6" end="6"/>
                                            </p:txEl>
                                          </p:spTgt>
                                        </p:tgtEl>
                                        <p:attrNameLst>
                                          <p:attrName>style.visibility</p:attrName>
                                        </p:attrNameLst>
                                      </p:cBhvr>
                                      <p:to>
                                        <p:strVal val="visible"/>
                                      </p:to>
                                    </p:set>
                                    <p:anim calcmode="lin" valueType="num">
                                      <p:cBhvr additive="base">
                                        <p:cTn id="35" dur="500" fill="hold"/>
                                        <p:tgtEl>
                                          <p:spTgt spid="15363">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536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FE45FCA5-3D21-4E80-A5C3-612536FB92D9}" type="slidenum">
              <a:rPr lang="en-US" altLang="ja-JP"/>
              <a:pPr eaLnBrk="1" hangingPunct="1"/>
              <a:t>7</a:t>
            </a:fld>
            <a:endParaRPr lang="en-US" altLang="ja-JP"/>
          </a:p>
        </p:txBody>
      </p:sp>
      <p:sp>
        <p:nvSpPr>
          <p:cNvPr id="11267" name="Rectangle 4"/>
          <p:cNvSpPr>
            <a:spLocks noGrp="1" noChangeArrowheads="1"/>
          </p:cNvSpPr>
          <p:nvPr>
            <p:ph type="title"/>
          </p:nvPr>
        </p:nvSpPr>
        <p:spPr/>
        <p:txBody>
          <a:bodyPr/>
          <a:lstStyle/>
          <a:p>
            <a:pPr eaLnBrk="1" hangingPunct="1"/>
            <a:r>
              <a:rPr lang="ja-JP" altLang="en-US" smtClean="0"/>
              <a:t>オークションのゲーム表現</a:t>
            </a:r>
          </a:p>
        </p:txBody>
      </p:sp>
      <p:sp>
        <p:nvSpPr>
          <p:cNvPr id="5125" name="Rectangle 5"/>
          <p:cNvSpPr>
            <a:spLocks noGrp="1" noChangeArrowheads="1"/>
          </p:cNvSpPr>
          <p:nvPr>
            <p:ph type="body" idx="1"/>
          </p:nvPr>
        </p:nvSpPr>
        <p:spPr>
          <a:xfrm>
            <a:off x="323850" y="1412875"/>
            <a:ext cx="8640763" cy="5256213"/>
          </a:xfrm>
        </p:spPr>
        <p:txBody>
          <a:bodyPr/>
          <a:lstStyle/>
          <a:p>
            <a:pPr eaLnBrk="1" hangingPunct="1">
              <a:lnSpc>
                <a:spcPct val="90000"/>
              </a:lnSpc>
            </a:pPr>
            <a:r>
              <a:rPr lang="en-US" altLang="ja-JP" sz="2800" smtClean="0"/>
              <a:t>1</a:t>
            </a:r>
            <a:r>
              <a:rPr lang="ja-JP" altLang="en-US" sz="2800" smtClean="0"/>
              <a:t>つの商品に対して買い手は</a:t>
            </a:r>
            <a:r>
              <a:rPr lang="en-US" altLang="ja-JP" sz="2800" smtClean="0"/>
              <a:t>2</a:t>
            </a:r>
            <a:r>
              <a:rPr lang="ja-JP" altLang="en-US" sz="2800" smtClean="0"/>
              <a:t>人（買い手</a:t>
            </a:r>
            <a:r>
              <a:rPr lang="en-US" altLang="ja-JP" sz="2800" smtClean="0"/>
              <a:t>1</a:t>
            </a:r>
            <a:r>
              <a:rPr lang="ja-JP" altLang="en-US" sz="2800" smtClean="0"/>
              <a:t>＆買い手</a:t>
            </a:r>
            <a:r>
              <a:rPr lang="en-US" altLang="ja-JP" sz="2800" smtClean="0"/>
              <a:t>2</a:t>
            </a:r>
            <a:r>
              <a:rPr lang="ja-JP" altLang="en-US" sz="2800" smtClean="0"/>
              <a:t>）</a:t>
            </a:r>
          </a:p>
          <a:p>
            <a:pPr lvl="4" eaLnBrk="1" hangingPunct="1">
              <a:lnSpc>
                <a:spcPct val="90000"/>
              </a:lnSpc>
            </a:pPr>
            <a:endParaRPr lang="ja-JP" altLang="en-US" sz="1800" smtClean="0"/>
          </a:p>
          <a:p>
            <a:pPr eaLnBrk="1" hangingPunct="1">
              <a:lnSpc>
                <a:spcPct val="90000"/>
              </a:lnSpc>
            </a:pPr>
            <a:r>
              <a:rPr lang="ja-JP" altLang="en-US" sz="2800" smtClean="0"/>
              <a:t>商品の価値</a:t>
            </a:r>
          </a:p>
          <a:p>
            <a:pPr lvl="1" eaLnBrk="1" hangingPunct="1">
              <a:lnSpc>
                <a:spcPct val="90000"/>
              </a:lnSpc>
            </a:pPr>
            <a:r>
              <a:rPr lang="ja-JP" altLang="en-US" sz="2400" smtClean="0"/>
              <a:t>買い手</a:t>
            </a:r>
            <a:r>
              <a:rPr lang="en-US" altLang="ja-JP" sz="2400" smtClean="0"/>
              <a:t>1</a:t>
            </a:r>
            <a:r>
              <a:rPr lang="ja-JP" altLang="en-US" sz="2400" smtClean="0"/>
              <a:t>：</a:t>
            </a:r>
            <a:r>
              <a:rPr lang="en-US" altLang="ja-JP" sz="2400" smtClean="0"/>
              <a:t>V</a:t>
            </a:r>
            <a:r>
              <a:rPr lang="en-US" altLang="ja-JP" sz="2400" baseline="-25000" smtClean="0"/>
              <a:t>1 </a:t>
            </a:r>
            <a:r>
              <a:rPr lang="ja-JP" altLang="en-US" sz="2400" smtClean="0"/>
              <a:t>、買い手</a:t>
            </a:r>
            <a:r>
              <a:rPr lang="en-US" altLang="ja-JP" sz="2400" smtClean="0"/>
              <a:t>2</a:t>
            </a:r>
            <a:r>
              <a:rPr lang="ja-JP" altLang="en-US" sz="2400" smtClean="0"/>
              <a:t>：</a:t>
            </a:r>
            <a:r>
              <a:rPr lang="en-US" altLang="ja-JP" sz="2400" smtClean="0"/>
              <a:t>V</a:t>
            </a:r>
            <a:r>
              <a:rPr lang="en-US" altLang="ja-JP" sz="2400" baseline="-25000" smtClean="0"/>
              <a:t>2</a:t>
            </a:r>
          </a:p>
          <a:p>
            <a:pPr lvl="1" eaLnBrk="1" hangingPunct="1">
              <a:lnSpc>
                <a:spcPct val="90000"/>
              </a:lnSpc>
            </a:pPr>
            <a:r>
              <a:rPr lang="ja-JP" altLang="en-US" sz="2400" smtClean="0"/>
              <a:t>売り手：</a:t>
            </a:r>
            <a:r>
              <a:rPr lang="en-US" altLang="ja-JP" sz="2400" smtClean="0"/>
              <a:t>0</a:t>
            </a:r>
            <a:r>
              <a:rPr lang="ja-JP" altLang="en-US" sz="2400" smtClean="0"/>
              <a:t>　（売り手にとっては無価値）</a:t>
            </a:r>
          </a:p>
          <a:p>
            <a:pPr lvl="4" eaLnBrk="1" hangingPunct="1">
              <a:lnSpc>
                <a:spcPct val="90000"/>
              </a:lnSpc>
            </a:pPr>
            <a:endParaRPr lang="ja-JP" altLang="en-US" sz="1800" smtClean="0"/>
          </a:p>
          <a:p>
            <a:pPr eaLnBrk="1" hangingPunct="1">
              <a:lnSpc>
                <a:spcPct val="90000"/>
              </a:lnSpc>
            </a:pPr>
            <a:r>
              <a:rPr lang="ja-JP" altLang="en-US" sz="2800" smtClean="0"/>
              <a:t>完全情報のケース：</a:t>
            </a:r>
            <a:r>
              <a:rPr lang="en-US" altLang="ja-JP" sz="2800" smtClean="0"/>
              <a:t>V</a:t>
            </a:r>
            <a:r>
              <a:rPr lang="en-US" altLang="ja-JP" sz="2800" baseline="-25000" smtClean="0"/>
              <a:t>1</a:t>
            </a:r>
            <a:r>
              <a:rPr lang="ja-JP" altLang="en-US" sz="2800" smtClean="0"/>
              <a:t>と</a:t>
            </a:r>
            <a:r>
              <a:rPr lang="en-US" altLang="ja-JP" sz="2800" smtClean="0"/>
              <a:t>V</a:t>
            </a:r>
            <a:r>
              <a:rPr lang="en-US" altLang="ja-JP" sz="2800" baseline="-25000" smtClean="0"/>
              <a:t>2</a:t>
            </a:r>
            <a:r>
              <a:rPr lang="ja-JP" altLang="en-US" sz="2800" smtClean="0"/>
              <a:t>の値を全ての個人が知っている</a:t>
            </a:r>
          </a:p>
          <a:p>
            <a:pPr lvl="4" eaLnBrk="1" hangingPunct="1">
              <a:lnSpc>
                <a:spcPct val="90000"/>
              </a:lnSpc>
            </a:pPr>
            <a:endParaRPr lang="ja-JP" altLang="en-US" sz="1800" smtClean="0"/>
          </a:p>
          <a:p>
            <a:pPr eaLnBrk="1" hangingPunct="1">
              <a:lnSpc>
                <a:spcPct val="90000"/>
              </a:lnSpc>
            </a:pPr>
            <a:r>
              <a:rPr lang="ja-JP" altLang="en-US" sz="2800" smtClean="0"/>
              <a:t>不完全情報のケース</a:t>
            </a:r>
          </a:p>
          <a:p>
            <a:pPr lvl="1" eaLnBrk="1" hangingPunct="1">
              <a:lnSpc>
                <a:spcPct val="90000"/>
              </a:lnSpc>
            </a:pPr>
            <a:r>
              <a:rPr lang="ja-JP" altLang="en-US" sz="2400" smtClean="0"/>
              <a:t>売り手は</a:t>
            </a:r>
            <a:r>
              <a:rPr lang="en-US" altLang="ja-JP" sz="2400" smtClean="0"/>
              <a:t>V</a:t>
            </a:r>
            <a:r>
              <a:rPr lang="en-US" altLang="ja-JP" sz="2400" baseline="-25000" smtClean="0"/>
              <a:t>1</a:t>
            </a:r>
            <a:r>
              <a:rPr lang="ja-JP" altLang="en-US" sz="2400" smtClean="0"/>
              <a:t>と</a:t>
            </a:r>
            <a:r>
              <a:rPr lang="en-US" altLang="ja-JP" sz="2400" smtClean="0"/>
              <a:t>V</a:t>
            </a:r>
            <a:r>
              <a:rPr lang="en-US" altLang="ja-JP" sz="2400" baseline="-25000" smtClean="0"/>
              <a:t>2</a:t>
            </a:r>
            <a:r>
              <a:rPr lang="ja-JP" altLang="en-US" sz="2400" smtClean="0"/>
              <a:t>の値を知らない</a:t>
            </a:r>
          </a:p>
          <a:p>
            <a:pPr lvl="1" eaLnBrk="1" hangingPunct="1">
              <a:lnSpc>
                <a:spcPct val="90000"/>
              </a:lnSpc>
            </a:pPr>
            <a:r>
              <a:rPr lang="ja-JP" altLang="en-US" sz="2400" smtClean="0"/>
              <a:t>買い手は自分の評価額 </a:t>
            </a:r>
            <a:r>
              <a:rPr lang="en-US" altLang="ja-JP" sz="2400" smtClean="0"/>
              <a:t>V</a:t>
            </a:r>
            <a:r>
              <a:rPr lang="en-US" altLang="ja-JP" sz="2400" baseline="-25000" smtClean="0"/>
              <a:t>i</a:t>
            </a:r>
            <a:r>
              <a:rPr lang="en-US" altLang="ja-JP" sz="2400" smtClean="0"/>
              <a:t> </a:t>
            </a:r>
            <a:r>
              <a:rPr lang="ja-JP" altLang="en-US" sz="2400" smtClean="0"/>
              <a:t>を知っているが、他人の評価額 </a:t>
            </a:r>
            <a:r>
              <a:rPr lang="en-US" altLang="ja-JP" sz="2400" smtClean="0"/>
              <a:t>V</a:t>
            </a:r>
            <a:r>
              <a:rPr lang="en-US" altLang="ja-JP" sz="2400" baseline="-25000" smtClean="0"/>
              <a:t>j </a:t>
            </a:r>
            <a:r>
              <a:rPr lang="ja-JP" altLang="en-US" sz="2400" smtClean="0"/>
              <a:t>を知らない</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5">
                                            <p:txEl>
                                              <p:pRg st="0" end="0"/>
                                            </p:txEl>
                                          </p:spTgt>
                                        </p:tgtEl>
                                        <p:attrNameLst>
                                          <p:attrName>style.visibility</p:attrName>
                                        </p:attrNameLst>
                                      </p:cBhvr>
                                      <p:to>
                                        <p:strVal val="visible"/>
                                      </p:to>
                                    </p:set>
                                    <p:anim calcmode="lin" valueType="num">
                                      <p:cBhvr additive="base">
                                        <p:cTn id="7" dur="500" fill="hold"/>
                                        <p:tgtEl>
                                          <p:spTgt spid="512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5">
                                            <p:txEl>
                                              <p:pRg st="2" end="2"/>
                                            </p:txEl>
                                          </p:spTgt>
                                        </p:tgtEl>
                                        <p:attrNameLst>
                                          <p:attrName>style.visibility</p:attrName>
                                        </p:attrNameLst>
                                      </p:cBhvr>
                                      <p:to>
                                        <p:strVal val="visible"/>
                                      </p:to>
                                    </p:set>
                                    <p:anim calcmode="lin" valueType="num">
                                      <p:cBhvr additive="base">
                                        <p:cTn id="13" dur="500" fill="hold"/>
                                        <p:tgtEl>
                                          <p:spTgt spid="512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25">
                                            <p:txEl>
                                              <p:pRg st="2" end="2"/>
                                            </p:txEl>
                                          </p:spTgt>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5125">
                                            <p:txEl>
                                              <p:pRg st="3" end="3"/>
                                            </p:txEl>
                                          </p:spTgt>
                                        </p:tgtEl>
                                        <p:attrNameLst>
                                          <p:attrName>style.visibility</p:attrName>
                                        </p:attrNameLst>
                                      </p:cBhvr>
                                      <p:to>
                                        <p:strVal val="visible"/>
                                      </p:to>
                                    </p:set>
                                    <p:anim calcmode="lin" valueType="num">
                                      <p:cBhvr additive="base">
                                        <p:cTn id="18" dur="500" fill="hold"/>
                                        <p:tgtEl>
                                          <p:spTgt spid="5125">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5125">
                                            <p:txEl>
                                              <p:pRg st="3" end="3"/>
                                            </p:txEl>
                                          </p:spTgt>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1000"/>
                            </p:stCondLst>
                            <p:childTnLst>
                              <p:par>
                                <p:cTn id="21" presetID="2" presetClass="entr" presetSubtype="8" fill="hold" grpId="0" nodeType="afterEffect">
                                  <p:stCondLst>
                                    <p:cond delay="0"/>
                                  </p:stCondLst>
                                  <p:childTnLst>
                                    <p:set>
                                      <p:cBhvr>
                                        <p:cTn id="22" dur="1" fill="hold">
                                          <p:stCondLst>
                                            <p:cond delay="0"/>
                                          </p:stCondLst>
                                        </p:cTn>
                                        <p:tgtEl>
                                          <p:spTgt spid="5125">
                                            <p:txEl>
                                              <p:pRg st="4" end="4"/>
                                            </p:txEl>
                                          </p:spTgt>
                                        </p:tgtEl>
                                        <p:attrNameLst>
                                          <p:attrName>style.visibility</p:attrName>
                                        </p:attrNameLst>
                                      </p:cBhvr>
                                      <p:to>
                                        <p:strVal val="visible"/>
                                      </p:to>
                                    </p:set>
                                    <p:anim calcmode="lin" valueType="num">
                                      <p:cBhvr additive="base">
                                        <p:cTn id="23" dur="500" fill="hold"/>
                                        <p:tgtEl>
                                          <p:spTgt spid="5125">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12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5125">
                                            <p:txEl>
                                              <p:pRg st="6" end="6"/>
                                            </p:txEl>
                                          </p:spTgt>
                                        </p:tgtEl>
                                        <p:attrNameLst>
                                          <p:attrName>style.visibility</p:attrName>
                                        </p:attrNameLst>
                                      </p:cBhvr>
                                      <p:to>
                                        <p:strVal val="visible"/>
                                      </p:to>
                                    </p:set>
                                    <p:anim calcmode="lin" valueType="num">
                                      <p:cBhvr additive="base">
                                        <p:cTn id="29" dur="500" fill="hold"/>
                                        <p:tgtEl>
                                          <p:spTgt spid="5125">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12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5125">
                                            <p:txEl>
                                              <p:pRg st="8" end="8"/>
                                            </p:txEl>
                                          </p:spTgt>
                                        </p:tgtEl>
                                        <p:attrNameLst>
                                          <p:attrName>style.visibility</p:attrName>
                                        </p:attrNameLst>
                                      </p:cBhvr>
                                      <p:to>
                                        <p:strVal val="visible"/>
                                      </p:to>
                                    </p:set>
                                    <p:anim calcmode="lin" valueType="num">
                                      <p:cBhvr additive="base">
                                        <p:cTn id="35" dur="500" fill="hold"/>
                                        <p:tgtEl>
                                          <p:spTgt spid="5125">
                                            <p:txEl>
                                              <p:pRg st="8" end="8"/>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5125">
                                            <p:txEl>
                                              <p:pRg st="8" end="8"/>
                                            </p:txEl>
                                          </p:spTgt>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500"/>
                            </p:stCondLst>
                            <p:childTnLst>
                              <p:par>
                                <p:cTn id="38" presetID="2" presetClass="entr" presetSubtype="8" fill="hold" grpId="0" nodeType="afterEffect">
                                  <p:stCondLst>
                                    <p:cond delay="0"/>
                                  </p:stCondLst>
                                  <p:childTnLst>
                                    <p:set>
                                      <p:cBhvr>
                                        <p:cTn id="39" dur="1" fill="hold">
                                          <p:stCondLst>
                                            <p:cond delay="0"/>
                                          </p:stCondLst>
                                        </p:cTn>
                                        <p:tgtEl>
                                          <p:spTgt spid="5125">
                                            <p:txEl>
                                              <p:pRg st="9" end="9"/>
                                            </p:txEl>
                                          </p:spTgt>
                                        </p:tgtEl>
                                        <p:attrNameLst>
                                          <p:attrName>style.visibility</p:attrName>
                                        </p:attrNameLst>
                                      </p:cBhvr>
                                      <p:to>
                                        <p:strVal val="visible"/>
                                      </p:to>
                                    </p:set>
                                    <p:anim calcmode="lin" valueType="num">
                                      <p:cBhvr additive="base">
                                        <p:cTn id="40" dur="500" fill="hold"/>
                                        <p:tgtEl>
                                          <p:spTgt spid="5125">
                                            <p:txEl>
                                              <p:pRg st="9" end="9"/>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5125">
                                            <p:txEl>
                                              <p:pRg st="9" end="9"/>
                                            </p:txEl>
                                          </p:spTgt>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1000"/>
                            </p:stCondLst>
                            <p:childTnLst>
                              <p:par>
                                <p:cTn id="43" presetID="2" presetClass="entr" presetSubtype="8" fill="hold" grpId="0" nodeType="afterEffect">
                                  <p:stCondLst>
                                    <p:cond delay="0"/>
                                  </p:stCondLst>
                                  <p:childTnLst>
                                    <p:set>
                                      <p:cBhvr>
                                        <p:cTn id="44" dur="1" fill="hold">
                                          <p:stCondLst>
                                            <p:cond delay="0"/>
                                          </p:stCondLst>
                                        </p:cTn>
                                        <p:tgtEl>
                                          <p:spTgt spid="5125">
                                            <p:txEl>
                                              <p:pRg st="10" end="10"/>
                                            </p:txEl>
                                          </p:spTgt>
                                        </p:tgtEl>
                                        <p:attrNameLst>
                                          <p:attrName>style.visibility</p:attrName>
                                        </p:attrNameLst>
                                      </p:cBhvr>
                                      <p:to>
                                        <p:strVal val="visible"/>
                                      </p:to>
                                    </p:set>
                                    <p:anim calcmode="lin" valueType="num">
                                      <p:cBhvr additive="base">
                                        <p:cTn id="45" dur="500" fill="hold"/>
                                        <p:tgtEl>
                                          <p:spTgt spid="5125">
                                            <p:txEl>
                                              <p:pRg st="10" end="1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5125">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92B877BC-8F68-4ED2-ABE3-05BD180FC058}" type="slidenum">
              <a:rPr lang="en-US" altLang="ja-JP"/>
              <a:pPr eaLnBrk="1" hangingPunct="1"/>
              <a:t>8</a:t>
            </a:fld>
            <a:endParaRPr lang="en-US" altLang="ja-JP"/>
          </a:p>
        </p:txBody>
      </p:sp>
      <p:sp>
        <p:nvSpPr>
          <p:cNvPr id="12291" name="Rectangle 2"/>
          <p:cNvSpPr>
            <a:spLocks noGrp="1" noChangeArrowheads="1"/>
          </p:cNvSpPr>
          <p:nvPr>
            <p:ph type="title"/>
          </p:nvPr>
        </p:nvSpPr>
        <p:spPr/>
        <p:txBody>
          <a:bodyPr/>
          <a:lstStyle/>
          <a:p>
            <a:pPr eaLnBrk="1" hangingPunct="1"/>
            <a:r>
              <a:rPr lang="ja-JP" altLang="en-US" smtClean="0"/>
              <a:t>完全情報のケース</a:t>
            </a:r>
          </a:p>
        </p:txBody>
      </p:sp>
      <p:sp>
        <p:nvSpPr>
          <p:cNvPr id="17411" name="Rectangle 3"/>
          <p:cNvSpPr>
            <a:spLocks noGrp="1" noChangeArrowheads="1"/>
          </p:cNvSpPr>
          <p:nvPr>
            <p:ph type="body" idx="1"/>
          </p:nvPr>
        </p:nvSpPr>
        <p:spPr>
          <a:xfrm>
            <a:off x="457200" y="1600200"/>
            <a:ext cx="8507413" cy="4492625"/>
          </a:xfrm>
        </p:spPr>
        <p:txBody>
          <a:bodyPr/>
          <a:lstStyle/>
          <a:p>
            <a:pPr eaLnBrk="1" hangingPunct="1">
              <a:lnSpc>
                <a:spcPct val="90000"/>
              </a:lnSpc>
            </a:pPr>
            <a:r>
              <a:rPr lang="ja-JP" altLang="en-US" sz="2400" dirty="0" smtClean="0"/>
              <a:t>売り手：</a:t>
            </a:r>
            <a:r>
              <a:rPr lang="en-US" altLang="ja-JP" sz="2400" dirty="0" smtClean="0"/>
              <a:t>V</a:t>
            </a:r>
            <a:r>
              <a:rPr lang="en-US" altLang="ja-JP" sz="2400" baseline="-25000" dirty="0" smtClean="0"/>
              <a:t>1</a:t>
            </a:r>
            <a:r>
              <a:rPr lang="ja-JP" altLang="en-US" sz="2400" dirty="0" smtClean="0"/>
              <a:t>と</a:t>
            </a:r>
            <a:r>
              <a:rPr lang="en-US" altLang="ja-JP" sz="2400" dirty="0" smtClean="0"/>
              <a:t>V</a:t>
            </a:r>
            <a:r>
              <a:rPr lang="en-US" altLang="ja-JP" sz="2400" baseline="-25000" dirty="0" smtClean="0"/>
              <a:t>2</a:t>
            </a:r>
            <a:r>
              <a:rPr lang="ja-JP" altLang="en-US" sz="2400" dirty="0" smtClean="0"/>
              <a:t>の高い方を選んで、より</a:t>
            </a:r>
            <a:r>
              <a:rPr lang="ja-JP" altLang="en-US" sz="2400" dirty="0" smtClean="0">
                <a:solidFill>
                  <a:schemeClr val="bg1"/>
                </a:solidFill>
              </a:rPr>
              <a:t>多く</a:t>
            </a:r>
            <a:r>
              <a:rPr lang="ja-JP" altLang="en-US" sz="2400" dirty="0" smtClean="0"/>
              <a:t>支払う意思のある人と直接交渉</a:t>
            </a:r>
          </a:p>
          <a:p>
            <a:pPr lvl="4" eaLnBrk="1" hangingPunct="1">
              <a:lnSpc>
                <a:spcPct val="90000"/>
              </a:lnSpc>
            </a:pPr>
            <a:endParaRPr lang="ja-JP" altLang="en-US" sz="1600" dirty="0" smtClean="0"/>
          </a:p>
          <a:p>
            <a:pPr eaLnBrk="1" hangingPunct="1">
              <a:lnSpc>
                <a:spcPct val="90000"/>
              </a:lnSpc>
            </a:pPr>
            <a:r>
              <a:rPr lang="en-US" altLang="ja-JP" sz="2400" dirty="0" smtClean="0"/>
              <a:t>V</a:t>
            </a:r>
            <a:r>
              <a:rPr lang="en-US" altLang="ja-JP" sz="2400" baseline="-25000" dirty="0" smtClean="0"/>
              <a:t>1</a:t>
            </a:r>
            <a:r>
              <a:rPr lang="ja-JP" altLang="en-US" sz="2400" dirty="0" smtClean="0"/>
              <a:t>＞</a:t>
            </a:r>
            <a:r>
              <a:rPr lang="en-US" altLang="ja-JP" sz="2400" dirty="0" smtClean="0"/>
              <a:t>V</a:t>
            </a:r>
            <a:r>
              <a:rPr lang="en-US" altLang="ja-JP" sz="2400" baseline="-25000" dirty="0" smtClean="0"/>
              <a:t>2 </a:t>
            </a:r>
            <a:r>
              <a:rPr lang="ja-JP" altLang="en-US" sz="2400" dirty="0" smtClean="0"/>
              <a:t>とする</a:t>
            </a:r>
          </a:p>
          <a:p>
            <a:pPr lvl="1" eaLnBrk="1" hangingPunct="1">
              <a:lnSpc>
                <a:spcPct val="90000"/>
              </a:lnSpc>
            </a:pPr>
            <a:r>
              <a:rPr lang="ja-JP" altLang="en-US" sz="2000" dirty="0" smtClean="0"/>
              <a:t>売り手は、買い手</a:t>
            </a:r>
            <a:r>
              <a:rPr lang="en-US" altLang="ja-JP" sz="2000" dirty="0" smtClean="0"/>
              <a:t>1</a:t>
            </a:r>
            <a:r>
              <a:rPr lang="ja-JP" altLang="en-US" sz="2000" dirty="0" smtClean="0"/>
              <a:t>に対して「</a:t>
            </a:r>
            <a:r>
              <a:rPr lang="en-US" altLang="ja-JP" sz="2000" dirty="0" smtClean="0"/>
              <a:t>V</a:t>
            </a:r>
            <a:r>
              <a:rPr lang="en-US" altLang="ja-JP" sz="2000" baseline="-25000" dirty="0" smtClean="0"/>
              <a:t>1</a:t>
            </a:r>
            <a:r>
              <a:rPr lang="ja-JP" altLang="en-US" sz="2000" dirty="0" smtClean="0"/>
              <a:t>で買うか、さも</a:t>
            </a:r>
            <a:r>
              <a:rPr lang="ja-JP" altLang="en-US" sz="2000" dirty="0" err="1" smtClean="0"/>
              <a:t>なくば</a:t>
            </a:r>
            <a:r>
              <a:rPr lang="ja-JP" altLang="en-US" sz="2000" dirty="0" smtClean="0"/>
              <a:t>交渉決裂」という最後通牒</a:t>
            </a:r>
          </a:p>
          <a:p>
            <a:pPr lvl="1" eaLnBrk="1" hangingPunct="1">
              <a:lnSpc>
                <a:spcPct val="90000"/>
              </a:lnSpc>
            </a:pPr>
            <a:r>
              <a:rPr lang="ja-JP" altLang="en-US" sz="2000" dirty="0" smtClean="0"/>
              <a:t>⇒ 買い手</a:t>
            </a:r>
            <a:r>
              <a:rPr lang="en-US" altLang="ja-JP" sz="2000" dirty="0" smtClean="0"/>
              <a:t>1</a:t>
            </a:r>
            <a:r>
              <a:rPr lang="ja-JP" altLang="en-US" sz="2000" dirty="0" smtClean="0"/>
              <a:t>は受け入れる</a:t>
            </a:r>
          </a:p>
          <a:p>
            <a:pPr lvl="4" eaLnBrk="1" hangingPunct="1">
              <a:lnSpc>
                <a:spcPct val="90000"/>
              </a:lnSpc>
            </a:pPr>
            <a:endParaRPr lang="ja-JP" altLang="en-US" sz="1600" dirty="0" smtClean="0"/>
          </a:p>
          <a:p>
            <a:pPr eaLnBrk="1" hangingPunct="1">
              <a:lnSpc>
                <a:spcPct val="90000"/>
              </a:lnSpc>
            </a:pPr>
            <a:r>
              <a:rPr lang="ja-JP" altLang="en-US" sz="2400" dirty="0" smtClean="0"/>
              <a:t>取引から生じる余剰（利益）＝</a:t>
            </a:r>
            <a:r>
              <a:rPr lang="en-US" altLang="ja-JP" sz="2400" dirty="0" smtClean="0">
                <a:solidFill>
                  <a:schemeClr val="bg1"/>
                </a:solidFill>
              </a:rPr>
              <a:t>V</a:t>
            </a:r>
            <a:r>
              <a:rPr lang="en-US" altLang="ja-JP" sz="2400" baseline="-25000" dirty="0" smtClean="0">
                <a:solidFill>
                  <a:schemeClr val="bg1"/>
                </a:solidFill>
              </a:rPr>
              <a:t>1 </a:t>
            </a:r>
            <a:r>
              <a:rPr lang="en-US" altLang="ja-JP" sz="2400" dirty="0" smtClean="0"/>
              <a:t>⇒ </a:t>
            </a:r>
            <a:r>
              <a:rPr lang="ja-JP" altLang="en-US" sz="2400" dirty="0" smtClean="0"/>
              <a:t>すべて</a:t>
            </a:r>
            <a:r>
              <a:rPr lang="ja-JP" altLang="en-US" sz="2400" dirty="0" smtClean="0">
                <a:solidFill>
                  <a:schemeClr val="bg1"/>
                </a:solidFill>
              </a:rPr>
              <a:t>売り手</a:t>
            </a:r>
            <a:r>
              <a:rPr lang="ja-JP" altLang="en-US" sz="2400" dirty="0" smtClean="0"/>
              <a:t>のものになる</a:t>
            </a:r>
            <a:r>
              <a:rPr lang="ja-JP" altLang="en-US" sz="2400" baseline="-25000" dirty="0" smtClean="0"/>
              <a:t> </a:t>
            </a:r>
            <a:endParaRPr lang="ja-JP" altLang="en-US" sz="2400" dirty="0" smtClean="0"/>
          </a:p>
          <a:p>
            <a:pPr lvl="4" eaLnBrk="1" hangingPunct="1">
              <a:lnSpc>
                <a:spcPct val="90000"/>
              </a:lnSpc>
            </a:pPr>
            <a:endParaRPr lang="ja-JP" altLang="en-US" sz="1600" dirty="0" smtClean="0"/>
          </a:p>
          <a:p>
            <a:pPr eaLnBrk="1" hangingPunct="1">
              <a:lnSpc>
                <a:spcPct val="90000"/>
              </a:lnSpc>
            </a:pPr>
            <a:r>
              <a:rPr lang="en-US" altLang="ja-JP" sz="2400" dirty="0" smtClean="0"/>
              <a:t>V</a:t>
            </a:r>
            <a:r>
              <a:rPr lang="en-US" altLang="ja-JP" sz="2400" baseline="-25000" dirty="0" smtClean="0"/>
              <a:t>1</a:t>
            </a:r>
            <a:r>
              <a:rPr lang="ja-JP" altLang="en-US" sz="2400" dirty="0" smtClean="0"/>
              <a:t>＜</a:t>
            </a:r>
            <a:r>
              <a:rPr lang="en-US" altLang="ja-JP" sz="2400" dirty="0" smtClean="0"/>
              <a:t>V</a:t>
            </a:r>
            <a:r>
              <a:rPr lang="en-US" altLang="ja-JP" sz="2400" baseline="-25000" dirty="0" smtClean="0"/>
              <a:t>2 </a:t>
            </a:r>
            <a:r>
              <a:rPr lang="ja-JP" altLang="en-US" sz="2400" dirty="0" smtClean="0"/>
              <a:t>のときは逆の結果</a:t>
            </a:r>
          </a:p>
          <a:p>
            <a:pPr eaLnBrk="1" hangingPunct="1">
              <a:lnSpc>
                <a:spcPct val="90000"/>
              </a:lnSpc>
            </a:pPr>
            <a:r>
              <a:rPr lang="ja-JP" altLang="en-US" sz="2400" dirty="0" smtClean="0"/>
              <a:t>⇒ まとめると</a:t>
            </a:r>
          </a:p>
        </p:txBody>
      </p:sp>
      <p:sp>
        <p:nvSpPr>
          <p:cNvPr id="17412" name="Text Box 4"/>
          <p:cNvSpPr txBox="1">
            <a:spLocks noChangeArrowheads="1"/>
          </p:cNvSpPr>
          <p:nvPr/>
        </p:nvSpPr>
        <p:spPr bwMode="auto">
          <a:xfrm>
            <a:off x="2843213" y="5373688"/>
            <a:ext cx="4379912" cy="12001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400" dirty="0"/>
              <a:t>商品の取引価格＝</a:t>
            </a:r>
            <a:r>
              <a:rPr lang="en-US" altLang="ja-JP" sz="2400" dirty="0">
                <a:solidFill>
                  <a:schemeClr val="bg1"/>
                </a:solidFill>
              </a:rPr>
              <a:t>max</a:t>
            </a:r>
            <a:r>
              <a:rPr lang="en-US" altLang="ja-JP" sz="2400" dirty="0"/>
              <a:t> {V</a:t>
            </a:r>
            <a:r>
              <a:rPr lang="en-US" altLang="ja-JP" sz="2400" baseline="-25000" dirty="0"/>
              <a:t>1</a:t>
            </a:r>
            <a:r>
              <a:rPr lang="en-US" altLang="ja-JP" sz="2400" dirty="0"/>
              <a:t>,V</a:t>
            </a:r>
            <a:r>
              <a:rPr lang="en-US" altLang="ja-JP" sz="2400" baseline="-25000" dirty="0"/>
              <a:t>2 </a:t>
            </a:r>
            <a:r>
              <a:rPr lang="en-US" altLang="ja-JP" sz="2400" dirty="0"/>
              <a:t>}</a:t>
            </a:r>
          </a:p>
          <a:p>
            <a:pPr eaLnBrk="1" hangingPunct="1"/>
            <a:r>
              <a:rPr lang="ja-JP" altLang="en-US" sz="2400" dirty="0"/>
              <a:t>余剰＝</a:t>
            </a:r>
            <a:r>
              <a:rPr lang="en-US" altLang="ja-JP" sz="2400" dirty="0">
                <a:solidFill>
                  <a:schemeClr val="bg1"/>
                </a:solidFill>
              </a:rPr>
              <a:t>max</a:t>
            </a:r>
            <a:r>
              <a:rPr lang="en-US" altLang="ja-JP" sz="2400" dirty="0"/>
              <a:t> {V</a:t>
            </a:r>
            <a:r>
              <a:rPr lang="en-US" altLang="ja-JP" sz="2400" baseline="-25000" dirty="0"/>
              <a:t>1</a:t>
            </a:r>
            <a:r>
              <a:rPr lang="en-US" altLang="ja-JP" sz="2400" dirty="0"/>
              <a:t>,V</a:t>
            </a:r>
            <a:r>
              <a:rPr lang="en-US" altLang="ja-JP" sz="2400" baseline="-25000" dirty="0"/>
              <a:t>2 </a:t>
            </a:r>
            <a:r>
              <a:rPr lang="en-US" altLang="ja-JP" sz="2400" dirty="0"/>
              <a:t>}</a:t>
            </a:r>
          </a:p>
          <a:p>
            <a:pPr eaLnBrk="1" hangingPunct="1"/>
            <a:r>
              <a:rPr lang="en-US" altLang="ja-JP" sz="2400" dirty="0"/>
              <a:t>⇒ </a:t>
            </a:r>
            <a:r>
              <a:rPr lang="ja-JP" altLang="en-US" sz="2400" dirty="0"/>
              <a:t>すべて</a:t>
            </a:r>
            <a:r>
              <a:rPr lang="ja-JP" altLang="en-US" sz="2400" dirty="0">
                <a:solidFill>
                  <a:schemeClr val="bg1"/>
                </a:solidFill>
              </a:rPr>
              <a:t>売り手</a:t>
            </a:r>
            <a:r>
              <a:rPr lang="ja-JP" altLang="en-US" sz="2400" dirty="0"/>
              <a:t>が受け取る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11">
                                            <p:txEl>
                                              <p:pRg st="2" end="2"/>
                                            </p:txEl>
                                          </p:spTgt>
                                        </p:tgtEl>
                                        <p:attrNameLst>
                                          <p:attrName>style.visibility</p:attrName>
                                        </p:attrNameLst>
                                      </p:cBhvr>
                                      <p:to>
                                        <p:strVal val="visible"/>
                                      </p:to>
                                    </p:set>
                                    <p:anim calcmode="lin" valueType="num">
                                      <p:cBhvr additive="base">
                                        <p:cTn id="13" dur="500" fill="hold"/>
                                        <p:tgtEl>
                                          <p:spTgt spid="1741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411">
                                            <p:txEl>
                                              <p:pRg st="2" end="2"/>
                                            </p:txEl>
                                          </p:spTgt>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17411">
                                            <p:txEl>
                                              <p:pRg st="3" end="3"/>
                                            </p:txEl>
                                          </p:spTgt>
                                        </p:tgtEl>
                                        <p:attrNameLst>
                                          <p:attrName>style.visibility</p:attrName>
                                        </p:attrNameLst>
                                      </p:cBhvr>
                                      <p:to>
                                        <p:strVal val="visible"/>
                                      </p:to>
                                    </p:set>
                                    <p:anim calcmode="lin" valueType="num">
                                      <p:cBhvr additive="base">
                                        <p:cTn id="18" dur="500" fill="hold"/>
                                        <p:tgtEl>
                                          <p:spTgt spid="17411">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7411">
                                            <p:txEl>
                                              <p:pRg st="3" end="3"/>
                                            </p:txEl>
                                          </p:spTgt>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1000"/>
                            </p:stCondLst>
                            <p:childTnLst>
                              <p:par>
                                <p:cTn id="21" presetID="2" presetClass="entr" presetSubtype="8" fill="hold" grpId="0" nodeType="afterEffect">
                                  <p:stCondLst>
                                    <p:cond delay="0"/>
                                  </p:stCondLst>
                                  <p:childTnLst>
                                    <p:set>
                                      <p:cBhvr>
                                        <p:cTn id="22" dur="1" fill="hold">
                                          <p:stCondLst>
                                            <p:cond delay="0"/>
                                          </p:stCondLst>
                                        </p:cTn>
                                        <p:tgtEl>
                                          <p:spTgt spid="17411">
                                            <p:txEl>
                                              <p:pRg st="4" end="4"/>
                                            </p:txEl>
                                          </p:spTgt>
                                        </p:tgtEl>
                                        <p:attrNameLst>
                                          <p:attrName>style.visibility</p:attrName>
                                        </p:attrNameLst>
                                      </p:cBhvr>
                                      <p:to>
                                        <p:strVal val="visible"/>
                                      </p:to>
                                    </p:set>
                                    <p:anim calcmode="lin" valueType="num">
                                      <p:cBhvr additive="base">
                                        <p:cTn id="23" dur="500" fill="hold"/>
                                        <p:tgtEl>
                                          <p:spTgt spid="17411">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741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7411">
                                            <p:txEl>
                                              <p:pRg st="6" end="6"/>
                                            </p:txEl>
                                          </p:spTgt>
                                        </p:tgtEl>
                                        <p:attrNameLst>
                                          <p:attrName>style.visibility</p:attrName>
                                        </p:attrNameLst>
                                      </p:cBhvr>
                                      <p:to>
                                        <p:strVal val="visible"/>
                                      </p:to>
                                    </p:set>
                                    <p:anim calcmode="lin" valueType="num">
                                      <p:cBhvr additive="base">
                                        <p:cTn id="29" dur="500" fill="hold"/>
                                        <p:tgtEl>
                                          <p:spTgt spid="17411">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741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7411">
                                            <p:txEl>
                                              <p:pRg st="8" end="8"/>
                                            </p:txEl>
                                          </p:spTgt>
                                        </p:tgtEl>
                                        <p:attrNameLst>
                                          <p:attrName>style.visibility</p:attrName>
                                        </p:attrNameLst>
                                      </p:cBhvr>
                                      <p:to>
                                        <p:strVal val="visible"/>
                                      </p:to>
                                    </p:set>
                                    <p:anim calcmode="lin" valueType="num">
                                      <p:cBhvr additive="base">
                                        <p:cTn id="35" dur="500" fill="hold"/>
                                        <p:tgtEl>
                                          <p:spTgt spid="17411">
                                            <p:txEl>
                                              <p:pRg st="8" end="8"/>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7411">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7411">
                                            <p:txEl>
                                              <p:pRg st="9" end="9"/>
                                            </p:txEl>
                                          </p:spTgt>
                                        </p:tgtEl>
                                        <p:attrNameLst>
                                          <p:attrName>style.visibility</p:attrName>
                                        </p:attrNameLst>
                                      </p:cBhvr>
                                      <p:to>
                                        <p:strVal val="visible"/>
                                      </p:to>
                                    </p:set>
                                    <p:anim calcmode="lin" valueType="num">
                                      <p:cBhvr additive="base">
                                        <p:cTn id="41" dur="500" fill="hold"/>
                                        <p:tgtEl>
                                          <p:spTgt spid="17411">
                                            <p:txEl>
                                              <p:pRg st="9" end="9"/>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7411">
                                            <p:txEl>
                                              <p:pRg st="9" end="9"/>
                                            </p:txEl>
                                          </p:spTgt>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500"/>
                            </p:stCondLst>
                            <p:childTnLst>
                              <p:par>
                                <p:cTn id="44" presetID="53" presetClass="entr" presetSubtype="0" fill="hold" grpId="0" nodeType="afterEffect">
                                  <p:stCondLst>
                                    <p:cond delay="0"/>
                                  </p:stCondLst>
                                  <p:childTnLst>
                                    <p:set>
                                      <p:cBhvr>
                                        <p:cTn id="45" dur="1" fill="hold">
                                          <p:stCondLst>
                                            <p:cond delay="0"/>
                                          </p:stCondLst>
                                        </p:cTn>
                                        <p:tgtEl>
                                          <p:spTgt spid="17412"/>
                                        </p:tgtEl>
                                        <p:attrNameLst>
                                          <p:attrName>style.visibility</p:attrName>
                                        </p:attrNameLst>
                                      </p:cBhvr>
                                      <p:to>
                                        <p:strVal val="visible"/>
                                      </p:to>
                                    </p:set>
                                    <p:anim calcmode="lin" valueType="num">
                                      <p:cBhvr>
                                        <p:cTn id="46" dur="500" fill="hold"/>
                                        <p:tgtEl>
                                          <p:spTgt spid="17412"/>
                                        </p:tgtEl>
                                        <p:attrNameLst>
                                          <p:attrName>ppt_w</p:attrName>
                                        </p:attrNameLst>
                                      </p:cBhvr>
                                      <p:tavLst>
                                        <p:tav tm="0">
                                          <p:val>
                                            <p:fltVal val="0"/>
                                          </p:val>
                                        </p:tav>
                                        <p:tav tm="100000">
                                          <p:val>
                                            <p:strVal val="#ppt_w"/>
                                          </p:val>
                                        </p:tav>
                                      </p:tavLst>
                                    </p:anim>
                                    <p:anim calcmode="lin" valueType="num">
                                      <p:cBhvr>
                                        <p:cTn id="47" dur="500" fill="hold"/>
                                        <p:tgtEl>
                                          <p:spTgt spid="17412"/>
                                        </p:tgtEl>
                                        <p:attrNameLst>
                                          <p:attrName>ppt_h</p:attrName>
                                        </p:attrNameLst>
                                      </p:cBhvr>
                                      <p:tavLst>
                                        <p:tav tm="0">
                                          <p:val>
                                            <p:fltVal val="0"/>
                                          </p:val>
                                        </p:tav>
                                        <p:tav tm="100000">
                                          <p:val>
                                            <p:strVal val="#ppt_h"/>
                                          </p:val>
                                        </p:tav>
                                      </p:tavLst>
                                    </p:anim>
                                    <p:animEffect transition="in" filter="fade">
                                      <p:cBhvr>
                                        <p:cTn id="48" dur="500"/>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P spid="174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E60C3EA2-2797-4F30-A660-A8D254CCBD8A}" type="slidenum">
              <a:rPr lang="en-US" altLang="ja-JP"/>
              <a:pPr eaLnBrk="1" hangingPunct="1"/>
              <a:t>9</a:t>
            </a:fld>
            <a:endParaRPr lang="en-US" altLang="ja-JP"/>
          </a:p>
        </p:txBody>
      </p:sp>
      <p:sp>
        <p:nvSpPr>
          <p:cNvPr id="13315" name="Rectangle 2"/>
          <p:cNvSpPr>
            <a:spLocks noGrp="1" noChangeArrowheads="1"/>
          </p:cNvSpPr>
          <p:nvPr>
            <p:ph type="title"/>
          </p:nvPr>
        </p:nvSpPr>
        <p:spPr/>
        <p:txBody>
          <a:bodyPr/>
          <a:lstStyle/>
          <a:p>
            <a:pPr eaLnBrk="1" hangingPunct="1"/>
            <a:r>
              <a:rPr lang="ja-JP" altLang="en-US" smtClean="0"/>
              <a:t>競売</a:t>
            </a:r>
          </a:p>
        </p:txBody>
      </p:sp>
      <p:sp>
        <p:nvSpPr>
          <p:cNvPr id="18435" name="Rectangle 3"/>
          <p:cNvSpPr>
            <a:spLocks noGrp="1" noChangeArrowheads="1"/>
          </p:cNvSpPr>
          <p:nvPr>
            <p:ph type="body" idx="1"/>
          </p:nvPr>
        </p:nvSpPr>
        <p:spPr>
          <a:xfrm>
            <a:off x="457200" y="1600200"/>
            <a:ext cx="8229600" cy="4852988"/>
          </a:xfrm>
        </p:spPr>
        <p:txBody>
          <a:bodyPr/>
          <a:lstStyle/>
          <a:p>
            <a:pPr eaLnBrk="1" hangingPunct="1"/>
            <a:r>
              <a:rPr lang="ja-JP" altLang="en-US" sz="2800" dirty="0" smtClean="0"/>
              <a:t>以下では不完全情報を仮定</a:t>
            </a:r>
          </a:p>
          <a:p>
            <a:pPr lvl="4" eaLnBrk="1" hangingPunct="1"/>
            <a:endParaRPr lang="ja-JP" altLang="en-US" sz="1800" dirty="0" smtClean="0"/>
          </a:p>
          <a:p>
            <a:pPr eaLnBrk="1" hangingPunct="1"/>
            <a:r>
              <a:rPr lang="ja-JP" altLang="en-US" sz="2800" dirty="0" smtClean="0"/>
              <a:t>競り人が商品の価格</a:t>
            </a:r>
            <a:r>
              <a:rPr lang="en-US" altLang="ja-JP" sz="2800" dirty="0" smtClean="0"/>
              <a:t>p</a:t>
            </a:r>
            <a:r>
              <a:rPr lang="ja-JP" altLang="en-US" sz="2800" dirty="0" smtClean="0"/>
              <a:t>を次第に吊り上げ</a:t>
            </a:r>
          </a:p>
          <a:p>
            <a:pPr eaLnBrk="1" hangingPunct="1"/>
            <a:r>
              <a:rPr lang="ja-JP" altLang="en-US" sz="2800" dirty="0" smtClean="0"/>
              <a:t>⇒買い手</a:t>
            </a:r>
            <a:r>
              <a:rPr lang="en-US" altLang="ja-JP" sz="2800" dirty="0" err="1" smtClean="0"/>
              <a:t>i</a:t>
            </a:r>
            <a:r>
              <a:rPr lang="ja-JP" altLang="en-US" sz="2800" dirty="0" smtClean="0"/>
              <a:t>（</a:t>
            </a:r>
            <a:r>
              <a:rPr lang="en-US" altLang="ja-JP" sz="2800" dirty="0" err="1" smtClean="0"/>
              <a:t>i</a:t>
            </a:r>
            <a:r>
              <a:rPr lang="en-US" altLang="ja-JP" sz="2800" dirty="0" smtClean="0"/>
              <a:t>=1,2</a:t>
            </a:r>
            <a:r>
              <a:rPr lang="ja-JP" altLang="en-US" sz="2800" dirty="0" smtClean="0"/>
              <a:t>）は</a:t>
            </a:r>
            <a:r>
              <a:rPr lang="en-US" altLang="ja-JP" sz="2800" dirty="0" smtClean="0"/>
              <a:t>p</a:t>
            </a:r>
            <a:r>
              <a:rPr lang="ja-JP" altLang="en-US" sz="2800" dirty="0" smtClean="0">
                <a:solidFill>
                  <a:schemeClr val="bg1"/>
                </a:solidFill>
              </a:rPr>
              <a:t>＜</a:t>
            </a:r>
            <a:r>
              <a:rPr lang="en-US" altLang="ja-JP" sz="2800" dirty="0" smtClean="0"/>
              <a:t>V</a:t>
            </a:r>
            <a:r>
              <a:rPr lang="en-US" altLang="ja-JP" sz="2800" baseline="-25000" dirty="0" smtClean="0"/>
              <a:t>i </a:t>
            </a:r>
            <a:r>
              <a:rPr lang="ja-JP" altLang="en-US" sz="2800" dirty="0" smtClean="0"/>
              <a:t>である限り、競売に残る</a:t>
            </a:r>
          </a:p>
          <a:p>
            <a:pPr lvl="1" eaLnBrk="1" hangingPunct="1"/>
            <a:r>
              <a:rPr lang="ja-JP" altLang="en-US" sz="2400" dirty="0" smtClean="0"/>
              <a:t>降りた場合の利得＝</a:t>
            </a:r>
            <a:r>
              <a:rPr lang="en-US" altLang="ja-JP" sz="2400" dirty="0" smtClean="0">
                <a:solidFill>
                  <a:schemeClr val="bg1"/>
                </a:solidFill>
              </a:rPr>
              <a:t>0</a:t>
            </a:r>
          </a:p>
          <a:p>
            <a:pPr lvl="1" eaLnBrk="1" hangingPunct="1"/>
            <a:r>
              <a:rPr lang="ja-JP" altLang="en-US" sz="2400" dirty="0" smtClean="0"/>
              <a:t>降りなかった場合の利得：</a:t>
            </a:r>
          </a:p>
          <a:p>
            <a:pPr lvl="2" eaLnBrk="1" hangingPunct="1"/>
            <a:r>
              <a:rPr lang="ja-JP" altLang="en-US" sz="2000" dirty="0" smtClean="0"/>
              <a:t>相手が降りなければ競売は続く ⇒ とりあえずの利得は</a:t>
            </a:r>
            <a:r>
              <a:rPr lang="en-US" altLang="ja-JP" sz="2000" dirty="0" smtClean="0">
                <a:solidFill>
                  <a:schemeClr val="bg1"/>
                </a:solidFill>
              </a:rPr>
              <a:t>0</a:t>
            </a:r>
          </a:p>
          <a:p>
            <a:pPr lvl="2" eaLnBrk="1" hangingPunct="1"/>
            <a:r>
              <a:rPr lang="ja-JP" altLang="en-US" sz="2000" dirty="0" smtClean="0"/>
              <a:t>相手が降りれば、</a:t>
            </a:r>
            <a:r>
              <a:rPr lang="en-US" altLang="ja-JP" sz="2000" dirty="0" smtClean="0">
                <a:solidFill>
                  <a:schemeClr val="bg1"/>
                </a:solidFill>
              </a:rPr>
              <a:t>V</a:t>
            </a:r>
            <a:r>
              <a:rPr lang="en-US" altLang="ja-JP" sz="2000" baseline="-25000" dirty="0" smtClean="0">
                <a:solidFill>
                  <a:schemeClr val="bg1"/>
                </a:solidFill>
              </a:rPr>
              <a:t>i </a:t>
            </a:r>
            <a:r>
              <a:rPr lang="ja-JP" altLang="en-US" sz="2000" dirty="0" smtClean="0">
                <a:solidFill>
                  <a:schemeClr val="bg1"/>
                </a:solidFill>
              </a:rPr>
              <a:t>－</a:t>
            </a:r>
            <a:r>
              <a:rPr lang="en-US" altLang="ja-JP" sz="2000" dirty="0" smtClean="0">
                <a:solidFill>
                  <a:schemeClr val="bg1"/>
                </a:solidFill>
              </a:rPr>
              <a:t>p</a:t>
            </a:r>
            <a:r>
              <a:rPr lang="en-US" altLang="ja-JP" sz="2000" dirty="0" smtClean="0"/>
              <a:t> </a:t>
            </a:r>
            <a:r>
              <a:rPr lang="ja-JP" altLang="en-US" sz="2000" dirty="0" smtClean="0"/>
              <a:t>（</a:t>
            </a:r>
            <a:r>
              <a:rPr lang="en-US" altLang="ja-JP" sz="2000" dirty="0" smtClean="0"/>
              <a:t>V</a:t>
            </a:r>
            <a:r>
              <a:rPr lang="en-US" altLang="ja-JP" sz="2000" baseline="-25000" dirty="0" smtClean="0"/>
              <a:t>i </a:t>
            </a:r>
            <a:r>
              <a:rPr lang="ja-JP" altLang="en-US" sz="2000" dirty="0" err="1" smtClean="0"/>
              <a:t>まで</a:t>
            </a:r>
            <a:r>
              <a:rPr lang="ja-JP" altLang="en-US" sz="2000" dirty="0" smtClean="0"/>
              <a:t>支払う意思があるが、実際の支払額は</a:t>
            </a:r>
            <a:r>
              <a:rPr lang="en-US" altLang="ja-JP" sz="2000" dirty="0" smtClean="0"/>
              <a:t>p</a:t>
            </a:r>
            <a:r>
              <a:rPr lang="ja-JP" altLang="en-US" sz="2000" dirty="0" smtClean="0"/>
              <a:t>）</a:t>
            </a:r>
          </a:p>
          <a:p>
            <a:pPr eaLnBrk="1" hangingPunct="1"/>
            <a:r>
              <a:rPr lang="ja-JP" altLang="en-US" sz="2800" dirty="0" smtClean="0"/>
              <a:t>この戦略は、他の買い手の戦略に依存</a:t>
            </a:r>
            <a:r>
              <a:rPr lang="ja-JP" altLang="en-US" sz="2800" dirty="0" smtClean="0">
                <a:solidFill>
                  <a:schemeClr val="bg1"/>
                </a:solidFill>
              </a:rPr>
              <a:t>しない</a:t>
            </a:r>
            <a:r>
              <a:rPr lang="ja-JP" altLang="en-US" sz="2800" dirty="0" smtClean="0"/>
              <a:t> ⇒ 弱支配戦略</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additive="base">
                                        <p:cTn id="7"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2" end="2"/>
                                            </p:txEl>
                                          </p:spTgt>
                                        </p:tgtEl>
                                        <p:attrNameLst>
                                          <p:attrName>style.visibility</p:attrName>
                                        </p:attrNameLst>
                                      </p:cBhvr>
                                      <p:to>
                                        <p:strVal val="visible"/>
                                      </p:to>
                                    </p:set>
                                    <p:anim calcmode="lin" valueType="num">
                                      <p:cBhvr additive="base">
                                        <p:cTn id="13" dur="500" fill="hold"/>
                                        <p:tgtEl>
                                          <p:spTgt spid="1843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5">
                                            <p:txEl>
                                              <p:pRg st="3" end="3"/>
                                            </p:txEl>
                                          </p:spTgt>
                                        </p:tgtEl>
                                        <p:attrNameLst>
                                          <p:attrName>style.visibility</p:attrName>
                                        </p:attrNameLst>
                                      </p:cBhvr>
                                      <p:to>
                                        <p:strVal val="visible"/>
                                      </p:to>
                                    </p:set>
                                    <p:anim calcmode="lin" valueType="num">
                                      <p:cBhvr additive="base">
                                        <p:cTn id="19" dur="500" fill="hold"/>
                                        <p:tgtEl>
                                          <p:spTgt spid="1843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843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435">
                                            <p:txEl>
                                              <p:pRg st="4" end="4"/>
                                            </p:txEl>
                                          </p:spTgt>
                                        </p:tgtEl>
                                        <p:attrNameLst>
                                          <p:attrName>style.visibility</p:attrName>
                                        </p:attrNameLst>
                                      </p:cBhvr>
                                      <p:to>
                                        <p:strVal val="visible"/>
                                      </p:to>
                                    </p:set>
                                    <p:anim calcmode="lin" valueType="num">
                                      <p:cBhvr additive="base">
                                        <p:cTn id="25" dur="500" fill="hold"/>
                                        <p:tgtEl>
                                          <p:spTgt spid="1843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43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435">
                                            <p:txEl>
                                              <p:pRg st="5" end="5"/>
                                            </p:txEl>
                                          </p:spTgt>
                                        </p:tgtEl>
                                        <p:attrNameLst>
                                          <p:attrName>style.visibility</p:attrName>
                                        </p:attrNameLst>
                                      </p:cBhvr>
                                      <p:to>
                                        <p:strVal val="visible"/>
                                      </p:to>
                                    </p:set>
                                    <p:anim calcmode="lin" valueType="num">
                                      <p:cBhvr additive="base">
                                        <p:cTn id="31" dur="500" fill="hold"/>
                                        <p:tgtEl>
                                          <p:spTgt spid="18435">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8435">
                                            <p:txEl>
                                              <p:pRg st="5" end="5"/>
                                            </p:txEl>
                                          </p:spTgt>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500"/>
                            </p:stCondLst>
                            <p:childTnLst>
                              <p:par>
                                <p:cTn id="34" presetID="2" presetClass="entr" presetSubtype="8" fill="hold" grpId="0" nodeType="afterEffect">
                                  <p:stCondLst>
                                    <p:cond delay="0"/>
                                  </p:stCondLst>
                                  <p:childTnLst>
                                    <p:set>
                                      <p:cBhvr>
                                        <p:cTn id="35" dur="1" fill="hold">
                                          <p:stCondLst>
                                            <p:cond delay="0"/>
                                          </p:stCondLst>
                                        </p:cTn>
                                        <p:tgtEl>
                                          <p:spTgt spid="18435">
                                            <p:txEl>
                                              <p:pRg st="6" end="6"/>
                                            </p:txEl>
                                          </p:spTgt>
                                        </p:tgtEl>
                                        <p:attrNameLst>
                                          <p:attrName>style.visibility</p:attrName>
                                        </p:attrNameLst>
                                      </p:cBhvr>
                                      <p:to>
                                        <p:strVal val="visible"/>
                                      </p:to>
                                    </p:set>
                                    <p:anim calcmode="lin" valueType="num">
                                      <p:cBhvr additive="base">
                                        <p:cTn id="36" dur="500" fill="hold"/>
                                        <p:tgtEl>
                                          <p:spTgt spid="18435">
                                            <p:txEl>
                                              <p:pRg st="6" end="6"/>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18435">
                                            <p:txEl>
                                              <p:pRg st="6" end="6"/>
                                            </p:txEl>
                                          </p:spTgt>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1000"/>
                            </p:stCondLst>
                            <p:childTnLst>
                              <p:par>
                                <p:cTn id="39" presetID="2" presetClass="entr" presetSubtype="8" fill="hold" grpId="0" nodeType="afterEffect">
                                  <p:stCondLst>
                                    <p:cond delay="0"/>
                                  </p:stCondLst>
                                  <p:childTnLst>
                                    <p:set>
                                      <p:cBhvr>
                                        <p:cTn id="40" dur="1" fill="hold">
                                          <p:stCondLst>
                                            <p:cond delay="0"/>
                                          </p:stCondLst>
                                        </p:cTn>
                                        <p:tgtEl>
                                          <p:spTgt spid="18435">
                                            <p:txEl>
                                              <p:pRg st="7" end="7"/>
                                            </p:txEl>
                                          </p:spTgt>
                                        </p:tgtEl>
                                        <p:attrNameLst>
                                          <p:attrName>style.visibility</p:attrName>
                                        </p:attrNameLst>
                                      </p:cBhvr>
                                      <p:to>
                                        <p:strVal val="visible"/>
                                      </p:to>
                                    </p:set>
                                    <p:anim calcmode="lin" valueType="num">
                                      <p:cBhvr additive="base">
                                        <p:cTn id="41" dur="500" fill="hold"/>
                                        <p:tgtEl>
                                          <p:spTgt spid="18435">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843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8435">
                                            <p:txEl>
                                              <p:pRg st="8" end="8"/>
                                            </p:txEl>
                                          </p:spTgt>
                                        </p:tgtEl>
                                        <p:attrNameLst>
                                          <p:attrName>style.visibility</p:attrName>
                                        </p:attrNameLst>
                                      </p:cBhvr>
                                      <p:to>
                                        <p:strVal val="visible"/>
                                      </p:to>
                                    </p:set>
                                    <p:anim calcmode="lin" valueType="num">
                                      <p:cBhvr additive="base">
                                        <p:cTn id="47" dur="500" fill="hold"/>
                                        <p:tgtEl>
                                          <p:spTgt spid="18435">
                                            <p:txEl>
                                              <p:pRg st="8" end="8"/>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8435">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3262</TotalTime>
  <Words>1773</Words>
  <Application>Microsoft Office PowerPoint</Application>
  <PresentationFormat>画面に合わせる (4:3)</PresentationFormat>
  <Paragraphs>237</Paragraphs>
  <Slides>20</Slides>
  <Notes>20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20</vt:i4>
      </vt:variant>
    </vt:vector>
  </HeadingPairs>
  <TitlesOfParts>
    <vt:vector size="26" baseType="lpstr">
      <vt:lpstr>ＭＳ Ｐゴシック</vt:lpstr>
      <vt:lpstr>ＭＳ Ｐ明朝</vt:lpstr>
      <vt:lpstr>Arial</vt:lpstr>
      <vt:lpstr>Calibri</vt:lpstr>
      <vt:lpstr>標準デザイン</vt:lpstr>
      <vt:lpstr>Equation</vt:lpstr>
      <vt:lpstr>戦略的行動と経済取引 （ゲーム理論入門）</vt:lpstr>
      <vt:lpstr>さまざまなオークション</vt:lpstr>
      <vt:lpstr>オークションの種類</vt:lpstr>
      <vt:lpstr>オークションの種類：公開入札方式</vt:lpstr>
      <vt:lpstr>オークションの種類：封印入札方式</vt:lpstr>
      <vt:lpstr>オークションにおける戦略的関係</vt:lpstr>
      <vt:lpstr>オークションのゲーム表現</vt:lpstr>
      <vt:lpstr>完全情報のケース</vt:lpstr>
      <vt:lpstr>競売</vt:lpstr>
      <vt:lpstr>競売：ナッシュ均衡</vt:lpstr>
      <vt:lpstr>セカンドプライス・オークション</vt:lpstr>
      <vt:lpstr>セカンドプライス・オークション：ナッシュ均衡</vt:lpstr>
      <vt:lpstr>競売とセカンドプライス・オークション</vt:lpstr>
      <vt:lpstr>競争入札</vt:lpstr>
      <vt:lpstr>一様分布</vt:lpstr>
      <vt:lpstr>競争入札</vt:lpstr>
      <vt:lpstr>競争入札：最適戦略</vt:lpstr>
      <vt:lpstr>競争入札：ナッシュ均衡</vt:lpstr>
      <vt:lpstr>オークションの比較</vt:lpstr>
      <vt:lpstr>オークションの比較：収益同値性定理</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経済と社会</dc:title>
  <dc:creator>akihiko</dc:creator>
  <cp:lastModifiedBy>Akihiko Yanase</cp:lastModifiedBy>
  <cp:revision>137</cp:revision>
  <dcterms:created xsi:type="dcterms:W3CDTF">2008-12-24T12:13:01Z</dcterms:created>
  <dcterms:modified xsi:type="dcterms:W3CDTF">2017-06-17T05:04:43Z</dcterms:modified>
</cp:coreProperties>
</file>