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77" r:id="rId2"/>
    <p:sldId id="305" r:id="rId3"/>
    <p:sldId id="309" r:id="rId4"/>
    <p:sldId id="335" r:id="rId5"/>
    <p:sldId id="306" r:id="rId6"/>
    <p:sldId id="316" r:id="rId7"/>
    <p:sldId id="310" r:id="rId8"/>
    <p:sldId id="317" r:id="rId9"/>
    <p:sldId id="311" r:id="rId10"/>
    <p:sldId id="343" r:id="rId11"/>
    <p:sldId id="313" r:id="rId12"/>
    <p:sldId id="327" r:id="rId13"/>
    <p:sldId id="312" r:id="rId14"/>
    <p:sldId id="318" r:id="rId15"/>
    <p:sldId id="329" r:id="rId16"/>
    <p:sldId id="320" r:id="rId17"/>
    <p:sldId id="321" r:id="rId18"/>
    <p:sldId id="314" r:id="rId19"/>
    <p:sldId id="323" r:id="rId20"/>
    <p:sldId id="315" r:id="rId21"/>
    <p:sldId id="322" r:id="rId22"/>
    <p:sldId id="324" r:id="rId23"/>
    <p:sldId id="328" r:id="rId24"/>
    <p:sldId id="326" r:id="rId25"/>
    <p:sldId id="333" r:id="rId26"/>
    <p:sldId id="334" r:id="rId27"/>
    <p:sldId id="336" r:id="rId28"/>
    <p:sldId id="341" r:id="rId29"/>
    <p:sldId id="340" r:id="rId30"/>
    <p:sldId id="342" r:id="rId31"/>
    <p:sldId id="338" r:id="rId32"/>
    <p:sldId id="330" r:id="rId33"/>
    <p:sldId id="344" r:id="rId34"/>
    <p:sldId id="345" r:id="rId35"/>
    <p:sldId id="347" r:id="rId36"/>
    <p:sldId id="346" r:id="rId37"/>
  </p:sldIdLst>
  <p:sldSz cx="9144000" cy="6858000" type="screen4x3"/>
  <p:notesSz cx="9872663" cy="67421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0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11" autoAdjust="0"/>
    <p:restoredTop sz="94660"/>
  </p:normalViewPr>
  <p:slideViewPr>
    <p:cSldViewPr>
      <p:cViewPr varScale="1">
        <p:scale>
          <a:sx n="50" d="100"/>
          <a:sy n="50" d="100"/>
        </p:scale>
        <p:origin x="9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3.wmf"/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45.emf"/><Relationship Id="rId1" Type="http://schemas.openxmlformats.org/officeDocument/2006/relationships/image" Target="../media/image44.wmf"/><Relationship Id="rId4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48.emf"/><Relationship Id="rId1" Type="http://schemas.openxmlformats.org/officeDocument/2006/relationships/image" Target="../media/image44.wmf"/><Relationship Id="rId4" Type="http://schemas.openxmlformats.org/officeDocument/2006/relationships/image" Target="../media/image32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3.wmf"/><Relationship Id="rId7" Type="http://schemas.openxmlformats.org/officeDocument/2006/relationships/image" Target="../media/image54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9" Type="http://schemas.openxmlformats.org/officeDocument/2006/relationships/image" Target="../media/image5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3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3037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2982E9-B492-4C1C-8F49-DBC0F14B99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1234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3037" y="0"/>
            <a:ext cx="4277301" cy="33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73437" cy="2528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7965" y="3202477"/>
            <a:ext cx="7896734" cy="303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95DCD9-2609-484C-9698-B21795AD41E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12976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23648E9-5030-423F-A0B7-187A13455191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0A045290-E092-4EA9-9839-5F391405C99D}" type="slidenum">
              <a:rPr lang="en-US" altLang="ja-JP" sz="1200"/>
              <a:pPr algn="r" eaLnBrk="1" hangingPunct="1"/>
              <a:t>1</a:t>
            </a:fld>
            <a:endParaRPr lang="en-US" altLang="ja-JP" sz="1200"/>
          </a:p>
        </p:txBody>
      </p:sp>
      <p:sp>
        <p:nvSpPr>
          <p:cNvPr id="3482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2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34822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B347E8C1-B3CE-4FC5-BDBD-4991D259019B}" type="slidenum">
              <a:rPr lang="en-US" altLang="ja-JP" sz="12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ja-JP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096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403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F5D443C-56B6-496D-84AE-B7AA5DA4EAAF}" type="slidenum">
              <a:rPr lang="en-US" altLang="ja-JP"/>
              <a:pPr eaLnBrk="1" hangingPunct="1"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5982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506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FEAFE76-6BD1-4ECC-A4E1-E42B94281CC4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0029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608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14009E2-7153-4032-8D39-F5A0B97EDC47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0864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403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F5D443C-56B6-496D-84AE-B7AA5DA4EAAF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7390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710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8791357-905C-45D4-BE40-B896C2D94892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4025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813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DAF300E-ACAB-414D-BCAB-2D5EA6190046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8543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915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F4CCEF1-AE4A-4305-8B70-A0281CCB8BD3}" type="slidenum">
              <a:rPr lang="en-US" altLang="ja-JP"/>
              <a:pPr eaLnBrk="1" hangingPunct="1"/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64897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01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4EF3BDE-222D-4A6D-9586-405D03138887}" type="slidenum">
              <a:rPr lang="en-US" altLang="ja-JP"/>
              <a:pPr eaLnBrk="1" hangingPunct="1"/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1631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12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975E16E-4418-47A3-9012-368B1C0B37E8}" type="slidenum">
              <a:rPr lang="en-US" altLang="ja-JP"/>
              <a:pPr eaLnBrk="1" hangingPunct="1"/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5549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222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2F85D1C-4CE7-4486-9CE0-758272EAB777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7863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584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C15C065-F7BC-4727-9F51-C2AD12662AD5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96470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32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325EEC-4AAC-48D8-88D0-7CF64AA6F16B}" type="slidenum">
              <a:rPr lang="en-US" altLang="ja-JP"/>
              <a:pPr eaLnBrk="1" hangingPunct="1"/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6334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427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BEFE305-E44F-474E-84F5-75DF8794EB33}" type="slidenum">
              <a:rPr lang="en-US" altLang="ja-JP"/>
              <a:pPr eaLnBrk="1" hangingPunct="1"/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53614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530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930CF0C-D8AD-47BE-BF9D-0B6EB41D4612}" type="slidenum">
              <a:rPr lang="en-US" altLang="ja-JP"/>
              <a:pPr eaLnBrk="1" hangingPunct="1"/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15514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63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C3BC108-2D72-4E2D-A9AF-F8B033151D90}" type="slidenum">
              <a:rPr lang="en-US" altLang="ja-JP"/>
              <a:pPr eaLnBrk="1" hangingPunct="1"/>
              <a:t>23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60324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734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5C54E2A-383D-4ADA-8E58-83D2DA9BD82E}" type="slidenum">
              <a:rPr lang="en-US" altLang="ja-JP"/>
              <a:pPr eaLnBrk="1" hangingPunct="1"/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78530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681854E-B6FC-46D9-A80D-A9BF9D68DB12}" type="slidenum">
              <a:rPr lang="en-US" altLang="ja-JP"/>
              <a:pPr eaLnBrk="1" hangingPunct="1"/>
              <a:t>25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71583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5939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B97813A-FD7D-4BB4-8E55-8FD7024DB72B}" type="slidenum">
              <a:rPr lang="en-US" altLang="ja-JP"/>
              <a:pPr eaLnBrk="1" hangingPunct="1"/>
              <a:t>26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98568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C87D98DB-A32B-417C-B0F3-E43B98BEBF2F}" type="slidenum">
              <a:rPr lang="en-US" altLang="ja-JP"/>
              <a:pPr eaLnBrk="1" hangingPunct="1"/>
              <a:t>27</a:t>
            </a:fld>
            <a:endParaRPr lang="en-US" altLang="ja-JP"/>
          </a:p>
        </p:txBody>
      </p:sp>
      <p:sp>
        <p:nvSpPr>
          <p:cNvPr id="60419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20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60421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13A56B7B-5D39-4E51-80DD-38B768A49749}" type="slidenum">
              <a:rPr lang="en-US" altLang="ja-JP" sz="1200"/>
              <a:pPr algn="r" eaLnBrk="1" hangingPunct="1"/>
              <a:t>27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33688314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6144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E370C82-D412-4705-86A5-42FCC0F1F2EA}" type="slidenum">
              <a:rPr lang="en-US" altLang="ja-JP"/>
              <a:pPr eaLnBrk="1" hangingPunct="1"/>
              <a:t>28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19054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29C640A-843C-42D0-8AD5-3AB42165609C}" type="slidenum">
              <a:rPr lang="en-US" altLang="ja-JP"/>
              <a:pPr eaLnBrk="1" hangingPunct="1"/>
              <a:t>29</a:t>
            </a:fld>
            <a:endParaRPr lang="en-US" altLang="ja-JP"/>
          </a:p>
        </p:txBody>
      </p:sp>
      <p:sp>
        <p:nvSpPr>
          <p:cNvPr id="62467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62469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7FC2A58C-55EE-4FA8-8EA0-1237A9F3F9DF}" type="slidenum">
              <a:rPr lang="en-US" altLang="ja-JP" sz="1200"/>
              <a:pPr algn="r" eaLnBrk="1" hangingPunct="1"/>
              <a:t>29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65985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686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AA024A0-E022-450F-BC41-AF7282376258}" type="slidenum">
              <a:rPr lang="en-US" altLang="ja-JP"/>
              <a:pPr eaLnBrk="1" hangingPunct="1"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61040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6349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0D702A4-32FE-4F55-961E-CA2EE52A39DF}" type="slidenum">
              <a:rPr lang="en-US" altLang="ja-JP"/>
              <a:pPr eaLnBrk="1" hangingPunct="1"/>
              <a:t>30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37465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92F728B-C6F8-4F74-813D-DC2601EC2A60}" type="slidenum">
              <a:rPr lang="en-US" altLang="ja-JP"/>
              <a:pPr eaLnBrk="1" hangingPunct="1"/>
              <a:t>31</a:t>
            </a:fld>
            <a:endParaRPr lang="en-US" altLang="ja-JP"/>
          </a:p>
        </p:txBody>
      </p:sp>
      <p:sp>
        <p:nvSpPr>
          <p:cNvPr id="64515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6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64517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01A64D11-5F13-4CE6-9957-B0B2858FD322}" type="slidenum">
              <a:rPr lang="en-US" altLang="ja-JP" sz="1200"/>
              <a:pPr algn="r" eaLnBrk="1" hangingPunct="1"/>
              <a:t>31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4389281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D9CAF1F-539D-4C55-A392-9962FC75D2DE}" type="slidenum">
              <a:rPr lang="en-US" altLang="ja-JP"/>
              <a:pPr eaLnBrk="1" hangingPunct="1"/>
              <a:t>32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99080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506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FEAFE76-6BD1-4ECC-A4E1-E42B94281CC4}" type="slidenum">
              <a:rPr lang="en-US" altLang="ja-JP"/>
              <a:pPr eaLnBrk="1" hangingPunct="1"/>
              <a:t>35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64388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109D8AD-61E2-4773-8CAA-A721643ACFA7}" type="slidenum">
              <a:rPr lang="en-US" altLang="ja-JP"/>
              <a:pPr eaLnBrk="1" hangingPunct="1"/>
              <a:t>4</a:t>
            </a:fld>
            <a:endParaRPr lang="en-US" altLang="ja-JP"/>
          </a:p>
        </p:txBody>
      </p:sp>
      <p:sp>
        <p:nvSpPr>
          <p:cNvPr id="37891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  <p:sp>
        <p:nvSpPr>
          <p:cNvPr id="37893" name="スライド番号プレースホルダ 3"/>
          <p:cNvSpPr txBox="1">
            <a:spLocks noGrp="1"/>
          </p:cNvSpPr>
          <p:nvPr/>
        </p:nvSpPr>
        <p:spPr bwMode="auto">
          <a:xfrm>
            <a:off x="5593037" y="6403869"/>
            <a:ext cx="4277301" cy="3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FB0E5E0F-6495-4B21-881E-10FBA608C6FA}" type="slidenum">
              <a:rPr lang="en-US" altLang="ja-JP" sz="1200"/>
              <a:pPr algn="r" eaLnBrk="1" hangingPunct="1"/>
              <a:t>4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088301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891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82CA487-FA5F-4817-BC3E-7F81A0D2EC5B}" type="slidenum">
              <a:rPr lang="en-US" altLang="ja-JP"/>
              <a:pPr eaLnBrk="1" hangingPunct="1"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6403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399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EC013DC-47A8-4C16-A876-2C734D81F4B6}" type="slidenum">
              <a:rPr lang="en-US" altLang="ja-JP"/>
              <a:pPr eaLnBrk="1" hangingPunct="1"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00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096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9B83CB6-2FBB-4F4D-8B2F-5B28EC1F6ED0}" type="slidenum">
              <a:rPr lang="en-US" altLang="ja-JP"/>
              <a:pPr eaLnBrk="1" hangingPunct="1"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7594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198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BAAB4BF-A22A-4FDF-9CB6-6DA383886A35}" type="slidenum">
              <a:rPr lang="en-US" altLang="ja-JP"/>
              <a:pPr eaLnBrk="1" hangingPunct="1"/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7941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</a:endParaRPr>
          </a:p>
        </p:txBody>
      </p:sp>
      <p:sp>
        <p:nvSpPr>
          <p:cNvPr id="4301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757D391-8C78-433A-8CF7-C4D0A9B3011B}" type="slidenum">
              <a:rPr lang="en-US" altLang="ja-JP"/>
              <a:pPr eaLnBrk="1" hangingPunct="1"/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599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5D5CC-371B-40F5-B769-5DF25BC678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2400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7861F-55AC-473B-8478-9823367D79A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287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FED4F5-0C05-4D1F-B54A-5066B9D0EA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086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C12118-2975-4BD3-884F-C7BB4A535C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018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04D5D4-D763-45A2-94F3-C7139A8B58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996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D8B27A-2A6A-4C37-A2D1-46BF5B25794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934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76E44-1DC0-41C5-B3D8-E1232B9D1C0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5590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84A5D7-E3FC-41CC-89F2-200FF561AFA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55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3CEBD7-4AE9-4E36-8579-96C94458C6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264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D46FB4-0861-4B93-9568-33A2A8566DC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317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9BD4D9-7AD8-4292-BADD-ECD3F2FDDFE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7654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46BB8A-83EF-4FFA-99B2-51C1BB0A0D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5.wmf"/><Relationship Id="rId18" Type="http://schemas.openxmlformats.org/officeDocument/2006/relationships/oleObject" Target="../embeddings/oleObject15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1.bin"/><Relationship Id="rId19" Type="http://schemas.openxmlformats.org/officeDocument/2006/relationships/oleObject" Target="../embeddings/oleObject16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2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3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6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40.wmf"/><Relationship Id="rId4" Type="http://schemas.openxmlformats.org/officeDocument/2006/relationships/oleObject" Target="../embeddings/oleObject41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42.bin"/><Relationship Id="rId9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4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47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45.emf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32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3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5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48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32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31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49.wmf"/><Relationship Id="rId4" Type="http://schemas.openxmlformats.org/officeDocument/2006/relationships/oleObject" Target="../embeddings/oleObject58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67.bin"/><Relationship Id="rId3" Type="http://schemas.openxmlformats.org/officeDocument/2006/relationships/notesSlide" Target="../notesSlides/notesSlide32.xml"/><Relationship Id="rId21" Type="http://schemas.openxmlformats.org/officeDocument/2006/relationships/image" Target="../media/image56.wmf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64.bin"/><Relationship Id="rId17" Type="http://schemas.openxmlformats.org/officeDocument/2006/relationships/image" Target="../media/image54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6.bin"/><Relationship Id="rId20" Type="http://schemas.openxmlformats.org/officeDocument/2006/relationships/oleObject" Target="../embeddings/oleObject68.bin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30.wmf"/><Relationship Id="rId5" Type="http://schemas.openxmlformats.org/officeDocument/2006/relationships/image" Target="../media/image51.wmf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63.bin"/><Relationship Id="rId19" Type="http://schemas.openxmlformats.org/officeDocument/2006/relationships/image" Target="../media/image55.wmf"/><Relationship Id="rId4" Type="http://schemas.openxmlformats.org/officeDocument/2006/relationships/oleObject" Target="../embeddings/oleObject60.bin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65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58.png"/><Relationship Id="rId12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70.bin"/><Relationship Id="rId11" Type="http://schemas.openxmlformats.org/officeDocument/2006/relationships/image" Target="../media/image63.png"/><Relationship Id="rId5" Type="http://schemas.openxmlformats.org/officeDocument/2006/relationships/image" Target="../media/image13.wmf"/><Relationship Id="rId10" Type="http://schemas.openxmlformats.org/officeDocument/2006/relationships/image" Target="../media/image61.png"/><Relationship Id="rId4" Type="http://schemas.openxmlformats.org/officeDocument/2006/relationships/oleObject" Target="../embeddings/oleObject69.bin"/><Relationship Id="rId9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DF9EDBB-4B5F-4346-9F73-07C83FD744CC}" type="slidenum">
              <a:rPr lang="en-US" altLang="ja-JP"/>
              <a:pPr eaLnBrk="1" hangingPunct="1"/>
              <a:t>1</a:t>
            </a:fld>
            <a:endParaRPr lang="en-US" altLang="ja-JP"/>
          </a:p>
        </p:txBody>
      </p:sp>
      <p:sp>
        <p:nvSpPr>
          <p:cNvPr id="25603" name="タイトル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ja-JP" altLang="en-US" smtClean="0"/>
              <a:t>戦略的行動と経済取引</a:t>
            </a:r>
            <a:br>
              <a:rPr lang="ja-JP" altLang="en-US" smtClean="0"/>
            </a:br>
            <a:r>
              <a:rPr lang="ja-JP" altLang="en-US" smtClean="0"/>
              <a:t>（ゲーム理論入門）</a:t>
            </a:r>
          </a:p>
        </p:txBody>
      </p:sp>
      <p:sp>
        <p:nvSpPr>
          <p:cNvPr id="25604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1219200" y="3884613"/>
            <a:ext cx="6781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ja-JP" smtClean="0"/>
              <a:t>9. </a:t>
            </a:r>
            <a:r>
              <a:rPr lang="ja-JP" altLang="en-US" smtClean="0"/>
              <a:t>寡占競争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3B31052-BF27-4118-B5B8-D081FD975ED8}" type="slidenum">
              <a:rPr lang="en-US" altLang="ja-JP"/>
              <a:pPr eaLnBrk="1" hangingPunct="1"/>
              <a:t>10</a:t>
            </a:fld>
            <a:endParaRPr lang="en-US" altLang="ja-JP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クールノー</a:t>
            </a:r>
            <a:r>
              <a:rPr lang="en-US" altLang="ja-JP" dirty="0" smtClean="0"/>
              <a:t>=</a:t>
            </a:r>
            <a:r>
              <a:rPr lang="ja-JP" altLang="en-US" dirty="0" smtClean="0"/>
              <a:t>ナッシュ</a:t>
            </a:r>
            <a:r>
              <a:rPr lang="ja-JP" altLang="en-US" dirty="0" smtClean="0"/>
              <a:t>均衡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eaLnBrk="1" hangingPunct="1"/>
            <a:r>
              <a:rPr lang="en-US" altLang="ja-JP" sz="2800" dirty="0" smtClean="0"/>
              <a:t>n=2</a:t>
            </a:r>
            <a:r>
              <a:rPr lang="ja-JP" altLang="en-US" sz="2800" dirty="0" smtClean="0"/>
              <a:t>のケース（複占</a:t>
            </a:r>
            <a:r>
              <a:rPr lang="en-US" altLang="ja-JP" sz="2800" dirty="0" smtClean="0"/>
              <a:t>, duopoly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pPr lvl="4" eaLnBrk="1" hangingPunct="1"/>
            <a:endParaRPr lang="ja-JP" altLang="en-US" sz="1600" dirty="0" smtClean="0"/>
          </a:p>
          <a:p>
            <a:pPr eaLnBrk="1" hangingPunct="1"/>
            <a:r>
              <a:rPr lang="ja-JP" altLang="en-US" sz="2800" dirty="0" smtClean="0"/>
              <a:t>企業</a:t>
            </a:r>
            <a:r>
              <a:rPr lang="en-US" altLang="ja-JP" sz="2800" dirty="0" err="1" smtClean="0"/>
              <a:t>i</a:t>
            </a:r>
            <a:r>
              <a:rPr lang="ja-JP" altLang="en-US" sz="2800" dirty="0" smtClean="0"/>
              <a:t>の最適反応関数：</a:t>
            </a:r>
          </a:p>
          <a:p>
            <a:pPr lvl="1" eaLnBrk="1" hangingPunct="1"/>
            <a:endParaRPr lang="ja-JP" altLang="en-US" sz="2400" dirty="0" smtClean="0"/>
          </a:p>
          <a:p>
            <a:pPr lvl="1" eaLnBrk="1" hangingPunct="1"/>
            <a:endParaRPr lang="ja-JP" altLang="en-US" sz="2400" dirty="0" smtClean="0"/>
          </a:p>
          <a:p>
            <a:pPr marL="457200" lvl="1" indent="0" eaLnBrk="1" hangingPunct="1">
              <a:buNone/>
            </a:pPr>
            <a:endParaRPr lang="ja-JP" altLang="en-US" sz="2400" dirty="0" smtClean="0"/>
          </a:p>
          <a:p>
            <a:pPr eaLnBrk="1" hangingPunct="1"/>
            <a:r>
              <a:rPr lang="ja-JP" altLang="en-US" sz="2800" dirty="0" smtClean="0"/>
              <a:t>クールノー</a:t>
            </a:r>
            <a:r>
              <a:rPr lang="en-US" altLang="ja-JP" sz="2800" dirty="0" smtClean="0"/>
              <a:t>=</a:t>
            </a:r>
            <a:r>
              <a:rPr lang="ja-JP" altLang="en-US" sz="2800" dirty="0" smtClean="0"/>
              <a:t>ナッシュ</a:t>
            </a:r>
            <a:r>
              <a:rPr lang="ja-JP" altLang="en-US" sz="2800" dirty="0" smtClean="0"/>
              <a:t>均衡：</a:t>
            </a:r>
          </a:p>
          <a:p>
            <a:pPr lvl="1" eaLnBrk="1" hangingPunct="1"/>
            <a:endParaRPr lang="ja-JP" altLang="en-US" sz="2400" dirty="0" smtClean="0"/>
          </a:p>
          <a:p>
            <a:pPr eaLnBrk="1" hangingPunct="1"/>
            <a:r>
              <a:rPr lang="ja-JP" altLang="en-US" sz="2800" dirty="0" smtClean="0"/>
              <a:t>均衡における価格：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/>
              <p:cNvSpPr txBox="1">
                <a:spLocks noChangeAspect="1"/>
              </p:cNvSpPr>
              <p:nvPr/>
            </p:nvSpPr>
            <p:spPr>
              <a:xfrm>
                <a:off x="1250770" y="2996952"/>
                <a:ext cx="6642459" cy="9592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altLang="ja-JP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ja-JP" alt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altLang="ja-JP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ja-JP" altLang="en-US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altLang="ja-JP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ja-JP" sz="24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ja-JP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)/2</m:t>
                                </m:r>
                              </m:e>
                              <m:e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𝑖𝑓</m:t>
                                </m:r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ja-JP" altLang="en-US" sz="24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ja-JP" altLang="en-US" sz="24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ja-JP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ja-JP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𝑖𝑓</m:t>
                                </m:r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ja-JP" altLang="en-US" sz="24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ja-JP" altLang="en-US" sz="24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ja-JP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770" y="2996952"/>
                <a:ext cx="6642459" cy="959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/>
              <p:cNvSpPr txBox="1">
                <a:spLocks noChangeAspect="1"/>
              </p:cNvSpPr>
              <p:nvPr/>
            </p:nvSpPr>
            <p:spPr>
              <a:xfrm>
                <a:off x="5004048" y="4194178"/>
                <a:ext cx="2318648" cy="7013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p>
                      </m:sSubSup>
                      <m:r>
                        <a:rPr lang="en-US" altLang="ja-JP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p>
                      </m:sSubSup>
                      <m:r>
                        <a:rPr lang="en-US" altLang="ja-JP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ja-JP" alt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194178"/>
                <a:ext cx="2318648" cy="70134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/>
              <p:cNvSpPr txBox="1">
                <a:spLocks noChangeAspect="1"/>
              </p:cNvSpPr>
              <p:nvPr/>
            </p:nvSpPr>
            <p:spPr>
              <a:xfrm>
                <a:off x="3885209" y="5180905"/>
                <a:ext cx="4008020" cy="7013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p>
                      </m:sSup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ja-JP" altLang="en-US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−(</m:t>
                      </m:r>
                      <m:sSubSup>
                        <m:sSub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p>
                      </m:sSubSup>
                      <m:r>
                        <a:rPr lang="en-US" altLang="ja-JP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p>
                      </m:sSubSup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ja-JP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ja-JP" alt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5209" y="5180905"/>
                <a:ext cx="4008020" cy="70134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559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8E49FD4-89E3-4127-B3DE-FA5CDEC5F908}" type="slidenum">
              <a:rPr lang="en-US" altLang="ja-JP"/>
              <a:pPr eaLnBrk="1" hangingPunct="1"/>
              <a:t>11</a:t>
            </a:fld>
            <a:endParaRPr lang="en-US" altLang="ja-JP"/>
          </a:p>
        </p:txBody>
      </p:sp>
      <p:sp>
        <p:nvSpPr>
          <p:cNvPr id="61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ja-JP" altLang="en-US" sz="3600" dirty="0" smtClean="0"/>
              <a:t>クールノー</a:t>
            </a:r>
            <a:r>
              <a:rPr lang="en-US" altLang="ja-JP" sz="3600" dirty="0" smtClean="0"/>
              <a:t>=</a:t>
            </a:r>
            <a:r>
              <a:rPr lang="ja-JP" altLang="en-US" sz="3600" dirty="0" smtClean="0"/>
              <a:t>ナッシュ</a:t>
            </a:r>
            <a:r>
              <a:rPr lang="ja-JP" altLang="en-US" sz="3600" dirty="0" smtClean="0"/>
              <a:t>均衡：</a:t>
            </a:r>
            <a:r>
              <a:rPr lang="en-US" altLang="ja-JP" sz="3600" dirty="0" smtClean="0"/>
              <a:t>n=2</a:t>
            </a:r>
            <a:r>
              <a:rPr lang="ja-JP" altLang="en-US" sz="3600" dirty="0" smtClean="0"/>
              <a:t>のケース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31952"/>
            <a:ext cx="8229600" cy="5540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各企業の反応曲線：</a:t>
            </a:r>
          </a:p>
        </p:txBody>
      </p:sp>
      <p:sp>
        <p:nvSpPr>
          <p:cNvPr id="6159" name="Line 5"/>
          <p:cNvSpPr>
            <a:spLocks noChangeShapeType="1"/>
          </p:cNvSpPr>
          <p:nvPr/>
        </p:nvSpPr>
        <p:spPr bwMode="auto">
          <a:xfrm>
            <a:off x="971550" y="2565350"/>
            <a:ext cx="0" cy="309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Line 6"/>
          <p:cNvSpPr>
            <a:spLocks noChangeShapeType="1"/>
          </p:cNvSpPr>
          <p:nvPr/>
        </p:nvSpPr>
        <p:spPr bwMode="auto">
          <a:xfrm>
            <a:off x="971550" y="5660975"/>
            <a:ext cx="352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506167"/>
              </p:ext>
            </p:extLst>
          </p:nvPr>
        </p:nvGraphicFramePr>
        <p:xfrm>
          <a:off x="4284663" y="5589538"/>
          <a:ext cx="280987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" name="Equation" r:id="rId4" imgW="139680" imgH="203040" progId="Equation.DSMT4">
                  <p:embed/>
                </p:oleObj>
              </mc:Choice>
              <mc:Fallback>
                <p:oleObj name="Equation" r:id="rId4" imgW="139680" imgH="203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5589538"/>
                        <a:ext cx="280987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099953"/>
              </p:ext>
            </p:extLst>
          </p:nvPr>
        </p:nvGraphicFramePr>
        <p:xfrm>
          <a:off x="684213" y="2420888"/>
          <a:ext cx="306387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420888"/>
                        <a:ext cx="306387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912945"/>
              </p:ext>
            </p:extLst>
          </p:nvPr>
        </p:nvGraphicFramePr>
        <p:xfrm>
          <a:off x="684213" y="5660975"/>
          <a:ext cx="3063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" name="Equation" r:id="rId8" imgW="152280" imgH="164880" progId="Equation.DSMT4">
                  <p:embed/>
                </p:oleObj>
              </mc:Choice>
              <mc:Fallback>
                <p:oleObj name="Equation" r:id="rId8" imgW="152280" imgH="1648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660975"/>
                        <a:ext cx="306387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332157"/>
              </p:ext>
            </p:extLst>
          </p:nvPr>
        </p:nvGraphicFramePr>
        <p:xfrm>
          <a:off x="1331913" y="5734000"/>
          <a:ext cx="1277937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" name="Equation" r:id="rId10" imgW="634680" imgH="190440" progId="Equation.DSMT4">
                  <p:embed/>
                </p:oleObj>
              </mc:Choice>
              <mc:Fallback>
                <p:oleObj name="Equation" r:id="rId10" imgW="634680" imgH="1904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734000"/>
                        <a:ext cx="1277937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6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003585"/>
              </p:ext>
            </p:extLst>
          </p:nvPr>
        </p:nvGraphicFramePr>
        <p:xfrm>
          <a:off x="190500" y="3655963"/>
          <a:ext cx="741363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" name="Equation" r:id="rId12" imgW="368280" imgH="190440" progId="Equation.DSMT4">
                  <p:embed/>
                </p:oleObj>
              </mc:Choice>
              <mc:Fallback>
                <p:oleObj name="Equation" r:id="rId12" imgW="368280" imgH="1904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3655963"/>
                        <a:ext cx="741363" cy="38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3" name="Line 14"/>
          <p:cNvSpPr>
            <a:spLocks noChangeShapeType="1"/>
          </p:cNvSpPr>
          <p:nvPr/>
        </p:nvSpPr>
        <p:spPr bwMode="auto">
          <a:xfrm>
            <a:off x="5292725" y="2565350"/>
            <a:ext cx="0" cy="309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4" name="Line 15"/>
          <p:cNvSpPr>
            <a:spLocks noChangeShapeType="1"/>
          </p:cNvSpPr>
          <p:nvPr/>
        </p:nvSpPr>
        <p:spPr bwMode="auto">
          <a:xfrm>
            <a:off x="5292725" y="5660975"/>
            <a:ext cx="352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615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439361"/>
              </p:ext>
            </p:extLst>
          </p:nvPr>
        </p:nvGraphicFramePr>
        <p:xfrm>
          <a:off x="8605838" y="5589538"/>
          <a:ext cx="280987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4" name="Equation" r:id="rId14" imgW="139680" imgH="203040" progId="Equation.DSMT4">
                  <p:embed/>
                </p:oleObj>
              </mc:Choice>
              <mc:Fallback>
                <p:oleObj name="Equation" r:id="rId14" imgW="139680" imgH="20304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5838" y="5589538"/>
                        <a:ext cx="280987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197301"/>
              </p:ext>
            </p:extLst>
          </p:nvPr>
        </p:nvGraphicFramePr>
        <p:xfrm>
          <a:off x="5005388" y="2420888"/>
          <a:ext cx="306387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5" name="Equation" r:id="rId16" imgW="152280" imgH="203040" progId="Equation.DSMT4">
                  <p:embed/>
                </p:oleObj>
              </mc:Choice>
              <mc:Fallback>
                <p:oleObj name="Equation" r:id="rId16" imgW="152280" imgH="20304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2420888"/>
                        <a:ext cx="306387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224793"/>
              </p:ext>
            </p:extLst>
          </p:nvPr>
        </p:nvGraphicFramePr>
        <p:xfrm>
          <a:off x="5005388" y="5660975"/>
          <a:ext cx="3063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" name="Equation" r:id="rId18" imgW="152280" imgH="164880" progId="Equation.DSMT4">
                  <p:embed/>
                </p:oleObj>
              </mc:Choice>
              <mc:Fallback>
                <p:oleObj name="Equation" r:id="rId18" imgW="152280" imgH="16488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5660975"/>
                        <a:ext cx="306387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2247900" y="3182888"/>
            <a:ext cx="8985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企業</a:t>
            </a:r>
            <a:r>
              <a:rPr lang="en-US" altLang="ja-JP" sz="2200"/>
              <a:t>1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6732588" y="3163838"/>
            <a:ext cx="8985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企業</a:t>
            </a:r>
            <a:r>
              <a:rPr lang="en-US" altLang="ja-JP" sz="2200"/>
              <a:t>2</a:t>
            </a:r>
          </a:p>
        </p:txBody>
      </p:sp>
      <p:graphicFrame>
        <p:nvGraphicFramePr>
          <p:cNvPr id="13007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350441"/>
              </p:ext>
            </p:extLst>
          </p:nvPr>
        </p:nvGraphicFramePr>
        <p:xfrm>
          <a:off x="3995738" y="4508450"/>
          <a:ext cx="1277937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7" name="Equation" r:id="rId19" imgW="634680" imgH="190440" progId="Equation.DSMT4">
                  <p:embed/>
                </p:oleObj>
              </mc:Choice>
              <mc:Fallback>
                <p:oleObj name="Equation" r:id="rId19" imgW="634680" imgH="19044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4508450"/>
                        <a:ext cx="1277937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7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136156"/>
              </p:ext>
            </p:extLst>
          </p:nvPr>
        </p:nvGraphicFramePr>
        <p:xfrm>
          <a:off x="6948488" y="5734000"/>
          <a:ext cx="741362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8" name="Equation" r:id="rId20" imgW="368280" imgH="190440" progId="Equation.DSMT4">
                  <p:embed/>
                </p:oleObj>
              </mc:Choice>
              <mc:Fallback>
                <p:oleObj name="Equation" r:id="rId20" imgW="368280" imgH="19044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5734000"/>
                        <a:ext cx="741362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0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0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0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0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D9095D7-8CDC-4A70-8543-C7DC41EABF37}" type="slidenum">
              <a:rPr lang="en-US" altLang="ja-JP"/>
              <a:pPr eaLnBrk="1" hangingPunct="1"/>
              <a:t>12</a:t>
            </a:fld>
            <a:endParaRPr lang="en-US" altLang="ja-JP"/>
          </a:p>
        </p:txBody>
      </p:sp>
      <p:sp>
        <p:nvSpPr>
          <p:cNvPr id="7176" name="Line 33"/>
          <p:cNvSpPr>
            <a:spLocks noChangeShapeType="1"/>
          </p:cNvSpPr>
          <p:nvPr/>
        </p:nvSpPr>
        <p:spPr bwMode="auto">
          <a:xfrm>
            <a:off x="2124075" y="5876925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dirty="0" smtClean="0"/>
              <a:t>クールノー</a:t>
            </a:r>
            <a:r>
              <a:rPr lang="en-US" altLang="ja-JP" sz="3600" dirty="0" smtClean="0"/>
              <a:t>=</a:t>
            </a:r>
            <a:r>
              <a:rPr lang="ja-JP" altLang="en-US" sz="3600" dirty="0" smtClean="0"/>
              <a:t>ナッシュ</a:t>
            </a:r>
            <a:r>
              <a:rPr lang="ja-JP" altLang="en-US" sz="3600" dirty="0" smtClean="0"/>
              <a:t>均衡：</a:t>
            </a:r>
            <a:r>
              <a:rPr lang="en-US" altLang="ja-JP" sz="3600" dirty="0" smtClean="0"/>
              <a:t>n=2</a:t>
            </a:r>
            <a:r>
              <a:rPr lang="ja-JP" altLang="en-US" sz="3600" dirty="0" smtClean="0"/>
              <a:t>のケース</a:t>
            </a:r>
          </a:p>
        </p:txBody>
      </p:sp>
      <p:sp>
        <p:nvSpPr>
          <p:cNvPr id="7178" name="Line 3"/>
          <p:cNvSpPr>
            <a:spLocks noChangeShapeType="1"/>
          </p:cNvSpPr>
          <p:nvPr/>
        </p:nvSpPr>
        <p:spPr bwMode="auto">
          <a:xfrm>
            <a:off x="2124075" y="1555750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7596188" y="5876925"/>
          <a:ext cx="315912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" name="Equation" r:id="rId4" imgW="139680" imgH="203040" progId="Equation.DSMT4">
                  <p:embed/>
                </p:oleObj>
              </mc:Choice>
              <mc:Fallback>
                <p:oleObj name="Equation" r:id="rId4" imgW="139680" imgH="203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5876925"/>
                        <a:ext cx="315912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7"/>
          <p:cNvGraphicFramePr>
            <a:graphicFrameLocks noChangeAspect="1"/>
          </p:cNvGraphicFramePr>
          <p:nvPr/>
        </p:nvGraphicFramePr>
        <p:xfrm>
          <a:off x="1836738" y="5876925"/>
          <a:ext cx="3063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738" y="5876925"/>
                        <a:ext cx="306387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3563938" y="3500438"/>
            <a:ext cx="3216275" cy="436562"/>
          </a:xfrm>
          <a:prstGeom prst="rect">
            <a:avLst/>
          </a:prstGeom>
          <a:noFill/>
          <a:ln w="9525">
            <a:solidFill>
              <a:srgbClr val="9933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 dirty="0" smtClean="0"/>
              <a:t>クールノー</a:t>
            </a:r>
            <a:r>
              <a:rPr lang="en-US" altLang="ja-JP" sz="2200" dirty="0" smtClean="0"/>
              <a:t>=</a:t>
            </a:r>
            <a:r>
              <a:rPr lang="ja-JP" altLang="en-US" sz="2200" dirty="0" smtClean="0"/>
              <a:t>ナッシュ</a:t>
            </a:r>
            <a:r>
              <a:rPr lang="ja-JP" altLang="en-US" sz="2200" dirty="0"/>
              <a:t>均衡</a:t>
            </a:r>
          </a:p>
        </p:txBody>
      </p:sp>
      <p:sp>
        <p:nvSpPr>
          <p:cNvPr id="147478" name="Line 22"/>
          <p:cNvSpPr>
            <a:spLocks noChangeShapeType="1"/>
          </p:cNvSpPr>
          <p:nvPr/>
        </p:nvSpPr>
        <p:spPr bwMode="auto">
          <a:xfrm>
            <a:off x="2124075" y="2563813"/>
            <a:ext cx="2160588" cy="33131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7479" name="Line 23"/>
          <p:cNvSpPr>
            <a:spLocks noChangeShapeType="1"/>
          </p:cNvSpPr>
          <p:nvPr/>
        </p:nvSpPr>
        <p:spPr bwMode="auto">
          <a:xfrm flipV="1">
            <a:off x="2124075" y="1744663"/>
            <a:ext cx="0" cy="86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7480" name="Line 24"/>
          <p:cNvSpPr>
            <a:spLocks noChangeShapeType="1"/>
          </p:cNvSpPr>
          <p:nvPr/>
        </p:nvSpPr>
        <p:spPr bwMode="auto">
          <a:xfrm>
            <a:off x="2124075" y="4005263"/>
            <a:ext cx="4032250" cy="18716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7481" name="Line 25"/>
          <p:cNvSpPr>
            <a:spLocks noChangeShapeType="1"/>
          </p:cNvSpPr>
          <p:nvPr/>
        </p:nvSpPr>
        <p:spPr bwMode="auto">
          <a:xfrm flipV="1">
            <a:off x="6156325" y="5876925"/>
            <a:ext cx="1008063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86" name="Line 28"/>
          <p:cNvSpPr>
            <a:spLocks noChangeShapeType="1"/>
          </p:cNvSpPr>
          <p:nvPr/>
        </p:nvSpPr>
        <p:spPr bwMode="auto">
          <a:xfrm flipH="1">
            <a:off x="2124075" y="4652963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87" name="Line 29"/>
          <p:cNvSpPr>
            <a:spLocks noChangeShapeType="1"/>
          </p:cNvSpPr>
          <p:nvPr/>
        </p:nvSpPr>
        <p:spPr bwMode="auto">
          <a:xfrm>
            <a:off x="3492500" y="4724400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7174" name="Object 32"/>
          <p:cNvGraphicFramePr>
            <a:graphicFrameLocks noChangeAspect="1"/>
          </p:cNvGraphicFramePr>
          <p:nvPr/>
        </p:nvGraphicFramePr>
        <p:xfrm>
          <a:off x="1692275" y="1412875"/>
          <a:ext cx="344488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412875"/>
                        <a:ext cx="344488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2" grpId="0" animBg="1"/>
      <p:bldP spid="147478" grpId="0" animBg="1"/>
      <p:bldP spid="147479" grpId="0" animBg="1"/>
      <p:bldP spid="147480" grpId="0" animBg="1"/>
      <p:bldP spid="14748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3B31052-BF27-4118-B5B8-D081FD975ED8}" type="slidenum">
              <a:rPr lang="en-US" altLang="ja-JP"/>
              <a:pPr eaLnBrk="1" hangingPunct="1"/>
              <a:t>13</a:t>
            </a:fld>
            <a:endParaRPr lang="en-US" altLang="ja-JP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dirty="0" smtClean="0"/>
              <a:t>クールノー</a:t>
            </a:r>
            <a:r>
              <a:rPr lang="en-US" altLang="ja-JP" sz="3600" dirty="0" smtClean="0"/>
              <a:t>=</a:t>
            </a:r>
            <a:r>
              <a:rPr lang="ja-JP" altLang="en-US" sz="3600" dirty="0" smtClean="0"/>
              <a:t>ナッシュ</a:t>
            </a:r>
            <a:r>
              <a:rPr lang="ja-JP" altLang="en-US" sz="3600" dirty="0" smtClean="0"/>
              <a:t>均衡：</a:t>
            </a:r>
            <a:r>
              <a:rPr lang="en-US" altLang="ja-JP" sz="3600" dirty="0" smtClean="0"/>
              <a:t>n</a:t>
            </a:r>
            <a:r>
              <a:rPr lang="ja-JP" altLang="en-US" sz="3600" dirty="0" smtClean="0"/>
              <a:t>社のケース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eaLnBrk="1" hangingPunct="1"/>
            <a:r>
              <a:rPr lang="ja-JP" altLang="en-US" sz="2800" dirty="0" smtClean="0"/>
              <a:t>企業</a:t>
            </a:r>
            <a:r>
              <a:rPr lang="en-US" altLang="ja-JP" sz="2800" dirty="0" err="1" smtClean="0"/>
              <a:t>i</a:t>
            </a:r>
            <a:r>
              <a:rPr lang="ja-JP" altLang="en-US" sz="2800" dirty="0" smtClean="0"/>
              <a:t>の最適反応関数：</a:t>
            </a:r>
          </a:p>
          <a:p>
            <a:pPr lvl="1" eaLnBrk="1" hangingPunct="1"/>
            <a:endParaRPr lang="ja-JP" altLang="en-US" sz="2400" dirty="0" smtClean="0"/>
          </a:p>
          <a:p>
            <a:pPr lvl="1" eaLnBrk="1" hangingPunct="1"/>
            <a:endParaRPr lang="ja-JP" altLang="en-US" sz="2400" dirty="0" smtClean="0"/>
          </a:p>
          <a:p>
            <a:pPr lvl="1" eaLnBrk="1" hangingPunct="1"/>
            <a:endParaRPr lang="ja-JP" altLang="en-US" sz="2400" dirty="0" smtClean="0"/>
          </a:p>
          <a:p>
            <a:pPr lvl="1" eaLnBrk="1" hangingPunct="1"/>
            <a:endParaRPr lang="ja-JP" altLang="en-US" sz="2400" dirty="0" smtClean="0"/>
          </a:p>
          <a:p>
            <a:pPr lvl="1" eaLnBrk="1" hangingPunct="1"/>
            <a:endParaRPr lang="ja-JP" altLang="en-US" sz="2400" dirty="0" smtClean="0"/>
          </a:p>
          <a:p>
            <a:pPr eaLnBrk="1" hangingPunct="1"/>
            <a:r>
              <a:rPr lang="ja-JP" altLang="en-US" sz="2800" dirty="0" smtClean="0"/>
              <a:t>クールノー</a:t>
            </a:r>
            <a:r>
              <a:rPr lang="en-US" altLang="ja-JP" sz="2800" dirty="0" smtClean="0"/>
              <a:t>=</a:t>
            </a:r>
            <a:r>
              <a:rPr lang="ja-JP" altLang="en-US" sz="2800" dirty="0" smtClean="0"/>
              <a:t>ナッシュ</a:t>
            </a:r>
            <a:r>
              <a:rPr lang="ja-JP" altLang="en-US" sz="2800" dirty="0" smtClean="0"/>
              <a:t>均衡：</a:t>
            </a:r>
          </a:p>
          <a:p>
            <a:pPr lvl="1" eaLnBrk="1" hangingPunct="1"/>
            <a:endParaRPr lang="ja-JP" altLang="en-US" sz="2400" dirty="0" smtClean="0"/>
          </a:p>
          <a:p>
            <a:pPr eaLnBrk="1" hangingPunct="1"/>
            <a:r>
              <a:rPr lang="ja-JP" altLang="en-US" sz="2800" dirty="0" smtClean="0"/>
              <a:t>均衡における価格：</a:t>
            </a:r>
          </a:p>
        </p:txBody>
      </p:sp>
      <p:graphicFrame>
        <p:nvGraphicFramePr>
          <p:cNvPr id="129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601363"/>
              </p:ext>
            </p:extLst>
          </p:nvPr>
        </p:nvGraphicFramePr>
        <p:xfrm>
          <a:off x="1403350" y="2276475"/>
          <a:ext cx="6831013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Equation" r:id="rId4" imgW="3035160" imgH="711000" progId="Equation.DSMT4">
                  <p:embed/>
                </p:oleObj>
              </mc:Choice>
              <mc:Fallback>
                <p:oleObj name="Equation" r:id="rId4" imgW="3035160" imgH="711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276475"/>
                        <a:ext cx="6831013" cy="1600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29" name="Object 5"/>
          <p:cNvGraphicFramePr>
            <a:graphicFrameLocks noChangeAspect="1"/>
          </p:cNvGraphicFramePr>
          <p:nvPr/>
        </p:nvGraphicFramePr>
        <p:xfrm>
          <a:off x="5003800" y="4221163"/>
          <a:ext cx="3373438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Equation" r:id="rId6" imgW="1498320" imgH="368280" progId="Equation.DSMT4">
                  <p:embed/>
                </p:oleObj>
              </mc:Choice>
              <mc:Fallback>
                <p:oleObj name="Equation" r:id="rId6" imgW="1498320" imgH="3682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4221163"/>
                        <a:ext cx="3373438" cy="828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0" name="Object 6"/>
          <p:cNvGraphicFramePr>
            <a:graphicFrameLocks noChangeAspect="1"/>
          </p:cNvGraphicFramePr>
          <p:nvPr/>
        </p:nvGraphicFramePr>
        <p:xfrm>
          <a:off x="3924300" y="5300663"/>
          <a:ext cx="3030538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Equation" r:id="rId8" imgW="1346040" imgH="368280" progId="Equation.DSMT4">
                  <p:embed/>
                </p:oleObj>
              </mc:Choice>
              <mc:Fallback>
                <p:oleObj name="Equation" r:id="rId8" imgW="1346040" imgH="3682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5300663"/>
                        <a:ext cx="3030538" cy="828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3250456" y="2382788"/>
            <a:ext cx="2088232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855048" y="4297600"/>
            <a:ext cx="876796" cy="707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961360" y="5383324"/>
            <a:ext cx="993478" cy="682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E115FBB-7A71-4164-969B-2FB65323BC29}" type="slidenum">
              <a:rPr lang="en-US" altLang="ja-JP"/>
              <a:pPr eaLnBrk="1" hangingPunct="1"/>
              <a:t>14</a:t>
            </a:fld>
            <a:endParaRPr lang="en-US" altLang="ja-JP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dirty="0" smtClean="0"/>
              <a:t>クールノー</a:t>
            </a:r>
            <a:r>
              <a:rPr lang="en-US" altLang="ja-JP" sz="3600" dirty="0" smtClean="0"/>
              <a:t>=</a:t>
            </a:r>
            <a:r>
              <a:rPr lang="ja-JP" altLang="en-US" sz="3600" dirty="0" smtClean="0"/>
              <a:t>ナッシュ</a:t>
            </a:r>
            <a:r>
              <a:rPr lang="ja-JP" altLang="en-US" sz="3600" dirty="0" smtClean="0"/>
              <a:t>均衡：独占との比較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 eaLnBrk="1" hangingPunct="1"/>
            <a:r>
              <a:rPr lang="ja-JP" altLang="en-US" sz="2800" dirty="0" smtClean="0"/>
              <a:t>財がある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社の企業によって独占的に供給される状況を想定</a:t>
            </a:r>
          </a:p>
          <a:p>
            <a:pPr lvl="1" eaLnBrk="1" hangingPunct="1"/>
            <a:r>
              <a:rPr lang="ja-JP" altLang="en-US" sz="2400" dirty="0" smtClean="0"/>
              <a:t>寡占企業が合併</a:t>
            </a:r>
            <a:r>
              <a:rPr lang="en-US" altLang="ja-JP" sz="2400" dirty="0" smtClean="0"/>
              <a:t>or</a:t>
            </a:r>
            <a:r>
              <a:rPr lang="ja-JP" altLang="en-US" sz="2400" dirty="0" smtClean="0"/>
              <a:t>カルテルを結ぶ、と考えても良い</a:t>
            </a:r>
          </a:p>
          <a:p>
            <a:pPr lvl="4" eaLnBrk="1" hangingPunct="1"/>
            <a:endParaRPr lang="ja-JP" altLang="en-US" sz="1800" dirty="0" smtClean="0"/>
          </a:p>
          <a:p>
            <a:pPr eaLnBrk="1" hangingPunct="1"/>
            <a:r>
              <a:rPr lang="ja-JP" altLang="en-US" sz="2800" dirty="0" smtClean="0"/>
              <a:t>独占企業の利潤：</a:t>
            </a:r>
          </a:p>
          <a:p>
            <a:pPr lvl="1" eaLnBrk="1" hangingPunct="1"/>
            <a:endParaRPr lang="ja-JP" altLang="en-US" sz="2400" dirty="0" smtClean="0"/>
          </a:p>
          <a:p>
            <a:pPr lvl="1" eaLnBrk="1" hangingPunct="1"/>
            <a:endParaRPr lang="ja-JP" altLang="en-US" sz="2400" dirty="0" smtClean="0"/>
          </a:p>
          <a:p>
            <a:pPr eaLnBrk="1" hangingPunct="1"/>
            <a:r>
              <a:rPr lang="ja-JP" altLang="en-US" sz="2800" dirty="0" smtClean="0"/>
              <a:t>⇒ 利潤を最大にする生産量＆価格：</a:t>
            </a:r>
          </a:p>
        </p:txBody>
      </p:sp>
      <p:graphicFrame>
        <p:nvGraphicFramePr>
          <p:cNvPr id="136196" name="Object 4"/>
          <p:cNvGraphicFramePr>
            <a:graphicFrameLocks noChangeAspect="1"/>
          </p:cNvGraphicFramePr>
          <p:nvPr/>
        </p:nvGraphicFramePr>
        <p:xfrm>
          <a:off x="3708400" y="3357563"/>
          <a:ext cx="3656013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" name="Equation" r:id="rId4" imgW="1460160" imgH="469800" progId="Equation.DSMT4">
                  <p:embed/>
                </p:oleObj>
              </mc:Choice>
              <mc:Fallback>
                <p:oleObj name="Equation" r:id="rId4" imgW="1460160" imgH="469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3357563"/>
                        <a:ext cx="3656013" cy="11747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7" name="Object 5"/>
          <p:cNvGraphicFramePr>
            <a:graphicFrameLocks noChangeAspect="1"/>
          </p:cNvGraphicFramePr>
          <p:nvPr/>
        </p:nvGraphicFramePr>
        <p:xfrm>
          <a:off x="3059113" y="5300663"/>
          <a:ext cx="3487737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6" name="Equation" r:id="rId6" imgW="1549080" imgH="368280" progId="Equation.DSMT4">
                  <p:embed/>
                </p:oleObj>
              </mc:Choice>
              <mc:Fallback>
                <p:oleObj name="Equation" r:id="rId6" imgW="1549080" imgH="3682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5300663"/>
                        <a:ext cx="3487737" cy="828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4918535" y="3880942"/>
            <a:ext cx="2445878" cy="614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923928" y="5337125"/>
            <a:ext cx="792088" cy="79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660722" y="5353200"/>
            <a:ext cx="886128" cy="759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0D086FD-0777-40D2-AEA5-732520AF39E3}" type="slidenum">
              <a:rPr lang="en-US" altLang="ja-JP"/>
              <a:pPr eaLnBrk="1" hangingPunct="1"/>
              <a:t>15</a:t>
            </a:fld>
            <a:endParaRPr lang="en-US" altLang="ja-JP"/>
          </a:p>
        </p:txBody>
      </p:sp>
      <p:sp>
        <p:nvSpPr>
          <p:cNvPr id="922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dirty="0" smtClean="0"/>
              <a:t>クールノー</a:t>
            </a:r>
            <a:r>
              <a:rPr lang="en-US" altLang="ja-JP" sz="3600" dirty="0" smtClean="0"/>
              <a:t>=</a:t>
            </a:r>
            <a:r>
              <a:rPr lang="ja-JP" altLang="en-US" sz="3600" dirty="0" smtClean="0"/>
              <a:t>ナッシュ</a:t>
            </a:r>
            <a:r>
              <a:rPr lang="ja-JP" altLang="en-US" sz="3600" dirty="0" smtClean="0"/>
              <a:t>均衡：独占との比較</a:t>
            </a:r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均衡価格の比較：</a:t>
            </a:r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クールノー</a:t>
            </a:r>
            <a:r>
              <a:rPr lang="en-US" altLang="ja-JP" sz="2400" dirty="0" smtClean="0"/>
              <a:t>=</a:t>
            </a:r>
            <a:r>
              <a:rPr lang="ja-JP" altLang="en-US" sz="2400" dirty="0" smtClean="0"/>
              <a:t>ナッシュ</a:t>
            </a:r>
            <a:r>
              <a:rPr lang="ja-JP" altLang="en-US" sz="2400" dirty="0" smtClean="0"/>
              <a:t>均衡の方が</a:t>
            </a:r>
            <a:r>
              <a:rPr lang="ja-JP" altLang="en-US" sz="2400" dirty="0" smtClean="0">
                <a:solidFill>
                  <a:schemeClr val="bg1"/>
                </a:solidFill>
              </a:rPr>
              <a:t>低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均衡市場供給量の比較：</a:t>
            </a:r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クールノー</a:t>
            </a:r>
            <a:r>
              <a:rPr lang="en-US" altLang="ja-JP" sz="2400" dirty="0" smtClean="0"/>
              <a:t>=</a:t>
            </a:r>
            <a:r>
              <a:rPr lang="ja-JP" altLang="en-US" sz="2400" dirty="0" smtClean="0"/>
              <a:t>ナッシュ</a:t>
            </a:r>
            <a:r>
              <a:rPr lang="ja-JP" altLang="en-US" sz="2400" dirty="0" smtClean="0"/>
              <a:t>均衡の方が</a:t>
            </a:r>
            <a:r>
              <a:rPr lang="ja-JP" altLang="en-US" sz="2400" dirty="0" smtClean="0">
                <a:solidFill>
                  <a:schemeClr val="bg1"/>
                </a:solidFill>
              </a:rPr>
              <a:t>大</a:t>
            </a:r>
          </a:p>
        </p:txBody>
      </p:sp>
      <p:graphicFrame>
        <p:nvGraphicFramePr>
          <p:cNvPr id="149509" name="Object 5"/>
          <p:cNvGraphicFramePr>
            <a:graphicFrameLocks noChangeAspect="1"/>
          </p:cNvGraphicFramePr>
          <p:nvPr/>
        </p:nvGraphicFramePr>
        <p:xfrm>
          <a:off x="1187450" y="2205038"/>
          <a:ext cx="625951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9" name="Equation" r:id="rId4" imgW="2781000" imgH="406080" progId="Equation.DSMT4">
                  <p:embed/>
                </p:oleObj>
              </mc:Choice>
              <mc:Fallback>
                <p:oleObj name="Equation" r:id="rId4" imgW="2781000" imgH="4060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205038"/>
                        <a:ext cx="6259513" cy="914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10" name="Object 6"/>
          <p:cNvGraphicFramePr>
            <a:graphicFrameLocks noChangeAspect="1"/>
          </p:cNvGraphicFramePr>
          <p:nvPr/>
        </p:nvGraphicFramePr>
        <p:xfrm>
          <a:off x="1187450" y="4508500"/>
          <a:ext cx="643096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0" name="Equation" r:id="rId6" imgW="2857320" imgH="406080" progId="Equation.DSMT4">
                  <p:embed/>
                </p:oleObj>
              </mc:Choice>
              <mc:Fallback>
                <p:oleObj name="Equation" r:id="rId6" imgW="2857320" imgH="4060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508500"/>
                        <a:ext cx="6430963" cy="914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6942411" y="2418482"/>
            <a:ext cx="504552" cy="388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160283" y="4743810"/>
            <a:ext cx="458130" cy="557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9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95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95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95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95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95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37C5B9E-A300-449F-8372-A776950BF6C6}" type="slidenum">
              <a:rPr lang="en-US" altLang="ja-JP"/>
              <a:pPr eaLnBrk="1" hangingPunct="1"/>
              <a:t>16</a:t>
            </a:fld>
            <a:endParaRPr lang="en-US" altLang="ja-JP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クールノーの極限定理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企業数</a:t>
            </a:r>
            <a:r>
              <a:rPr lang="en-US" altLang="ja-JP" dirty="0" smtClean="0"/>
              <a:t>n↑⇒ </a:t>
            </a:r>
            <a:r>
              <a:rPr lang="ja-JP" altLang="en-US" dirty="0" smtClean="0"/>
              <a:t>クールノー均衡価格</a:t>
            </a:r>
            <a:r>
              <a:rPr lang="en-US" altLang="ja-JP" dirty="0" err="1" smtClean="0"/>
              <a:t>p</a:t>
            </a:r>
            <a:r>
              <a:rPr lang="en-US" altLang="ja-JP" baseline="30000" dirty="0" err="1" smtClean="0"/>
              <a:t>C</a:t>
            </a:r>
            <a:r>
              <a:rPr lang="en-US" altLang="ja-JP" dirty="0" smtClean="0"/>
              <a:t>↓</a:t>
            </a:r>
          </a:p>
          <a:p>
            <a:pPr eaLnBrk="1" hangingPunct="1"/>
            <a:r>
              <a:rPr lang="en-US" altLang="ja-JP" dirty="0" smtClean="0"/>
              <a:t>n↑</a:t>
            </a:r>
            <a:r>
              <a:rPr lang="ja-JP" altLang="en-US" dirty="0" smtClean="0"/>
              <a:t>に伴い、均衡価格は限界費用に近づいていく：</a:t>
            </a:r>
          </a:p>
          <a:p>
            <a:pPr lvl="1" eaLnBrk="1" hangingPunct="1"/>
            <a:endParaRPr lang="ja-JP" altLang="en-US" dirty="0" smtClean="0"/>
          </a:p>
          <a:p>
            <a:pPr eaLnBrk="1" hangingPunct="1"/>
            <a:r>
              <a:rPr lang="ja-JP" altLang="en-US" dirty="0" smtClean="0"/>
              <a:t>「価格＝限界費用」：完全競争市場において成立する条件</a:t>
            </a:r>
          </a:p>
        </p:txBody>
      </p:sp>
      <p:graphicFrame>
        <p:nvGraphicFramePr>
          <p:cNvPr id="1392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002819"/>
              </p:ext>
            </p:extLst>
          </p:nvPr>
        </p:nvGraphicFramePr>
        <p:xfrm>
          <a:off x="1835150" y="2781300"/>
          <a:ext cx="148748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Equation" r:id="rId4" imgW="660240" imgH="266400" progId="Equation.DSMT4">
                  <p:embed/>
                </p:oleObj>
              </mc:Choice>
              <mc:Fallback>
                <p:oleObj name="Equation" r:id="rId4" imgW="660240" imgH="266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781300"/>
                        <a:ext cx="1487488" cy="6000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3009206" y="2776538"/>
            <a:ext cx="313432" cy="470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E52E6A7-8F0F-4610-BE38-3ECCFEACE1FE}" type="slidenum">
              <a:rPr lang="en-US" altLang="ja-JP"/>
              <a:pPr eaLnBrk="1" hangingPunct="1"/>
              <a:t>17</a:t>
            </a:fld>
            <a:endParaRPr lang="en-US" altLang="ja-JP"/>
          </a:p>
        </p:txBody>
      </p:sp>
      <p:sp>
        <p:nvSpPr>
          <p:cNvPr id="1127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smtClean="0"/>
              <a:t>クールノーの極限定理</a:t>
            </a:r>
          </a:p>
        </p:txBody>
      </p:sp>
      <p:sp>
        <p:nvSpPr>
          <p:cNvPr id="11273" name="Line 3"/>
          <p:cNvSpPr>
            <a:spLocks noChangeShapeType="1"/>
          </p:cNvSpPr>
          <p:nvPr/>
        </p:nvSpPr>
        <p:spPr bwMode="auto">
          <a:xfrm>
            <a:off x="1403350" y="1341438"/>
            <a:ext cx="0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4" name="Line 4"/>
          <p:cNvSpPr>
            <a:spLocks noChangeShapeType="1"/>
          </p:cNvSpPr>
          <p:nvPr/>
        </p:nvSpPr>
        <p:spPr bwMode="auto">
          <a:xfrm>
            <a:off x="1403350" y="6021388"/>
            <a:ext cx="6192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2578100" y="1625600"/>
          <a:ext cx="9144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5" name="Equation" r:id="rId4" imgW="914400" imgH="190080" progId="Equation.DSMT4">
                  <p:embed/>
                </p:oleObj>
              </mc:Choice>
              <mc:Fallback>
                <p:oleObj name="Equation" r:id="rId4" imgW="914400" imgH="1900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1625600"/>
                        <a:ext cx="9144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3492500" y="6021388"/>
          <a:ext cx="5429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" name="Equation" r:id="rId6" imgW="241200" imgH="190440" progId="Equation.DSMT4">
                  <p:embed/>
                </p:oleObj>
              </mc:Choice>
              <mc:Fallback>
                <p:oleObj name="Equation" r:id="rId6" imgW="241200" imgH="1904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6021388"/>
                        <a:ext cx="542925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9"/>
          <p:cNvGraphicFramePr>
            <a:graphicFrameLocks noChangeAspect="1"/>
          </p:cNvGraphicFramePr>
          <p:nvPr/>
        </p:nvGraphicFramePr>
        <p:xfrm>
          <a:off x="900113" y="4005263"/>
          <a:ext cx="4572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" name="Equation" r:id="rId8" imgW="203040" imgH="215640" progId="Equation.DSMT4">
                  <p:embed/>
                </p:oleObj>
              </mc:Choice>
              <mc:Fallback>
                <p:oleObj name="Equation" r:id="rId8" imgW="203040" imgH="2156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4005263"/>
                        <a:ext cx="45720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10"/>
          <p:cNvGraphicFramePr>
            <a:graphicFrameLocks noChangeAspect="1"/>
          </p:cNvGraphicFramePr>
          <p:nvPr/>
        </p:nvGraphicFramePr>
        <p:xfrm>
          <a:off x="1042988" y="1916113"/>
          <a:ext cx="3143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" name="Equation" r:id="rId10" imgW="139680" imgH="139680" progId="Equation.DSMT4">
                  <p:embed/>
                </p:oleObj>
              </mc:Choice>
              <mc:Fallback>
                <p:oleObj name="Equation" r:id="rId10" imgW="139680" imgH="1396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916113"/>
                        <a:ext cx="314325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11"/>
          <p:cNvGraphicFramePr>
            <a:graphicFrameLocks noChangeAspect="1"/>
          </p:cNvGraphicFramePr>
          <p:nvPr/>
        </p:nvGraphicFramePr>
        <p:xfrm>
          <a:off x="971550" y="5084763"/>
          <a:ext cx="342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" name="Equation" r:id="rId12" imgW="152280" imgH="190440" progId="Equation.DSMT4">
                  <p:embed/>
                </p:oleObj>
              </mc:Choice>
              <mc:Fallback>
                <p:oleObj name="Equation" r:id="rId12" imgW="152280" imgH="19044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084763"/>
                        <a:ext cx="3429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Line 12"/>
          <p:cNvSpPr>
            <a:spLocks noChangeShapeType="1"/>
          </p:cNvSpPr>
          <p:nvPr/>
        </p:nvSpPr>
        <p:spPr bwMode="auto">
          <a:xfrm>
            <a:off x="1403350" y="2060575"/>
            <a:ext cx="4176713" cy="37449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6" name="Line 13"/>
          <p:cNvSpPr>
            <a:spLocks noChangeShapeType="1"/>
          </p:cNvSpPr>
          <p:nvPr/>
        </p:nvSpPr>
        <p:spPr bwMode="auto">
          <a:xfrm>
            <a:off x="1403350" y="5300663"/>
            <a:ext cx="568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7164388" y="5013325"/>
            <a:ext cx="619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MC</a:t>
            </a:r>
          </a:p>
        </p:txBody>
      </p:sp>
      <p:sp>
        <p:nvSpPr>
          <p:cNvPr id="11278" name="Text Box 15"/>
          <p:cNvSpPr txBox="1">
            <a:spLocks noChangeArrowheads="1"/>
          </p:cNvSpPr>
          <p:nvPr/>
        </p:nvSpPr>
        <p:spPr bwMode="auto">
          <a:xfrm>
            <a:off x="6372225" y="6021388"/>
            <a:ext cx="1581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市場生産量</a:t>
            </a:r>
          </a:p>
        </p:txBody>
      </p:sp>
      <p:sp>
        <p:nvSpPr>
          <p:cNvPr id="11279" name="Text Box 16"/>
          <p:cNvSpPr txBox="1">
            <a:spLocks noChangeArrowheads="1"/>
          </p:cNvSpPr>
          <p:nvPr/>
        </p:nvSpPr>
        <p:spPr bwMode="auto">
          <a:xfrm>
            <a:off x="971550" y="5900738"/>
            <a:ext cx="4016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O</a:t>
            </a:r>
          </a:p>
        </p:txBody>
      </p:sp>
      <p:sp>
        <p:nvSpPr>
          <p:cNvPr id="11280" name="Text Box 17"/>
          <p:cNvSpPr txBox="1">
            <a:spLocks noChangeArrowheads="1"/>
          </p:cNvSpPr>
          <p:nvPr/>
        </p:nvSpPr>
        <p:spPr bwMode="auto">
          <a:xfrm>
            <a:off x="592138" y="1223963"/>
            <a:ext cx="7429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価格</a:t>
            </a:r>
          </a:p>
        </p:txBody>
      </p:sp>
      <p:sp>
        <p:nvSpPr>
          <p:cNvPr id="11281" name="Line 20"/>
          <p:cNvSpPr>
            <a:spLocks noChangeShapeType="1"/>
          </p:cNvSpPr>
          <p:nvPr/>
        </p:nvSpPr>
        <p:spPr bwMode="auto">
          <a:xfrm flipV="1">
            <a:off x="3779838" y="42211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82" name="Line 21"/>
          <p:cNvSpPr>
            <a:spLocks noChangeShapeType="1"/>
          </p:cNvSpPr>
          <p:nvPr/>
        </p:nvSpPr>
        <p:spPr bwMode="auto">
          <a:xfrm flipH="1">
            <a:off x="1403350" y="4221163"/>
            <a:ext cx="23764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83" name="Text Box 23"/>
          <p:cNvSpPr txBox="1">
            <a:spLocks noChangeArrowheads="1"/>
          </p:cNvSpPr>
          <p:nvPr/>
        </p:nvSpPr>
        <p:spPr bwMode="auto">
          <a:xfrm>
            <a:off x="3779838" y="3811588"/>
            <a:ext cx="3857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C</a:t>
            </a:r>
          </a:p>
        </p:txBody>
      </p:sp>
      <p:sp>
        <p:nvSpPr>
          <p:cNvPr id="11284" name="Text Box 24"/>
          <p:cNvSpPr txBox="1">
            <a:spLocks noChangeArrowheads="1"/>
          </p:cNvSpPr>
          <p:nvPr/>
        </p:nvSpPr>
        <p:spPr bwMode="auto">
          <a:xfrm>
            <a:off x="5580063" y="5445125"/>
            <a:ext cx="7429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P(X)</a:t>
            </a:r>
          </a:p>
        </p:txBody>
      </p:sp>
      <p:sp>
        <p:nvSpPr>
          <p:cNvPr id="11285" name="Oval 26"/>
          <p:cNvSpPr>
            <a:spLocks noChangeArrowheads="1"/>
          </p:cNvSpPr>
          <p:nvPr/>
        </p:nvSpPr>
        <p:spPr bwMode="auto">
          <a:xfrm>
            <a:off x="3708400" y="41497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40315" name="Text Box 27"/>
          <p:cNvSpPr txBox="1">
            <a:spLocks noChangeArrowheads="1"/>
          </p:cNvSpPr>
          <p:nvPr/>
        </p:nvSpPr>
        <p:spPr bwMode="auto">
          <a:xfrm>
            <a:off x="5003800" y="4868863"/>
            <a:ext cx="36988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E</a:t>
            </a:r>
          </a:p>
        </p:txBody>
      </p:sp>
      <p:sp>
        <p:nvSpPr>
          <p:cNvPr id="140316" name="Oval 28"/>
          <p:cNvSpPr>
            <a:spLocks noChangeArrowheads="1"/>
          </p:cNvSpPr>
          <p:nvPr/>
        </p:nvSpPr>
        <p:spPr bwMode="auto">
          <a:xfrm>
            <a:off x="4932363" y="52292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40317" name="Line 29"/>
          <p:cNvSpPr>
            <a:spLocks noChangeShapeType="1"/>
          </p:cNvSpPr>
          <p:nvPr/>
        </p:nvSpPr>
        <p:spPr bwMode="auto">
          <a:xfrm>
            <a:off x="4067175" y="4221163"/>
            <a:ext cx="865188" cy="792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0318" name="Text Box 30"/>
          <p:cNvSpPr txBox="1">
            <a:spLocks noChangeArrowheads="1"/>
          </p:cNvSpPr>
          <p:nvPr/>
        </p:nvSpPr>
        <p:spPr bwMode="auto">
          <a:xfrm>
            <a:off x="4427538" y="4076700"/>
            <a:ext cx="658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>
                <a:solidFill>
                  <a:srgbClr val="FF0000"/>
                </a:solidFill>
              </a:rPr>
              <a:t>n↑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0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0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0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15" grpId="0"/>
      <p:bldP spid="140316" grpId="0" animBg="1"/>
      <p:bldP spid="140317" grpId="0" animBg="1"/>
      <p:bldP spid="1403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EF70B82-5CE8-4255-9F67-B1D9E0B33AC6}" type="slidenum">
              <a:rPr lang="en-US" altLang="ja-JP"/>
              <a:pPr eaLnBrk="1" hangingPunct="1"/>
              <a:t>18</a:t>
            </a:fld>
            <a:endParaRPr lang="en-US" altLang="ja-JP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/>
          <a:lstStyle/>
          <a:p>
            <a:pPr eaLnBrk="1" hangingPunct="1"/>
            <a:r>
              <a:rPr lang="ja-JP" altLang="en-US" sz="3600" smtClean="0"/>
              <a:t>逐次手番ゲームとシュタッケルベルグ均衡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65650"/>
          </a:xfrm>
        </p:spPr>
        <p:txBody>
          <a:bodyPr/>
          <a:lstStyle/>
          <a:p>
            <a:pPr eaLnBrk="1" hangingPunct="1"/>
            <a:r>
              <a:rPr lang="ja-JP" altLang="en-US" smtClean="0"/>
              <a:t>クールノー競争：すべての企業が同時に生産量を決定すると仮定</a:t>
            </a:r>
          </a:p>
          <a:p>
            <a:pPr lvl="4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一部の企業が、他の企業よりも先に行動する状況を想定する</a:t>
            </a:r>
          </a:p>
          <a:p>
            <a:pPr lvl="1" eaLnBrk="1" hangingPunct="1"/>
            <a:r>
              <a:rPr lang="ja-JP" altLang="en-US" smtClean="0"/>
              <a:t>先に行動する企業：「先導者（</a:t>
            </a:r>
            <a:r>
              <a:rPr lang="en-US" altLang="ja-JP" smtClean="0"/>
              <a:t>leader</a:t>
            </a:r>
            <a:r>
              <a:rPr lang="ja-JP" altLang="en-US" smtClean="0"/>
              <a:t>）」</a:t>
            </a:r>
          </a:p>
          <a:p>
            <a:pPr lvl="1" eaLnBrk="1" hangingPunct="1"/>
            <a:r>
              <a:rPr lang="ja-JP" altLang="en-US" smtClean="0"/>
              <a:t>後に行動する企業：「追随者（</a:t>
            </a:r>
            <a:r>
              <a:rPr lang="en-US" altLang="ja-JP" smtClean="0"/>
              <a:t>follower</a:t>
            </a:r>
            <a:r>
              <a:rPr lang="ja-JP" altLang="en-US" smtClean="0"/>
              <a:t>）」</a:t>
            </a:r>
          </a:p>
          <a:p>
            <a:pPr lvl="4" eaLnBrk="1" hangingPunct="1"/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4E9203C-5BBD-43E8-A31C-5EFE1BE7BF5A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pPr eaLnBrk="1" hangingPunct="1"/>
            <a:r>
              <a:rPr lang="ja-JP" altLang="en-US" sz="3600" smtClean="0"/>
              <a:t>逐次手番ゲームとシュタッケルベルグ均衡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45656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寡占競争は</a:t>
            </a:r>
            <a:r>
              <a:rPr lang="en-US" altLang="ja-JP" dirty="0" smtClean="0"/>
              <a:t>2</a:t>
            </a:r>
            <a:r>
              <a:rPr lang="ja-JP" altLang="en-US" dirty="0" smtClean="0"/>
              <a:t>段階ゲームとして特徴付けられる</a:t>
            </a:r>
          </a:p>
          <a:p>
            <a:pPr lvl="1" eaLnBrk="1" hangingPunct="1"/>
            <a:r>
              <a:rPr lang="ja-JP" altLang="en-US" dirty="0" smtClean="0"/>
              <a:t>先導者の決定する生産量を観察して、追随者は生産量を決定</a:t>
            </a:r>
          </a:p>
          <a:p>
            <a:pPr lvl="1" eaLnBrk="1" hangingPunct="1"/>
            <a:r>
              <a:rPr lang="ja-JP" altLang="en-US" dirty="0" smtClean="0"/>
              <a:t>⇒ 先導者は、このような追随者の行動を考慮に入れて（先読みして）、生産量を決定</a:t>
            </a:r>
          </a:p>
          <a:p>
            <a:pPr lvl="4" eaLnBrk="1" hangingPunct="1"/>
            <a:endParaRPr lang="ja-JP" altLang="en-US" dirty="0" smtClean="0"/>
          </a:p>
          <a:p>
            <a:pPr eaLnBrk="1" hangingPunct="1"/>
            <a:r>
              <a:rPr lang="ja-JP" altLang="en-US" dirty="0" smtClean="0"/>
              <a:t>このゲームの均衡：シュタッケルベルグ均衡（</a:t>
            </a:r>
            <a:r>
              <a:rPr lang="en-US" altLang="ja-JP" dirty="0" err="1" smtClean="0"/>
              <a:t>Stackelberg</a:t>
            </a:r>
            <a:r>
              <a:rPr lang="en-US" altLang="ja-JP" dirty="0" smtClean="0"/>
              <a:t> equilibrium</a:t>
            </a:r>
            <a:r>
              <a:rPr lang="ja-JP" altLang="en-US" dirty="0" smtClean="0"/>
              <a:t>）</a:t>
            </a:r>
          </a:p>
          <a:p>
            <a:pPr lvl="1" eaLnBrk="1" hangingPunct="1"/>
            <a:r>
              <a:rPr lang="ja-JP" altLang="en-US" dirty="0" smtClean="0"/>
              <a:t>サブゲーム完全均衡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31FD1CF-F9E4-4AD2-9ACE-20D9D7CB9B2A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寡占</a:t>
            </a:r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寡占（</a:t>
            </a:r>
            <a:r>
              <a:rPr lang="en-US" altLang="ja-JP" sz="2800" smtClean="0"/>
              <a:t>oligopoly</a:t>
            </a:r>
            <a:r>
              <a:rPr lang="ja-JP" altLang="en-US" sz="2800" smtClean="0"/>
              <a:t>）：ある市場に</a:t>
            </a:r>
            <a:r>
              <a:rPr lang="en-US" altLang="ja-JP" sz="2800" smtClean="0"/>
              <a:t>2</a:t>
            </a:r>
            <a:r>
              <a:rPr lang="ja-JP" altLang="en-US" sz="2800" smtClean="0"/>
              <a:t>社以上のごく少数の企業のみが存在する状態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⇒ 企業間に戦略的相互依存関係が存在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smtClean="0"/>
              <a:t>例：ある企業が生産量↑⇒ 市場価格↓⇒ 他企業の利潤↓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sz="180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その他の市場構造：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smtClean="0"/>
              <a:t>独占（</a:t>
            </a:r>
            <a:r>
              <a:rPr lang="en-US" altLang="ja-JP" sz="2400" smtClean="0"/>
              <a:t>monopoly</a:t>
            </a:r>
            <a:r>
              <a:rPr lang="ja-JP" altLang="en-US" sz="2400" smtClean="0"/>
              <a:t>）：市場に存在するのは</a:t>
            </a:r>
            <a:r>
              <a:rPr lang="en-US" altLang="ja-JP" sz="2400" smtClean="0"/>
              <a:t>1</a:t>
            </a:r>
            <a:r>
              <a:rPr lang="ja-JP" altLang="en-US" sz="2400" smtClean="0"/>
              <a:t>社のみ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smtClean="0"/>
              <a:t>完全競争（</a:t>
            </a:r>
            <a:r>
              <a:rPr lang="en-US" altLang="ja-JP" sz="2400" smtClean="0"/>
              <a:t>perfect competition</a:t>
            </a:r>
            <a:r>
              <a:rPr lang="ja-JP" altLang="en-US" sz="2400" smtClean="0"/>
              <a:t>）：各企業は市場価格を与えられたものとして行動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smtClean="0"/>
              <a:t>独占的競争（</a:t>
            </a:r>
            <a:r>
              <a:rPr lang="en-US" altLang="ja-JP" sz="2400" smtClean="0"/>
              <a:t>monopolistic competition</a:t>
            </a:r>
            <a:r>
              <a:rPr lang="ja-JP" altLang="en-US" sz="2400" smtClean="0"/>
              <a:t>）：製品差別化（⇒独占的）＆自由参入（⇒競争的）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⇒ いずれも企業間の戦略的関係は存在しない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1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18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8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18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18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18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18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18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8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18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18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FDB6176-F904-43A7-8015-1B8BE253CAA2}" type="slidenum">
              <a:rPr lang="en-US" altLang="ja-JP"/>
              <a:pPr eaLnBrk="1" hangingPunct="1"/>
              <a:t>20</a:t>
            </a:fld>
            <a:endParaRPr lang="en-US" altLang="ja-JP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シュタッケルベルグ均衡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n=2</a:t>
            </a:r>
            <a:r>
              <a:rPr lang="ja-JP" altLang="en-US" dirty="0" smtClean="0"/>
              <a:t>のケース</a:t>
            </a:r>
          </a:p>
          <a:p>
            <a:pPr eaLnBrk="1" hangingPunct="1"/>
            <a:r>
              <a:rPr lang="ja-JP" altLang="en-US" dirty="0" smtClean="0"/>
              <a:t>企業</a:t>
            </a:r>
            <a:r>
              <a:rPr lang="en-US" altLang="ja-JP" dirty="0" smtClean="0"/>
              <a:t>1</a:t>
            </a:r>
            <a:r>
              <a:rPr lang="ja-JP" altLang="en-US" dirty="0" smtClean="0"/>
              <a:t>が先導者、企業</a:t>
            </a:r>
            <a:r>
              <a:rPr lang="en-US" altLang="ja-JP" dirty="0" smtClean="0"/>
              <a:t>2</a:t>
            </a:r>
            <a:r>
              <a:rPr lang="ja-JP" altLang="en-US" dirty="0" smtClean="0"/>
              <a:t>が追随者とする</a:t>
            </a:r>
          </a:p>
          <a:p>
            <a:pPr lvl="4" eaLnBrk="1" hangingPunct="1"/>
            <a:endParaRPr lang="ja-JP" altLang="en-US" dirty="0" smtClean="0"/>
          </a:p>
          <a:p>
            <a:pPr eaLnBrk="1" hangingPunct="1"/>
            <a:r>
              <a:rPr lang="ja-JP" altLang="en-US" dirty="0" smtClean="0"/>
              <a:t>バックワード</a:t>
            </a:r>
            <a:r>
              <a:rPr lang="ja-JP" altLang="ja-JP" dirty="0" smtClean="0"/>
              <a:t>・</a:t>
            </a:r>
            <a:r>
              <a:rPr lang="ja-JP" altLang="en-US" dirty="0" smtClean="0"/>
              <a:t>インダクションで解く</a:t>
            </a:r>
          </a:p>
          <a:p>
            <a:pPr lvl="1" eaLnBrk="1" hangingPunct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段階：企業</a:t>
            </a:r>
            <a:r>
              <a:rPr lang="en-US" altLang="ja-JP" dirty="0" smtClean="0"/>
              <a:t>2</a:t>
            </a:r>
            <a:r>
              <a:rPr lang="ja-JP" altLang="en-US" dirty="0" smtClean="0"/>
              <a:t>は</a:t>
            </a:r>
            <a:r>
              <a:rPr lang="en-US" altLang="ja-JP" dirty="0" smtClean="0"/>
              <a:t>x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を所与として、 </a:t>
            </a:r>
            <a:r>
              <a:rPr lang="en-US" altLang="ja-JP" dirty="0" smtClean="0"/>
              <a:t>Π</a:t>
            </a:r>
            <a:r>
              <a:rPr lang="en-US" altLang="ja-JP" baseline="30000" dirty="0" smtClean="0"/>
              <a:t>2</a:t>
            </a:r>
            <a:r>
              <a:rPr lang="ja-JP" altLang="en-US" dirty="0" smtClean="0"/>
              <a:t>を最大にするように</a:t>
            </a:r>
            <a:r>
              <a:rPr lang="en-US" altLang="ja-JP" dirty="0" smtClean="0"/>
              <a:t>x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を決定</a:t>
            </a:r>
          </a:p>
          <a:p>
            <a:pPr lvl="1" eaLnBrk="1" hangingPunct="1"/>
            <a:r>
              <a:rPr lang="ja-JP" altLang="en-US" dirty="0" smtClean="0"/>
              <a:t>第</a:t>
            </a:r>
            <a:r>
              <a:rPr lang="en-US" altLang="ja-JP" dirty="0" smtClean="0"/>
              <a:t>1</a:t>
            </a:r>
            <a:r>
              <a:rPr lang="ja-JP" altLang="en-US" dirty="0" smtClean="0"/>
              <a:t>段階：第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段階での企業</a:t>
            </a:r>
            <a:r>
              <a:rPr lang="en-US" altLang="ja-JP" dirty="0" smtClean="0"/>
              <a:t>2</a:t>
            </a:r>
            <a:r>
              <a:rPr lang="ja-JP" altLang="en-US" dirty="0" smtClean="0"/>
              <a:t>の行動を考慮に入れて、企業</a:t>
            </a:r>
            <a:r>
              <a:rPr lang="en-US" altLang="ja-JP" dirty="0" smtClean="0"/>
              <a:t>1</a:t>
            </a:r>
            <a:r>
              <a:rPr lang="ja-JP" altLang="en-US" dirty="0" smtClean="0"/>
              <a:t>は</a:t>
            </a:r>
            <a:r>
              <a:rPr lang="en-US" altLang="ja-JP" dirty="0" smtClean="0"/>
              <a:t>Π</a:t>
            </a:r>
            <a:r>
              <a:rPr lang="en-US" altLang="ja-JP" baseline="30000" dirty="0" smtClean="0"/>
              <a:t>1</a:t>
            </a:r>
            <a:r>
              <a:rPr lang="ja-JP" altLang="en-US" dirty="0" smtClean="0"/>
              <a:t>を最大にするように</a:t>
            </a:r>
            <a:r>
              <a:rPr lang="en-US" altLang="ja-JP" dirty="0" smtClean="0"/>
              <a:t>x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を決定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CB364EF-257D-4533-8F99-EF5A39C8107E}" type="slidenum">
              <a:rPr lang="en-US" altLang="ja-JP"/>
              <a:pPr eaLnBrk="1" hangingPunct="1"/>
              <a:t>21</a:t>
            </a:fld>
            <a:endParaRPr lang="en-US" altLang="ja-JP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シュタッケルベルグ均衡：第</a:t>
            </a:r>
            <a:r>
              <a:rPr lang="en-US" altLang="ja-JP" smtClean="0"/>
              <a:t>2</a:t>
            </a:r>
            <a:r>
              <a:rPr lang="ja-JP" altLang="en-US" smtClean="0"/>
              <a:t>段階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496300" cy="4525963"/>
          </a:xfrm>
        </p:spPr>
        <p:txBody>
          <a:bodyPr/>
          <a:lstStyle/>
          <a:p>
            <a:pPr eaLnBrk="1" hangingPunct="1"/>
            <a:r>
              <a:rPr lang="ja-JP" altLang="en-US" smtClean="0"/>
              <a:t>企業</a:t>
            </a:r>
            <a:r>
              <a:rPr lang="en-US" altLang="ja-JP" smtClean="0"/>
              <a:t>2</a:t>
            </a:r>
            <a:r>
              <a:rPr lang="ja-JP" altLang="en-US" smtClean="0"/>
              <a:t>の最適戦略：最適反応関数で表現される</a:t>
            </a:r>
          </a:p>
        </p:txBody>
      </p:sp>
      <p:graphicFrame>
        <p:nvGraphicFramePr>
          <p:cNvPr id="142340" name="Object 4"/>
          <p:cNvGraphicFramePr>
            <a:graphicFrameLocks noChangeAspect="1"/>
          </p:cNvGraphicFramePr>
          <p:nvPr/>
        </p:nvGraphicFramePr>
        <p:xfrm>
          <a:off x="2051050" y="2565400"/>
          <a:ext cx="4745038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0" name="Equation" r:id="rId4" imgW="2108160" imgH="291960" progId="Equation.DSMT4">
                  <p:embed/>
                </p:oleObj>
              </mc:Choice>
              <mc:Fallback>
                <p:oleObj name="Equation" r:id="rId4" imgW="2108160" imgH="291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565400"/>
                        <a:ext cx="4745038" cy="6572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1" name="Object 5"/>
          <p:cNvGraphicFramePr>
            <a:graphicFrameLocks noChangeAspect="1"/>
          </p:cNvGraphicFramePr>
          <p:nvPr/>
        </p:nvGraphicFramePr>
        <p:xfrm>
          <a:off x="1835150" y="4076700"/>
          <a:ext cx="53721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1" name="Equation" r:id="rId6" imgW="2387520" imgH="609480" progId="Equation.DSMT4">
                  <p:embed/>
                </p:oleObj>
              </mc:Choice>
              <mc:Fallback>
                <p:oleObj name="Equation" r:id="rId6" imgW="2387520" imgH="609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076700"/>
                        <a:ext cx="5372100" cy="1371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2" name="AutoShape 6"/>
          <p:cNvSpPr>
            <a:spLocks noChangeArrowheads="1"/>
          </p:cNvSpPr>
          <p:nvPr/>
        </p:nvSpPr>
        <p:spPr bwMode="auto">
          <a:xfrm>
            <a:off x="4140200" y="3429000"/>
            <a:ext cx="360363" cy="431800"/>
          </a:xfrm>
          <a:prstGeom prst="downArrow">
            <a:avLst>
              <a:gd name="adj1" fmla="val 50000"/>
              <a:gd name="adj2" fmla="val 29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635896" y="4187825"/>
            <a:ext cx="1440160" cy="1190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/>
      <p:bldP spid="14234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778D21A-A85F-46A5-B439-688BCDF46D25}" type="slidenum">
              <a:rPr lang="en-US" altLang="ja-JP"/>
              <a:pPr eaLnBrk="1" hangingPunct="1"/>
              <a:t>22</a:t>
            </a:fld>
            <a:endParaRPr lang="en-US" altLang="ja-JP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シュタッケルベルグ均衡：第</a:t>
            </a:r>
            <a:r>
              <a:rPr lang="en-US" altLang="ja-JP" smtClean="0"/>
              <a:t>1</a:t>
            </a:r>
            <a:r>
              <a:rPr lang="ja-JP" altLang="en-US" smtClean="0"/>
              <a:t>段階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企業</a:t>
            </a:r>
            <a:r>
              <a:rPr lang="en-US" altLang="ja-JP" smtClean="0"/>
              <a:t>1</a:t>
            </a:r>
            <a:r>
              <a:rPr lang="ja-JP" altLang="en-US" smtClean="0"/>
              <a:t>の最適反応戦略：</a:t>
            </a:r>
          </a:p>
        </p:txBody>
      </p:sp>
      <p:graphicFrame>
        <p:nvGraphicFramePr>
          <p:cNvPr id="144388" name="Object 4"/>
          <p:cNvGraphicFramePr>
            <a:graphicFrameLocks noChangeAspect="1"/>
          </p:cNvGraphicFramePr>
          <p:nvPr/>
        </p:nvGraphicFramePr>
        <p:xfrm>
          <a:off x="1116013" y="2349500"/>
          <a:ext cx="7002462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4" name="Equation" r:id="rId4" imgW="3111480" imgH="977760" progId="Equation.DSMT4">
                  <p:embed/>
                </p:oleObj>
              </mc:Choice>
              <mc:Fallback>
                <p:oleObj name="Equation" r:id="rId4" imgW="3111480" imgH="977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349500"/>
                        <a:ext cx="7002462" cy="22002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9" name="AutoShape 5"/>
          <p:cNvSpPr>
            <a:spLocks noChangeArrowheads="1"/>
          </p:cNvSpPr>
          <p:nvPr/>
        </p:nvSpPr>
        <p:spPr bwMode="auto">
          <a:xfrm>
            <a:off x="4140200" y="4797425"/>
            <a:ext cx="360363" cy="431800"/>
          </a:xfrm>
          <a:prstGeom prst="downArrow">
            <a:avLst>
              <a:gd name="adj1" fmla="val 50000"/>
              <a:gd name="adj2" fmla="val 29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144390" name="Object 6"/>
          <p:cNvGraphicFramePr>
            <a:graphicFrameLocks noChangeAspect="1"/>
          </p:cNvGraphicFramePr>
          <p:nvPr/>
        </p:nvGraphicFramePr>
        <p:xfrm>
          <a:off x="3563938" y="5445125"/>
          <a:ext cx="15144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5" name="Equation" r:id="rId6" imgW="672840" imgH="368280" progId="Equation.DSMT4">
                  <p:embed/>
                </p:oleObj>
              </mc:Choice>
              <mc:Fallback>
                <p:oleObj name="Equation" r:id="rId6" imgW="672840" imgH="3682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5445125"/>
                        <a:ext cx="1514475" cy="828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4244503" y="5454625"/>
            <a:ext cx="833909" cy="758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  <p:bldP spid="14438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7D2E5C3-BB78-4BA9-AC82-5BC753A9FC3F}" type="slidenum">
              <a:rPr lang="en-US" altLang="ja-JP"/>
              <a:pPr eaLnBrk="1" hangingPunct="1"/>
              <a:t>23</a:t>
            </a:fld>
            <a:endParaRPr lang="en-US" altLang="ja-JP"/>
          </a:p>
        </p:txBody>
      </p:sp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シュタッケルベルグ均衡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サブゲーム完全均衡：</a:t>
            </a:r>
          </a:p>
          <a:p>
            <a:pPr lvl="1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シュタッケルベルグ均衡：</a:t>
            </a:r>
          </a:p>
          <a:p>
            <a:pPr lvl="1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均衡価格：</a:t>
            </a:r>
          </a:p>
        </p:txBody>
      </p:sp>
      <p:graphicFrame>
        <p:nvGraphicFramePr>
          <p:cNvPr id="148484" name="Object 4"/>
          <p:cNvGraphicFramePr>
            <a:graphicFrameLocks noChangeAspect="1"/>
          </p:cNvGraphicFramePr>
          <p:nvPr/>
        </p:nvGraphicFramePr>
        <p:xfrm>
          <a:off x="4716463" y="1628775"/>
          <a:ext cx="145732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5" name="Equation" r:id="rId4" imgW="647640" imgH="266400" progId="Equation.DSMT4">
                  <p:embed/>
                </p:oleObj>
              </mc:Choice>
              <mc:Fallback>
                <p:oleObj name="Equation" r:id="rId4" imgW="647640" imgH="266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1628775"/>
                        <a:ext cx="1457325" cy="6000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5" name="Object 5"/>
          <p:cNvGraphicFramePr>
            <a:graphicFrameLocks noChangeAspect="1"/>
          </p:cNvGraphicFramePr>
          <p:nvPr/>
        </p:nvGraphicFramePr>
        <p:xfrm>
          <a:off x="5219700" y="2565400"/>
          <a:ext cx="34004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6" name="Equation" r:id="rId6" imgW="1511280" imgH="406080" progId="Equation.DSMT4">
                  <p:embed/>
                </p:oleObj>
              </mc:Choice>
              <mc:Fallback>
                <p:oleObj name="Equation" r:id="rId6" imgW="1511280" imgH="4060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2565400"/>
                        <a:ext cx="3400425" cy="914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6" name="Object 6"/>
          <p:cNvGraphicFramePr>
            <a:graphicFrameLocks noChangeAspect="1"/>
          </p:cNvGraphicFramePr>
          <p:nvPr/>
        </p:nvGraphicFramePr>
        <p:xfrm>
          <a:off x="2843213" y="3789363"/>
          <a:ext cx="17145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7" name="Equation" r:id="rId8" imgW="761760" imgH="368280" progId="Equation.DSMT4">
                  <p:embed/>
                </p:oleObj>
              </mc:Choice>
              <mc:Fallback>
                <p:oleObj name="Equation" r:id="rId8" imgW="761760" imgH="3682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3789363"/>
                        <a:ext cx="1714500" cy="828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6732240" y="2643510"/>
            <a:ext cx="745480" cy="758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599722" y="2643510"/>
            <a:ext cx="788702" cy="758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491879" y="3850233"/>
            <a:ext cx="1065834" cy="767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F2DFD44-466C-4564-A63D-F63A7F41376B}" type="slidenum">
              <a:rPr lang="en-US" altLang="ja-JP"/>
              <a:pPr eaLnBrk="1" hangingPunct="1"/>
              <a:t>24</a:t>
            </a:fld>
            <a:endParaRPr lang="en-US" altLang="ja-JP"/>
          </a:p>
        </p:txBody>
      </p:sp>
      <p:sp>
        <p:nvSpPr>
          <p:cNvPr id="1536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smtClean="0"/>
              <a:t>シュタッケルベルグ均衡：クールノー均衡との比較</a:t>
            </a:r>
          </a:p>
        </p:txBody>
      </p:sp>
      <p:sp>
        <p:nvSpPr>
          <p:cNvPr id="1464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各企業の均衡生産量の比較</a:t>
            </a:r>
          </a:p>
          <a:p>
            <a:pPr eaLnBrk="1" hangingPunct="1"/>
            <a:endParaRPr lang="ja-JP" altLang="en-US" dirty="0" smtClean="0"/>
          </a:p>
          <a:p>
            <a:pPr eaLnBrk="1" hangingPunct="1"/>
            <a:endParaRPr lang="ja-JP" altLang="en-US" dirty="0" smtClean="0"/>
          </a:p>
          <a:p>
            <a:pPr eaLnBrk="1" hangingPunct="1"/>
            <a:endParaRPr lang="ja-JP" altLang="en-US" dirty="0" smtClean="0"/>
          </a:p>
          <a:p>
            <a:pPr eaLnBrk="1" hangingPunct="1"/>
            <a:endParaRPr lang="ja-JP" altLang="en-US" dirty="0" smtClean="0"/>
          </a:p>
          <a:p>
            <a:pPr lvl="1" eaLnBrk="1" hangingPunct="1"/>
            <a:r>
              <a:rPr lang="ja-JP" altLang="en-US" dirty="0" smtClean="0"/>
              <a:t>企業</a:t>
            </a:r>
            <a:r>
              <a:rPr lang="en-US" altLang="ja-JP" dirty="0" smtClean="0"/>
              <a:t>1</a:t>
            </a:r>
            <a:r>
              <a:rPr lang="ja-JP" altLang="en-US" dirty="0" smtClean="0"/>
              <a:t>（先導者）：シュタッケルベルグ均衡の方が</a:t>
            </a:r>
            <a:r>
              <a:rPr lang="ja-JP" altLang="en-US" dirty="0" smtClean="0">
                <a:solidFill>
                  <a:schemeClr val="bg1"/>
                </a:solidFill>
              </a:rPr>
              <a:t>大</a:t>
            </a:r>
          </a:p>
          <a:p>
            <a:pPr lvl="1" eaLnBrk="1" hangingPunct="1"/>
            <a:r>
              <a:rPr lang="ja-JP" altLang="en-US" dirty="0" smtClean="0"/>
              <a:t>企業</a:t>
            </a:r>
            <a:r>
              <a:rPr lang="en-US" altLang="ja-JP" dirty="0" smtClean="0"/>
              <a:t>2</a:t>
            </a:r>
            <a:r>
              <a:rPr lang="ja-JP" altLang="en-US" dirty="0" smtClean="0"/>
              <a:t>（追随者）：シュタッケルベルグ均衡の方が</a:t>
            </a:r>
            <a:r>
              <a:rPr lang="ja-JP" altLang="en-US" dirty="0" smtClean="0">
                <a:solidFill>
                  <a:schemeClr val="bg1"/>
                </a:solidFill>
              </a:rPr>
              <a:t>小</a:t>
            </a:r>
          </a:p>
        </p:txBody>
      </p:sp>
      <p:graphicFrame>
        <p:nvGraphicFramePr>
          <p:cNvPr id="146437" name="Object 5"/>
          <p:cNvGraphicFramePr>
            <a:graphicFrameLocks noChangeAspect="1"/>
          </p:cNvGraphicFramePr>
          <p:nvPr/>
        </p:nvGraphicFramePr>
        <p:xfrm>
          <a:off x="1692275" y="2420938"/>
          <a:ext cx="4945063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3" name="Equation" r:id="rId4" imgW="2197080" imgH="749160" progId="Equation.DSMT4">
                  <p:embed/>
                </p:oleObj>
              </mc:Choice>
              <mc:Fallback>
                <p:oleObj name="Equation" r:id="rId4" imgW="2197080" imgH="7491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420938"/>
                        <a:ext cx="4945063" cy="16859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5940152" y="2708920"/>
            <a:ext cx="43204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03479" y="3390478"/>
            <a:ext cx="433859" cy="542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6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6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F16FE6A-6F09-42B7-8919-E3F35032A5D8}" type="slidenum">
              <a:rPr lang="en-US" altLang="ja-JP"/>
              <a:pPr eaLnBrk="1" hangingPunct="1"/>
              <a:t>25</a:t>
            </a:fld>
            <a:endParaRPr lang="en-US" altLang="ja-JP"/>
          </a:p>
        </p:txBody>
      </p:sp>
      <p:sp>
        <p:nvSpPr>
          <p:cNvPr id="16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ja-JP" altLang="en-US" sz="3600" smtClean="0"/>
              <a:t>シュタッケルベルグ均衡とクールノー均衡</a:t>
            </a:r>
          </a:p>
        </p:txBody>
      </p:sp>
      <p:sp>
        <p:nvSpPr>
          <p:cNvPr id="16395" name="Line 20"/>
          <p:cNvSpPr>
            <a:spLocks noChangeShapeType="1"/>
          </p:cNvSpPr>
          <p:nvPr/>
        </p:nvSpPr>
        <p:spPr bwMode="auto">
          <a:xfrm>
            <a:off x="2016919" y="5767099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6" name="Line 21"/>
          <p:cNvSpPr>
            <a:spLocks noChangeShapeType="1"/>
          </p:cNvSpPr>
          <p:nvPr/>
        </p:nvSpPr>
        <p:spPr bwMode="auto">
          <a:xfrm>
            <a:off x="2016919" y="1445924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6386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104918"/>
              </p:ext>
            </p:extLst>
          </p:nvPr>
        </p:nvGraphicFramePr>
        <p:xfrm>
          <a:off x="7489031" y="5767099"/>
          <a:ext cx="315913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5" name="Equation" r:id="rId4" imgW="139680" imgH="203040" progId="Equation.DSMT4">
                  <p:embed/>
                </p:oleObj>
              </mc:Choice>
              <mc:Fallback>
                <p:oleObj name="Equation" r:id="rId4" imgW="139680" imgH="20304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9031" y="5767099"/>
                        <a:ext cx="315913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72364"/>
              </p:ext>
            </p:extLst>
          </p:nvPr>
        </p:nvGraphicFramePr>
        <p:xfrm>
          <a:off x="1729581" y="5767099"/>
          <a:ext cx="306388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6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9581" y="5767099"/>
                        <a:ext cx="306388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7" name="Text Box 24"/>
          <p:cNvSpPr txBox="1">
            <a:spLocks noChangeArrowheads="1"/>
          </p:cNvSpPr>
          <p:nvPr/>
        </p:nvSpPr>
        <p:spPr bwMode="auto">
          <a:xfrm>
            <a:off x="3169444" y="3103274"/>
            <a:ext cx="3216275" cy="436562"/>
          </a:xfrm>
          <a:prstGeom prst="rect">
            <a:avLst/>
          </a:prstGeom>
          <a:noFill/>
          <a:ln w="9525">
            <a:solidFill>
              <a:srgbClr val="9933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クールノー＝ナッシュ均衡</a:t>
            </a:r>
          </a:p>
        </p:txBody>
      </p:sp>
      <p:sp>
        <p:nvSpPr>
          <p:cNvPr id="16398" name="Line 25"/>
          <p:cNvSpPr>
            <a:spLocks noChangeShapeType="1"/>
          </p:cNvSpPr>
          <p:nvPr/>
        </p:nvSpPr>
        <p:spPr bwMode="auto">
          <a:xfrm>
            <a:off x="2016919" y="2453986"/>
            <a:ext cx="2160587" cy="33131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9" name="Line 26"/>
          <p:cNvSpPr>
            <a:spLocks noChangeShapeType="1"/>
          </p:cNvSpPr>
          <p:nvPr/>
        </p:nvSpPr>
        <p:spPr bwMode="auto">
          <a:xfrm flipV="1">
            <a:off x="2016919" y="1634836"/>
            <a:ext cx="0" cy="86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0" name="Line 27"/>
          <p:cNvSpPr>
            <a:spLocks noChangeShapeType="1"/>
          </p:cNvSpPr>
          <p:nvPr/>
        </p:nvSpPr>
        <p:spPr bwMode="auto">
          <a:xfrm>
            <a:off x="2016919" y="3895436"/>
            <a:ext cx="4032250" cy="18716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1" name="Line 28"/>
          <p:cNvSpPr>
            <a:spLocks noChangeShapeType="1"/>
          </p:cNvSpPr>
          <p:nvPr/>
        </p:nvSpPr>
        <p:spPr bwMode="auto">
          <a:xfrm flipV="1">
            <a:off x="6049169" y="5767099"/>
            <a:ext cx="1008062" cy="15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4" name="Line 31"/>
          <p:cNvSpPr>
            <a:spLocks noChangeShapeType="1"/>
          </p:cNvSpPr>
          <p:nvPr/>
        </p:nvSpPr>
        <p:spPr bwMode="auto">
          <a:xfrm flipH="1">
            <a:off x="2016919" y="4543136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5" name="Line 32"/>
          <p:cNvSpPr>
            <a:spLocks noChangeShapeType="1"/>
          </p:cNvSpPr>
          <p:nvPr/>
        </p:nvSpPr>
        <p:spPr bwMode="auto">
          <a:xfrm>
            <a:off x="3385344" y="4614574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6389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084406"/>
              </p:ext>
            </p:extLst>
          </p:nvPr>
        </p:nvGraphicFramePr>
        <p:xfrm>
          <a:off x="1585119" y="1303049"/>
          <a:ext cx="344487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7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5119" y="1303049"/>
                        <a:ext cx="344487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713" name="Text Box 41"/>
          <p:cNvSpPr txBox="1">
            <a:spLocks noChangeArrowheads="1"/>
          </p:cNvSpPr>
          <p:nvPr/>
        </p:nvSpPr>
        <p:spPr bwMode="auto">
          <a:xfrm>
            <a:off x="4466431" y="3895436"/>
            <a:ext cx="2995613" cy="436563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シュタッケルベルグ均衡</a:t>
            </a:r>
          </a:p>
        </p:txBody>
      </p:sp>
      <p:sp>
        <p:nvSpPr>
          <p:cNvPr id="156715" name="Line 43"/>
          <p:cNvSpPr>
            <a:spLocks noChangeShapeType="1"/>
          </p:cNvSpPr>
          <p:nvPr/>
        </p:nvSpPr>
        <p:spPr bwMode="auto">
          <a:xfrm flipH="1">
            <a:off x="2016919" y="5119399"/>
            <a:ext cx="25193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6716" name="Line 44"/>
          <p:cNvSpPr>
            <a:spLocks noChangeShapeType="1"/>
          </p:cNvSpPr>
          <p:nvPr/>
        </p:nvSpPr>
        <p:spPr bwMode="auto">
          <a:xfrm>
            <a:off x="4609306" y="5190836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6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6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713" grpId="0" animBg="1"/>
      <p:bldP spid="156715" grpId="0" animBg="1"/>
      <p:bldP spid="1567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9FC70C8-F567-4AB9-8FC0-A6D9AB8B7349}" type="slidenum">
              <a:rPr lang="en-US" altLang="ja-JP"/>
              <a:pPr eaLnBrk="1" hangingPunct="1"/>
              <a:t>26</a:t>
            </a:fld>
            <a:endParaRPr lang="en-US" altLang="ja-JP"/>
          </a:p>
        </p:txBody>
      </p:sp>
      <p:sp>
        <p:nvSpPr>
          <p:cNvPr id="1741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600" smtClean="0"/>
              <a:t>シュタッケルベルグ均衡：クールノー均衡との比較</a:t>
            </a:r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ja-JP" altLang="en-US" dirty="0" smtClean="0"/>
              <a:t>均衡価格の比較：</a:t>
            </a:r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ja-JP" altLang="en-US" dirty="0" smtClean="0"/>
          </a:p>
          <a:p>
            <a:pPr lvl="4" eaLnBrk="1" hangingPunct="1">
              <a:defRPr/>
            </a:pPr>
            <a:endParaRPr lang="ja-JP" altLang="en-US" dirty="0" smtClean="0"/>
          </a:p>
          <a:p>
            <a:pPr lvl="1" eaLnBrk="1" hangingPunct="1">
              <a:defRPr/>
            </a:pPr>
            <a:r>
              <a:rPr lang="ja-JP" altLang="en-US" dirty="0" smtClean="0"/>
              <a:t>シュタッケルベルグ均衡の方が低</a:t>
            </a: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eaLnBrk="1" hangingPunct="1">
              <a:defRPr/>
            </a:pPr>
            <a:r>
              <a:rPr lang="ja-JP" altLang="en-US" dirty="0" smtClean="0"/>
              <a:t>各企業の利潤の比較</a:t>
            </a: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4" eaLnBrk="1" hangingPunct="1">
              <a:defRPr/>
            </a:pPr>
            <a:endParaRPr lang="en-US" altLang="ja-JP" dirty="0" smtClean="0"/>
          </a:p>
          <a:p>
            <a:pPr lvl="1" eaLnBrk="1" hangingPunct="1">
              <a:defRPr/>
            </a:pPr>
            <a:r>
              <a:rPr lang="ja-JP" altLang="en-US" dirty="0" smtClean="0"/>
              <a:t>先導者：シュタッケルベルグ均衡の方が</a:t>
            </a:r>
            <a:r>
              <a:rPr lang="ja-JP" altLang="en-US" dirty="0" smtClean="0">
                <a:solidFill>
                  <a:schemeClr val="bg1"/>
                </a:solidFill>
              </a:rPr>
              <a:t>大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 eaLnBrk="1" hangingPunct="1">
              <a:defRPr/>
            </a:pPr>
            <a:r>
              <a:rPr lang="ja-JP" altLang="en-US" dirty="0" smtClean="0"/>
              <a:t>追随者：シュタッケルベルグ均衡の方が</a:t>
            </a:r>
            <a:r>
              <a:rPr lang="ja-JP" altLang="en-US" dirty="0" smtClean="0">
                <a:solidFill>
                  <a:schemeClr val="bg1"/>
                </a:solidFill>
              </a:rPr>
              <a:t>小</a:t>
            </a:r>
            <a:endParaRPr lang="en-US" altLang="ja-JP" dirty="0" smtClean="0">
              <a:solidFill>
                <a:schemeClr val="bg1"/>
              </a:solidFill>
            </a:endParaRPr>
          </a:p>
        </p:txBody>
      </p:sp>
      <p:graphicFrame>
        <p:nvGraphicFramePr>
          <p:cNvPr id="158725" name="Object 5"/>
          <p:cNvGraphicFramePr>
            <a:graphicFrameLocks noChangeAspect="1"/>
          </p:cNvGraphicFramePr>
          <p:nvPr/>
        </p:nvGraphicFramePr>
        <p:xfrm>
          <a:off x="1403350" y="2133600"/>
          <a:ext cx="4757738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9" name="Equation" r:id="rId4" imgW="2374560" imgH="368280" progId="Equation.DSMT4">
                  <p:embed/>
                </p:oleObj>
              </mc:Choice>
              <mc:Fallback>
                <p:oleObj name="Equation" r:id="rId4" imgW="2374560" imgH="3682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133600"/>
                        <a:ext cx="4757738" cy="7381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1403350" y="4149725"/>
          <a:ext cx="4044950" cy="157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0" name="Equation" r:id="rId6" imgW="2019240" imgH="787320" progId="Equation.DSMT4">
                  <p:embed/>
                </p:oleObj>
              </mc:Choice>
              <mc:Fallback>
                <p:oleObj name="Equation" r:id="rId6" imgW="2019240" imgH="78732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149725"/>
                        <a:ext cx="4044950" cy="15763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5724128" y="2346300"/>
            <a:ext cx="436960" cy="362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015632" y="4414639"/>
            <a:ext cx="432668" cy="382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015632" y="5065241"/>
            <a:ext cx="385440" cy="48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87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87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87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87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7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87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87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87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CF3A4C5-61F2-4E41-8EAE-45B00B6AC851}" type="slidenum">
              <a:rPr lang="en-US" altLang="ja-JP"/>
              <a:pPr eaLnBrk="1" hangingPunct="1"/>
              <a:t>27</a:t>
            </a:fld>
            <a:endParaRPr lang="en-US" altLang="ja-JP"/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 smtClean="0"/>
              <a:t>価格競争（ベルトラン競争）：同質財のケース</a:t>
            </a:r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13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戦略変数が生産量ではなく価格のケースを想定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/>
              <a:t>n=2</a:t>
            </a:r>
            <a:r>
              <a:rPr lang="ja-JP" altLang="en-US" sz="2800" dirty="0" smtClean="0"/>
              <a:t>とする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同質財を生産 ⇒ 消費者は、</a:t>
            </a:r>
            <a:r>
              <a:rPr lang="ja-JP" altLang="en-US" sz="2800" dirty="0" smtClean="0">
                <a:solidFill>
                  <a:schemeClr val="bg1"/>
                </a:solidFill>
              </a:rPr>
              <a:t>低い</a:t>
            </a:r>
            <a:r>
              <a:rPr lang="ja-JP" altLang="en-US" sz="2800" dirty="0" smtClean="0"/>
              <a:t>価格をつけている企業から財を購入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両企業とも同じ価格をつけている場合 ⇒ 両企業は需要を折半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⇒ 企業</a:t>
            </a:r>
            <a:r>
              <a:rPr lang="en-US" altLang="ja-JP" sz="2800" dirty="0" err="1" smtClean="0"/>
              <a:t>i</a:t>
            </a:r>
            <a:r>
              <a:rPr lang="ja-JP" altLang="en-US" sz="2800" dirty="0" smtClean="0"/>
              <a:t>の供給する財に対する需要：</a:t>
            </a:r>
          </a:p>
        </p:txBody>
      </p:sp>
      <p:graphicFrame>
        <p:nvGraphicFramePr>
          <p:cNvPr id="165892" name="Object 2"/>
          <p:cNvGraphicFramePr>
            <a:graphicFrameLocks noChangeAspect="1"/>
          </p:cNvGraphicFramePr>
          <p:nvPr/>
        </p:nvGraphicFramePr>
        <p:xfrm>
          <a:off x="2339975" y="5013325"/>
          <a:ext cx="4527550" cy="157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5" name="Equation" r:id="rId4" imgW="2260440" imgH="787320" progId="Equation.DSMT4">
                  <p:embed/>
                </p:oleObj>
              </mc:Choice>
              <mc:Fallback>
                <p:oleObj name="Equation" r:id="rId4" imgW="2260440" imgH="78732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5013325"/>
                        <a:ext cx="4527550" cy="15763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3999372" y="5144876"/>
            <a:ext cx="1076684" cy="1308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5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5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5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5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5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58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58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8568F37-9154-44A2-A116-3CB9D8E8CE1B}" type="slidenum">
              <a:rPr lang="en-US" altLang="ja-JP"/>
              <a:pPr eaLnBrk="1" hangingPunct="1"/>
              <a:t>28</a:t>
            </a:fld>
            <a:endParaRPr lang="en-US" altLang="ja-JP"/>
          </a:p>
        </p:txBody>
      </p:sp>
      <p:sp>
        <p:nvSpPr>
          <p:cNvPr id="1946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496300" cy="850900"/>
          </a:xfrm>
        </p:spPr>
        <p:txBody>
          <a:bodyPr/>
          <a:lstStyle/>
          <a:p>
            <a:pPr eaLnBrk="1" hangingPunct="1"/>
            <a:r>
              <a:rPr lang="ja-JP" altLang="en-US" sz="3600" smtClean="0"/>
              <a:t>ベルトラン競争における各企業の需要曲線</a:t>
            </a:r>
          </a:p>
        </p:txBody>
      </p:sp>
      <p:sp>
        <p:nvSpPr>
          <p:cNvPr id="19465" name="Line 3"/>
          <p:cNvSpPr>
            <a:spLocks noChangeShapeType="1"/>
          </p:cNvSpPr>
          <p:nvPr/>
        </p:nvSpPr>
        <p:spPr bwMode="auto">
          <a:xfrm>
            <a:off x="1476375" y="1484313"/>
            <a:ext cx="0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6" name="Line 4"/>
          <p:cNvSpPr>
            <a:spLocks noChangeShapeType="1"/>
          </p:cNvSpPr>
          <p:nvPr/>
        </p:nvSpPr>
        <p:spPr bwMode="auto">
          <a:xfrm>
            <a:off x="1476375" y="6164263"/>
            <a:ext cx="6192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80231" name="Object 7"/>
          <p:cNvGraphicFramePr>
            <a:graphicFrameLocks noChangeAspect="1"/>
          </p:cNvGraphicFramePr>
          <p:nvPr/>
        </p:nvGraphicFramePr>
        <p:xfrm>
          <a:off x="395288" y="3400425"/>
          <a:ext cx="10001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" name="Equation" r:id="rId4" imgW="444240" imgH="228600" progId="Equation.DSMT4">
                  <p:embed/>
                </p:oleObj>
              </mc:Choice>
              <mc:Fallback>
                <p:oleObj name="Equation" r:id="rId4" imgW="44424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400425"/>
                        <a:ext cx="100012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0232" name="Object 8"/>
          <p:cNvGraphicFramePr>
            <a:graphicFrameLocks noChangeAspect="1"/>
          </p:cNvGraphicFramePr>
          <p:nvPr/>
        </p:nvGraphicFramePr>
        <p:xfrm>
          <a:off x="5651500" y="5589588"/>
          <a:ext cx="11953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" name="Equation" r:id="rId6" imgW="596880" imgH="215640" progId="Equation.DSMT4">
                  <p:embed/>
                </p:oleObj>
              </mc:Choice>
              <mc:Fallback>
                <p:oleObj name="Equation" r:id="rId6" imgW="596880" imgH="2156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5589588"/>
                        <a:ext cx="119538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9"/>
          <p:cNvGraphicFramePr>
            <a:graphicFrameLocks noChangeAspect="1"/>
          </p:cNvGraphicFramePr>
          <p:nvPr/>
        </p:nvGraphicFramePr>
        <p:xfrm>
          <a:off x="1116013" y="2058988"/>
          <a:ext cx="3143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" name="Equation" r:id="rId8" imgW="139680" imgH="139680" progId="Equation.DSMT4">
                  <p:embed/>
                </p:oleObj>
              </mc:Choice>
              <mc:Fallback>
                <p:oleObj name="Equation" r:id="rId8" imgW="139680" imgH="1396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058988"/>
                        <a:ext cx="314325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1476375" y="2203450"/>
            <a:ext cx="4176713" cy="37449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1476375" y="5443538"/>
            <a:ext cx="568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7237413" y="5156200"/>
            <a:ext cx="619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MC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659563" y="6165850"/>
            <a:ext cx="10223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需要量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044575" y="6043613"/>
            <a:ext cx="4016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O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665163" y="1366838"/>
            <a:ext cx="7429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価格</a:t>
            </a:r>
          </a:p>
        </p:txBody>
      </p:sp>
      <p:sp>
        <p:nvSpPr>
          <p:cNvPr id="180241" name="Line 17"/>
          <p:cNvSpPr>
            <a:spLocks noChangeShapeType="1"/>
          </p:cNvSpPr>
          <p:nvPr/>
        </p:nvSpPr>
        <p:spPr bwMode="auto">
          <a:xfrm flipV="1">
            <a:off x="2268538" y="3644900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0242" name="Line 18"/>
          <p:cNvSpPr>
            <a:spLocks noChangeShapeType="1"/>
          </p:cNvSpPr>
          <p:nvPr/>
        </p:nvSpPr>
        <p:spPr bwMode="auto">
          <a:xfrm flipH="1">
            <a:off x="1476375" y="36433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0260" name="Oval 36"/>
          <p:cNvSpPr>
            <a:spLocks noChangeArrowheads="1"/>
          </p:cNvSpPr>
          <p:nvPr/>
        </p:nvSpPr>
        <p:spPr bwMode="auto">
          <a:xfrm>
            <a:off x="2987675" y="3573463"/>
            <a:ext cx="144463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0264" name="Oval 40"/>
          <p:cNvSpPr>
            <a:spLocks noChangeArrowheads="1"/>
          </p:cNvSpPr>
          <p:nvPr/>
        </p:nvSpPr>
        <p:spPr bwMode="auto">
          <a:xfrm>
            <a:off x="1403350" y="3573463"/>
            <a:ext cx="144463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19461" name="Object 41"/>
          <p:cNvGraphicFramePr>
            <a:graphicFrameLocks noChangeAspect="1"/>
          </p:cNvGraphicFramePr>
          <p:nvPr/>
        </p:nvGraphicFramePr>
        <p:xfrm>
          <a:off x="1044575" y="5227638"/>
          <a:ext cx="342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2" name="Equation" r:id="rId10" imgW="152280" imgH="190440" progId="Equation.DSMT4">
                  <p:embed/>
                </p:oleObj>
              </mc:Choice>
              <mc:Fallback>
                <p:oleObj name="Equation" r:id="rId10" imgW="152280" imgH="19044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5227638"/>
                        <a:ext cx="3429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4067944" y="4183904"/>
                <a:ext cx="187314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ja-JP" altLang="en-US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4183904"/>
                <a:ext cx="1873141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2922" r="-2597" b="-278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0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41" grpId="0" animBg="1"/>
      <p:bldP spid="180242" grpId="0" animBg="1"/>
      <p:bldP spid="180260" grpId="0" animBg="1"/>
      <p:bldP spid="18026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04B02B0-47B6-40BE-91D9-D24CBE31D017}" type="slidenum">
              <a:rPr lang="en-US" altLang="ja-JP"/>
              <a:pPr eaLnBrk="1" hangingPunct="1"/>
              <a:t>29</a:t>
            </a:fld>
            <a:endParaRPr lang="en-US" altLang="ja-JP"/>
          </a:p>
        </p:txBody>
      </p:sp>
      <p:sp>
        <p:nvSpPr>
          <p:cNvPr id="20485" name="Rectangle 6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569325" cy="1143000"/>
          </a:xfrm>
        </p:spPr>
        <p:txBody>
          <a:bodyPr/>
          <a:lstStyle/>
          <a:p>
            <a:pPr eaLnBrk="1" hangingPunct="1"/>
            <a:r>
              <a:rPr lang="ja-JP" altLang="en-US" sz="3600" smtClean="0"/>
              <a:t>同質財のベルトラン競争：最適反応戦略</a:t>
            </a:r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496300" cy="4525963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企業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：ライバル企業の設定する価格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j</a:t>
            </a:r>
            <a:r>
              <a:rPr lang="ja-JP" altLang="en-US" dirty="0" smtClean="0"/>
              <a:t>を所与として、自社の利潤を最大にするように</a:t>
            </a:r>
            <a:r>
              <a:rPr lang="en-US" altLang="ja-JP" dirty="0" smtClean="0"/>
              <a:t>p</a:t>
            </a:r>
            <a:r>
              <a:rPr lang="en-US" altLang="ja-JP" baseline="-25000" dirty="0" smtClean="0"/>
              <a:t>i</a:t>
            </a:r>
            <a:r>
              <a:rPr lang="ja-JP" altLang="en-US" dirty="0" smtClean="0"/>
              <a:t>を決定</a:t>
            </a:r>
          </a:p>
          <a:p>
            <a:pPr eaLnBrk="1" hangingPunct="1"/>
            <a:r>
              <a:rPr lang="ja-JP" altLang="en-US" dirty="0" smtClean="0"/>
              <a:t>企業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の利潤：</a:t>
            </a:r>
          </a:p>
          <a:p>
            <a:pPr lvl="4" eaLnBrk="1" hangingPunct="1"/>
            <a:endParaRPr lang="ja-JP" altLang="en-US" dirty="0" smtClean="0"/>
          </a:p>
          <a:p>
            <a:pPr eaLnBrk="1" hangingPunct="1"/>
            <a:r>
              <a:rPr lang="ja-JP" altLang="en-US" dirty="0" smtClean="0"/>
              <a:t>各企業の最適反応戦略：ライバル企業よりもほんの少し</a:t>
            </a:r>
            <a:r>
              <a:rPr lang="ja-JP" altLang="en-US" dirty="0" smtClean="0">
                <a:solidFill>
                  <a:schemeClr val="bg1"/>
                </a:solidFill>
              </a:rPr>
              <a:t>低い</a:t>
            </a:r>
            <a:r>
              <a:rPr lang="ja-JP" altLang="en-US" dirty="0" smtClean="0"/>
              <a:t>価格をつけて、市場を独占する</a:t>
            </a:r>
          </a:p>
          <a:p>
            <a:pPr eaLnBrk="1" hangingPunct="1"/>
            <a:r>
              <a:rPr lang="ja-JP" altLang="en-US" dirty="0" smtClean="0"/>
              <a:t>⇒ 最適反応関数：</a:t>
            </a:r>
          </a:p>
        </p:txBody>
      </p:sp>
      <p:graphicFrame>
        <p:nvGraphicFramePr>
          <p:cNvPr id="175108" name="Object 2"/>
          <p:cNvGraphicFramePr>
            <a:graphicFrameLocks noChangeAspect="1"/>
          </p:cNvGraphicFramePr>
          <p:nvPr/>
        </p:nvGraphicFramePr>
        <p:xfrm>
          <a:off x="3059113" y="2708275"/>
          <a:ext cx="50530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1" name="数式" r:id="rId4" imgW="2527200" imgH="241200" progId="Equation.3">
                  <p:embed/>
                </p:oleObj>
              </mc:Choice>
              <mc:Fallback>
                <p:oleObj name="数式" r:id="rId4" imgW="252720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708275"/>
                        <a:ext cx="5053012" cy="482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09" name="Object 3"/>
          <p:cNvGraphicFramePr>
            <a:graphicFrameLocks noChangeAspect="1"/>
          </p:cNvGraphicFramePr>
          <p:nvPr/>
        </p:nvGraphicFramePr>
        <p:xfrm>
          <a:off x="4067175" y="4724400"/>
          <a:ext cx="1498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2" name="数式" r:id="rId6" imgW="749160" imgH="241200" progId="Equation.3">
                  <p:embed/>
                </p:oleObj>
              </mc:Choice>
              <mc:Fallback>
                <p:oleObj name="数式" r:id="rId6" imgW="74916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4724400"/>
                        <a:ext cx="1498600" cy="482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5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5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C8229D46-0232-4343-ADB3-7B5946C7CA79}" type="slidenum">
              <a:rPr lang="en-US" altLang="ja-JP"/>
              <a:pPr eaLnBrk="1" hangingPunct="1"/>
              <a:t>3</a:t>
            </a:fld>
            <a:endParaRPr lang="en-US" altLang="ja-JP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寡占競争の種類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クールノー競争（</a:t>
            </a:r>
            <a:r>
              <a:rPr lang="en-US" altLang="ja-JP" dirty="0" err="1" smtClean="0"/>
              <a:t>Cournot</a:t>
            </a:r>
            <a:r>
              <a:rPr lang="en-US" altLang="ja-JP" dirty="0" smtClean="0"/>
              <a:t> competition</a:t>
            </a:r>
            <a:r>
              <a:rPr lang="ja-JP" altLang="en-US" dirty="0" smtClean="0"/>
              <a:t>）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戦略変数：生産量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ベルトラン競争（</a:t>
            </a:r>
            <a:r>
              <a:rPr lang="en-US" altLang="ja-JP" dirty="0" smtClean="0"/>
              <a:t>Bertrand competition</a:t>
            </a:r>
            <a:r>
              <a:rPr lang="ja-JP" altLang="en-US" dirty="0" smtClean="0"/>
              <a:t>）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戦略変数：価格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非数量</a:t>
            </a:r>
            <a:r>
              <a:rPr lang="ja-JP" altLang="ja-JP" dirty="0" smtClean="0"/>
              <a:t>・</a:t>
            </a:r>
            <a:r>
              <a:rPr lang="ja-JP" altLang="en-US" dirty="0" smtClean="0"/>
              <a:t>非価格競争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戦略変数：研究開発投資、広告投資</a:t>
            </a:r>
            <a:r>
              <a:rPr lang="en-US" altLang="ja-JP" dirty="0" smtClean="0"/>
              <a:t>etc.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数量競争や価格競争に付随するもの</a:t>
            </a:r>
          </a:p>
          <a:p>
            <a:pPr lvl="1" eaLnBrk="1" hangingPunct="1">
              <a:lnSpc>
                <a:spcPct val="90000"/>
              </a:lnSpc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5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5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583726C-6585-478C-AA5C-90F4EE55D7EC}" type="slidenum">
              <a:rPr lang="en-US" altLang="ja-JP"/>
              <a:pPr eaLnBrk="1" hangingPunct="1"/>
              <a:t>30</a:t>
            </a:fld>
            <a:endParaRPr lang="en-US" altLang="ja-JP"/>
          </a:p>
        </p:txBody>
      </p:sp>
      <p:sp>
        <p:nvSpPr>
          <p:cNvPr id="181270" name="Rectangle 22"/>
          <p:cNvSpPr>
            <a:spLocks noChangeArrowheads="1"/>
          </p:cNvSpPr>
          <p:nvPr/>
        </p:nvSpPr>
        <p:spPr bwMode="auto">
          <a:xfrm>
            <a:off x="1476375" y="3644900"/>
            <a:ext cx="792163" cy="1800225"/>
          </a:xfrm>
          <a:prstGeom prst="rect">
            <a:avLst/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1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496300" cy="850900"/>
          </a:xfrm>
        </p:spPr>
        <p:txBody>
          <a:bodyPr/>
          <a:lstStyle/>
          <a:p>
            <a:pPr eaLnBrk="1" hangingPunct="1"/>
            <a:r>
              <a:rPr lang="ja-JP" altLang="en-US" sz="3600" smtClean="0"/>
              <a:t>ベルトラン競争における各企業の最適戦略</a:t>
            </a:r>
          </a:p>
        </p:txBody>
      </p:sp>
      <p:sp>
        <p:nvSpPr>
          <p:cNvPr id="21513" name="Line 3"/>
          <p:cNvSpPr>
            <a:spLocks noChangeShapeType="1"/>
          </p:cNvSpPr>
          <p:nvPr/>
        </p:nvSpPr>
        <p:spPr bwMode="auto">
          <a:xfrm>
            <a:off x="1476375" y="1484313"/>
            <a:ext cx="0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4" name="Line 4"/>
          <p:cNvSpPr>
            <a:spLocks noChangeShapeType="1"/>
          </p:cNvSpPr>
          <p:nvPr/>
        </p:nvSpPr>
        <p:spPr bwMode="auto">
          <a:xfrm>
            <a:off x="1476375" y="6164263"/>
            <a:ext cx="6192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21506" name="Object 5"/>
          <p:cNvGraphicFramePr>
            <a:graphicFrameLocks noChangeAspect="1"/>
          </p:cNvGraphicFramePr>
          <p:nvPr/>
        </p:nvGraphicFramePr>
        <p:xfrm>
          <a:off x="395288" y="3357563"/>
          <a:ext cx="10001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3" name="Equation" r:id="rId4" imgW="444240" imgH="228600" progId="Equation.DSMT4">
                  <p:embed/>
                </p:oleObj>
              </mc:Choice>
              <mc:Fallback>
                <p:oleObj name="Equation" r:id="rId4" imgW="44424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357563"/>
                        <a:ext cx="100012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6"/>
          <p:cNvGraphicFramePr>
            <a:graphicFrameLocks noChangeAspect="1"/>
          </p:cNvGraphicFramePr>
          <p:nvPr/>
        </p:nvGraphicFramePr>
        <p:xfrm>
          <a:off x="5651500" y="5589588"/>
          <a:ext cx="11953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4" name="Equation" r:id="rId6" imgW="596880" imgH="215640" progId="Equation.DSMT4">
                  <p:embed/>
                </p:oleObj>
              </mc:Choice>
              <mc:Fallback>
                <p:oleObj name="Equation" r:id="rId6" imgW="596880" imgH="2156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5589588"/>
                        <a:ext cx="119538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7"/>
          <p:cNvGraphicFramePr>
            <a:graphicFrameLocks noChangeAspect="1"/>
          </p:cNvGraphicFramePr>
          <p:nvPr/>
        </p:nvGraphicFramePr>
        <p:xfrm>
          <a:off x="1116013" y="2058988"/>
          <a:ext cx="3143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5" name="Equation" r:id="rId8" imgW="139680" imgH="139680" progId="Equation.DSMT4">
                  <p:embed/>
                </p:oleObj>
              </mc:Choice>
              <mc:Fallback>
                <p:oleObj name="Equation" r:id="rId8" imgW="139680" imgH="1396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058988"/>
                        <a:ext cx="314325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Line 8"/>
          <p:cNvSpPr>
            <a:spLocks noChangeShapeType="1"/>
          </p:cNvSpPr>
          <p:nvPr/>
        </p:nvSpPr>
        <p:spPr bwMode="auto">
          <a:xfrm>
            <a:off x="1476375" y="2203450"/>
            <a:ext cx="4176713" cy="37449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6" name="Line 9"/>
          <p:cNvSpPr>
            <a:spLocks noChangeShapeType="1"/>
          </p:cNvSpPr>
          <p:nvPr/>
        </p:nvSpPr>
        <p:spPr bwMode="auto">
          <a:xfrm>
            <a:off x="1476375" y="5443538"/>
            <a:ext cx="568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7" name="Text Box 10"/>
          <p:cNvSpPr txBox="1">
            <a:spLocks noChangeArrowheads="1"/>
          </p:cNvSpPr>
          <p:nvPr/>
        </p:nvSpPr>
        <p:spPr bwMode="auto">
          <a:xfrm>
            <a:off x="7237413" y="5156200"/>
            <a:ext cx="619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MC</a:t>
            </a:r>
          </a:p>
        </p:txBody>
      </p:sp>
      <p:sp>
        <p:nvSpPr>
          <p:cNvPr id="21518" name="Text Box 11"/>
          <p:cNvSpPr txBox="1">
            <a:spLocks noChangeArrowheads="1"/>
          </p:cNvSpPr>
          <p:nvPr/>
        </p:nvSpPr>
        <p:spPr bwMode="auto">
          <a:xfrm>
            <a:off x="6659563" y="6165850"/>
            <a:ext cx="10223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需要量</a:t>
            </a:r>
          </a:p>
        </p:txBody>
      </p:sp>
      <p:sp>
        <p:nvSpPr>
          <p:cNvPr id="21519" name="Text Box 12"/>
          <p:cNvSpPr txBox="1">
            <a:spLocks noChangeArrowheads="1"/>
          </p:cNvSpPr>
          <p:nvPr/>
        </p:nvSpPr>
        <p:spPr bwMode="auto">
          <a:xfrm>
            <a:off x="1044575" y="6043613"/>
            <a:ext cx="4016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O</a:t>
            </a:r>
          </a:p>
        </p:txBody>
      </p:sp>
      <p:sp>
        <p:nvSpPr>
          <p:cNvPr id="21520" name="Text Box 13"/>
          <p:cNvSpPr txBox="1">
            <a:spLocks noChangeArrowheads="1"/>
          </p:cNvSpPr>
          <p:nvPr/>
        </p:nvSpPr>
        <p:spPr bwMode="auto">
          <a:xfrm>
            <a:off x="665163" y="1366838"/>
            <a:ext cx="7429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価格</a:t>
            </a:r>
          </a:p>
        </p:txBody>
      </p:sp>
      <p:sp>
        <p:nvSpPr>
          <p:cNvPr id="21521" name="Line 14"/>
          <p:cNvSpPr>
            <a:spLocks noChangeShapeType="1"/>
          </p:cNvSpPr>
          <p:nvPr/>
        </p:nvSpPr>
        <p:spPr bwMode="auto">
          <a:xfrm flipV="1">
            <a:off x="2268538" y="3644900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2" name="Line 15"/>
          <p:cNvSpPr>
            <a:spLocks noChangeShapeType="1"/>
          </p:cNvSpPr>
          <p:nvPr/>
        </p:nvSpPr>
        <p:spPr bwMode="auto">
          <a:xfrm flipH="1">
            <a:off x="1476375" y="36433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3" name="Oval 16"/>
          <p:cNvSpPr>
            <a:spLocks noChangeArrowheads="1"/>
          </p:cNvSpPr>
          <p:nvPr/>
        </p:nvSpPr>
        <p:spPr bwMode="auto">
          <a:xfrm>
            <a:off x="2195513" y="3573463"/>
            <a:ext cx="144462" cy="1444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4" name="Line 17"/>
          <p:cNvSpPr>
            <a:spLocks noChangeShapeType="1"/>
          </p:cNvSpPr>
          <p:nvPr/>
        </p:nvSpPr>
        <p:spPr bwMode="auto">
          <a:xfrm>
            <a:off x="3059113" y="3644900"/>
            <a:ext cx="2593975" cy="230505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5" name="Oval 18"/>
          <p:cNvSpPr>
            <a:spLocks noChangeArrowheads="1"/>
          </p:cNvSpPr>
          <p:nvPr/>
        </p:nvSpPr>
        <p:spPr bwMode="auto">
          <a:xfrm>
            <a:off x="2987675" y="3573463"/>
            <a:ext cx="144463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6" name="Line 19"/>
          <p:cNvSpPr>
            <a:spLocks noChangeShapeType="1"/>
          </p:cNvSpPr>
          <p:nvPr/>
        </p:nvSpPr>
        <p:spPr bwMode="auto">
          <a:xfrm>
            <a:off x="1476375" y="2205038"/>
            <a:ext cx="0" cy="143986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7" name="Oval 20"/>
          <p:cNvSpPr>
            <a:spLocks noChangeArrowheads="1"/>
          </p:cNvSpPr>
          <p:nvPr/>
        </p:nvSpPr>
        <p:spPr bwMode="auto">
          <a:xfrm>
            <a:off x="1403350" y="3573463"/>
            <a:ext cx="144463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21509" name="Object 21"/>
          <p:cNvGraphicFramePr>
            <a:graphicFrameLocks noChangeAspect="1"/>
          </p:cNvGraphicFramePr>
          <p:nvPr/>
        </p:nvGraphicFramePr>
        <p:xfrm>
          <a:off x="1044575" y="5227638"/>
          <a:ext cx="342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6" name="Equation" r:id="rId10" imgW="152280" imgH="190440" progId="Equation.DSMT4">
                  <p:embed/>
                </p:oleObj>
              </mc:Choice>
              <mc:Fallback>
                <p:oleObj name="Equation" r:id="rId10" imgW="152280" imgH="19044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5227638"/>
                        <a:ext cx="3429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271" name="Line 23"/>
          <p:cNvSpPr>
            <a:spLocks noChangeShapeType="1"/>
          </p:cNvSpPr>
          <p:nvPr/>
        </p:nvSpPr>
        <p:spPr bwMode="auto">
          <a:xfrm flipH="1">
            <a:off x="1476375" y="4076700"/>
            <a:ext cx="20875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1273" name="AutoShape 25"/>
          <p:cNvSpPr>
            <a:spLocks noChangeArrowheads="1"/>
          </p:cNvSpPr>
          <p:nvPr/>
        </p:nvSpPr>
        <p:spPr bwMode="auto">
          <a:xfrm>
            <a:off x="1116013" y="3860800"/>
            <a:ext cx="142875" cy="215900"/>
          </a:xfrm>
          <a:prstGeom prst="downArrow">
            <a:avLst>
              <a:gd name="adj1" fmla="val 50000"/>
              <a:gd name="adj2" fmla="val 377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1274" name="AutoShape 26"/>
          <p:cNvSpPr>
            <a:spLocks noChangeArrowheads="1"/>
          </p:cNvSpPr>
          <p:nvPr/>
        </p:nvSpPr>
        <p:spPr bwMode="auto">
          <a:xfrm>
            <a:off x="1116013" y="4292600"/>
            <a:ext cx="142875" cy="215900"/>
          </a:xfrm>
          <a:prstGeom prst="downArrow">
            <a:avLst>
              <a:gd name="adj1" fmla="val 50000"/>
              <a:gd name="adj2" fmla="val 377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1275" name="AutoShape 27"/>
          <p:cNvSpPr>
            <a:spLocks noChangeArrowheads="1"/>
          </p:cNvSpPr>
          <p:nvPr/>
        </p:nvSpPr>
        <p:spPr bwMode="auto">
          <a:xfrm>
            <a:off x="1116013" y="4724400"/>
            <a:ext cx="142875" cy="215900"/>
          </a:xfrm>
          <a:prstGeom prst="downArrow">
            <a:avLst>
              <a:gd name="adj1" fmla="val 50000"/>
              <a:gd name="adj2" fmla="val 377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1277" name="AutoShape 29"/>
          <p:cNvSpPr>
            <a:spLocks/>
          </p:cNvSpPr>
          <p:nvPr/>
        </p:nvSpPr>
        <p:spPr bwMode="auto">
          <a:xfrm>
            <a:off x="4716463" y="3284538"/>
            <a:ext cx="3455987" cy="1009650"/>
          </a:xfrm>
          <a:prstGeom prst="borderCallout1">
            <a:avLst>
              <a:gd name="adj1" fmla="val 11319"/>
              <a:gd name="adj2" fmla="val -2204"/>
              <a:gd name="adj3" fmla="val 132231"/>
              <a:gd name="adj4" fmla="val -3054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ライバル企業よりもほんの少し低い価格を設定</a:t>
            </a:r>
          </a:p>
          <a:p>
            <a:pPr eaLnBrk="1" hangingPunct="1"/>
            <a:r>
              <a:rPr lang="ja-JP" altLang="en-US" sz="2000"/>
              <a:t>⇒ 利潤↑</a:t>
            </a:r>
          </a:p>
        </p:txBody>
      </p:sp>
      <p:sp>
        <p:nvSpPr>
          <p:cNvPr id="181278" name="Line 30"/>
          <p:cNvSpPr>
            <a:spLocks noChangeShapeType="1"/>
          </p:cNvSpPr>
          <p:nvPr/>
        </p:nvSpPr>
        <p:spPr bwMode="auto">
          <a:xfrm flipV="1">
            <a:off x="3563938" y="4076700"/>
            <a:ext cx="0" cy="20891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70" grpId="0" animBg="1"/>
      <p:bldP spid="181271" grpId="0" animBg="1"/>
      <p:bldP spid="181273" grpId="0" animBg="1"/>
      <p:bldP spid="181274" grpId="0" animBg="1"/>
      <p:bldP spid="181275" grpId="0" animBg="1"/>
      <p:bldP spid="181277" grpId="0" animBg="1"/>
      <p:bldP spid="18127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1AF60F7-B594-448E-A994-4F8D033A0415}" type="slidenum">
              <a:rPr lang="en-US" altLang="ja-JP"/>
              <a:pPr eaLnBrk="1" hangingPunct="1"/>
              <a:t>31</a:t>
            </a:fld>
            <a:endParaRPr lang="en-US" altLang="ja-JP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ベルトラン</a:t>
            </a:r>
            <a:r>
              <a:rPr lang="en-US" altLang="ja-JP" dirty="0" smtClean="0"/>
              <a:t>=</a:t>
            </a:r>
            <a:r>
              <a:rPr lang="ja-JP" altLang="en-US" dirty="0" smtClean="0"/>
              <a:t>ナッシュ</a:t>
            </a:r>
            <a:r>
              <a:rPr lang="ja-JP" altLang="en-US" dirty="0" smtClean="0"/>
              <a:t>均衡</a:t>
            </a:r>
          </a:p>
        </p:txBody>
      </p:sp>
      <p:sp>
        <p:nvSpPr>
          <p:cNvPr id="16999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z="2800" dirty="0" smtClean="0"/>
              <a:t>ベルトラン</a:t>
            </a:r>
            <a:r>
              <a:rPr lang="en-US" altLang="ja-JP" sz="2800" dirty="0" smtClean="0"/>
              <a:t>=</a:t>
            </a:r>
            <a:r>
              <a:rPr lang="ja-JP" altLang="en-US" sz="2800" dirty="0" smtClean="0"/>
              <a:t>ナッシュ</a:t>
            </a:r>
            <a:r>
              <a:rPr lang="ja-JP" altLang="en-US" sz="2800" dirty="0" smtClean="0"/>
              <a:t>均衡（</a:t>
            </a:r>
            <a:r>
              <a:rPr lang="en-US" altLang="ja-JP" sz="2800" dirty="0" smtClean="0"/>
              <a:t>Bertrand-Nash equilibrium</a:t>
            </a:r>
            <a:r>
              <a:rPr lang="ja-JP" altLang="en-US" sz="2800" dirty="0" smtClean="0"/>
              <a:t>）：</a:t>
            </a:r>
          </a:p>
          <a:p>
            <a:pPr eaLnBrk="1" hangingPunct="1"/>
            <a:endParaRPr lang="ja-JP" altLang="en-US" sz="2800" dirty="0" smtClean="0"/>
          </a:p>
          <a:p>
            <a:pPr lvl="4" eaLnBrk="1" hangingPunct="1"/>
            <a:endParaRPr lang="ja-JP" altLang="en-US" sz="1800" dirty="0" smtClean="0"/>
          </a:p>
          <a:p>
            <a:pPr eaLnBrk="1" hangingPunct="1"/>
            <a:r>
              <a:rPr lang="ja-JP" altLang="en-US" sz="2800" dirty="0" smtClean="0"/>
              <a:t>相手企業よりも</a:t>
            </a:r>
            <a:r>
              <a:rPr lang="ja-JP" altLang="en-US" sz="2800" dirty="0" smtClean="0">
                <a:solidFill>
                  <a:schemeClr val="bg1"/>
                </a:solidFill>
              </a:rPr>
              <a:t>低い</a:t>
            </a:r>
            <a:r>
              <a:rPr lang="ja-JP" altLang="en-US" sz="2800" dirty="0" smtClean="0"/>
              <a:t>価格をつけるのが最適</a:t>
            </a:r>
          </a:p>
          <a:p>
            <a:pPr lvl="1" eaLnBrk="1" hangingPunct="1"/>
            <a:r>
              <a:rPr lang="ja-JP" altLang="en-US" sz="2400" dirty="0" smtClean="0"/>
              <a:t>ただし、</a:t>
            </a:r>
            <a:r>
              <a:rPr lang="en-US" altLang="ja-JP" sz="2400" dirty="0" smtClean="0">
                <a:solidFill>
                  <a:schemeClr val="bg1"/>
                </a:solidFill>
              </a:rPr>
              <a:t>β</a:t>
            </a:r>
            <a:r>
              <a:rPr lang="ja-JP" altLang="en-US" sz="2400" dirty="0" smtClean="0"/>
              <a:t>よりも低い価格をつけると、利潤は負になってしまう</a:t>
            </a:r>
          </a:p>
          <a:p>
            <a:pPr eaLnBrk="1" hangingPunct="1"/>
            <a:r>
              <a:rPr lang="ja-JP" altLang="en-US" sz="2800" dirty="0" smtClean="0"/>
              <a:t>⇒ ベルトラン均衡における均衡価格：</a:t>
            </a:r>
          </a:p>
          <a:p>
            <a:pPr lvl="1" eaLnBrk="1" hangingPunct="1"/>
            <a:r>
              <a:rPr lang="ja-JP" altLang="en-US" sz="2400" dirty="0" smtClean="0"/>
              <a:t>均衡価格は完全競争均衡価格に一致（ベルトランのパラドックス）</a:t>
            </a:r>
          </a:p>
        </p:txBody>
      </p:sp>
      <p:graphicFrame>
        <p:nvGraphicFramePr>
          <p:cNvPr id="169988" name="Object 2"/>
          <p:cNvGraphicFramePr>
            <a:graphicFrameLocks noChangeAspect="1"/>
          </p:cNvGraphicFramePr>
          <p:nvPr/>
        </p:nvGraphicFramePr>
        <p:xfrm>
          <a:off x="1908175" y="2565400"/>
          <a:ext cx="5588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1" name="Equation" r:id="rId4" imgW="2793960" imgH="266400" progId="Equation.DSMT4">
                  <p:embed/>
                </p:oleObj>
              </mc:Choice>
              <mc:Fallback>
                <p:oleObj name="Equation" r:id="rId4" imgW="2793960" imgH="26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2565400"/>
                        <a:ext cx="5588000" cy="533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91" name="Object 7"/>
          <p:cNvGraphicFramePr>
            <a:graphicFrameLocks noChangeAspect="1"/>
          </p:cNvGraphicFramePr>
          <p:nvPr/>
        </p:nvGraphicFramePr>
        <p:xfrm>
          <a:off x="6659563" y="4724400"/>
          <a:ext cx="1498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2" name="Equation" r:id="rId6" imgW="749160" imgH="215640" progId="Equation.DSMT4">
                  <p:embed/>
                </p:oleObj>
              </mc:Choice>
              <mc:Fallback>
                <p:oleObj name="Equation" r:id="rId6" imgW="749160" imgH="215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4724400"/>
                        <a:ext cx="1498600" cy="431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7844321" y="4749428"/>
            <a:ext cx="313842" cy="40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9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9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9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9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9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9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99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99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0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5C108E5-63B4-42CD-A36F-FDF941937055}" type="slidenum">
              <a:rPr lang="en-US" altLang="ja-JP"/>
              <a:pPr eaLnBrk="1" hangingPunct="1"/>
              <a:t>32</a:t>
            </a:fld>
            <a:endParaRPr lang="en-US" altLang="ja-JP"/>
          </a:p>
        </p:txBody>
      </p:sp>
      <p:sp>
        <p:nvSpPr>
          <p:cNvPr id="235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ja-JP" altLang="en-US" sz="4000" smtClean="0"/>
              <a:t>均衡価格と均衡市場生産量：まとめ</a:t>
            </a:r>
          </a:p>
        </p:txBody>
      </p:sp>
      <p:sp>
        <p:nvSpPr>
          <p:cNvPr id="23565" name="Line 5"/>
          <p:cNvSpPr>
            <a:spLocks noChangeShapeType="1"/>
          </p:cNvSpPr>
          <p:nvPr/>
        </p:nvSpPr>
        <p:spPr bwMode="auto">
          <a:xfrm>
            <a:off x="1476375" y="1484313"/>
            <a:ext cx="0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6" name="Line 6"/>
          <p:cNvSpPr>
            <a:spLocks noChangeShapeType="1"/>
          </p:cNvSpPr>
          <p:nvPr/>
        </p:nvSpPr>
        <p:spPr bwMode="auto">
          <a:xfrm>
            <a:off x="1476375" y="6164263"/>
            <a:ext cx="6192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23554" name="Object 7"/>
          <p:cNvGraphicFramePr>
            <a:graphicFrameLocks noChangeAspect="1"/>
          </p:cNvGraphicFramePr>
          <p:nvPr/>
        </p:nvGraphicFramePr>
        <p:xfrm>
          <a:off x="3579813" y="6178550"/>
          <a:ext cx="5143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1" name="Equation" r:id="rId4" imgW="228600" imgH="177480" progId="Equation.DSMT4">
                  <p:embed/>
                </p:oleObj>
              </mc:Choice>
              <mc:Fallback>
                <p:oleObj name="Equation" r:id="rId4" imgW="228600" imgH="177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9813" y="6178550"/>
                        <a:ext cx="51435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8"/>
          <p:cNvGraphicFramePr>
            <a:graphicFrameLocks noChangeAspect="1"/>
          </p:cNvGraphicFramePr>
          <p:nvPr/>
        </p:nvGraphicFramePr>
        <p:xfrm>
          <a:off x="2773363" y="6164263"/>
          <a:ext cx="5715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2" name="Equation" r:id="rId6" imgW="253800" imgH="177480" progId="Equation.DSMT4">
                  <p:embed/>
                </p:oleObj>
              </mc:Choice>
              <mc:Fallback>
                <p:oleObj name="Equation" r:id="rId6" imgW="253800" imgH="1774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3363" y="6164263"/>
                        <a:ext cx="57150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9"/>
          <p:cNvGraphicFramePr>
            <a:graphicFrameLocks noChangeAspect="1"/>
          </p:cNvGraphicFramePr>
          <p:nvPr/>
        </p:nvGraphicFramePr>
        <p:xfrm>
          <a:off x="973138" y="3427413"/>
          <a:ext cx="5143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3" name="Equation" r:id="rId8" imgW="228600" imgH="215640" progId="Equation.DSMT4">
                  <p:embed/>
                </p:oleObj>
              </mc:Choice>
              <mc:Fallback>
                <p:oleObj name="Equation" r:id="rId8" imgW="228600" imgH="2156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3427413"/>
                        <a:ext cx="5143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10"/>
          <p:cNvGraphicFramePr>
            <a:graphicFrameLocks noChangeAspect="1"/>
          </p:cNvGraphicFramePr>
          <p:nvPr/>
        </p:nvGraphicFramePr>
        <p:xfrm>
          <a:off x="973138" y="4148138"/>
          <a:ext cx="4572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4" name="Equation" r:id="rId10" imgW="203040" imgH="215640" progId="Equation.DSMT4">
                  <p:embed/>
                </p:oleObj>
              </mc:Choice>
              <mc:Fallback>
                <p:oleObj name="Equation" r:id="rId10" imgW="203040" imgH="2156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4148138"/>
                        <a:ext cx="45720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11"/>
          <p:cNvGraphicFramePr>
            <a:graphicFrameLocks noChangeAspect="1"/>
          </p:cNvGraphicFramePr>
          <p:nvPr/>
        </p:nvGraphicFramePr>
        <p:xfrm>
          <a:off x="1116013" y="2058988"/>
          <a:ext cx="3143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5" name="Equation" r:id="rId12" imgW="139680" imgH="139680" progId="Equation.DSMT4">
                  <p:embed/>
                </p:oleObj>
              </mc:Choice>
              <mc:Fallback>
                <p:oleObj name="Equation" r:id="rId12" imgW="139680" imgH="13968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058988"/>
                        <a:ext cx="314325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12"/>
          <p:cNvGraphicFramePr>
            <a:graphicFrameLocks noChangeAspect="1"/>
          </p:cNvGraphicFramePr>
          <p:nvPr/>
        </p:nvGraphicFramePr>
        <p:xfrm>
          <a:off x="1044575" y="5227638"/>
          <a:ext cx="342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6" name="Equation" r:id="rId14" imgW="152280" imgH="190440" progId="Equation.DSMT4">
                  <p:embed/>
                </p:oleObj>
              </mc:Choice>
              <mc:Fallback>
                <p:oleObj name="Equation" r:id="rId14" imgW="152280" imgH="1904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5227638"/>
                        <a:ext cx="3429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7" name="Line 13"/>
          <p:cNvSpPr>
            <a:spLocks noChangeShapeType="1"/>
          </p:cNvSpPr>
          <p:nvPr/>
        </p:nvSpPr>
        <p:spPr bwMode="auto">
          <a:xfrm>
            <a:off x="1476375" y="2203450"/>
            <a:ext cx="4176713" cy="37449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8" name="Line 14"/>
          <p:cNvSpPr>
            <a:spLocks noChangeShapeType="1"/>
          </p:cNvSpPr>
          <p:nvPr/>
        </p:nvSpPr>
        <p:spPr bwMode="auto">
          <a:xfrm>
            <a:off x="1476375" y="5443538"/>
            <a:ext cx="568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9" name="Text Box 15"/>
          <p:cNvSpPr txBox="1">
            <a:spLocks noChangeArrowheads="1"/>
          </p:cNvSpPr>
          <p:nvPr/>
        </p:nvSpPr>
        <p:spPr bwMode="auto">
          <a:xfrm>
            <a:off x="7237413" y="5156200"/>
            <a:ext cx="619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MC</a:t>
            </a:r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6445250" y="6164263"/>
            <a:ext cx="1581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市場生産量</a:t>
            </a:r>
          </a:p>
        </p:txBody>
      </p:sp>
      <p:sp>
        <p:nvSpPr>
          <p:cNvPr id="23571" name="Text Box 17"/>
          <p:cNvSpPr txBox="1">
            <a:spLocks noChangeArrowheads="1"/>
          </p:cNvSpPr>
          <p:nvPr/>
        </p:nvSpPr>
        <p:spPr bwMode="auto">
          <a:xfrm>
            <a:off x="1044575" y="6043613"/>
            <a:ext cx="4016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O</a:t>
            </a:r>
          </a:p>
        </p:txBody>
      </p:sp>
      <p:sp>
        <p:nvSpPr>
          <p:cNvPr id="23572" name="Text Box 18"/>
          <p:cNvSpPr txBox="1">
            <a:spLocks noChangeArrowheads="1"/>
          </p:cNvSpPr>
          <p:nvPr/>
        </p:nvSpPr>
        <p:spPr bwMode="auto">
          <a:xfrm>
            <a:off x="665163" y="1366838"/>
            <a:ext cx="7429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価格</a:t>
            </a:r>
          </a:p>
        </p:txBody>
      </p:sp>
      <p:sp>
        <p:nvSpPr>
          <p:cNvPr id="23573" name="Line 19"/>
          <p:cNvSpPr>
            <a:spLocks noChangeShapeType="1"/>
          </p:cNvSpPr>
          <p:nvPr/>
        </p:nvSpPr>
        <p:spPr bwMode="auto">
          <a:xfrm flipV="1">
            <a:off x="3060700" y="3643313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74" name="Line 20"/>
          <p:cNvSpPr>
            <a:spLocks noChangeShapeType="1"/>
          </p:cNvSpPr>
          <p:nvPr/>
        </p:nvSpPr>
        <p:spPr bwMode="auto">
          <a:xfrm flipH="1">
            <a:off x="1476375" y="36433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75" name="Line 21"/>
          <p:cNvSpPr>
            <a:spLocks noChangeShapeType="1"/>
          </p:cNvSpPr>
          <p:nvPr/>
        </p:nvSpPr>
        <p:spPr bwMode="auto">
          <a:xfrm flipV="1">
            <a:off x="3852863" y="436403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76" name="Line 22"/>
          <p:cNvSpPr>
            <a:spLocks noChangeShapeType="1"/>
          </p:cNvSpPr>
          <p:nvPr/>
        </p:nvSpPr>
        <p:spPr bwMode="auto">
          <a:xfrm flipH="1">
            <a:off x="1476375" y="4364038"/>
            <a:ext cx="23764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77" name="Text Box 23"/>
          <p:cNvSpPr txBox="1">
            <a:spLocks noChangeArrowheads="1"/>
          </p:cNvSpPr>
          <p:nvPr/>
        </p:nvSpPr>
        <p:spPr bwMode="auto">
          <a:xfrm>
            <a:off x="3040063" y="3254375"/>
            <a:ext cx="4175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M</a:t>
            </a:r>
          </a:p>
        </p:txBody>
      </p:sp>
      <p:sp>
        <p:nvSpPr>
          <p:cNvPr id="23578" name="Text Box 24"/>
          <p:cNvSpPr txBox="1">
            <a:spLocks noChangeArrowheads="1"/>
          </p:cNvSpPr>
          <p:nvPr/>
        </p:nvSpPr>
        <p:spPr bwMode="auto">
          <a:xfrm>
            <a:off x="3852863" y="3954463"/>
            <a:ext cx="3857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 dirty="0"/>
              <a:t>C</a:t>
            </a:r>
          </a:p>
        </p:txBody>
      </p:sp>
      <p:sp>
        <p:nvSpPr>
          <p:cNvPr id="23579" name="Text Box 25"/>
          <p:cNvSpPr txBox="1">
            <a:spLocks noChangeArrowheads="1"/>
          </p:cNvSpPr>
          <p:nvPr/>
        </p:nvSpPr>
        <p:spPr bwMode="auto">
          <a:xfrm>
            <a:off x="5653088" y="5588000"/>
            <a:ext cx="7429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P(X)</a:t>
            </a:r>
          </a:p>
        </p:txBody>
      </p:sp>
      <p:sp>
        <p:nvSpPr>
          <p:cNvPr id="23580" name="Oval 26"/>
          <p:cNvSpPr>
            <a:spLocks noChangeArrowheads="1"/>
          </p:cNvSpPr>
          <p:nvPr/>
        </p:nvSpPr>
        <p:spPr bwMode="auto">
          <a:xfrm>
            <a:off x="2989263" y="35718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3581" name="Oval 27"/>
          <p:cNvSpPr>
            <a:spLocks noChangeArrowheads="1"/>
          </p:cNvSpPr>
          <p:nvPr/>
        </p:nvSpPr>
        <p:spPr bwMode="auto">
          <a:xfrm>
            <a:off x="3781425" y="42926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3582" name="Line 28"/>
          <p:cNvSpPr>
            <a:spLocks noChangeShapeType="1"/>
          </p:cNvSpPr>
          <p:nvPr/>
        </p:nvSpPr>
        <p:spPr bwMode="auto">
          <a:xfrm flipV="1">
            <a:off x="4357688" y="47958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3" name="Line 29"/>
          <p:cNvSpPr>
            <a:spLocks noChangeShapeType="1"/>
          </p:cNvSpPr>
          <p:nvPr/>
        </p:nvSpPr>
        <p:spPr bwMode="auto">
          <a:xfrm flipH="1">
            <a:off x="1476375" y="4795838"/>
            <a:ext cx="28813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4" name="Text Box 30"/>
          <p:cNvSpPr txBox="1">
            <a:spLocks noChangeArrowheads="1"/>
          </p:cNvSpPr>
          <p:nvPr/>
        </p:nvSpPr>
        <p:spPr bwMode="auto">
          <a:xfrm>
            <a:off x="4357688" y="4364038"/>
            <a:ext cx="36988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/>
              <a:t>S</a:t>
            </a:r>
          </a:p>
        </p:txBody>
      </p:sp>
      <p:sp>
        <p:nvSpPr>
          <p:cNvPr id="23585" name="Oval 31"/>
          <p:cNvSpPr>
            <a:spLocks noChangeArrowheads="1"/>
          </p:cNvSpPr>
          <p:nvPr/>
        </p:nvSpPr>
        <p:spPr bwMode="auto">
          <a:xfrm>
            <a:off x="4284663" y="47244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23560" name="Object 32"/>
          <p:cNvGraphicFramePr>
            <a:graphicFrameLocks noChangeAspect="1"/>
          </p:cNvGraphicFramePr>
          <p:nvPr/>
        </p:nvGraphicFramePr>
        <p:xfrm>
          <a:off x="4140200" y="6164263"/>
          <a:ext cx="5143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7" name="Equation" r:id="rId16" imgW="228600" imgH="177480" progId="Equation.DSMT4">
                  <p:embed/>
                </p:oleObj>
              </mc:Choice>
              <mc:Fallback>
                <p:oleObj name="Equation" r:id="rId16" imgW="228600" imgH="17748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6164263"/>
                        <a:ext cx="51435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33"/>
          <p:cNvGraphicFramePr>
            <a:graphicFrameLocks noChangeAspect="1"/>
          </p:cNvGraphicFramePr>
          <p:nvPr/>
        </p:nvGraphicFramePr>
        <p:xfrm>
          <a:off x="971550" y="4537075"/>
          <a:ext cx="428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8" name="Equation" r:id="rId18" imgW="190440" imgH="215640" progId="Equation.DSMT4">
                  <p:embed/>
                </p:oleObj>
              </mc:Choice>
              <mc:Fallback>
                <p:oleObj name="Equation" r:id="rId18" imgW="190440" imgH="215640" progId="Equation.DSMT4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537075"/>
                        <a:ext cx="42862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86" name="Text Box 34"/>
          <p:cNvSpPr txBox="1">
            <a:spLocks noChangeArrowheads="1"/>
          </p:cNvSpPr>
          <p:nvPr/>
        </p:nvSpPr>
        <p:spPr bwMode="auto">
          <a:xfrm>
            <a:off x="5005388" y="4940300"/>
            <a:ext cx="7191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200" dirty="0"/>
              <a:t>B=E</a:t>
            </a:r>
          </a:p>
        </p:txBody>
      </p:sp>
      <p:sp>
        <p:nvSpPr>
          <p:cNvPr id="23587" name="Oval 35"/>
          <p:cNvSpPr>
            <a:spLocks noChangeArrowheads="1"/>
          </p:cNvSpPr>
          <p:nvPr/>
        </p:nvSpPr>
        <p:spPr bwMode="auto">
          <a:xfrm>
            <a:off x="5005388" y="53721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23562" name="Object 36"/>
          <p:cNvGraphicFramePr>
            <a:graphicFrameLocks noChangeAspect="1"/>
          </p:cNvGraphicFramePr>
          <p:nvPr/>
        </p:nvGraphicFramePr>
        <p:xfrm>
          <a:off x="396875" y="5156200"/>
          <a:ext cx="7143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9" name="Equation" r:id="rId20" imgW="317160" imgH="215640" progId="Equation.DSMT4">
                  <p:embed/>
                </p:oleObj>
              </mc:Choice>
              <mc:Fallback>
                <p:oleObj name="Equation" r:id="rId20" imgW="317160" imgH="215640" progId="Equation.DSMT4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5156200"/>
                        <a:ext cx="71437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製品</a:t>
            </a:r>
            <a:r>
              <a:rPr lang="ja-JP" altLang="en-US" dirty="0"/>
              <a:t>差別化</a:t>
            </a:r>
            <a:r>
              <a:rPr lang="ja-JP" altLang="en-US" dirty="0" smtClean="0"/>
              <a:t>とベルトラン競争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ja-JP" altLang="en-US" dirty="0" smtClean="0"/>
                  <a:t>製品差別化：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他社と全く同じ製品を作るのではなく、他社製品と機能的には同様だがデザインや品質、ブランド等において独自の特徴を持つ製品を生産</a:t>
                </a:r>
                <a:endParaRPr lang="en-US" altLang="ja-JP" dirty="0" smtClean="0"/>
              </a:p>
              <a:p>
                <a:r>
                  <a:rPr lang="ja-JP" altLang="en-US" dirty="0"/>
                  <a:t>各製品に</a:t>
                </a:r>
                <a:r>
                  <a:rPr lang="ja-JP" altLang="en-US" dirty="0" smtClean="0"/>
                  <a:t>対する需要：</a:t>
                </a:r>
                <a:endParaRPr lang="en-US" altLang="ja-JP" dirty="0" smtClean="0"/>
              </a:p>
              <a:p>
                <a:pPr lvl="1"/>
                <a:r>
                  <a:rPr kumimoji="1" lang="ja-JP" altLang="en-US" dirty="0" smtClean="0"/>
                  <a:t>その</a:t>
                </a:r>
                <a:r>
                  <a:rPr kumimoji="1" lang="ja-JP" altLang="en-US" dirty="0"/>
                  <a:t>製品</a:t>
                </a:r>
                <a:r>
                  <a:rPr kumimoji="1" lang="ja-JP" altLang="en-US" dirty="0" smtClean="0"/>
                  <a:t>の</a:t>
                </a:r>
                <a:r>
                  <a:rPr kumimoji="1" lang="ja-JP" altLang="en-US" dirty="0"/>
                  <a:t>価格</a:t>
                </a:r>
                <a:r>
                  <a:rPr kumimoji="1" lang="ja-JP" altLang="en-US" dirty="0" smtClean="0"/>
                  <a:t>の減少関数</a:t>
                </a:r>
                <a:endParaRPr kumimoji="1" lang="en-US" altLang="ja-JP" dirty="0" smtClean="0"/>
              </a:p>
              <a:p>
                <a:pPr lvl="1"/>
                <a:r>
                  <a:rPr lang="ja-JP" altLang="en-US" dirty="0" smtClean="0"/>
                  <a:t>他社製品の価格の増加関数</a:t>
                </a:r>
                <a:endParaRPr lang="en-US" altLang="ja-JP" dirty="0" smtClean="0"/>
              </a:p>
              <a:p>
                <a:r>
                  <a:rPr kumimoji="1" lang="en-US" altLang="ja-JP" dirty="0"/>
                  <a:t>2</a:t>
                </a:r>
                <a:r>
                  <a:rPr kumimoji="1" lang="ja-JP" altLang="en-US" dirty="0" smtClean="0"/>
                  <a:t>社から成る複占市場における価格競争</a:t>
                </a:r>
                <a:endParaRPr kumimoji="1" lang="en-US" altLang="ja-JP" dirty="0" smtClean="0"/>
              </a:p>
              <a:p>
                <a:pPr lvl="1"/>
                <a:r>
                  <a:rPr lang="ja-JP" altLang="en-US" dirty="0" smtClean="0"/>
                  <a:t>企業</a:t>
                </a:r>
                <a:r>
                  <a:rPr lang="en-US" altLang="ja-JP" dirty="0" err="1" smtClean="0"/>
                  <a:t>i</a:t>
                </a:r>
                <a:r>
                  <a:rPr lang="ja-JP" altLang="en-US" dirty="0" smtClean="0"/>
                  <a:t>の製品に対する需要関数：</a:t>
                </a:r>
                <a14:m>
                  <m:oMath xmlns:m="http://schemas.openxmlformats.org/officeDocument/2006/math"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dirty="0">
                        <a:latin typeface="Cambria Math" panose="02040503050406030204" pitchFamily="18" charset="0"/>
                      </a:rPr>
                      <m:t>　</m:t>
                    </m:r>
                    <m:sSup>
                      <m:sSup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ja-JP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kumimoji="1" lang="en-US" altLang="ja-JP" dirty="0" smtClean="0"/>
                  <a:t>,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kumimoji="1" lang="ja-JP" alt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kumimoji="1" lang="en-US" altLang="ja-JP" dirty="0" smtClean="0"/>
              </a:p>
              <a:p>
                <a:pPr lvl="1"/>
                <a:r>
                  <a:rPr lang="ja-JP" altLang="en-US" dirty="0"/>
                  <a:t>生産</a:t>
                </a:r>
                <a:r>
                  <a:rPr lang="ja-JP" altLang="en-US" dirty="0" smtClean="0"/>
                  <a:t>の限界費用：</a:t>
                </a:r>
                <a14:m>
                  <m:oMath xmlns:m="http://schemas.openxmlformats.org/officeDocument/2006/math"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ja-JP" alt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  <a:blipFill rotWithShape="0">
                <a:blip r:embed="rId2"/>
                <a:stretch>
                  <a:fillRect l="-1481" t="-2850" b="-22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A5D7-E3FC-41CC-89F2-200FF561AFA6}" type="slidenum">
              <a:rPr lang="en-US" altLang="ja-JP" smtClean="0"/>
              <a:pPr/>
              <a:t>33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00258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製品差別化とベルトラン競争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kumimoji="1" lang="ja-JP" altLang="en-US" dirty="0" smtClean="0"/>
                  <a:t>企業</a:t>
                </a:r>
                <a:r>
                  <a:rPr kumimoji="1" lang="en-US" altLang="ja-JP" dirty="0" err="1" smtClean="0"/>
                  <a:t>i</a:t>
                </a:r>
                <a:r>
                  <a:rPr kumimoji="1" lang="ja-JP" altLang="en-US" dirty="0" smtClean="0"/>
                  <a:t>の利潤</a:t>
                </a:r>
                <a:r>
                  <a:rPr kumimoji="1" lang="ja-JP" altLang="en-US" dirty="0" smtClean="0"/>
                  <a:t>：　</a:t>
                </a:r>
                <a14:m>
                  <m:oMath xmlns:m="http://schemas.openxmlformats.org/officeDocument/2006/math"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　</m:t>
                    </m:r>
                    <m:sSup>
                      <m:sSup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ja-JP" alt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ja-JP" alt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d>
                    <m:sSup>
                      <m:sSup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ja-JP" alt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d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ja-JP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endParaRPr lang="en-US" altLang="ja-JP" b="0" dirty="0" smtClean="0"/>
              </a:p>
              <a:p>
                <a:r>
                  <a:rPr lang="ja-JP" altLang="en-US" dirty="0" smtClean="0"/>
                  <a:t>企業</a:t>
                </a:r>
                <a:r>
                  <a:rPr lang="en-US" altLang="ja-JP" dirty="0" err="1" smtClean="0"/>
                  <a:t>i</a:t>
                </a:r>
                <a:r>
                  <a:rPr lang="ja-JP" altLang="en-US" dirty="0" smtClean="0"/>
                  <a:t>：</a:t>
                </a:r>
                <a:r>
                  <a:rPr lang="en-US" altLang="ja-JP" dirty="0" err="1" smtClean="0"/>
                  <a:t>p</a:t>
                </a:r>
                <a:r>
                  <a:rPr lang="en-US" altLang="ja-JP" baseline="-25000" dirty="0" err="1" smtClean="0"/>
                  <a:t>j</a:t>
                </a:r>
                <a:r>
                  <a:rPr lang="ja-JP" altLang="en-US" dirty="0" smtClean="0"/>
                  <a:t>を所与として、利潤を最大にするように</a:t>
                </a:r>
                <a:r>
                  <a:rPr lang="en-US" altLang="ja-JP" dirty="0" smtClean="0"/>
                  <a:t>p</a:t>
                </a:r>
                <a:r>
                  <a:rPr lang="en-US" altLang="ja-JP" baseline="-25000" dirty="0" smtClean="0"/>
                  <a:t>i</a:t>
                </a:r>
                <a:r>
                  <a:rPr lang="ja-JP" altLang="en-US" dirty="0" smtClean="0"/>
                  <a:t>を決定</a:t>
                </a:r>
                <a:endParaRPr lang="en-US" altLang="ja-JP" dirty="0" smtClean="0"/>
              </a:p>
              <a:p>
                <a:r>
                  <a:rPr lang="ja-JP" altLang="en-US" dirty="0" smtClean="0"/>
                  <a:t>⇒ 最適反応関数</a:t>
                </a:r>
                <a:r>
                  <a:rPr lang="ja-JP" altLang="en-US" dirty="0" smtClean="0"/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ja-JP" alt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ja-JP" alt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ja-JP" alt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sSub>
                          <m:sSubPr>
                            <m:ctrlPr>
                              <a:rPr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r>
                          <a:rPr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altLang="ja-JP" dirty="0" smtClean="0"/>
              </a:p>
              <a:p>
                <a:r>
                  <a:rPr lang="ja-JP" altLang="en-US" dirty="0" smtClean="0"/>
                  <a:t>反応</a:t>
                </a:r>
                <a:r>
                  <a:rPr lang="ja-JP" altLang="en-US" dirty="0"/>
                  <a:t>関数</a:t>
                </a:r>
                <a:r>
                  <a:rPr lang="ja-JP" altLang="en-US" dirty="0" smtClean="0"/>
                  <a:t>はライバル企業の製品価格の</a:t>
                </a:r>
                <a:r>
                  <a:rPr lang="ja-JP" altLang="en-US" dirty="0" smtClean="0">
                    <a:solidFill>
                      <a:schemeClr val="bg1"/>
                    </a:solidFill>
                  </a:rPr>
                  <a:t>増加</a:t>
                </a:r>
                <a:r>
                  <a:rPr lang="ja-JP" altLang="en-US" dirty="0" smtClean="0"/>
                  <a:t>関数（反応曲線は右</a:t>
                </a:r>
                <a:r>
                  <a:rPr lang="ja-JP" altLang="en-US" dirty="0" smtClean="0">
                    <a:solidFill>
                      <a:schemeClr val="bg1"/>
                    </a:solidFill>
                  </a:rPr>
                  <a:t>上</a:t>
                </a:r>
                <a:r>
                  <a:rPr lang="ja-JP" altLang="en-US" dirty="0" smtClean="0"/>
                  <a:t>がり）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クールノー競争：反応曲線は右</a:t>
                </a:r>
                <a:r>
                  <a:rPr lang="ja-JP" altLang="en-US" dirty="0" smtClean="0">
                    <a:solidFill>
                      <a:schemeClr val="bg1"/>
                    </a:solidFill>
                  </a:rPr>
                  <a:t>下</a:t>
                </a:r>
                <a:r>
                  <a:rPr lang="ja-JP" altLang="en-US" dirty="0" smtClean="0"/>
                  <a:t>がり</a:t>
                </a:r>
                <a:endParaRPr lang="en-US" altLang="ja-JP" dirty="0" smtClean="0"/>
              </a:p>
              <a:p>
                <a:r>
                  <a:rPr lang="ja-JP" altLang="en-US" dirty="0" smtClean="0"/>
                  <a:t>戦略的代替と戦略的補完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ある</a:t>
                </a:r>
                <a:r>
                  <a:rPr lang="ja-JP" altLang="en-US" dirty="0"/>
                  <a:t>プレイヤーの戦略変数の増加が他のプレイヤーの戦略変数の</a:t>
                </a:r>
                <a:r>
                  <a:rPr lang="ja-JP" altLang="en-US" dirty="0" smtClean="0"/>
                  <a:t>減少（増加）を導く場合</a:t>
                </a:r>
                <a:r>
                  <a:rPr lang="ja-JP" altLang="en-US" dirty="0"/>
                  <a:t>：</a:t>
                </a:r>
                <a:r>
                  <a:rPr lang="ja-JP" altLang="en-US" dirty="0" smtClean="0"/>
                  <a:t>戦略的代替（戦略的補完）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クールノー競争：戦略的代替</a:t>
                </a:r>
                <a:endParaRPr lang="en-US" altLang="ja-JP" dirty="0" smtClean="0"/>
              </a:p>
              <a:p>
                <a:pPr lvl="1"/>
                <a:r>
                  <a:rPr lang="ja-JP" altLang="en-US" dirty="0" smtClean="0"/>
                  <a:t>ベルトラン競争：戦略的補完</a:t>
                </a:r>
                <a:endParaRPr lang="ja-JP" altLang="en-US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  <a:blipFill rotWithShape="0">
                <a:blip r:embed="rId2"/>
                <a:stretch>
                  <a:fillRect l="-1037" t="-1983" r="-51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2118-2975-4BD3-884F-C7BB4A535C90}" type="slidenum">
              <a:rPr lang="en-US" altLang="ja-JP" smtClean="0"/>
              <a:pPr/>
              <a:t>34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51055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8E49FD4-89E3-4127-B3DE-FA5CDEC5F908}" type="slidenum">
              <a:rPr lang="en-US" altLang="ja-JP"/>
              <a:pPr eaLnBrk="1" hangingPunct="1"/>
              <a:t>35</a:t>
            </a:fld>
            <a:endParaRPr lang="en-US" altLang="ja-JP"/>
          </a:p>
        </p:txBody>
      </p:sp>
      <p:sp>
        <p:nvSpPr>
          <p:cNvPr id="61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ja-JP" altLang="en-US" sz="3600" dirty="0" smtClean="0"/>
              <a:t>製品</a:t>
            </a:r>
            <a:r>
              <a:rPr lang="ja-JP" altLang="en-US" sz="3600" dirty="0"/>
              <a:t>差別化</a:t>
            </a:r>
            <a:r>
              <a:rPr lang="ja-JP" altLang="en-US" sz="3600" dirty="0" smtClean="0"/>
              <a:t>とベルトラン競争：反応曲線</a:t>
            </a:r>
            <a:endParaRPr lang="ja-JP" altLang="en-US" sz="3600" dirty="0" smtClean="0"/>
          </a:p>
        </p:txBody>
      </p:sp>
      <p:sp>
        <p:nvSpPr>
          <p:cNvPr id="6159" name="Line 5"/>
          <p:cNvSpPr>
            <a:spLocks noChangeShapeType="1"/>
          </p:cNvSpPr>
          <p:nvPr/>
        </p:nvSpPr>
        <p:spPr bwMode="auto">
          <a:xfrm>
            <a:off x="820241" y="2565350"/>
            <a:ext cx="0" cy="309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Line 6"/>
          <p:cNvSpPr>
            <a:spLocks noChangeShapeType="1"/>
          </p:cNvSpPr>
          <p:nvPr/>
        </p:nvSpPr>
        <p:spPr bwMode="auto">
          <a:xfrm>
            <a:off x="820241" y="5660975"/>
            <a:ext cx="352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614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690206"/>
              </p:ext>
            </p:extLst>
          </p:nvPr>
        </p:nvGraphicFramePr>
        <p:xfrm>
          <a:off x="532904" y="5660975"/>
          <a:ext cx="3063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2" name="Equation" r:id="rId4" imgW="152280" imgH="164880" progId="Equation.DSMT4">
                  <p:embed/>
                </p:oleObj>
              </mc:Choice>
              <mc:Fallback>
                <p:oleObj name="Equation" r:id="rId4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904" y="5660975"/>
                        <a:ext cx="306387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3" name="Line 14"/>
          <p:cNvSpPr>
            <a:spLocks noChangeShapeType="1"/>
          </p:cNvSpPr>
          <p:nvPr/>
        </p:nvSpPr>
        <p:spPr bwMode="auto">
          <a:xfrm>
            <a:off x="5292725" y="2565350"/>
            <a:ext cx="0" cy="309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4" name="Line 15"/>
          <p:cNvSpPr>
            <a:spLocks noChangeShapeType="1"/>
          </p:cNvSpPr>
          <p:nvPr/>
        </p:nvSpPr>
        <p:spPr bwMode="auto">
          <a:xfrm>
            <a:off x="5292725" y="5660975"/>
            <a:ext cx="352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6153" name="Object 18"/>
          <p:cNvGraphicFramePr>
            <a:graphicFrameLocks noChangeAspect="1"/>
          </p:cNvGraphicFramePr>
          <p:nvPr>
            <p:extLst/>
          </p:nvPr>
        </p:nvGraphicFramePr>
        <p:xfrm>
          <a:off x="5005388" y="5660975"/>
          <a:ext cx="3063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3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5660975"/>
                        <a:ext cx="306387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2024235" y="1887437"/>
            <a:ext cx="8985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企業</a:t>
            </a:r>
            <a:r>
              <a:rPr lang="en-US" altLang="ja-JP" sz="2200"/>
              <a:t>1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6516216" y="1868387"/>
            <a:ext cx="8985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企業</a:t>
            </a:r>
            <a:r>
              <a:rPr lang="en-US" altLang="ja-JP" sz="2200"/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415642" y="5734000"/>
                <a:ext cx="701795" cy="5824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ja-JP" altLang="en-US" sz="200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kumimoji="1" lang="ja-JP" alt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642" y="5734000"/>
                <a:ext cx="701795" cy="58246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正方形/長方形 3"/>
              <p:cNvSpPr/>
              <p:nvPr/>
            </p:nvSpPr>
            <p:spPr>
              <a:xfrm>
                <a:off x="323528" y="2368448"/>
                <a:ext cx="57400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sz="2400" dirty="0"/>
              </a:p>
            </p:txBody>
          </p:sp>
        </mc:Choice>
        <mc:Fallback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368448"/>
                <a:ext cx="574003" cy="461665"/>
              </a:xfrm>
              <a:prstGeom prst="rect">
                <a:avLst/>
              </a:prstGeom>
              <a:blipFill rotWithShape="0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正方形/長方形 27"/>
              <p:cNvSpPr/>
              <p:nvPr/>
            </p:nvSpPr>
            <p:spPr>
              <a:xfrm>
                <a:off x="3989529" y="5531098"/>
                <a:ext cx="56688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ja-JP" altLang="en-US" sz="2400" dirty="0"/>
              </a:p>
            </p:txBody>
          </p:sp>
        </mc:Choice>
        <mc:Fallback>
          <p:sp>
            <p:nvSpPr>
              <p:cNvPr id="28" name="正方形/長方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529" y="5531098"/>
                <a:ext cx="566885" cy="461665"/>
              </a:xfrm>
              <a:prstGeom prst="rect">
                <a:avLst/>
              </a:prstGeom>
              <a:blipFill rotWithShape="0"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正方形/長方形 30"/>
              <p:cNvSpPr/>
              <p:nvPr/>
            </p:nvSpPr>
            <p:spPr>
              <a:xfrm>
                <a:off x="4778842" y="2368448"/>
                <a:ext cx="57400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sz="2400" dirty="0"/>
              </a:p>
            </p:txBody>
          </p:sp>
        </mc:Choice>
        <mc:Fallback>
          <p:sp>
            <p:nvSpPr>
              <p:cNvPr id="31" name="正方形/長方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842" y="2368448"/>
                <a:ext cx="574003" cy="461665"/>
              </a:xfrm>
              <a:prstGeom prst="rect">
                <a:avLst/>
              </a:prstGeom>
              <a:blipFill rotWithShape="0"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正方形/長方形 31"/>
              <p:cNvSpPr/>
              <p:nvPr/>
            </p:nvSpPr>
            <p:spPr>
              <a:xfrm>
                <a:off x="8444843" y="5531098"/>
                <a:ext cx="56688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ja-JP" altLang="en-US" sz="2400" dirty="0"/>
              </a:p>
            </p:txBody>
          </p:sp>
        </mc:Choice>
        <mc:Fallback>
          <p:sp>
            <p:nvSpPr>
              <p:cNvPr id="32" name="正方形/長方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843" y="5531098"/>
                <a:ext cx="566885" cy="461665"/>
              </a:xfrm>
              <a:prstGeom prst="rect">
                <a:avLst/>
              </a:prstGeom>
              <a:blipFill rotWithShape="0">
                <a:blip r:embed="rId11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テキスト ボックス 32"/>
              <p:cNvSpPr txBox="1"/>
              <p:nvPr/>
            </p:nvSpPr>
            <p:spPr>
              <a:xfrm>
                <a:off x="4530810" y="4434705"/>
                <a:ext cx="701795" cy="5824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ja-JP" altLang="en-US" sz="200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kumimoji="1" lang="ja-JP" altLang="en-US" sz="20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33" name="テキスト ボックス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0810" y="4434705"/>
                <a:ext cx="701795" cy="58246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847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</p:spPr>
        <p:txBody>
          <a:bodyPr/>
          <a:lstStyle/>
          <a:p>
            <a:r>
              <a:rPr kumimoji="1" lang="ja-JP" altLang="en-US" sz="4000" dirty="0" smtClean="0"/>
              <a:t>製品差別化と</a:t>
            </a:r>
            <a:r>
              <a:rPr kumimoji="1" lang="ja-JP" altLang="en-US" sz="4000" dirty="0" smtClean="0"/>
              <a:t>ベルトラン</a:t>
            </a:r>
            <a:r>
              <a:rPr kumimoji="1" lang="en-US" altLang="ja-JP" sz="4000" dirty="0" smtClean="0"/>
              <a:t>=</a:t>
            </a:r>
            <a:r>
              <a:rPr kumimoji="1" lang="ja-JP" altLang="en-US" sz="4000" dirty="0" smtClean="0"/>
              <a:t>ナッシュ均衡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2118-2975-4BD3-884F-C7BB4A535C90}" type="slidenum">
              <a:rPr lang="en-US" altLang="ja-JP" smtClean="0"/>
              <a:pPr/>
              <a:t>36</a:t>
            </a:fld>
            <a:endParaRPr lang="en-US" altLang="ja-JP"/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>
            <a:off x="2124075" y="5876925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124075" y="1555750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836738" y="5876925"/>
          <a:ext cx="3063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738" y="5876925"/>
                        <a:ext cx="306387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988948" y="4183113"/>
            <a:ext cx="3071675" cy="430887"/>
          </a:xfrm>
          <a:prstGeom prst="rect">
            <a:avLst/>
          </a:prstGeom>
          <a:noFill/>
          <a:ln w="9525">
            <a:solidFill>
              <a:srgbClr val="9933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 dirty="0" smtClean="0"/>
              <a:t>ベルトラン</a:t>
            </a:r>
            <a:r>
              <a:rPr lang="en-US" altLang="ja-JP" sz="2200" dirty="0" smtClean="0"/>
              <a:t>=</a:t>
            </a:r>
            <a:r>
              <a:rPr lang="ja-JP" altLang="en-US" sz="2200" dirty="0" smtClean="0"/>
              <a:t>ナッシュ</a:t>
            </a:r>
            <a:r>
              <a:rPr lang="ja-JP" altLang="en-US" sz="2200" dirty="0"/>
              <a:t>均衡</a:t>
            </a: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 flipH="1">
            <a:off x="2104393" y="3284984"/>
            <a:ext cx="231691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" name="Line 29"/>
          <p:cNvSpPr>
            <a:spLocks noChangeShapeType="1"/>
          </p:cNvSpPr>
          <p:nvPr/>
        </p:nvSpPr>
        <p:spPr bwMode="auto">
          <a:xfrm>
            <a:off x="4552087" y="3357215"/>
            <a:ext cx="0" cy="252700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正方形/長方形 20"/>
              <p:cNvSpPr/>
              <p:nvPr/>
            </p:nvSpPr>
            <p:spPr>
              <a:xfrm>
                <a:off x="1569122" y="1392684"/>
                <a:ext cx="57400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sz="2400" dirty="0"/>
              </a:p>
            </p:txBody>
          </p:sp>
        </mc:Choice>
        <mc:Fallback>
          <p:sp>
            <p:nvSpPr>
              <p:cNvPr id="21" name="正方形/長方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122" y="1392684"/>
                <a:ext cx="574003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正方形/長方形 21"/>
              <p:cNvSpPr/>
              <p:nvPr/>
            </p:nvSpPr>
            <p:spPr>
              <a:xfrm>
                <a:off x="7575601" y="5811986"/>
                <a:ext cx="56688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ja-JP" altLang="en-US" sz="2400" dirty="0"/>
              </a:p>
            </p:txBody>
          </p:sp>
        </mc:Choice>
        <mc:Fallback>
          <p:sp>
            <p:nvSpPr>
              <p:cNvPr id="22" name="正方形/長方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5601" y="5811986"/>
                <a:ext cx="566885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Line 10"/>
          <p:cNvSpPr>
            <a:spLocks noChangeShapeType="1"/>
          </p:cNvSpPr>
          <p:nvPr/>
        </p:nvSpPr>
        <p:spPr bwMode="auto">
          <a:xfrm flipH="1">
            <a:off x="3261318" y="1752544"/>
            <a:ext cx="1991909" cy="412438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" name="Line 19"/>
          <p:cNvSpPr>
            <a:spLocks noChangeShapeType="1"/>
          </p:cNvSpPr>
          <p:nvPr/>
        </p:nvSpPr>
        <p:spPr bwMode="auto">
          <a:xfrm flipV="1">
            <a:off x="2104393" y="2348879"/>
            <a:ext cx="3763751" cy="262044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24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224AE48-5E6A-44C6-A4D6-13D9C47AA882}" type="slidenum">
              <a:rPr lang="en-US" altLang="ja-JP"/>
              <a:pPr eaLnBrk="1" hangingPunct="1"/>
              <a:t>4</a:t>
            </a:fld>
            <a:endParaRPr lang="en-US" altLang="ja-JP"/>
          </a:p>
        </p:txBody>
      </p:sp>
      <p:sp>
        <p:nvSpPr>
          <p:cNvPr id="2867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　準備</a:t>
            </a:r>
          </a:p>
        </p:txBody>
      </p:sp>
      <p:sp>
        <p:nvSpPr>
          <p:cNvPr id="16282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44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ある財に対する消費者の需要：価格の減少関数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dirty="0" smtClean="0"/>
              <a:t>価格↑ ⇒ 需要量↓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 smtClean="0"/>
              <a:t>市場需要関数：すべての消費者の需要関数を集計したもの ⇒ 価格の減少関数</a:t>
            </a:r>
          </a:p>
        </p:txBody>
      </p:sp>
      <p:cxnSp>
        <p:nvCxnSpPr>
          <p:cNvPr id="28677" name="直線コネクタ 12"/>
          <p:cNvCxnSpPr>
            <a:cxnSpLocks noChangeShapeType="1"/>
          </p:cNvCxnSpPr>
          <p:nvPr/>
        </p:nvCxnSpPr>
        <p:spPr bwMode="auto">
          <a:xfrm rot="5400000">
            <a:off x="1447800" y="5181600"/>
            <a:ext cx="2438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8" name="直線コネクタ 13"/>
          <p:cNvCxnSpPr>
            <a:cxnSpLocks noChangeShapeType="1"/>
          </p:cNvCxnSpPr>
          <p:nvPr/>
        </p:nvCxnSpPr>
        <p:spPr bwMode="auto">
          <a:xfrm>
            <a:off x="2667000" y="6400800"/>
            <a:ext cx="3810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9" name="テキスト ボックス 14"/>
          <p:cNvSpPr txBox="1">
            <a:spLocks noChangeArrowheads="1"/>
          </p:cNvSpPr>
          <p:nvPr/>
        </p:nvSpPr>
        <p:spPr bwMode="auto">
          <a:xfrm>
            <a:off x="1981200" y="3810000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価格</a:t>
            </a:r>
          </a:p>
        </p:txBody>
      </p:sp>
      <p:sp>
        <p:nvSpPr>
          <p:cNvPr id="28680" name="テキスト ボックス 15"/>
          <p:cNvSpPr txBox="1">
            <a:spLocks noChangeArrowheads="1"/>
          </p:cNvSpPr>
          <p:nvPr/>
        </p:nvSpPr>
        <p:spPr bwMode="auto">
          <a:xfrm>
            <a:off x="2362200" y="63246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O</a:t>
            </a:r>
          </a:p>
        </p:txBody>
      </p:sp>
      <p:sp>
        <p:nvSpPr>
          <p:cNvPr id="162825" name="テキスト ボックス 17"/>
          <p:cNvSpPr txBox="1">
            <a:spLocks noChangeArrowheads="1"/>
          </p:cNvSpPr>
          <p:nvPr/>
        </p:nvSpPr>
        <p:spPr bwMode="auto">
          <a:xfrm>
            <a:off x="5364163" y="5805488"/>
            <a:ext cx="1114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X</a:t>
            </a:r>
            <a:r>
              <a:rPr lang="en-US" altLang="ja-JP" sz="2000" baseline="-25000"/>
              <a:t>D</a:t>
            </a:r>
            <a:r>
              <a:rPr lang="en-US" altLang="ja-JP" sz="2000"/>
              <a:t>=D(p)</a:t>
            </a:r>
          </a:p>
        </p:txBody>
      </p:sp>
      <p:sp>
        <p:nvSpPr>
          <p:cNvPr id="28682" name="テキスト ボックス 18"/>
          <p:cNvSpPr txBox="1">
            <a:spLocks noChangeArrowheads="1"/>
          </p:cNvSpPr>
          <p:nvPr/>
        </p:nvSpPr>
        <p:spPr bwMode="auto">
          <a:xfrm>
            <a:off x="6477000" y="6248400"/>
            <a:ext cx="145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000"/>
              <a:t>市場需要量</a:t>
            </a:r>
          </a:p>
        </p:txBody>
      </p:sp>
      <p:sp>
        <p:nvSpPr>
          <p:cNvPr id="162830" name="Arc 14"/>
          <p:cNvSpPr>
            <a:spLocks/>
          </p:cNvSpPr>
          <p:nvPr/>
        </p:nvSpPr>
        <p:spPr bwMode="auto">
          <a:xfrm rot="-514014" flipH="1" flipV="1">
            <a:off x="3132138" y="1989138"/>
            <a:ext cx="3146425" cy="4067175"/>
          </a:xfrm>
          <a:custGeom>
            <a:avLst/>
            <a:gdLst>
              <a:gd name="T0" fmla="*/ 2147483647 w 19422"/>
              <a:gd name="T1" fmla="*/ 0 h 19868"/>
              <a:gd name="T2" fmla="*/ 2147483647 w 19422"/>
              <a:gd name="T3" fmla="*/ 2147483647 h 19868"/>
              <a:gd name="T4" fmla="*/ 0 w 19422"/>
              <a:gd name="T5" fmla="*/ 2147483647 h 19868"/>
              <a:gd name="T6" fmla="*/ 0 60000 65536"/>
              <a:gd name="T7" fmla="*/ 0 60000 65536"/>
              <a:gd name="T8" fmla="*/ 0 60000 65536"/>
              <a:gd name="T9" fmla="*/ 0 w 19422"/>
              <a:gd name="T10" fmla="*/ 0 h 19868"/>
              <a:gd name="T11" fmla="*/ 19422 w 19422"/>
              <a:gd name="T12" fmla="*/ 19868 h 198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22" h="19868" fill="none" extrusionOk="0">
                <a:moveTo>
                  <a:pt x="8474" y="0"/>
                </a:moveTo>
                <a:cubicBezTo>
                  <a:pt x="13258" y="2040"/>
                  <a:pt x="17145" y="5738"/>
                  <a:pt x="19421" y="10415"/>
                </a:cubicBezTo>
              </a:path>
              <a:path w="19422" h="19868" stroke="0" extrusionOk="0">
                <a:moveTo>
                  <a:pt x="8474" y="0"/>
                </a:moveTo>
                <a:cubicBezTo>
                  <a:pt x="13258" y="2040"/>
                  <a:pt x="17145" y="5738"/>
                  <a:pt x="19421" y="10415"/>
                </a:cubicBezTo>
                <a:lnTo>
                  <a:pt x="0" y="19868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2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2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2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2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8" grpId="0" build="p"/>
      <p:bldP spid="162825" grpId="0"/>
      <p:bldP spid="1628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DE190A9-2D7E-421F-82DC-EE74DCA35A4C}" type="slidenum">
              <a:rPr lang="en-US" altLang="ja-JP"/>
              <a:pPr eaLnBrk="1" hangingPunct="1"/>
              <a:t>5</a:t>
            </a:fld>
            <a:endParaRPr lang="en-US" altLang="ja-JP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数量競争（クールノー競争）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smtClean="0"/>
              <a:t>n</a:t>
            </a:r>
            <a:r>
              <a:rPr lang="ja-JP" altLang="en-US" sz="2800" smtClean="0"/>
              <a:t>社の企業が財を供給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sz="2400" smtClean="0"/>
              <a:t>各企業の生産する財は同質的（</a:t>
            </a:r>
            <a:r>
              <a:rPr lang="en-US" altLang="ja-JP" sz="2400" smtClean="0"/>
              <a:t>homogeneous</a:t>
            </a:r>
            <a:r>
              <a:rPr lang="ja-JP" altLang="en-US" sz="2400" smtClean="0"/>
              <a:t>）であると仮定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altLang="ja-JP" sz="2800" smtClean="0"/>
              <a:t>x</a:t>
            </a:r>
            <a:r>
              <a:rPr lang="en-US" altLang="ja-JP" sz="2800" baseline="-25000" smtClean="0"/>
              <a:t>i</a:t>
            </a:r>
            <a:r>
              <a:rPr lang="ja-JP" altLang="en-US" sz="2800" smtClean="0"/>
              <a:t>：企業</a:t>
            </a:r>
            <a:r>
              <a:rPr lang="en-US" altLang="ja-JP" sz="2800" smtClean="0"/>
              <a:t>i</a:t>
            </a:r>
            <a:r>
              <a:rPr lang="ja-JP" altLang="en-US" sz="2800" smtClean="0"/>
              <a:t>の供給量、とする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⇒ </a:t>
            </a:r>
            <a:r>
              <a:rPr lang="en-US" altLang="ja-JP" sz="2800" smtClean="0"/>
              <a:t>X</a:t>
            </a:r>
            <a:r>
              <a:rPr lang="ja-JP" altLang="en-US" sz="2800" smtClean="0"/>
              <a:t>：市場への総供給量、とすると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sz="180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財の市場価格：市場全体の需要＝供給となるように決定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⇒ 財価格：</a:t>
            </a:r>
            <a:r>
              <a:rPr lang="en-US" altLang="ja-JP" sz="2800" smtClean="0"/>
              <a:t>p=P(X)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/>
              <a:t>X</a:t>
            </a:r>
            <a:r>
              <a:rPr lang="ja-JP" altLang="en-US" sz="2400" smtClean="0"/>
              <a:t>の減少関数（逆需要関数</a:t>
            </a:r>
            <a:r>
              <a:rPr lang="en-US" altLang="ja-JP" sz="2400" smtClean="0"/>
              <a:t>, inverse demand function</a:t>
            </a:r>
            <a:r>
              <a:rPr lang="ja-JP" altLang="en-US" sz="2400" smtClean="0"/>
              <a:t>）</a:t>
            </a:r>
          </a:p>
        </p:txBody>
      </p:sp>
      <p:graphicFrame>
        <p:nvGraphicFramePr>
          <p:cNvPr id="122884" name="Object 4"/>
          <p:cNvGraphicFramePr>
            <a:graphicFrameLocks noChangeAspect="1"/>
          </p:cNvGraphicFramePr>
          <p:nvPr/>
        </p:nvGraphicFramePr>
        <p:xfrm>
          <a:off x="6084888" y="3500438"/>
          <a:ext cx="17494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4" imgW="698400" imgH="266400" progId="Equation.DSMT4">
                  <p:embed/>
                </p:oleObj>
              </mc:Choice>
              <mc:Fallback>
                <p:oleObj name="Equation" r:id="rId4" imgW="698400" imgH="266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3500438"/>
                        <a:ext cx="1749425" cy="668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7965465-34D9-4B16-8973-D203FCD2C5A6}" type="slidenum">
              <a:rPr lang="en-US" altLang="ja-JP"/>
              <a:pPr eaLnBrk="1" hangingPunct="1"/>
              <a:t>6</a:t>
            </a:fld>
            <a:endParaRPr lang="en-US" altLang="ja-JP"/>
          </a:p>
        </p:txBody>
      </p:sp>
      <p:sp>
        <p:nvSpPr>
          <p:cNvPr id="29699" name="Line 5"/>
          <p:cNvSpPr>
            <a:spLocks noChangeShapeType="1"/>
          </p:cNvSpPr>
          <p:nvPr/>
        </p:nvSpPr>
        <p:spPr bwMode="auto">
          <a:xfrm>
            <a:off x="468313" y="2205038"/>
            <a:ext cx="0" cy="3671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>
            <a:off x="468313" y="5876925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2700338" y="5876925"/>
            <a:ext cx="1581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市場全体の</a:t>
            </a:r>
          </a:p>
          <a:p>
            <a:pPr eaLnBrk="1" hangingPunct="1"/>
            <a:r>
              <a:rPr lang="ja-JP" altLang="en-US" sz="2200"/>
              <a:t>需要・供給</a:t>
            </a: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0" y="1773238"/>
            <a:ext cx="7429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価格</a:t>
            </a:r>
          </a:p>
        </p:txBody>
      </p:sp>
      <p:sp>
        <p:nvSpPr>
          <p:cNvPr id="29703" name="Arc 9"/>
          <p:cNvSpPr>
            <a:spLocks/>
          </p:cNvSpPr>
          <p:nvPr/>
        </p:nvSpPr>
        <p:spPr bwMode="auto">
          <a:xfrm rot="-514014" flipH="1" flipV="1">
            <a:off x="725488" y="-463550"/>
            <a:ext cx="4248150" cy="5930900"/>
          </a:xfrm>
          <a:custGeom>
            <a:avLst/>
            <a:gdLst>
              <a:gd name="T0" fmla="*/ 2147483647 w 19422"/>
              <a:gd name="T1" fmla="*/ 0 h 19868"/>
              <a:gd name="T2" fmla="*/ 2147483647 w 19422"/>
              <a:gd name="T3" fmla="*/ 2147483647 h 19868"/>
              <a:gd name="T4" fmla="*/ 0 w 19422"/>
              <a:gd name="T5" fmla="*/ 2147483647 h 19868"/>
              <a:gd name="T6" fmla="*/ 0 60000 65536"/>
              <a:gd name="T7" fmla="*/ 0 60000 65536"/>
              <a:gd name="T8" fmla="*/ 0 60000 65536"/>
              <a:gd name="T9" fmla="*/ 0 w 19422"/>
              <a:gd name="T10" fmla="*/ 0 h 19868"/>
              <a:gd name="T11" fmla="*/ 19422 w 19422"/>
              <a:gd name="T12" fmla="*/ 19868 h 198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22" h="19868" fill="none" extrusionOk="0">
                <a:moveTo>
                  <a:pt x="8474" y="0"/>
                </a:moveTo>
                <a:cubicBezTo>
                  <a:pt x="13258" y="2040"/>
                  <a:pt x="17145" y="5738"/>
                  <a:pt x="19421" y="10415"/>
                </a:cubicBezTo>
              </a:path>
              <a:path w="19422" h="19868" stroke="0" extrusionOk="0">
                <a:moveTo>
                  <a:pt x="8474" y="0"/>
                </a:moveTo>
                <a:cubicBezTo>
                  <a:pt x="13258" y="2040"/>
                  <a:pt x="17145" y="5738"/>
                  <a:pt x="19421" y="10415"/>
                </a:cubicBezTo>
                <a:lnTo>
                  <a:pt x="0" y="19868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4" name="Text Box 12"/>
          <p:cNvSpPr txBox="1">
            <a:spLocks noChangeArrowheads="1"/>
          </p:cNvSpPr>
          <p:nvPr/>
        </p:nvSpPr>
        <p:spPr bwMode="auto">
          <a:xfrm>
            <a:off x="250825" y="5876925"/>
            <a:ext cx="420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/>
              <a:t>O</a:t>
            </a:r>
          </a:p>
        </p:txBody>
      </p:sp>
      <p:sp>
        <p:nvSpPr>
          <p:cNvPr id="2970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逆需要関数</a:t>
            </a:r>
          </a:p>
        </p:txBody>
      </p:sp>
      <p:sp>
        <p:nvSpPr>
          <p:cNvPr id="29706" name="テキスト ボックス 17"/>
          <p:cNvSpPr txBox="1">
            <a:spLocks noChangeArrowheads="1"/>
          </p:cNvSpPr>
          <p:nvPr/>
        </p:nvSpPr>
        <p:spPr bwMode="auto">
          <a:xfrm>
            <a:off x="3059113" y="4797425"/>
            <a:ext cx="1304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/>
              <a:t>X</a:t>
            </a:r>
            <a:r>
              <a:rPr lang="en-US" altLang="ja-JP" sz="2400" baseline="-25000"/>
              <a:t>D</a:t>
            </a:r>
            <a:r>
              <a:rPr lang="en-US" altLang="ja-JP" sz="2400"/>
              <a:t>=D(p)</a:t>
            </a:r>
          </a:p>
        </p:txBody>
      </p:sp>
      <p:sp>
        <p:nvSpPr>
          <p:cNvPr id="133136" name="AutoShape 16"/>
          <p:cNvSpPr>
            <a:spLocks noChangeArrowheads="1"/>
          </p:cNvSpPr>
          <p:nvPr/>
        </p:nvSpPr>
        <p:spPr bwMode="auto">
          <a:xfrm>
            <a:off x="4140200" y="3573463"/>
            <a:ext cx="649288" cy="431800"/>
          </a:xfrm>
          <a:prstGeom prst="rightArrow">
            <a:avLst>
              <a:gd name="adj1" fmla="val 50000"/>
              <a:gd name="adj2" fmla="val 375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708" name="Line 24"/>
          <p:cNvSpPr>
            <a:spLocks noChangeShapeType="1"/>
          </p:cNvSpPr>
          <p:nvPr/>
        </p:nvSpPr>
        <p:spPr bwMode="auto">
          <a:xfrm>
            <a:off x="5003800" y="2205038"/>
            <a:ext cx="0" cy="3671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9" name="Line 25"/>
          <p:cNvSpPr>
            <a:spLocks noChangeShapeType="1"/>
          </p:cNvSpPr>
          <p:nvPr/>
        </p:nvSpPr>
        <p:spPr bwMode="auto">
          <a:xfrm>
            <a:off x="5003800" y="5876925"/>
            <a:ext cx="3887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10" name="Text Box 26"/>
          <p:cNvSpPr txBox="1">
            <a:spLocks noChangeArrowheads="1"/>
          </p:cNvSpPr>
          <p:nvPr/>
        </p:nvSpPr>
        <p:spPr bwMode="auto">
          <a:xfrm>
            <a:off x="7235825" y="5876925"/>
            <a:ext cx="1581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市場全体の</a:t>
            </a:r>
          </a:p>
          <a:p>
            <a:pPr eaLnBrk="1" hangingPunct="1"/>
            <a:r>
              <a:rPr lang="ja-JP" altLang="en-US" sz="2200"/>
              <a:t>供給</a:t>
            </a:r>
          </a:p>
        </p:txBody>
      </p:sp>
      <p:sp>
        <p:nvSpPr>
          <p:cNvPr id="29711" name="Text Box 27"/>
          <p:cNvSpPr txBox="1">
            <a:spLocks noChangeArrowheads="1"/>
          </p:cNvSpPr>
          <p:nvPr/>
        </p:nvSpPr>
        <p:spPr bwMode="auto">
          <a:xfrm>
            <a:off x="4535488" y="1773238"/>
            <a:ext cx="7429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200"/>
              <a:t>価格</a:t>
            </a:r>
          </a:p>
        </p:txBody>
      </p:sp>
      <p:sp>
        <p:nvSpPr>
          <p:cNvPr id="133148" name="Arc 28"/>
          <p:cNvSpPr>
            <a:spLocks/>
          </p:cNvSpPr>
          <p:nvPr/>
        </p:nvSpPr>
        <p:spPr bwMode="auto">
          <a:xfrm rot="-514014" flipH="1" flipV="1">
            <a:off x="5260975" y="-463550"/>
            <a:ext cx="4248150" cy="5930900"/>
          </a:xfrm>
          <a:custGeom>
            <a:avLst/>
            <a:gdLst>
              <a:gd name="T0" fmla="*/ 2147483647 w 19422"/>
              <a:gd name="T1" fmla="*/ 0 h 19868"/>
              <a:gd name="T2" fmla="*/ 2147483647 w 19422"/>
              <a:gd name="T3" fmla="*/ 2147483647 h 19868"/>
              <a:gd name="T4" fmla="*/ 0 w 19422"/>
              <a:gd name="T5" fmla="*/ 2147483647 h 19868"/>
              <a:gd name="T6" fmla="*/ 0 60000 65536"/>
              <a:gd name="T7" fmla="*/ 0 60000 65536"/>
              <a:gd name="T8" fmla="*/ 0 60000 65536"/>
              <a:gd name="T9" fmla="*/ 0 w 19422"/>
              <a:gd name="T10" fmla="*/ 0 h 19868"/>
              <a:gd name="T11" fmla="*/ 19422 w 19422"/>
              <a:gd name="T12" fmla="*/ 19868 h 198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22" h="19868" fill="none" extrusionOk="0">
                <a:moveTo>
                  <a:pt x="8474" y="0"/>
                </a:moveTo>
                <a:cubicBezTo>
                  <a:pt x="13258" y="2040"/>
                  <a:pt x="17145" y="5738"/>
                  <a:pt x="19421" y="10415"/>
                </a:cubicBezTo>
              </a:path>
              <a:path w="19422" h="19868" stroke="0" extrusionOk="0">
                <a:moveTo>
                  <a:pt x="8474" y="0"/>
                </a:moveTo>
                <a:cubicBezTo>
                  <a:pt x="13258" y="2040"/>
                  <a:pt x="17145" y="5738"/>
                  <a:pt x="19421" y="10415"/>
                </a:cubicBezTo>
                <a:lnTo>
                  <a:pt x="0" y="19868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13" name="Text Box 29"/>
          <p:cNvSpPr txBox="1">
            <a:spLocks noChangeArrowheads="1"/>
          </p:cNvSpPr>
          <p:nvPr/>
        </p:nvSpPr>
        <p:spPr bwMode="auto">
          <a:xfrm>
            <a:off x="4786313" y="5876925"/>
            <a:ext cx="420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/>
              <a:t>O</a:t>
            </a:r>
          </a:p>
        </p:txBody>
      </p:sp>
      <p:sp>
        <p:nvSpPr>
          <p:cNvPr id="133150" name="テキスト ボックス 17"/>
          <p:cNvSpPr txBox="1">
            <a:spLocks noChangeArrowheads="1"/>
          </p:cNvSpPr>
          <p:nvPr/>
        </p:nvSpPr>
        <p:spPr bwMode="auto">
          <a:xfrm>
            <a:off x="7740650" y="4724400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/>
              <a:t>p=P(X)</a:t>
            </a:r>
          </a:p>
        </p:txBody>
      </p:sp>
      <p:sp>
        <p:nvSpPr>
          <p:cNvPr id="133151" name="Line 31"/>
          <p:cNvSpPr>
            <a:spLocks noChangeShapeType="1"/>
          </p:cNvSpPr>
          <p:nvPr/>
        </p:nvSpPr>
        <p:spPr bwMode="auto">
          <a:xfrm flipV="1">
            <a:off x="1258888" y="2276475"/>
            <a:ext cx="0" cy="3600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153" name="Line 33"/>
          <p:cNvSpPr>
            <a:spLocks noChangeShapeType="1"/>
          </p:cNvSpPr>
          <p:nvPr/>
        </p:nvSpPr>
        <p:spPr bwMode="auto">
          <a:xfrm flipV="1">
            <a:off x="2124075" y="2276475"/>
            <a:ext cx="0" cy="3600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154" name="Line 34"/>
          <p:cNvSpPr>
            <a:spLocks noChangeShapeType="1"/>
          </p:cNvSpPr>
          <p:nvPr/>
        </p:nvSpPr>
        <p:spPr bwMode="auto">
          <a:xfrm flipH="1">
            <a:off x="468313" y="3500438"/>
            <a:ext cx="7905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155" name="Line 35"/>
          <p:cNvSpPr>
            <a:spLocks noChangeShapeType="1"/>
          </p:cNvSpPr>
          <p:nvPr/>
        </p:nvSpPr>
        <p:spPr bwMode="auto">
          <a:xfrm flipH="1">
            <a:off x="468313" y="4508500"/>
            <a:ext cx="16541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157" name="Rectangle 37"/>
          <p:cNvSpPr>
            <a:spLocks noChangeArrowheads="1"/>
          </p:cNvSpPr>
          <p:nvPr/>
        </p:nvSpPr>
        <p:spPr bwMode="auto">
          <a:xfrm>
            <a:off x="1908175" y="5876925"/>
            <a:ext cx="4460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X</a:t>
            </a:r>
            <a:r>
              <a:rPr lang="en-US" altLang="ja-JP" sz="2000" baseline="-25000"/>
              <a:t>1</a:t>
            </a:r>
          </a:p>
        </p:txBody>
      </p:sp>
      <p:sp>
        <p:nvSpPr>
          <p:cNvPr id="133158" name="Rectangle 38"/>
          <p:cNvSpPr>
            <a:spLocks noChangeArrowheads="1"/>
          </p:cNvSpPr>
          <p:nvPr/>
        </p:nvSpPr>
        <p:spPr bwMode="auto">
          <a:xfrm>
            <a:off x="1042988" y="5876925"/>
            <a:ext cx="4460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X</a:t>
            </a:r>
            <a:r>
              <a:rPr lang="en-US" altLang="ja-JP" sz="2000" baseline="-25000"/>
              <a:t>0</a:t>
            </a:r>
          </a:p>
        </p:txBody>
      </p:sp>
      <p:sp>
        <p:nvSpPr>
          <p:cNvPr id="133159" name="Rectangle 39"/>
          <p:cNvSpPr>
            <a:spLocks noChangeArrowheads="1"/>
          </p:cNvSpPr>
          <p:nvPr/>
        </p:nvSpPr>
        <p:spPr bwMode="auto">
          <a:xfrm>
            <a:off x="0" y="4292600"/>
            <a:ext cx="417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p</a:t>
            </a:r>
            <a:r>
              <a:rPr lang="en-US" altLang="ja-JP" sz="2000" baseline="-25000"/>
              <a:t>1</a:t>
            </a:r>
          </a:p>
        </p:txBody>
      </p:sp>
      <p:sp>
        <p:nvSpPr>
          <p:cNvPr id="133160" name="Rectangle 40"/>
          <p:cNvSpPr>
            <a:spLocks noChangeArrowheads="1"/>
          </p:cNvSpPr>
          <p:nvPr/>
        </p:nvSpPr>
        <p:spPr bwMode="auto">
          <a:xfrm>
            <a:off x="0" y="3284538"/>
            <a:ext cx="417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/>
              <a:t>p</a:t>
            </a:r>
            <a:r>
              <a:rPr lang="en-US" altLang="ja-JP" sz="2000" baseline="-2500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3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3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3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3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3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6" grpId="0" animBg="1"/>
      <p:bldP spid="133148" grpId="0" animBg="1"/>
      <p:bldP spid="133150" grpId="0"/>
      <p:bldP spid="133151" grpId="0" animBg="1"/>
      <p:bldP spid="133153" grpId="0" animBg="1"/>
      <p:bldP spid="133154" grpId="0" animBg="1"/>
      <p:bldP spid="133155" grpId="0" animBg="1"/>
      <p:bldP spid="133157" grpId="0"/>
      <p:bldP spid="133158" grpId="0"/>
      <p:bldP spid="133159" grpId="0"/>
      <p:bldP spid="1331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2C9A5FE-CD6D-445E-97DF-C898FD4EC8D1}" type="slidenum">
              <a:rPr lang="en-US" altLang="ja-JP"/>
              <a:pPr eaLnBrk="1" hangingPunct="1"/>
              <a:t>7</a:t>
            </a:fld>
            <a:endParaRPr lang="en-US" altLang="ja-JP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クールノー</a:t>
            </a:r>
            <a:r>
              <a:rPr lang="en-US" altLang="ja-JP" dirty="0" smtClean="0"/>
              <a:t>=</a:t>
            </a:r>
            <a:r>
              <a:rPr lang="ja-JP" altLang="en-US" dirty="0" smtClean="0"/>
              <a:t>ナッシュ</a:t>
            </a:r>
            <a:r>
              <a:rPr lang="ja-JP" altLang="en-US" dirty="0" smtClean="0"/>
              <a:t>均衡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mtClean="0"/>
              <a:t>企業の目的：利潤（</a:t>
            </a:r>
            <a:r>
              <a:rPr lang="en-US" altLang="ja-JP" smtClean="0"/>
              <a:t>profit</a:t>
            </a:r>
            <a:r>
              <a:rPr lang="ja-JP" altLang="en-US" smtClean="0"/>
              <a:t>）の最大化</a:t>
            </a:r>
          </a:p>
          <a:p>
            <a:pPr lvl="4" eaLnBrk="1" hangingPunct="1">
              <a:lnSpc>
                <a:spcPct val="90000"/>
              </a:lnSpc>
            </a:pPr>
            <a:endParaRPr lang="ja-JP" altLang="en-US" smtClean="0"/>
          </a:p>
          <a:p>
            <a:pPr eaLnBrk="1" hangingPunct="1">
              <a:lnSpc>
                <a:spcPct val="90000"/>
              </a:lnSpc>
            </a:pPr>
            <a:r>
              <a:rPr lang="ja-JP" altLang="en-US" smtClean="0"/>
              <a:t>企業</a:t>
            </a:r>
            <a:r>
              <a:rPr lang="en-US" altLang="ja-JP" smtClean="0"/>
              <a:t>i</a:t>
            </a:r>
            <a:r>
              <a:rPr lang="ja-JP" altLang="en-US" smtClean="0"/>
              <a:t>の利潤：</a:t>
            </a:r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endParaRPr lang="ja-JP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/>
              <a:t>C</a:t>
            </a:r>
            <a:r>
              <a:rPr lang="en-US" altLang="ja-JP" baseline="-25000" smtClean="0"/>
              <a:t>i</a:t>
            </a:r>
            <a:r>
              <a:rPr lang="en-US" altLang="ja-JP" smtClean="0"/>
              <a:t>(x</a:t>
            </a:r>
            <a:r>
              <a:rPr lang="en-US" altLang="ja-JP" baseline="-25000" smtClean="0"/>
              <a:t>i</a:t>
            </a:r>
            <a:r>
              <a:rPr lang="en-US" altLang="ja-JP" smtClean="0"/>
              <a:t>)</a:t>
            </a:r>
            <a:r>
              <a:rPr lang="ja-JP" altLang="en-US" smtClean="0"/>
              <a:t>：企業</a:t>
            </a:r>
            <a:r>
              <a:rPr lang="en-US" altLang="ja-JP" smtClean="0"/>
              <a:t>i</a:t>
            </a:r>
            <a:r>
              <a:rPr lang="ja-JP" altLang="en-US" smtClean="0"/>
              <a:t>の費用関数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/>
              <a:t>x</a:t>
            </a:r>
            <a:r>
              <a:rPr lang="en-US" altLang="ja-JP" baseline="-25000" smtClean="0"/>
              <a:t>-i</a:t>
            </a:r>
            <a:r>
              <a:rPr lang="ja-JP" altLang="en-US" smtClean="0"/>
              <a:t>：企業</a:t>
            </a:r>
            <a:r>
              <a:rPr lang="en-US" altLang="ja-JP" smtClean="0"/>
              <a:t>i</a:t>
            </a:r>
            <a:r>
              <a:rPr lang="ja-JP" altLang="en-US" smtClean="0"/>
              <a:t>以外の企業の生産量の組</a:t>
            </a:r>
          </a:p>
        </p:txBody>
      </p:sp>
      <p:graphicFrame>
        <p:nvGraphicFramePr>
          <p:cNvPr id="126980" name="Object 4"/>
          <p:cNvGraphicFramePr>
            <a:graphicFrameLocks noChangeAspect="1"/>
          </p:cNvGraphicFramePr>
          <p:nvPr/>
        </p:nvGraphicFramePr>
        <p:xfrm>
          <a:off x="1835150" y="3213100"/>
          <a:ext cx="4418013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4" imgW="1765080" imgH="774360" progId="Equation.DSMT4">
                  <p:embed/>
                </p:oleObj>
              </mc:Choice>
              <mc:Fallback>
                <p:oleObj name="Equation" r:id="rId4" imgW="1765080" imgH="7743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213100"/>
                        <a:ext cx="4418013" cy="19367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6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6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86E90DE-54C6-48F9-A42C-AB9B46A29294}" type="slidenum">
              <a:rPr lang="en-US" altLang="ja-JP"/>
              <a:pPr eaLnBrk="1" hangingPunct="1"/>
              <a:t>8</a:t>
            </a:fld>
            <a:endParaRPr lang="en-US" altLang="ja-JP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クールノー</a:t>
            </a:r>
            <a:r>
              <a:rPr lang="en-US" altLang="ja-JP" dirty="0" smtClean="0"/>
              <a:t>=</a:t>
            </a:r>
            <a:r>
              <a:rPr lang="ja-JP" altLang="en-US" dirty="0" smtClean="0"/>
              <a:t>ナッシュ</a:t>
            </a:r>
            <a:r>
              <a:rPr lang="ja-JP" altLang="en-US" dirty="0" smtClean="0"/>
              <a:t>均衡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企業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：他企業の生産量の組</a:t>
            </a:r>
            <a:r>
              <a:rPr lang="en-US" altLang="ja-JP" dirty="0" smtClean="0"/>
              <a:t>x</a:t>
            </a:r>
            <a:r>
              <a:rPr lang="en-US" altLang="ja-JP" baseline="-25000" dirty="0" smtClean="0"/>
              <a:t>-</a:t>
            </a:r>
            <a:r>
              <a:rPr lang="en-US" altLang="ja-JP" baseline="-25000" dirty="0" err="1" smtClean="0"/>
              <a:t>i</a:t>
            </a:r>
            <a:r>
              <a:rPr lang="ja-JP" altLang="en-US" dirty="0" smtClean="0"/>
              <a:t>を所与として、自社の利潤</a:t>
            </a:r>
            <a:r>
              <a:rPr lang="en-US" altLang="ja-JP" dirty="0" err="1" smtClean="0"/>
              <a:t>Π</a:t>
            </a:r>
            <a:r>
              <a:rPr lang="en-US" altLang="ja-JP" baseline="30000" dirty="0" err="1" smtClean="0"/>
              <a:t>i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x</a:t>
            </a:r>
            <a:r>
              <a:rPr lang="en-US" altLang="ja-JP" baseline="-25000" dirty="0" err="1" smtClean="0"/>
              <a:t>i</a:t>
            </a:r>
            <a:r>
              <a:rPr lang="en-US" altLang="ja-JP" dirty="0" err="1" smtClean="0"/>
              <a:t>,x</a:t>
            </a:r>
            <a:r>
              <a:rPr lang="en-US" altLang="ja-JP" baseline="-25000" dirty="0" err="1" smtClean="0"/>
              <a:t>-i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を最大にするように</a:t>
            </a:r>
            <a:r>
              <a:rPr lang="en-US" altLang="ja-JP" dirty="0" smtClean="0"/>
              <a:t>x</a:t>
            </a:r>
            <a:r>
              <a:rPr lang="en-US" altLang="ja-JP" baseline="-25000" dirty="0" smtClean="0"/>
              <a:t>i</a:t>
            </a:r>
            <a:r>
              <a:rPr lang="ja-JP" altLang="en-US" dirty="0" smtClean="0"/>
              <a:t>を決定</a:t>
            </a:r>
          </a:p>
          <a:p>
            <a:pPr eaLnBrk="1" hangingPunct="1"/>
            <a:r>
              <a:rPr lang="ja-JP" altLang="en-US" dirty="0" smtClean="0"/>
              <a:t>⇒ 最適反応関数：</a:t>
            </a:r>
          </a:p>
          <a:p>
            <a:pPr lvl="4" eaLnBrk="1" hangingPunct="1"/>
            <a:endParaRPr lang="ja-JP" altLang="en-US" dirty="0" smtClean="0"/>
          </a:p>
          <a:p>
            <a:pPr eaLnBrk="1" hangingPunct="1"/>
            <a:r>
              <a:rPr lang="ja-JP" altLang="en-US" dirty="0" smtClean="0"/>
              <a:t>クールノー</a:t>
            </a:r>
            <a:r>
              <a:rPr lang="en-US" altLang="ja-JP" dirty="0" smtClean="0"/>
              <a:t>=</a:t>
            </a:r>
            <a:r>
              <a:rPr lang="ja-JP" altLang="en-US" dirty="0" smtClean="0"/>
              <a:t>ナッシュ</a:t>
            </a:r>
            <a:r>
              <a:rPr lang="ja-JP" altLang="en-US" dirty="0" smtClean="0"/>
              <a:t>均衡（</a:t>
            </a:r>
            <a:r>
              <a:rPr lang="en-US" altLang="ja-JP" dirty="0" err="1" smtClean="0"/>
              <a:t>Cournot</a:t>
            </a:r>
            <a:r>
              <a:rPr lang="en-US" altLang="ja-JP" dirty="0" smtClean="0"/>
              <a:t>-Nash equilibrium</a:t>
            </a:r>
            <a:r>
              <a:rPr lang="ja-JP" altLang="en-US" dirty="0" smtClean="0"/>
              <a:t>）：</a:t>
            </a:r>
          </a:p>
        </p:txBody>
      </p:sp>
      <p:graphicFrame>
        <p:nvGraphicFramePr>
          <p:cNvPr id="135173" name="Object 5"/>
          <p:cNvGraphicFramePr>
            <a:graphicFrameLocks noChangeAspect="1"/>
          </p:cNvGraphicFramePr>
          <p:nvPr/>
        </p:nvGraphicFramePr>
        <p:xfrm>
          <a:off x="3348038" y="4724400"/>
          <a:ext cx="346075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4" imgW="1384200" imgH="495000" progId="Equation.DSMT4">
                  <p:embed/>
                </p:oleObj>
              </mc:Choice>
              <mc:Fallback>
                <p:oleObj name="Equation" r:id="rId4" imgW="1384200" imgH="495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4724400"/>
                        <a:ext cx="3460750" cy="1238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4" name="Object 6"/>
          <p:cNvGraphicFramePr>
            <a:graphicFrameLocks noChangeAspect="1"/>
          </p:cNvGraphicFramePr>
          <p:nvPr/>
        </p:nvGraphicFramePr>
        <p:xfrm>
          <a:off x="4067175" y="3213100"/>
          <a:ext cx="15875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Equation" r:id="rId6" imgW="634680" imgH="203040" progId="Equation.DSMT4">
                  <p:embed/>
                </p:oleObj>
              </mc:Choice>
              <mc:Fallback>
                <p:oleObj name="Equation" r:id="rId6" imgW="63468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213100"/>
                        <a:ext cx="1587500" cy="508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A7B8B40-ED87-4669-BEF8-0B1E5786C938}" type="slidenum">
              <a:rPr lang="en-US" altLang="ja-JP"/>
              <a:pPr eaLnBrk="1" hangingPunct="1"/>
              <a:t>9</a:t>
            </a:fld>
            <a:endParaRPr lang="en-US" altLang="ja-JP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クールノー</a:t>
            </a:r>
            <a:r>
              <a:rPr lang="en-US" altLang="ja-JP" dirty="0" smtClean="0"/>
              <a:t>=</a:t>
            </a:r>
            <a:r>
              <a:rPr lang="ja-JP" altLang="en-US" dirty="0" smtClean="0"/>
              <a:t>ナッシュ</a:t>
            </a:r>
            <a:r>
              <a:rPr lang="ja-JP" altLang="en-US" dirty="0" smtClean="0"/>
              <a:t>均衡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eaLnBrk="1" hangingPunct="1"/>
            <a:r>
              <a:rPr lang="ja-JP" altLang="en-US" smtClean="0"/>
              <a:t>逆需要関数と費用関数を次のように特定化：</a:t>
            </a:r>
          </a:p>
          <a:p>
            <a:pPr lvl="1" eaLnBrk="1" hangingPunct="1"/>
            <a:r>
              <a:rPr lang="ja-JP" altLang="en-US" smtClean="0"/>
              <a:t>逆需要関数：</a:t>
            </a:r>
          </a:p>
          <a:p>
            <a:pPr lvl="4" eaLnBrk="1" hangingPunct="1"/>
            <a:endParaRPr lang="ja-JP" altLang="en-US" smtClean="0"/>
          </a:p>
          <a:p>
            <a:pPr lvl="1" eaLnBrk="1" hangingPunct="1"/>
            <a:r>
              <a:rPr lang="ja-JP" altLang="en-US" smtClean="0"/>
              <a:t>費用関数：</a:t>
            </a:r>
          </a:p>
          <a:p>
            <a:pPr lvl="4" eaLnBrk="1" hangingPunct="1"/>
            <a:endParaRPr lang="ja-JP" altLang="en-US" smtClean="0"/>
          </a:p>
          <a:p>
            <a:pPr lvl="2" eaLnBrk="1" hangingPunct="1"/>
            <a:r>
              <a:rPr lang="ja-JP" altLang="en-US" smtClean="0"/>
              <a:t>すべての企業が同じ生産技術を持つと仮定</a:t>
            </a:r>
          </a:p>
          <a:p>
            <a:pPr lvl="2" eaLnBrk="1" hangingPunct="1"/>
            <a:r>
              <a:rPr lang="en-US" altLang="ja-JP" smtClean="0"/>
              <a:t>β</a:t>
            </a:r>
            <a:r>
              <a:rPr lang="ja-JP" altLang="en-US" smtClean="0"/>
              <a:t>：限界費用（</a:t>
            </a:r>
            <a:r>
              <a:rPr lang="en-US" altLang="ja-JP" smtClean="0"/>
              <a:t>1</a:t>
            </a:r>
            <a:r>
              <a:rPr lang="ja-JP" altLang="en-US" smtClean="0"/>
              <a:t>単位の</a:t>
            </a:r>
            <a:r>
              <a:rPr lang="en-US" altLang="ja-JP" smtClean="0"/>
              <a:t>x</a:t>
            </a:r>
            <a:r>
              <a:rPr lang="en-US" altLang="ja-JP" baseline="-25000" smtClean="0"/>
              <a:t>i</a:t>
            </a:r>
            <a:r>
              <a:rPr lang="en-US" altLang="ja-JP" smtClean="0"/>
              <a:t>↑</a:t>
            </a:r>
            <a:r>
              <a:rPr lang="ja-JP" altLang="en-US" smtClean="0"/>
              <a:t>によって追加的に発生する費用）</a:t>
            </a:r>
          </a:p>
          <a:p>
            <a:pPr eaLnBrk="1" hangingPunct="1"/>
            <a:r>
              <a:rPr lang="ja-JP" altLang="en-US" smtClean="0"/>
              <a:t>⇒ 企業</a:t>
            </a:r>
            <a:r>
              <a:rPr lang="en-US" altLang="ja-JP" smtClean="0"/>
              <a:t>i</a:t>
            </a:r>
            <a:r>
              <a:rPr lang="ja-JP" altLang="en-US" smtClean="0"/>
              <a:t>の利潤：</a:t>
            </a:r>
          </a:p>
        </p:txBody>
      </p:sp>
      <p:graphicFrame>
        <p:nvGraphicFramePr>
          <p:cNvPr id="128004" name="Object 4"/>
          <p:cNvGraphicFramePr>
            <a:graphicFrameLocks noChangeAspect="1"/>
          </p:cNvGraphicFramePr>
          <p:nvPr/>
        </p:nvGraphicFramePr>
        <p:xfrm>
          <a:off x="1979613" y="5805488"/>
          <a:ext cx="54975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8" name="Equation" r:id="rId4" imgW="2197080" imgH="304560" progId="Equation.DSMT4">
                  <p:embed/>
                </p:oleObj>
              </mc:Choice>
              <mc:Fallback>
                <p:oleObj name="Equation" r:id="rId4" imgW="2197080" imgH="3045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5805488"/>
                        <a:ext cx="5497512" cy="762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07" name="Object 7"/>
          <p:cNvGraphicFramePr>
            <a:graphicFrameLocks noChangeAspect="1"/>
          </p:cNvGraphicFramePr>
          <p:nvPr/>
        </p:nvGraphicFramePr>
        <p:xfrm>
          <a:off x="3348038" y="2205038"/>
          <a:ext cx="32734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9" name="Equation" r:id="rId6" imgW="1307880" imgH="190440" progId="Equation.DSMT4">
                  <p:embed/>
                </p:oleObj>
              </mc:Choice>
              <mc:Fallback>
                <p:oleObj name="Equation" r:id="rId6" imgW="1307880" imgH="1904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205038"/>
                        <a:ext cx="3273425" cy="476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08" name="Object 8"/>
          <p:cNvGraphicFramePr>
            <a:graphicFrameLocks noChangeAspect="1"/>
          </p:cNvGraphicFramePr>
          <p:nvPr/>
        </p:nvGraphicFramePr>
        <p:xfrm>
          <a:off x="3059113" y="3068638"/>
          <a:ext cx="30829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name="Equation" r:id="rId8" imgW="1231560" imgH="228600" progId="Equation.DSMT4">
                  <p:embed/>
                </p:oleObj>
              </mc:Choice>
              <mc:Fallback>
                <p:oleObj name="Equation" r:id="rId8" imgW="123156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068638"/>
                        <a:ext cx="3082925" cy="571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8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8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8136</TotalTime>
  <Words>1461</Words>
  <Application>Microsoft Office PowerPoint</Application>
  <PresentationFormat>画面に合わせる (4:3)</PresentationFormat>
  <Paragraphs>354</Paragraphs>
  <Slides>36</Slides>
  <Notes>33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36</vt:i4>
      </vt:variant>
    </vt:vector>
  </HeadingPairs>
  <TitlesOfParts>
    <vt:vector size="44" baseType="lpstr">
      <vt:lpstr>ＭＳ Ｐゴシック</vt:lpstr>
      <vt:lpstr>ＭＳ Ｐ明朝</vt:lpstr>
      <vt:lpstr>Arial</vt:lpstr>
      <vt:lpstr>Calibri</vt:lpstr>
      <vt:lpstr>Cambria Math</vt:lpstr>
      <vt:lpstr>標準デザイン</vt:lpstr>
      <vt:lpstr>Equation</vt:lpstr>
      <vt:lpstr>数式</vt:lpstr>
      <vt:lpstr>戦略的行動と経済取引 （ゲーム理論入門）</vt:lpstr>
      <vt:lpstr>寡占</vt:lpstr>
      <vt:lpstr>寡占競争の種類</vt:lpstr>
      <vt:lpstr>　準備</vt:lpstr>
      <vt:lpstr>数量競争（クールノー競争）</vt:lpstr>
      <vt:lpstr>逆需要関数</vt:lpstr>
      <vt:lpstr>クールノー=ナッシュ均衡</vt:lpstr>
      <vt:lpstr>クールノー=ナッシュ均衡</vt:lpstr>
      <vt:lpstr>クールノー=ナッシュ均衡</vt:lpstr>
      <vt:lpstr>クールノー=ナッシュ均衡</vt:lpstr>
      <vt:lpstr>クールノー=ナッシュ均衡：n=2のケース</vt:lpstr>
      <vt:lpstr>クールノー=ナッシュ均衡：n=2のケース</vt:lpstr>
      <vt:lpstr>クールノー=ナッシュ均衡：n社のケース</vt:lpstr>
      <vt:lpstr>クールノー=ナッシュ均衡：独占との比較</vt:lpstr>
      <vt:lpstr>クールノー=ナッシュ均衡：独占との比較</vt:lpstr>
      <vt:lpstr>クールノーの極限定理</vt:lpstr>
      <vt:lpstr>クールノーの極限定理</vt:lpstr>
      <vt:lpstr>逐次手番ゲームとシュタッケルベルグ均衡</vt:lpstr>
      <vt:lpstr>逐次手番ゲームとシュタッケルベルグ均衡</vt:lpstr>
      <vt:lpstr>シュタッケルベルグ均衡</vt:lpstr>
      <vt:lpstr>シュタッケルベルグ均衡：第2段階</vt:lpstr>
      <vt:lpstr>シュタッケルベルグ均衡：第1段階</vt:lpstr>
      <vt:lpstr>シュタッケルベルグ均衡</vt:lpstr>
      <vt:lpstr>シュタッケルベルグ均衡：クールノー均衡との比較</vt:lpstr>
      <vt:lpstr>シュタッケルベルグ均衡とクールノー均衡</vt:lpstr>
      <vt:lpstr>シュタッケルベルグ均衡：クールノー均衡との比較</vt:lpstr>
      <vt:lpstr>価格競争（ベルトラン競争）：同質財のケース</vt:lpstr>
      <vt:lpstr>ベルトラン競争における各企業の需要曲線</vt:lpstr>
      <vt:lpstr>同質財のベルトラン競争：最適反応戦略</vt:lpstr>
      <vt:lpstr>ベルトラン競争における各企業の最適戦略</vt:lpstr>
      <vt:lpstr>ベルトラン=ナッシュ均衡</vt:lpstr>
      <vt:lpstr>均衡価格と均衡市場生産量：まとめ</vt:lpstr>
      <vt:lpstr>製品差別化とベルトラン競争</vt:lpstr>
      <vt:lpstr>製品差別化とベルトラン競争</vt:lpstr>
      <vt:lpstr>製品差別化とベルトラン競争：反応曲線</vt:lpstr>
      <vt:lpstr>製品差別化とベルトラン=ナッシュ均衡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経済と社会</dc:title>
  <dc:creator>akihiko</dc:creator>
  <cp:lastModifiedBy>Akihiko Yanase</cp:lastModifiedBy>
  <cp:revision>286</cp:revision>
  <dcterms:created xsi:type="dcterms:W3CDTF">2008-12-24T12:13:01Z</dcterms:created>
  <dcterms:modified xsi:type="dcterms:W3CDTF">2017-07-08T08:08:12Z</dcterms:modified>
</cp:coreProperties>
</file>