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300" r:id="rId3"/>
    <p:sldId id="301" r:id="rId4"/>
    <p:sldId id="302" r:id="rId5"/>
    <p:sldId id="299" r:id="rId6"/>
    <p:sldId id="258" r:id="rId7"/>
    <p:sldId id="259" r:id="rId8"/>
    <p:sldId id="260" r:id="rId9"/>
    <p:sldId id="261" r:id="rId10"/>
    <p:sldId id="262" r:id="rId11"/>
    <p:sldId id="263" r:id="rId12"/>
    <p:sldId id="264" r:id="rId13"/>
    <p:sldId id="271" r:id="rId14"/>
    <p:sldId id="265" r:id="rId15"/>
    <p:sldId id="273" r:id="rId16"/>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3" autoAdjust="0"/>
    <p:restoredTop sz="94660"/>
  </p:normalViewPr>
  <p:slideViewPr>
    <p:cSldViewPr snapToGrid="0">
      <p:cViewPr varScale="1">
        <p:scale>
          <a:sx n="84" d="100"/>
          <a:sy n="84" d="100"/>
        </p:scale>
        <p:origin x="120" y="4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D:\Program%20Files\SkyDrive\35%20&#22269;&#38555;&#32076;&#28168;&#23398;&#65288;&#12450;&#12523;&#12510;&#65289;\&#21106;&#20184;&#21407;&#31295;\&#31532;1&#31456;_&#22259;&#34920;.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D:\Program%20Files\SkyDrive\35%20&#22269;&#38555;&#32076;&#28168;&#23398;&#65288;&#12450;&#12523;&#12510;&#65289;\&#21106;&#20184;&#21407;&#31295;\&#31532;1&#31456;_&#22259;&#34920;.xls"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D:\Program%20Files\SkyDrive\35%20&#22269;&#38555;&#32076;&#28168;&#23398;&#65288;&#12450;&#12523;&#12510;&#65289;\&#21106;&#20184;&#21407;&#31295;\&#31532;1&#31456;_&#22259;&#34920;.xls"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910480226668964"/>
          <c:y val="9.0873140857392828E-2"/>
          <c:w val="0.81230834677775221"/>
          <c:h val="0.76071536891221936"/>
        </c:manualLayout>
      </c:layout>
      <c:lineChart>
        <c:grouping val="standard"/>
        <c:varyColors val="0"/>
        <c:ser>
          <c:idx val="0"/>
          <c:order val="0"/>
          <c:tx>
            <c:strRef>
              <c:f>'[第1章_図表.xls]図1-1・2'!$G$2</c:f>
              <c:strCache>
                <c:ptCount val="1"/>
                <c:pt idx="0">
                  <c:v>貿易額
（輸出額＋輸入額）</c:v>
                </c:pt>
              </c:strCache>
            </c:strRef>
          </c:tx>
          <c:spPr>
            <a:ln>
              <a:solidFill>
                <a:prstClr val="black"/>
              </a:solidFill>
              <a:prstDash val="dash"/>
            </a:ln>
          </c:spPr>
          <c:marker>
            <c:symbol val="none"/>
          </c:marker>
          <c:cat>
            <c:numRef>
              <c:f>'[第1章_図表.xls]図1-1・2'!$D$5:$D$55</c:f>
              <c:numCache>
                <c:formatCode>General</c:formatCode>
                <c:ptCount val="51"/>
                <c:pt idx="0">
                  <c:v>1960</c:v>
                </c:pt>
                <c:pt idx="5">
                  <c:v>1965</c:v>
                </c:pt>
                <c:pt idx="10">
                  <c:v>1970</c:v>
                </c:pt>
                <c:pt idx="15">
                  <c:v>1975</c:v>
                </c:pt>
                <c:pt idx="20">
                  <c:v>1980</c:v>
                </c:pt>
                <c:pt idx="25">
                  <c:v>1985</c:v>
                </c:pt>
                <c:pt idx="30">
                  <c:v>1990</c:v>
                </c:pt>
                <c:pt idx="35">
                  <c:v>1995</c:v>
                </c:pt>
                <c:pt idx="40">
                  <c:v>2000</c:v>
                </c:pt>
                <c:pt idx="45">
                  <c:v>2005</c:v>
                </c:pt>
                <c:pt idx="50">
                  <c:v>2010</c:v>
                </c:pt>
              </c:numCache>
            </c:numRef>
          </c:cat>
          <c:val>
            <c:numRef>
              <c:f>'[第1章_図表.xls]図1-1・2'!$G$5:$G$55</c:f>
              <c:numCache>
                <c:formatCode>#,##0_);[Red]\(#,##0\)</c:formatCode>
                <c:ptCount val="51"/>
                <c:pt idx="0">
                  <c:v>3208.4816719309251</c:v>
                </c:pt>
                <c:pt idx="1">
                  <c:v>3347.6146572151074</c:v>
                </c:pt>
                <c:pt idx="2">
                  <c:v>3527.4079117431256</c:v>
                </c:pt>
                <c:pt idx="3">
                  <c:v>3917.4723164491375</c:v>
                </c:pt>
                <c:pt idx="4">
                  <c:v>4305.694878141745</c:v>
                </c:pt>
                <c:pt idx="5">
                  <c:v>4664.7841211847044</c:v>
                </c:pt>
                <c:pt idx="6">
                  <c:v>5162.1699676061944</c:v>
                </c:pt>
                <c:pt idx="7">
                  <c:v>5475.3605400155993</c:v>
                </c:pt>
                <c:pt idx="8">
                  <c:v>6048.3053446642834</c:v>
                </c:pt>
                <c:pt idx="9">
                  <c:v>6839.381165450216</c:v>
                </c:pt>
                <c:pt idx="10">
                  <c:v>7729.9496272925635</c:v>
                </c:pt>
                <c:pt idx="11">
                  <c:v>8625.1654079927848</c:v>
                </c:pt>
                <c:pt idx="12">
                  <c:v>10215.664529664482</c:v>
                </c:pt>
                <c:pt idx="13">
                  <c:v>13910.299699252033</c:v>
                </c:pt>
                <c:pt idx="14">
                  <c:v>19522.972677842496</c:v>
                </c:pt>
                <c:pt idx="15">
                  <c:v>20642.376091703667</c:v>
                </c:pt>
                <c:pt idx="16">
                  <c:v>23161.890568177525</c:v>
                </c:pt>
                <c:pt idx="17">
                  <c:v>26403.413178867817</c:v>
                </c:pt>
                <c:pt idx="18">
                  <c:v>30594.640152663709</c:v>
                </c:pt>
                <c:pt idx="19">
                  <c:v>38580.676026018533</c:v>
                </c:pt>
                <c:pt idx="20">
                  <c:v>46689.965308578161</c:v>
                </c:pt>
                <c:pt idx="21">
                  <c:v>46936.331428455276</c:v>
                </c:pt>
                <c:pt idx="22">
                  <c:v>44297.915170284999</c:v>
                </c:pt>
                <c:pt idx="23">
                  <c:v>43518.733263501505</c:v>
                </c:pt>
                <c:pt idx="24">
                  <c:v>45938.404299648661</c:v>
                </c:pt>
                <c:pt idx="25">
                  <c:v>46614.688435093041</c:v>
                </c:pt>
                <c:pt idx="26">
                  <c:v>51956.406710822193</c:v>
                </c:pt>
                <c:pt idx="27">
                  <c:v>61295.728986498943</c:v>
                </c:pt>
                <c:pt idx="28">
                  <c:v>70487.60344491982</c:v>
                </c:pt>
                <c:pt idx="29">
                  <c:v>76545.244778914042</c:v>
                </c:pt>
                <c:pt idx="30">
                  <c:v>87464.578197677984</c:v>
                </c:pt>
                <c:pt idx="31">
                  <c:v>90088.623376368865</c:v>
                </c:pt>
                <c:pt idx="32">
                  <c:v>100758.80657259274</c:v>
                </c:pt>
                <c:pt idx="33">
                  <c:v>97887.077603896192</c:v>
                </c:pt>
                <c:pt idx="34">
                  <c:v>107980.91777259443</c:v>
                </c:pt>
                <c:pt idx="35">
                  <c:v>127827.04398504514</c:v>
                </c:pt>
                <c:pt idx="36">
                  <c:v>134232.33725825438</c:v>
                </c:pt>
                <c:pt idx="37">
                  <c:v>139067.38795919355</c:v>
                </c:pt>
                <c:pt idx="38">
                  <c:v>138096.42156840925</c:v>
                </c:pt>
                <c:pt idx="39">
                  <c:v>143469.72622442781</c:v>
                </c:pt>
                <c:pt idx="40">
                  <c:v>159887.96386544968</c:v>
                </c:pt>
                <c:pt idx="41">
                  <c:v>155509.56270037632</c:v>
                </c:pt>
                <c:pt idx="42">
                  <c:v>162460.96831372278</c:v>
                </c:pt>
                <c:pt idx="43">
                  <c:v>188387.4483924089</c:v>
                </c:pt>
                <c:pt idx="44">
                  <c:v>228358.73876933072</c:v>
                </c:pt>
                <c:pt idx="45">
                  <c:v>258992.98091643892</c:v>
                </c:pt>
                <c:pt idx="46">
                  <c:v>296969.66486269585</c:v>
                </c:pt>
                <c:pt idx="47">
                  <c:v>344686.13578824961</c:v>
                </c:pt>
                <c:pt idx="48">
                  <c:v>393503.27645901631</c:v>
                </c:pt>
                <c:pt idx="49">
                  <c:v>315162.49308796634</c:v>
                </c:pt>
                <c:pt idx="50">
                  <c:v>372770.963588021</c:v>
                </c:pt>
              </c:numCache>
            </c:numRef>
          </c:val>
          <c:smooth val="0"/>
          <c:extLst xmlns:c16r2="http://schemas.microsoft.com/office/drawing/2015/06/chart">
            <c:ext xmlns:c16="http://schemas.microsoft.com/office/drawing/2014/chart" uri="{C3380CC4-5D6E-409C-BE32-E72D297353CC}">
              <c16:uniqueId val="{00000000-201B-4497-889F-E0944048F2CD}"/>
            </c:ext>
          </c:extLst>
        </c:ser>
        <c:ser>
          <c:idx val="1"/>
          <c:order val="1"/>
          <c:tx>
            <c:strRef>
              <c:f>'[第1章_図表.xls]図1-1・2'!$H$2</c:f>
              <c:strCache>
                <c:ptCount val="1"/>
                <c:pt idx="0">
                  <c:v>GDP</c:v>
                </c:pt>
              </c:strCache>
            </c:strRef>
          </c:tx>
          <c:spPr>
            <a:ln>
              <a:solidFill>
                <a:schemeClr val="tx1"/>
              </a:solidFill>
              <a:prstDash val="sysDash"/>
            </a:ln>
          </c:spPr>
          <c:marker>
            <c:symbol val="none"/>
          </c:marker>
          <c:cat>
            <c:numRef>
              <c:f>'[第1章_図表.xls]図1-1・2'!$D$5:$D$55</c:f>
              <c:numCache>
                <c:formatCode>General</c:formatCode>
                <c:ptCount val="51"/>
                <c:pt idx="0">
                  <c:v>1960</c:v>
                </c:pt>
                <c:pt idx="5">
                  <c:v>1965</c:v>
                </c:pt>
                <c:pt idx="10">
                  <c:v>1970</c:v>
                </c:pt>
                <c:pt idx="15">
                  <c:v>1975</c:v>
                </c:pt>
                <c:pt idx="20">
                  <c:v>1980</c:v>
                </c:pt>
                <c:pt idx="25">
                  <c:v>1985</c:v>
                </c:pt>
                <c:pt idx="30">
                  <c:v>1990</c:v>
                </c:pt>
                <c:pt idx="35">
                  <c:v>1995</c:v>
                </c:pt>
                <c:pt idx="40">
                  <c:v>2000</c:v>
                </c:pt>
                <c:pt idx="45">
                  <c:v>2005</c:v>
                </c:pt>
                <c:pt idx="50">
                  <c:v>2010</c:v>
                </c:pt>
              </c:numCache>
            </c:numRef>
          </c:cat>
          <c:val>
            <c:numRef>
              <c:f>'[第1章_図表.xls]図1-1・2'!$H$5:$H$55</c:f>
              <c:numCache>
                <c:formatCode>#,##0_);[Red]\(#,##0\)</c:formatCode>
                <c:ptCount val="51"/>
                <c:pt idx="0">
                  <c:v>13515.143147184914</c:v>
                </c:pt>
                <c:pt idx="1">
                  <c:v>14030.508970850373</c:v>
                </c:pt>
                <c:pt idx="2">
                  <c:v>15068.860981054801</c:v>
                </c:pt>
                <c:pt idx="3">
                  <c:v>16222.052611732894</c:v>
                </c:pt>
                <c:pt idx="4">
                  <c:v>17776.300280116444</c:v>
                </c:pt>
                <c:pt idx="5">
                  <c:v>19343.894367649813</c:v>
                </c:pt>
                <c:pt idx="6">
                  <c:v>20986.906196213287</c:v>
                </c:pt>
                <c:pt idx="7">
                  <c:v>22324.738461685716</c:v>
                </c:pt>
                <c:pt idx="8">
                  <c:v>24066.998240248558</c:v>
                </c:pt>
                <c:pt idx="9">
                  <c:v>26483.779653118272</c:v>
                </c:pt>
                <c:pt idx="10">
                  <c:v>28913.624742315747</c:v>
                </c:pt>
                <c:pt idx="11">
                  <c:v>31945.684420495316</c:v>
                </c:pt>
                <c:pt idx="12">
                  <c:v>36899.640151421037</c:v>
                </c:pt>
                <c:pt idx="13">
                  <c:v>45061.660172594085</c:v>
                </c:pt>
                <c:pt idx="14">
                  <c:v>52002.060525214205</c:v>
                </c:pt>
                <c:pt idx="15">
                  <c:v>58011.352545782611</c:v>
                </c:pt>
                <c:pt idx="16">
                  <c:v>63163.716764841556</c:v>
                </c:pt>
                <c:pt idx="17">
                  <c:v>71490.628013862864</c:v>
                </c:pt>
                <c:pt idx="18">
                  <c:v>84156.690429953655</c:v>
                </c:pt>
                <c:pt idx="19">
                  <c:v>97740.930342335632</c:v>
                </c:pt>
                <c:pt idx="20">
                  <c:v>109996.65872673852</c:v>
                </c:pt>
                <c:pt idx="21">
                  <c:v>112837.52102526843</c:v>
                </c:pt>
                <c:pt idx="22">
                  <c:v>111749.7328845525</c:v>
                </c:pt>
                <c:pt idx="23">
                  <c:v>114166.0424442959</c:v>
                </c:pt>
                <c:pt idx="24">
                  <c:v>118509.27683167584</c:v>
                </c:pt>
                <c:pt idx="25">
                  <c:v>124454.05016965618</c:v>
                </c:pt>
                <c:pt idx="26">
                  <c:v>147205.88914103922</c:v>
                </c:pt>
                <c:pt idx="27">
                  <c:v>167180.94850408231</c:v>
                </c:pt>
                <c:pt idx="28">
                  <c:v>186984.81211395049</c:v>
                </c:pt>
                <c:pt idx="29">
                  <c:v>196243.6486790498</c:v>
                </c:pt>
                <c:pt idx="30">
                  <c:v>219207.92256960008</c:v>
                </c:pt>
                <c:pt idx="31">
                  <c:v>229955.66641243582</c:v>
                </c:pt>
                <c:pt idx="32">
                  <c:v>245463.95695297798</c:v>
                </c:pt>
                <c:pt idx="33">
                  <c:v>249150.78827178534</c:v>
                </c:pt>
                <c:pt idx="34">
                  <c:v>267521.09865946393</c:v>
                </c:pt>
                <c:pt idx="35">
                  <c:v>296928.94750906265</c:v>
                </c:pt>
                <c:pt idx="36">
                  <c:v>303032.89996658883</c:v>
                </c:pt>
                <c:pt idx="37">
                  <c:v>302223.5662295139</c:v>
                </c:pt>
                <c:pt idx="38">
                  <c:v>301151.0753022689</c:v>
                </c:pt>
                <c:pt idx="39">
                  <c:v>312313.21824407886</c:v>
                </c:pt>
                <c:pt idx="40">
                  <c:v>322403.83199090057</c:v>
                </c:pt>
                <c:pt idx="41">
                  <c:v>320463.48810620321</c:v>
                </c:pt>
                <c:pt idx="42">
                  <c:v>333046.40616151248</c:v>
                </c:pt>
                <c:pt idx="43">
                  <c:v>374659.67921629793</c:v>
                </c:pt>
                <c:pt idx="44">
                  <c:v>422289.84476590506</c:v>
                </c:pt>
                <c:pt idx="45">
                  <c:v>456583.16886272415</c:v>
                </c:pt>
                <c:pt idx="46">
                  <c:v>495062.93314880499</c:v>
                </c:pt>
                <c:pt idx="47">
                  <c:v>558488.96227304242</c:v>
                </c:pt>
                <c:pt idx="48">
                  <c:v>613045.41579435568</c:v>
                </c:pt>
                <c:pt idx="49">
                  <c:v>580882.77293607395</c:v>
                </c:pt>
                <c:pt idx="50">
                  <c:v>631238.87517709297</c:v>
                </c:pt>
              </c:numCache>
            </c:numRef>
          </c:val>
          <c:smooth val="0"/>
          <c:extLst xmlns:c16r2="http://schemas.microsoft.com/office/drawing/2015/06/chart">
            <c:ext xmlns:c16="http://schemas.microsoft.com/office/drawing/2014/chart" uri="{C3380CC4-5D6E-409C-BE32-E72D297353CC}">
              <c16:uniqueId val="{00000001-201B-4497-889F-E0944048F2CD}"/>
            </c:ext>
          </c:extLst>
        </c:ser>
        <c:ser>
          <c:idx val="3"/>
          <c:order val="3"/>
          <c:tx>
            <c:strRef>
              <c:f>'[第1章_図表.xls]図1-1・2'!$G$2</c:f>
              <c:strCache>
                <c:ptCount val="1"/>
                <c:pt idx="0">
                  <c:v>貿易額
（輸出額＋輸入額）</c:v>
                </c:pt>
              </c:strCache>
            </c:strRef>
          </c:tx>
          <c:spPr>
            <a:ln>
              <a:solidFill>
                <a:prstClr val="black"/>
              </a:solidFill>
              <a:prstDash val="dash"/>
            </a:ln>
          </c:spPr>
          <c:marker>
            <c:symbol val="none"/>
          </c:marker>
          <c:cat>
            <c:numRef>
              <c:f>'[第1章_図表.xls]図1-1・2'!$D$5:$D$55</c:f>
              <c:numCache>
                <c:formatCode>General</c:formatCode>
                <c:ptCount val="51"/>
                <c:pt idx="0">
                  <c:v>1960</c:v>
                </c:pt>
                <c:pt idx="5">
                  <c:v>1965</c:v>
                </c:pt>
                <c:pt idx="10">
                  <c:v>1970</c:v>
                </c:pt>
                <c:pt idx="15">
                  <c:v>1975</c:v>
                </c:pt>
                <c:pt idx="20">
                  <c:v>1980</c:v>
                </c:pt>
                <c:pt idx="25">
                  <c:v>1985</c:v>
                </c:pt>
                <c:pt idx="30">
                  <c:v>1990</c:v>
                </c:pt>
                <c:pt idx="35">
                  <c:v>1995</c:v>
                </c:pt>
                <c:pt idx="40">
                  <c:v>2000</c:v>
                </c:pt>
                <c:pt idx="45">
                  <c:v>2005</c:v>
                </c:pt>
                <c:pt idx="50">
                  <c:v>2010</c:v>
                </c:pt>
              </c:numCache>
            </c:numRef>
          </c:cat>
          <c:val>
            <c:numRef>
              <c:f>'[第1章_図表.xls]図1-1・2'!$G$5:$G$55</c:f>
              <c:numCache>
                <c:formatCode>#,##0_);[Red]\(#,##0\)</c:formatCode>
                <c:ptCount val="51"/>
                <c:pt idx="0">
                  <c:v>3208.4816719309251</c:v>
                </c:pt>
                <c:pt idx="1">
                  <c:v>3347.6146572151074</c:v>
                </c:pt>
                <c:pt idx="2">
                  <c:v>3527.4079117431256</c:v>
                </c:pt>
                <c:pt idx="3">
                  <c:v>3917.4723164491375</c:v>
                </c:pt>
                <c:pt idx="4">
                  <c:v>4305.694878141745</c:v>
                </c:pt>
                <c:pt idx="5">
                  <c:v>4664.7841211847044</c:v>
                </c:pt>
                <c:pt idx="6">
                  <c:v>5162.1699676061944</c:v>
                </c:pt>
                <c:pt idx="7">
                  <c:v>5475.3605400155993</c:v>
                </c:pt>
                <c:pt idx="8">
                  <c:v>6048.3053446642834</c:v>
                </c:pt>
                <c:pt idx="9">
                  <c:v>6839.381165450216</c:v>
                </c:pt>
                <c:pt idx="10">
                  <c:v>7729.9496272925635</c:v>
                </c:pt>
                <c:pt idx="11">
                  <c:v>8625.1654079927848</c:v>
                </c:pt>
                <c:pt idx="12">
                  <c:v>10215.664529664482</c:v>
                </c:pt>
                <c:pt idx="13">
                  <c:v>13910.299699252033</c:v>
                </c:pt>
                <c:pt idx="14">
                  <c:v>19522.972677842496</c:v>
                </c:pt>
                <c:pt idx="15">
                  <c:v>20642.376091703667</c:v>
                </c:pt>
                <c:pt idx="16">
                  <c:v>23161.890568177525</c:v>
                </c:pt>
                <c:pt idx="17">
                  <c:v>26403.413178867817</c:v>
                </c:pt>
                <c:pt idx="18">
                  <c:v>30594.640152663709</c:v>
                </c:pt>
                <c:pt idx="19">
                  <c:v>38580.676026018533</c:v>
                </c:pt>
                <c:pt idx="20">
                  <c:v>46689.965308578161</c:v>
                </c:pt>
                <c:pt idx="21">
                  <c:v>46936.331428455276</c:v>
                </c:pt>
                <c:pt idx="22">
                  <c:v>44297.915170284999</c:v>
                </c:pt>
                <c:pt idx="23">
                  <c:v>43518.733263501505</c:v>
                </c:pt>
                <c:pt idx="24">
                  <c:v>45938.404299648661</c:v>
                </c:pt>
                <c:pt idx="25">
                  <c:v>46614.688435093041</c:v>
                </c:pt>
                <c:pt idx="26">
                  <c:v>51956.406710822193</c:v>
                </c:pt>
                <c:pt idx="27">
                  <c:v>61295.728986498943</c:v>
                </c:pt>
                <c:pt idx="28">
                  <c:v>70487.60344491982</c:v>
                </c:pt>
                <c:pt idx="29">
                  <c:v>76545.244778914042</c:v>
                </c:pt>
                <c:pt idx="30">
                  <c:v>87464.578197677984</c:v>
                </c:pt>
                <c:pt idx="31">
                  <c:v>90088.623376368865</c:v>
                </c:pt>
                <c:pt idx="32">
                  <c:v>100758.80657259274</c:v>
                </c:pt>
                <c:pt idx="33">
                  <c:v>97887.077603896192</c:v>
                </c:pt>
                <c:pt idx="34">
                  <c:v>107980.91777259443</c:v>
                </c:pt>
                <c:pt idx="35">
                  <c:v>127827.04398504514</c:v>
                </c:pt>
                <c:pt idx="36">
                  <c:v>134232.33725825438</c:v>
                </c:pt>
                <c:pt idx="37">
                  <c:v>139067.38795919355</c:v>
                </c:pt>
                <c:pt idx="38">
                  <c:v>138096.42156840925</c:v>
                </c:pt>
                <c:pt idx="39">
                  <c:v>143469.72622442781</c:v>
                </c:pt>
                <c:pt idx="40">
                  <c:v>159887.96386544968</c:v>
                </c:pt>
                <c:pt idx="41">
                  <c:v>155509.56270037632</c:v>
                </c:pt>
                <c:pt idx="42">
                  <c:v>162460.96831372278</c:v>
                </c:pt>
                <c:pt idx="43">
                  <c:v>188387.4483924089</c:v>
                </c:pt>
                <c:pt idx="44">
                  <c:v>228358.73876933072</c:v>
                </c:pt>
                <c:pt idx="45">
                  <c:v>258992.98091643892</c:v>
                </c:pt>
                <c:pt idx="46">
                  <c:v>296969.66486269585</c:v>
                </c:pt>
                <c:pt idx="47">
                  <c:v>344686.13578824961</c:v>
                </c:pt>
                <c:pt idx="48">
                  <c:v>393503.27645901631</c:v>
                </c:pt>
                <c:pt idx="49">
                  <c:v>315162.49308796634</c:v>
                </c:pt>
                <c:pt idx="50">
                  <c:v>372770.963588021</c:v>
                </c:pt>
              </c:numCache>
            </c:numRef>
          </c:val>
          <c:smooth val="0"/>
          <c:extLst xmlns:c16r2="http://schemas.microsoft.com/office/drawing/2015/06/chart">
            <c:ext xmlns:c16="http://schemas.microsoft.com/office/drawing/2014/chart" uri="{C3380CC4-5D6E-409C-BE32-E72D297353CC}">
              <c16:uniqueId val="{00000002-201B-4497-889F-E0944048F2CD}"/>
            </c:ext>
          </c:extLst>
        </c:ser>
        <c:ser>
          <c:idx val="4"/>
          <c:order val="4"/>
          <c:tx>
            <c:strRef>
              <c:f>'[第1章_図表.xls]図1-1・2'!$H$2</c:f>
              <c:strCache>
                <c:ptCount val="1"/>
                <c:pt idx="0">
                  <c:v>GDP</c:v>
                </c:pt>
              </c:strCache>
            </c:strRef>
          </c:tx>
          <c:spPr>
            <a:ln>
              <a:solidFill>
                <a:schemeClr val="tx1"/>
              </a:solidFill>
              <a:prstDash val="sysDash"/>
            </a:ln>
          </c:spPr>
          <c:marker>
            <c:symbol val="none"/>
          </c:marker>
          <c:cat>
            <c:numRef>
              <c:f>'[第1章_図表.xls]図1-1・2'!$D$5:$D$55</c:f>
              <c:numCache>
                <c:formatCode>General</c:formatCode>
                <c:ptCount val="51"/>
                <c:pt idx="0">
                  <c:v>1960</c:v>
                </c:pt>
                <c:pt idx="5">
                  <c:v>1965</c:v>
                </c:pt>
                <c:pt idx="10">
                  <c:v>1970</c:v>
                </c:pt>
                <c:pt idx="15">
                  <c:v>1975</c:v>
                </c:pt>
                <c:pt idx="20">
                  <c:v>1980</c:v>
                </c:pt>
                <c:pt idx="25">
                  <c:v>1985</c:v>
                </c:pt>
                <c:pt idx="30">
                  <c:v>1990</c:v>
                </c:pt>
                <c:pt idx="35">
                  <c:v>1995</c:v>
                </c:pt>
                <c:pt idx="40">
                  <c:v>2000</c:v>
                </c:pt>
                <c:pt idx="45">
                  <c:v>2005</c:v>
                </c:pt>
                <c:pt idx="50">
                  <c:v>2010</c:v>
                </c:pt>
              </c:numCache>
            </c:numRef>
          </c:cat>
          <c:val>
            <c:numRef>
              <c:f>'[第1章_図表.xls]図1-1・2'!$H$5:$H$55</c:f>
              <c:numCache>
                <c:formatCode>#,##0_);[Red]\(#,##0\)</c:formatCode>
                <c:ptCount val="51"/>
                <c:pt idx="0">
                  <c:v>13515.143147184914</c:v>
                </c:pt>
                <c:pt idx="1">
                  <c:v>14030.508970850373</c:v>
                </c:pt>
                <c:pt idx="2">
                  <c:v>15068.860981054801</c:v>
                </c:pt>
                <c:pt idx="3">
                  <c:v>16222.052611732894</c:v>
                </c:pt>
                <c:pt idx="4">
                  <c:v>17776.300280116444</c:v>
                </c:pt>
                <c:pt idx="5">
                  <c:v>19343.894367649813</c:v>
                </c:pt>
                <c:pt idx="6">
                  <c:v>20986.906196213287</c:v>
                </c:pt>
                <c:pt idx="7">
                  <c:v>22324.738461685716</c:v>
                </c:pt>
                <c:pt idx="8">
                  <c:v>24066.998240248558</c:v>
                </c:pt>
                <c:pt idx="9">
                  <c:v>26483.779653118272</c:v>
                </c:pt>
                <c:pt idx="10">
                  <c:v>28913.624742315747</c:v>
                </c:pt>
                <c:pt idx="11">
                  <c:v>31945.684420495316</c:v>
                </c:pt>
                <c:pt idx="12">
                  <c:v>36899.640151421037</c:v>
                </c:pt>
                <c:pt idx="13">
                  <c:v>45061.660172594085</c:v>
                </c:pt>
                <c:pt idx="14">
                  <c:v>52002.060525214205</c:v>
                </c:pt>
                <c:pt idx="15">
                  <c:v>58011.352545782611</c:v>
                </c:pt>
                <c:pt idx="16">
                  <c:v>63163.716764841556</c:v>
                </c:pt>
                <c:pt idx="17">
                  <c:v>71490.628013862864</c:v>
                </c:pt>
                <c:pt idx="18">
                  <c:v>84156.690429953655</c:v>
                </c:pt>
                <c:pt idx="19">
                  <c:v>97740.930342335632</c:v>
                </c:pt>
                <c:pt idx="20">
                  <c:v>109996.65872673852</c:v>
                </c:pt>
                <c:pt idx="21">
                  <c:v>112837.52102526843</c:v>
                </c:pt>
                <c:pt idx="22">
                  <c:v>111749.7328845525</c:v>
                </c:pt>
                <c:pt idx="23">
                  <c:v>114166.0424442959</c:v>
                </c:pt>
                <c:pt idx="24">
                  <c:v>118509.27683167584</c:v>
                </c:pt>
                <c:pt idx="25">
                  <c:v>124454.05016965618</c:v>
                </c:pt>
                <c:pt idx="26">
                  <c:v>147205.88914103922</c:v>
                </c:pt>
                <c:pt idx="27">
                  <c:v>167180.94850408231</c:v>
                </c:pt>
                <c:pt idx="28">
                  <c:v>186984.81211395049</c:v>
                </c:pt>
                <c:pt idx="29">
                  <c:v>196243.6486790498</c:v>
                </c:pt>
                <c:pt idx="30">
                  <c:v>219207.92256960008</c:v>
                </c:pt>
                <c:pt idx="31">
                  <c:v>229955.66641243582</c:v>
                </c:pt>
                <c:pt idx="32">
                  <c:v>245463.95695297798</c:v>
                </c:pt>
                <c:pt idx="33">
                  <c:v>249150.78827178534</c:v>
                </c:pt>
                <c:pt idx="34">
                  <c:v>267521.09865946393</c:v>
                </c:pt>
                <c:pt idx="35">
                  <c:v>296928.94750906265</c:v>
                </c:pt>
                <c:pt idx="36">
                  <c:v>303032.89996658883</c:v>
                </c:pt>
                <c:pt idx="37">
                  <c:v>302223.5662295139</c:v>
                </c:pt>
                <c:pt idx="38">
                  <c:v>301151.0753022689</c:v>
                </c:pt>
                <c:pt idx="39">
                  <c:v>312313.21824407886</c:v>
                </c:pt>
                <c:pt idx="40">
                  <c:v>322403.83199090057</c:v>
                </c:pt>
                <c:pt idx="41">
                  <c:v>320463.48810620321</c:v>
                </c:pt>
                <c:pt idx="42">
                  <c:v>333046.40616151248</c:v>
                </c:pt>
                <c:pt idx="43">
                  <c:v>374659.67921629793</c:v>
                </c:pt>
                <c:pt idx="44">
                  <c:v>422289.84476590506</c:v>
                </c:pt>
                <c:pt idx="45">
                  <c:v>456583.16886272415</c:v>
                </c:pt>
                <c:pt idx="46">
                  <c:v>495062.93314880499</c:v>
                </c:pt>
                <c:pt idx="47">
                  <c:v>558488.96227304242</c:v>
                </c:pt>
                <c:pt idx="48">
                  <c:v>613045.41579435568</c:v>
                </c:pt>
                <c:pt idx="49">
                  <c:v>580882.77293607395</c:v>
                </c:pt>
                <c:pt idx="50">
                  <c:v>631238.87517709297</c:v>
                </c:pt>
              </c:numCache>
            </c:numRef>
          </c:val>
          <c:smooth val="0"/>
          <c:extLst xmlns:c16r2="http://schemas.microsoft.com/office/drawing/2015/06/chart">
            <c:ext xmlns:c16="http://schemas.microsoft.com/office/drawing/2014/chart" uri="{C3380CC4-5D6E-409C-BE32-E72D297353CC}">
              <c16:uniqueId val="{00000003-201B-4497-889F-E0944048F2CD}"/>
            </c:ext>
          </c:extLst>
        </c:ser>
        <c:ser>
          <c:idx val="5"/>
          <c:order val="5"/>
          <c:tx>
            <c:strRef>
              <c:f>'[第1章_図表.xls]図1-1・2'!$I$2</c:f>
              <c:strCache>
                <c:ptCount val="1"/>
                <c:pt idx="0">
                  <c:v>貿易額/GDP (*)</c:v>
                </c:pt>
              </c:strCache>
            </c:strRef>
          </c:tx>
          <c:spPr>
            <a:ln>
              <a:solidFill>
                <a:schemeClr val="tx1"/>
              </a:solidFill>
              <a:prstDash val="solid"/>
            </a:ln>
          </c:spPr>
          <c:marker>
            <c:symbol val="none"/>
          </c:marker>
          <c:cat>
            <c:numRef>
              <c:f>'[第1章_図表.xls]図1-1・2'!$D$5:$D$55</c:f>
              <c:numCache>
                <c:formatCode>General</c:formatCode>
                <c:ptCount val="51"/>
                <c:pt idx="0">
                  <c:v>1960</c:v>
                </c:pt>
                <c:pt idx="5">
                  <c:v>1965</c:v>
                </c:pt>
                <c:pt idx="10">
                  <c:v>1970</c:v>
                </c:pt>
                <c:pt idx="15">
                  <c:v>1975</c:v>
                </c:pt>
                <c:pt idx="20">
                  <c:v>1980</c:v>
                </c:pt>
                <c:pt idx="25">
                  <c:v>1985</c:v>
                </c:pt>
                <c:pt idx="30">
                  <c:v>1990</c:v>
                </c:pt>
                <c:pt idx="35">
                  <c:v>1995</c:v>
                </c:pt>
                <c:pt idx="40">
                  <c:v>2000</c:v>
                </c:pt>
                <c:pt idx="45">
                  <c:v>2005</c:v>
                </c:pt>
                <c:pt idx="50">
                  <c:v>2010</c:v>
                </c:pt>
              </c:numCache>
            </c:numRef>
          </c:cat>
          <c:val>
            <c:numRef>
              <c:f>'[第1章_図表.xls]図1-1・2'!$I$5:$I$55</c:f>
              <c:numCache>
                <c:formatCode>0.0%</c:formatCode>
                <c:ptCount val="51"/>
                <c:pt idx="0">
                  <c:v>0.23739901508917644</c:v>
                </c:pt>
                <c:pt idx="1">
                  <c:v>0.23859538268854494</c:v>
                </c:pt>
                <c:pt idx="2">
                  <c:v>0.23408590179297126</c:v>
                </c:pt>
                <c:pt idx="3">
                  <c:v>0.24149054439730747</c:v>
                </c:pt>
                <c:pt idx="4">
                  <c:v>0.24221546723970741</c:v>
                </c:pt>
                <c:pt idx="5">
                  <c:v>0.24115020649543895</c:v>
                </c:pt>
                <c:pt idx="6">
                  <c:v>0.24597098397178849</c:v>
                </c:pt>
                <c:pt idx="7">
                  <c:v>0.2452597843156164</c:v>
                </c:pt>
                <c:pt idx="8">
                  <c:v>0.25131116412138876</c:v>
                </c:pt>
                <c:pt idx="9">
                  <c:v>0.25824792590150225</c:v>
                </c:pt>
                <c:pt idx="10">
                  <c:v>0.2673462665502328</c:v>
                </c:pt>
                <c:pt idx="11">
                  <c:v>0.2699946977019268</c:v>
                </c:pt>
                <c:pt idx="12">
                  <c:v>0.27684997706599901</c:v>
                </c:pt>
                <c:pt idx="13">
                  <c:v>0.30869478945012535</c:v>
                </c:pt>
                <c:pt idx="14">
                  <c:v>0.37542690579302168</c:v>
                </c:pt>
                <c:pt idx="15">
                  <c:v>0.35583338753242588</c:v>
                </c:pt>
                <c:pt idx="16">
                  <c:v>0.36669613117304883</c:v>
                </c:pt>
                <c:pt idx="17">
                  <c:v>0.36932691616232516</c:v>
                </c:pt>
                <c:pt idx="18">
                  <c:v>0.3635437657583343</c:v>
                </c:pt>
                <c:pt idx="19">
                  <c:v>0.39472384691746443</c:v>
                </c:pt>
                <c:pt idx="20">
                  <c:v>0.42446712335661885</c:v>
                </c:pt>
                <c:pt idx="21">
                  <c:v>0.41596386558283788</c:v>
                </c:pt>
                <c:pt idx="22">
                  <c:v>0.39640287298090277</c:v>
                </c:pt>
                <c:pt idx="23">
                  <c:v>0.38118806898938901</c:v>
                </c:pt>
                <c:pt idx="24">
                  <c:v>0.38763551282906705</c:v>
                </c:pt>
                <c:pt idx="25">
                  <c:v>0.37455340643030705</c:v>
                </c:pt>
                <c:pt idx="26">
                  <c:v>0.35295059874297846</c:v>
                </c:pt>
                <c:pt idx="27">
                  <c:v>0.36664302682193523</c:v>
                </c:pt>
                <c:pt idx="28">
                  <c:v>0.37696967282007987</c:v>
                </c:pt>
                <c:pt idx="29">
                  <c:v>0.39005208726067669</c:v>
                </c:pt>
                <c:pt idx="30">
                  <c:v>0.39900281510084434</c:v>
                </c:pt>
                <c:pt idx="31">
                  <c:v>0.39176518144497857</c:v>
                </c:pt>
                <c:pt idx="32">
                  <c:v>0.41048310238026026</c:v>
                </c:pt>
                <c:pt idx="33">
                  <c:v>0.39288287339118105</c:v>
                </c:pt>
                <c:pt idx="34">
                  <c:v>0.40363514621344754</c:v>
                </c:pt>
                <c:pt idx="35">
                  <c:v>0.43049707701922174</c:v>
                </c:pt>
                <c:pt idx="36">
                  <c:v>0.44296291680888267</c:v>
                </c:pt>
                <c:pt idx="37">
                  <c:v>0.46014739913956082</c:v>
                </c:pt>
                <c:pt idx="38">
                  <c:v>0.45856194081259943</c:v>
                </c:pt>
                <c:pt idx="39">
                  <c:v>0.45937769471000511</c:v>
                </c:pt>
                <c:pt idx="40">
                  <c:v>0.49592451453853231</c:v>
                </c:pt>
                <c:pt idx="41">
                  <c:v>0.48526452613796661</c:v>
                </c:pt>
                <c:pt idx="42">
                  <c:v>0.48780279657164927</c:v>
                </c:pt>
                <c:pt idx="43">
                  <c:v>0.50282285189180798</c:v>
                </c:pt>
                <c:pt idx="44">
                  <c:v>0.54076303657247693</c:v>
                </c:pt>
                <c:pt idx="45">
                  <c:v>0.56724162995659633</c:v>
                </c:pt>
                <c:pt idx="46">
                  <c:v>0.59986245177728448</c:v>
                </c:pt>
                <c:pt idx="47">
                  <c:v>0.61717627217802606</c:v>
                </c:pt>
                <c:pt idx="48">
                  <c:v>0.64188274852220051</c:v>
                </c:pt>
                <c:pt idx="49">
                  <c:v>0.5425578236637566</c:v>
                </c:pt>
                <c:pt idx="50">
                  <c:v>0.59053866649679854</c:v>
                </c:pt>
              </c:numCache>
            </c:numRef>
          </c:val>
          <c:smooth val="0"/>
          <c:extLst xmlns:c16r2="http://schemas.microsoft.com/office/drawing/2015/06/chart">
            <c:ext xmlns:c16="http://schemas.microsoft.com/office/drawing/2014/chart" uri="{C3380CC4-5D6E-409C-BE32-E72D297353CC}">
              <c16:uniqueId val="{00000004-201B-4497-889F-E0944048F2CD}"/>
            </c:ext>
          </c:extLst>
        </c:ser>
        <c:dLbls>
          <c:showLegendKey val="0"/>
          <c:showVal val="0"/>
          <c:showCatName val="0"/>
          <c:showSerName val="0"/>
          <c:showPercent val="0"/>
          <c:showBubbleSize val="0"/>
        </c:dLbls>
        <c:marker val="1"/>
        <c:smooth val="0"/>
        <c:axId val="220564992"/>
        <c:axId val="220318336"/>
      </c:lineChart>
      <c:lineChart>
        <c:grouping val="standard"/>
        <c:varyColors val="0"/>
        <c:ser>
          <c:idx val="2"/>
          <c:order val="2"/>
          <c:tx>
            <c:strRef>
              <c:f>'[第1章_図表.xls]図1-1・2'!$I$2</c:f>
              <c:strCache>
                <c:ptCount val="1"/>
                <c:pt idx="0">
                  <c:v>貿易額/GDP (*)</c:v>
                </c:pt>
              </c:strCache>
            </c:strRef>
          </c:tx>
          <c:spPr>
            <a:ln>
              <a:solidFill>
                <a:schemeClr val="tx1"/>
              </a:solidFill>
              <a:prstDash val="solid"/>
            </a:ln>
          </c:spPr>
          <c:marker>
            <c:symbol val="none"/>
          </c:marker>
          <c:cat>
            <c:numRef>
              <c:f>'[第1章_図表.xls]図1-1・2'!$D$5:$D$55</c:f>
              <c:numCache>
                <c:formatCode>General</c:formatCode>
                <c:ptCount val="51"/>
                <c:pt idx="0">
                  <c:v>1960</c:v>
                </c:pt>
                <c:pt idx="5">
                  <c:v>1965</c:v>
                </c:pt>
                <c:pt idx="10">
                  <c:v>1970</c:v>
                </c:pt>
                <c:pt idx="15">
                  <c:v>1975</c:v>
                </c:pt>
                <c:pt idx="20">
                  <c:v>1980</c:v>
                </c:pt>
                <c:pt idx="25">
                  <c:v>1985</c:v>
                </c:pt>
                <c:pt idx="30">
                  <c:v>1990</c:v>
                </c:pt>
                <c:pt idx="35">
                  <c:v>1995</c:v>
                </c:pt>
                <c:pt idx="40">
                  <c:v>2000</c:v>
                </c:pt>
                <c:pt idx="45">
                  <c:v>2005</c:v>
                </c:pt>
                <c:pt idx="50">
                  <c:v>2010</c:v>
                </c:pt>
              </c:numCache>
            </c:numRef>
          </c:cat>
          <c:val>
            <c:numRef>
              <c:f>'[第1章_図表.xls]図1-1・2'!$I$5:$I$55</c:f>
              <c:numCache>
                <c:formatCode>0.0%</c:formatCode>
                <c:ptCount val="51"/>
                <c:pt idx="0">
                  <c:v>0.23739901508917644</c:v>
                </c:pt>
                <c:pt idx="1">
                  <c:v>0.23859538268854494</c:v>
                </c:pt>
                <c:pt idx="2">
                  <c:v>0.23408590179297126</c:v>
                </c:pt>
                <c:pt idx="3">
                  <c:v>0.24149054439730747</c:v>
                </c:pt>
                <c:pt idx="4">
                  <c:v>0.24221546723970741</c:v>
                </c:pt>
                <c:pt idx="5">
                  <c:v>0.24115020649543895</c:v>
                </c:pt>
                <c:pt idx="6">
                  <c:v>0.24597098397178849</c:v>
                </c:pt>
                <c:pt idx="7">
                  <c:v>0.2452597843156164</c:v>
                </c:pt>
                <c:pt idx="8">
                  <c:v>0.25131116412138876</c:v>
                </c:pt>
                <c:pt idx="9">
                  <c:v>0.25824792590150225</c:v>
                </c:pt>
                <c:pt idx="10">
                  <c:v>0.2673462665502328</c:v>
                </c:pt>
                <c:pt idx="11">
                  <c:v>0.2699946977019268</c:v>
                </c:pt>
                <c:pt idx="12">
                  <c:v>0.27684997706599901</c:v>
                </c:pt>
                <c:pt idx="13">
                  <c:v>0.30869478945012535</c:v>
                </c:pt>
                <c:pt idx="14">
                  <c:v>0.37542690579302168</c:v>
                </c:pt>
                <c:pt idx="15">
                  <c:v>0.35583338753242588</c:v>
                </c:pt>
                <c:pt idx="16">
                  <c:v>0.36669613117304883</c:v>
                </c:pt>
                <c:pt idx="17">
                  <c:v>0.36932691616232516</c:v>
                </c:pt>
                <c:pt idx="18">
                  <c:v>0.3635437657583343</c:v>
                </c:pt>
                <c:pt idx="19">
                  <c:v>0.39472384691746443</c:v>
                </c:pt>
                <c:pt idx="20">
                  <c:v>0.42446712335661885</c:v>
                </c:pt>
                <c:pt idx="21">
                  <c:v>0.41596386558283788</c:v>
                </c:pt>
                <c:pt idx="22">
                  <c:v>0.39640287298090277</c:v>
                </c:pt>
                <c:pt idx="23">
                  <c:v>0.38118806898938901</c:v>
                </c:pt>
                <c:pt idx="24">
                  <c:v>0.38763551282906705</c:v>
                </c:pt>
                <c:pt idx="25">
                  <c:v>0.37455340643030705</c:v>
                </c:pt>
                <c:pt idx="26">
                  <c:v>0.35295059874297846</c:v>
                </c:pt>
                <c:pt idx="27">
                  <c:v>0.36664302682193523</c:v>
                </c:pt>
                <c:pt idx="28">
                  <c:v>0.37696967282007987</c:v>
                </c:pt>
                <c:pt idx="29">
                  <c:v>0.39005208726067669</c:v>
                </c:pt>
                <c:pt idx="30">
                  <c:v>0.39900281510084434</c:v>
                </c:pt>
                <c:pt idx="31">
                  <c:v>0.39176518144497857</c:v>
                </c:pt>
                <c:pt idx="32">
                  <c:v>0.41048310238026026</c:v>
                </c:pt>
                <c:pt idx="33">
                  <c:v>0.39288287339118105</c:v>
                </c:pt>
                <c:pt idx="34">
                  <c:v>0.40363514621344754</c:v>
                </c:pt>
                <c:pt idx="35">
                  <c:v>0.43049707701922174</c:v>
                </c:pt>
                <c:pt idx="36">
                  <c:v>0.44296291680888267</c:v>
                </c:pt>
                <c:pt idx="37">
                  <c:v>0.46014739913956082</c:v>
                </c:pt>
                <c:pt idx="38">
                  <c:v>0.45856194081259943</c:v>
                </c:pt>
                <c:pt idx="39">
                  <c:v>0.45937769471000511</c:v>
                </c:pt>
                <c:pt idx="40">
                  <c:v>0.49592451453853231</c:v>
                </c:pt>
                <c:pt idx="41">
                  <c:v>0.48526452613796661</c:v>
                </c:pt>
                <c:pt idx="42">
                  <c:v>0.48780279657164927</c:v>
                </c:pt>
                <c:pt idx="43">
                  <c:v>0.50282285189180798</c:v>
                </c:pt>
                <c:pt idx="44">
                  <c:v>0.54076303657247693</c:v>
                </c:pt>
                <c:pt idx="45">
                  <c:v>0.56724162995659633</c:v>
                </c:pt>
                <c:pt idx="46">
                  <c:v>0.59986245177728448</c:v>
                </c:pt>
                <c:pt idx="47">
                  <c:v>0.61717627217802606</c:v>
                </c:pt>
                <c:pt idx="48">
                  <c:v>0.64188274852220051</c:v>
                </c:pt>
                <c:pt idx="49">
                  <c:v>0.5425578236637566</c:v>
                </c:pt>
                <c:pt idx="50">
                  <c:v>0.59053866649679854</c:v>
                </c:pt>
              </c:numCache>
            </c:numRef>
          </c:val>
          <c:smooth val="0"/>
          <c:extLst xmlns:c16r2="http://schemas.microsoft.com/office/drawing/2015/06/chart">
            <c:ext xmlns:c16="http://schemas.microsoft.com/office/drawing/2014/chart" uri="{C3380CC4-5D6E-409C-BE32-E72D297353CC}">
              <c16:uniqueId val="{00000005-201B-4497-889F-E0944048F2CD}"/>
            </c:ext>
          </c:extLst>
        </c:ser>
        <c:dLbls>
          <c:showLegendKey val="0"/>
          <c:showVal val="0"/>
          <c:showCatName val="0"/>
          <c:showSerName val="0"/>
          <c:showPercent val="0"/>
          <c:showBubbleSize val="0"/>
        </c:dLbls>
        <c:marker val="1"/>
        <c:smooth val="0"/>
        <c:axId val="220323312"/>
        <c:axId val="220322816"/>
      </c:lineChart>
      <c:catAx>
        <c:axId val="220564992"/>
        <c:scaling>
          <c:orientation val="minMax"/>
        </c:scaling>
        <c:delete val="0"/>
        <c:axPos val="b"/>
        <c:numFmt formatCode="General" sourceLinked="1"/>
        <c:majorTickMark val="in"/>
        <c:minorTickMark val="none"/>
        <c:tickLblPos val="low"/>
        <c:txPr>
          <a:bodyPr rot="0" vert="horz"/>
          <a:lstStyle/>
          <a:p>
            <a:pPr>
              <a:defRPr/>
            </a:pPr>
            <a:endParaRPr lang="ja-JP"/>
          </a:p>
        </c:txPr>
        <c:crossAx val="220318336"/>
        <c:crosses val="autoZero"/>
        <c:auto val="1"/>
        <c:lblAlgn val="ctr"/>
        <c:lblOffset val="100"/>
        <c:noMultiLvlLbl val="0"/>
      </c:catAx>
      <c:valAx>
        <c:axId val="220318336"/>
        <c:scaling>
          <c:logBase val="10"/>
          <c:orientation val="minMax"/>
          <c:max val="1000000"/>
          <c:min val="10"/>
        </c:scaling>
        <c:delete val="0"/>
        <c:axPos val="l"/>
        <c:majorGridlines/>
        <c:numFmt formatCode="#,##0_);[Red]\(#,##0\)" sourceLinked="0"/>
        <c:majorTickMark val="in"/>
        <c:minorTickMark val="none"/>
        <c:tickLblPos val="nextTo"/>
        <c:crossAx val="220564992"/>
        <c:crosses val="autoZero"/>
        <c:crossBetween val="between"/>
      </c:valAx>
      <c:catAx>
        <c:axId val="220323312"/>
        <c:scaling>
          <c:orientation val="minMax"/>
        </c:scaling>
        <c:delete val="1"/>
        <c:axPos val="b"/>
        <c:numFmt formatCode="General" sourceLinked="1"/>
        <c:majorTickMark val="out"/>
        <c:minorTickMark val="none"/>
        <c:tickLblPos val="none"/>
        <c:crossAx val="220322816"/>
        <c:crosses val="autoZero"/>
        <c:auto val="1"/>
        <c:lblAlgn val="ctr"/>
        <c:lblOffset val="100"/>
        <c:noMultiLvlLbl val="0"/>
      </c:catAx>
      <c:valAx>
        <c:axId val="220322816"/>
        <c:scaling>
          <c:orientation val="minMax"/>
          <c:max val="1"/>
          <c:min val="0"/>
        </c:scaling>
        <c:delete val="0"/>
        <c:axPos val="r"/>
        <c:numFmt formatCode="0%" sourceLinked="0"/>
        <c:majorTickMark val="in"/>
        <c:minorTickMark val="none"/>
        <c:tickLblPos val="nextTo"/>
        <c:crossAx val="220323312"/>
        <c:crosses val="max"/>
        <c:crossBetween val="between"/>
      </c:valAx>
    </c:plotArea>
    <c:plotVisOnly val="1"/>
    <c:dispBlanksAs val="gap"/>
    <c:showDLblsOverMax val="0"/>
  </c:chart>
  <c:spPr>
    <a:ln>
      <a:noFill/>
    </a:ln>
  </c:spPr>
  <c:txPr>
    <a:bodyPr/>
    <a:lstStyle/>
    <a:p>
      <a:pPr>
        <a:defRPr sz="1400"/>
      </a:pPr>
      <a:endParaRPr lang="ja-JP"/>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118190624334286"/>
          <c:y val="8.7586992802370298E-2"/>
          <c:w val="0.80014550248600402"/>
          <c:h val="0.76255644515023857"/>
        </c:manualLayout>
      </c:layout>
      <c:lineChart>
        <c:grouping val="standard"/>
        <c:varyColors val="0"/>
        <c:ser>
          <c:idx val="0"/>
          <c:order val="0"/>
          <c:tx>
            <c:strRef>
              <c:f>'[第1章_図表.xls]図1-1・2'!$N$3</c:f>
              <c:strCache>
                <c:ptCount val="1"/>
              </c:strCache>
            </c:strRef>
          </c:tx>
          <c:spPr>
            <a:ln>
              <a:solidFill>
                <a:prstClr val="black"/>
              </a:solidFill>
              <a:prstDash val="dash"/>
            </a:ln>
          </c:spPr>
          <c:marker>
            <c:symbol val="none"/>
          </c:marker>
          <c:cat>
            <c:numRef>
              <c:f>'[第1章_図表.xls]図1-1・2'!$K$5:$K$55</c:f>
              <c:numCache>
                <c:formatCode>General</c:formatCode>
                <c:ptCount val="51"/>
                <c:pt idx="0">
                  <c:v>1960</c:v>
                </c:pt>
                <c:pt idx="5">
                  <c:v>1965</c:v>
                </c:pt>
                <c:pt idx="10">
                  <c:v>1970</c:v>
                </c:pt>
                <c:pt idx="15">
                  <c:v>1975</c:v>
                </c:pt>
                <c:pt idx="20">
                  <c:v>1980</c:v>
                </c:pt>
                <c:pt idx="25">
                  <c:v>1985</c:v>
                </c:pt>
                <c:pt idx="30">
                  <c:v>1990</c:v>
                </c:pt>
                <c:pt idx="35">
                  <c:v>1995</c:v>
                </c:pt>
                <c:pt idx="40">
                  <c:v>2000</c:v>
                </c:pt>
                <c:pt idx="45">
                  <c:v>2005</c:v>
                </c:pt>
                <c:pt idx="50">
                  <c:v>2010</c:v>
                </c:pt>
              </c:numCache>
            </c:numRef>
          </c:cat>
          <c:val>
            <c:numRef>
              <c:f>'[第1章_図表.xls]図1-1・2'!$N$5:$N$55</c:f>
              <c:numCache>
                <c:formatCode>#,##0_);[Red]\(#,##0\)</c:formatCode>
                <c:ptCount val="51"/>
                <c:pt idx="0">
                  <c:v>93.093720519111102</c:v>
                </c:pt>
                <c:pt idx="1">
                  <c:v>107.97804202666637</c:v>
                </c:pt>
                <c:pt idx="2">
                  <c:v>113.68412683377777</c:v>
                </c:pt>
                <c:pt idx="3">
                  <c:v>131.4501135928889</c:v>
                </c:pt>
                <c:pt idx="4">
                  <c:v>156.83540309333341</c:v>
                </c:pt>
                <c:pt idx="5">
                  <c:v>178.74163393422191</c:v>
                </c:pt>
                <c:pt idx="6">
                  <c:v>207.12421239466659</c:v>
                </c:pt>
                <c:pt idx="7">
                  <c:v>236.46882292622223</c:v>
                </c:pt>
                <c:pt idx="8">
                  <c:v>280.38012017777766</c:v>
                </c:pt>
                <c:pt idx="9">
                  <c:v>336.42014310400003</c:v>
                </c:pt>
                <c:pt idx="10">
                  <c:v>413.73971122850361</c:v>
                </c:pt>
                <c:pt idx="11">
                  <c:v>475.84443669613472</c:v>
                </c:pt>
                <c:pt idx="12">
                  <c:v>574.04980002092907</c:v>
                </c:pt>
                <c:pt idx="13">
                  <c:v>829.16321925584407</c:v>
                </c:pt>
                <c:pt idx="14">
                  <c:v>1283.0573799642111</c:v>
                </c:pt>
                <c:pt idx="15">
                  <c:v>1275.6949402733728</c:v>
                </c:pt>
                <c:pt idx="16">
                  <c:v>1476.3361009535975</c:v>
                </c:pt>
                <c:pt idx="17">
                  <c:v>1695.4105746061539</c:v>
                </c:pt>
                <c:pt idx="18">
                  <c:v>1988.879222692894</c:v>
                </c:pt>
                <c:pt idx="19">
                  <c:v>2427.7476600287423</c:v>
                </c:pt>
                <c:pt idx="20">
                  <c:v>2992.5403809107138</c:v>
                </c:pt>
                <c:pt idx="21">
                  <c:v>3345.1938415440941</c:v>
                </c:pt>
                <c:pt idx="22">
                  <c:v>3072.6238142708662</c:v>
                </c:pt>
                <c:pt idx="23">
                  <c:v>3089.6835819035441</c:v>
                </c:pt>
                <c:pt idx="24">
                  <c:v>3442.4991316612122</c:v>
                </c:pt>
                <c:pt idx="25">
                  <c:v>3408.8719596806905</c:v>
                </c:pt>
                <c:pt idx="26">
                  <c:v>3728.6716457057237</c:v>
                </c:pt>
                <c:pt idx="27">
                  <c:v>4272.7024457696034</c:v>
                </c:pt>
                <c:pt idx="28">
                  <c:v>5198.6824989446104</c:v>
                </c:pt>
                <c:pt idx="29">
                  <c:v>5676.0077237316282</c:v>
                </c:pt>
                <c:pt idx="30">
                  <c:v>6046.7910976051944</c:v>
                </c:pt>
                <c:pt idx="31">
                  <c:v>6368.5622170241004</c:v>
                </c:pt>
                <c:pt idx="32">
                  <c:v>6646.4852709762936</c:v>
                </c:pt>
                <c:pt idx="33">
                  <c:v>6965.2906802112984</c:v>
                </c:pt>
                <c:pt idx="34">
                  <c:v>7695.7335937178959</c:v>
                </c:pt>
                <c:pt idx="35">
                  <c:v>8877.6158946029755</c:v>
                </c:pt>
                <c:pt idx="36">
                  <c:v>8878.764394998665</c:v>
                </c:pt>
                <c:pt idx="37">
                  <c:v>8793.1984967464505</c:v>
                </c:pt>
                <c:pt idx="38">
                  <c:v>7689.3754492751623</c:v>
                </c:pt>
                <c:pt idx="39">
                  <c:v>8287.0030586409248</c:v>
                </c:pt>
                <c:pt idx="40">
                  <c:v>9576.0053078211477</c:v>
                </c:pt>
                <c:pt idx="41">
                  <c:v>8389.7574980107729</c:v>
                </c:pt>
                <c:pt idx="42">
                  <c:v>8393.650110058361</c:v>
                </c:pt>
                <c:pt idx="43">
                  <c:v>9470.023763623105</c:v>
                </c:pt>
                <c:pt idx="44">
                  <c:v>11363.63720388565</c:v>
                </c:pt>
                <c:pt idx="45">
                  <c:v>12418.062385454283</c:v>
                </c:pt>
                <c:pt idx="46">
                  <c:v>13513.796335308127</c:v>
                </c:pt>
                <c:pt idx="47">
                  <c:v>14694.057102094181</c:v>
                </c:pt>
                <c:pt idx="48">
                  <c:v>17052.390212753609</c:v>
                </c:pt>
                <c:pt idx="49">
                  <c:v>12569.346404460401</c:v>
                </c:pt>
                <c:pt idx="50">
                  <c:v>15986.682596665805</c:v>
                </c:pt>
              </c:numCache>
            </c:numRef>
          </c:val>
          <c:smooth val="0"/>
          <c:extLst xmlns:c16r2="http://schemas.microsoft.com/office/drawing/2015/06/chart">
            <c:ext xmlns:c16="http://schemas.microsoft.com/office/drawing/2014/chart" uri="{C3380CC4-5D6E-409C-BE32-E72D297353CC}">
              <c16:uniqueId val="{00000000-CCF3-4EB7-8C07-F1A53BD45E67}"/>
            </c:ext>
          </c:extLst>
        </c:ser>
        <c:ser>
          <c:idx val="1"/>
          <c:order val="1"/>
          <c:tx>
            <c:strRef>
              <c:f>'[第1章_図表.xls]図1-1・2'!$O$3</c:f>
              <c:strCache>
                <c:ptCount val="1"/>
              </c:strCache>
            </c:strRef>
          </c:tx>
          <c:spPr>
            <a:ln>
              <a:solidFill>
                <a:prstClr val="black"/>
              </a:solidFill>
              <a:prstDash val="sysDash"/>
            </a:ln>
          </c:spPr>
          <c:marker>
            <c:symbol val="none"/>
          </c:marker>
          <c:cat>
            <c:numRef>
              <c:f>'[第1章_図表.xls]図1-1・2'!$K$5:$K$55</c:f>
              <c:numCache>
                <c:formatCode>General</c:formatCode>
                <c:ptCount val="51"/>
                <c:pt idx="0">
                  <c:v>1960</c:v>
                </c:pt>
                <c:pt idx="5">
                  <c:v>1965</c:v>
                </c:pt>
                <c:pt idx="10">
                  <c:v>1970</c:v>
                </c:pt>
                <c:pt idx="15">
                  <c:v>1975</c:v>
                </c:pt>
                <c:pt idx="20">
                  <c:v>1980</c:v>
                </c:pt>
                <c:pt idx="25">
                  <c:v>1985</c:v>
                </c:pt>
                <c:pt idx="30">
                  <c:v>1990</c:v>
                </c:pt>
                <c:pt idx="35">
                  <c:v>1995</c:v>
                </c:pt>
                <c:pt idx="40">
                  <c:v>2000</c:v>
                </c:pt>
                <c:pt idx="45">
                  <c:v>2005</c:v>
                </c:pt>
                <c:pt idx="50">
                  <c:v>2010</c:v>
                </c:pt>
              </c:numCache>
            </c:numRef>
          </c:cat>
          <c:val>
            <c:numRef>
              <c:f>'[第1章_図表.xls]図1-1・2'!$O$5:$O$55</c:f>
              <c:numCache>
                <c:formatCode>#,##0_);[Red]\(#,##0\)</c:formatCode>
                <c:ptCount val="51"/>
                <c:pt idx="0">
                  <c:v>443.07342950399999</c:v>
                </c:pt>
                <c:pt idx="1">
                  <c:v>535.0861773937778</c:v>
                </c:pt>
                <c:pt idx="2">
                  <c:v>607.23018683733335</c:v>
                </c:pt>
                <c:pt idx="3">
                  <c:v>694.9813179733336</c:v>
                </c:pt>
                <c:pt idx="4">
                  <c:v>817.49006381511106</c:v>
                </c:pt>
                <c:pt idx="5">
                  <c:v>909.50278257777939</c:v>
                </c:pt>
                <c:pt idx="6">
                  <c:v>1056.2807034311111</c:v>
                </c:pt>
                <c:pt idx="7">
                  <c:v>1237.818802176</c:v>
                </c:pt>
                <c:pt idx="8">
                  <c:v>1466.0107268551108</c:v>
                </c:pt>
                <c:pt idx="9">
                  <c:v>1722.0419948088859</c:v>
                </c:pt>
                <c:pt idx="10">
                  <c:v>2059.9482198586757</c:v>
                </c:pt>
                <c:pt idx="11">
                  <c:v>2326.8057844122836</c:v>
                </c:pt>
                <c:pt idx="12">
                  <c:v>3081.3720307016065</c:v>
                </c:pt>
                <c:pt idx="13">
                  <c:v>4186.4038733781899</c:v>
                </c:pt>
                <c:pt idx="14">
                  <c:v>4647.0462152017244</c:v>
                </c:pt>
                <c:pt idx="15">
                  <c:v>5053.1650615715052</c:v>
                </c:pt>
                <c:pt idx="16">
                  <c:v>5679.2610413817292</c:v>
                </c:pt>
                <c:pt idx="17">
                  <c:v>6989.6834656841274</c:v>
                </c:pt>
                <c:pt idx="18">
                  <c:v>9820.7825018690128</c:v>
                </c:pt>
                <c:pt idx="19">
                  <c:v>10221.902255521432</c:v>
                </c:pt>
                <c:pt idx="20">
                  <c:v>10709.969268874414</c:v>
                </c:pt>
                <c:pt idx="21">
                  <c:v>11837.905682433398</c:v>
                </c:pt>
                <c:pt idx="22">
                  <c:v>11004.104358215796</c:v>
                </c:pt>
                <c:pt idx="23">
                  <c:v>12001.863487146114</c:v>
                </c:pt>
                <c:pt idx="24">
                  <c:v>12755.62946668211</c:v>
                </c:pt>
                <c:pt idx="25">
                  <c:v>13641.637858971295</c:v>
                </c:pt>
                <c:pt idx="26">
                  <c:v>20208.871598470872</c:v>
                </c:pt>
                <c:pt idx="27">
                  <c:v>24486.747904243424</c:v>
                </c:pt>
                <c:pt idx="28">
                  <c:v>29710.327681958177</c:v>
                </c:pt>
                <c:pt idx="29">
                  <c:v>29726.668618861095</c:v>
                </c:pt>
                <c:pt idx="30">
                  <c:v>30580.382271181152</c:v>
                </c:pt>
                <c:pt idx="31">
                  <c:v>34847.695029274706</c:v>
                </c:pt>
                <c:pt idx="32">
                  <c:v>37961.142128031825</c:v>
                </c:pt>
                <c:pt idx="33">
                  <c:v>43500.123203876334</c:v>
                </c:pt>
                <c:pt idx="34">
                  <c:v>47789.924056676689</c:v>
                </c:pt>
                <c:pt idx="35">
                  <c:v>52643.802440154963</c:v>
                </c:pt>
                <c:pt idx="36">
                  <c:v>46425.443858241211</c:v>
                </c:pt>
                <c:pt idx="37">
                  <c:v>42618.420062996483</c:v>
                </c:pt>
                <c:pt idx="38">
                  <c:v>38570.279431008523</c:v>
                </c:pt>
                <c:pt idx="39">
                  <c:v>43687.347901968991</c:v>
                </c:pt>
                <c:pt idx="40">
                  <c:v>46674.483021003936</c:v>
                </c:pt>
                <c:pt idx="41">
                  <c:v>40954.842839851262</c:v>
                </c:pt>
                <c:pt idx="42">
                  <c:v>39183.350878872123</c:v>
                </c:pt>
                <c:pt idx="43">
                  <c:v>42290.968529372556</c:v>
                </c:pt>
                <c:pt idx="44">
                  <c:v>46059.209006127938</c:v>
                </c:pt>
                <c:pt idx="45">
                  <c:v>45522.00185087735</c:v>
                </c:pt>
                <c:pt idx="46">
                  <c:v>43625.895321541808</c:v>
                </c:pt>
                <c:pt idx="47">
                  <c:v>43779.438490412205</c:v>
                </c:pt>
                <c:pt idx="48">
                  <c:v>48798.614537679437</c:v>
                </c:pt>
                <c:pt idx="49">
                  <c:v>50329.827583811384</c:v>
                </c:pt>
                <c:pt idx="50">
                  <c:v>54588.366638708569</c:v>
                </c:pt>
              </c:numCache>
            </c:numRef>
          </c:val>
          <c:smooth val="0"/>
          <c:extLst xmlns:c16r2="http://schemas.microsoft.com/office/drawing/2015/06/chart">
            <c:ext xmlns:c16="http://schemas.microsoft.com/office/drawing/2014/chart" uri="{C3380CC4-5D6E-409C-BE32-E72D297353CC}">
              <c16:uniqueId val="{00000001-CCF3-4EB7-8C07-F1A53BD45E67}"/>
            </c:ext>
          </c:extLst>
        </c:ser>
        <c:dLbls>
          <c:showLegendKey val="0"/>
          <c:showVal val="0"/>
          <c:showCatName val="0"/>
          <c:showSerName val="0"/>
          <c:showPercent val="0"/>
          <c:showBubbleSize val="0"/>
        </c:dLbls>
        <c:marker val="1"/>
        <c:smooth val="0"/>
        <c:axId val="220909544"/>
        <c:axId val="220910952"/>
      </c:lineChart>
      <c:lineChart>
        <c:grouping val="standard"/>
        <c:varyColors val="0"/>
        <c:ser>
          <c:idx val="2"/>
          <c:order val="2"/>
          <c:tx>
            <c:strRef>
              <c:f>'[第1章_図表.xls]図1-1・2'!$P$3</c:f>
              <c:strCache>
                <c:ptCount val="1"/>
              </c:strCache>
            </c:strRef>
          </c:tx>
          <c:spPr>
            <a:ln>
              <a:solidFill>
                <a:prstClr val="black"/>
              </a:solidFill>
              <a:prstDash val="solid"/>
            </a:ln>
          </c:spPr>
          <c:marker>
            <c:symbol val="none"/>
          </c:marker>
          <c:cat>
            <c:numRef>
              <c:f>'[第1章_図表.xls]図1-1・2'!$K$5:$K$55</c:f>
              <c:numCache>
                <c:formatCode>General</c:formatCode>
                <c:ptCount val="51"/>
                <c:pt idx="0">
                  <c:v>1960</c:v>
                </c:pt>
                <c:pt idx="5">
                  <c:v>1965</c:v>
                </c:pt>
                <c:pt idx="10">
                  <c:v>1970</c:v>
                </c:pt>
                <c:pt idx="15">
                  <c:v>1975</c:v>
                </c:pt>
                <c:pt idx="20">
                  <c:v>1980</c:v>
                </c:pt>
                <c:pt idx="25">
                  <c:v>1985</c:v>
                </c:pt>
                <c:pt idx="30">
                  <c:v>1990</c:v>
                </c:pt>
                <c:pt idx="35">
                  <c:v>1995</c:v>
                </c:pt>
                <c:pt idx="40">
                  <c:v>2000</c:v>
                </c:pt>
                <c:pt idx="45">
                  <c:v>2005</c:v>
                </c:pt>
                <c:pt idx="50">
                  <c:v>2010</c:v>
                </c:pt>
              </c:numCache>
            </c:numRef>
          </c:cat>
          <c:val>
            <c:numRef>
              <c:f>'[第1章_図表.xls]図1-1・2'!$P$5:$P$55</c:f>
              <c:numCache>
                <c:formatCode>0.0%</c:formatCode>
                <c:ptCount val="51"/>
                <c:pt idx="0">
                  <c:v>0.21010901200580945</c:v>
                </c:pt>
                <c:pt idx="1">
                  <c:v>0.20179561085392092</c:v>
                </c:pt>
                <c:pt idx="2">
                  <c:v>0.18721751536412348</c:v>
                </c:pt>
                <c:pt idx="3">
                  <c:v>0.18914193834190657</c:v>
                </c:pt>
                <c:pt idx="4">
                  <c:v>0.19184991969370802</c:v>
                </c:pt>
                <c:pt idx="5">
                  <c:v>0.1965267587501161</c:v>
                </c:pt>
                <c:pt idx="6">
                  <c:v>0.19608822893560982</c:v>
                </c:pt>
                <c:pt idx="7">
                  <c:v>0.19103670303805867</c:v>
                </c:pt>
                <c:pt idx="8">
                  <c:v>0.19125379851704771</c:v>
                </c:pt>
                <c:pt idx="9">
                  <c:v>0.19536117244419221</c:v>
                </c:pt>
                <c:pt idx="10">
                  <c:v>0.20084956856677189</c:v>
                </c:pt>
                <c:pt idx="11">
                  <c:v>0.20450543826386691</c:v>
                </c:pt>
                <c:pt idx="12">
                  <c:v>0.18629681658083452</c:v>
                </c:pt>
                <c:pt idx="13">
                  <c:v>0.19806097173963158</c:v>
                </c:pt>
                <c:pt idx="14">
                  <c:v>0.27610170429701947</c:v>
                </c:pt>
                <c:pt idx="15">
                  <c:v>0.25245463481389868</c:v>
                </c:pt>
                <c:pt idx="16">
                  <c:v>0.25995214697763158</c:v>
                </c:pt>
                <c:pt idx="17">
                  <c:v>0.24255899182413304</c:v>
                </c:pt>
                <c:pt idx="18">
                  <c:v>0.20251738823402274</c:v>
                </c:pt>
                <c:pt idx="19">
                  <c:v>0.23750448784788514</c:v>
                </c:pt>
                <c:pt idx="20">
                  <c:v>0.27941633685240536</c:v>
                </c:pt>
                <c:pt idx="21">
                  <c:v>0.28258324836192228</c:v>
                </c:pt>
                <c:pt idx="22">
                  <c:v>0.2792252521648268</c:v>
                </c:pt>
                <c:pt idx="23">
                  <c:v>0.25743365479973729</c:v>
                </c:pt>
                <c:pt idx="24">
                  <c:v>0.26988077230160101</c:v>
                </c:pt>
                <c:pt idx="25">
                  <c:v>0.24988729322109107</c:v>
                </c:pt>
                <c:pt idx="26">
                  <c:v>0.18450667210869173</c:v>
                </c:pt>
                <c:pt idx="27">
                  <c:v>0.17449040037812377</c:v>
                </c:pt>
                <c:pt idx="28">
                  <c:v>0.17497896874767729</c:v>
                </c:pt>
                <c:pt idx="29">
                  <c:v>0.19093991985803271</c:v>
                </c:pt>
                <c:pt idx="30">
                  <c:v>0.19773432012665404</c:v>
                </c:pt>
                <c:pt idx="31">
                  <c:v>0.18275418823753001</c:v>
                </c:pt>
                <c:pt idx="32">
                  <c:v>0.17508654635731571</c:v>
                </c:pt>
                <c:pt idx="33">
                  <c:v>0.16012117132556994</c:v>
                </c:pt>
                <c:pt idx="34">
                  <c:v>0.16103255541044811</c:v>
                </c:pt>
                <c:pt idx="35">
                  <c:v>0.16863553700732417</c:v>
                </c:pt>
                <c:pt idx="36">
                  <c:v>0.19124780846705</c:v>
                </c:pt>
                <c:pt idx="37">
                  <c:v>0.20632389665662809</c:v>
                </c:pt>
                <c:pt idx="38">
                  <c:v>0.19936011775671242</c:v>
                </c:pt>
                <c:pt idx="39">
                  <c:v>0.18968885630769641</c:v>
                </c:pt>
                <c:pt idx="40">
                  <c:v>0.20516574984905261</c:v>
                </c:pt>
                <c:pt idx="41">
                  <c:v>0.20485385649794471</c:v>
                </c:pt>
                <c:pt idx="42">
                  <c:v>0.21421470909942864</c:v>
                </c:pt>
                <c:pt idx="43">
                  <c:v>0.22392544065397499</c:v>
                </c:pt>
                <c:pt idx="44">
                  <c:v>0.24671802771024129</c:v>
                </c:pt>
                <c:pt idx="45">
                  <c:v>0.27279253724679825</c:v>
                </c:pt>
                <c:pt idx="46">
                  <c:v>0.30976547840922347</c:v>
                </c:pt>
                <c:pt idx="47">
                  <c:v>0.33563831809565725</c:v>
                </c:pt>
                <c:pt idx="48">
                  <c:v>0.34944414660762096</c:v>
                </c:pt>
                <c:pt idx="49">
                  <c:v>0.24973950851568821</c:v>
                </c:pt>
                <c:pt idx="50">
                  <c:v>0.29285878257675751</c:v>
                </c:pt>
              </c:numCache>
            </c:numRef>
          </c:val>
          <c:smooth val="0"/>
          <c:extLst xmlns:c16r2="http://schemas.microsoft.com/office/drawing/2015/06/chart">
            <c:ext xmlns:c16="http://schemas.microsoft.com/office/drawing/2014/chart" uri="{C3380CC4-5D6E-409C-BE32-E72D297353CC}">
              <c16:uniqueId val="{00000002-CCF3-4EB7-8C07-F1A53BD45E67}"/>
            </c:ext>
          </c:extLst>
        </c:ser>
        <c:dLbls>
          <c:showLegendKey val="0"/>
          <c:showVal val="0"/>
          <c:showCatName val="0"/>
          <c:showSerName val="0"/>
          <c:showPercent val="0"/>
          <c:showBubbleSize val="0"/>
        </c:dLbls>
        <c:marker val="1"/>
        <c:smooth val="0"/>
        <c:axId val="220919528"/>
        <c:axId val="220919912"/>
      </c:lineChart>
      <c:catAx>
        <c:axId val="220909544"/>
        <c:scaling>
          <c:orientation val="minMax"/>
        </c:scaling>
        <c:delete val="0"/>
        <c:axPos val="b"/>
        <c:numFmt formatCode="General" sourceLinked="1"/>
        <c:majorTickMark val="in"/>
        <c:minorTickMark val="none"/>
        <c:tickLblPos val="nextTo"/>
        <c:txPr>
          <a:bodyPr rot="0" vert="horz"/>
          <a:lstStyle/>
          <a:p>
            <a:pPr>
              <a:defRPr/>
            </a:pPr>
            <a:endParaRPr lang="ja-JP"/>
          </a:p>
        </c:txPr>
        <c:crossAx val="220910952"/>
        <c:crosses val="autoZero"/>
        <c:auto val="1"/>
        <c:lblAlgn val="ctr"/>
        <c:lblOffset val="100"/>
        <c:noMultiLvlLbl val="0"/>
      </c:catAx>
      <c:valAx>
        <c:axId val="220910952"/>
        <c:scaling>
          <c:logBase val="10"/>
          <c:orientation val="minMax"/>
          <c:max val="1000000"/>
          <c:min val="10"/>
        </c:scaling>
        <c:delete val="0"/>
        <c:axPos val="l"/>
        <c:majorGridlines/>
        <c:numFmt formatCode="#,##0_);[Red]\(#,##0\)" sourceLinked="0"/>
        <c:majorTickMark val="in"/>
        <c:minorTickMark val="none"/>
        <c:tickLblPos val="nextTo"/>
        <c:crossAx val="220909544"/>
        <c:crosses val="autoZero"/>
        <c:crossBetween val="between"/>
      </c:valAx>
      <c:catAx>
        <c:axId val="220919528"/>
        <c:scaling>
          <c:orientation val="minMax"/>
        </c:scaling>
        <c:delete val="1"/>
        <c:axPos val="b"/>
        <c:numFmt formatCode="General" sourceLinked="1"/>
        <c:majorTickMark val="out"/>
        <c:minorTickMark val="none"/>
        <c:tickLblPos val="none"/>
        <c:crossAx val="220919912"/>
        <c:crosses val="autoZero"/>
        <c:auto val="1"/>
        <c:lblAlgn val="ctr"/>
        <c:lblOffset val="100"/>
        <c:noMultiLvlLbl val="0"/>
      </c:catAx>
      <c:valAx>
        <c:axId val="220919912"/>
        <c:scaling>
          <c:orientation val="minMax"/>
          <c:max val="1"/>
          <c:min val="0"/>
        </c:scaling>
        <c:delete val="0"/>
        <c:axPos val="r"/>
        <c:numFmt formatCode="0%" sourceLinked="0"/>
        <c:majorTickMark val="in"/>
        <c:minorTickMark val="none"/>
        <c:tickLblPos val="nextTo"/>
        <c:crossAx val="220919528"/>
        <c:crosses val="max"/>
        <c:crossBetween val="between"/>
      </c:valAx>
      <c:spPr>
        <a:noFill/>
        <a:ln w="25400">
          <a:noFill/>
        </a:ln>
      </c:spPr>
    </c:plotArea>
    <c:plotVisOnly val="1"/>
    <c:dispBlanksAs val="gap"/>
    <c:showDLblsOverMax val="0"/>
  </c:chart>
  <c:spPr>
    <a:ln>
      <a:noFill/>
    </a:ln>
  </c:spPr>
  <c:txPr>
    <a:bodyPr/>
    <a:lstStyle/>
    <a:p>
      <a:pPr>
        <a:defRPr sz="1200"/>
      </a:pPr>
      <a:endParaRPr lang="ja-JP"/>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1740901423632574E-2"/>
          <c:y val="0.14289596689060224"/>
          <c:w val="0.85269430987695249"/>
          <c:h val="0.81957983484288965"/>
        </c:manualLayout>
      </c:layout>
      <c:doughnutChart>
        <c:varyColors val="0"/>
        <c:ser>
          <c:idx val="0"/>
          <c:order val="0"/>
          <c:spPr>
            <a:solidFill>
              <a:schemeClr val="bg1">
                <a:lumMod val="75000"/>
              </a:schemeClr>
            </a:solidFill>
            <a:ln>
              <a:solidFill>
                <a:prstClr val="black"/>
              </a:solidFill>
            </a:ln>
          </c:spPr>
          <c:dPt>
            <c:idx val="0"/>
            <c:bubble3D val="0"/>
            <c:spPr>
              <a:noFill/>
              <a:ln>
                <a:solidFill>
                  <a:prstClr val="black"/>
                </a:solidFill>
              </a:ln>
            </c:spPr>
            <c:extLst xmlns:c16r2="http://schemas.microsoft.com/office/drawing/2015/06/chart">
              <c:ext xmlns:c16="http://schemas.microsoft.com/office/drawing/2014/chart" uri="{C3380CC4-5D6E-409C-BE32-E72D297353CC}">
                <c16:uniqueId val="{00000001-457B-4F0C-9EC9-A7DC18A15DB2}"/>
              </c:ext>
            </c:extLst>
          </c:dPt>
          <c:dPt>
            <c:idx val="1"/>
            <c:bubble3D val="0"/>
            <c:spPr>
              <a:noFill/>
              <a:ln>
                <a:solidFill>
                  <a:prstClr val="black"/>
                </a:solidFill>
              </a:ln>
            </c:spPr>
            <c:extLst xmlns:c16r2="http://schemas.microsoft.com/office/drawing/2015/06/chart">
              <c:ext xmlns:c16="http://schemas.microsoft.com/office/drawing/2014/chart" uri="{C3380CC4-5D6E-409C-BE32-E72D297353CC}">
                <c16:uniqueId val="{00000003-457B-4F0C-9EC9-A7DC18A15DB2}"/>
              </c:ext>
            </c:extLst>
          </c:dPt>
          <c:dPt>
            <c:idx val="2"/>
            <c:bubble3D val="0"/>
            <c:spPr>
              <a:noFill/>
              <a:ln>
                <a:solidFill>
                  <a:prstClr val="black"/>
                </a:solidFill>
              </a:ln>
            </c:spPr>
            <c:extLst xmlns:c16r2="http://schemas.microsoft.com/office/drawing/2015/06/chart">
              <c:ext xmlns:c16="http://schemas.microsoft.com/office/drawing/2014/chart" uri="{C3380CC4-5D6E-409C-BE32-E72D297353CC}">
                <c16:uniqueId val="{00000005-457B-4F0C-9EC9-A7DC18A15DB2}"/>
              </c:ext>
            </c:extLst>
          </c:dPt>
          <c:dLbls>
            <c:dLbl>
              <c:idx val="0"/>
              <c:layout>
                <c:manualLayout>
                  <c:x val="8.147979279752849E-3"/>
                  <c:y val="8.0932409330211046E-3"/>
                </c:manualLayout>
              </c:layou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1-457B-4F0C-9EC9-A7DC18A15DB2}"/>
                </c:ext>
                <c:ext xmlns:c15="http://schemas.microsoft.com/office/drawing/2012/chart" uri="{CE6537A1-D6FC-4f65-9D91-7224C49458BB}">
                  <c15:layout/>
                </c:ext>
              </c:extLst>
            </c:dLbl>
            <c:dLbl>
              <c:idx val="2"/>
              <c:layout/>
              <c:tx>
                <c:rich>
                  <a:bodyPr/>
                  <a:lstStyle/>
                  <a:p>
                    <a:r>
                      <a:rPr lang="ja-JP" altLang="en-US" sz="1200"/>
                      <a:t>製</a:t>
                    </a:r>
                    <a:r>
                      <a:rPr lang="ja-JP" altLang="en-US"/>
                      <a:t>造品</a:t>
                    </a:r>
                  </a:p>
                  <a:p>
                    <a:r>
                      <a:rPr lang="ja-JP" altLang="en-US"/>
                      <a:t>・雑製品
</a:t>
                    </a:r>
                    <a:r>
                      <a:rPr lang="en-US" altLang="ja-JP"/>
                      <a:t>58.2%</a:t>
                    </a:r>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5-457B-4F0C-9EC9-A7DC18A15DB2}"/>
                </c:ext>
                <c:ext xmlns:c15="http://schemas.microsoft.com/office/drawing/2012/chart" uri="{CE6537A1-D6FC-4f65-9D91-7224C49458BB}">
                  <c15:layout/>
                </c:ext>
              </c:extLst>
            </c:dLbl>
            <c:dLbl>
              <c:idx val="3"/>
              <c:layout>
                <c:manualLayout>
                  <c:x val="-1.1963734660876814E-2"/>
                  <c:y val="-3.1988382538673133E-3"/>
                </c:manualLayout>
              </c:layou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6-457B-4F0C-9EC9-A7DC18A15DB2}"/>
                </c:ext>
                <c:ext xmlns:c15="http://schemas.microsoft.com/office/drawing/2012/chart" uri="{CE6537A1-D6FC-4f65-9D91-7224C49458BB}">
                  <c15:layout/>
                </c:ext>
              </c:extLst>
            </c:dLbl>
            <c:dLbl>
              <c:idx val="4"/>
              <c:layout>
                <c:manualLayout>
                  <c:x val="-1.2947748257634993E-2"/>
                  <c:y val="-1.5571975810104421E-2"/>
                </c:manualLayout>
              </c:layou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7-457B-4F0C-9EC9-A7DC18A15DB2}"/>
                </c:ext>
                <c:ext xmlns:c15="http://schemas.microsoft.com/office/drawing/2012/chart" uri="{CE6537A1-D6FC-4f65-9D91-7224C49458BB}">
                  <c15:layout/>
                </c:ext>
              </c:extLst>
            </c:dLbl>
            <c:dLbl>
              <c:idx val="5"/>
              <c:layout>
                <c:manualLayout>
                  <c:x val="2.2825106853998295E-3"/>
                  <c:y val="-4.2175677866805133E-4"/>
                </c:manualLayout>
              </c:layout>
              <c:tx>
                <c:rich>
                  <a:bodyPr/>
                  <a:lstStyle/>
                  <a:p>
                    <a:r>
                      <a:rPr lang="ja-JP" altLang="en-US" sz="1200"/>
                      <a:t>そ</a:t>
                    </a:r>
                    <a:r>
                      <a:rPr lang="ja-JP" altLang="en-US"/>
                      <a:t>の他</a:t>
                    </a:r>
                  </a:p>
                  <a:p>
                    <a:r>
                      <a:rPr lang="ja-JP" altLang="en-US"/>
                      <a:t>サービス
</a:t>
                    </a:r>
                    <a:r>
                      <a:rPr lang="en-US" altLang="ja-JP"/>
                      <a:t>11.6%</a:t>
                    </a:r>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8-457B-4F0C-9EC9-A7DC18A15DB2}"/>
                </c:ext>
                <c:ext xmlns:c15="http://schemas.microsoft.com/office/drawing/2012/chart" uri="{CE6537A1-D6FC-4f65-9D91-7224C49458BB}">
                  <c15:layout/>
                </c:ext>
              </c:extLst>
            </c:dLbl>
            <c:dLbl>
              <c:idx val="6"/>
              <c:layout>
                <c:manualLayout>
                  <c:x val="-1.8496783225192862E-3"/>
                  <c:y val="-2.1826314641565245E-2"/>
                </c:manualLayout>
              </c:layou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9-457B-4F0C-9EC9-A7DC18A15DB2}"/>
                </c:ext>
                <c:ext xmlns:c15="http://schemas.microsoft.com/office/drawing/2012/chart" uri="{CE6537A1-D6FC-4f65-9D91-7224C49458BB}"/>
              </c:extLst>
            </c:dLbl>
            <c:numFmt formatCode="0.0%" sourceLinked="0"/>
            <c:spPr>
              <a:noFill/>
              <a:ln>
                <a:noFill/>
              </a:ln>
              <a:effectLst/>
            </c:spPr>
            <c:txPr>
              <a:bodyPr/>
              <a:lstStyle/>
              <a:p>
                <a:pPr>
                  <a:defRPr sz="1200"/>
                </a:pPr>
                <a:endParaRPr lang="ja-JP"/>
              </a:p>
            </c:txPr>
            <c:showLegendKey val="0"/>
            <c:showVal val="0"/>
            <c:showCatName val="1"/>
            <c:showSerName val="0"/>
            <c:showPercent val="1"/>
            <c:showBubbleSize val="0"/>
            <c:showLeaderLines val="0"/>
            <c:extLst xmlns:c16r2="http://schemas.microsoft.com/office/drawing/2015/06/chart">
              <c:ext xmlns:c15="http://schemas.microsoft.com/office/drawing/2012/chart" uri="{CE6537A1-D6FC-4f65-9D91-7224C49458BB}">
                <c15:layout/>
              </c:ext>
            </c:extLst>
          </c:dLbls>
          <c:cat>
            <c:strRef>
              <c:f>'[第1章_図表.xls]図1-3'!$J$16:$J$21</c:f>
              <c:strCache>
                <c:ptCount val="6"/>
                <c:pt idx="0">
                  <c:v>農産品・食品</c:v>
                </c:pt>
                <c:pt idx="1">
                  <c:v>鉱業品</c:v>
                </c:pt>
                <c:pt idx="2">
                  <c:v>製造品・雑製品</c:v>
                </c:pt>
                <c:pt idx="3">
                  <c:v>輸送</c:v>
                </c:pt>
                <c:pt idx="4">
                  <c:v>旅行</c:v>
                </c:pt>
                <c:pt idx="5">
                  <c:v>その他サービス</c:v>
                </c:pt>
              </c:strCache>
            </c:strRef>
          </c:cat>
          <c:val>
            <c:numRef>
              <c:f>'[第1章_図表.xls]図1-3'!$K$16:$K$21</c:f>
              <c:numCache>
                <c:formatCode>General</c:formatCode>
                <c:ptCount val="6"/>
                <c:pt idx="0">
                  <c:v>12471</c:v>
                </c:pt>
                <c:pt idx="1">
                  <c:v>19583</c:v>
                </c:pt>
                <c:pt idx="2">
                  <c:v>93121</c:v>
                </c:pt>
                <c:pt idx="3">
                  <c:v>7219</c:v>
                </c:pt>
                <c:pt idx="4">
                  <c:v>8995</c:v>
                </c:pt>
                <c:pt idx="5">
                  <c:v>18496</c:v>
                </c:pt>
              </c:numCache>
            </c:numRef>
          </c:val>
          <c:extLst xmlns:c16r2="http://schemas.microsoft.com/office/drawing/2015/06/chart">
            <c:ext xmlns:c16="http://schemas.microsoft.com/office/drawing/2014/chart" uri="{C3380CC4-5D6E-409C-BE32-E72D297353CC}">
              <c16:uniqueId val="{0000000A-457B-4F0C-9EC9-A7DC18A15DB2}"/>
            </c:ext>
          </c:extLst>
        </c:ser>
        <c:dLbls>
          <c:showLegendKey val="0"/>
          <c:showVal val="0"/>
          <c:showCatName val="0"/>
          <c:showSerName val="0"/>
          <c:showPercent val="0"/>
          <c:showBubbleSize val="0"/>
          <c:showLeaderLines val="0"/>
        </c:dLbls>
        <c:firstSliceAng val="0"/>
        <c:holeSize val="60"/>
      </c:doughnutChart>
      <c:spPr>
        <a:noFill/>
        <a:ln w="25400">
          <a:noFill/>
        </a:ln>
      </c:spPr>
    </c:plotArea>
    <c:plotVisOnly val="1"/>
    <c:dispBlanksAs val="zero"/>
    <c:showDLblsOverMax val="0"/>
  </c:chart>
  <c:spPr>
    <a:ln>
      <a:noFill/>
    </a:ln>
  </c:sp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cdr:x>
      <cdr:y>0</cdr:y>
    </cdr:from>
    <cdr:to>
      <cdr:x>0</cdr:x>
      <cdr:y>0</cdr:y>
    </cdr:to>
    <cdr:sp macro="" textlink="">
      <cdr:nvSpPr>
        <cdr:cNvPr id="3" name="テキスト ボックス 2"/>
        <cdr:cNvSpPr txBox="1"/>
      </cdr:nvSpPr>
      <cdr:spPr>
        <a:xfrm xmlns:a="http://schemas.openxmlformats.org/drawingml/2006/main">
          <a:off x="0" y="0"/>
          <a:ext cx="1114424" cy="22907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0.35984</cdr:x>
      <cdr:y>0.09848</cdr:y>
    </cdr:from>
    <cdr:to>
      <cdr:x>0.49395</cdr:x>
      <cdr:y>0.21852</cdr:y>
    </cdr:to>
    <cdr:sp macro="" textlink="">
      <cdr:nvSpPr>
        <cdr:cNvPr id="4" name="テキスト ボックス 1"/>
        <cdr:cNvSpPr txBox="1"/>
      </cdr:nvSpPr>
      <cdr:spPr>
        <a:xfrm xmlns:a="http://schemas.openxmlformats.org/drawingml/2006/main">
          <a:off x="2241549" y="337688"/>
          <a:ext cx="835437" cy="41161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名目</a:t>
          </a:r>
          <a:r>
            <a:rPr lang="en-US" altLang="ja-JP" sz="1100"/>
            <a:t>GDP</a:t>
          </a:r>
        </a:p>
        <a:p xmlns:a="http://schemas.openxmlformats.org/drawingml/2006/main">
          <a:r>
            <a:rPr lang="ja-JP" altLang="en-US" sz="1100"/>
            <a:t>（左目盛）</a:t>
          </a:r>
          <a:endParaRPr lang="en-US" altLang="ja-JP" sz="1100"/>
        </a:p>
        <a:p xmlns:a="http://schemas.openxmlformats.org/drawingml/2006/main">
          <a:endParaRPr lang="ja-JP" altLang="en-US" sz="1100"/>
        </a:p>
      </cdr:txBody>
    </cdr:sp>
  </cdr:relSizeAnchor>
  <cdr:relSizeAnchor xmlns:cdr="http://schemas.openxmlformats.org/drawingml/2006/chartDrawing">
    <cdr:from>
      <cdr:x>0.66263</cdr:x>
      <cdr:y>0.26261</cdr:y>
    </cdr:from>
    <cdr:to>
      <cdr:x>0.78651</cdr:x>
      <cdr:y>0.38333</cdr:y>
    </cdr:to>
    <cdr:sp macro="" textlink="">
      <cdr:nvSpPr>
        <cdr:cNvPr id="5" name="テキスト ボックス 1"/>
        <cdr:cNvSpPr txBox="1"/>
      </cdr:nvSpPr>
      <cdr:spPr>
        <a:xfrm xmlns:a="http://schemas.openxmlformats.org/drawingml/2006/main">
          <a:off x="3989771" y="900478"/>
          <a:ext cx="839404" cy="41397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nSpc>
              <a:spcPts val="1300"/>
            </a:lnSpc>
          </a:pPr>
          <a:r>
            <a:rPr lang="ja-JP" altLang="en-US" sz="1100"/>
            <a:t>貿易額</a:t>
          </a:r>
          <a:endParaRPr lang="en-US" altLang="ja-JP" sz="1100"/>
        </a:p>
        <a:p xmlns:a="http://schemas.openxmlformats.org/drawingml/2006/main">
          <a:pPr>
            <a:lnSpc>
              <a:spcPts val="1300"/>
            </a:lnSpc>
          </a:pPr>
          <a:r>
            <a:rPr lang="ja-JP" altLang="en-US" sz="1100"/>
            <a:t>（左目盛）</a:t>
          </a:r>
        </a:p>
      </cdr:txBody>
    </cdr:sp>
  </cdr:relSizeAnchor>
  <cdr:relSizeAnchor xmlns:cdr="http://schemas.openxmlformats.org/drawingml/2006/chartDrawing">
    <cdr:from>
      <cdr:x>0.75074</cdr:x>
      <cdr:y>0.55678</cdr:y>
    </cdr:from>
    <cdr:to>
      <cdr:x>0.9361</cdr:x>
      <cdr:y>0.675</cdr:y>
    </cdr:to>
    <cdr:sp macro="" textlink="">
      <cdr:nvSpPr>
        <cdr:cNvPr id="6" name="テキスト ボックス 1"/>
        <cdr:cNvSpPr txBox="1"/>
      </cdr:nvSpPr>
      <cdr:spPr>
        <a:xfrm xmlns:a="http://schemas.openxmlformats.org/drawingml/2006/main">
          <a:off x="4675032" y="1885628"/>
          <a:ext cx="1154267" cy="40037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貿易額</a:t>
          </a:r>
          <a:r>
            <a:rPr lang="en-US" altLang="ja-JP" sz="1100"/>
            <a:t>/GDP</a:t>
          </a:r>
        </a:p>
        <a:p xmlns:a="http://schemas.openxmlformats.org/drawingml/2006/main">
          <a:pPr>
            <a:lnSpc>
              <a:spcPts val="1300"/>
            </a:lnSpc>
          </a:pPr>
          <a:r>
            <a:rPr lang="ja-JP" altLang="en-US" sz="1100"/>
            <a:t>（右目盛）</a:t>
          </a:r>
        </a:p>
      </cdr:txBody>
    </cdr:sp>
  </cdr:relSizeAnchor>
  <cdr:relSizeAnchor xmlns:cdr="http://schemas.openxmlformats.org/drawingml/2006/chartDrawing">
    <cdr:from>
      <cdr:x>0.47197</cdr:x>
      <cdr:y>0.15556</cdr:y>
    </cdr:from>
    <cdr:to>
      <cdr:x>0.51172</cdr:x>
      <cdr:y>0.20556</cdr:y>
    </cdr:to>
    <cdr:sp macro="" textlink="">
      <cdr:nvSpPr>
        <cdr:cNvPr id="8" name="直線コネクタ 7"/>
        <cdr:cNvSpPr/>
      </cdr:nvSpPr>
      <cdr:spPr>
        <a:xfrm xmlns:a="http://schemas.openxmlformats.org/drawingml/2006/main" rot="16200000" flipH="1">
          <a:off x="2978150" y="495303"/>
          <a:ext cx="171450" cy="247650"/>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ja-JP" altLang="en-US"/>
        </a:p>
      </cdr:txBody>
    </cdr:sp>
  </cdr:relSizeAnchor>
  <cdr:relSizeAnchor xmlns:cdr="http://schemas.openxmlformats.org/drawingml/2006/chartDrawing">
    <cdr:from>
      <cdr:x>0.63812</cdr:x>
      <cdr:y>0.26111</cdr:y>
    </cdr:from>
    <cdr:to>
      <cdr:x>0.66667</cdr:x>
      <cdr:y>0.30833</cdr:y>
    </cdr:to>
    <cdr:sp macro="" textlink="">
      <cdr:nvSpPr>
        <cdr:cNvPr id="9" name="直線コネクタ 8"/>
        <cdr:cNvSpPr/>
      </cdr:nvSpPr>
      <cdr:spPr>
        <a:xfrm xmlns:a="http://schemas.openxmlformats.org/drawingml/2006/main" rot="16200000" flipH="1">
          <a:off x="3983054" y="887396"/>
          <a:ext cx="161914" cy="177821"/>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ja-JP" altLang="en-US"/>
        </a:p>
      </cdr:txBody>
    </cdr:sp>
  </cdr:relSizeAnchor>
  <cdr:relSizeAnchor xmlns:cdr="http://schemas.openxmlformats.org/drawingml/2006/chartDrawing">
    <cdr:from>
      <cdr:x>0.72756</cdr:x>
      <cdr:y>0.52091</cdr:y>
    </cdr:from>
    <cdr:to>
      <cdr:x>0.75841</cdr:x>
      <cdr:y>0.59259</cdr:y>
    </cdr:to>
    <cdr:sp macro="" textlink="">
      <cdr:nvSpPr>
        <cdr:cNvPr id="10" name="直線コネクタ 9"/>
        <cdr:cNvSpPr/>
      </cdr:nvSpPr>
      <cdr:spPr>
        <a:xfrm xmlns:a="http://schemas.openxmlformats.org/drawingml/2006/main" rot="16200000" flipH="1">
          <a:off x="4505419" y="1813021"/>
          <a:ext cx="245809" cy="192153"/>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ja-JP" altLang="en-US"/>
        </a:p>
      </cdr:txBody>
    </cdr:sp>
  </cdr:relSizeAnchor>
  <cdr:relSizeAnchor xmlns:cdr="http://schemas.openxmlformats.org/drawingml/2006/chartDrawing">
    <cdr:from>
      <cdr:x>0</cdr:x>
      <cdr:y>0</cdr:y>
    </cdr:from>
    <cdr:to>
      <cdr:x>0</cdr:x>
      <cdr:y>0</cdr:y>
    </cdr:to>
    <cdr:sp macro="" textlink="">
      <cdr:nvSpPr>
        <cdr:cNvPr id="11" name="テキスト ボックス 1"/>
        <cdr:cNvSpPr txBox="1"/>
      </cdr:nvSpPr>
      <cdr:spPr>
        <a:xfrm xmlns:a="http://schemas.openxmlformats.org/drawingml/2006/main">
          <a:off x="1" y="1"/>
          <a:ext cx="1038224"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cdr:y>
    </cdr:from>
    <cdr:to>
      <cdr:x>0</cdr:x>
      <cdr:y>0</cdr:y>
    </cdr:to>
    <cdr:sp macro="" textlink="">
      <cdr:nvSpPr>
        <cdr:cNvPr id="12" name="テキスト ボックス 1"/>
        <cdr:cNvSpPr txBox="1"/>
      </cdr:nvSpPr>
      <cdr:spPr>
        <a:xfrm xmlns:a="http://schemas.openxmlformats.org/drawingml/2006/main">
          <a:off x="0" y="0"/>
          <a:ext cx="1419224" cy="25717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0.0965</cdr:y>
    </cdr:from>
    <cdr:to>
      <cdr:x>0</cdr:x>
      <cdr:y>0.0965</cdr:y>
    </cdr:to>
    <cdr:sp macro="" textlink="">
      <cdr:nvSpPr>
        <cdr:cNvPr id="13" name="テキスト ボックス 1"/>
        <cdr:cNvSpPr txBox="1"/>
      </cdr:nvSpPr>
      <cdr:spPr>
        <a:xfrm xmlns:a="http://schemas.openxmlformats.org/drawingml/2006/main">
          <a:off x="0" y="371475"/>
          <a:ext cx="1076324" cy="36844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cdr:y>
    </cdr:from>
    <cdr:to>
      <cdr:x>0</cdr:x>
      <cdr:y>0</cdr:y>
    </cdr:to>
    <cdr:sp macro="" textlink="">
      <cdr:nvSpPr>
        <cdr:cNvPr id="14" name="テキスト ボックス 13"/>
        <cdr:cNvSpPr txBox="1"/>
      </cdr:nvSpPr>
      <cdr:spPr>
        <a:xfrm xmlns:a="http://schemas.openxmlformats.org/drawingml/2006/main">
          <a:off x="0" y="0"/>
          <a:ext cx="1151474" cy="27624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cdr:y>
    </cdr:from>
    <cdr:to>
      <cdr:x>0.13766</cdr:x>
      <cdr:y>0.06875</cdr:y>
    </cdr:to>
    <cdr:sp macro="" textlink="">
      <cdr:nvSpPr>
        <cdr:cNvPr id="2" name="テキスト ボックス 1"/>
        <cdr:cNvSpPr txBox="1"/>
      </cdr:nvSpPr>
      <cdr:spPr>
        <a:xfrm xmlns:a="http://schemas.openxmlformats.org/drawingml/2006/main">
          <a:off x="0" y="0"/>
          <a:ext cx="857250" cy="2328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100"/>
            <a:t>（億ドル）</a:t>
          </a:r>
        </a:p>
      </cdr:txBody>
    </cdr:sp>
  </cdr:relSizeAnchor>
  <cdr:relSizeAnchor xmlns:cdr="http://schemas.openxmlformats.org/drawingml/2006/chartDrawing">
    <cdr:from>
      <cdr:x>0</cdr:x>
      <cdr:y>0</cdr:y>
    </cdr:from>
    <cdr:to>
      <cdr:x>0</cdr:x>
      <cdr:y>0</cdr:y>
    </cdr:to>
    <cdr:sp macro="" textlink="">
      <cdr:nvSpPr>
        <cdr:cNvPr id="15" name="テキスト ボックス 2"/>
        <cdr:cNvSpPr txBox="1"/>
      </cdr:nvSpPr>
      <cdr:spPr>
        <a:xfrm xmlns:a="http://schemas.openxmlformats.org/drawingml/2006/main">
          <a:off x="0" y="0"/>
          <a:ext cx="1114424" cy="22907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0.35984</cdr:x>
      <cdr:y>0.09848</cdr:y>
    </cdr:from>
    <cdr:to>
      <cdr:x>0.49395</cdr:x>
      <cdr:y>0.21852</cdr:y>
    </cdr:to>
    <cdr:sp macro="" textlink="">
      <cdr:nvSpPr>
        <cdr:cNvPr id="22" name="テキスト ボックス 1"/>
        <cdr:cNvSpPr txBox="1"/>
      </cdr:nvSpPr>
      <cdr:spPr>
        <a:xfrm xmlns:a="http://schemas.openxmlformats.org/drawingml/2006/main">
          <a:off x="2466587" y="369125"/>
          <a:ext cx="919281" cy="44993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dirty="0"/>
            <a:t>名目</a:t>
          </a:r>
          <a:r>
            <a:rPr lang="en-US" altLang="ja-JP" sz="1100" dirty="0"/>
            <a:t>GDP</a:t>
          </a:r>
        </a:p>
        <a:p xmlns:a="http://schemas.openxmlformats.org/drawingml/2006/main">
          <a:r>
            <a:rPr lang="ja-JP" altLang="en-US" sz="1100" dirty="0"/>
            <a:t>（左目盛）</a:t>
          </a:r>
          <a:endParaRPr lang="en-US" altLang="ja-JP" sz="1100" dirty="0"/>
        </a:p>
        <a:p xmlns:a="http://schemas.openxmlformats.org/drawingml/2006/main">
          <a:endParaRPr lang="ja-JP" altLang="en-US" sz="1100" dirty="0"/>
        </a:p>
      </cdr:txBody>
    </cdr:sp>
  </cdr:relSizeAnchor>
  <cdr:relSizeAnchor xmlns:cdr="http://schemas.openxmlformats.org/drawingml/2006/chartDrawing">
    <cdr:from>
      <cdr:x>0.66263</cdr:x>
      <cdr:y>0.26261</cdr:y>
    </cdr:from>
    <cdr:to>
      <cdr:x>0.78651</cdr:x>
      <cdr:y>0.38333</cdr:y>
    </cdr:to>
    <cdr:sp macro="" textlink="">
      <cdr:nvSpPr>
        <cdr:cNvPr id="23" name="テキスト ボックス 1"/>
        <cdr:cNvSpPr txBox="1"/>
      </cdr:nvSpPr>
      <cdr:spPr>
        <a:xfrm xmlns:a="http://schemas.openxmlformats.org/drawingml/2006/main">
          <a:off x="3989771" y="900478"/>
          <a:ext cx="839404" cy="41397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nSpc>
              <a:spcPts val="1300"/>
            </a:lnSpc>
          </a:pPr>
          <a:r>
            <a:rPr lang="ja-JP" altLang="en-US" sz="1100" dirty="0"/>
            <a:t>貿易額</a:t>
          </a:r>
          <a:endParaRPr lang="en-US" altLang="ja-JP" sz="1100" dirty="0"/>
        </a:p>
        <a:p xmlns:a="http://schemas.openxmlformats.org/drawingml/2006/main">
          <a:pPr>
            <a:lnSpc>
              <a:spcPts val="1300"/>
            </a:lnSpc>
          </a:pPr>
          <a:r>
            <a:rPr lang="ja-JP" altLang="en-US" sz="1100" dirty="0"/>
            <a:t>（左目盛）</a:t>
          </a:r>
        </a:p>
      </cdr:txBody>
    </cdr:sp>
  </cdr:relSizeAnchor>
  <cdr:relSizeAnchor xmlns:cdr="http://schemas.openxmlformats.org/drawingml/2006/chartDrawing">
    <cdr:from>
      <cdr:x>0.75074</cdr:x>
      <cdr:y>0.55678</cdr:y>
    </cdr:from>
    <cdr:to>
      <cdr:x>0.9361</cdr:x>
      <cdr:y>0.675</cdr:y>
    </cdr:to>
    <cdr:sp macro="" textlink="">
      <cdr:nvSpPr>
        <cdr:cNvPr id="24" name="テキスト ボックス 1"/>
        <cdr:cNvSpPr txBox="1"/>
      </cdr:nvSpPr>
      <cdr:spPr>
        <a:xfrm xmlns:a="http://schemas.openxmlformats.org/drawingml/2006/main">
          <a:off x="4675032" y="1885628"/>
          <a:ext cx="1154267" cy="40037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貿易額</a:t>
          </a:r>
          <a:r>
            <a:rPr lang="en-US" altLang="ja-JP" sz="1100"/>
            <a:t>/GDP</a:t>
          </a:r>
        </a:p>
        <a:p xmlns:a="http://schemas.openxmlformats.org/drawingml/2006/main">
          <a:pPr>
            <a:lnSpc>
              <a:spcPts val="1300"/>
            </a:lnSpc>
          </a:pPr>
          <a:r>
            <a:rPr lang="ja-JP" altLang="en-US" sz="1100"/>
            <a:t>（右目盛）</a:t>
          </a:r>
        </a:p>
      </cdr:txBody>
    </cdr:sp>
  </cdr:relSizeAnchor>
  <cdr:relSizeAnchor xmlns:cdr="http://schemas.openxmlformats.org/drawingml/2006/chartDrawing">
    <cdr:from>
      <cdr:x>0.47197</cdr:x>
      <cdr:y>0.15556</cdr:y>
    </cdr:from>
    <cdr:to>
      <cdr:x>0.51172</cdr:x>
      <cdr:y>0.20556</cdr:y>
    </cdr:to>
    <cdr:sp macro="" textlink="">
      <cdr:nvSpPr>
        <cdr:cNvPr id="25" name="直線コネクタ 7"/>
        <cdr:cNvSpPr/>
      </cdr:nvSpPr>
      <cdr:spPr>
        <a:xfrm xmlns:a="http://schemas.openxmlformats.org/drawingml/2006/main" rot="16200000" flipH="1">
          <a:off x="2978150" y="495303"/>
          <a:ext cx="171450" cy="247650"/>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ja-JP" altLang="en-US"/>
        </a:p>
      </cdr:txBody>
    </cdr:sp>
  </cdr:relSizeAnchor>
  <cdr:relSizeAnchor xmlns:cdr="http://schemas.openxmlformats.org/drawingml/2006/chartDrawing">
    <cdr:from>
      <cdr:x>0.63812</cdr:x>
      <cdr:y>0.26111</cdr:y>
    </cdr:from>
    <cdr:to>
      <cdr:x>0.66667</cdr:x>
      <cdr:y>0.30833</cdr:y>
    </cdr:to>
    <cdr:sp macro="" textlink="">
      <cdr:nvSpPr>
        <cdr:cNvPr id="26" name="直線コネクタ 8"/>
        <cdr:cNvSpPr/>
      </cdr:nvSpPr>
      <cdr:spPr>
        <a:xfrm xmlns:a="http://schemas.openxmlformats.org/drawingml/2006/main" rot="16200000" flipH="1">
          <a:off x="3983054" y="887396"/>
          <a:ext cx="161914" cy="177821"/>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ja-JP" altLang="en-US"/>
        </a:p>
      </cdr:txBody>
    </cdr:sp>
  </cdr:relSizeAnchor>
  <cdr:relSizeAnchor xmlns:cdr="http://schemas.openxmlformats.org/drawingml/2006/chartDrawing">
    <cdr:from>
      <cdr:x>0.72756</cdr:x>
      <cdr:y>0.52091</cdr:y>
    </cdr:from>
    <cdr:to>
      <cdr:x>0.75841</cdr:x>
      <cdr:y>0.59259</cdr:y>
    </cdr:to>
    <cdr:sp macro="" textlink="">
      <cdr:nvSpPr>
        <cdr:cNvPr id="27" name="直線コネクタ 9"/>
        <cdr:cNvSpPr/>
      </cdr:nvSpPr>
      <cdr:spPr>
        <a:xfrm xmlns:a="http://schemas.openxmlformats.org/drawingml/2006/main" rot="16200000" flipH="1">
          <a:off x="4505419" y="1813021"/>
          <a:ext cx="245809" cy="192153"/>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ja-JP" altLang="en-US"/>
        </a:p>
      </cdr:txBody>
    </cdr:sp>
  </cdr:relSizeAnchor>
  <cdr:relSizeAnchor xmlns:cdr="http://schemas.openxmlformats.org/drawingml/2006/chartDrawing">
    <cdr:from>
      <cdr:x>0</cdr:x>
      <cdr:y>0</cdr:y>
    </cdr:from>
    <cdr:to>
      <cdr:x>0</cdr:x>
      <cdr:y>0</cdr:y>
    </cdr:to>
    <cdr:sp macro="" textlink="">
      <cdr:nvSpPr>
        <cdr:cNvPr id="28" name="テキスト ボックス 1"/>
        <cdr:cNvSpPr txBox="1"/>
      </cdr:nvSpPr>
      <cdr:spPr>
        <a:xfrm xmlns:a="http://schemas.openxmlformats.org/drawingml/2006/main">
          <a:off x="1" y="1"/>
          <a:ext cx="1038224"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cdr:y>
    </cdr:from>
    <cdr:to>
      <cdr:x>0</cdr:x>
      <cdr:y>0</cdr:y>
    </cdr:to>
    <cdr:sp macro="" textlink="">
      <cdr:nvSpPr>
        <cdr:cNvPr id="29" name="テキスト ボックス 1"/>
        <cdr:cNvSpPr txBox="1"/>
      </cdr:nvSpPr>
      <cdr:spPr>
        <a:xfrm xmlns:a="http://schemas.openxmlformats.org/drawingml/2006/main">
          <a:off x="0" y="0"/>
          <a:ext cx="1419224" cy="25717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0.0965</cdr:y>
    </cdr:from>
    <cdr:to>
      <cdr:x>0</cdr:x>
      <cdr:y>0.0965</cdr:y>
    </cdr:to>
    <cdr:sp macro="" textlink="">
      <cdr:nvSpPr>
        <cdr:cNvPr id="30" name="テキスト ボックス 1"/>
        <cdr:cNvSpPr txBox="1"/>
      </cdr:nvSpPr>
      <cdr:spPr>
        <a:xfrm xmlns:a="http://schemas.openxmlformats.org/drawingml/2006/main">
          <a:off x="0" y="371475"/>
          <a:ext cx="1076324" cy="36844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cdr:y>
    </cdr:from>
    <cdr:to>
      <cdr:x>0</cdr:x>
      <cdr:y>0</cdr:y>
    </cdr:to>
    <cdr:sp macro="" textlink="">
      <cdr:nvSpPr>
        <cdr:cNvPr id="31" name="テキスト ボックス 13"/>
        <cdr:cNvSpPr txBox="1"/>
      </cdr:nvSpPr>
      <cdr:spPr>
        <a:xfrm xmlns:a="http://schemas.openxmlformats.org/drawingml/2006/main">
          <a:off x="0" y="0"/>
          <a:ext cx="1151474" cy="27624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cdr:y>
    </cdr:from>
    <cdr:to>
      <cdr:x>0.13766</cdr:x>
      <cdr:y>0.06875</cdr:y>
    </cdr:to>
    <cdr:sp macro="" textlink="">
      <cdr:nvSpPr>
        <cdr:cNvPr id="32" name="テキスト ボックス 1"/>
        <cdr:cNvSpPr txBox="1"/>
      </cdr:nvSpPr>
      <cdr:spPr>
        <a:xfrm xmlns:a="http://schemas.openxmlformats.org/drawingml/2006/main">
          <a:off x="0" y="0"/>
          <a:ext cx="857250" cy="2328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100"/>
            <a:t>（億ドル）</a:t>
          </a:r>
        </a:p>
      </cdr:txBody>
    </cdr:sp>
  </cdr:relSizeAnchor>
  <cdr:relSizeAnchor xmlns:cdr="http://schemas.openxmlformats.org/drawingml/2006/chartDrawing">
    <cdr:from>
      <cdr:x>0.75229</cdr:x>
      <cdr:y>0.72778</cdr:y>
    </cdr:from>
    <cdr:to>
      <cdr:x>0.88838</cdr:x>
      <cdr:y>0.82222</cdr:y>
    </cdr:to>
    <cdr:sp macro="" textlink="">
      <cdr:nvSpPr>
        <cdr:cNvPr id="41" name="テキスト ボックス 3"/>
        <cdr:cNvSpPr txBox="1"/>
      </cdr:nvSpPr>
      <cdr:spPr>
        <a:xfrm xmlns:a="http://schemas.openxmlformats.org/drawingml/2006/main">
          <a:off x="4686284" y="2495549"/>
          <a:ext cx="847741" cy="323851"/>
        </a:xfrm>
        <a:prstGeom xmlns:a="http://schemas.openxmlformats.org/drawingml/2006/main" prst="rect">
          <a:avLst/>
        </a:prstGeom>
        <a:solidFill xmlns:a="http://schemas.openxmlformats.org/drawingml/2006/main">
          <a:schemeClr val="tx1">
            <a:alpha val="15000"/>
          </a:schemeClr>
        </a:solidFill>
        <a:ln xmlns:a="http://schemas.openxmlformats.org/drawingml/2006/main" w="317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kumimoji="1" lang="ja-JP" altLang="en-US" sz="1000" baseline="0" dirty="0"/>
            <a:t>資源・食料</a:t>
          </a:r>
          <a:endParaRPr kumimoji="1" lang="en-US" altLang="ja-JP" sz="1000" baseline="0" dirty="0"/>
        </a:p>
        <a:p xmlns:a="http://schemas.openxmlformats.org/drawingml/2006/main">
          <a:pPr algn="ctr"/>
          <a:r>
            <a:rPr kumimoji="1" lang="ja-JP" altLang="en-US" sz="1000" baseline="0" dirty="0"/>
            <a:t>価格高騰</a:t>
          </a:r>
        </a:p>
      </cdr:txBody>
    </cdr:sp>
  </cdr:relSizeAnchor>
  <cdr:relSizeAnchor xmlns:cdr="http://schemas.openxmlformats.org/drawingml/2006/chartDrawing">
    <cdr:from>
      <cdr:x>0.37569</cdr:x>
      <cdr:y>0.71099</cdr:y>
    </cdr:from>
    <cdr:to>
      <cdr:x>0.48165</cdr:x>
      <cdr:y>0.81667</cdr:y>
    </cdr:to>
    <cdr:sp macro="" textlink="">
      <cdr:nvSpPr>
        <cdr:cNvPr id="42" name="テキスト ボックス 3"/>
        <cdr:cNvSpPr txBox="1"/>
      </cdr:nvSpPr>
      <cdr:spPr>
        <a:xfrm xmlns:a="http://schemas.openxmlformats.org/drawingml/2006/main">
          <a:off x="2340331" y="2437973"/>
          <a:ext cx="660044" cy="362377"/>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kumimoji="1" lang="ja-JP" altLang="en-US" sz="1000" baseline="0" dirty="0"/>
            <a:t>第</a:t>
          </a:r>
          <a:r>
            <a:rPr kumimoji="1" lang="en-US" altLang="ja-JP" sz="1000" baseline="0" dirty="0"/>
            <a:t>2</a:t>
          </a:r>
          <a:r>
            <a:rPr kumimoji="1" lang="ja-JP" altLang="en-US" sz="1000" baseline="0" dirty="0"/>
            <a:t>次</a:t>
          </a:r>
          <a:endParaRPr kumimoji="1" lang="en-US" altLang="ja-JP" sz="1000" baseline="0" dirty="0"/>
        </a:p>
        <a:p xmlns:a="http://schemas.openxmlformats.org/drawingml/2006/main">
          <a:pPr algn="ctr"/>
          <a:r>
            <a:rPr kumimoji="1" lang="ja-JP" altLang="en-US" sz="1000" baseline="0" dirty="0"/>
            <a:t>石油危機</a:t>
          </a:r>
        </a:p>
      </cdr:txBody>
    </cdr:sp>
  </cdr:relSizeAnchor>
  <cdr:relSizeAnchor xmlns:cdr="http://schemas.openxmlformats.org/drawingml/2006/chartDrawing">
    <cdr:from>
      <cdr:x>0.27956</cdr:x>
      <cdr:y>0.70833</cdr:y>
    </cdr:from>
    <cdr:to>
      <cdr:x>0.38379</cdr:x>
      <cdr:y>0.81242</cdr:y>
    </cdr:to>
    <cdr:sp macro="" textlink="">
      <cdr:nvSpPr>
        <cdr:cNvPr id="43" name="テキスト ボックス 3"/>
        <cdr:cNvSpPr txBox="1"/>
      </cdr:nvSpPr>
      <cdr:spPr>
        <a:xfrm xmlns:a="http://schemas.openxmlformats.org/drawingml/2006/main">
          <a:off x="1741499" y="2428875"/>
          <a:ext cx="649275" cy="356906"/>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kumimoji="1" lang="ja-JP" altLang="en-US" sz="1000" baseline="0" dirty="0"/>
            <a:t>第</a:t>
          </a:r>
          <a:r>
            <a:rPr kumimoji="1" lang="en-US" altLang="ja-JP" sz="1000" baseline="0" dirty="0"/>
            <a:t>1</a:t>
          </a:r>
          <a:r>
            <a:rPr kumimoji="1" lang="ja-JP" altLang="en-US" sz="1000" baseline="0" dirty="0"/>
            <a:t>次</a:t>
          </a:r>
          <a:endParaRPr kumimoji="1" lang="en-US" altLang="ja-JP" sz="1000" baseline="0" dirty="0"/>
        </a:p>
        <a:p xmlns:a="http://schemas.openxmlformats.org/drawingml/2006/main">
          <a:pPr algn="ctr">
            <a:lnSpc>
              <a:spcPts val="1000"/>
            </a:lnSpc>
          </a:pPr>
          <a:r>
            <a:rPr kumimoji="1" lang="ja-JP" altLang="en-US" sz="1000" baseline="0" dirty="0"/>
            <a:t>石油危機</a:t>
          </a:r>
        </a:p>
      </cdr:txBody>
    </cdr:sp>
  </cdr:relSizeAnchor>
  <cdr:relSizeAnchor xmlns:cdr="http://schemas.openxmlformats.org/drawingml/2006/chartDrawing">
    <cdr:from>
      <cdr:x>0.3318</cdr:x>
      <cdr:y>0.80278</cdr:y>
    </cdr:from>
    <cdr:to>
      <cdr:x>0.3318</cdr:x>
      <cdr:y>0.84444</cdr:y>
    </cdr:to>
    <cdr:cxnSp macro="">
      <cdr:nvCxnSpPr>
        <cdr:cNvPr id="16" name="直線コネクタ 15"/>
        <cdr:cNvCxnSpPr/>
      </cdr:nvCxnSpPr>
      <cdr:spPr>
        <a:xfrm xmlns:a="http://schemas.openxmlformats.org/drawingml/2006/main" flipV="1">
          <a:off x="2066925" y="2752725"/>
          <a:ext cx="0" cy="142876"/>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0.42712</cdr:x>
      <cdr:y>0.80648</cdr:y>
    </cdr:from>
    <cdr:to>
      <cdr:x>0.42712</cdr:x>
      <cdr:y>0.84815</cdr:y>
    </cdr:to>
    <cdr:cxnSp macro="">
      <cdr:nvCxnSpPr>
        <cdr:cNvPr id="38" name="直線コネクタ 37"/>
        <cdr:cNvCxnSpPr/>
      </cdr:nvCxnSpPr>
      <cdr:spPr>
        <a:xfrm xmlns:a="http://schemas.openxmlformats.org/drawingml/2006/main" flipV="1">
          <a:off x="2660650" y="2765425"/>
          <a:ext cx="0" cy="142876"/>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0.46202</cdr:x>
      <cdr:y>0.29225</cdr:y>
    </cdr:from>
    <cdr:to>
      <cdr:x>0.4977</cdr:x>
      <cdr:y>0.35014</cdr:y>
    </cdr:to>
    <cdr:sp macro="" textlink="">
      <cdr:nvSpPr>
        <cdr:cNvPr id="8" name="直線コネクタ 7"/>
        <cdr:cNvSpPr/>
      </cdr:nvSpPr>
      <cdr:spPr>
        <a:xfrm xmlns:a="http://schemas.openxmlformats.org/drawingml/2006/main" rot="16200000" flipH="1">
          <a:off x="2886214" y="981211"/>
          <a:ext cx="196861" cy="221966"/>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ja-JP" altLang="en-US"/>
        </a:p>
      </cdr:txBody>
    </cdr:sp>
  </cdr:relSizeAnchor>
  <cdr:relSizeAnchor xmlns:cdr="http://schemas.openxmlformats.org/drawingml/2006/chartDrawing">
    <cdr:from>
      <cdr:x>0.68862</cdr:x>
      <cdr:y>0.42671</cdr:y>
    </cdr:from>
    <cdr:to>
      <cdr:x>0.71274</cdr:x>
      <cdr:y>0.46218</cdr:y>
    </cdr:to>
    <cdr:sp macro="" textlink="">
      <cdr:nvSpPr>
        <cdr:cNvPr id="9" name="直線コネクタ 8"/>
        <cdr:cNvSpPr/>
      </cdr:nvSpPr>
      <cdr:spPr>
        <a:xfrm xmlns:a="http://schemas.openxmlformats.org/drawingml/2006/main" rot="16200000" flipH="1">
          <a:off x="4297769" y="1436288"/>
          <a:ext cx="120632" cy="150014"/>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ja-JP" altLang="en-US"/>
        </a:p>
      </cdr:txBody>
    </cdr:sp>
  </cdr:relSizeAnchor>
  <cdr:relSizeAnchor xmlns:cdr="http://schemas.openxmlformats.org/drawingml/2006/chartDrawing">
    <cdr:from>
      <cdr:x>0.78493</cdr:x>
      <cdr:y>0.59723</cdr:y>
    </cdr:from>
    <cdr:to>
      <cdr:x>0.82519</cdr:x>
      <cdr:y>0.62552</cdr:y>
    </cdr:to>
    <cdr:sp macro="" textlink="">
      <cdr:nvSpPr>
        <cdr:cNvPr id="10" name="直線コネクタ 9"/>
        <cdr:cNvSpPr/>
      </cdr:nvSpPr>
      <cdr:spPr>
        <a:xfrm xmlns:a="http://schemas.openxmlformats.org/drawingml/2006/main" rot="16200000" flipH="1">
          <a:off x="4959220" y="1953730"/>
          <a:ext cx="96198" cy="250410"/>
        </a:xfrm>
        <a:prstGeom xmlns:a="http://schemas.openxmlformats.org/drawingml/2006/main" prst="line">
          <a:avLst/>
        </a:prstGeom>
        <a:noFill xmlns:a="http://schemas.openxmlformats.org/drawingml/2006/main"/>
        <a:ln xmlns:a="http://schemas.openxmlformats.org/drawingml/2006/main" w="9525" cap="flat" cmpd="sng" algn="ctr">
          <a:solidFill>
            <a:sysClr val="windowText" lastClr="000000"/>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ja-JP" altLang="en-US"/>
        </a:p>
      </cdr:txBody>
    </cdr:sp>
  </cdr:relSizeAnchor>
  <cdr:relSizeAnchor xmlns:cdr="http://schemas.openxmlformats.org/drawingml/2006/chartDrawing">
    <cdr:from>
      <cdr:x>0</cdr:x>
      <cdr:y>0</cdr:y>
    </cdr:from>
    <cdr:to>
      <cdr:x>0</cdr:x>
      <cdr:y>0</cdr:y>
    </cdr:to>
    <cdr:sp macro="" textlink="">
      <cdr:nvSpPr>
        <cdr:cNvPr id="11" name="テキスト ボックス 1"/>
        <cdr:cNvSpPr txBox="1"/>
      </cdr:nvSpPr>
      <cdr:spPr>
        <a:xfrm xmlns:a="http://schemas.openxmlformats.org/drawingml/2006/main">
          <a:off x="0" y="11568"/>
          <a:ext cx="990600" cy="214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0.35239</cdr:x>
      <cdr:y>0.2549</cdr:y>
    </cdr:from>
    <cdr:to>
      <cdr:x>0.50893</cdr:x>
      <cdr:y>0.37588</cdr:y>
    </cdr:to>
    <cdr:sp macro="" textlink="">
      <cdr:nvSpPr>
        <cdr:cNvPr id="12" name="テキスト ボックス 1"/>
        <cdr:cNvSpPr txBox="1"/>
      </cdr:nvSpPr>
      <cdr:spPr>
        <a:xfrm xmlns:a="http://schemas.openxmlformats.org/drawingml/2006/main">
          <a:off x="2191803" y="855978"/>
          <a:ext cx="973671" cy="40626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nSpc>
              <a:spcPts val="1000"/>
            </a:lnSpc>
          </a:pPr>
          <a:r>
            <a:rPr lang="ja-JP" altLang="en-US" sz="1100"/>
            <a:t>名目</a:t>
          </a:r>
          <a:r>
            <a:rPr lang="en-US" altLang="ja-JP" sz="1100"/>
            <a:t>GDP</a:t>
          </a:r>
        </a:p>
        <a:p xmlns:a="http://schemas.openxmlformats.org/drawingml/2006/main">
          <a:pPr>
            <a:lnSpc>
              <a:spcPts val="1100"/>
            </a:lnSpc>
          </a:pPr>
          <a:r>
            <a:rPr lang="ja-JP" altLang="en-US" sz="1100"/>
            <a:t>（左目盛）</a:t>
          </a:r>
          <a:endParaRPr lang="en-US" altLang="ja-JP" sz="1100"/>
        </a:p>
        <a:p xmlns:a="http://schemas.openxmlformats.org/drawingml/2006/main">
          <a:endParaRPr lang="ja-JP" altLang="en-US" sz="1100"/>
        </a:p>
      </cdr:txBody>
    </cdr:sp>
  </cdr:relSizeAnchor>
  <cdr:relSizeAnchor xmlns:cdr="http://schemas.openxmlformats.org/drawingml/2006/chartDrawing">
    <cdr:from>
      <cdr:x>0.70328</cdr:x>
      <cdr:y>0.42017</cdr:y>
    </cdr:from>
    <cdr:to>
      <cdr:x>0.85265</cdr:x>
      <cdr:y>0.54622</cdr:y>
    </cdr:to>
    <cdr:sp macro="" textlink="">
      <cdr:nvSpPr>
        <cdr:cNvPr id="13" name="テキスト ボックス 1"/>
        <cdr:cNvSpPr txBox="1"/>
      </cdr:nvSpPr>
      <cdr:spPr>
        <a:xfrm xmlns:a="http://schemas.openxmlformats.org/drawingml/2006/main">
          <a:off x="4374279" y="1410970"/>
          <a:ext cx="929030" cy="42328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貿易額</a:t>
          </a:r>
          <a:endParaRPr lang="en-US" altLang="ja-JP" sz="1100"/>
        </a:p>
        <a:p xmlns:a="http://schemas.openxmlformats.org/drawingml/2006/main">
          <a:pPr>
            <a:lnSpc>
              <a:spcPts val="1300"/>
            </a:lnSpc>
          </a:pPr>
          <a:r>
            <a:rPr lang="ja-JP" altLang="en-US" sz="1100"/>
            <a:t>（左目盛）</a:t>
          </a:r>
        </a:p>
      </cdr:txBody>
    </cdr:sp>
  </cdr:relSizeAnchor>
  <cdr:relSizeAnchor xmlns:cdr="http://schemas.openxmlformats.org/drawingml/2006/chartDrawing">
    <cdr:from>
      <cdr:x>0.64574</cdr:x>
      <cdr:y>0.55191</cdr:y>
    </cdr:from>
    <cdr:to>
      <cdr:x>0.81113</cdr:x>
      <cdr:y>0.68977</cdr:y>
    </cdr:to>
    <cdr:sp macro="" textlink="">
      <cdr:nvSpPr>
        <cdr:cNvPr id="14" name="テキスト ボックス 1"/>
        <cdr:cNvSpPr txBox="1"/>
      </cdr:nvSpPr>
      <cdr:spPr>
        <a:xfrm xmlns:a="http://schemas.openxmlformats.org/drawingml/2006/main">
          <a:off x="4016375" y="1876729"/>
          <a:ext cx="1028700" cy="46878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nSpc>
              <a:spcPts val="1300"/>
            </a:lnSpc>
          </a:pPr>
          <a:r>
            <a:rPr lang="ja-JP" altLang="en-US" sz="1100"/>
            <a:t>貿易額</a:t>
          </a:r>
          <a:r>
            <a:rPr lang="en-US" altLang="ja-JP" sz="1100"/>
            <a:t>/GDP</a:t>
          </a:r>
        </a:p>
        <a:p xmlns:a="http://schemas.openxmlformats.org/drawingml/2006/main">
          <a:pPr>
            <a:lnSpc>
              <a:spcPts val="1300"/>
            </a:lnSpc>
          </a:pPr>
          <a:r>
            <a:rPr lang="ja-JP" altLang="en-US" sz="1100"/>
            <a:t>（右目盛）</a:t>
          </a:r>
        </a:p>
      </cdr:txBody>
    </cdr:sp>
  </cdr:relSizeAnchor>
  <cdr:relSizeAnchor xmlns:cdr="http://schemas.openxmlformats.org/drawingml/2006/chartDrawing">
    <cdr:from>
      <cdr:x>0</cdr:x>
      <cdr:y>0</cdr:y>
    </cdr:from>
    <cdr:to>
      <cdr:x>0</cdr:x>
      <cdr:y>0</cdr:y>
    </cdr:to>
    <cdr:sp macro="" textlink="">
      <cdr:nvSpPr>
        <cdr:cNvPr id="15" name="テキスト ボックス 1"/>
        <cdr:cNvSpPr txBox="1"/>
      </cdr:nvSpPr>
      <cdr:spPr>
        <a:xfrm xmlns:a="http://schemas.openxmlformats.org/drawingml/2006/main">
          <a:off x="0" y="0"/>
          <a:ext cx="1038224"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cdr:y>
    </cdr:from>
    <cdr:to>
      <cdr:x>0</cdr:x>
      <cdr:y>0</cdr:y>
    </cdr:to>
    <cdr:sp macro="" textlink="">
      <cdr:nvSpPr>
        <cdr:cNvPr id="16" name="テキスト ボックス 1"/>
        <cdr:cNvSpPr txBox="1"/>
      </cdr:nvSpPr>
      <cdr:spPr>
        <a:xfrm xmlns:a="http://schemas.openxmlformats.org/drawingml/2006/main">
          <a:off x="0" y="0"/>
          <a:ext cx="1419224" cy="25717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cdr:y>
    </cdr:from>
    <cdr:to>
      <cdr:x>0</cdr:x>
      <cdr:y>0</cdr:y>
    </cdr:to>
    <cdr:sp macro="" textlink="">
      <cdr:nvSpPr>
        <cdr:cNvPr id="17" name="テキスト ボックス 1"/>
        <cdr:cNvSpPr txBox="1"/>
      </cdr:nvSpPr>
      <cdr:spPr>
        <a:xfrm xmlns:a="http://schemas.openxmlformats.org/drawingml/2006/main">
          <a:off x="0" y="0"/>
          <a:ext cx="1151474" cy="27624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ja-JP" altLang="en-US" sz="1100"/>
            <a:t>（</a:t>
          </a:r>
          <a:r>
            <a:rPr lang="en-US" altLang="ja-JP" sz="1100"/>
            <a:t>10</a:t>
          </a:r>
          <a:r>
            <a:rPr lang="ja-JP" altLang="en-US" sz="1100"/>
            <a:t>億米ドル）</a:t>
          </a:r>
        </a:p>
      </cdr:txBody>
    </cdr:sp>
  </cdr:relSizeAnchor>
  <cdr:relSizeAnchor xmlns:cdr="http://schemas.openxmlformats.org/drawingml/2006/chartDrawing">
    <cdr:from>
      <cdr:x>0</cdr:x>
      <cdr:y>0</cdr:y>
    </cdr:from>
    <cdr:to>
      <cdr:x>0.13783</cdr:x>
      <cdr:y>0.06933</cdr:y>
    </cdr:to>
    <cdr:sp macro="" textlink="">
      <cdr:nvSpPr>
        <cdr:cNvPr id="20" name="テキスト ボックス 1"/>
        <cdr:cNvSpPr txBox="1"/>
      </cdr:nvSpPr>
      <cdr:spPr>
        <a:xfrm xmlns:a="http://schemas.openxmlformats.org/drawingml/2006/main">
          <a:off x="0" y="0"/>
          <a:ext cx="857250" cy="2328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1100"/>
            <a:t>（億ドル）</a:t>
          </a:r>
        </a:p>
      </cdr:txBody>
    </cdr:sp>
  </cdr:relSizeAnchor>
  <cdr:relSizeAnchor xmlns:cdr="http://schemas.openxmlformats.org/drawingml/2006/chartDrawing">
    <cdr:from>
      <cdr:x>0.74684</cdr:x>
      <cdr:y>0.71079</cdr:y>
    </cdr:from>
    <cdr:to>
      <cdr:x>0.86782</cdr:x>
      <cdr:y>0.82073</cdr:y>
    </cdr:to>
    <cdr:sp macro="" textlink="">
      <cdr:nvSpPr>
        <cdr:cNvPr id="27" name="テキスト ボックス 3"/>
        <cdr:cNvSpPr txBox="1"/>
      </cdr:nvSpPr>
      <cdr:spPr>
        <a:xfrm xmlns:a="http://schemas.openxmlformats.org/drawingml/2006/main">
          <a:off x="4645214" y="2416988"/>
          <a:ext cx="752475" cy="373837"/>
        </a:xfrm>
        <a:prstGeom xmlns:a="http://schemas.openxmlformats.org/drawingml/2006/main" prst="rect">
          <a:avLst/>
        </a:prstGeom>
        <a:solidFill xmlns:a="http://schemas.openxmlformats.org/drawingml/2006/main">
          <a:schemeClr val="tx1">
            <a:alpha val="15000"/>
          </a:schemeClr>
        </a:solidFill>
        <a:ln xmlns:a="http://schemas.openxmlformats.org/drawingml/2006/main" w="317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kumimoji="1" lang="ja-JP" altLang="en-US" sz="1000" baseline="0" dirty="0"/>
            <a:t>資源・食料</a:t>
          </a:r>
          <a:endParaRPr kumimoji="1" lang="en-US" altLang="ja-JP" sz="1000" baseline="0" dirty="0"/>
        </a:p>
        <a:p xmlns:a="http://schemas.openxmlformats.org/drawingml/2006/main">
          <a:pPr algn="ctr">
            <a:lnSpc>
              <a:spcPts val="900"/>
            </a:lnSpc>
          </a:pPr>
          <a:r>
            <a:rPr kumimoji="1" lang="ja-JP" altLang="en-US" sz="1000" baseline="0" dirty="0"/>
            <a:t>価格高騰</a:t>
          </a:r>
        </a:p>
      </cdr:txBody>
    </cdr:sp>
  </cdr:relSizeAnchor>
  <cdr:relSizeAnchor xmlns:cdr="http://schemas.openxmlformats.org/drawingml/2006/chartDrawing">
    <cdr:from>
      <cdr:x>0.27922</cdr:x>
      <cdr:y>0.70962</cdr:y>
    </cdr:from>
    <cdr:to>
      <cdr:x>0.38361</cdr:x>
      <cdr:y>0.81458</cdr:y>
    </cdr:to>
    <cdr:sp macro="" textlink="">
      <cdr:nvSpPr>
        <cdr:cNvPr id="18" name="テキスト ボックス 3"/>
        <cdr:cNvSpPr txBox="1"/>
      </cdr:nvSpPr>
      <cdr:spPr>
        <a:xfrm xmlns:a="http://schemas.openxmlformats.org/drawingml/2006/main">
          <a:off x="1736725" y="2413000"/>
          <a:ext cx="649275" cy="356906"/>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kumimoji="1" lang="ja-JP" altLang="en-US" sz="1000" baseline="0" dirty="0"/>
            <a:t>第</a:t>
          </a:r>
          <a:r>
            <a:rPr kumimoji="1" lang="en-US" altLang="ja-JP" sz="1000" baseline="0" dirty="0"/>
            <a:t>1</a:t>
          </a:r>
          <a:r>
            <a:rPr kumimoji="1" lang="ja-JP" altLang="en-US" sz="1000" baseline="0" dirty="0"/>
            <a:t>次</a:t>
          </a:r>
          <a:endParaRPr kumimoji="1" lang="en-US" altLang="ja-JP" sz="1000" baseline="0" dirty="0"/>
        </a:p>
        <a:p xmlns:a="http://schemas.openxmlformats.org/drawingml/2006/main">
          <a:pPr algn="ctr">
            <a:lnSpc>
              <a:spcPts val="1000"/>
            </a:lnSpc>
          </a:pPr>
          <a:r>
            <a:rPr kumimoji="1" lang="ja-JP" altLang="en-US" sz="1000" baseline="0" dirty="0"/>
            <a:t>石油危機</a:t>
          </a:r>
        </a:p>
      </cdr:txBody>
    </cdr:sp>
  </cdr:relSizeAnchor>
  <cdr:relSizeAnchor xmlns:cdr="http://schemas.openxmlformats.org/drawingml/2006/chartDrawing">
    <cdr:from>
      <cdr:x>0.37264</cdr:x>
      <cdr:y>0.71242</cdr:y>
    </cdr:from>
    <cdr:to>
      <cdr:x>0.47876</cdr:x>
      <cdr:y>0.81899</cdr:y>
    </cdr:to>
    <cdr:sp macro="" textlink="">
      <cdr:nvSpPr>
        <cdr:cNvPr id="19" name="テキスト ボックス 3"/>
        <cdr:cNvSpPr txBox="1"/>
      </cdr:nvSpPr>
      <cdr:spPr>
        <a:xfrm xmlns:a="http://schemas.openxmlformats.org/drawingml/2006/main">
          <a:off x="2317750" y="2422525"/>
          <a:ext cx="660044" cy="362377"/>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kumimoji="1" lang="ja-JP" altLang="en-US" sz="1000" baseline="0" dirty="0"/>
            <a:t>第</a:t>
          </a:r>
          <a:r>
            <a:rPr kumimoji="1" lang="en-US" altLang="ja-JP" sz="1000" baseline="0" dirty="0"/>
            <a:t>2</a:t>
          </a:r>
          <a:r>
            <a:rPr kumimoji="1" lang="ja-JP" altLang="en-US" sz="1000" baseline="0" dirty="0"/>
            <a:t>次</a:t>
          </a:r>
          <a:endParaRPr kumimoji="1" lang="en-US" altLang="ja-JP" sz="1000" baseline="0" dirty="0"/>
        </a:p>
        <a:p xmlns:a="http://schemas.openxmlformats.org/drawingml/2006/main">
          <a:pPr algn="ctr"/>
          <a:r>
            <a:rPr kumimoji="1" lang="ja-JP" altLang="en-US" sz="1000" baseline="0" dirty="0"/>
            <a:t>石油危機</a:t>
          </a:r>
        </a:p>
      </cdr:txBody>
    </cdr:sp>
  </cdr:relSizeAnchor>
  <cdr:relSizeAnchor xmlns:cdr="http://schemas.openxmlformats.org/drawingml/2006/chartDrawing">
    <cdr:from>
      <cdr:x>0.33129</cdr:x>
      <cdr:y>0.81046</cdr:y>
    </cdr:from>
    <cdr:to>
      <cdr:x>0.33129</cdr:x>
      <cdr:y>0.85247</cdr:y>
    </cdr:to>
    <cdr:cxnSp macro="">
      <cdr:nvCxnSpPr>
        <cdr:cNvPr id="22" name="直線コネクタ 21"/>
        <cdr:cNvCxnSpPr/>
      </cdr:nvCxnSpPr>
      <cdr:spPr>
        <a:xfrm xmlns:a="http://schemas.openxmlformats.org/drawingml/2006/main" flipV="1">
          <a:off x="2060575" y="2755900"/>
          <a:ext cx="0" cy="142876"/>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0.42471</cdr:x>
      <cdr:y>0.80205</cdr:y>
    </cdr:from>
    <cdr:to>
      <cdr:x>0.42471</cdr:x>
      <cdr:y>0.84407</cdr:y>
    </cdr:to>
    <cdr:cxnSp macro="">
      <cdr:nvCxnSpPr>
        <cdr:cNvPr id="26" name="直線コネクタ 25"/>
        <cdr:cNvCxnSpPr/>
      </cdr:nvCxnSpPr>
      <cdr:spPr>
        <a:xfrm xmlns:a="http://schemas.openxmlformats.org/drawingml/2006/main" flipV="1">
          <a:off x="2641600" y="2727325"/>
          <a:ext cx="0" cy="142876"/>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0.36055</cdr:x>
      <cdr:y>0.45388</cdr:y>
    </cdr:from>
    <cdr:to>
      <cdr:x>0.62879</cdr:x>
      <cdr:y>0.62673</cdr:y>
    </cdr:to>
    <cdr:sp macro="" textlink="">
      <cdr:nvSpPr>
        <cdr:cNvPr id="2" name="テキスト ボックス 1"/>
        <cdr:cNvSpPr txBox="1"/>
      </cdr:nvSpPr>
      <cdr:spPr>
        <a:xfrm xmlns:a="http://schemas.openxmlformats.org/drawingml/2006/main">
          <a:off x="1511052" y="1979083"/>
          <a:ext cx="1124197" cy="75368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altLang="ja-JP" sz="1200" dirty="0"/>
            <a:t>2009</a:t>
          </a:r>
          <a:r>
            <a:rPr lang="ja-JP" altLang="en-US" sz="1200" dirty="0"/>
            <a:t>年</a:t>
          </a:r>
          <a:endParaRPr lang="en-US" altLang="ja-JP" sz="1200" dirty="0"/>
        </a:p>
        <a:p xmlns:a="http://schemas.openxmlformats.org/drawingml/2006/main">
          <a:pPr algn="ctr">
            <a:lnSpc>
              <a:spcPts val="1200"/>
            </a:lnSpc>
          </a:pPr>
          <a:r>
            <a:rPr lang="ja-JP" altLang="en-US" sz="1200" dirty="0"/>
            <a:t>商品・サービス</a:t>
          </a:r>
          <a:endParaRPr lang="en-US" altLang="ja-JP" sz="1200" dirty="0"/>
        </a:p>
        <a:p xmlns:a="http://schemas.openxmlformats.org/drawingml/2006/main">
          <a:pPr algn="ctr"/>
          <a:r>
            <a:rPr lang="ja-JP" altLang="en-US" sz="1200" dirty="0"/>
            <a:t>世界輸出総額</a:t>
          </a:r>
          <a:endParaRPr lang="en-US" altLang="ja-JP" sz="1200" dirty="0"/>
        </a:p>
        <a:p xmlns:a="http://schemas.openxmlformats.org/drawingml/2006/main">
          <a:pPr algn="ctr">
            <a:lnSpc>
              <a:spcPts val="1200"/>
            </a:lnSpc>
          </a:pPr>
          <a:r>
            <a:rPr lang="en-US" altLang="ja-JP" sz="1200" dirty="0"/>
            <a:t>15</a:t>
          </a:r>
          <a:r>
            <a:rPr lang="ja-JP" altLang="en-US" sz="1200" dirty="0"/>
            <a:t>兆</a:t>
          </a:r>
          <a:r>
            <a:rPr lang="en-US" altLang="ja-JP" sz="1200" dirty="0"/>
            <a:t>9885</a:t>
          </a:r>
          <a:r>
            <a:rPr lang="ja-JP" altLang="en-US" sz="1200" dirty="0"/>
            <a:t>億ドル</a:t>
          </a:r>
        </a:p>
      </cdr:txBody>
    </cdr:sp>
  </cdr:relSizeAnchor>
  <cdr:relSizeAnchor xmlns:cdr="http://schemas.openxmlformats.org/drawingml/2006/chartDrawing">
    <cdr:from>
      <cdr:x>0.32299</cdr:x>
      <cdr:y>0.38323</cdr:y>
    </cdr:from>
    <cdr:to>
      <cdr:x>0.66137</cdr:x>
      <cdr:y>0.71575</cdr:y>
    </cdr:to>
    <cdr:sp macro="" textlink="">
      <cdr:nvSpPr>
        <cdr:cNvPr id="4" name="円/楕円 3"/>
        <cdr:cNvSpPr/>
      </cdr:nvSpPr>
      <cdr:spPr>
        <a:xfrm xmlns:a="http://schemas.openxmlformats.org/drawingml/2006/main" flipH="1">
          <a:off x="1350566" y="1693702"/>
          <a:ext cx="1414927" cy="1469605"/>
        </a:xfrm>
        <a:prstGeom xmlns:a="http://schemas.openxmlformats.org/drawingml/2006/main" prst="ellipse">
          <a:avLst/>
        </a:prstGeom>
        <a:noFill xmlns:a="http://schemas.openxmlformats.org/drawingml/2006/main"/>
        <a:ln xmlns:a="http://schemas.openxmlformats.org/drawingml/2006/main" w="12700">
          <a:solidFill>
            <a:schemeClr val="tx1"/>
          </a:solid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ltLang="en-US"/>
        </a:p>
      </cdr:txBody>
    </cdr:sp>
  </cdr:relSizeAnchor>
  <cdr:relSizeAnchor xmlns:cdr="http://schemas.openxmlformats.org/drawingml/2006/chartDrawing">
    <cdr:from>
      <cdr:x>0.48534</cdr:x>
      <cdr:y>0.30583</cdr:y>
    </cdr:from>
    <cdr:to>
      <cdr:x>0.48534</cdr:x>
      <cdr:y>0.3835</cdr:y>
    </cdr:to>
    <cdr:sp macro="" textlink="">
      <cdr:nvSpPr>
        <cdr:cNvPr id="6" name="直線コネクタ 5"/>
        <cdr:cNvSpPr/>
      </cdr:nvSpPr>
      <cdr:spPr>
        <a:xfrm xmlns:a="http://schemas.openxmlformats.org/drawingml/2006/main" rot="5400000">
          <a:off x="1857819" y="1523283"/>
          <a:ext cx="343271" cy="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ja-JP" altLang="en-US"/>
        </a:p>
      </cdr:txBody>
    </cdr:sp>
  </cdr:relSizeAnchor>
  <cdr:relSizeAnchor xmlns:cdr="http://schemas.openxmlformats.org/drawingml/2006/chartDrawing">
    <cdr:from>
      <cdr:x>0.24064</cdr:x>
      <cdr:y>0.50293</cdr:y>
    </cdr:from>
    <cdr:to>
      <cdr:x>0.32574</cdr:x>
      <cdr:y>0.5194</cdr:y>
    </cdr:to>
    <cdr:sp macro="" textlink="">
      <cdr:nvSpPr>
        <cdr:cNvPr id="8" name="直線コネクタ 7"/>
        <cdr:cNvSpPr/>
      </cdr:nvSpPr>
      <cdr:spPr>
        <a:xfrm xmlns:a="http://schemas.openxmlformats.org/drawingml/2006/main">
          <a:off x="1006216" y="2222763"/>
          <a:ext cx="355860" cy="72762"/>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ja-JP" altLang="en-US"/>
        </a:p>
      </cdr:txBody>
    </cdr:sp>
  </cdr:relSizeAnchor>
  <cdr:relSizeAnchor xmlns:cdr="http://schemas.openxmlformats.org/drawingml/2006/chartDrawing">
    <cdr:from>
      <cdr:x>0.28439</cdr:x>
      <cdr:y>0.33576</cdr:y>
    </cdr:from>
    <cdr:to>
      <cdr:x>0.4882</cdr:x>
      <cdr:y>0.41745</cdr:y>
    </cdr:to>
    <cdr:sp macro="" textlink="">
      <cdr:nvSpPr>
        <cdr:cNvPr id="9" name="テキスト ボックス 1"/>
        <cdr:cNvSpPr txBox="1"/>
      </cdr:nvSpPr>
      <cdr:spPr>
        <a:xfrm xmlns:a="http://schemas.openxmlformats.org/drawingml/2006/main">
          <a:off x="1329806" y="1580635"/>
          <a:ext cx="953036" cy="384588"/>
        </a:xfrm>
        <a:prstGeom xmlns:a="http://schemas.openxmlformats.org/drawingml/2006/main" prst="rect">
          <a:avLst/>
        </a:prstGeom>
        <a:scene3d xmlns:a="http://schemas.openxmlformats.org/drawingml/2006/main">
          <a:camera prst="orthographicFront">
            <a:rot lat="0" lon="0" rev="0"/>
          </a:camera>
          <a:lightRig rig="threePt" dir="t"/>
        </a:scene3d>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r"/>
          <a:r>
            <a:rPr lang="ja-JP" altLang="en-US" sz="1200" dirty="0"/>
            <a:t>サービス</a:t>
          </a:r>
          <a:endParaRPr lang="en-US" altLang="ja-JP" sz="1200" dirty="0"/>
        </a:p>
        <a:p xmlns:a="http://schemas.openxmlformats.org/drawingml/2006/main">
          <a:pPr algn="l"/>
          <a:r>
            <a:rPr lang="en-US" altLang="ja-JP" sz="1200" dirty="0"/>
            <a:t>21.7%</a:t>
          </a:r>
          <a:endParaRPr lang="ja-JP" altLang="en-US" sz="1200" dirty="0"/>
        </a:p>
      </cdr:txBody>
    </cdr:sp>
  </cdr:relSizeAnchor>
  <cdr:relSizeAnchor xmlns:cdr="http://schemas.openxmlformats.org/drawingml/2006/chartDrawing">
    <cdr:from>
      <cdr:x>0.33947</cdr:x>
      <cdr:y>0.72991</cdr:y>
    </cdr:from>
    <cdr:to>
      <cdr:x>0.64795</cdr:x>
      <cdr:y>0.79499</cdr:y>
    </cdr:to>
    <cdr:sp macro="" textlink="">
      <cdr:nvSpPr>
        <cdr:cNvPr id="10" name="テキスト ボックス 1"/>
        <cdr:cNvSpPr txBox="1"/>
      </cdr:nvSpPr>
      <cdr:spPr>
        <a:xfrm xmlns:a="http://schemas.openxmlformats.org/drawingml/2006/main">
          <a:off x="1587383" y="3436155"/>
          <a:ext cx="1442434" cy="306353"/>
        </a:xfrm>
        <a:prstGeom xmlns:a="http://schemas.openxmlformats.org/drawingml/2006/main" prst="rect">
          <a:avLst/>
        </a:prstGeom>
        <a:scene3d xmlns:a="http://schemas.openxmlformats.org/drawingml/2006/main">
          <a:camera prst="orthographicFront">
            <a:rot lat="0" lon="0" rev="0"/>
          </a:camera>
          <a:lightRig rig="threePt" dir="t"/>
        </a:scene3d>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ja-JP" altLang="en-US" sz="1200" dirty="0"/>
            <a:t>商品　</a:t>
          </a:r>
          <a:r>
            <a:rPr lang="en-US" altLang="ja-JP" sz="1200" dirty="0"/>
            <a:t>78.3%</a:t>
          </a:r>
          <a:endParaRPr lang="ja-JP" altLang="en-US" sz="12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3962400" cy="344091"/>
          </a:xfrm>
          <a:prstGeom prst="rect">
            <a:avLst/>
          </a:prstGeom>
        </p:spPr>
        <p:txBody>
          <a:bodyPr vert="horz" lIns="91436" tIns="45719" rIns="91436" bIns="45719"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5179485" y="1"/>
            <a:ext cx="3962400" cy="344091"/>
          </a:xfrm>
          <a:prstGeom prst="rect">
            <a:avLst/>
          </a:prstGeom>
        </p:spPr>
        <p:txBody>
          <a:bodyPr vert="horz" lIns="91436" tIns="45719" rIns="91436" bIns="45719"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0" y="6513910"/>
            <a:ext cx="3962400" cy="344090"/>
          </a:xfrm>
          <a:prstGeom prst="rect">
            <a:avLst/>
          </a:prstGeom>
        </p:spPr>
        <p:txBody>
          <a:bodyPr vert="horz" lIns="91436" tIns="45719" rIns="91436" bIns="45719"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5179485" y="6513910"/>
            <a:ext cx="3962400" cy="344090"/>
          </a:xfrm>
          <a:prstGeom prst="rect">
            <a:avLst/>
          </a:prstGeom>
        </p:spPr>
        <p:txBody>
          <a:bodyPr vert="horz" lIns="91436" tIns="45719" rIns="91436" bIns="45719" rtlCol="0" anchor="b"/>
          <a:lstStyle>
            <a:lvl1pPr algn="r">
              <a:defRPr sz="1200"/>
            </a:lvl1pPr>
          </a:lstStyle>
          <a:p>
            <a:fld id="{10F13B20-CF75-42FC-BA1A-DCD6ACD25411}" type="slidenum">
              <a:rPr kumimoji="1" lang="ja-JP" altLang="en-US" smtClean="0"/>
              <a:pPr/>
              <a:t>‹#›</a:t>
            </a:fld>
            <a:endParaRPr kumimoji="1" lang="ja-JP" altLang="en-US" dirty="0"/>
          </a:p>
        </p:txBody>
      </p:sp>
    </p:spTree>
    <p:extLst>
      <p:ext uri="{BB962C8B-B14F-4D97-AF65-F5344CB8AC3E}">
        <p14:creationId xmlns:p14="http://schemas.microsoft.com/office/powerpoint/2010/main" val="45990663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3962400" cy="344091"/>
          </a:xfrm>
          <a:prstGeom prst="rect">
            <a:avLst/>
          </a:prstGeom>
        </p:spPr>
        <p:txBody>
          <a:bodyPr vert="horz" lIns="91436" tIns="45719" rIns="91436" bIns="45719"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5179485" y="1"/>
            <a:ext cx="3962400" cy="344091"/>
          </a:xfrm>
          <a:prstGeom prst="rect">
            <a:avLst/>
          </a:prstGeom>
        </p:spPr>
        <p:txBody>
          <a:bodyPr vert="horz" lIns="91436" tIns="45719" rIns="91436" bIns="45719"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36" tIns="45719" rIns="91436" bIns="45719" rtlCol="0" anchor="ctr"/>
          <a:lstStyle/>
          <a:p>
            <a:endParaRPr lang="ja-JP" altLang="en-US" dirty="0"/>
          </a:p>
        </p:txBody>
      </p:sp>
      <p:sp>
        <p:nvSpPr>
          <p:cNvPr id="5" name="ノート プレースホルダー 4"/>
          <p:cNvSpPr>
            <a:spLocks noGrp="1"/>
          </p:cNvSpPr>
          <p:nvPr>
            <p:ph type="body" sz="quarter" idx="3"/>
          </p:nvPr>
        </p:nvSpPr>
        <p:spPr>
          <a:xfrm>
            <a:off x="914400" y="3300413"/>
            <a:ext cx="7315200" cy="2700338"/>
          </a:xfrm>
          <a:prstGeom prst="rect">
            <a:avLst/>
          </a:prstGeom>
        </p:spPr>
        <p:txBody>
          <a:bodyPr vert="horz" lIns="91436" tIns="45719" rIns="91436" bIns="4571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910"/>
            <a:ext cx="3962400" cy="344090"/>
          </a:xfrm>
          <a:prstGeom prst="rect">
            <a:avLst/>
          </a:prstGeom>
        </p:spPr>
        <p:txBody>
          <a:bodyPr vert="horz" lIns="91436" tIns="45719" rIns="91436" bIns="45719"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5179485" y="6513910"/>
            <a:ext cx="3962400" cy="344090"/>
          </a:xfrm>
          <a:prstGeom prst="rect">
            <a:avLst/>
          </a:prstGeom>
        </p:spPr>
        <p:txBody>
          <a:bodyPr vert="horz" lIns="91436" tIns="45719" rIns="91436" bIns="45719" rtlCol="0" anchor="b"/>
          <a:lstStyle>
            <a:lvl1pPr algn="r">
              <a:defRPr sz="1200"/>
            </a:lvl1pPr>
          </a:lstStyle>
          <a:p>
            <a:fld id="{17A36CFC-8E47-4772-A4FC-65970AB68C05}" type="slidenum">
              <a:rPr kumimoji="1" lang="ja-JP" altLang="en-US" smtClean="0"/>
              <a:pPr/>
              <a:t>‹#›</a:t>
            </a:fld>
            <a:endParaRPr kumimoji="1" lang="ja-JP" altLang="en-US" dirty="0"/>
          </a:p>
        </p:txBody>
      </p:sp>
    </p:spTree>
    <p:extLst>
      <p:ext uri="{BB962C8B-B14F-4D97-AF65-F5344CB8AC3E}">
        <p14:creationId xmlns:p14="http://schemas.microsoft.com/office/powerpoint/2010/main" val="348955353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514600" y="857250"/>
            <a:ext cx="4114800" cy="23145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A36CFC-8E47-4772-A4FC-65970AB68C05}" type="slidenum">
              <a:rPr kumimoji="1" lang="ja-JP" altLang="en-US" smtClean="0"/>
              <a:pPr/>
              <a:t>1</a:t>
            </a:fld>
            <a:endParaRPr kumimoji="1" lang="ja-JP" altLang="en-US" dirty="0"/>
          </a:p>
        </p:txBody>
      </p:sp>
      <p:sp>
        <p:nvSpPr>
          <p:cNvPr id="5" name="日付プレースホルダー 4"/>
          <p:cNvSpPr>
            <a:spLocks noGrp="1"/>
          </p:cNvSpPr>
          <p:nvPr>
            <p:ph type="dt" idx="11"/>
          </p:nvPr>
        </p:nvSpPr>
        <p:spPr/>
        <p:txBody>
          <a:bodyPr/>
          <a:lstStyle/>
          <a:p>
            <a:endParaRPr kumimoji="1" lang="ja-JP" altLang="en-US" dirty="0"/>
          </a:p>
        </p:txBody>
      </p:sp>
    </p:spTree>
    <p:extLst>
      <p:ext uri="{BB962C8B-B14F-4D97-AF65-F5344CB8AC3E}">
        <p14:creationId xmlns:p14="http://schemas.microsoft.com/office/powerpoint/2010/main" val="1046346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514600" y="857250"/>
            <a:ext cx="4114800" cy="23145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A36CFC-8E47-4772-A4FC-65970AB68C05}" type="slidenum">
              <a:rPr kumimoji="1" lang="ja-JP" altLang="en-US" smtClean="0"/>
              <a:pPr/>
              <a:t>2</a:t>
            </a:fld>
            <a:endParaRPr kumimoji="1" lang="ja-JP" altLang="en-US" dirty="0"/>
          </a:p>
        </p:txBody>
      </p:sp>
      <p:sp>
        <p:nvSpPr>
          <p:cNvPr id="5" name="日付プレースホルダー 4"/>
          <p:cNvSpPr>
            <a:spLocks noGrp="1"/>
          </p:cNvSpPr>
          <p:nvPr>
            <p:ph type="dt" idx="11"/>
          </p:nvPr>
        </p:nvSpPr>
        <p:spPr/>
        <p:txBody>
          <a:bodyPr/>
          <a:lstStyle/>
          <a:p>
            <a:endParaRPr kumimoji="1" lang="ja-JP" altLang="en-US" dirty="0"/>
          </a:p>
        </p:txBody>
      </p:sp>
    </p:spTree>
    <p:extLst>
      <p:ext uri="{BB962C8B-B14F-4D97-AF65-F5344CB8AC3E}">
        <p14:creationId xmlns:p14="http://schemas.microsoft.com/office/powerpoint/2010/main" val="1428325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F80A0D6-8CEE-4B24-BF22-2339289D243F}" type="datetime1">
              <a:rPr kumimoji="1" lang="ja-JP" altLang="en-US" smtClean="0"/>
              <a:pPr/>
              <a:t>2017/4/18</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6118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FA832AD-84E6-485E-9E4B-90B8FA28ACD0}" type="datetime1">
              <a:rPr kumimoji="1" lang="ja-JP" altLang="en-US" smtClean="0"/>
              <a:pPr/>
              <a:t>2017/4/18</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29478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1"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1"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CB21595-83D6-4E81-B387-61E0151AAE09}" type="datetime1">
              <a:rPr kumimoji="1" lang="ja-JP" altLang="en-US" smtClean="0"/>
              <a:pPr/>
              <a:t>2017/4/18</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04906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B1F9A1D-ACB5-42C7-B5F9-D5F759D54C22}" type="datetime1">
              <a:rPr kumimoji="1" lang="ja-JP" altLang="en-US" smtClean="0"/>
              <a:pPr/>
              <a:t>2017/4/18</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037929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40"/>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F3323C4-D1D2-43F2-AC97-94E154B659EB}" type="datetime1">
              <a:rPr kumimoji="1" lang="ja-JP" altLang="en-US" smtClean="0"/>
              <a:pPr/>
              <a:t>2017/4/18</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67727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D0D3C71-A2C8-48E9-A078-E8D3F5B3AA51}" type="datetime1">
              <a:rPr kumimoji="1" lang="ja-JP" altLang="en-US" smtClean="0"/>
              <a:pPr/>
              <a:t>2017/4/18</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709805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7"/>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1"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18AEF84-4B77-42B0-AC7B-D651C8E54054}" type="datetime1">
              <a:rPr kumimoji="1" lang="ja-JP" altLang="en-US" smtClean="0"/>
              <a:pPr/>
              <a:t>2017/4/18</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18103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92D3809-7FEB-4DAC-A2A0-C857A7CE1CE0}" type="datetime1">
              <a:rPr kumimoji="1" lang="ja-JP" altLang="en-US" smtClean="0"/>
              <a:pPr/>
              <a:t>2017/4/18</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166679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F9B98B3-55D0-44A7-824C-24B75A16AE09}" type="datetime1">
              <a:rPr kumimoji="1" lang="ja-JP" altLang="en-US" smtClean="0"/>
              <a:pPr/>
              <a:t>2017/4/18</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560197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48DF16-80BC-4D55-AAF5-A094B1A8A775}" type="datetime1">
              <a:rPr kumimoji="1" lang="ja-JP" altLang="en-US" smtClean="0"/>
              <a:pPr/>
              <a:t>2017/4/18</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73996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5B2493-948B-4CA7-84FC-48FD4D3E7742}" type="datetime1">
              <a:rPr kumimoji="1" lang="ja-JP" altLang="en-US" smtClean="0"/>
              <a:pPr/>
              <a:t>2017/4/18</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94205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994CFC-2463-4038-B8EA-381C654068A2}" type="datetime1">
              <a:rPr kumimoji="1" lang="ja-JP" altLang="en-US" smtClean="0"/>
              <a:pPr/>
              <a:t>2017/4/18</a:t>
            </a:fld>
            <a:endParaRPr kumimoji="1" lang="ja-JP" altLang="en-US" dirty="0"/>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93369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国際</a:t>
            </a:r>
            <a:r>
              <a:rPr kumimoji="1" lang="ja-JP" altLang="en-US" dirty="0" smtClean="0"/>
              <a:t>経済関係論</a:t>
            </a:r>
            <a:r>
              <a:rPr kumimoji="1" lang="en-US" altLang="ja-JP" dirty="0" smtClean="0"/>
              <a:t>Ⅰ</a:t>
            </a:r>
            <a:r>
              <a:rPr kumimoji="1" lang="en-US" altLang="ja-JP" dirty="0"/>
              <a:t/>
            </a:r>
            <a:br>
              <a:rPr kumimoji="1" lang="en-US" altLang="ja-JP" dirty="0"/>
            </a:br>
            <a:r>
              <a:rPr kumimoji="1" lang="en-US" altLang="ja-JP" dirty="0"/>
              <a:t>1</a:t>
            </a:r>
            <a:r>
              <a:rPr lang="en-US" altLang="ja-JP" dirty="0"/>
              <a:t>. </a:t>
            </a:r>
            <a:r>
              <a:rPr lang="ja-JP" altLang="en-US" dirty="0" smtClean="0"/>
              <a:t>イントロダクション</a:t>
            </a:r>
            <a:endParaRPr kumimoji="1" lang="ja-JP" altLang="en-US" dirty="0"/>
          </a:p>
        </p:txBody>
      </p:sp>
      <p:sp>
        <p:nvSpPr>
          <p:cNvPr id="3" name="サブタイトル 2"/>
          <p:cNvSpPr>
            <a:spLocks noGrp="1"/>
          </p:cNvSpPr>
          <p:nvPr>
            <p:ph type="subTitle" idx="1"/>
          </p:nvPr>
        </p:nvSpPr>
        <p:spPr/>
        <p:txBody>
          <a:bodyPr/>
          <a:lstStyle/>
          <a:p>
            <a:r>
              <a:rPr lang="ja-JP" altLang="en-US" dirty="0" smtClean="0"/>
              <a:t>柳瀬 </a:t>
            </a:r>
            <a:r>
              <a:rPr lang="ja-JP" altLang="en-US" dirty="0"/>
              <a:t>明彦</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a:t>
            </a:fld>
            <a:endParaRPr kumimoji="1" lang="ja-JP" altLang="en-US" dirty="0"/>
          </a:p>
        </p:txBody>
      </p:sp>
    </p:spTree>
    <p:extLst>
      <p:ext uri="{BB962C8B-B14F-4D97-AF65-F5344CB8AC3E}">
        <p14:creationId xmlns:p14="http://schemas.microsoft.com/office/powerpoint/2010/main" val="2298498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世界貿易の主要品目</a:t>
            </a:r>
          </a:p>
        </p:txBody>
      </p:sp>
      <p:sp>
        <p:nvSpPr>
          <p:cNvPr id="3" name="コンテンツ プレースホルダー 2"/>
          <p:cNvSpPr>
            <a:spLocks noGrp="1"/>
          </p:cNvSpPr>
          <p:nvPr>
            <p:ph sz="half" idx="1"/>
          </p:nvPr>
        </p:nvSpPr>
        <p:spPr>
          <a:xfrm>
            <a:off x="838200" y="1825625"/>
            <a:ext cx="10515600" cy="4351338"/>
          </a:xfrm>
        </p:spPr>
        <p:txBody>
          <a:bodyPr/>
          <a:lstStyle/>
          <a:p>
            <a:r>
              <a:rPr kumimoji="1" lang="ja-JP" altLang="en-US" dirty="0"/>
              <a:t>世界貿易に占める主要品目の割合（</a:t>
            </a:r>
            <a:r>
              <a:rPr lang="en-US" altLang="ja-JP" dirty="0"/>
              <a:t>2009</a:t>
            </a:r>
            <a:r>
              <a:rPr lang="ja-JP" altLang="en-US" dirty="0"/>
              <a:t>年</a:t>
            </a:r>
            <a:r>
              <a:rPr lang="ja-JP" altLang="en-US" dirty="0" smtClean="0"/>
              <a:t>）</a:t>
            </a:r>
            <a:endParaRPr kumimoji="1" lang="ja-JP" altLang="en-US" dirty="0"/>
          </a:p>
        </p:txBody>
      </p:sp>
      <p:sp>
        <p:nvSpPr>
          <p:cNvPr id="6" name="コンテンツ プレースホルダー 5"/>
          <p:cNvSpPr>
            <a:spLocks noGrp="1"/>
          </p:cNvSpPr>
          <p:nvPr>
            <p:ph sz="half" idx="2"/>
          </p:nvPr>
        </p:nvSpPr>
        <p:spPr>
          <a:xfrm>
            <a:off x="5822731" y="2501460"/>
            <a:ext cx="5286704" cy="3549377"/>
          </a:xfrm>
        </p:spPr>
        <p:txBody>
          <a:bodyPr/>
          <a:lstStyle/>
          <a:p>
            <a:r>
              <a:rPr lang="ja-JP" altLang="en-US" dirty="0"/>
              <a:t>商品貿易とサービス貿易の割合</a:t>
            </a:r>
            <a:endParaRPr lang="en-US" altLang="ja-JP" dirty="0"/>
          </a:p>
          <a:p>
            <a:pPr lvl="1"/>
            <a:r>
              <a:rPr lang="ja-JP" altLang="en-US" dirty="0"/>
              <a:t>商品貿易が</a:t>
            </a:r>
            <a:r>
              <a:rPr lang="en-US" altLang="ja-JP" dirty="0"/>
              <a:t>8</a:t>
            </a:r>
            <a:r>
              <a:rPr lang="ja-JP" altLang="en-US" dirty="0"/>
              <a:t>割弱、サービス貿易が</a:t>
            </a:r>
            <a:r>
              <a:rPr lang="en-US" altLang="ja-JP" dirty="0"/>
              <a:t>2</a:t>
            </a:r>
            <a:r>
              <a:rPr lang="ja-JP" altLang="en-US" dirty="0"/>
              <a:t>割強</a:t>
            </a:r>
          </a:p>
          <a:p>
            <a:r>
              <a:rPr lang="ja-JP" altLang="en-US" dirty="0"/>
              <a:t>商品貿易の中では、製造品の比率が大</a:t>
            </a:r>
          </a:p>
          <a:p>
            <a:r>
              <a:rPr lang="ja-JP" altLang="en-US" dirty="0"/>
              <a:t>サービス貿易は、輸送や旅行などで構成</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10</a:t>
            </a:fld>
            <a:endParaRPr kumimoji="1" lang="ja-JP" altLang="en-US" dirty="0"/>
          </a:p>
        </p:txBody>
      </p:sp>
      <p:graphicFrame>
        <p:nvGraphicFramePr>
          <p:cNvPr id="5" name="グラフ 4"/>
          <p:cNvGraphicFramePr>
            <a:graphicFrameLocks/>
          </p:cNvGraphicFramePr>
          <p:nvPr>
            <p:extLst>
              <p:ext uri="{D42A27DB-BD31-4B8C-83A1-F6EECF244321}">
                <p14:modId xmlns:p14="http://schemas.microsoft.com/office/powerpoint/2010/main" val="1952612210"/>
              </p:ext>
            </p:extLst>
          </p:nvPr>
        </p:nvGraphicFramePr>
        <p:xfrm>
          <a:off x="1241319" y="1825625"/>
          <a:ext cx="4676006" cy="4707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47079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wipe(left)">
                                      <p:cBhvr>
                                        <p:cTn id="16" dur="500"/>
                                        <p:tgtEl>
                                          <p:spTgt spid="6">
                                            <p:txEl>
                                              <p:pRg st="0" end="0"/>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wipe(left)">
                                      <p:cBhvr>
                                        <p:cTn id="20" dur="500"/>
                                        <p:tgtEl>
                                          <p:spTgt spid="6">
                                            <p:txEl>
                                              <p:pRg st="1" end="1"/>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left)">
                                      <p:cBhvr>
                                        <p:cTn id="24" dur="500"/>
                                        <p:tgtEl>
                                          <p:spTgt spid="6">
                                            <p:txEl>
                                              <p:pRg st="2" end="2"/>
                                            </p:txEl>
                                          </p:spTgt>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wipe(left)">
                                      <p:cBhvr>
                                        <p:cTn id="28"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uiExpand="1" build="p"/>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ja-JP" altLang="en-US"/>
              <a:t>サービス貿易</a:t>
            </a:r>
            <a:endParaRPr lang="ja-JP" altLang="en-US" dirty="0"/>
          </a:p>
        </p:txBody>
      </p:sp>
      <p:sp>
        <p:nvSpPr>
          <p:cNvPr id="7" name="コンテンツ プレースホルダー 6"/>
          <p:cNvSpPr>
            <a:spLocks noGrp="1"/>
          </p:cNvSpPr>
          <p:nvPr>
            <p:ph idx="1"/>
          </p:nvPr>
        </p:nvSpPr>
        <p:spPr/>
        <p:txBody>
          <a:bodyPr>
            <a:normAutofit/>
          </a:bodyPr>
          <a:lstStyle/>
          <a:p>
            <a:r>
              <a:rPr lang="ja-JP" altLang="en-US" dirty="0"/>
              <a:t>サービス貿易：異なる国の居住者間でのサービスの取引</a:t>
            </a:r>
            <a:endParaRPr lang="en-US" altLang="ja-JP" dirty="0"/>
          </a:p>
          <a:p>
            <a:pPr lvl="1"/>
            <a:r>
              <a:rPr lang="ja-JP" altLang="en-US" dirty="0"/>
              <a:t>運輸、通信、保険、金融、流通、宿泊、飲食</a:t>
            </a:r>
            <a:r>
              <a:rPr lang="en-US" altLang="ja-JP" dirty="0"/>
              <a:t>etc.</a:t>
            </a:r>
          </a:p>
          <a:p>
            <a:r>
              <a:rPr lang="ja-JP" altLang="en-US" dirty="0"/>
              <a:t>サービス貿易の現状</a:t>
            </a:r>
            <a:endParaRPr lang="en-US" altLang="ja-JP" dirty="0"/>
          </a:p>
          <a:p>
            <a:pPr lvl="1"/>
            <a:r>
              <a:rPr lang="ja-JP" altLang="en-US" dirty="0"/>
              <a:t>世界の</a:t>
            </a:r>
            <a:r>
              <a:rPr lang="en-US" altLang="ja-JP" dirty="0"/>
              <a:t>GDP</a:t>
            </a:r>
            <a:r>
              <a:rPr lang="ja-JP" altLang="en-US" dirty="0"/>
              <a:t>のうちサービス部門が占める割合：約</a:t>
            </a:r>
            <a:r>
              <a:rPr lang="en-US" altLang="ja-JP" dirty="0"/>
              <a:t>7</a:t>
            </a:r>
            <a:r>
              <a:rPr lang="ja-JP" altLang="en-US" dirty="0"/>
              <a:t>割</a:t>
            </a:r>
          </a:p>
          <a:p>
            <a:pPr lvl="1"/>
            <a:r>
              <a:rPr lang="ja-JP" altLang="en-US" dirty="0"/>
              <a:t>世界の貿易総額のうちサービス貿易が占める割合：約</a:t>
            </a:r>
            <a:r>
              <a:rPr lang="en-US" altLang="ja-JP" dirty="0"/>
              <a:t>2</a:t>
            </a:r>
            <a:r>
              <a:rPr lang="ja-JP" altLang="en-US" dirty="0"/>
              <a:t>割</a:t>
            </a:r>
          </a:p>
          <a:p>
            <a:r>
              <a:rPr lang="ja-JP" altLang="en-US" dirty="0"/>
              <a:t>サービス貿易が少ない理由：</a:t>
            </a:r>
            <a:endParaRPr lang="en-US" altLang="ja-JP" dirty="0"/>
          </a:p>
          <a:p>
            <a:pPr lvl="1"/>
            <a:r>
              <a:rPr lang="ja-JP" altLang="en-US" dirty="0"/>
              <a:t>サービスを欲する人に地理的に離れた所から供給することが困難</a:t>
            </a:r>
            <a:endParaRPr lang="en-US" altLang="ja-JP" dirty="0"/>
          </a:p>
          <a:p>
            <a:r>
              <a:rPr lang="ja-JP" altLang="en-US" dirty="0"/>
              <a:t>サービス貿易の今後：</a:t>
            </a:r>
            <a:endParaRPr lang="en-US" altLang="ja-JP" dirty="0"/>
          </a:p>
          <a:p>
            <a:pPr lvl="1"/>
            <a:r>
              <a:rPr lang="ja-JP" altLang="en-US" dirty="0"/>
              <a:t>情報通信技術の進展の後押し → 今後大きく伸びる可能性</a:t>
            </a:r>
          </a:p>
          <a:p>
            <a:endParaRPr lang="ja-JP" altLang="en-US" dirty="0"/>
          </a:p>
        </p:txBody>
      </p:sp>
      <p:sp>
        <p:nvSpPr>
          <p:cNvPr id="5" name="スライド番号プレースホルダー 4"/>
          <p:cNvSpPr>
            <a:spLocks noGrp="1"/>
          </p:cNvSpPr>
          <p:nvPr>
            <p:ph type="sldNum" sz="quarter" idx="12"/>
          </p:nvPr>
        </p:nvSpPr>
        <p:spPr/>
        <p:txBody>
          <a:bodyPr/>
          <a:lstStyle/>
          <a:p>
            <a:fld id="{4B716EDC-74FF-435D-9BD8-54C64339F356}" type="slidenum">
              <a:rPr lang="ja-JP" altLang="en-US" smtClean="0"/>
              <a:pPr/>
              <a:t>11</a:t>
            </a:fld>
            <a:endParaRPr lang="ja-JP" altLang="en-US" dirty="0"/>
          </a:p>
        </p:txBody>
      </p:sp>
    </p:spTree>
    <p:extLst>
      <p:ext uri="{BB962C8B-B14F-4D97-AF65-F5344CB8AC3E}">
        <p14:creationId xmlns:p14="http://schemas.microsoft.com/office/powerpoint/2010/main" val="1919842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wipe(left)">
                                      <p:cBhvr>
                                        <p:cTn id="11" dur="500"/>
                                        <p:tgtEl>
                                          <p:spTgt spid="7">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wipe(left)">
                                      <p:cBhvr>
                                        <p:cTn id="16" dur="500"/>
                                        <p:tgtEl>
                                          <p:spTgt spid="7">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wipe(left)">
                                      <p:cBhvr>
                                        <p:cTn id="20" dur="500"/>
                                        <p:tgtEl>
                                          <p:spTgt spid="7">
                                            <p:txEl>
                                              <p:pRg st="3" end="3"/>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7">
                                            <p:txEl>
                                              <p:pRg st="4" end="4"/>
                                            </p:txEl>
                                          </p:spTgt>
                                        </p:tgtEl>
                                        <p:attrNameLst>
                                          <p:attrName>style.visibility</p:attrName>
                                        </p:attrNameLst>
                                      </p:cBhvr>
                                      <p:to>
                                        <p:strVal val="visible"/>
                                      </p:to>
                                    </p:set>
                                    <p:animEffect transition="in" filter="wipe(left)">
                                      <p:cBhvr>
                                        <p:cTn id="24" dur="500"/>
                                        <p:tgtEl>
                                          <p:spTgt spid="7">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Effect transition="in" filter="wipe(left)">
                                      <p:cBhvr>
                                        <p:cTn id="29" dur="500"/>
                                        <p:tgtEl>
                                          <p:spTgt spid="7">
                                            <p:txEl>
                                              <p:pRg st="5" end="5"/>
                                            </p:txEl>
                                          </p:spTgt>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animEffect transition="in" filter="wipe(left)">
                                      <p:cBhvr>
                                        <p:cTn id="33" dur="500"/>
                                        <p:tgtEl>
                                          <p:spTgt spid="7">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7">
                                            <p:txEl>
                                              <p:pRg st="7" end="7"/>
                                            </p:txEl>
                                          </p:spTgt>
                                        </p:tgtEl>
                                        <p:attrNameLst>
                                          <p:attrName>style.visibility</p:attrName>
                                        </p:attrNameLst>
                                      </p:cBhvr>
                                      <p:to>
                                        <p:strVal val="visible"/>
                                      </p:to>
                                    </p:set>
                                    <p:animEffect transition="in" filter="wipe(left)">
                                      <p:cBhvr>
                                        <p:cTn id="38" dur="500"/>
                                        <p:tgtEl>
                                          <p:spTgt spid="7">
                                            <p:txEl>
                                              <p:pRg st="7" end="7"/>
                                            </p:txEl>
                                          </p:spTgt>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7">
                                            <p:txEl>
                                              <p:pRg st="8" end="8"/>
                                            </p:txEl>
                                          </p:spTgt>
                                        </p:tgtEl>
                                        <p:attrNameLst>
                                          <p:attrName>style.visibility</p:attrName>
                                        </p:attrNameLst>
                                      </p:cBhvr>
                                      <p:to>
                                        <p:strVal val="visible"/>
                                      </p:to>
                                    </p:set>
                                    <p:animEffect transition="in" filter="wipe(left)">
                                      <p:cBhvr>
                                        <p:cTn id="42"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高・中・低所得国の貿易構造</a:t>
            </a:r>
            <a:endParaRPr kumimoji="1" lang="ja-JP" altLang="en-US" dirty="0"/>
          </a:p>
        </p:txBody>
      </p:sp>
      <p:sp>
        <p:nvSpPr>
          <p:cNvPr id="3" name="コンテンツ プレースホルダー 2"/>
          <p:cNvSpPr>
            <a:spLocks noGrp="1"/>
          </p:cNvSpPr>
          <p:nvPr>
            <p:ph idx="1"/>
          </p:nvPr>
        </p:nvSpPr>
        <p:spPr>
          <a:xfrm>
            <a:off x="838200" y="1690690"/>
            <a:ext cx="10515600" cy="4486273"/>
          </a:xfrm>
        </p:spPr>
        <p:txBody>
          <a:bodyPr/>
          <a:lstStyle/>
          <a:p>
            <a:r>
              <a:rPr kumimoji="1" lang="ja-JP" altLang="en-US" dirty="0"/>
              <a:t>貿易構造：その国の発展段階によって大きく異なる</a:t>
            </a:r>
            <a:endParaRPr kumimoji="1" lang="en-US" altLang="ja-JP" dirty="0"/>
          </a:p>
          <a:p>
            <a:r>
              <a:rPr kumimoji="1" lang="ja-JP" altLang="en-US" dirty="0"/>
              <a:t>高所得国の品目別商品貿易額（</a:t>
            </a:r>
            <a:r>
              <a:rPr kumimoji="1" lang="en-US" altLang="ja-JP" dirty="0"/>
              <a:t>2009</a:t>
            </a:r>
            <a:r>
              <a:rPr kumimoji="1" lang="ja-JP" altLang="en-US" dirty="0"/>
              <a:t>年</a:t>
            </a:r>
            <a:r>
              <a:rPr kumimoji="1" lang="ja-JP" altLang="en-US"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12</a:t>
            </a:fld>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516469458"/>
              </p:ext>
            </p:extLst>
          </p:nvPr>
        </p:nvGraphicFramePr>
        <p:xfrm>
          <a:off x="1837624" y="2820037"/>
          <a:ext cx="6552724" cy="3901440"/>
        </p:xfrm>
        <a:graphic>
          <a:graphicData uri="http://schemas.openxmlformats.org/drawingml/2006/table">
            <a:tbl>
              <a:tblPr/>
              <a:tblGrid>
                <a:gridCol w="419070">
                  <a:extLst>
                    <a:ext uri="{9D8B030D-6E8A-4147-A177-3AD203B41FA5}">
                      <a16:colId xmlns:a16="http://schemas.microsoft.com/office/drawing/2014/main" xmlns="" val="20000"/>
                    </a:ext>
                  </a:extLst>
                </a:gridCol>
                <a:gridCol w="2019154">
                  <a:extLst>
                    <a:ext uri="{9D8B030D-6E8A-4147-A177-3AD203B41FA5}">
                      <a16:colId xmlns:a16="http://schemas.microsoft.com/office/drawing/2014/main" xmlns="" val="20001"/>
                    </a:ext>
                  </a:extLst>
                </a:gridCol>
                <a:gridCol w="1028625">
                  <a:extLst>
                    <a:ext uri="{9D8B030D-6E8A-4147-A177-3AD203B41FA5}">
                      <a16:colId xmlns:a16="http://schemas.microsoft.com/office/drawing/2014/main" xmlns="" val="20002"/>
                    </a:ext>
                  </a:extLst>
                </a:gridCol>
                <a:gridCol w="1028625">
                  <a:extLst>
                    <a:ext uri="{9D8B030D-6E8A-4147-A177-3AD203B41FA5}">
                      <a16:colId xmlns:a16="http://schemas.microsoft.com/office/drawing/2014/main" xmlns="" val="20003"/>
                    </a:ext>
                  </a:extLst>
                </a:gridCol>
                <a:gridCol w="1028625">
                  <a:extLst>
                    <a:ext uri="{9D8B030D-6E8A-4147-A177-3AD203B41FA5}">
                      <a16:colId xmlns:a16="http://schemas.microsoft.com/office/drawing/2014/main" xmlns="" val="20004"/>
                    </a:ext>
                  </a:extLst>
                </a:gridCol>
                <a:gridCol w="1028625">
                  <a:extLst>
                    <a:ext uri="{9D8B030D-6E8A-4147-A177-3AD203B41FA5}">
                      <a16:colId xmlns:a16="http://schemas.microsoft.com/office/drawing/2014/main" xmlns="" val="20005"/>
                    </a:ext>
                  </a:extLst>
                </a:gridCol>
              </a:tblGrid>
              <a:tr h="22222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ＭＳ Ｐゴシック"/>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a:solidFill>
                            <a:srgbClr val="000000"/>
                          </a:solidFill>
                          <a:latin typeface="ＭＳ Ｐゴシック"/>
                        </a:rPr>
                        <a:t>対低所得国</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kumimoji="1" lang="ja-JP" altLang="en-US"/>
                    </a:p>
                  </a:txBody>
                  <a:tcPr/>
                </a:tc>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dirty="0">
                          <a:solidFill>
                            <a:srgbClr val="000000"/>
                          </a:solidFill>
                          <a:latin typeface="ＭＳ Ｐゴシック"/>
                        </a:rPr>
                        <a:t>対中所得国</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xmlns="" val="10000"/>
                  </a:ext>
                </a:extLst>
              </a:tr>
              <a:tr h="234574">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　</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a:solidFill>
                            <a:srgbClr val="000000"/>
                          </a:solidFill>
                          <a:latin typeface="ＭＳ Ｐゴシック"/>
                        </a:rPr>
                        <a:t>輸　出</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dirty="0">
                          <a:solidFill>
                            <a:srgbClr val="000000"/>
                          </a:solidFill>
                          <a:latin typeface="ＭＳ Ｐゴシック"/>
                        </a:rPr>
                        <a:t>輸　入</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dirty="0">
                          <a:solidFill>
                            <a:srgbClr val="000000"/>
                          </a:solidFill>
                          <a:latin typeface="ＭＳ Ｐゴシック"/>
                        </a:rPr>
                        <a:t>輸　出</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a:solidFill>
                            <a:srgbClr val="000000"/>
                          </a:solidFill>
                          <a:latin typeface="ＭＳ Ｐゴシック"/>
                        </a:rPr>
                        <a:t>輸　入</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222227">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総額（億米ドル）</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869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1,004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18,454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28,166 </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22227">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総額に占める率（</a:t>
                      </a:r>
                      <a:r>
                        <a:rPr lang="en-US" altLang="ja-JP" sz="1600" b="0" i="0" u="none" strike="noStrike" dirty="0">
                          <a:solidFill>
                            <a:srgbClr val="000000"/>
                          </a:solidFill>
                          <a:latin typeface="ＭＳ Ｐゴシック"/>
                        </a:rPr>
                        <a:t>%</a:t>
                      </a:r>
                      <a:r>
                        <a:rPr lang="ja-JP" altLang="en-US" sz="1600" b="0" i="0" u="none" strike="noStrike" dirty="0">
                          <a:solidFill>
                            <a:srgbClr val="000000"/>
                          </a:solidFill>
                          <a:latin typeface="ＭＳ Ｐゴシック"/>
                        </a:rPr>
                        <a:t>）</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ja-JP" altLang="en-US" sz="1600" b="0" i="0" u="none" strike="noStrike" dirty="0">
                          <a:solidFill>
                            <a:srgbClr val="000000"/>
                          </a:solidFill>
                          <a:latin typeface="+mn-ea"/>
                          <a:ea typeface="+mn-ea"/>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ja-JP" altLang="en-US" sz="1600" b="0" i="0" u="none" strike="noStrike" dirty="0">
                          <a:solidFill>
                            <a:srgbClr val="000000"/>
                          </a:solidFill>
                          <a:latin typeface="+mn-ea"/>
                          <a:ea typeface="+mn-ea"/>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endParaRPr lang="ja-JP" altLang="en-US" sz="1600" b="0" i="0" u="none" strike="noStrike" dirty="0">
                        <a:solidFill>
                          <a:srgbClr val="000000"/>
                        </a:solidFill>
                        <a:latin typeface="+mn-ea"/>
                        <a:ea typeface="+mn-ea"/>
                      </a:endParaRP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endParaRPr lang="ja-JP" altLang="en-US" sz="1600" b="0" i="0" u="none" strike="noStrike">
                        <a:solidFill>
                          <a:srgbClr val="000000"/>
                        </a:solidFill>
                        <a:latin typeface="+mn-ea"/>
                        <a:ea typeface="+mn-ea"/>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222227">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農産物・食料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12.6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17.5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8.4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8.7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22222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穀　物</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4.1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0.7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1.4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0.5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222227">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鉱石・非鉄金属・燃料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12.9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44.6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10.7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23.5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22222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原　油</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0.4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34.1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0.5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12.7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22222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石油製品</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10.7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1.6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4.4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3.6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222227">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製造品</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67.3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33.2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75.2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64.0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22222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化学製品</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11.0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0.8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14.0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3.6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22222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鉄　鋼</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2.9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0.1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3.4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1.7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22222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機械・輸送用機器</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42.0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1.6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41.8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31.8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22222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家具・繊維・履物</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2.6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28.3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3.2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13.0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22222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その他</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9.0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2.4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13.3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14.2 </a:t>
                      </a:r>
                    </a:p>
                  </a:txBody>
                  <a:tcPr marL="0" marR="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234574">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ＭＳ Ｐゴシック"/>
                        </a:rPr>
                        <a:t>雑製品</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7.2 </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4.8 </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5.7 </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3.8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3684498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高・中・低所得国の貿易構造（つづき）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高所得国－低所得国の特徴：</a:t>
            </a:r>
            <a:r>
              <a:rPr lang="ja-JP" altLang="en-US" dirty="0">
                <a:solidFill>
                  <a:srgbClr val="000000"/>
                </a:solidFill>
              </a:rPr>
              <a:t>高所得国は高い技術や巨額の設備を必要とする商品を輸出し、低所得は地下資源や軽工業品を輸出</a:t>
            </a:r>
            <a:endParaRPr lang="ja-JP" altLang="en-US" dirty="0"/>
          </a:p>
          <a:p>
            <a:pPr lvl="1"/>
            <a:r>
              <a:rPr lang="ja-JP" altLang="en-US" dirty="0"/>
              <a:t>産業間貿易（互いに異なる産業で生産された商品を輸出）</a:t>
            </a:r>
          </a:p>
          <a:p>
            <a:pPr lvl="1"/>
            <a:r>
              <a:rPr lang="ja-JP" altLang="en-US" dirty="0"/>
              <a:t>垂直貿易（ある国が原材料を輸出し、他の国がそれを加工した商品を輸出）</a:t>
            </a:r>
          </a:p>
          <a:p>
            <a:r>
              <a:rPr lang="ja-JP" altLang="en-US" dirty="0"/>
              <a:t>高所得国－中所得国の特徴：</a:t>
            </a:r>
          </a:p>
          <a:p>
            <a:pPr lvl="1"/>
            <a:r>
              <a:rPr lang="ja-JP" altLang="en-US" dirty="0"/>
              <a:t>産業内貿易（同じ産業で生産された商品について輸出も輸入も行う）</a:t>
            </a:r>
          </a:p>
          <a:p>
            <a:pPr lvl="1"/>
            <a:r>
              <a:rPr lang="ja-JP" altLang="en-US" dirty="0"/>
              <a:t>水平貿易（最終生産物を互いに取引する）</a:t>
            </a:r>
          </a:p>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13</a:t>
            </a:fld>
            <a:endParaRPr kumimoji="1" lang="ja-JP" altLang="en-US" dirty="0"/>
          </a:p>
        </p:txBody>
      </p:sp>
    </p:spTree>
    <p:extLst>
      <p:ext uri="{BB962C8B-B14F-4D97-AF65-F5344CB8AC3E}">
        <p14:creationId xmlns:p14="http://schemas.microsoft.com/office/powerpoint/2010/main" val="376727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日本の品目別貿易額</a:t>
            </a:r>
            <a:endParaRPr kumimoji="1" lang="ja-JP" altLang="en-US" dirty="0"/>
          </a:p>
        </p:txBody>
      </p:sp>
      <p:sp>
        <p:nvSpPr>
          <p:cNvPr id="3" name="コンテンツ プレースホルダー 2"/>
          <p:cNvSpPr>
            <a:spLocks noGrp="1"/>
          </p:cNvSpPr>
          <p:nvPr>
            <p:ph idx="1"/>
          </p:nvPr>
        </p:nvSpPr>
        <p:spPr/>
        <p:txBody>
          <a:bodyPr/>
          <a:lstStyle/>
          <a:p>
            <a:r>
              <a:rPr lang="ja-JP" altLang="en-US" dirty="0"/>
              <a:t>日本の品目別商品貿易額（</a:t>
            </a:r>
            <a:r>
              <a:rPr lang="en-US" altLang="ja-JP" dirty="0"/>
              <a:t>2011</a:t>
            </a:r>
            <a:r>
              <a:rPr lang="ja-JP" altLang="en-US" dirty="0"/>
              <a:t>年</a:t>
            </a:r>
            <a:r>
              <a:rPr lang="ja-JP" altLang="en-US"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14</a:t>
            </a:fld>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1257049426"/>
              </p:ext>
            </p:extLst>
          </p:nvPr>
        </p:nvGraphicFramePr>
        <p:xfrm>
          <a:off x="1012726" y="2300435"/>
          <a:ext cx="5987844" cy="4338854"/>
        </p:xfrm>
        <a:graphic>
          <a:graphicData uri="http://schemas.openxmlformats.org/drawingml/2006/table">
            <a:tbl>
              <a:tblPr/>
              <a:tblGrid>
                <a:gridCol w="436199">
                  <a:extLst>
                    <a:ext uri="{9D8B030D-6E8A-4147-A177-3AD203B41FA5}">
                      <a16:colId xmlns:a16="http://schemas.microsoft.com/office/drawing/2014/main" xmlns="" val="20000"/>
                    </a:ext>
                  </a:extLst>
                </a:gridCol>
                <a:gridCol w="1744804">
                  <a:extLst>
                    <a:ext uri="{9D8B030D-6E8A-4147-A177-3AD203B41FA5}">
                      <a16:colId xmlns:a16="http://schemas.microsoft.com/office/drawing/2014/main" xmlns="" val="20001"/>
                    </a:ext>
                  </a:extLst>
                </a:gridCol>
                <a:gridCol w="1268947">
                  <a:extLst>
                    <a:ext uri="{9D8B030D-6E8A-4147-A177-3AD203B41FA5}">
                      <a16:colId xmlns:a16="http://schemas.microsoft.com/office/drawing/2014/main" xmlns="" val="20002"/>
                    </a:ext>
                  </a:extLst>
                </a:gridCol>
                <a:gridCol w="1268947">
                  <a:extLst>
                    <a:ext uri="{9D8B030D-6E8A-4147-A177-3AD203B41FA5}">
                      <a16:colId xmlns:a16="http://schemas.microsoft.com/office/drawing/2014/main" xmlns="" val="20003"/>
                    </a:ext>
                  </a:extLst>
                </a:gridCol>
                <a:gridCol w="1268947">
                  <a:extLst>
                    <a:ext uri="{9D8B030D-6E8A-4147-A177-3AD203B41FA5}">
                      <a16:colId xmlns:a16="http://schemas.microsoft.com/office/drawing/2014/main" xmlns="" val="20004"/>
                    </a:ext>
                  </a:extLst>
                </a:gridCol>
              </a:tblGrid>
              <a:tr h="452654">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700" b="0" i="0" u="none" strike="noStrike" dirty="0">
                          <a:solidFill>
                            <a:srgbClr val="000000"/>
                          </a:solidFill>
                          <a:latin typeface="ＭＳ Ｐゴシック"/>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700" b="0" i="0" u="none" strike="noStrike" dirty="0">
                          <a:solidFill>
                            <a:srgbClr val="000000"/>
                          </a:solidFill>
                          <a:latin typeface="ＭＳ Ｐゴシック"/>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700" b="0" i="0" u="none" strike="noStrike" dirty="0">
                          <a:solidFill>
                            <a:srgbClr val="000000"/>
                          </a:solidFill>
                          <a:latin typeface="ＭＳ Ｐゴシック"/>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700" b="0" i="0" u="none" strike="noStrike">
                          <a:solidFill>
                            <a:srgbClr val="000000"/>
                          </a:solidFill>
                          <a:latin typeface="ＭＳ Ｐゴシック"/>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ja-JP" altLang="en-US" sz="1700" b="0" i="0" u="none" strike="noStrike" dirty="0">
                          <a:solidFill>
                            <a:srgbClr val="000000"/>
                          </a:solidFill>
                          <a:latin typeface="ＭＳ Ｐゴシック"/>
                        </a:rPr>
                        <a:t>（単位　億円）</a:t>
                      </a:r>
                      <a:endParaRPr lang="zh-TW" altLang="en-US" sz="1700" b="0" i="0" u="none" strike="noStrike" dirty="0">
                        <a:solidFill>
                          <a:srgbClr val="000000"/>
                        </a:solidFill>
                        <a:latin typeface="ＭＳ Ｐゴシック"/>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252402">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a:solidFill>
                            <a:srgbClr val="000000"/>
                          </a:solidFill>
                          <a:latin typeface="ＭＳ Ｐゴシック"/>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700" b="0" i="0" u="none" strike="noStrike">
                          <a:solidFill>
                            <a:srgbClr val="000000"/>
                          </a:solidFill>
                          <a:latin typeface="ＭＳ Ｐゴシック"/>
                        </a:rPr>
                        <a:t>輸　出</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700" b="0" i="0" u="none" strike="noStrike">
                          <a:solidFill>
                            <a:srgbClr val="000000"/>
                          </a:solidFill>
                          <a:latin typeface="ＭＳ Ｐゴシック"/>
                        </a:rPr>
                        <a:t>輸　入</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700" b="0" i="0" u="none" strike="noStrike">
                          <a:solidFill>
                            <a:srgbClr val="000000"/>
                          </a:solidFill>
                          <a:latin typeface="ＭＳ Ｐゴシック"/>
                        </a:rPr>
                        <a:t>収　支</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食料品</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  3,591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58,542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-54,952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原料品</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  9,716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52,703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-42,988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鉱物性燃料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12,471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218,161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-205,691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化学製品</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67,980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60,976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7,004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原料別製品</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87,861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60,692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27,169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一般機械</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a:solidFill>
                            <a:srgbClr val="000000"/>
                          </a:solidFill>
                          <a:latin typeface="+mn-ea"/>
                          <a:ea typeface="+mn-ea"/>
                        </a:rPr>
                        <a:t>138,033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49,697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88,336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電気機器</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116,001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79,888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36,112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輸送用機器</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140,334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17,376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122,958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その他</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   79,478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83,075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-3,597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2524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総額</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a:solidFill>
                            <a:srgbClr val="000000"/>
                          </a:solidFill>
                          <a:latin typeface="+mn-ea"/>
                          <a:ea typeface="+mn-ea"/>
                        </a:rPr>
                        <a:t>655,465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681,112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-25,647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252402">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700" b="0" i="0" u="none" strike="noStrike">
                        <a:solidFill>
                          <a:srgbClr val="000000"/>
                        </a:solidFill>
                        <a:latin typeface="ＭＳ Ｐゴシック"/>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アジア（除く中東）</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a:solidFill>
                            <a:srgbClr val="000000"/>
                          </a:solidFill>
                          <a:latin typeface="+mn-ea"/>
                          <a:ea typeface="+mn-ea"/>
                        </a:rPr>
                        <a:t>366,859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303,913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62,945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252402">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7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北　米</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a:solidFill>
                            <a:srgbClr val="000000"/>
                          </a:solidFill>
                          <a:latin typeface="+mn-ea"/>
                          <a:ea typeface="+mn-ea"/>
                        </a:rPr>
                        <a:t>107,271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  69,702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37,569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252402">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700" b="0" i="0" u="none" strike="noStrike">
                        <a:solidFill>
                          <a:srgbClr val="000000"/>
                        </a:solidFill>
                        <a:latin typeface="ＭＳ Ｐゴシック"/>
                      </a:endParaRPr>
                    </a:p>
                  </a:txBody>
                  <a:tcPr marL="0" marR="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西　欧</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   81,503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  70,307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11,196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252402">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a:solidFill>
                            <a:srgbClr val="000000"/>
                          </a:solidFill>
                          <a:latin typeface="ＭＳ Ｐゴシック"/>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700" b="0" i="0" u="none" strike="noStrike" dirty="0">
                          <a:solidFill>
                            <a:srgbClr val="000000"/>
                          </a:solidFill>
                          <a:latin typeface="ＭＳ Ｐゴシック"/>
                        </a:rPr>
                        <a:t>その他</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   99,833 </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237,190 </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700" b="0" i="0" u="none" strike="noStrike" dirty="0">
                          <a:solidFill>
                            <a:srgbClr val="000000"/>
                          </a:solidFill>
                          <a:latin typeface="+mn-ea"/>
                          <a:ea typeface="+mn-ea"/>
                        </a:rPr>
                        <a:t>-137,357 </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5"/>
                  </a:ext>
                </a:extLst>
              </a:tr>
            </a:tbl>
          </a:graphicData>
        </a:graphic>
      </p:graphicFrame>
      <p:sp>
        <p:nvSpPr>
          <p:cNvPr id="12" name="コンテンツ プレースホルダー 2"/>
          <p:cNvSpPr txBox="1">
            <a:spLocks/>
          </p:cNvSpPr>
          <p:nvPr/>
        </p:nvSpPr>
        <p:spPr>
          <a:xfrm>
            <a:off x="7104993" y="2339976"/>
            <a:ext cx="4876799" cy="41989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日本の貿易の特徴：産業間貿易・垂直貿易の</a:t>
            </a:r>
            <a:r>
              <a:rPr lang="ja-JP" altLang="en-US" dirty="0">
                <a:solidFill>
                  <a:srgbClr val="000000"/>
                </a:solidFill>
              </a:rPr>
              <a:t>様相が強い</a:t>
            </a:r>
            <a:endParaRPr lang="en-US" altLang="ja-JP" dirty="0"/>
          </a:p>
          <a:p>
            <a:pPr lvl="1"/>
            <a:r>
              <a:rPr lang="ja-JP" altLang="en-US" dirty="0"/>
              <a:t>輸入超過：鉱物性燃料、食料品、原料品</a:t>
            </a:r>
            <a:endParaRPr lang="en-US" altLang="ja-JP" dirty="0"/>
          </a:p>
          <a:p>
            <a:pPr lvl="1"/>
            <a:r>
              <a:rPr lang="ja-JP" altLang="en-US" dirty="0"/>
              <a:t>輸出超過：輸送用機器、一般機械</a:t>
            </a:r>
          </a:p>
          <a:p>
            <a:r>
              <a:rPr lang="ja-JP" altLang="en-US" dirty="0"/>
              <a:t>主要な貿易相手国：</a:t>
            </a:r>
          </a:p>
          <a:p>
            <a:pPr lvl="1"/>
            <a:r>
              <a:rPr lang="ja-JP" altLang="en-US" dirty="0"/>
              <a:t>輸出入ともにアジア諸国（中東諸国を除く）</a:t>
            </a:r>
          </a:p>
          <a:p>
            <a:pPr lvl="1"/>
            <a:r>
              <a:rPr lang="ja-JP" altLang="en-US" dirty="0"/>
              <a:t>総額の約半分</a:t>
            </a:r>
          </a:p>
          <a:p>
            <a:endParaRPr lang="ja-JP" altLang="en-US" dirty="0"/>
          </a:p>
        </p:txBody>
      </p:sp>
    </p:spTree>
    <p:extLst>
      <p:ext uri="{BB962C8B-B14F-4D97-AF65-F5344CB8AC3E}">
        <p14:creationId xmlns:p14="http://schemas.microsoft.com/office/powerpoint/2010/main" val="29595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2">
                                            <p:txEl>
                                              <p:pRg st="0" end="0"/>
                                            </p:txEl>
                                          </p:spTgt>
                                        </p:tgtEl>
                                        <p:attrNameLst>
                                          <p:attrName>style.visibility</p:attrName>
                                        </p:attrNameLst>
                                      </p:cBhvr>
                                      <p:to>
                                        <p:strVal val="visible"/>
                                      </p:to>
                                    </p:set>
                                    <p:animEffect transition="in" filter="wipe(left)">
                                      <p:cBhvr>
                                        <p:cTn id="16" dur="500"/>
                                        <p:tgtEl>
                                          <p:spTgt spid="12">
                                            <p:txEl>
                                              <p:pRg st="0" end="0"/>
                                            </p:txEl>
                                          </p:spTgt>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12">
                                            <p:txEl>
                                              <p:pRg st="1" end="1"/>
                                            </p:txEl>
                                          </p:spTgt>
                                        </p:tgtEl>
                                        <p:attrNameLst>
                                          <p:attrName>style.visibility</p:attrName>
                                        </p:attrNameLst>
                                      </p:cBhvr>
                                      <p:to>
                                        <p:strVal val="visible"/>
                                      </p:to>
                                    </p:set>
                                    <p:animEffect transition="in" filter="wipe(left)">
                                      <p:cBhvr>
                                        <p:cTn id="20" dur="500"/>
                                        <p:tgtEl>
                                          <p:spTgt spid="12">
                                            <p:txEl>
                                              <p:pRg st="1" end="1"/>
                                            </p:txEl>
                                          </p:spTgt>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12">
                                            <p:txEl>
                                              <p:pRg st="2" end="2"/>
                                            </p:txEl>
                                          </p:spTgt>
                                        </p:tgtEl>
                                        <p:attrNameLst>
                                          <p:attrName>style.visibility</p:attrName>
                                        </p:attrNameLst>
                                      </p:cBhvr>
                                      <p:to>
                                        <p:strVal val="visible"/>
                                      </p:to>
                                    </p:set>
                                    <p:animEffect transition="in" filter="wipe(left)">
                                      <p:cBhvr>
                                        <p:cTn id="24" dur="500"/>
                                        <p:tgtEl>
                                          <p:spTgt spid="1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2">
                                            <p:txEl>
                                              <p:pRg st="3" end="3"/>
                                            </p:txEl>
                                          </p:spTgt>
                                        </p:tgtEl>
                                        <p:attrNameLst>
                                          <p:attrName>style.visibility</p:attrName>
                                        </p:attrNameLst>
                                      </p:cBhvr>
                                      <p:to>
                                        <p:strVal val="visible"/>
                                      </p:to>
                                    </p:set>
                                    <p:animEffect transition="in" filter="wipe(left)">
                                      <p:cBhvr>
                                        <p:cTn id="29" dur="500"/>
                                        <p:tgtEl>
                                          <p:spTgt spid="12">
                                            <p:txEl>
                                              <p:pRg st="3" end="3"/>
                                            </p:txEl>
                                          </p:spTgt>
                                        </p:tgtEl>
                                      </p:cBhvr>
                                    </p:animEffect>
                                  </p:childTnLst>
                                </p:cTn>
                              </p:par>
                            </p:childTnLst>
                          </p:cTn>
                        </p:par>
                        <p:par>
                          <p:cTn id="30" fill="hold">
                            <p:stCondLst>
                              <p:cond delay="500"/>
                            </p:stCondLst>
                            <p:childTnLst>
                              <p:par>
                                <p:cTn id="31" presetID="22" presetClass="entr" presetSubtype="8" fill="hold" nodeType="afterEffect">
                                  <p:stCondLst>
                                    <p:cond delay="0"/>
                                  </p:stCondLst>
                                  <p:childTnLst>
                                    <p:set>
                                      <p:cBhvr>
                                        <p:cTn id="32" dur="1" fill="hold">
                                          <p:stCondLst>
                                            <p:cond delay="0"/>
                                          </p:stCondLst>
                                        </p:cTn>
                                        <p:tgtEl>
                                          <p:spTgt spid="12">
                                            <p:txEl>
                                              <p:pRg st="4" end="4"/>
                                            </p:txEl>
                                          </p:spTgt>
                                        </p:tgtEl>
                                        <p:attrNameLst>
                                          <p:attrName>style.visibility</p:attrName>
                                        </p:attrNameLst>
                                      </p:cBhvr>
                                      <p:to>
                                        <p:strVal val="visible"/>
                                      </p:to>
                                    </p:set>
                                    <p:animEffect transition="in" filter="wipe(left)">
                                      <p:cBhvr>
                                        <p:cTn id="33" dur="500"/>
                                        <p:tgtEl>
                                          <p:spTgt spid="12">
                                            <p:txEl>
                                              <p:pRg st="4" end="4"/>
                                            </p:txEl>
                                          </p:spTgt>
                                        </p:tgtEl>
                                      </p:cBhvr>
                                    </p:animEffect>
                                  </p:childTnLst>
                                </p:cTn>
                              </p:par>
                            </p:childTnLst>
                          </p:cTn>
                        </p:par>
                        <p:par>
                          <p:cTn id="34" fill="hold">
                            <p:stCondLst>
                              <p:cond delay="1000"/>
                            </p:stCondLst>
                            <p:childTnLst>
                              <p:par>
                                <p:cTn id="35" presetID="22" presetClass="entr" presetSubtype="8" fill="hold" nodeType="after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Effect transition="in" filter="wipe(left)">
                                      <p:cBhvr>
                                        <p:cTn id="37" dur="500"/>
                                        <p:tgtEl>
                                          <p:spTgt spid="1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日本の品目別貿易額（つづき）</a:t>
            </a:r>
          </a:p>
        </p:txBody>
      </p:sp>
      <p:sp>
        <p:nvSpPr>
          <p:cNvPr id="3" name="コンテンツ プレースホルダー 2"/>
          <p:cNvSpPr>
            <a:spLocks noGrp="1"/>
          </p:cNvSpPr>
          <p:nvPr>
            <p:ph idx="1"/>
          </p:nvPr>
        </p:nvSpPr>
        <p:spPr>
          <a:xfrm>
            <a:off x="838200" y="1690690"/>
            <a:ext cx="10515600" cy="4486273"/>
          </a:xfrm>
        </p:spPr>
        <p:txBody>
          <a:bodyPr/>
          <a:lstStyle/>
          <a:p>
            <a:r>
              <a:rPr lang="ja-JP" altLang="en-US" dirty="0"/>
              <a:t>日本の品目別サービス収支額（</a:t>
            </a:r>
            <a:r>
              <a:rPr lang="en-US" altLang="ja-JP" dirty="0"/>
              <a:t>2010</a:t>
            </a:r>
            <a:r>
              <a:rPr lang="ja-JP" altLang="en-US" dirty="0"/>
              <a:t>年</a:t>
            </a:r>
            <a:r>
              <a:rPr lang="ja-JP" altLang="en-US"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15</a:t>
            </a:fld>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2292390876"/>
              </p:ext>
            </p:extLst>
          </p:nvPr>
        </p:nvGraphicFramePr>
        <p:xfrm>
          <a:off x="1463343" y="2009334"/>
          <a:ext cx="5573333" cy="4712143"/>
        </p:xfrm>
        <a:graphic>
          <a:graphicData uri="http://schemas.openxmlformats.org/drawingml/2006/table">
            <a:tbl>
              <a:tblPr/>
              <a:tblGrid>
                <a:gridCol w="376114">
                  <a:extLst>
                    <a:ext uri="{9D8B030D-6E8A-4147-A177-3AD203B41FA5}">
                      <a16:colId xmlns:a16="http://schemas.microsoft.com/office/drawing/2014/main" xmlns="" val="20000"/>
                    </a:ext>
                  </a:extLst>
                </a:gridCol>
                <a:gridCol w="1914766">
                  <a:extLst>
                    <a:ext uri="{9D8B030D-6E8A-4147-A177-3AD203B41FA5}">
                      <a16:colId xmlns:a16="http://schemas.microsoft.com/office/drawing/2014/main" xmlns="" val="20001"/>
                    </a:ext>
                  </a:extLst>
                </a:gridCol>
                <a:gridCol w="1094151">
                  <a:extLst>
                    <a:ext uri="{9D8B030D-6E8A-4147-A177-3AD203B41FA5}">
                      <a16:colId xmlns:a16="http://schemas.microsoft.com/office/drawing/2014/main" xmlns="" val="20002"/>
                    </a:ext>
                  </a:extLst>
                </a:gridCol>
                <a:gridCol w="1094151">
                  <a:extLst>
                    <a:ext uri="{9D8B030D-6E8A-4147-A177-3AD203B41FA5}">
                      <a16:colId xmlns:a16="http://schemas.microsoft.com/office/drawing/2014/main" xmlns="" val="20003"/>
                    </a:ext>
                  </a:extLst>
                </a:gridCol>
                <a:gridCol w="1094151">
                  <a:extLst>
                    <a:ext uri="{9D8B030D-6E8A-4147-A177-3AD203B41FA5}">
                      <a16:colId xmlns:a16="http://schemas.microsoft.com/office/drawing/2014/main" xmlns="" val="20004"/>
                    </a:ext>
                  </a:extLst>
                </a:gridCol>
              </a:tblGrid>
              <a:tr h="196779">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dirty="0">
                        <a:solidFill>
                          <a:srgbClr val="000000"/>
                        </a:solidFill>
                        <a:latin typeface="ＭＳ Ｐゴシック"/>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dirty="0">
                        <a:solidFill>
                          <a:srgbClr val="000000"/>
                        </a:solidFill>
                        <a:latin typeface="ＭＳ Ｐゴシック"/>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endParaRPr lang="ja-JP" altLang="en-US" sz="1600" b="0" i="0" u="none" strike="noStrike">
                        <a:solidFill>
                          <a:srgbClr val="000000"/>
                        </a:solidFill>
                        <a:latin typeface="ＭＳ Ｐゴシック"/>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zh-TW" altLang="en-US" sz="1600" b="0" i="0" u="none" strike="noStrike" dirty="0">
                          <a:solidFill>
                            <a:srgbClr val="000000"/>
                          </a:solidFill>
                          <a:latin typeface="ＭＳ Ｐゴシック"/>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196779">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a:solidFill>
                            <a:srgbClr val="000000"/>
                          </a:solidFill>
                          <a:latin typeface="+mn-ea"/>
                          <a:ea typeface="+mn-ea"/>
                        </a:rPr>
                        <a:t>受　取</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a:solidFill>
                            <a:srgbClr val="000000"/>
                          </a:solidFill>
                          <a:latin typeface="+mn-ea"/>
                          <a:ea typeface="+mn-ea"/>
                        </a:rPr>
                        <a:t>支　払</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a:solidFill>
                            <a:srgbClr val="000000"/>
                          </a:solidFill>
                          <a:latin typeface="+mn-ea"/>
                          <a:ea typeface="+mn-ea"/>
                        </a:rPr>
                        <a:t>収　支</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210254">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輸　送</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34,148 </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40,771 </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-6,623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06390">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旅　行</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11,586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24,462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-12,875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163890">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その他サービス</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78,284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72,929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5,356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253002">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通　信</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645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900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-255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196779">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建　設</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9,337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6,919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2,418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196779">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保　険</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1,118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5,968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-4,851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163890">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金　融</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3,166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2,765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401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196779">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情　報</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918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3,135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-2,217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196779">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marL="0" marR="0" indent="0" algn="l" defTabSz="4572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latin typeface="+mn-ea"/>
                          <a:ea typeface="+mn-ea"/>
                        </a:rPr>
                        <a:t>特許等使用料</a:t>
                      </a:r>
                      <a:endParaRPr lang="zh-TW" altLang="en-US" sz="1600" b="0" i="0" u="none" strike="noStrike" dirty="0">
                        <a:solidFill>
                          <a:srgbClr val="000000"/>
                        </a:solidFill>
                        <a:latin typeface="+mn-ea"/>
                        <a:ea typeface="+mn-ea"/>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23,422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16,480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6,943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196779">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その他営利業務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37,282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34,376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2,906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196779">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文化・興業</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131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821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-690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288917">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公的その他サービス</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2,266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1,565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701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253002">
                <a:tc gridSpan="2">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総　額</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a:solidFill>
                            <a:srgbClr val="000000"/>
                          </a:solidFill>
                          <a:latin typeface="+mn-ea"/>
                          <a:ea typeface="+mn-ea"/>
                        </a:rPr>
                        <a:t>124,019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138,161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-14,143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259622">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アジア（除く中東）</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dirty="0">
                          <a:solidFill>
                            <a:srgbClr val="000000"/>
                          </a:solidFill>
                          <a:latin typeface="+mn-ea"/>
                          <a:ea typeface="+mn-ea"/>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5,449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5"/>
                  </a:ext>
                </a:extLst>
              </a:tr>
              <a:tr h="180304">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北　米</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a:solidFill>
                            <a:srgbClr val="000000"/>
                          </a:solidFill>
                          <a:latin typeface="+mn-ea"/>
                          <a:ea typeface="+mn-ea"/>
                        </a:rPr>
                        <a:t>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-5,884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6"/>
                  </a:ext>
                </a:extLst>
              </a:tr>
              <a:tr h="121491">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ヨーロッパ</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a:solidFill>
                            <a:srgbClr val="000000"/>
                          </a:solidFill>
                          <a:latin typeface="+mn-ea"/>
                          <a:ea typeface="+mn-ea"/>
                        </a:rPr>
                        <a:t>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-1,409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17"/>
                  </a:ext>
                </a:extLst>
              </a:tr>
              <a:tr h="165708">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dirty="0">
                          <a:solidFill>
                            <a:srgbClr val="000000"/>
                          </a:solidFill>
                          <a:latin typeface="+mn-ea"/>
                          <a:ea typeface="+mn-ea"/>
                        </a:rPr>
                        <a:t>その他</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l" fontAlgn="ctr"/>
                      <a:r>
                        <a:rPr lang="ja-JP" altLang="en-US" sz="1600" b="0" i="0" u="none" strike="noStrike">
                          <a:solidFill>
                            <a:srgbClr val="000000"/>
                          </a:solidFill>
                          <a:latin typeface="+mn-ea"/>
                          <a:ea typeface="+mn-ea"/>
                        </a:rPr>
                        <a:t>　</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ctr" fontAlgn="ctr"/>
                      <a:r>
                        <a:rPr lang="ja-JP" altLang="en-US" sz="1600" b="0" i="0" u="none" strike="noStrike">
                          <a:solidFill>
                            <a:srgbClr val="000000"/>
                          </a:solidFill>
                          <a:latin typeface="+mn-ea"/>
                          <a:ea typeface="+mn-ea"/>
                        </a:rPr>
                        <a:t>　</a:t>
                      </a:r>
                    </a:p>
                  </a:txBody>
                  <a:tcPr marL="0" marR="0" marT="0"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defRPr>
                      </a:lvl1pPr>
                      <a:lvl2pPr marL="457200" algn="l" defTabSz="457200" rtl="0" eaLnBrk="1" latinLnBrk="0" hangingPunct="1">
                        <a:defRPr kumimoji="1" sz="1800" kern="1200">
                          <a:solidFill>
                            <a:schemeClr val="tx1"/>
                          </a:solidFill>
                          <a:latin typeface="Calibri"/>
                        </a:defRPr>
                      </a:lvl2pPr>
                      <a:lvl3pPr marL="914400" algn="l" defTabSz="457200" rtl="0" eaLnBrk="1" latinLnBrk="0" hangingPunct="1">
                        <a:defRPr kumimoji="1" sz="1800" kern="1200">
                          <a:solidFill>
                            <a:schemeClr val="tx1"/>
                          </a:solidFill>
                          <a:latin typeface="Calibri"/>
                        </a:defRPr>
                      </a:lvl3pPr>
                      <a:lvl4pPr marL="1371600" algn="l" defTabSz="457200" rtl="0" eaLnBrk="1" latinLnBrk="0" hangingPunct="1">
                        <a:defRPr kumimoji="1" sz="1800" kern="1200">
                          <a:solidFill>
                            <a:schemeClr val="tx1"/>
                          </a:solidFill>
                          <a:latin typeface="Calibri"/>
                        </a:defRPr>
                      </a:lvl4pPr>
                      <a:lvl5pPr marL="1828800" algn="l" defTabSz="457200" rtl="0" eaLnBrk="1" latinLnBrk="0" hangingPunct="1">
                        <a:defRPr kumimoji="1" sz="1800" kern="1200">
                          <a:solidFill>
                            <a:schemeClr val="tx1"/>
                          </a:solidFill>
                          <a:latin typeface="Calibri"/>
                        </a:defRPr>
                      </a:lvl5pPr>
                      <a:lvl6pPr marL="2286000" algn="l" defTabSz="457200" rtl="0" eaLnBrk="1" latinLnBrk="0" hangingPunct="1">
                        <a:defRPr kumimoji="1" sz="1800" kern="1200">
                          <a:solidFill>
                            <a:schemeClr val="tx1"/>
                          </a:solidFill>
                          <a:latin typeface="Calibri"/>
                        </a:defRPr>
                      </a:lvl6pPr>
                      <a:lvl7pPr marL="2743200" algn="l" defTabSz="457200" rtl="0" eaLnBrk="1" latinLnBrk="0" hangingPunct="1">
                        <a:defRPr kumimoji="1" sz="1800" kern="1200">
                          <a:solidFill>
                            <a:schemeClr val="tx1"/>
                          </a:solidFill>
                          <a:latin typeface="Calibri"/>
                        </a:defRPr>
                      </a:lvl7pPr>
                      <a:lvl8pPr marL="3200400" algn="l" defTabSz="457200" rtl="0" eaLnBrk="1" latinLnBrk="0" hangingPunct="1">
                        <a:defRPr kumimoji="1" sz="1800" kern="1200">
                          <a:solidFill>
                            <a:schemeClr val="tx1"/>
                          </a:solidFill>
                          <a:latin typeface="Calibri"/>
                        </a:defRPr>
                      </a:lvl8pPr>
                      <a:lvl9pPr marL="3657600" algn="l" defTabSz="457200" rtl="0" eaLnBrk="1" latinLnBrk="0" hangingPunct="1">
                        <a:defRPr kumimoji="1" sz="1800" kern="1200">
                          <a:solidFill>
                            <a:schemeClr val="tx1"/>
                          </a:solidFill>
                          <a:latin typeface="Calibri"/>
                        </a:defRPr>
                      </a:lvl9pPr>
                    </a:lstStyle>
                    <a:p>
                      <a:pPr algn="r" fontAlgn="ctr"/>
                      <a:r>
                        <a:rPr lang="en-US" altLang="ja-JP" sz="1600" b="0" i="0" u="none" strike="noStrike" dirty="0">
                          <a:solidFill>
                            <a:srgbClr val="000000"/>
                          </a:solidFill>
                          <a:latin typeface="+mn-ea"/>
                          <a:ea typeface="+mn-ea"/>
                        </a:rPr>
                        <a:t>-12,299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8"/>
                  </a:ext>
                </a:extLst>
              </a:tr>
            </a:tbl>
          </a:graphicData>
        </a:graphic>
      </p:graphicFrame>
      <p:sp>
        <p:nvSpPr>
          <p:cNvPr id="6" name="コンテンツ プレースホルダー 2"/>
          <p:cNvSpPr txBox="1">
            <a:spLocks/>
          </p:cNvSpPr>
          <p:nvPr/>
        </p:nvSpPr>
        <p:spPr>
          <a:xfrm>
            <a:off x="7202214" y="2370139"/>
            <a:ext cx="431712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黒字幅が最も大きいもの：特許使用料（</a:t>
            </a:r>
            <a:r>
              <a:rPr lang="en-US" altLang="ja-JP" dirty="0"/>
              <a:t>6943</a:t>
            </a:r>
            <a:r>
              <a:rPr lang="ja-JP" altLang="en-US" dirty="0"/>
              <a:t>億円）</a:t>
            </a:r>
          </a:p>
          <a:p>
            <a:r>
              <a:rPr lang="ja-JP" altLang="en-US" dirty="0"/>
              <a:t>赤字幅が最も大きいもの：旅行（</a:t>
            </a:r>
            <a:r>
              <a:rPr lang="en-US" altLang="ja-JP" dirty="0"/>
              <a:t>1</a:t>
            </a:r>
            <a:r>
              <a:rPr lang="ja-JP" altLang="en-US" dirty="0"/>
              <a:t>兆</a:t>
            </a:r>
            <a:r>
              <a:rPr lang="en-US" altLang="ja-JP" dirty="0"/>
              <a:t>2875</a:t>
            </a:r>
            <a:r>
              <a:rPr lang="ja-JP" altLang="en-US" dirty="0"/>
              <a:t>億円）</a:t>
            </a:r>
          </a:p>
          <a:p>
            <a:pPr lvl="1"/>
            <a:r>
              <a:rPr lang="ja-JP" altLang="en-US" dirty="0"/>
              <a:t>日本人海外旅行者数が訪日外国人旅行者数を大幅に上回っていることを反映</a:t>
            </a:r>
          </a:p>
        </p:txBody>
      </p:sp>
    </p:spTree>
    <p:extLst>
      <p:ext uri="{BB962C8B-B14F-4D97-AF65-F5344CB8AC3E}">
        <p14:creationId xmlns:p14="http://schemas.microsoft.com/office/powerpoint/2010/main" val="3559626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wipe(left)">
                                      <p:cBhvr>
                                        <p:cTn id="16" dur="500"/>
                                        <p:tgtEl>
                                          <p:spTgt spid="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wipe(left)">
                                      <p:cBhvr>
                                        <p:cTn id="2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国際経済学とは？</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a:t>国境を越えた経済取引やそれに伴う問題を対象とする学問</a:t>
            </a:r>
          </a:p>
          <a:p>
            <a:r>
              <a:rPr kumimoji="1" lang="ja-JP" altLang="en-US" dirty="0"/>
              <a:t>どんなものがあるか？：</a:t>
            </a:r>
            <a:endParaRPr kumimoji="1" lang="en-US" altLang="ja-JP" dirty="0"/>
          </a:p>
          <a:p>
            <a:pPr lvl="1"/>
            <a:r>
              <a:rPr lang="ja-JP" altLang="en-US" dirty="0"/>
              <a:t>商品・サービスの貿易</a:t>
            </a:r>
            <a:endParaRPr lang="en-US" altLang="ja-JP" dirty="0"/>
          </a:p>
          <a:p>
            <a:pPr lvl="1"/>
            <a:r>
              <a:rPr kumimoji="1" lang="ja-JP" altLang="en-US" dirty="0"/>
              <a:t>国際的な労働移動</a:t>
            </a:r>
            <a:endParaRPr kumimoji="1" lang="en-US" altLang="ja-JP" dirty="0"/>
          </a:p>
          <a:p>
            <a:pPr lvl="1"/>
            <a:r>
              <a:rPr lang="ja-JP" altLang="en-US" dirty="0"/>
              <a:t>企業の国際化</a:t>
            </a:r>
            <a:endParaRPr kumimoji="1" lang="en-US" altLang="ja-JP" dirty="0"/>
          </a:p>
          <a:p>
            <a:pPr lvl="1"/>
            <a:r>
              <a:rPr kumimoji="1" lang="ja-JP" altLang="en-US" dirty="0"/>
              <a:t>国際的な資金の貸借</a:t>
            </a:r>
            <a:endParaRPr kumimoji="1" lang="en-US" altLang="ja-JP" dirty="0"/>
          </a:p>
          <a:p>
            <a:pPr lvl="1"/>
            <a:r>
              <a:rPr kumimoji="1" lang="ja-JP" altLang="en-US" dirty="0"/>
              <a:t>為替レートの変動</a:t>
            </a:r>
            <a:endParaRPr kumimoji="1" lang="en-US" altLang="ja-JP" dirty="0"/>
          </a:p>
          <a:p>
            <a:pPr lvl="1"/>
            <a:r>
              <a:rPr lang="ja-JP" altLang="en-US" dirty="0"/>
              <a:t>マクロ経済政策の国際的波及</a:t>
            </a:r>
            <a:endParaRPr lang="en-US" altLang="ja-JP" dirty="0"/>
          </a:p>
          <a:p>
            <a:r>
              <a:rPr lang="ja-JP" altLang="en-US" dirty="0"/>
              <a:t>モノ・ヒト・カネの国際的移動：飛躍的に拡大（</a:t>
            </a:r>
            <a:r>
              <a:rPr kumimoji="1" lang="ja-JP" altLang="en-US" dirty="0"/>
              <a:t>世界経済のグローバル化）</a:t>
            </a:r>
          </a:p>
        </p:txBody>
      </p:sp>
      <p:sp>
        <p:nvSpPr>
          <p:cNvPr id="4" name="右中かっこ 3"/>
          <p:cNvSpPr/>
          <p:nvPr/>
        </p:nvSpPr>
        <p:spPr>
          <a:xfrm>
            <a:off x="4787498" y="2829695"/>
            <a:ext cx="263268" cy="98693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dirty="0"/>
          </a:p>
        </p:txBody>
      </p:sp>
      <p:sp>
        <p:nvSpPr>
          <p:cNvPr id="5" name="テキスト ボックス 4"/>
          <p:cNvSpPr txBox="1"/>
          <p:nvPr/>
        </p:nvSpPr>
        <p:spPr>
          <a:xfrm>
            <a:off x="5388088" y="3092330"/>
            <a:ext cx="3393878" cy="461665"/>
          </a:xfrm>
          <a:prstGeom prst="rect">
            <a:avLst/>
          </a:prstGeom>
          <a:noFill/>
          <a:ln>
            <a:solidFill>
              <a:schemeClr val="tx1"/>
            </a:solidFill>
          </a:ln>
        </p:spPr>
        <p:txBody>
          <a:bodyPr wrap="none" rtlCol="0">
            <a:spAutoFit/>
          </a:bodyPr>
          <a:lstStyle/>
          <a:p>
            <a:r>
              <a:rPr lang="ja-JP" altLang="en-US" sz="2400" dirty="0"/>
              <a:t>実物（モノ・ヒト）的な取引</a:t>
            </a:r>
          </a:p>
        </p:txBody>
      </p:sp>
      <p:sp>
        <p:nvSpPr>
          <p:cNvPr id="7" name="右中かっこ 6"/>
          <p:cNvSpPr/>
          <p:nvPr/>
        </p:nvSpPr>
        <p:spPr>
          <a:xfrm>
            <a:off x="5724102" y="4025702"/>
            <a:ext cx="263268" cy="98693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dirty="0"/>
          </a:p>
        </p:txBody>
      </p:sp>
      <p:sp>
        <p:nvSpPr>
          <p:cNvPr id="9" name="テキスト ボックス 8"/>
          <p:cNvSpPr txBox="1"/>
          <p:nvPr/>
        </p:nvSpPr>
        <p:spPr>
          <a:xfrm>
            <a:off x="6316866" y="4288337"/>
            <a:ext cx="2924198" cy="461665"/>
          </a:xfrm>
          <a:prstGeom prst="rect">
            <a:avLst/>
          </a:prstGeom>
          <a:noFill/>
          <a:ln>
            <a:solidFill>
              <a:schemeClr val="tx1"/>
            </a:solidFill>
          </a:ln>
        </p:spPr>
        <p:txBody>
          <a:bodyPr wrap="none" rtlCol="0">
            <a:spAutoFit/>
          </a:bodyPr>
          <a:lstStyle/>
          <a:p>
            <a:r>
              <a:rPr lang="ja-JP" altLang="en-US" sz="2400" dirty="0"/>
              <a:t>金融（カネ）的な取引</a:t>
            </a:r>
          </a:p>
        </p:txBody>
      </p:sp>
      <p:sp>
        <p:nvSpPr>
          <p:cNvPr id="10" name="スライド番号プレースホルダー 9"/>
          <p:cNvSpPr>
            <a:spLocks noGrp="1"/>
          </p:cNvSpPr>
          <p:nvPr>
            <p:ph type="sldNum" sz="quarter" idx="12"/>
          </p:nvPr>
        </p:nvSpPr>
        <p:spPr/>
        <p:txBody>
          <a:bodyPr/>
          <a:lstStyle/>
          <a:p>
            <a:fld id="{4B716EDC-74FF-435D-9BD8-54C64339F356}" type="slidenum">
              <a:rPr kumimoji="1" lang="ja-JP" altLang="en-US" smtClean="0"/>
              <a:pPr/>
              <a:t>2</a:t>
            </a:fld>
            <a:endParaRPr kumimoji="1" lang="ja-JP" altLang="en-US" dirty="0"/>
          </a:p>
        </p:txBody>
      </p:sp>
    </p:spTree>
    <p:extLst>
      <p:ext uri="{BB962C8B-B14F-4D97-AF65-F5344CB8AC3E}">
        <p14:creationId xmlns:p14="http://schemas.microsoft.com/office/powerpoint/2010/main" val="138996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left)">
                                      <p:cBhvr>
                                        <p:cTn id="32" dur="500"/>
                                        <p:tgtEl>
                                          <p:spTgt spid="3">
                                            <p:txEl>
                                              <p:pRg st="6" end="6"/>
                                            </p:txEl>
                                          </p:spTgt>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wipe(left)">
                                      <p:cBhvr>
                                        <p:cTn id="36" dur="500"/>
                                        <p:tgtEl>
                                          <p:spTgt spid="3">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5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wipe(left)">
                                      <p:cBhvr>
                                        <p:cTn id="5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国際貿易論と国際金融論</a:t>
            </a:r>
            <a:endParaRPr lang="ja-JP" altLang="en-US" dirty="0"/>
          </a:p>
        </p:txBody>
      </p:sp>
      <p:sp>
        <p:nvSpPr>
          <p:cNvPr id="3" name="コンテンツ プレースホルダ 2"/>
          <p:cNvSpPr>
            <a:spLocks noGrp="1"/>
          </p:cNvSpPr>
          <p:nvPr>
            <p:ph idx="1"/>
          </p:nvPr>
        </p:nvSpPr>
        <p:spPr>
          <a:xfrm>
            <a:off x="838200" y="1825625"/>
            <a:ext cx="10515600" cy="4895852"/>
          </a:xfrm>
        </p:spPr>
        <p:txBody>
          <a:bodyPr>
            <a:normAutofit/>
          </a:bodyPr>
          <a:lstStyle/>
          <a:p>
            <a:r>
              <a:rPr lang="ja-JP" altLang="en-US" dirty="0" smtClean="0"/>
              <a:t>国際貿易論</a:t>
            </a:r>
            <a:endParaRPr lang="en-US" altLang="ja-JP" dirty="0" smtClean="0"/>
          </a:p>
          <a:p>
            <a:pPr lvl="1"/>
            <a:r>
              <a:rPr lang="ja-JP" altLang="en-US" dirty="0" smtClean="0"/>
              <a:t>近年では，商品・サービスの交易だけでなく，生産要素（資本や労働）の国際移動も研究対象 </a:t>
            </a:r>
            <a:endParaRPr lang="en-US" altLang="ja-JP" dirty="0" smtClean="0"/>
          </a:p>
          <a:p>
            <a:pPr lvl="1"/>
            <a:r>
              <a:rPr lang="ja-JP" altLang="en-US" dirty="0" smtClean="0"/>
              <a:t>⇒ 実物（モノ・ヒト）的側面に着目</a:t>
            </a:r>
            <a:endParaRPr lang="en-US" altLang="ja-JP" dirty="0" smtClean="0"/>
          </a:p>
          <a:p>
            <a:pPr lvl="8"/>
            <a:endParaRPr lang="en-US" altLang="ja-JP" dirty="0" smtClean="0"/>
          </a:p>
          <a:p>
            <a:r>
              <a:rPr lang="ja-JP" altLang="en-US" dirty="0" smtClean="0"/>
              <a:t>国際金融論</a:t>
            </a:r>
            <a:endParaRPr lang="en-US" altLang="ja-JP" dirty="0" smtClean="0"/>
          </a:p>
          <a:p>
            <a:pPr lvl="1"/>
            <a:r>
              <a:rPr lang="ja-JP" altLang="en-US" dirty="0" smtClean="0"/>
              <a:t>外国為替，国際金融市場，通貨危機，累積債務問題，国際通貨制度</a:t>
            </a:r>
            <a:r>
              <a:rPr lang="en-US" altLang="ja-JP" dirty="0" smtClean="0"/>
              <a:t>etc.</a:t>
            </a:r>
          </a:p>
          <a:p>
            <a:pPr lvl="1"/>
            <a:r>
              <a:rPr lang="ja-JP" altLang="en-US" dirty="0" smtClean="0"/>
              <a:t>⇒ 金融（カネ）的側面に着目</a:t>
            </a:r>
            <a:endParaRPr lang="en-US" altLang="ja-JP" dirty="0" smtClean="0"/>
          </a:p>
          <a:p>
            <a:pPr lvl="8"/>
            <a:endParaRPr lang="en-US" altLang="ja-JP" dirty="0" smtClean="0"/>
          </a:p>
          <a:p>
            <a:r>
              <a:rPr lang="ja-JP" altLang="en-US" dirty="0" smtClean="0"/>
              <a:t>伝統的に「国際経済学＝国際貿易論」</a:t>
            </a:r>
            <a:endParaRPr lang="en-US" altLang="ja-JP" dirty="0" smtClean="0"/>
          </a:p>
          <a:p>
            <a:pPr lvl="1"/>
            <a:r>
              <a:rPr lang="ja-JP" altLang="en-US" dirty="0" smtClean="0"/>
              <a:t>貿易に関する記録は古くから残っている</a:t>
            </a:r>
            <a:endParaRPr lang="en-US" altLang="ja-JP" dirty="0" smtClean="0"/>
          </a:p>
          <a:p>
            <a:pPr lvl="1"/>
            <a:r>
              <a:rPr lang="ja-JP" altLang="en-US" dirty="0" smtClean="0"/>
              <a:t>貨幣的側面も，近年では重要</a:t>
            </a:r>
            <a:endParaRPr lang="en-US" altLang="ja-JP" dirty="0" smtClean="0"/>
          </a:p>
          <a:p>
            <a:endParaRPr lang="ja-JP" altLang="en-US" dirty="0"/>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pPr/>
              <a:t>3</a:t>
            </a:fld>
            <a:endParaRPr lang="ja-JP" altLang="en-US" dirty="0"/>
          </a:p>
        </p:txBody>
      </p:sp>
    </p:spTree>
    <p:extLst>
      <p:ext uri="{BB962C8B-B14F-4D97-AF65-F5344CB8AC3E}">
        <p14:creationId xmlns:p14="http://schemas.microsoft.com/office/powerpoint/2010/main" val="16611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left)">
                                      <p:cBhvr>
                                        <p:cTn id="21" dur="500"/>
                                        <p:tgtEl>
                                          <p:spTgt spid="3">
                                            <p:txEl>
                                              <p:pRg st="4" end="4"/>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ipe(left)">
                                      <p:cBhvr>
                                        <p:cTn id="30" dur="500"/>
                                        <p:tgtEl>
                                          <p:spTgt spid="3">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left)">
                                      <p:cBhvr>
                                        <p:cTn id="35" dur="500"/>
                                        <p:tgtEl>
                                          <p:spTgt spid="3">
                                            <p:txEl>
                                              <p:pRg st="8" end="8"/>
                                            </p:txEl>
                                          </p:spTgt>
                                        </p:tgtEl>
                                      </p:cBhvr>
                                    </p:animEffec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wipe(left)">
                                      <p:cBhvr>
                                        <p:cTn id="39" dur="500"/>
                                        <p:tgtEl>
                                          <p:spTgt spid="3">
                                            <p:txEl>
                                              <p:pRg st="9" end="9"/>
                                            </p:txEl>
                                          </p:spTgt>
                                        </p:tgtEl>
                                      </p:cBhvr>
                                    </p:animEffect>
                                  </p:childTnLst>
                                </p:cTn>
                              </p:par>
                            </p:childTnLst>
                          </p:cTn>
                        </p:par>
                        <p:par>
                          <p:cTn id="40" fill="hold">
                            <p:stCondLst>
                              <p:cond delay="1000"/>
                            </p:stCondLst>
                            <p:childTnLst>
                              <p:par>
                                <p:cTn id="41" presetID="22" presetClass="entr" presetSubtype="8" fill="hold" grpId="0"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wipe(left)">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国際貿易論で扱うトピック</a:t>
            </a:r>
            <a:endParaRPr kumimoji="1" lang="ja-JP" altLang="en-US" dirty="0"/>
          </a:p>
        </p:txBody>
      </p:sp>
      <p:sp>
        <p:nvSpPr>
          <p:cNvPr id="3" name="コンテンツ プレースホルダー 2"/>
          <p:cNvSpPr>
            <a:spLocks noGrp="1"/>
          </p:cNvSpPr>
          <p:nvPr>
            <p:ph idx="1"/>
          </p:nvPr>
        </p:nvSpPr>
        <p:spPr>
          <a:xfrm>
            <a:off x="613186" y="1825625"/>
            <a:ext cx="11467652" cy="4885726"/>
          </a:xfrm>
        </p:spPr>
        <p:txBody>
          <a:bodyPr>
            <a:normAutofit/>
          </a:bodyPr>
          <a:lstStyle/>
          <a:p>
            <a:r>
              <a:rPr kumimoji="1" lang="ja-JP" altLang="en-US" dirty="0"/>
              <a:t>なぜ貿易が行われるのか？</a:t>
            </a:r>
            <a:endParaRPr kumimoji="1" lang="en-US" altLang="ja-JP" dirty="0"/>
          </a:p>
          <a:p>
            <a:pPr lvl="1"/>
            <a:r>
              <a:rPr kumimoji="1" lang="ja-JP" altLang="en-US" dirty="0"/>
              <a:t>⇒ 貿易しない（閉鎖経済）よりも望ましいから（</a:t>
            </a:r>
            <a:r>
              <a:rPr kumimoji="1" lang="ja-JP" altLang="en-US" b="1" dirty="0"/>
              <a:t>貿易利益</a:t>
            </a:r>
            <a:r>
              <a:rPr kumimoji="1" lang="ja-JP" altLang="en-US" dirty="0"/>
              <a:t>の存在）</a:t>
            </a:r>
            <a:endParaRPr kumimoji="1" lang="en-US" altLang="ja-JP" dirty="0"/>
          </a:p>
          <a:p>
            <a:r>
              <a:rPr lang="ja-JP" altLang="en-US" dirty="0"/>
              <a:t>それぞれの国はどのような形で貿易を行うか？</a:t>
            </a:r>
            <a:endParaRPr lang="en-US" altLang="ja-JP" dirty="0"/>
          </a:p>
          <a:p>
            <a:pPr lvl="1"/>
            <a:r>
              <a:rPr lang="ja-JP" altLang="en-US" dirty="0"/>
              <a:t>どの財を輸出し，どの財を輸入するのか？（貿易パターンの決定 ← </a:t>
            </a:r>
            <a:r>
              <a:rPr lang="ja-JP" altLang="en-US" b="1" dirty="0"/>
              <a:t>比較優位</a:t>
            </a:r>
            <a:r>
              <a:rPr lang="ja-JP" altLang="en-US" dirty="0"/>
              <a:t>論）</a:t>
            </a:r>
            <a:endParaRPr lang="en-US" altLang="ja-JP" dirty="0"/>
          </a:p>
          <a:p>
            <a:pPr lvl="1"/>
            <a:r>
              <a:rPr lang="ja-JP" altLang="en-US" dirty="0"/>
              <a:t>似たような財を輸出し輸入する可能性（産業内貿易 ← </a:t>
            </a:r>
            <a:r>
              <a:rPr lang="ja-JP" altLang="en-US" b="1" dirty="0"/>
              <a:t>規模の経済</a:t>
            </a:r>
            <a:r>
              <a:rPr lang="ja-JP" altLang="en-US" dirty="0"/>
              <a:t>と</a:t>
            </a:r>
            <a:r>
              <a:rPr lang="ja-JP" altLang="en-US" b="1" dirty="0"/>
              <a:t>製品差別化</a:t>
            </a:r>
            <a:r>
              <a:rPr lang="ja-JP" altLang="en-US" dirty="0"/>
              <a:t>）</a:t>
            </a:r>
            <a:endParaRPr lang="en-US" altLang="ja-JP" dirty="0"/>
          </a:p>
          <a:p>
            <a:r>
              <a:rPr lang="ja-JP" altLang="en-US" dirty="0"/>
              <a:t>生産要素（労働・資本</a:t>
            </a:r>
            <a:r>
              <a:rPr lang="ja-JP" altLang="en-US" strike="dblStrike" dirty="0"/>
              <a:t>・土地</a:t>
            </a:r>
            <a:r>
              <a:rPr lang="ja-JP" altLang="en-US" dirty="0"/>
              <a:t>）の国際移動の要因とその効果</a:t>
            </a:r>
            <a:endParaRPr lang="en-US" altLang="ja-JP" dirty="0"/>
          </a:p>
          <a:p>
            <a:r>
              <a:rPr lang="ja-JP" altLang="en-US" dirty="0"/>
              <a:t>自由な貿易や国際要素移動の是非</a:t>
            </a:r>
            <a:endParaRPr lang="en-US" altLang="ja-JP" dirty="0"/>
          </a:p>
          <a:p>
            <a:pPr lvl="1"/>
            <a:r>
              <a:rPr lang="ja-JP" altLang="en-US" b="1" dirty="0"/>
              <a:t>保護貿易</a:t>
            </a:r>
            <a:r>
              <a:rPr lang="ja-JP" altLang="en-US" dirty="0"/>
              <a:t>措置がなぜ行われるのか？</a:t>
            </a:r>
            <a:endParaRPr lang="en-US" altLang="ja-JP" dirty="0"/>
          </a:p>
          <a:p>
            <a:pPr lvl="1"/>
            <a:r>
              <a:rPr lang="ja-JP" altLang="en-US" dirty="0"/>
              <a:t>国際的な貿易ルール（</a:t>
            </a:r>
            <a:r>
              <a:rPr lang="en-US" altLang="ja-JP" b="1" dirty="0"/>
              <a:t>GATT/WTO</a:t>
            </a:r>
            <a:r>
              <a:rPr lang="ja-JP" altLang="en-US" dirty="0"/>
              <a:t>体制，</a:t>
            </a:r>
            <a:r>
              <a:rPr lang="ja-JP" altLang="en-US" b="1" dirty="0"/>
              <a:t>地域的貿易協定</a:t>
            </a:r>
            <a:r>
              <a:rPr lang="ja-JP" altLang="en-US" dirty="0"/>
              <a:t>）</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4</a:t>
            </a:fld>
            <a:endParaRPr kumimoji="1" lang="ja-JP" altLang="en-US" dirty="0"/>
          </a:p>
        </p:txBody>
      </p:sp>
      <p:sp>
        <p:nvSpPr>
          <p:cNvPr id="5" name="角丸四角形 4"/>
          <p:cNvSpPr/>
          <p:nvPr/>
        </p:nvSpPr>
        <p:spPr>
          <a:xfrm>
            <a:off x="502920" y="1815499"/>
            <a:ext cx="11407140" cy="269935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3847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wipe(left)">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国際貿易の現状</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参考文献：</a:t>
            </a:r>
            <a:r>
              <a:rPr lang="ja-JP" altLang="ja-JP" dirty="0" smtClean="0"/>
              <a:t>阿部顕三</a:t>
            </a:r>
            <a:r>
              <a:rPr lang="ja-JP" altLang="ja-JP" dirty="0"/>
              <a:t>・遠藤正寛『国際経済学（有斐閣アルマ）</a:t>
            </a:r>
            <a:r>
              <a:rPr lang="ja-JP" altLang="ja-JP" dirty="0" smtClean="0"/>
              <a:t>』</a:t>
            </a:r>
            <a:r>
              <a:rPr lang="ja-JP" altLang="en-US" dirty="0" smtClean="0"/>
              <a:t>第</a:t>
            </a:r>
            <a:r>
              <a:rPr lang="en-US" altLang="ja-JP" dirty="0" smtClean="0"/>
              <a:t>1</a:t>
            </a:r>
            <a:r>
              <a:rPr lang="ja-JP" altLang="en-US" dirty="0" smtClean="0"/>
              <a:t>章</a:t>
            </a:r>
            <a:endParaRPr lang="en-US" altLang="ja-JP" dirty="0" smtClean="0"/>
          </a:p>
          <a:p>
            <a:r>
              <a:rPr lang="ja-JP" altLang="en-US" dirty="0" smtClean="0"/>
              <a:t>世界</a:t>
            </a:r>
            <a:r>
              <a:rPr lang="ja-JP" altLang="en-US" dirty="0"/>
              <a:t>と日本の貿易額の推移</a:t>
            </a:r>
          </a:p>
          <a:p>
            <a:pPr lvl="1"/>
            <a:r>
              <a:rPr lang="ja-JP" altLang="en-US" dirty="0"/>
              <a:t>世界と日本の貿易額やその対</a:t>
            </a:r>
            <a:r>
              <a:rPr lang="en-US" altLang="ja-JP" dirty="0"/>
              <a:t>GDP</a:t>
            </a:r>
            <a:r>
              <a:rPr lang="ja-JP" altLang="en-US" dirty="0"/>
              <a:t>比の推移</a:t>
            </a:r>
          </a:p>
          <a:p>
            <a:r>
              <a:rPr lang="ja-JP" altLang="en-US" dirty="0"/>
              <a:t>世界と日本の品目別貿易額</a:t>
            </a:r>
          </a:p>
          <a:p>
            <a:pPr lvl="1"/>
            <a:r>
              <a:rPr lang="ja-JP" altLang="en-US" dirty="0"/>
              <a:t>世界と日本の商品貿易とサービス貿易の</a:t>
            </a:r>
            <a:r>
              <a:rPr lang="ja-JP" altLang="en-US" dirty="0" smtClean="0"/>
              <a:t>規模</a:t>
            </a:r>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5</a:t>
            </a:fld>
            <a:endParaRPr kumimoji="1" lang="ja-JP" altLang="en-US" dirty="0"/>
          </a:p>
        </p:txBody>
      </p:sp>
    </p:spTree>
    <p:extLst>
      <p:ext uri="{BB962C8B-B14F-4D97-AF65-F5344CB8AC3E}">
        <p14:creationId xmlns:p14="http://schemas.microsoft.com/office/powerpoint/2010/main" val="2811692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世界の貿易額の推移</a:t>
            </a:r>
          </a:p>
        </p:txBody>
      </p:sp>
      <p:sp>
        <p:nvSpPr>
          <p:cNvPr id="3" name="コンテンツ プレースホルダー 2"/>
          <p:cNvSpPr>
            <a:spLocks noGrp="1"/>
          </p:cNvSpPr>
          <p:nvPr>
            <p:ph idx="1"/>
          </p:nvPr>
        </p:nvSpPr>
        <p:spPr/>
        <p:txBody>
          <a:bodyPr/>
          <a:lstStyle/>
          <a:p>
            <a:r>
              <a:rPr lang="en-US" altLang="ja-JP" dirty="0"/>
              <a:t>1960</a:t>
            </a:r>
            <a:r>
              <a:rPr lang="ja-JP" altLang="en-US" dirty="0"/>
              <a:t>～</a:t>
            </a:r>
            <a:r>
              <a:rPr lang="en-US" altLang="ja-JP" dirty="0"/>
              <a:t>2010</a:t>
            </a:r>
            <a:r>
              <a:rPr lang="ja-JP" altLang="en-US" dirty="0"/>
              <a:t>年の世界</a:t>
            </a:r>
            <a:r>
              <a:rPr kumimoji="1" lang="ja-JP" altLang="en-US" dirty="0"/>
              <a:t>の貿易額の</a:t>
            </a:r>
            <a:r>
              <a:rPr kumimoji="1" lang="ja-JP" altLang="en-US" dirty="0" smtClean="0"/>
              <a:t>推移</a:t>
            </a:r>
            <a:endParaRPr kumimoji="1" lang="en-US" altLang="ja-JP" dirty="0"/>
          </a:p>
          <a:p>
            <a:pPr lvl="1"/>
            <a:r>
              <a:rPr lang="ja-JP" altLang="en-US" dirty="0"/>
              <a:t>総貿易額＝商品貿易とサービス貿易の輸出額と輸入額の合計</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6</a:t>
            </a:fld>
            <a:endParaRPr kumimoji="1" lang="ja-JP" altLang="en-US" dirty="0"/>
          </a:p>
        </p:txBody>
      </p:sp>
      <p:graphicFrame>
        <p:nvGraphicFramePr>
          <p:cNvPr id="8" name="グラフ 7"/>
          <p:cNvGraphicFramePr>
            <a:graphicFrameLocks/>
          </p:cNvGraphicFramePr>
          <p:nvPr>
            <p:extLst>
              <p:ext uri="{D42A27DB-BD31-4B8C-83A1-F6EECF244321}">
                <p14:modId xmlns:p14="http://schemas.microsoft.com/office/powerpoint/2010/main" val="2857831597"/>
              </p:ext>
            </p:extLst>
          </p:nvPr>
        </p:nvGraphicFramePr>
        <p:xfrm>
          <a:off x="1755923" y="2790693"/>
          <a:ext cx="6854677" cy="374822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92983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世界の貿易額の推移（つづき）</a:t>
            </a:r>
            <a:endParaRPr kumimoji="1" lang="ja-JP" altLang="en-US" dirty="0"/>
          </a:p>
        </p:txBody>
      </p:sp>
      <p:sp>
        <p:nvSpPr>
          <p:cNvPr id="3" name="コンテンツ プレースホルダー 2"/>
          <p:cNvSpPr>
            <a:spLocks noGrp="1"/>
          </p:cNvSpPr>
          <p:nvPr>
            <p:ph idx="1"/>
          </p:nvPr>
        </p:nvSpPr>
        <p:spPr/>
        <p:txBody>
          <a:bodyPr>
            <a:normAutofit/>
          </a:bodyPr>
          <a:lstStyle/>
          <a:p>
            <a:r>
              <a:rPr lang="en-US" altLang="ja-JP" dirty="0"/>
              <a:t>1960</a:t>
            </a:r>
            <a:r>
              <a:rPr lang="ja-JP" altLang="en-US" dirty="0"/>
              <a:t>～</a:t>
            </a:r>
            <a:r>
              <a:rPr lang="en-US" altLang="ja-JP" dirty="0"/>
              <a:t>2010</a:t>
            </a:r>
            <a:r>
              <a:rPr lang="ja-JP" altLang="en-US" dirty="0"/>
              <a:t>年における総貿易額の対</a:t>
            </a:r>
            <a:r>
              <a:rPr lang="en-US" altLang="ja-JP" dirty="0"/>
              <a:t>GDP</a:t>
            </a:r>
            <a:r>
              <a:rPr lang="ja-JP" altLang="en-US" dirty="0"/>
              <a:t>比（貿易依存度</a:t>
            </a:r>
            <a:r>
              <a:rPr lang="en-US" altLang="ja-JP" dirty="0"/>
              <a:t>or</a:t>
            </a:r>
            <a:r>
              <a:rPr lang="ja-JP" altLang="en-US" dirty="0"/>
              <a:t>貿易開放度）の変化</a:t>
            </a:r>
            <a:endParaRPr lang="en-US" altLang="ja-JP" dirty="0"/>
          </a:p>
          <a:p>
            <a:pPr lvl="1"/>
            <a:r>
              <a:rPr lang="en-US" altLang="ja-JP" dirty="0"/>
              <a:t>1960</a:t>
            </a:r>
            <a:r>
              <a:rPr lang="ja-JP" altLang="en-US" dirty="0"/>
              <a:t>年代：</a:t>
            </a:r>
            <a:r>
              <a:rPr lang="en-US" altLang="ja-JP" dirty="0"/>
              <a:t>24%</a:t>
            </a:r>
            <a:r>
              <a:rPr lang="ja-JP" altLang="en-US" dirty="0"/>
              <a:t>前後 → </a:t>
            </a:r>
            <a:r>
              <a:rPr lang="en-US" altLang="ja-JP" dirty="0"/>
              <a:t>2000</a:t>
            </a:r>
            <a:r>
              <a:rPr lang="ja-JP" altLang="en-US" dirty="0"/>
              <a:t>年代後半：</a:t>
            </a:r>
            <a:r>
              <a:rPr lang="en-US" altLang="ja-JP" dirty="0"/>
              <a:t>60%</a:t>
            </a:r>
            <a:r>
              <a:rPr lang="ja-JP" altLang="en-US" dirty="0"/>
              <a:t>超</a:t>
            </a:r>
          </a:p>
          <a:p>
            <a:pPr lvl="1"/>
            <a:r>
              <a:rPr lang="ja-JP" altLang="en-US" dirty="0"/>
              <a:t>資源・食料価格の高騰で一時的に上振れ（</a:t>
            </a:r>
            <a:r>
              <a:rPr lang="en-US" altLang="ja-JP" dirty="0"/>
              <a:t>1970</a:t>
            </a:r>
            <a:r>
              <a:rPr lang="ja-JP" altLang="en-US" dirty="0"/>
              <a:t>年代、</a:t>
            </a:r>
            <a:r>
              <a:rPr lang="en-US" altLang="ja-JP" dirty="0"/>
              <a:t>2000</a:t>
            </a:r>
            <a:r>
              <a:rPr lang="ja-JP" altLang="en-US" dirty="0"/>
              <a:t>年代）</a:t>
            </a:r>
          </a:p>
          <a:p>
            <a:pPr lvl="1"/>
            <a:r>
              <a:rPr lang="en-US" altLang="ja-JP" dirty="0"/>
              <a:t>2009</a:t>
            </a:r>
            <a:r>
              <a:rPr lang="ja-JP" altLang="en-US" dirty="0"/>
              <a:t>年の貿易依存度の減少：世界金融危機の影響</a:t>
            </a:r>
          </a:p>
          <a:p>
            <a:r>
              <a:rPr lang="ja-JP" altLang="en-US" dirty="0"/>
              <a:t>戦後の世界経済：付加価値額の伸び＜貿易額の伸び → 貿易依存度が上昇</a:t>
            </a:r>
            <a:endParaRPr lang="en-US" altLang="ja-JP" dirty="0"/>
          </a:p>
          <a:p>
            <a:pPr lvl="1"/>
            <a:r>
              <a:rPr lang="ja-JP" altLang="en-US" dirty="0"/>
              <a:t>一定額の付加価値を創出するのに伴う貿易活動が、年々増加</a:t>
            </a:r>
            <a:endParaRPr lang="en-US" altLang="ja-JP" dirty="0"/>
          </a:p>
          <a:p>
            <a:pPr lvl="1"/>
            <a:r>
              <a:rPr lang="ja-JP" altLang="en-US" dirty="0"/>
              <a:t>貿易自由化（関税引き下げ、非関税障壁の削減）、輸送費の低下、輸送時間の短縮、貿易金融・保険制度の拡充などのおかげ</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7</a:t>
            </a:fld>
            <a:endParaRPr kumimoji="1" lang="ja-JP" altLang="en-US" dirty="0"/>
          </a:p>
        </p:txBody>
      </p:sp>
    </p:spTree>
    <p:extLst>
      <p:ext uri="{BB962C8B-B14F-4D97-AF65-F5344CB8AC3E}">
        <p14:creationId xmlns:p14="http://schemas.microsoft.com/office/powerpoint/2010/main" val="270233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left)">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日本の貿易額の推移</a:t>
            </a:r>
          </a:p>
        </p:txBody>
      </p:sp>
      <p:sp>
        <p:nvSpPr>
          <p:cNvPr id="3" name="コンテンツ プレースホルダー 2"/>
          <p:cNvSpPr>
            <a:spLocks noGrp="1"/>
          </p:cNvSpPr>
          <p:nvPr>
            <p:ph idx="1"/>
          </p:nvPr>
        </p:nvSpPr>
        <p:spPr/>
        <p:txBody>
          <a:bodyPr/>
          <a:lstStyle/>
          <a:p>
            <a:r>
              <a:rPr lang="en-US" altLang="ja-JP" dirty="0"/>
              <a:t>1960</a:t>
            </a:r>
            <a:r>
              <a:rPr lang="ja-JP" altLang="en-US" dirty="0"/>
              <a:t>～</a:t>
            </a:r>
            <a:r>
              <a:rPr lang="en-US" altLang="ja-JP" dirty="0"/>
              <a:t>2010</a:t>
            </a:r>
            <a:r>
              <a:rPr lang="ja-JP" altLang="en-US" dirty="0"/>
              <a:t>年の日本の貿易額の</a:t>
            </a:r>
            <a:r>
              <a:rPr lang="ja-JP" altLang="en-US" dirty="0" smtClean="0"/>
              <a:t>推移</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8</a:t>
            </a:fld>
            <a:endParaRPr kumimoji="1" lang="ja-JP" altLang="en-US" dirty="0"/>
          </a:p>
        </p:txBody>
      </p:sp>
      <p:graphicFrame>
        <p:nvGraphicFramePr>
          <p:cNvPr id="5" name="グラフ 4"/>
          <p:cNvGraphicFramePr>
            <a:graphicFrameLocks/>
          </p:cNvGraphicFramePr>
          <p:nvPr>
            <p:extLst>
              <p:ext uri="{D42A27DB-BD31-4B8C-83A1-F6EECF244321}">
                <p14:modId xmlns:p14="http://schemas.microsoft.com/office/powerpoint/2010/main" val="2579064615"/>
              </p:ext>
            </p:extLst>
          </p:nvPr>
        </p:nvGraphicFramePr>
        <p:xfrm>
          <a:off x="1737290" y="2345690"/>
          <a:ext cx="6735616" cy="373948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3942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日本の貿易額の推移（つづき）</a:t>
            </a:r>
          </a:p>
        </p:txBody>
      </p:sp>
      <p:sp>
        <p:nvSpPr>
          <p:cNvPr id="3" name="コンテンツ プレースホルダー 2"/>
          <p:cNvSpPr>
            <a:spLocks noGrp="1"/>
          </p:cNvSpPr>
          <p:nvPr>
            <p:ph idx="1"/>
          </p:nvPr>
        </p:nvSpPr>
        <p:spPr/>
        <p:txBody>
          <a:bodyPr>
            <a:normAutofit/>
          </a:bodyPr>
          <a:lstStyle/>
          <a:p>
            <a:r>
              <a:rPr lang="ja-JP" altLang="en-US" dirty="0"/>
              <a:t>日本の貿易依存度：</a:t>
            </a:r>
          </a:p>
          <a:p>
            <a:pPr lvl="1"/>
            <a:r>
              <a:rPr lang="en-US" altLang="ja-JP" dirty="0"/>
              <a:t>2000</a:t>
            </a:r>
            <a:r>
              <a:rPr lang="ja-JP" altLang="en-US" dirty="0"/>
              <a:t>年代初めまで</a:t>
            </a:r>
            <a:r>
              <a:rPr lang="en-US" altLang="ja-JP" dirty="0"/>
              <a:t>20%</a:t>
            </a:r>
            <a:r>
              <a:rPr lang="ja-JP" altLang="en-US" dirty="0"/>
              <a:t>前後（石油危機の時期を除く）→ 貿易の面では日本でグローバリゼーションが進展したとは言い難い</a:t>
            </a:r>
          </a:p>
          <a:p>
            <a:pPr lvl="1"/>
            <a:r>
              <a:rPr lang="en-US" altLang="ja-JP" dirty="0"/>
              <a:t>2000</a:t>
            </a:r>
            <a:r>
              <a:rPr lang="ja-JP" altLang="en-US" dirty="0"/>
              <a:t>年代に入って</a:t>
            </a:r>
            <a:r>
              <a:rPr lang="en-US" altLang="ja-JP" dirty="0"/>
              <a:t>20%</a:t>
            </a:r>
            <a:r>
              <a:rPr lang="ja-JP" altLang="en-US" dirty="0"/>
              <a:t>を超えて上昇</a:t>
            </a:r>
          </a:p>
          <a:p>
            <a:r>
              <a:rPr lang="ja-JP" altLang="en-US" dirty="0"/>
              <a:t>貿易依存度上昇の主な要因：</a:t>
            </a:r>
          </a:p>
          <a:p>
            <a:pPr marL="971550" lvl="1" indent="-514350">
              <a:buFont typeface="+mj-lt"/>
              <a:buAutoNum type="arabicPeriod"/>
            </a:pPr>
            <a:r>
              <a:rPr lang="ja-JP" altLang="en-US" dirty="0"/>
              <a:t>アジア諸国との貿易の拡大</a:t>
            </a:r>
          </a:p>
          <a:p>
            <a:pPr marL="971550" lvl="1" indent="-514350">
              <a:buFont typeface="+mj-lt"/>
              <a:buAutoNum type="arabicPeriod"/>
            </a:pPr>
            <a:r>
              <a:rPr lang="ja-JP" altLang="en-US" dirty="0"/>
              <a:t>原油価格の上昇</a:t>
            </a:r>
          </a:p>
          <a:p>
            <a:r>
              <a:rPr lang="ja-JP" altLang="en-US" dirty="0"/>
              <a:t>アジア諸国との貿易が拡大した主な理由：</a:t>
            </a:r>
          </a:p>
          <a:p>
            <a:pPr marL="971550" lvl="1" indent="-514350">
              <a:buFont typeface="+mj-lt"/>
              <a:buAutoNum type="arabicPeriod"/>
            </a:pPr>
            <a:r>
              <a:rPr lang="ja-JP" altLang="en-US" dirty="0"/>
              <a:t>これらの国々における経済の急成長</a:t>
            </a:r>
          </a:p>
          <a:p>
            <a:pPr marL="971550" lvl="1" indent="-514350">
              <a:buFont typeface="+mj-lt"/>
              <a:buAutoNum type="arabicPeriod"/>
            </a:pPr>
            <a:r>
              <a:rPr lang="ja-JP" altLang="en-US" dirty="0"/>
              <a:t>製造工程の一部のアジアへの移転（国際分業の進展）</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9</a:t>
            </a:fld>
            <a:endParaRPr kumimoji="1" lang="ja-JP" altLang="en-US" dirty="0"/>
          </a:p>
        </p:txBody>
      </p:sp>
    </p:spTree>
    <p:extLst>
      <p:ext uri="{BB962C8B-B14F-4D97-AF65-F5344CB8AC3E}">
        <p14:creationId xmlns:p14="http://schemas.microsoft.com/office/powerpoint/2010/main" val="68936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left)">
                                      <p:cBhvr>
                                        <p:cTn id="37" dur="500"/>
                                        <p:tgtEl>
                                          <p:spTgt spid="3">
                                            <p:txEl>
                                              <p:pRg st="7" end="7"/>
                                            </p:txEl>
                                          </p:spTgt>
                                        </p:tgtEl>
                                      </p:cBhvr>
                                    </p:animEffect>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wipe(left)">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7421</TotalTime>
  <Words>1622</Words>
  <Application>Microsoft Office PowerPoint</Application>
  <PresentationFormat>ワイド画面</PresentationFormat>
  <Paragraphs>414</Paragraphs>
  <Slides>15</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ＭＳ Ｐゴシック</vt:lpstr>
      <vt:lpstr>新細明體</vt:lpstr>
      <vt:lpstr>Arial</vt:lpstr>
      <vt:lpstr>Calibri</vt:lpstr>
      <vt:lpstr>Calibri Light</vt:lpstr>
      <vt:lpstr>Office テーマ</vt:lpstr>
      <vt:lpstr>国際経済関係論Ⅰ 1. イントロダクション</vt:lpstr>
      <vt:lpstr>国際経済学とは？</vt:lpstr>
      <vt:lpstr>国際貿易論と国際金融論</vt:lpstr>
      <vt:lpstr>国際貿易論で扱うトピック</vt:lpstr>
      <vt:lpstr>国際貿易の現状</vt:lpstr>
      <vt:lpstr>世界の貿易額の推移</vt:lpstr>
      <vt:lpstr>世界の貿易額の推移（つづき）</vt:lpstr>
      <vt:lpstr>日本の貿易額の推移</vt:lpstr>
      <vt:lpstr>日本の貿易額の推移（つづき）</vt:lpstr>
      <vt:lpstr>世界貿易の主要品目</vt:lpstr>
      <vt:lpstr>サービス貿易</vt:lpstr>
      <vt:lpstr>高・中・低所得国の貿易構造</vt:lpstr>
      <vt:lpstr>高・中・低所得国の貿易構造（つづき）</vt:lpstr>
      <vt:lpstr>日本の品目別貿易額</vt:lpstr>
      <vt:lpstr>日本の品目別貿易額（つづき）</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国際経済01</dc:title>
  <dc:creator>Akihiko</dc:creator>
  <cp:lastModifiedBy>Akihiko</cp:lastModifiedBy>
  <cp:revision>202</cp:revision>
  <cp:lastPrinted>2016-10-09T01:52:36Z</cp:lastPrinted>
  <dcterms:created xsi:type="dcterms:W3CDTF">2013-10-01T12:14:26Z</dcterms:created>
  <dcterms:modified xsi:type="dcterms:W3CDTF">2017-04-18T04:43:30Z</dcterms:modified>
</cp:coreProperties>
</file>