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318" r:id="rId2"/>
    <p:sldId id="269" r:id="rId3"/>
    <p:sldId id="270" r:id="rId4"/>
    <p:sldId id="276" r:id="rId5"/>
    <p:sldId id="279" r:id="rId6"/>
    <p:sldId id="277" r:id="rId7"/>
    <p:sldId id="278" r:id="rId8"/>
    <p:sldId id="306" r:id="rId9"/>
    <p:sldId id="312" r:id="rId10"/>
    <p:sldId id="313" r:id="rId11"/>
    <p:sldId id="354" r:id="rId12"/>
    <p:sldId id="359" r:id="rId13"/>
    <p:sldId id="360" r:id="rId14"/>
    <p:sldId id="361" r:id="rId15"/>
    <p:sldId id="362" r:id="rId16"/>
    <p:sldId id="364" r:id="rId17"/>
    <p:sldId id="365" r:id="rId18"/>
    <p:sldId id="366" r:id="rId19"/>
    <p:sldId id="367" r:id="rId20"/>
    <p:sldId id="370" r:id="rId21"/>
  </p:sldIdLst>
  <p:sldSz cx="12192000" cy="6858000"/>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0" autoAdjust="0"/>
    <p:restoredTop sz="94660"/>
  </p:normalViewPr>
  <p:slideViewPr>
    <p:cSldViewPr snapToGrid="0">
      <p:cViewPr varScale="1">
        <p:scale>
          <a:sx n="65" d="100"/>
          <a:sy n="65" d="100"/>
        </p:scale>
        <p:origin x="72" y="846"/>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5179484" y="2"/>
            <a:ext cx="3962400" cy="344091"/>
          </a:xfrm>
          <a:prstGeom prst="rect">
            <a:avLst/>
          </a:prstGeom>
        </p:spPr>
        <p:txBody>
          <a:bodyPr vert="horz" lIns="91440" tIns="45720" rIns="91440" bIns="45720" rtlCol="0"/>
          <a:lstStyle>
            <a:lvl1pPr algn="r">
              <a:defRPr sz="1200"/>
            </a:lvl1pPr>
          </a:lstStyle>
          <a:p>
            <a:endParaRPr kumimoji="1" lang="ja-JP" altLang="en-US" dirty="0"/>
          </a:p>
        </p:txBody>
      </p:sp>
      <p:sp>
        <p:nvSpPr>
          <p:cNvPr id="4" name="フッター プレースホルダー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kumimoji="1" lang="ja-JP" altLang="en-US" dirty="0"/>
          </a:p>
        </p:txBody>
      </p:sp>
      <p:sp>
        <p:nvSpPr>
          <p:cNvPr id="5" name="スライド番号プレースホルダー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10F13B20-CF75-42FC-BA1A-DCD6ACD25411}" type="slidenum">
              <a:rPr kumimoji="1" lang="ja-JP" altLang="en-US" smtClean="0"/>
              <a:pPr/>
              <a:t>‹#›</a:t>
            </a:fld>
            <a:endParaRPr kumimoji="1" lang="ja-JP" altLang="en-US" dirty="0"/>
          </a:p>
        </p:txBody>
      </p:sp>
    </p:spTree>
    <p:extLst>
      <p:ext uri="{BB962C8B-B14F-4D97-AF65-F5344CB8AC3E}">
        <p14:creationId xmlns:p14="http://schemas.microsoft.com/office/powerpoint/2010/main" val="459906639"/>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17A36CFC-8E47-4772-A4FC-65970AB68C05}" type="slidenum">
              <a:rPr kumimoji="1" lang="ja-JP" altLang="en-US" smtClean="0"/>
              <a:pPr/>
              <a:t>‹#›</a:t>
            </a:fld>
            <a:endParaRPr kumimoji="1" lang="ja-JP" altLang="en-US" dirty="0"/>
          </a:p>
        </p:txBody>
      </p:sp>
    </p:spTree>
    <p:extLst>
      <p:ext uri="{BB962C8B-B14F-4D97-AF65-F5344CB8AC3E}">
        <p14:creationId xmlns:p14="http://schemas.microsoft.com/office/powerpoint/2010/main" val="3489553531"/>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552950" y="642938"/>
            <a:ext cx="3086100" cy="173672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A36CFC-8E47-4772-A4FC-65970AB68C05}" type="slidenum">
              <a:rPr kumimoji="1" lang="ja-JP" altLang="en-US" smtClean="0"/>
              <a:pPr/>
              <a:t>1</a:t>
            </a:fld>
            <a:endParaRPr kumimoji="1" lang="ja-JP" altLang="en-US" dirty="0"/>
          </a:p>
        </p:txBody>
      </p:sp>
      <p:sp>
        <p:nvSpPr>
          <p:cNvPr id="5" name="日付プレースホルダー 4"/>
          <p:cNvSpPr>
            <a:spLocks noGrp="1"/>
          </p:cNvSpPr>
          <p:nvPr>
            <p:ph type="dt" idx="11"/>
          </p:nvPr>
        </p:nvSpPr>
        <p:spPr/>
        <p:txBody>
          <a:bodyPr/>
          <a:lstStyle/>
          <a:p>
            <a:endParaRPr kumimoji="1" lang="ja-JP" altLang="en-US" dirty="0"/>
          </a:p>
        </p:txBody>
      </p:sp>
    </p:spTree>
    <p:extLst>
      <p:ext uri="{BB962C8B-B14F-4D97-AF65-F5344CB8AC3E}">
        <p14:creationId xmlns:p14="http://schemas.microsoft.com/office/powerpoint/2010/main" val="1275301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r>
              <a:rPr kumimoji="1" lang="en-US" altLang="ja-JP"/>
              <a:t>2013/10/8</a:t>
            </a:r>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461184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en-US" altLang="ja-JP"/>
              <a:t>2013/10/8</a:t>
            </a:r>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294787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1"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1"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en-US" altLang="ja-JP"/>
              <a:t>2013/10/8</a:t>
            </a:r>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4049067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en-US" altLang="ja-JP"/>
              <a:t>2013/10/8</a:t>
            </a:r>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037929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1" y="1709740"/>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r>
              <a:rPr kumimoji="1" lang="en-US" altLang="ja-JP"/>
              <a:t>2013/10/8</a:t>
            </a:r>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677272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r>
              <a:rPr kumimoji="1" lang="en-US" altLang="ja-JP"/>
              <a:t>2013/10/8</a:t>
            </a:r>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709805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7"/>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9"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1"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r>
              <a:rPr kumimoji="1" lang="en-US" altLang="ja-JP"/>
              <a:t>2013/10/8</a:t>
            </a:r>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181038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r>
              <a:rPr kumimoji="1" lang="en-US" altLang="ja-JP"/>
              <a:t>2013/10/8</a:t>
            </a:r>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4166679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a:t>2013/10/8</a:t>
            </a:r>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560197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2013/10/8</a:t>
            </a:r>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739969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2013/10/8</a:t>
            </a:r>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494205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2013/10/8</a:t>
            </a:r>
            <a:endParaRPr kumimoji="1" lang="ja-JP" altLang="en-US" dirty="0"/>
          </a:p>
        </p:txBody>
      </p:sp>
      <p:sp>
        <p:nvSpPr>
          <p:cNvPr id="5" name="フッター プレースホルダー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933693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377"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377" rtl="0" eaLnBrk="1" latinLnBrk="0" hangingPunct="1">
        <a:defRPr kumimoji="1" sz="1800" kern="1200">
          <a:solidFill>
            <a:schemeClr val="tx1"/>
          </a:solidFill>
          <a:latin typeface="+mn-lt"/>
          <a:ea typeface="+mn-ea"/>
          <a:cs typeface="+mn-cs"/>
        </a:defRPr>
      </a:lvl1pPr>
      <a:lvl2pPr marL="457189" algn="l" defTabSz="914377" rtl="0" eaLnBrk="1" latinLnBrk="0" hangingPunct="1">
        <a:defRPr kumimoji="1" sz="1800" kern="1200">
          <a:solidFill>
            <a:schemeClr val="tx1"/>
          </a:solidFill>
          <a:latin typeface="+mn-lt"/>
          <a:ea typeface="+mn-ea"/>
          <a:cs typeface="+mn-cs"/>
        </a:defRPr>
      </a:lvl2pPr>
      <a:lvl3pPr marL="914377" algn="l" defTabSz="914377" rtl="0" eaLnBrk="1" latinLnBrk="0" hangingPunct="1">
        <a:defRPr kumimoji="1" sz="1800" kern="1200">
          <a:solidFill>
            <a:schemeClr val="tx1"/>
          </a:solidFill>
          <a:latin typeface="+mn-lt"/>
          <a:ea typeface="+mn-ea"/>
          <a:cs typeface="+mn-cs"/>
        </a:defRPr>
      </a:lvl3pPr>
      <a:lvl4pPr marL="1371566" algn="l" defTabSz="914377" rtl="0" eaLnBrk="1" latinLnBrk="0" hangingPunct="1">
        <a:defRPr kumimoji="1" sz="1800" kern="1200">
          <a:solidFill>
            <a:schemeClr val="tx1"/>
          </a:solidFill>
          <a:latin typeface="+mn-lt"/>
          <a:ea typeface="+mn-ea"/>
          <a:cs typeface="+mn-cs"/>
        </a:defRPr>
      </a:lvl4pPr>
      <a:lvl5pPr marL="1828754" algn="l" defTabSz="914377" rtl="0" eaLnBrk="1" latinLnBrk="0" hangingPunct="1">
        <a:defRPr kumimoji="1" sz="1800" kern="1200">
          <a:solidFill>
            <a:schemeClr val="tx1"/>
          </a:solidFill>
          <a:latin typeface="+mn-lt"/>
          <a:ea typeface="+mn-ea"/>
          <a:cs typeface="+mn-cs"/>
        </a:defRPr>
      </a:lvl5pPr>
      <a:lvl6pPr marL="2285943" algn="l" defTabSz="914377" rtl="0" eaLnBrk="1" latinLnBrk="0" hangingPunct="1">
        <a:defRPr kumimoji="1" sz="1800" kern="1200">
          <a:solidFill>
            <a:schemeClr val="tx1"/>
          </a:solidFill>
          <a:latin typeface="+mn-lt"/>
          <a:ea typeface="+mn-ea"/>
          <a:cs typeface="+mn-cs"/>
        </a:defRPr>
      </a:lvl6pPr>
      <a:lvl7pPr marL="2743131" algn="l" defTabSz="914377" rtl="0" eaLnBrk="1" latinLnBrk="0" hangingPunct="1">
        <a:defRPr kumimoji="1" sz="1800" kern="1200">
          <a:solidFill>
            <a:schemeClr val="tx1"/>
          </a:solidFill>
          <a:latin typeface="+mn-lt"/>
          <a:ea typeface="+mn-ea"/>
          <a:cs typeface="+mn-cs"/>
        </a:defRPr>
      </a:lvl7pPr>
      <a:lvl8pPr marL="3200320" algn="l" defTabSz="914377" rtl="0" eaLnBrk="1" latinLnBrk="0" hangingPunct="1">
        <a:defRPr kumimoji="1" sz="1800" kern="1200">
          <a:solidFill>
            <a:schemeClr val="tx1"/>
          </a:solidFill>
          <a:latin typeface="+mn-lt"/>
          <a:ea typeface="+mn-ea"/>
          <a:cs typeface="+mn-cs"/>
        </a:defRPr>
      </a:lvl8pPr>
      <a:lvl9pPr marL="3657509" algn="l" defTabSz="914377"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7.png"/><Relationship Id="rId7" Type="http://schemas.openxmlformats.org/officeDocument/2006/relationships/image" Target="../media/image4.wmf"/><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6.wmf"/><Relationship Id="rId5" Type="http://schemas.openxmlformats.org/officeDocument/2006/relationships/image" Target="../media/image3.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5.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dirty="0"/>
              <a:t>国際経済関係論</a:t>
            </a:r>
            <a:r>
              <a:rPr kumimoji="1" lang="en-US" altLang="ja-JP" dirty="0"/>
              <a:t>Ⅰ</a:t>
            </a:r>
            <a:br>
              <a:rPr kumimoji="1" lang="en-US" altLang="ja-JP" dirty="0"/>
            </a:br>
            <a:r>
              <a:rPr kumimoji="1" lang="en-US" altLang="ja-JP" dirty="0"/>
              <a:t>2</a:t>
            </a:r>
            <a:r>
              <a:rPr lang="en-US" altLang="ja-JP" dirty="0"/>
              <a:t>. </a:t>
            </a:r>
            <a:r>
              <a:rPr lang="ja-JP" altLang="en-US" dirty="0"/>
              <a:t>貿易利益と貿易パターン</a:t>
            </a:r>
            <a:endParaRPr kumimoji="1" lang="ja-JP" altLang="en-US" dirty="0"/>
          </a:p>
        </p:txBody>
      </p:sp>
      <p:sp>
        <p:nvSpPr>
          <p:cNvPr id="3" name="サブタイトル 2"/>
          <p:cNvSpPr>
            <a:spLocks noGrp="1"/>
          </p:cNvSpPr>
          <p:nvPr>
            <p:ph type="subTitle" idx="1"/>
          </p:nvPr>
        </p:nvSpPr>
        <p:spPr/>
        <p:txBody>
          <a:bodyPr/>
          <a:lstStyle/>
          <a:p>
            <a:r>
              <a:rPr lang="ja-JP" altLang="en-US" dirty="0"/>
              <a:t>柳瀬 明彦</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a:t>
            </a:fld>
            <a:endParaRPr kumimoji="1" lang="ja-JP" altLang="en-US" dirty="0"/>
          </a:p>
        </p:txBody>
      </p:sp>
    </p:spTree>
    <p:extLst>
      <p:ext uri="{BB962C8B-B14F-4D97-AF65-F5344CB8AC3E}">
        <p14:creationId xmlns:p14="http://schemas.microsoft.com/office/powerpoint/2010/main" val="28278143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貿易パターンの決定：小国のケース</a:t>
            </a:r>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10</a:t>
            </a:fld>
            <a:endParaRPr kumimoji="1" lang="ja-JP" altLang="en-US" dirty="0"/>
          </a:p>
        </p:txBody>
      </p:sp>
      <p:grpSp>
        <p:nvGrpSpPr>
          <p:cNvPr id="5" name="Group 3"/>
          <p:cNvGrpSpPr>
            <a:grpSpLocks/>
          </p:cNvGrpSpPr>
          <p:nvPr/>
        </p:nvGrpSpPr>
        <p:grpSpPr bwMode="auto">
          <a:xfrm>
            <a:off x="153308" y="1578429"/>
            <a:ext cx="5507898" cy="4867724"/>
            <a:chOff x="476" y="965"/>
            <a:chExt cx="4628" cy="3071"/>
          </a:xfrm>
        </p:grpSpPr>
        <p:sp>
          <p:nvSpPr>
            <p:cNvPr id="6" name="Line 4"/>
            <p:cNvSpPr>
              <a:spLocks noChangeShapeType="1"/>
            </p:cNvSpPr>
            <p:nvPr/>
          </p:nvSpPr>
          <p:spPr bwMode="auto">
            <a:xfrm>
              <a:off x="930" y="1026"/>
              <a:ext cx="0" cy="28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p>
          </p:txBody>
        </p:sp>
        <p:sp>
          <p:nvSpPr>
            <p:cNvPr id="7" name="Line 5"/>
            <p:cNvSpPr>
              <a:spLocks noChangeShapeType="1"/>
            </p:cNvSpPr>
            <p:nvPr/>
          </p:nvSpPr>
          <p:spPr bwMode="auto">
            <a:xfrm flipH="1">
              <a:off x="930" y="3838"/>
              <a:ext cx="40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p>
          </p:txBody>
        </p:sp>
        <p:sp>
          <p:nvSpPr>
            <p:cNvPr id="8" name="Text Box 6"/>
            <p:cNvSpPr txBox="1">
              <a:spLocks noChangeArrowheads="1"/>
            </p:cNvSpPr>
            <p:nvPr/>
          </p:nvSpPr>
          <p:spPr bwMode="auto">
            <a:xfrm>
              <a:off x="476" y="965"/>
              <a:ext cx="500"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価格</a:t>
              </a:r>
            </a:p>
          </p:txBody>
        </p:sp>
        <p:sp>
          <p:nvSpPr>
            <p:cNvPr id="9" name="Text Box 7"/>
            <p:cNvSpPr txBox="1">
              <a:spLocks noChangeArrowheads="1"/>
            </p:cNvSpPr>
            <p:nvPr/>
          </p:nvSpPr>
          <p:spPr bwMode="auto">
            <a:xfrm>
              <a:off x="4604" y="3822"/>
              <a:ext cx="500"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数量</a:t>
              </a:r>
            </a:p>
          </p:txBody>
        </p:sp>
        <p:sp>
          <p:nvSpPr>
            <p:cNvPr id="10" name="Text Box 8"/>
            <p:cNvSpPr txBox="1">
              <a:spLocks noChangeArrowheads="1"/>
            </p:cNvSpPr>
            <p:nvPr/>
          </p:nvSpPr>
          <p:spPr bwMode="auto">
            <a:xfrm>
              <a:off x="703" y="3793"/>
              <a:ext cx="290"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t>O</a:t>
              </a:r>
            </a:p>
          </p:txBody>
        </p:sp>
      </p:grpSp>
      <p:sp>
        <p:nvSpPr>
          <p:cNvPr id="11" name="Line 9"/>
          <p:cNvSpPr>
            <a:spLocks noChangeShapeType="1"/>
          </p:cNvSpPr>
          <p:nvPr/>
        </p:nvSpPr>
        <p:spPr bwMode="auto">
          <a:xfrm>
            <a:off x="699860" y="1928359"/>
            <a:ext cx="3980997" cy="274161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p>
        </p:txBody>
      </p:sp>
      <p:sp>
        <p:nvSpPr>
          <p:cNvPr id="12" name="Text Box 10"/>
          <p:cNvSpPr txBox="1">
            <a:spLocks noChangeArrowheads="1"/>
          </p:cNvSpPr>
          <p:nvPr/>
        </p:nvSpPr>
        <p:spPr bwMode="auto">
          <a:xfrm>
            <a:off x="4150861" y="4667026"/>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dirty="0"/>
              <a:t>自国の需要曲線</a:t>
            </a:r>
          </a:p>
        </p:txBody>
      </p:sp>
      <p:sp>
        <p:nvSpPr>
          <p:cNvPr id="13" name="Line 11"/>
          <p:cNvSpPr>
            <a:spLocks noChangeShapeType="1"/>
          </p:cNvSpPr>
          <p:nvPr/>
        </p:nvSpPr>
        <p:spPr bwMode="auto">
          <a:xfrm flipV="1">
            <a:off x="688975" y="2231571"/>
            <a:ext cx="3556455" cy="34110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p>
        </p:txBody>
      </p:sp>
      <p:sp>
        <p:nvSpPr>
          <p:cNvPr id="14" name="Text Box 12"/>
          <p:cNvSpPr txBox="1">
            <a:spLocks noChangeArrowheads="1"/>
          </p:cNvSpPr>
          <p:nvPr/>
        </p:nvSpPr>
        <p:spPr bwMode="auto">
          <a:xfrm>
            <a:off x="3748089" y="1887994"/>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dirty="0"/>
              <a:t>自国の供給曲線</a:t>
            </a:r>
          </a:p>
        </p:txBody>
      </p:sp>
      <p:sp>
        <p:nvSpPr>
          <p:cNvPr id="15" name="Line 13"/>
          <p:cNvSpPr>
            <a:spLocks noChangeShapeType="1"/>
          </p:cNvSpPr>
          <p:nvPr/>
        </p:nvSpPr>
        <p:spPr bwMode="auto">
          <a:xfrm>
            <a:off x="699863" y="4119789"/>
            <a:ext cx="4536168" cy="0"/>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sz="1600"/>
          </a:p>
        </p:txBody>
      </p:sp>
      <p:sp>
        <p:nvSpPr>
          <p:cNvPr id="16" name="Text Box 14"/>
          <p:cNvSpPr txBox="1">
            <a:spLocks noChangeArrowheads="1"/>
          </p:cNvSpPr>
          <p:nvPr/>
        </p:nvSpPr>
        <p:spPr bwMode="auto">
          <a:xfrm>
            <a:off x="299129" y="3936547"/>
            <a:ext cx="4507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dirty="0">
                <a:solidFill>
                  <a:srgbClr val="FF3300"/>
                </a:solidFill>
              </a:rPr>
              <a:t>P</a:t>
            </a:r>
            <a:r>
              <a:rPr lang="en-US" altLang="ja-JP" sz="1600" baseline="30000" dirty="0">
                <a:solidFill>
                  <a:srgbClr val="FF3300"/>
                </a:solidFill>
              </a:rPr>
              <a:t>W</a:t>
            </a:r>
          </a:p>
        </p:txBody>
      </p:sp>
      <p:sp>
        <p:nvSpPr>
          <p:cNvPr id="17" name="Line 15"/>
          <p:cNvSpPr>
            <a:spLocks noChangeShapeType="1"/>
          </p:cNvSpPr>
          <p:nvPr/>
        </p:nvSpPr>
        <p:spPr bwMode="auto">
          <a:xfrm>
            <a:off x="2272619" y="4152448"/>
            <a:ext cx="0" cy="1965325"/>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ja-JP" altLang="en-US" sz="1600"/>
          </a:p>
        </p:txBody>
      </p:sp>
      <p:sp>
        <p:nvSpPr>
          <p:cNvPr id="20" name="Rectangle 18"/>
          <p:cNvSpPr>
            <a:spLocks noChangeArrowheads="1"/>
          </p:cNvSpPr>
          <p:nvPr/>
        </p:nvSpPr>
        <p:spPr bwMode="auto">
          <a:xfrm>
            <a:off x="2085297" y="3695247"/>
            <a:ext cx="3365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solidFill>
                  <a:srgbClr val="FF3300"/>
                </a:solidFill>
              </a:rPr>
              <a:t>S</a:t>
            </a:r>
          </a:p>
        </p:txBody>
      </p:sp>
      <p:sp>
        <p:nvSpPr>
          <p:cNvPr id="21" name="Rectangle 19"/>
          <p:cNvSpPr>
            <a:spLocks noChangeArrowheads="1"/>
          </p:cNvSpPr>
          <p:nvPr/>
        </p:nvSpPr>
        <p:spPr bwMode="auto">
          <a:xfrm>
            <a:off x="2082347" y="6142719"/>
            <a:ext cx="4122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solidFill>
                  <a:srgbClr val="FF3300"/>
                </a:solidFill>
              </a:rPr>
              <a:t>X</a:t>
            </a:r>
            <a:r>
              <a:rPr lang="en-US" altLang="ja-JP" sz="1600" baseline="-25000">
                <a:solidFill>
                  <a:srgbClr val="FF3300"/>
                </a:solidFill>
              </a:rPr>
              <a:t>S</a:t>
            </a:r>
          </a:p>
        </p:txBody>
      </p:sp>
      <p:sp>
        <p:nvSpPr>
          <p:cNvPr id="22" name="Line 20"/>
          <p:cNvSpPr>
            <a:spLocks noChangeShapeType="1"/>
          </p:cNvSpPr>
          <p:nvPr/>
        </p:nvSpPr>
        <p:spPr bwMode="auto">
          <a:xfrm>
            <a:off x="3863975" y="4130674"/>
            <a:ext cx="0" cy="1997983"/>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ja-JP" altLang="en-US" sz="1600"/>
          </a:p>
        </p:txBody>
      </p:sp>
      <p:sp>
        <p:nvSpPr>
          <p:cNvPr id="23" name="Rectangle 21"/>
          <p:cNvSpPr>
            <a:spLocks noChangeArrowheads="1"/>
          </p:cNvSpPr>
          <p:nvPr/>
        </p:nvSpPr>
        <p:spPr bwMode="auto">
          <a:xfrm>
            <a:off x="3756024" y="3694114"/>
            <a:ext cx="332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dirty="0">
                <a:solidFill>
                  <a:srgbClr val="FF3300"/>
                </a:solidFill>
              </a:rPr>
              <a:t>D</a:t>
            </a:r>
          </a:p>
        </p:txBody>
      </p:sp>
      <p:sp>
        <p:nvSpPr>
          <p:cNvPr id="24" name="Rectangle 22"/>
          <p:cNvSpPr>
            <a:spLocks noChangeArrowheads="1"/>
          </p:cNvSpPr>
          <p:nvPr/>
        </p:nvSpPr>
        <p:spPr bwMode="auto">
          <a:xfrm>
            <a:off x="3719512" y="6142718"/>
            <a:ext cx="4203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solidFill>
                  <a:srgbClr val="FF3300"/>
                </a:solidFill>
              </a:rPr>
              <a:t>X</a:t>
            </a:r>
            <a:r>
              <a:rPr lang="en-US" altLang="ja-JP" sz="1600" baseline="-25000">
                <a:solidFill>
                  <a:srgbClr val="FF3300"/>
                </a:solidFill>
              </a:rPr>
              <a:t>D</a:t>
            </a:r>
          </a:p>
        </p:txBody>
      </p:sp>
      <p:sp>
        <p:nvSpPr>
          <p:cNvPr id="25" name="Line 23"/>
          <p:cNvSpPr>
            <a:spLocks noChangeShapeType="1"/>
          </p:cNvSpPr>
          <p:nvPr/>
        </p:nvSpPr>
        <p:spPr bwMode="auto">
          <a:xfrm flipH="1" flipV="1">
            <a:off x="710746" y="3453493"/>
            <a:ext cx="2217511"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sz="1600"/>
          </a:p>
        </p:txBody>
      </p:sp>
      <p:sp>
        <p:nvSpPr>
          <p:cNvPr id="26" name="Text Box 24"/>
          <p:cNvSpPr txBox="1">
            <a:spLocks noChangeArrowheads="1"/>
          </p:cNvSpPr>
          <p:nvPr/>
        </p:nvSpPr>
        <p:spPr bwMode="auto">
          <a:xfrm>
            <a:off x="301172" y="3250294"/>
            <a:ext cx="3970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dirty="0"/>
              <a:t>P</a:t>
            </a:r>
            <a:r>
              <a:rPr lang="en-US" altLang="ja-JP" sz="1600" baseline="30000" dirty="0"/>
              <a:t>A</a:t>
            </a:r>
          </a:p>
        </p:txBody>
      </p:sp>
      <p:sp>
        <p:nvSpPr>
          <p:cNvPr id="27" name="Text Box 25"/>
          <p:cNvSpPr txBox="1">
            <a:spLocks noChangeArrowheads="1"/>
          </p:cNvSpPr>
          <p:nvPr/>
        </p:nvSpPr>
        <p:spPr bwMode="auto">
          <a:xfrm>
            <a:off x="2777672" y="3043466"/>
            <a:ext cx="3209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dirty="0"/>
              <a:t>E</a:t>
            </a:r>
          </a:p>
        </p:txBody>
      </p:sp>
      <p:sp>
        <p:nvSpPr>
          <p:cNvPr id="35" name="Oval 28"/>
          <p:cNvSpPr>
            <a:spLocks noChangeArrowheads="1"/>
          </p:cNvSpPr>
          <p:nvPr/>
        </p:nvSpPr>
        <p:spPr bwMode="auto">
          <a:xfrm>
            <a:off x="2859299" y="3389848"/>
            <a:ext cx="152400" cy="152400"/>
          </a:xfrm>
          <a:prstGeom prst="ellipse">
            <a:avLst/>
          </a:prstGeom>
          <a:solidFill>
            <a:schemeClr val="accent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6" name="Oval 28"/>
          <p:cNvSpPr>
            <a:spLocks noChangeArrowheads="1"/>
          </p:cNvSpPr>
          <p:nvPr/>
        </p:nvSpPr>
        <p:spPr bwMode="auto">
          <a:xfrm>
            <a:off x="3773699" y="4042991"/>
            <a:ext cx="152400" cy="152400"/>
          </a:xfrm>
          <a:prstGeom prst="ellipse">
            <a:avLst/>
          </a:prstGeom>
          <a:solidFill>
            <a:schemeClr val="accent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7" name="Oval 28"/>
          <p:cNvSpPr>
            <a:spLocks noChangeArrowheads="1"/>
          </p:cNvSpPr>
          <p:nvPr/>
        </p:nvSpPr>
        <p:spPr bwMode="auto">
          <a:xfrm>
            <a:off x="2184384" y="4032105"/>
            <a:ext cx="152400" cy="152400"/>
          </a:xfrm>
          <a:prstGeom prst="ellipse">
            <a:avLst/>
          </a:prstGeom>
          <a:solidFill>
            <a:schemeClr val="accent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nvGrpSpPr>
          <p:cNvPr id="38" name="Group 3"/>
          <p:cNvGrpSpPr>
            <a:grpSpLocks/>
          </p:cNvGrpSpPr>
          <p:nvPr/>
        </p:nvGrpSpPr>
        <p:grpSpPr bwMode="auto">
          <a:xfrm>
            <a:off x="6086052" y="1578429"/>
            <a:ext cx="5507898" cy="4867724"/>
            <a:chOff x="476" y="965"/>
            <a:chExt cx="4628" cy="3071"/>
          </a:xfrm>
        </p:grpSpPr>
        <p:sp>
          <p:nvSpPr>
            <p:cNvPr id="39" name="Line 4"/>
            <p:cNvSpPr>
              <a:spLocks noChangeShapeType="1"/>
            </p:cNvSpPr>
            <p:nvPr/>
          </p:nvSpPr>
          <p:spPr bwMode="auto">
            <a:xfrm>
              <a:off x="930" y="1026"/>
              <a:ext cx="0" cy="28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p>
          </p:txBody>
        </p:sp>
        <p:sp>
          <p:nvSpPr>
            <p:cNvPr id="40" name="Line 5"/>
            <p:cNvSpPr>
              <a:spLocks noChangeShapeType="1"/>
            </p:cNvSpPr>
            <p:nvPr/>
          </p:nvSpPr>
          <p:spPr bwMode="auto">
            <a:xfrm flipH="1">
              <a:off x="930" y="3838"/>
              <a:ext cx="40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p>
          </p:txBody>
        </p:sp>
        <p:sp>
          <p:nvSpPr>
            <p:cNvPr id="41" name="Text Box 6"/>
            <p:cNvSpPr txBox="1">
              <a:spLocks noChangeArrowheads="1"/>
            </p:cNvSpPr>
            <p:nvPr/>
          </p:nvSpPr>
          <p:spPr bwMode="auto">
            <a:xfrm>
              <a:off x="476" y="965"/>
              <a:ext cx="500"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価格</a:t>
              </a:r>
            </a:p>
          </p:txBody>
        </p:sp>
        <p:sp>
          <p:nvSpPr>
            <p:cNvPr id="42" name="Text Box 7"/>
            <p:cNvSpPr txBox="1">
              <a:spLocks noChangeArrowheads="1"/>
            </p:cNvSpPr>
            <p:nvPr/>
          </p:nvSpPr>
          <p:spPr bwMode="auto">
            <a:xfrm>
              <a:off x="4604" y="3822"/>
              <a:ext cx="500"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数量</a:t>
              </a:r>
            </a:p>
          </p:txBody>
        </p:sp>
        <p:sp>
          <p:nvSpPr>
            <p:cNvPr id="43" name="Text Box 8"/>
            <p:cNvSpPr txBox="1">
              <a:spLocks noChangeArrowheads="1"/>
            </p:cNvSpPr>
            <p:nvPr/>
          </p:nvSpPr>
          <p:spPr bwMode="auto">
            <a:xfrm>
              <a:off x="703" y="3793"/>
              <a:ext cx="290"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t>O</a:t>
              </a:r>
            </a:p>
          </p:txBody>
        </p:sp>
      </p:grpSp>
      <p:sp>
        <p:nvSpPr>
          <p:cNvPr id="44" name="Line 9"/>
          <p:cNvSpPr>
            <a:spLocks noChangeShapeType="1"/>
          </p:cNvSpPr>
          <p:nvPr/>
        </p:nvSpPr>
        <p:spPr bwMode="auto">
          <a:xfrm>
            <a:off x="6632605" y="3060476"/>
            <a:ext cx="3774139" cy="2589211"/>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p>
        </p:txBody>
      </p:sp>
      <p:sp>
        <p:nvSpPr>
          <p:cNvPr id="45" name="Text Box 10"/>
          <p:cNvSpPr txBox="1">
            <a:spLocks noChangeArrowheads="1"/>
          </p:cNvSpPr>
          <p:nvPr/>
        </p:nvSpPr>
        <p:spPr bwMode="auto">
          <a:xfrm>
            <a:off x="9985631" y="5668510"/>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dirty="0"/>
              <a:t>自国の需要曲線</a:t>
            </a:r>
          </a:p>
        </p:txBody>
      </p:sp>
      <p:sp>
        <p:nvSpPr>
          <p:cNvPr id="46" name="Line 11"/>
          <p:cNvSpPr>
            <a:spLocks noChangeShapeType="1"/>
          </p:cNvSpPr>
          <p:nvPr/>
        </p:nvSpPr>
        <p:spPr bwMode="auto">
          <a:xfrm flipV="1">
            <a:off x="6632605" y="3505201"/>
            <a:ext cx="4329311" cy="244225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600"/>
          </a:p>
        </p:txBody>
      </p:sp>
      <p:sp>
        <p:nvSpPr>
          <p:cNvPr id="47" name="Text Box 12"/>
          <p:cNvSpPr txBox="1">
            <a:spLocks noChangeArrowheads="1"/>
          </p:cNvSpPr>
          <p:nvPr/>
        </p:nvSpPr>
        <p:spPr bwMode="auto">
          <a:xfrm>
            <a:off x="10127146" y="3128964"/>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dirty="0"/>
              <a:t>自国の供給曲線</a:t>
            </a:r>
          </a:p>
        </p:txBody>
      </p:sp>
      <p:sp>
        <p:nvSpPr>
          <p:cNvPr id="48" name="Line 13"/>
          <p:cNvSpPr>
            <a:spLocks noChangeShapeType="1"/>
          </p:cNvSpPr>
          <p:nvPr/>
        </p:nvSpPr>
        <p:spPr bwMode="auto">
          <a:xfrm>
            <a:off x="6632641" y="4119789"/>
            <a:ext cx="4536168" cy="0"/>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sz="1600"/>
          </a:p>
        </p:txBody>
      </p:sp>
      <p:sp>
        <p:nvSpPr>
          <p:cNvPr id="49" name="Text Box 14"/>
          <p:cNvSpPr txBox="1">
            <a:spLocks noChangeArrowheads="1"/>
          </p:cNvSpPr>
          <p:nvPr/>
        </p:nvSpPr>
        <p:spPr bwMode="auto">
          <a:xfrm>
            <a:off x="6199217" y="3914775"/>
            <a:ext cx="4507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dirty="0">
                <a:solidFill>
                  <a:srgbClr val="FF3300"/>
                </a:solidFill>
              </a:rPr>
              <a:t>P</a:t>
            </a:r>
            <a:r>
              <a:rPr lang="en-US" altLang="ja-JP" sz="1600" baseline="30000" dirty="0">
                <a:solidFill>
                  <a:srgbClr val="FF3300"/>
                </a:solidFill>
              </a:rPr>
              <a:t>W</a:t>
            </a:r>
          </a:p>
        </p:txBody>
      </p:sp>
      <p:sp>
        <p:nvSpPr>
          <p:cNvPr id="50" name="Line 15"/>
          <p:cNvSpPr>
            <a:spLocks noChangeShapeType="1"/>
          </p:cNvSpPr>
          <p:nvPr/>
        </p:nvSpPr>
        <p:spPr bwMode="auto">
          <a:xfrm>
            <a:off x="8161820" y="4114801"/>
            <a:ext cx="0" cy="2038804"/>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ja-JP" altLang="en-US" sz="1600"/>
          </a:p>
        </p:txBody>
      </p:sp>
      <p:sp>
        <p:nvSpPr>
          <p:cNvPr id="51" name="Rectangle 18"/>
          <p:cNvSpPr>
            <a:spLocks noChangeArrowheads="1"/>
          </p:cNvSpPr>
          <p:nvPr/>
        </p:nvSpPr>
        <p:spPr bwMode="auto">
          <a:xfrm>
            <a:off x="9727097" y="3706134"/>
            <a:ext cx="3365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dirty="0">
                <a:solidFill>
                  <a:srgbClr val="FF3300"/>
                </a:solidFill>
              </a:rPr>
              <a:t>S</a:t>
            </a:r>
          </a:p>
        </p:txBody>
      </p:sp>
      <p:sp>
        <p:nvSpPr>
          <p:cNvPr id="52" name="Rectangle 19"/>
          <p:cNvSpPr>
            <a:spLocks noChangeArrowheads="1"/>
          </p:cNvSpPr>
          <p:nvPr/>
        </p:nvSpPr>
        <p:spPr bwMode="auto">
          <a:xfrm>
            <a:off x="9735035" y="6120946"/>
            <a:ext cx="4122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dirty="0">
                <a:solidFill>
                  <a:srgbClr val="FF3300"/>
                </a:solidFill>
              </a:rPr>
              <a:t>X</a:t>
            </a:r>
            <a:r>
              <a:rPr lang="en-US" altLang="ja-JP" sz="1600" baseline="-25000" dirty="0">
                <a:solidFill>
                  <a:srgbClr val="FF3300"/>
                </a:solidFill>
              </a:rPr>
              <a:t>S</a:t>
            </a:r>
          </a:p>
        </p:txBody>
      </p:sp>
      <p:sp>
        <p:nvSpPr>
          <p:cNvPr id="53" name="Line 20"/>
          <p:cNvSpPr>
            <a:spLocks noChangeShapeType="1"/>
          </p:cNvSpPr>
          <p:nvPr/>
        </p:nvSpPr>
        <p:spPr bwMode="auto">
          <a:xfrm>
            <a:off x="9872919" y="4103916"/>
            <a:ext cx="0" cy="2013857"/>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ja-JP" altLang="en-US" sz="1600"/>
          </a:p>
        </p:txBody>
      </p:sp>
      <p:sp>
        <p:nvSpPr>
          <p:cNvPr id="54" name="Rectangle 21"/>
          <p:cNvSpPr>
            <a:spLocks noChangeArrowheads="1"/>
          </p:cNvSpPr>
          <p:nvPr/>
        </p:nvSpPr>
        <p:spPr bwMode="auto">
          <a:xfrm>
            <a:off x="8034139" y="3683228"/>
            <a:ext cx="332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dirty="0">
                <a:solidFill>
                  <a:srgbClr val="FF3300"/>
                </a:solidFill>
              </a:rPr>
              <a:t>D</a:t>
            </a:r>
          </a:p>
        </p:txBody>
      </p:sp>
      <p:sp>
        <p:nvSpPr>
          <p:cNvPr id="55" name="Rectangle 22"/>
          <p:cNvSpPr>
            <a:spLocks noChangeArrowheads="1"/>
          </p:cNvSpPr>
          <p:nvPr/>
        </p:nvSpPr>
        <p:spPr bwMode="auto">
          <a:xfrm>
            <a:off x="7997628" y="6131832"/>
            <a:ext cx="4203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dirty="0">
                <a:solidFill>
                  <a:srgbClr val="FF3300"/>
                </a:solidFill>
              </a:rPr>
              <a:t>X</a:t>
            </a:r>
            <a:r>
              <a:rPr lang="en-US" altLang="ja-JP" sz="1600" baseline="-25000" dirty="0">
                <a:solidFill>
                  <a:srgbClr val="FF3300"/>
                </a:solidFill>
              </a:rPr>
              <a:t>D</a:t>
            </a:r>
          </a:p>
        </p:txBody>
      </p:sp>
      <p:sp>
        <p:nvSpPr>
          <p:cNvPr id="56" name="Line 23"/>
          <p:cNvSpPr>
            <a:spLocks noChangeShapeType="1"/>
          </p:cNvSpPr>
          <p:nvPr/>
        </p:nvSpPr>
        <p:spPr bwMode="auto">
          <a:xfrm flipH="1" flipV="1">
            <a:off x="6632602" y="4629148"/>
            <a:ext cx="2217511"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sz="1600"/>
          </a:p>
        </p:txBody>
      </p:sp>
      <p:sp>
        <p:nvSpPr>
          <p:cNvPr id="57" name="Text Box 24"/>
          <p:cNvSpPr txBox="1">
            <a:spLocks noChangeArrowheads="1"/>
          </p:cNvSpPr>
          <p:nvPr/>
        </p:nvSpPr>
        <p:spPr bwMode="auto">
          <a:xfrm>
            <a:off x="6244801" y="4513038"/>
            <a:ext cx="3970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dirty="0"/>
              <a:t>P</a:t>
            </a:r>
            <a:r>
              <a:rPr lang="en-US" altLang="ja-JP" sz="1600" baseline="30000" dirty="0"/>
              <a:t>A</a:t>
            </a:r>
          </a:p>
        </p:txBody>
      </p:sp>
      <p:sp>
        <p:nvSpPr>
          <p:cNvPr id="58" name="Text Box 25"/>
          <p:cNvSpPr txBox="1">
            <a:spLocks noChangeArrowheads="1"/>
          </p:cNvSpPr>
          <p:nvPr/>
        </p:nvSpPr>
        <p:spPr bwMode="auto">
          <a:xfrm>
            <a:off x="8786615" y="4708980"/>
            <a:ext cx="3209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t>E</a:t>
            </a:r>
          </a:p>
        </p:txBody>
      </p:sp>
      <p:sp>
        <p:nvSpPr>
          <p:cNvPr id="59" name="Oval 28"/>
          <p:cNvSpPr>
            <a:spLocks noChangeArrowheads="1"/>
          </p:cNvSpPr>
          <p:nvPr/>
        </p:nvSpPr>
        <p:spPr bwMode="auto">
          <a:xfrm>
            <a:off x="8846469" y="4554620"/>
            <a:ext cx="152400" cy="152400"/>
          </a:xfrm>
          <a:prstGeom prst="ellipse">
            <a:avLst/>
          </a:prstGeom>
          <a:solidFill>
            <a:schemeClr val="accent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60" name="Oval 28"/>
          <p:cNvSpPr>
            <a:spLocks noChangeArrowheads="1"/>
          </p:cNvSpPr>
          <p:nvPr/>
        </p:nvSpPr>
        <p:spPr bwMode="auto">
          <a:xfrm>
            <a:off x="9793528" y="4042991"/>
            <a:ext cx="152400" cy="152400"/>
          </a:xfrm>
          <a:prstGeom prst="ellipse">
            <a:avLst/>
          </a:prstGeom>
          <a:solidFill>
            <a:schemeClr val="accent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61" name="Oval 28"/>
          <p:cNvSpPr>
            <a:spLocks noChangeArrowheads="1"/>
          </p:cNvSpPr>
          <p:nvPr/>
        </p:nvSpPr>
        <p:spPr bwMode="auto">
          <a:xfrm>
            <a:off x="8095356" y="4021219"/>
            <a:ext cx="152400" cy="152400"/>
          </a:xfrm>
          <a:prstGeom prst="ellipse">
            <a:avLst/>
          </a:prstGeom>
          <a:solidFill>
            <a:schemeClr val="accent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62" name="右中かっこ 61"/>
          <p:cNvSpPr/>
          <p:nvPr/>
        </p:nvSpPr>
        <p:spPr>
          <a:xfrm rot="16200000">
            <a:off x="2898323" y="5146221"/>
            <a:ext cx="342899" cy="1524001"/>
          </a:xfrm>
          <a:prstGeom prst="rightBrace">
            <a:avLst>
              <a:gd name="adj1" fmla="val 8333"/>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63" name="テキスト ボックス 62"/>
          <p:cNvSpPr txBox="1"/>
          <p:nvPr/>
        </p:nvSpPr>
        <p:spPr>
          <a:xfrm>
            <a:off x="2634343" y="5377543"/>
            <a:ext cx="990600" cy="369332"/>
          </a:xfrm>
          <a:prstGeom prst="rect">
            <a:avLst/>
          </a:prstGeom>
          <a:noFill/>
        </p:spPr>
        <p:txBody>
          <a:bodyPr wrap="square" rtlCol="0">
            <a:spAutoFit/>
          </a:bodyPr>
          <a:lstStyle/>
          <a:p>
            <a:r>
              <a:rPr lang="ja-JP" altLang="en-US" dirty="0"/>
              <a:t>輸入量</a:t>
            </a:r>
          </a:p>
        </p:txBody>
      </p:sp>
      <p:sp>
        <p:nvSpPr>
          <p:cNvPr id="64" name="右中かっこ 63"/>
          <p:cNvSpPr/>
          <p:nvPr/>
        </p:nvSpPr>
        <p:spPr>
          <a:xfrm rot="16200000">
            <a:off x="8847369" y="5086353"/>
            <a:ext cx="353785" cy="1632855"/>
          </a:xfrm>
          <a:prstGeom prst="rightBrace">
            <a:avLst>
              <a:gd name="adj1" fmla="val 8333"/>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65" name="テキスト ボックス 64"/>
          <p:cNvSpPr txBox="1"/>
          <p:nvPr/>
        </p:nvSpPr>
        <p:spPr>
          <a:xfrm>
            <a:off x="8599713" y="5366658"/>
            <a:ext cx="990600" cy="369332"/>
          </a:xfrm>
          <a:prstGeom prst="rect">
            <a:avLst/>
          </a:prstGeom>
          <a:noFill/>
        </p:spPr>
        <p:txBody>
          <a:bodyPr wrap="square" rtlCol="0">
            <a:spAutoFit/>
          </a:bodyPr>
          <a:lstStyle/>
          <a:p>
            <a:r>
              <a:rPr lang="ja-JP" altLang="en-US" dirty="0"/>
              <a:t>輸出量</a:t>
            </a:r>
          </a:p>
        </p:txBody>
      </p:sp>
    </p:spTree>
    <p:extLst>
      <p:ext uri="{BB962C8B-B14F-4D97-AF65-F5344CB8AC3E}">
        <p14:creationId xmlns:p14="http://schemas.microsoft.com/office/powerpoint/2010/main" val="423105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childTnLst>
                          </p:cTn>
                        </p:par>
                        <p:par>
                          <p:cTn id="11" fill="hold">
                            <p:stCondLst>
                              <p:cond delay="500"/>
                            </p:stCondLst>
                            <p:childTnLst>
                              <p:par>
                                <p:cTn id="12" presetID="9"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dissolve">
                                      <p:cBhvr>
                                        <p:cTn id="14" dur="500"/>
                                        <p:tgtEl>
                                          <p:spTgt spid="14"/>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dissolv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dissolve">
                                      <p:cBhvr>
                                        <p:cTn id="22" dur="500"/>
                                        <p:tgtEl>
                                          <p:spTgt spid="35"/>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dissolve">
                                      <p:cBhvr>
                                        <p:cTn id="25" dur="500"/>
                                        <p:tgtEl>
                                          <p:spTgt spid="27"/>
                                        </p:tgtEl>
                                      </p:cBhvr>
                                    </p:animEffect>
                                  </p:childTnLst>
                                </p:cTn>
                              </p:par>
                            </p:childTnLst>
                          </p:cTn>
                        </p:par>
                        <p:par>
                          <p:cTn id="26" fill="hold">
                            <p:stCondLst>
                              <p:cond delay="500"/>
                            </p:stCondLst>
                            <p:childTnLst>
                              <p:par>
                                <p:cTn id="27" presetID="22" presetClass="entr" presetSubtype="2"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right)">
                                      <p:cBhvr>
                                        <p:cTn id="29" dur="500"/>
                                        <p:tgtEl>
                                          <p:spTgt spid="25"/>
                                        </p:tgtEl>
                                      </p:cBhvr>
                                    </p:animEffect>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dissolve">
                                      <p:cBhvr>
                                        <p:cTn id="33" dur="5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dissolve">
                                      <p:cBhvr>
                                        <p:cTn id="38" dur="500"/>
                                        <p:tgtEl>
                                          <p:spTgt spid="16"/>
                                        </p:tgtEl>
                                      </p:cBhvr>
                                    </p:animEffect>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left)">
                                      <p:cBhvr>
                                        <p:cTn id="42" dur="500"/>
                                        <p:tgtEl>
                                          <p:spTgt spid="15"/>
                                        </p:tgtEl>
                                      </p:cBhvr>
                                    </p:animEffect>
                                  </p:childTnLst>
                                </p:cTn>
                              </p:par>
                            </p:childTnLst>
                          </p:cTn>
                        </p:par>
                        <p:par>
                          <p:cTn id="43" fill="hold">
                            <p:stCondLst>
                              <p:cond delay="1000"/>
                            </p:stCondLst>
                            <p:childTnLst>
                              <p:par>
                                <p:cTn id="44" presetID="9" presetClass="entr" presetSubtype="0" fill="hold" grpId="0" nodeType="after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dissolve">
                                      <p:cBhvr>
                                        <p:cTn id="46" dur="500"/>
                                        <p:tgtEl>
                                          <p:spTgt spid="37"/>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dissolve">
                                      <p:cBhvr>
                                        <p:cTn id="49" dur="500"/>
                                        <p:tgtEl>
                                          <p:spTgt spid="20"/>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dissolve">
                                      <p:cBhvr>
                                        <p:cTn id="52" dur="500"/>
                                        <p:tgtEl>
                                          <p:spTgt spid="36"/>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dissolve">
                                      <p:cBhvr>
                                        <p:cTn id="55" dur="500"/>
                                        <p:tgtEl>
                                          <p:spTgt spid="23"/>
                                        </p:tgtEl>
                                      </p:cBhvr>
                                    </p:animEffect>
                                  </p:childTnLst>
                                </p:cTn>
                              </p:par>
                            </p:childTnLst>
                          </p:cTn>
                        </p:par>
                        <p:par>
                          <p:cTn id="56" fill="hold">
                            <p:stCondLst>
                              <p:cond delay="1500"/>
                            </p:stCondLst>
                            <p:childTnLst>
                              <p:par>
                                <p:cTn id="57" presetID="22"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up)">
                                      <p:cBhvr>
                                        <p:cTn id="59" dur="500"/>
                                        <p:tgtEl>
                                          <p:spTgt spid="17"/>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up)">
                                      <p:cBhvr>
                                        <p:cTn id="62" dur="500"/>
                                        <p:tgtEl>
                                          <p:spTgt spid="22"/>
                                        </p:tgtEl>
                                      </p:cBhvr>
                                    </p:animEffect>
                                  </p:childTnLst>
                                </p:cTn>
                              </p:par>
                            </p:childTnLst>
                          </p:cTn>
                        </p:par>
                        <p:par>
                          <p:cTn id="63" fill="hold">
                            <p:stCondLst>
                              <p:cond delay="2000"/>
                            </p:stCondLst>
                            <p:childTnLst>
                              <p:par>
                                <p:cTn id="64" presetID="9" presetClass="entr" presetSubtype="0"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dissolve">
                                      <p:cBhvr>
                                        <p:cTn id="66" dur="500"/>
                                        <p:tgtEl>
                                          <p:spTgt spid="21"/>
                                        </p:tgtEl>
                                      </p:cBhvr>
                                    </p:animEffect>
                                  </p:childTnLst>
                                </p:cTn>
                              </p:par>
                              <p:par>
                                <p:cTn id="67" presetID="9" presetClass="entr" presetSubtype="0"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dissolve">
                                      <p:cBhvr>
                                        <p:cTn id="69" dur="500"/>
                                        <p:tgtEl>
                                          <p:spTgt spid="24"/>
                                        </p:tgtEl>
                                      </p:cBhvr>
                                    </p:animEffect>
                                  </p:childTnLst>
                                </p:cTn>
                              </p:par>
                            </p:childTnLst>
                          </p:cTn>
                        </p:par>
                        <p:par>
                          <p:cTn id="70" fill="hold">
                            <p:stCondLst>
                              <p:cond delay="2500"/>
                            </p:stCondLst>
                            <p:childTnLst>
                              <p:par>
                                <p:cTn id="71" presetID="9" presetClass="entr" presetSubtype="0" fill="hold" grpId="0" nodeType="afterEffect">
                                  <p:stCondLst>
                                    <p:cond delay="0"/>
                                  </p:stCondLst>
                                  <p:childTnLst>
                                    <p:set>
                                      <p:cBhvr>
                                        <p:cTn id="72" dur="1" fill="hold">
                                          <p:stCondLst>
                                            <p:cond delay="0"/>
                                          </p:stCondLst>
                                        </p:cTn>
                                        <p:tgtEl>
                                          <p:spTgt spid="62"/>
                                        </p:tgtEl>
                                        <p:attrNameLst>
                                          <p:attrName>style.visibility</p:attrName>
                                        </p:attrNameLst>
                                      </p:cBhvr>
                                      <p:to>
                                        <p:strVal val="visible"/>
                                      </p:to>
                                    </p:set>
                                    <p:animEffect transition="in" filter="dissolve">
                                      <p:cBhvr>
                                        <p:cTn id="73" dur="500"/>
                                        <p:tgtEl>
                                          <p:spTgt spid="62"/>
                                        </p:tgtEl>
                                      </p:cBhvr>
                                    </p:animEffect>
                                  </p:childTnLst>
                                </p:cTn>
                              </p:par>
                              <p:par>
                                <p:cTn id="74" presetID="9" presetClass="entr" presetSubtype="0" fill="hold" grpId="0"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dissolve">
                                      <p:cBhvr>
                                        <p:cTn id="76" dur="500"/>
                                        <p:tgtEl>
                                          <p:spTgt spid="63"/>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grpId="0" nodeType="clickEffect">
                                  <p:stCondLst>
                                    <p:cond delay="0"/>
                                  </p:stCondLst>
                                  <p:childTnLst>
                                    <p:set>
                                      <p:cBhvr>
                                        <p:cTn id="80" dur="1" fill="hold">
                                          <p:stCondLst>
                                            <p:cond delay="0"/>
                                          </p:stCondLst>
                                        </p:cTn>
                                        <p:tgtEl>
                                          <p:spTgt spid="44"/>
                                        </p:tgtEl>
                                        <p:attrNameLst>
                                          <p:attrName>style.visibility</p:attrName>
                                        </p:attrNameLst>
                                      </p:cBhvr>
                                      <p:to>
                                        <p:strVal val="visible"/>
                                      </p:to>
                                    </p:set>
                                    <p:animEffect transition="in" filter="wipe(left)">
                                      <p:cBhvr>
                                        <p:cTn id="81" dur="500"/>
                                        <p:tgtEl>
                                          <p:spTgt spid="4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46"/>
                                        </p:tgtEl>
                                        <p:attrNameLst>
                                          <p:attrName>style.visibility</p:attrName>
                                        </p:attrNameLst>
                                      </p:cBhvr>
                                      <p:to>
                                        <p:strVal val="visible"/>
                                      </p:to>
                                    </p:set>
                                    <p:animEffect transition="in" filter="wipe(left)">
                                      <p:cBhvr>
                                        <p:cTn id="84" dur="500"/>
                                        <p:tgtEl>
                                          <p:spTgt spid="46"/>
                                        </p:tgtEl>
                                      </p:cBhvr>
                                    </p:animEffect>
                                  </p:childTnLst>
                                </p:cTn>
                              </p:par>
                            </p:childTnLst>
                          </p:cTn>
                        </p:par>
                        <p:par>
                          <p:cTn id="85" fill="hold">
                            <p:stCondLst>
                              <p:cond delay="500"/>
                            </p:stCondLst>
                            <p:childTnLst>
                              <p:par>
                                <p:cTn id="86" presetID="9" presetClass="entr" presetSubtype="0" fill="hold" grpId="0" nodeType="after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dissolve">
                                      <p:cBhvr>
                                        <p:cTn id="88" dur="500"/>
                                        <p:tgtEl>
                                          <p:spTgt spid="47"/>
                                        </p:tgtEl>
                                      </p:cBhvr>
                                    </p:animEffect>
                                  </p:childTnLst>
                                </p:cTn>
                              </p:par>
                              <p:par>
                                <p:cTn id="89" presetID="9" presetClass="entr" presetSubtype="0" fill="hold" grpId="0" nodeType="with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dissolve">
                                      <p:cBhvr>
                                        <p:cTn id="91" dur="500"/>
                                        <p:tgtEl>
                                          <p:spTgt spid="45"/>
                                        </p:tgtEl>
                                      </p:cBhvr>
                                    </p:animEffect>
                                  </p:childTnLst>
                                </p:cTn>
                              </p:par>
                            </p:childTnLst>
                          </p:cTn>
                        </p:par>
                        <p:par>
                          <p:cTn id="92" fill="hold">
                            <p:stCondLst>
                              <p:cond delay="1000"/>
                            </p:stCondLst>
                            <p:childTnLst>
                              <p:par>
                                <p:cTn id="93" presetID="3" presetClass="entr" presetSubtype="10"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blinds(horizontal)">
                                      <p:cBhvr>
                                        <p:cTn id="95" dur="500"/>
                                        <p:tgtEl>
                                          <p:spTgt spid="59"/>
                                        </p:tgtEl>
                                      </p:cBhvr>
                                    </p:animEffect>
                                  </p:childTnLst>
                                </p:cTn>
                              </p:par>
                              <p:par>
                                <p:cTn id="96" presetID="9" presetClass="entr" presetSubtype="0" fill="hold" grpId="0" nodeType="withEffect">
                                  <p:stCondLst>
                                    <p:cond delay="0"/>
                                  </p:stCondLst>
                                  <p:childTnLst>
                                    <p:set>
                                      <p:cBhvr>
                                        <p:cTn id="97" dur="1" fill="hold">
                                          <p:stCondLst>
                                            <p:cond delay="0"/>
                                          </p:stCondLst>
                                        </p:cTn>
                                        <p:tgtEl>
                                          <p:spTgt spid="58"/>
                                        </p:tgtEl>
                                        <p:attrNameLst>
                                          <p:attrName>style.visibility</p:attrName>
                                        </p:attrNameLst>
                                      </p:cBhvr>
                                      <p:to>
                                        <p:strVal val="visible"/>
                                      </p:to>
                                    </p:set>
                                    <p:animEffect transition="in" filter="dissolve">
                                      <p:cBhvr>
                                        <p:cTn id="98" dur="500"/>
                                        <p:tgtEl>
                                          <p:spTgt spid="58"/>
                                        </p:tgtEl>
                                      </p:cBhvr>
                                    </p:animEffect>
                                  </p:childTnLst>
                                </p:cTn>
                              </p:par>
                            </p:childTnLst>
                          </p:cTn>
                        </p:par>
                        <p:par>
                          <p:cTn id="99" fill="hold">
                            <p:stCondLst>
                              <p:cond delay="1500"/>
                            </p:stCondLst>
                            <p:childTnLst>
                              <p:par>
                                <p:cTn id="100" presetID="22" presetClass="entr" presetSubtype="2" fill="hold" grpId="0" nodeType="afterEffect">
                                  <p:stCondLst>
                                    <p:cond delay="0"/>
                                  </p:stCondLst>
                                  <p:childTnLst>
                                    <p:set>
                                      <p:cBhvr>
                                        <p:cTn id="101" dur="1" fill="hold">
                                          <p:stCondLst>
                                            <p:cond delay="0"/>
                                          </p:stCondLst>
                                        </p:cTn>
                                        <p:tgtEl>
                                          <p:spTgt spid="56"/>
                                        </p:tgtEl>
                                        <p:attrNameLst>
                                          <p:attrName>style.visibility</p:attrName>
                                        </p:attrNameLst>
                                      </p:cBhvr>
                                      <p:to>
                                        <p:strVal val="visible"/>
                                      </p:to>
                                    </p:set>
                                    <p:animEffect transition="in" filter="wipe(right)">
                                      <p:cBhvr>
                                        <p:cTn id="102" dur="500"/>
                                        <p:tgtEl>
                                          <p:spTgt spid="56"/>
                                        </p:tgtEl>
                                      </p:cBhvr>
                                    </p:animEffect>
                                  </p:childTnLst>
                                </p:cTn>
                              </p:par>
                            </p:childTnLst>
                          </p:cTn>
                        </p:par>
                        <p:par>
                          <p:cTn id="103" fill="hold">
                            <p:stCondLst>
                              <p:cond delay="2000"/>
                            </p:stCondLst>
                            <p:childTnLst>
                              <p:par>
                                <p:cTn id="104" presetID="9" presetClass="entr" presetSubtype="0" fill="hold" grpId="0" nodeType="afterEffect">
                                  <p:stCondLst>
                                    <p:cond delay="0"/>
                                  </p:stCondLst>
                                  <p:childTnLst>
                                    <p:set>
                                      <p:cBhvr>
                                        <p:cTn id="105" dur="1" fill="hold">
                                          <p:stCondLst>
                                            <p:cond delay="0"/>
                                          </p:stCondLst>
                                        </p:cTn>
                                        <p:tgtEl>
                                          <p:spTgt spid="57"/>
                                        </p:tgtEl>
                                        <p:attrNameLst>
                                          <p:attrName>style.visibility</p:attrName>
                                        </p:attrNameLst>
                                      </p:cBhvr>
                                      <p:to>
                                        <p:strVal val="visible"/>
                                      </p:to>
                                    </p:set>
                                    <p:animEffect transition="in" filter="dissolve">
                                      <p:cBhvr>
                                        <p:cTn id="106" dur="500"/>
                                        <p:tgtEl>
                                          <p:spTgt spid="57"/>
                                        </p:tgtEl>
                                      </p:cBhvr>
                                    </p:animEffect>
                                  </p:childTnLst>
                                </p:cTn>
                              </p:par>
                            </p:childTnLst>
                          </p:cTn>
                        </p:par>
                      </p:childTnLst>
                    </p:cTn>
                  </p:par>
                  <p:par>
                    <p:cTn id="107" fill="hold">
                      <p:stCondLst>
                        <p:cond delay="indefinite"/>
                      </p:stCondLst>
                      <p:childTnLst>
                        <p:par>
                          <p:cTn id="108" fill="hold">
                            <p:stCondLst>
                              <p:cond delay="0"/>
                            </p:stCondLst>
                            <p:childTnLst>
                              <p:par>
                                <p:cTn id="109" presetID="9" presetClass="entr" presetSubtype="0" fill="hold" grpId="0" nodeType="click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dissolve">
                                      <p:cBhvr>
                                        <p:cTn id="111" dur="500"/>
                                        <p:tgtEl>
                                          <p:spTgt spid="49"/>
                                        </p:tgtEl>
                                      </p:cBhvr>
                                    </p:animEffect>
                                  </p:childTnLst>
                                </p:cTn>
                              </p:par>
                            </p:childTnLst>
                          </p:cTn>
                        </p:par>
                        <p:par>
                          <p:cTn id="112" fill="hold">
                            <p:stCondLst>
                              <p:cond delay="500"/>
                            </p:stCondLst>
                            <p:childTnLst>
                              <p:par>
                                <p:cTn id="113" presetID="22" presetClass="entr" presetSubtype="8"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wipe(left)">
                                      <p:cBhvr>
                                        <p:cTn id="115" dur="500"/>
                                        <p:tgtEl>
                                          <p:spTgt spid="48"/>
                                        </p:tgtEl>
                                      </p:cBhvr>
                                    </p:animEffect>
                                  </p:childTnLst>
                                </p:cTn>
                              </p:par>
                              <p:par>
                                <p:cTn id="116" presetID="3" presetClass="entr" presetSubtype="10" fill="hold" grpId="0" nodeType="withEffect">
                                  <p:stCondLst>
                                    <p:cond delay="0"/>
                                  </p:stCondLst>
                                  <p:childTnLst>
                                    <p:set>
                                      <p:cBhvr>
                                        <p:cTn id="117" dur="1" fill="hold">
                                          <p:stCondLst>
                                            <p:cond delay="0"/>
                                          </p:stCondLst>
                                        </p:cTn>
                                        <p:tgtEl>
                                          <p:spTgt spid="61"/>
                                        </p:tgtEl>
                                        <p:attrNameLst>
                                          <p:attrName>style.visibility</p:attrName>
                                        </p:attrNameLst>
                                      </p:cBhvr>
                                      <p:to>
                                        <p:strVal val="visible"/>
                                      </p:to>
                                    </p:set>
                                    <p:animEffect transition="in" filter="blinds(horizontal)">
                                      <p:cBhvr>
                                        <p:cTn id="118" dur="500"/>
                                        <p:tgtEl>
                                          <p:spTgt spid="61"/>
                                        </p:tgtEl>
                                      </p:cBhvr>
                                    </p:animEffect>
                                  </p:childTnLst>
                                </p:cTn>
                              </p:par>
                              <p:par>
                                <p:cTn id="119" presetID="3" presetClass="entr" presetSubtype="10" fill="hold" grpId="0" nodeType="withEffect">
                                  <p:stCondLst>
                                    <p:cond delay="0"/>
                                  </p:stCondLst>
                                  <p:childTnLst>
                                    <p:set>
                                      <p:cBhvr>
                                        <p:cTn id="120" dur="1" fill="hold">
                                          <p:stCondLst>
                                            <p:cond delay="0"/>
                                          </p:stCondLst>
                                        </p:cTn>
                                        <p:tgtEl>
                                          <p:spTgt spid="60"/>
                                        </p:tgtEl>
                                        <p:attrNameLst>
                                          <p:attrName>style.visibility</p:attrName>
                                        </p:attrNameLst>
                                      </p:cBhvr>
                                      <p:to>
                                        <p:strVal val="visible"/>
                                      </p:to>
                                    </p:set>
                                    <p:animEffect transition="in" filter="blinds(horizontal)">
                                      <p:cBhvr>
                                        <p:cTn id="121" dur="500"/>
                                        <p:tgtEl>
                                          <p:spTgt spid="60"/>
                                        </p:tgtEl>
                                      </p:cBhvr>
                                    </p:animEffect>
                                  </p:childTnLst>
                                </p:cTn>
                              </p:par>
                              <p:par>
                                <p:cTn id="122" presetID="9" presetClass="entr" presetSubtype="0" fill="hold" grpId="0" nodeType="withEffect">
                                  <p:stCondLst>
                                    <p:cond delay="0"/>
                                  </p:stCondLst>
                                  <p:childTnLst>
                                    <p:set>
                                      <p:cBhvr>
                                        <p:cTn id="123" dur="1" fill="hold">
                                          <p:stCondLst>
                                            <p:cond delay="0"/>
                                          </p:stCondLst>
                                        </p:cTn>
                                        <p:tgtEl>
                                          <p:spTgt spid="54"/>
                                        </p:tgtEl>
                                        <p:attrNameLst>
                                          <p:attrName>style.visibility</p:attrName>
                                        </p:attrNameLst>
                                      </p:cBhvr>
                                      <p:to>
                                        <p:strVal val="visible"/>
                                      </p:to>
                                    </p:set>
                                    <p:animEffect transition="in" filter="dissolve">
                                      <p:cBhvr>
                                        <p:cTn id="124" dur="500"/>
                                        <p:tgtEl>
                                          <p:spTgt spid="54"/>
                                        </p:tgtEl>
                                      </p:cBhvr>
                                    </p:animEffect>
                                  </p:childTnLst>
                                </p:cTn>
                              </p:par>
                              <p:par>
                                <p:cTn id="125" presetID="9" presetClass="entr" presetSubtype="0" fill="hold" grpId="0" nodeType="withEffect">
                                  <p:stCondLst>
                                    <p:cond delay="0"/>
                                  </p:stCondLst>
                                  <p:childTnLst>
                                    <p:set>
                                      <p:cBhvr>
                                        <p:cTn id="126" dur="1" fill="hold">
                                          <p:stCondLst>
                                            <p:cond delay="0"/>
                                          </p:stCondLst>
                                        </p:cTn>
                                        <p:tgtEl>
                                          <p:spTgt spid="51"/>
                                        </p:tgtEl>
                                        <p:attrNameLst>
                                          <p:attrName>style.visibility</p:attrName>
                                        </p:attrNameLst>
                                      </p:cBhvr>
                                      <p:to>
                                        <p:strVal val="visible"/>
                                      </p:to>
                                    </p:set>
                                    <p:animEffect transition="in" filter="dissolve">
                                      <p:cBhvr>
                                        <p:cTn id="127" dur="500"/>
                                        <p:tgtEl>
                                          <p:spTgt spid="51"/>
                                        </p:tgtEl>
                                      </p:cBhvr>
                                    </p:animEffect>
                                  </p:childTnLst>
                                </p:cTn>
                              </p:par>
                            </p:childTnLst>
                          </p:cTn>
                        </p:par>
                        <p:par>
                          <p:cTn id="128" fill="hold">
                            <p:stCondLst>
                              <p:cond delay="1000"/>
                            </p:stCondLst>
                            <p:childTnLst>
                              <p:par>
                                <p:cTn id="129" presetID="22" presetClass="entr" presetSubtype="1" fill="hold" grpId="0" nodeType="afterEffect">
                                  <p:stCondLst>
                                    <p:cond delay="0"/>
                                  </p:stCondLst>
                                  <p:childTnLst>
                                    <p:set>
                                      <p:cBhvr>
                                        <p:cTn id="130" dur="1" fill="hold">
                                          <p:stCondLst>
                                            <p:cond delay="0"/>
                                          </p:stCondLst>
                                        </p:cTn>
                                        <p:tgtEl>
                                          <p:spTgt spid="50"/>
                                        </p:tgtEl>
                                        <p:attrNameLst>
                                          <p:attrName>style.visibility</p:attrName>
                                        </p:attrNameLst>
                                      </p:cBhvr>
                                      <p:to>
                                        <p:strVal val="visible"/>
                                      </p:to>
                                    </p:set>
                                    <p:animEffect transition="in" filter="wipe(up)">
                                      <p:cBhvr>
                                        <p:cTn id="131" dur="500"/>
                                        <p:tgtEl>
                                          <p:spTgt spid="50"/>
                                        </p:tgtEl>
                                      </p:cBhvr>
                                    </p:animEffect>
                                  </p:childTnLst>
                                </p:cTn>
                              </p:par>
                              <p:par>
                                <p:cTn id="132" presetID="22" presetClass="entr" presetSubtype="1" fill="hold" grpId="0" nodeType="withEffect">
                                  <p:stCondLst>
                                    <p:cond delay="0"/>
                                  </p:stCondLst>
                                  <p:childTnLst>
                                    <p:set>
                                      <p:cBhvr>
                                        <p:cTn id="133" dur="1" fill="hold">
                                          <p:stCondLst>
                                            <p:cond delay="0"/>
                                          </p:stCondLst>
                                        </p:cTn>
                                        <p:tgtEl>
                                          <p:spTgt spid="53"/>
                                        </p:tgtEl>
                                        <p:attrNameLst>
                                          <p:attrName>style.visibility</p:attrName>
                                        </p:attrNameLst>
                                      </p:cBhvr>
                                      <p:to>
                                        <p:strVal val="visible"/>
                                      </p:to>
                                    </p:set>
                                    <p:animEffect transition="in" filter="wipe(up)">
                                      <p:cBhvr>
                                        <p:cTn id="134" dur="500"/>
                                        <p:tgtEl>
                                          <p:spTgt spid="53"/>
                                        </p:tgtEl>
                                      </p:cBhvr>
                                    </p:animEffect>
                                  </p:childTnLst>
                                </p:cTn>
                              </p:par>
                            </p:childTnLst>
                          </p:cTn>
                        </p:par>
                        <p:par>
                          <p:cTn id="135" fill="hold">
                            <p:stCondLst>
                              <p:cond delay="1500"/>
                            </p:stCondLst>
                            <p:childTnLst>
                              <p:par>
                                <p:cTn id="136" presetID="9" presetClass="entr" presetSubtype="0" fill="hold" grpId="0" nodeType="afterEffect">
                                  <p:stCondLst>
                                    <p:cond delay="0"/>
                                  </p:stCondLst>
                                  <p:childTnLst>
                                    <p:set>
                                      <p:cBhvr>
                                        <p:cTn id="137" dur="1" fill="hold">
                                          <p:stCondLst>
                                            <p:cond delay="0"/>
                                          </p:stCondLst>
                                        </p:cTn>
                                        <p:tgtEl>
                                          <p:spTgt spid="55"/>
                                        </p:tgtEl>
                                        <p:attrNameLst>
                                          <p:attrName>style.visibility</p:attrName>
                                        </p:attrNameLst>
                                      </p:cBhvr>
                                      <p:to>
                                        <p:strVal val="visible"/>
                                      </p:to>
                                    </p:set>
                                    <p:animEffect transition="in" filter="dissolve">
                                      <p:cBhvr>
                                        <p:cTn id="138" dur="500"/>
                                        <p:tgtEl>
                                          <p:spTgt spid="55"/>
                                        </p:tgtEl>
                                      </p:cBhvr>
                                    </p:animEffect>
                                  </p:childTnLst>
                                </p:cTn>
                              </p:par>
                              <p:par>
                                <p:cTn id="139" presetID="9" presetClass="entr" presetSubtype="0" fill="hold" grpId="0" nodeType="withEffect">
                                  <p:stCondLst>
                                    <p:cond delay="0"/>
                                  </p:stCondLst>
                                  <p:childTnLst>
                                    <p:set>
                                      <p:cBhvr>
                                        <p:cTn id="140" dur="1" fill="hold">
                                          <p:stCondLst>
                                            <p:cond delay="0"/>
                                          </p:stCondLst>
                                        </p:cTn>
                                        <p:tgtEl>
                                          <p:spTgt spid="52"/>
                                        </p:tgtEl>
                                        <p:attrNameLst>
                                          <p:attrName>style.visibility</p:attrName>
                                        </p:attrNameLst>
                                      </p:cBhvr>
                                      <p:to>
                                        <p:strVal val="visible"/>
                                      </p:to>
                                    </p:set>
                                    <p:animEffect transition="in" filter="dissolve">
                                      <p:cBhvr>
                                        <p:cTn id="141" dur="500"/>
                                        <p:tgtEl>
                                          <p:spTgt spid="52"/>
                                        </p:tgtEl>
                                      </p:cBhvr>
                                    </p:animEffect>
                                  </p:childTnLst>
                                </p:cTn>
                              </p:par>
                            </p:childTnLst>
                          </p:cTn>
                        </p:par>
                        <p:par>
                          <p:cTn id="142" fill="hold">
                            <p:stCondLst>
                              <p:cond delay="2000"/>
                            </p:stCondLst>
                            <p:childTnLst>
                              <p:par>
                                <p:cTn id="143" presetID="9" presetClass="entr" presetSubtype="0" fill="hold" grpId="0" nodeType="afterEffect">
                                  <p:stCondLst>
                                    <p:cond delay="0"/>
                                  </p:stCondLst>
                                  <p:childTnLst>
                                    <p:set>
                                      <p:cBhvr>
                                        <p:cTn id="144" dur="1" fill="hold">
                                          <p:stCondLst>
                                            <p:cond delay="0"/>
                                          </p:stCondLst>
                                        </p:cTn>
                                        <p:tgtEl>
                                          <p:spTgt spid="64"/>
                                        </p:tgtEl>
                                        <p:attrNameLst>
                                          <p:attrName>style.visibility</p:attrName>
                                        </p:attrNameLst>
                                      </p:cBhvr>
                                      <p:to>
                                        <p:strVal val="visible"/>
                                      </p:to>
                                    </p:set>
                                    <p:animEffect transition="in" filter="dissolve">
                                      <p:cBhvr>
                                        <p:cTn id="145" dur="500"/>
                                        <p:tgtEl>
                                          <p:spTgt spid="64"/>
                                        </p:tgtEl>
                                      </p:cBhvr>
                                    </p:animEffect>
                                  </p:childTnLst>
                                </p:cTn>
                              </p:par>
                              <p:par>
                                <p:cTn id="146" presetID="9" presetClass="entr" presetSubtype="0" fill="hold" grpId="0" nodeType="withEffect">
                                  <p:stCondLst>
                                    <p:cond delay="0"/>
                                  </p:stCondLst>
                                  <p:childTnLst>
                                    <p:set>
                                      <p:cBhvr>
                                        <p:cTn id="147" dur="1" fill="hold">
                                          <p:stCondLst>
                                            <p:cond delay="0"/>
                                          </p:stCondLst>
                                        </p:cTn>
                                        <p:tgtEl>
                                          <p:spTgt spid="65"/>
                                        </p:tgtEl>
                                        <p:attrNameLst>
                                          <p:attrName>style.visibility</p:attrName>
                                        </p:attrNameLst>
                                      </p:cBhvr>
                                      <p:to>
                                        <p:strVal val="visible"/>
                                      </p:to>
                                    </p:set>
                                    <p:animEffect transition="in" filter="dissolve">
                                      <p:cBhvr>
                                        <p:cTn id="14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animBg="1"/>
      <p:bldP spid="14" grpId="0"/>
      <p:bldP spid="15" grpId="0" animBg="1"/>
      <p:bldP spid="16" grpId="0"/>
      <p:bldP spid="17" grpId="0" animBg="1"/>
      <p:bldP spid="20" grpId="0"/>
      <p:bldP spid="21" grpId="0"/>
      <p:bldP spid="22" grpId="0" animBg="1"/>
      <p:bldP spid="23" grpId="0"/>
      <p:bldP spid="24" grpId="0"/>
      <p:bldP spid="25" grpId="0" animBg="1"/>
      <p:bldP spid="26" grpId="0"/>
      <p:bldP spid="27" grpId="0"/>
      <p:bldP spid="35" grpId="0" animBg="1"/>
      <p:bldP spid="36" grpId="0" animBg="1"/>
      <p:bldP spid="37" grpId="0" animBg="1"/>
      <p:bldP spid="44" grpId="0" animBg="1"/>
      <p:bldP spid="45" grpId="0"/>
      <p:bldP spid="46" grpId="0" animBg="1"/>
      <p:bldP spid="47" grpId="0"/>
      <p:bldP spid="48" grpId="0" animBg="1"/>
      <p:bldP spid="49" grpId="0"/>
      <p:bldP spid="50" grpId="0" animBg="1"/>
      <p:bldP spid="51" grpId="0"/>
      <p:bldP spid="52" grpId="0"/>
      <p:bldP spid="53" grpId="0" animBg="1"/>
      <p:bldP spid="54" grpId="0"/>
      <p:bldP spid="55" grpId="0"/>
      <p:bldP spid="56" grpId="0" animBg="1"/>
      <p:bldP spid="57" grpId="0"/>
      <p:bldP spid="58" grpId="0"/>
      <p:bldP spid="59" grpId="0" animBg="1"/>
      <p:bldP spid="60" grpId="0" animBg="1"/>
      <p:bldP spid="61" grpId="0" animBg="1"/>
      <p:bldP spid="62" grpId="0" animBg="1"/>
      <p:bldP spid="63" grpId="0"/>
      <p:bldP spid="64" grpId="0" animBg="1"/>
      <p:bldP spid="6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貿易パターンの決定：大国のケース</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a:t>自国と外国の</a:t>
            </a:r>
            <a:r>
              <a:rPr lang="en-US" altLang="ja-JP" dirty="0"/>
              <a:t>2</a:t>
            </a:r>
            <a:r>
              <a:rPr lang="ja-JP" altLang="en-US" dirty="0"/>
              <a:t>国から成る世界経済を想定</a:t>
            </a:r>
            <a:endParaRPr lang="en-US" altLang="ja-JP" dirty="0"/>
          </a:p>
          <a:p>
            <a:r>
              <a:rPr lang="ja-JP" altLang="en-US" dirty="0"/>
              <a:t>貿易取引の際に輸送費や保険料などがないと仮定 → 自由貿易下では両国の消費者と生産者は同じ価格に直面</a:t>
            </a:r>
            <a:endParaRPr lang="en-US" altLang="ja-JP" dirty="0"/>
          </a:p>
          <a:p>
            <a:r>
              <a:rPr lang="ja-JP" altLang="en-US" dirty="0"/>
              <a:t>世界市場の需給一致条件：</a:t>
            </a:r>
            <a:endParaRPr lang="en-US" altLang="ja-JP" dirty="0"/>
          </a:p>
          <a:p>
            <a:endParaRPr lang="en-US" altLang="ja-JP" dirty="0"/>
          </a:p>
          <a:p>
            <a:pPr marL="0" indent="0">
              <a:buNone/>
            </a:pPr>
            <a:endParaRPr lang="ja-JP" altLang="en-US" dirty="0"/>
          </a:p>
          <a:p>
            <a:r>
              <a:rPr kumimoji="1" lang="ja-JP" altLang="en-US" dirty="0"/>
              <a:t>→ 自由貿易下の均衡価格の</a:t>
            </a:r>
            <a:r>
              <a:rPr kumimoji="1" lang="ja-JP" altLang="en-US" dirty="0" smtClean="0"/>
              <a:t>決定</a:t>
            </a:r>
            <a:endParaRPr kumimoji="1" lang="en-US" altLang="ja-JP"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11</a:t>
            </a:fld>
            <a:endParaRPr kumimoji="1" lang="ja-JP" altLang="en-US" dirty="0"/>
          </a:p>
        </p:txBody>
      </p:sp>
      <p:sp>
        <p:nvSpPr>
          <p:cNvPr id="6" name="正方形/長方形 5"/>
          <p:cNvSpPr/>
          <p:nvPr/>
        </p:nvSpPr>
        <p:spPr>
          <a:xfrm>
            <a:off x="1671145" y="3736455"/>
            <a:ext cx="7315201" cy="954107"/>
          </a:xfrm>
          <a:prstGeom prst="rect">
            <a:avLst/>
          </a:prstGeom>
          <a:ln>
            <a:solidFill>
              <a:schemeClr val="tx1"/>
            </a:solidFill>
          </a:ln>
        </p:spPr>
        <p:txBody>
          <a:bodyPr wrap="square">
            <a:spAutoFit/>
          </a:bodyPr>
          <a:lstStyle/>
          <a:p>
            <a:r>
              <a:rPr lang="ja-JP" altLang="en-US" sz="2800" dirty="0"/>
              <a:t>自国の国内需要量＋外国の国内需要量</a:t>
            </a:r>
          </a:p>
          <a:p>
            <a:r>
              <a:rPr lang="ja-JP" altLang="en-US" sz="2800" dirty="0"/>
              <a:t>　　　＝自国の国内供給量＋外国の国内供給量</a:t>
            </a:r>
          </a:p>
        </p:txBody>
      </p:sp>
    </p:spTree>
    <p:extLst>
      <p:ext uri="{BB962C8B-B14F-4D97-AF65-F5344CB8AC3E}">
        <p14:creationId xmlns:p14="http://schemas.microsoft.com/office/powerpoint/2010/main" val="212753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wipe(left)">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uiExpan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a:t>貿易パターンの決定：大国のケース（つづき）</a:t>
            </a:r>
            <a:endParaRPr kumimoji="1" lang="ja-JP" altLang="en-US" sz="4000" dirty="0"/>
          </a:p>
        </p:txBody>
      </p:sp>
      <p:sp>
        <p:nvSpPr>
          <p:cNvPr id="3" name="コンテンツ プレースホルダー 2"/>
          <p:cNvSpPr>
            <a:spLocks noGrp="1"/>
          </p:cNvSpPr>
          <p:nvPr>
            <p:ph idx="1"/>
          </p:nvPr>
        </p:nvSpPr>
        <p:spPr/>
        <p:txBody>
          <a:bodyPr>
            <a:normAutofit/>
          </a:bodyPr>
          <a:lstStyle/>
          <a:p>
            <a:r>
              <a:rPr lang="ja-JP" altLang="en-US" dirty="0"/>
              <a:t>閉鎖経済（貿易開始前）における各国の均衡価格：</a:t>
            </a:r>
            <a:r>
              <a:rPr lang="en-US" altLang="ja-JP" dirty="0"/>
              <a:t>P</a:t>
            </a:r>
            <a:r>
              <a:rPr lang="en-US" altLang="ja-JP" baseline="30000" dirty="0"/>
              <a:t>A</a:t>
            </a:r>
            <a:r>
              <a:rPr lang="en-US" altLang="ja-JP" dirty="0"/>
              <a:t>&lt;P</a:t>
            </a:r>
            <a:r>
              <a:rPr lang="en-US" altLang="ja-JP" baseline="30000" dirty="0"/>
              <a:t>A*</a:t>
            </a:r>
            <a:r>
              <a:rPr lang="ja-JP" altLang="en-US" dirty="0"/>
              <a:t>とする</a:t>
            </a:r>
          </a:p>
          <a:p>
            <a:pPr lvl="1"/>
            <a:r>
              <a:rPr lang="ja-JP" altLang="en-US" dirty="0"/>
              <a:t>両国における生産技術や需要パターンの違いから、異なる均衡価格</a:t>
            </a:r>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12</a:t>
            </a:fld>
            <a:endParaRPr kumimoji="1" lang="ja-JP" altLang="en-US" dirty="0"/>
          </a:p>
        </p:txBody>
      </p:sp>
      <p:sp>
        <p:nvSpPr>
          <p:cNvPr id="30" name="Line 3"/>
          <p:cNvSpPr>
            <a:spLocks noChangeShapeType="1"/>
          </p:cNvSpPr>
          <p:nvPr/>
        </p:nvSpPr>
        <p:spPr bwMode="auto">
          <a:xfrm>
            <a:off x="1630221" y="2799928"/>
            <a:ext cx="1587" cy="36718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 name="Line 4"/>
          <p:cNvSpPr>
            <a:spLocks noChangeShapeType="1"/>
          </p:cNvSpPr>
          <p:nvPr/>
        </p:nvSpPr>
        <p:spPr bwMode="auto">
          <a:xfrm flipH="1">
            <a:off x="1631809" y="6471814"/>
            <a:ext cx="39592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 name="Text Box 5"/>
          <p:cNvSpPr txBox="1">
            <a:spLocks noChangeArrowheads="1"/>
          </p:cNvSpPr>
          <p:nvPr/>
        </p:nvSpPr>
        <p:spPr bwMode="auto">
          <a:xfrm>
            <a:off x="5014771" y="644482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数量</a:t>
            </a:r>
          </a:p>
        </p:txBody>
      </p:sp>
      <p:sp>
        <p:nvSpPr>
          <p:cNvPr id="33" name="Text Box 6"/>
          <p:cNvSpPr txBox="1">
            <a:spLocks noChangeArrowheads="1"/>
          </p:cNvSpPr>
          <p:nvPr/>
        </p:nvSpPr>
        <p:spPr bwMode="auto">
          <a:xfrm>
            <a:off x="1342884" y="6400377"/>
            <a:ext cx="358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t>O</a:t>
            </a:r>
          </a:p>
        </p:txBody>
      </p:sp>
      <p:sp>
        <p:nvSpPr>
          <p:cNvPr id="34" name="Text Box 7"/>
          <p:cNvSpPr txBox="1">
            <a:spLocks noChangeArrowheads="1"/>
          </p:cNvSpPr>
          <p:nvPr/>
        </p:nvSpPr>
        <p:spPr bwMode="auto">
          <a:xfrm>
            <a:off x="1084732" y="2770356"/>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dirty="0"/>
              <a:t>価格</a:t>
            </a:r>
          </a:p>
        </p:txBody>
      </p:sp>
      <p:sp>
        <p:nvSpPr>
          <p:cNvPr id="35" name="Line 8"/>
          <p:cNvSpPr>
            <a:spLocks noChangeShapeType="1"/>
          </p:cNvSpPr>
          <p:nvPr/>
        </p:nvSpPr>
        <p:spPr bwMode="auto">
          <a:xfrm>
            <a:off x="6456369" y="2768178"/>
            <a:ext cx="0" cy="37036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 name="Line 9"/>
          <p:cNvSpPr>
            <a:spLocks noChangeShapeType="1"/>
          </p:cNvSpPr>
          <p:nvPr/>
        </p:nvSpPr>
        <p:spPr bwMode="auto">
          <a:xfrm flipH="1">
            <a:off x="6456370" y="6471814"/>
            <a:ext cx="39592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7" name="Text Box 10"/>
          <p:cNvSpPr txBox="1">
            <a:spLocks noChangeArrowheads="1"/>
          </p:cNvSpPr>
          <p:nvPr/>
        </p:nvSpPr>
        <p:spPr bwMode="auto">
          <a:xfrm>
            <a:off x="9839331" y="644482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dirty="0"/>
              <a:t>数量</a:t>
            </a:r>
          </a:p>
        </p:txBody>
      </p:sp>
      <p:sp>
        <p:nvSpPr>
          <p:cNvPr id="38" name="Text Box 11"/>
          <p:cNvSpPr txBox="1">
            <a:spLocks noChangeArrowheads="1"/>
          </p:cNvSpPr>
          <p:nvPr/>
        </p:nvSpPr>
        <p:spPr bwMode="auto">
          <a:xfrm>
            <a:off x="6167445" y="6400377"/>
            <a:ext cx="358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t>O</a:t>
            </a:r>
          </a:p>
        </p:txBody>
      </p:sp>
      <p:sp>
        <p:nvSpPr>
          <p:cNvPr id="39" name="Text Box 12"/>
          <p:cNvSpPr txBox="1">
            <a:spLocks noChangeArrowheads="1"/>
          </p:cNvSpPr>
          <p:nvPr/>
        </p:nvSpPr>
        <p:spPr bwMode="auto">
          <a:xfrm>
            <a:off x="5925125" y="2714080"/>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dirty="0"/>
              <a:t>価格</a:t>
            </a:r>
          </a:p>
        </p:txBody>
      </p:sp>
      <p:sp>
        <p:nvSpPr>
          <p:cNvPr id="40" name="Line 13"/>
          <p:cNvSpPr>
            <a:spLocks noChangeShapeType="1"/>
          </p:cNvSpPr>
          <p:nvPr/>
        </p:nvSpPr>
        <p:spPr bwMode="auto">
          <a:xfrm>
            <a:off x="1630222" y="3810454"/>
            <a:ext cx="2808287" cy="24479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 name="Line 14"/>
          <p:cNvSpPr>
            <a:spLocks noChangeShapeType="1"/>
          </p:cNvSpPr>
          <p:nvPr/>
        </p:nvSpPr>
        <p:spPr bwMode="auto">
          <a:xfrm flipV="1">
            <a:off x="1630221" y="3954916"/>
            <a:ext cx="3384550" cy="230346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 name="Line 15"/>
          <p:cNvSpPr>
            <a:spLocks noChangeShapeType="1"/>
          </p:cNvSpPr>
          <p:nvPr/>
        </p:nvSpPr>
        <p:spPr bwMode="auto">
          <a:xfrm>
            <a:off x="6456370" y="3018292"/>
            <a:ext cx="3527425" cy="26638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3" name="Line 16"/>
          <p:cNvSpPr>
            <a:spLocks noChangeShapeType="1"/>
          </p:cNvSpPr>
          <p:nvPr/>
        </p:nvSpPr>
        <p:spPr bwMode="auto">
          <a:xfrm flipV="1">
            <a:off x="6445248" y="3072924"/>
            <a:ext cx="2808287" cy="28082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4" name="Text Box 18"/>
          <p:cNvSpPr txBox="1">
            <a:spLocks noChangeArrowheads="1"/>
          </p:cNvSpPr>
          <p:nvPr/>
        </p:nvSpPr>
        <p:spPr bwMode="auto">
          <a:xfrm>
            <a:off x="4079732" y="5638378"/>
            <a:ext cx="1606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dirty="0"/>
              <a:t>自国の需要曲線</a:t>
            </a:r>
          </a:p>
        </p:txBody>
      </p:sp>
      <p:sp>
        <p:nvSpPr>
          <p:cNvPr id="45" name="Text Box 19"/>
          <p:cNvSpPr txBox="1">
            <a:spLocks noChangeArrowheads="1"/>
          </p:cNvSpPr>
          <p:nvPr/>
        </p:nvSpPr>
        <p:spPr bwMode="auto">
          <a:xfrm>
            <a:off x="9171721" y="5711934"/>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dirty="0"/>
              <a:t>外国の需要曲線</a:t>
            </a:r>
          </a:p>
        </p:txBody>
      </p:sp>
      <p:sp>
        <p:nvSpPr>
          <p:cNvPr id="46" name="Text Box 20"/>
          <p:cNvSpPr txBox="1">
            <a:spLocks noChangeArrowheads="1"/>
          </p:cNvSpPr>
          <p:nvPr/>
        </p:nvSpPr>
        <p:spPr bwMode="auto">
          <a:xfrm>
            <a:off x="4053370" y="3615192"/>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dirty="0"/>
              <a:t>自国の供給曲線</a:t>
            </a:r>
          </a:p>
        </p:txBody>
      </p:sp>
      <p:sp>
        <p:nvSpPr>
          <p:cNvPr id="47" name="Text Box 21"/>
          <p:cNvSpPr txBox="1">
            <a:spLocks noChangeArrowheads="1"/>
          </p:cNvSpPr>
          <p:nvPr/>
        </p:nvSpPr>
        <p:spPr bwMode="auto">
          <a:xfrm>
            <a:off x="9213143" y="2893290"/>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外国の供給曲線</a:t>
            </a:r>
          </a:p>
        </p:txBody>
      </p:sp>
      <p:sp>
        <p:nvSpPr>
          <p:cNvPr id="48" name="Line 31"/>
          <p:cNvSpPr>
            <a:spLocks noChangeShapeType="1"/>
          </p:cNvSpPr>
          <p:nvPr/>
        </p:nvSpPr>
        <p:spPr bwMode="auto">
          <a:xfrm flipH="1">
            <a:off x="1630221" y="5168254"/>
            <a:ext cx="1584325"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9" name="Line 32"/>
          <p:cNvSpPr>
            <a:spLocks noChangeShapeType="1"/>
          </p:cNvSpPr>
          <p:nvPr/>
        </p:nvSpPr>
        <p:spPr bwMode="auto">
          <a:xfrm flipH="1">
            <a:off x="6464947" y="4241968"/>
            <a:ext cx="1584325"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0" name="Rectangle 33"/>
          <p:cNvSpPr>
            <a:spLocks noChangeArrowheads="1"/>
          </p:cNvSpPr>
          <p:nvPr/>
        </p:nvSpPr>
        <p:spPr bwMode="auto">
          <a:xfrm>
            <a:off x="6044051" y="4059043"/>
            <a:ext cx="4761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dirty="0"/>
              <a:t>P</a:t>
            </a:r>
            <a:r>
              <a:rPr lang="en-US" altLang="ja-JP" sz="1600" baseline="30000" dirty="0"/>
              <a:t>A*</a:t>
            </a:r>
          </a:p>
        </p:txBody>
      </p:sp>
      <p:sp>
        <p:nvSpPr>
          <p:cNvPr id="51" name="Rectangle 34"/>
          <p:cNvSpPr>
            <a:spLocks noChangeArrowheads="1"/>
          </p:cNvSpPr>
          <p:nvPr/>
        </p:nvSpPr>
        <p:spPr bwMode="auto">
          <a:xfrm>
            <a:off x="1238591" y="4998977"/>
            <a:ext cx="3970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dirty="0"/>
              <a:t>P</a:t>
            </a:r>
            <a:r>
              <a:rPr lang="en-US" altLang="ja-JP" sz="1600" baseline="30000" dirty="0"/>
              <a:t>A</a:t>
            </a:r>
          </a:p>
        </p:txBody>
      </p:sp>
    </p:spTree>
    <p:extLst>
      <p:ext uri="{BB962C8B-B14F-4D97-AF65-F5344CB8AC3E}">
        <p14:creationId xmlns:p14="http://schemas.microsoft.com/office/powerpoint/2010/main" val="3031644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strips(downLeft)">
                                      <p:cBhvr>
                                        <p:cTn id="16" dur="500"/>
                                        <p:tgtEl>
                                          <p:spTgt spid="48"/>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strips(downLeft)">
                                      <p:cBhvr>
                                        <p:cTn id="19" dur="500"/>
                                        <p:tgtEl>
                                          <p:spTgt spid="49"/>
                                        </p:tgtEl>
                                      </p:cBhvr>
                                    </p:animEffect>
                                  </p:childTnLst>
                                </p:cTn>
                              </p:par>
                            </p:childTnLst>
                          </p:cTn>
                        </p:par>
                        <p:par>
                          <p:cTn id="20" fill="hold">
                            <p:stCondLst>
                              <p:cond delay="500"/>
                            </p:stCondLst>
                            <p:childTnLst>
                              <p:par>
                                <p:cTn id="21" presetID="5" presetClass="entr" presetSubtype="10"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checkerboard(across)">
                                      <p:cBhvr>
                                        <p:cTn id="23" dur="500"/>
                                        <p:tgtEl>
                                          <p:spTgt spid="51"/>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checkerboard(across)">
                                      <p:cBhvr>
                                        <p:cTn id="2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8" grpId="0" animBg="1"/>
      <p:bldP spid="49" grpId="0" animBg="1"/>
      <p:bldP spid="50" grpId="0"/>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a:t>貿易パターンの決定：大国のケース（つづき）</a:t>
            </a:r>
            <a:endParaRPr kumimoji="1" lang="ja-JP" altLang="en-US" sz="4000" dirty="0"/>
          </a:p>
        </p:txBody>
      </p:sp>
      <p:sp>
        <p:nvSpPr>
          <p:cNvPr id="3" name="コンテンツ プレースホルダー 2"/>
          <p:cNvSpPr>
            <a:spLocks noGrp="1"/>
          </p:cNvSpPr>
          <p:nvPr>
            <p:ph idx="1"/>
          </p:nvPr>
        </p:nvSpPr>
        <p:spPr/>
        <p:txBody>
          <a:bodyPr>
            <a:normAutofit/>
          </a:bodyPr>
          <a:lstStyle/>
          <a:p>
            <a:r>
              <a:rPr lang="ja-JP" altLang="en-US" dirty="0"/>
              <a:t>小国ケースの結果 → 貿易パターン：自国が外国に財を輸出</a:t>
            </a:r>
            <a:endParaRPr lang="en-US" altLang="ja-JP" dirty="0"/>
          </a:p>
          <a:p>
            <a:r>
              <a:rPr lang="ja-JP" altLang="en-US" dirty="0"/>
              <a:t>閉鎖経済（貿易開始前）における各国の均衡価格：</a:t>
            </a:r>
            <a:r>
              <a:rPr lang="en-US" altLang="ja-JP" dirty="0"/>
              <a:t>P</a:t>
            </a:r>
            <a:r>
              <a:rPr lang="en-US" altLang="ja-JP" baseline="30000" dirty="0"/>
              <a:t>A</a:t>
            </a:r>
            <a:r>
              <a:rPr lang="en-US" altLang="ja-JP" dirty="0"/>
              <a:t>&lt;P</a:t>
            </a:r>
            <a:r>
              <a:rPr lang="en-US" altLang="ja-JP" baseline="30000" dirty="0"/>
              <a:t>A*</a:t>
            </a:r>
            <a:r>
              <a:rPr lang="ja-JP" altLang="en-US" dirty="0"/>
              <a:t>とする</a:t>
            </a:r>
          </a:p>
          <a:p>
            <a:pPr lvl="1"/>
            <a:r>
              <a:rPr lang="ja-JP" altLang="en-US" dirty="0"/>
              <a:t>両国における生産技術や需要パターンの違いから、異なる均衡価格</a:t>
            </a:r>
            <a:endParaRPr lang="en-US" altLang="ja-JP" dirty="0"/>
          </a:p>
          <a:p>
            <a:r>
              <a:rPr lang="ja-JP" altLang="en-US" dirty="0"/>
              <a:t>世界市場の需給一致条件を変形</a:t>
            </a:r>
            <a:r>
              <a:rPr lang="en-US" altLang="ja-JP" dirty="0"/>
              <a:t> </a:t>
            </a:r>
            <a:r>
              <a:rPr lang="ja-JP" altLang="en-US" dirty="0"/>
              <a:t>→ 輸出国の輸出量＝輸入国の輸入量</a:t>
            </a:r>
            <a:endParaRPr lang="en-US" altLang="ja-JP" dirty="0"/>
          </a:p>
          <a:p>
            <a:pPr lvl="1"/>
            <a:r>
              <a:rPr lang="ja-JP" altLang="en-US" dirty="0">
                <a:solidFill>
                  <a:srgbClr val="000000"/>
                </a:solidFill>
              </a:rPr>
              <a:t>国内需要（供給）量－国内供給（需要）量＝輸入（輸出）量</a:t>
            </a:r>
            <a:endParaRPr lang="ja-JP" altLang="en-US" dirty="0"/>
          </a:p>
          <a:p>
            <a:r>
              <a:rPr lang="ja-JP" altLang="en-US" dirty="0"/>
              <a:t>自由貿易の下での均衡価格</a:t>
            </a:r>
            <a:r>
              <a:rPr lang="en-US" altLang="ja-JP" dirty="0"/>
              <a:t>P</a:t>
            </a:r>
            <a:r>
              <a:rPr lang="en-US" altLang="ja-JP" baseline="30000" dirty="0"/>
              <a:t>W</a:t>
            </a:r>
            <a:r>
              <a:rPr lang="ja-JP" altLang="en-US" dirty="0"/>
              <a:t>：「自国の輸出量＝外国の輸入量」となるように決定</a:t>
            </a:r>
          </a:p>
          <a:p>
            <a:pPr lvl="1"/>
            <a:r>
              <a:rPr lang="en-US" altLang="ja-JP" dirty="0"/>
              <a:t>P</a:t>
            </a:r>
            <a:r>
              <a:rPr lang="en-US" altLang="ja-JP" baseline="30000" dirty="0"/>
              <a:t>A</a:t>
            </a:r>
            <a:r>
              <a:rPr lang="en-US" altLang="ja-JP" dirty="0"/>
              <a:t>&lt;P</a:t>
            </a:r>
            <a:r>
              <a:rPr lang="en-US" altLang="ja-JP" baseline="30000" dirty="0"/>
              <a:t>W</a:t>
            </a:r>
            <a:r>
              <a:rPr lang="en-US" altLang="ja-JP" dirty="0"/>
              <a:t>&lt;P</a:t>
            </a:r>
            <a:r>
              <a:rPr lang="en-US" altLang="ja-JP" baseline="30000" dirty="0"/>
              <a:t>A*</a:t>
            </a:r>
            <a:r>
              <a:rPr lang="ja-JP" altLang="en-US" dirty="0"/>
              <a:t>が成立</a:t>
            </a:r>
          </a:p>
          <a:p>
            <a:pPr lvl="1"/>
            <a:endParaRPr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13</a:t>
            </a:fld>
            <a:endParaRPr kumimoji="1" lang="ja-JP" altLang="en-US" dirty="0"/>
          </a:p>
        </p:txBody>
      </p:sp>
    </p:spTree>
    <p:extLst>
      <p:ext uri="{BB962C8B-B14F-4D97-AF65-F5344CB8AC3E}">
        <p14:creationId xmlns:p14="http://schemas.microsoft.com/office/powerpoint/2010/main" val="3282241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left)">
                                      <p:cBhvr>
                                        <p:cTn id="21" dur="500"/>
                                        <p:tgtEl>
                                          <p:spTgt spid="3">
                                            <p:txEl>
                                              <p:pRg st="3" end="3"/>
                                            </p:txEl>
                                          </p:spTgt>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ipe(left)">
                                      <p:cBhvr>
                                        <p:cTn id="30" dur="500"/>
                                        <p:tgtEl>
                                          <p:spTgt spid="3">
                                            <p:txEl>
                                              <p:pRg st="5" end="5"/>
                                            </p:txEl>
                                          </p:spTgt>
                                        </p:tgtEl>
                                      </p:cBhvr>
                                    </p:animEffect>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wipe(left)">
                                      <p:cBhvr>
                                        <p:cTn id="3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normAutofit/>
          </a:bodyPr>
          <a:lstStyle/>
          <a:p>
            <a:r>
              <a:rPr lang="ja-JP" altLang="en-US" sz="4000" dirty="0"/>
              <a:t>貿易パターンの決定：大国のケース（つづき）</a:t>
            </a:r>
            <a:endParaRPr kumimoji="1" lang="ja-JP" altLang="en-US" sz="4000"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14</a:t>
            </a:fld>
            <a:endParaRPr kumimoji="1" lang="ja-JP" altLang="en-US" dirty="0"/>
          </a:p>
        </p:txBody>
      </p:sp>
      <p:sp>
        <p:nvSpPr>
          <p:cNvPr id="6" name="スライド番号プレースホルダ 4"/>
          <p:cNvSpPr txBox="1">
            <a:spLocks/>
          </p:cNvSpPr>
          <p:nvPr/>
        </p:nvSpPr>
        <p:spPr>
          <a:xfrm>
            <a:off x="8610600" y="6356352"/>
            <a:ext cx="2743200" cy="365125"/>
          </a:xfrm>
          <a:prstGeom prst="rect">
            <a:avLst/>
          </a:prstGeom>
        </p:spPr>
        <p:txBody>
          <a:bodyPr vert="horz" lIns="91440" tIns="45720" rIns="91440" bIns="45720" rtlCol="0" anchor="ctr"/>
          <a:lstStyle>
            <a:defPPr>
              <a:defRPr lang="ja-JP"/>
            </a:defPPr>
            <a:lvl1pPr marL="0" algn="r" defTabSz="914400" rtl="0" eaLnBrk="0" latinLnBrk="0" hangingPunct="0">
              <a:defRPr kumimoji="1" sz="1200" kern="1200">
                <a:solidFill>
                  <a:schemeClr val="tx1"/>
                </a:solidFill>
                <a:latin typeface="Arial" panose="020B0604020202020204" pitchFamily="34" charset="0"/>
                <a:ea typeface="ＭＳ Ｐゴシック" panose="020B0600070205080204" pitchFamily="50" charset="-128"/>
                <a:cs typeface="+mn-cs"/>
              </a:defRPr>
            </a:lvl1pPr>
            <a:lvl2pPr marL="742950" indent="-285750" algn="l" defTabSz="914400" rtl="0" eaLnBrk="0" latinLnBrk="0" hangingPunct="0">
              <a:defRPr kumimoji="1" sz="1800" kern="1200">
                <a:solidFill>
                  <a:schemeClr val="tx1"/>
                </a:solidFill>
                <a:latin typeface="Arial" panose="020B0604020202020204" pitchFamily="34" charset="0"/>
                <a:ea typeface="ＭＳ Ｐゴシック" panose="020B0600070205080204" pitchFamily="50" charset="-128"/>
                <a:cs typeface="+mn-cs"/>
              </a:defRPr>
            </a:lvl2pPr>
            <a:lvl3pPr marL="1143000" indent="-228600" algn="l" defTabSz="914400" rtl="0" eaLnBrk="0" latinLnBrk="0" hangingPunct="0">
              <a:defRPr kumimoji="1" sz="1800" kern="1200">
                <a:solidFill>
                  <a:schemeClr val="tx1"/>
                </a:solidFill>
                <a:latin typeface="Arial" panose="020B0604020202020204" pitchFamily="34" charset="0"/>
                <a:ea typeface="ＭＳ Ｐゴシック" panose="020B0600070205080204" pitchFamily="50" charset="-128"/>
                <a:cs typeface="+mn-cs"/>
              </a:defRPr>
            </a:lvl3pPr>
            <a:lvl4pPr marL="1600200" indent="-228600" algn="l" defTabSz="914400" rtl="0" eaLnBrk="0" latinLnBrk="0" hangingPunct="0">
              <a:defRPr kumimoji="1" sz="1800" kern="1200">
                <a:solidFill>
                  <a:schemeClr val="tx1"/>
                </a:solidFill>
                <a:latin typeface="Arial" panose="020B0604020202020204" pitchFamily="34" charset="0"/>
                <a:ea typeface="ＭＳ Ｐゴシック" panose="020B0600070205080204" pitchFamily="50" charset="-128"/>
                <a:cs typeface="+mn-cs"/>
              </a:defRPr>
            </a:lvl4pPr>
            <a:lvl5pPr marL="2057400" indent="-228600" algn="l" defTabSz="914400" rtl="0" eaLnBrk="0" latinLnBrk="0" hangingPunct="0">
              <a:defRPr kumimoji="1" sz="1800" kern="1200">
                <a:solidFill>
                  <a:schemeClr val="tx1"/>
                </a:solidFill>
                <a:latin typeface="Arial" panose="020B0604020202020204" pitchFamily="34" charset="0"/>
                <a:ea typeface="ＭＳ Ｐゴシック" panose="020B0600070205080204" pitchFamily="50" charset="-128"/>
                <a:cs typeface="+mn-cs"/>
              </a:defRPr>
            </a:lvl5pPr>
            <a:lvl6pPr marL="2514600" indent="-228600" algn="l" defTabSz="914400" rtl="0" eaLnBrk="0" fontAlgn="base" latinLnBrk="0" hangingPunct="0">
              <a:spcBef>
                <a:spcPct val="0"/>
              </a:spcBef>
              <a:spcAft>
                <a:spcPct val="0"/>
              </a:spcAft>
              <a:defRPr kumimoji="1" sz="1800" kern="1200">
                <a:solidFill>
                  <a:schemeClr val="tx1"/>
                </a:solidFill>
                <a:latin typeface="Arial" panose="020B0604020202020204" pitchFamily="34" charset="0"/>
                <a:ea typeface="ＭＳ Ｐゴシック" panose="020B0600070205080204" pitchFamily="50" charset="-128"/>
                <a:cs typeface="+mn-cs"/>
              </a:defRPr>
            </a:lvl6pPr>
            <a:lvl7pPr marL="2971800" indent="-228600" algn="l" defTabSz="914400" rtl="0" eaLnBrk="0" fontAlgn="base" latinLnBrk="0" hangingPunct="0">
              <a:spcBef>
                <a:spcPct val="0"/>
              </a:spcBef>
              <a:spcAft>
                <a:spcPct val="0"/>
              </a:spcAft>
              <a:defRPr kumimoji="1" sz="1800" kern="1200">
                <a:solidFill>
                  <a:schemeClr val="tx1"/>
                </a:solidFill>
                <a:latin typeface="Arial" panose="020B0604020202020204" pitchFamily="34" charset="0"/>
                <a:ea typeface="ＭＳ Ｐゴシック" panose="020B0600070205080204" pitchFamily="50" charset="-128"/>
                <a:cs typeface="+mn-cs"/>
              </a:defRPr>
            </a:lvl7pPr>
            <a:lvl8pPr marL="3429000" indent="-228600" algn="l" defTabSz="914400" rtl="0" eaLnBrk="0" fontAlgn="base" latinLnBrk="0" hangingPunct="0">
              <a:spcBef>
                <a:spcPct val="0"/>
              </a:spcBef>
              <a:spcAft>
                <a:spcPct val="0"/>
              </a:spcAft>
              <a:defRPr kumimoji="1" sz="1800" kern="1200">
                <a:solidFill>
                  <a:schemeClr val="tx1"/>
                </a:solidFill>
                <a:latin typeface="Arial" panose="020B0604020202020204" pitchFamily="34" charset="0"/>
                <a:ea typeface="ＭＳ Ｐゴシック" panose="020B0600070205080204" pitchFamily="50" charset="-128"/>
                <a:cs typeface="+mn-cs"/>
              </a:defRPr>
            </a:lvl8pPr>
            <a:lvl9pPr marL="3886200" indent="-228600" algn="l" defTabSz="914400" rtl="0" eaLnBrk="0" fontAlgn="base" latinLnBrk="0" hangingPunct="0">
              <a:spcBef>
                <a:spcPct val="0"/>
              </a:spcBef>
              <a:spcAft>
                <a:spcPct val="0"/>
              </a:spcAft>
              <a:defRPr kumimoji="1" sz="1800" kern="1200">
                <a:solidFill>
                  <a:schemeClr val="tx1"/>
                </a:solidFill>
                <a:latin typeface="Arial" panose="020B0604020202020204" pitchFamily="34" charset="0"/>
                <a:ea typeface="ＭＳ Ｐゴシック" panose="020B0600070205080204" pitchFamily="50" charset="-128"/>
                <a:cs typeface="+mn-cs"/>
              </a:defRPr>
            </a:lvl9pPr>
          </a:lstStyle>
          <a:p>
            <a:pPr eaLnBrk="1" hangingPunct="1">
              <a:lnSpc>
                <a:spcPct val="80000"/>
              </a:lnSpc>
            </a:pPr>
            <a:fld id="{7274AA89-810D-4DE7-941B-2C52A87D3862}" type="slidenum">
              <a:rPr kumimoji="0" lang="en-US" altLang="ja-JP" smtClean="0">
                <a:solidFill>
                  <a:srgbClr val="FFFFFF"/>
                </a:solidFill>
              </a:rPr>
              <a:pPr eaLnBrk="1" hangingPunct="1">
                <a:lnSpc>
                  <a:spcPct val="80000"/>
                </a:lnSpc>
              </a:pPr>
              <a:t>14</a:t>
            </a:fld>
            <a:endParaRPr kumimoji="0" lang="en-US" altLang="ja-JP">
              <a:solidFill>
                <a:srgbClr val="FFFFFF"/>
              </a:solidFill>
            </a:endParaRPr>
          </a:p>
        </p:txBody>
      </p:sp>
      <p:sp>
        <p:nvSpPr>
          <p:cNvPr id="7" name="Line 3"/>
          <p:cNvSpPr>
            <a:spLocks noChangeShapeType="1"/>
          </p:cNvSpPr>
          <p:nvPr/>
        </p:nvSpPr>
        <p:spPr bwMode="auto">
          <a:xfrm>
            <a:off x="2136775" y="2133601"/>
            <a:ext cx="0" cy="3959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 name="Line 4"/>
          <p:cNvSpPr>
            <a:spLocks noChangeShapeType="1"/>
          </p:cNvSpPr>
          <p:nvPr/>
        </p:nvSpPr>
        <p:spPr bwMode="auto">
          <a:xfrm flipH="1">
            <a:off x="2136776" y="6092825"/>
            <a:ext cx="39592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 name="Text Box 5"/>
          <p:cNvSpPr txBox="1">
            <a:spLocks noChangeArrowheads="1"/>
          </p:cNvSpPr>
          <p:nvPr/>
        </p:nvSpPr>
        <p:spPr bwMode="auto">
          <a:xfrm>
            <a:off x="5519738" y="6092825"/>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数量</a:t>
            </a:r>
          </a:p>
        </p:txBody>
      </p:sp>
      <p:sp>
        <p:nvSpPr>
          <p:cNvPr id="10" name="Text Box 6"/>
          <p:cNvSpPr txBox="1">
            <a:spLocks noChangeArrowheads="1"/>
          </p:cNvSpPr>
          <p:nvPr/>
        </p:nvSpPr>
        <p:spPr bwMode="auto">
          <a:xfrm>
            <a:off x="1847851" y="6021388"/>
            <a:ext cx="358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t>O</a:t>
            </a:r>
          </a:p>
        </p:txBody>
      </p:sp>
      <p:sp>
        <p:nvSpPr>
          <p:cNvPr id="11" name="Text Box 7"/>
          <p:cNvSpPr txBox="1">
            <a:spLocks noChangeArrowheads="1"/>
          </p:cNvSpPr>
          <p:nvPr/>
        </p:nvSpPr>
        <p:spPr bwMode="auto">
          <a:xfrm>
            <a:off x="1701127" y="2133600"/>
            <a:ext cx="430887"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価格</a:t>
            </a:r>
          </a:p>
        </p:txBody>
      </p:sp>
      <p:sp>
        <p:nvSpPr>
          <p:cNvPr id="12" name="Line 8"/>
          <p:cNvSpPr>
            <a:spLocks noChangeShapeType="1"/>
          </p:cNvSpPr>
          <p:nvPr/>
        </p:nvSpPr>
        <p:spPr bwMode="auto">
          <a:xfrm>
            <a:off x="6456363" y="2133601"/>
            <a:ext cx="0" cy="3959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3" name="Line 9"/>
          <p:cNvSpPr>
            <a:spLocks noChangeShapeType="1"/>
          </p:cNvSpPr>
          <p:nvPr/>
        </p:nvSpPr>
        <p:spPr bwMode="auto">
          <a:xfrm flipH="1">
            <a:off x="6456364" y="6092825"/>
            <a:ext cx="39592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4" name="Text Box 10"/>
          <p:cNvSpPr txBox="1">
            <a:spLocks noChangeArrowheads="1"/>
          </p:cNvSpPr>
          <p:nvPr/>
        </p:nvSpPr>
        <p:spPr bwMode="auto">
          <a:xfrm>
            <a:off x="9839325" y="6092825"/>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数量</a:t>
            </a:r>
          </a:p>
        </p:txBody>
      </p:sp>
      <p:sp>
        <p:nvSpPr>
          <p:cNvPr id="15" name="Text Box 11"/>
          <p:cNvSpPr txBox="1">
            <a:spLocks noChangeArrowheads="1"/>
          </p:cNvSpPr>
          <p:nvPr/>
        </p:nvSpPr>
        <p:spPr bwMode="auto">
          <a:xfrm>
            <a:off x="6167439" y="6021388"/>
            <a:ext cx="358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t>O</a:t>
            </a:r>
          </a:p>
        </p:txBody>
      </p:sp>
      <p:sp>
        <p:nvSpPr>
          <p:cNvPr id="16" name="Text Box 12"/>
          <p:cNvSpPr txBox="1">
            <a:spLocks noChangeArrowheads="1"/>
          </p:cNvSpPr>
          <p:nvPr/>
        </p:nvSpPr>
        <p:spPr bwMode="auto">
          <a:xfrm>
            <a:off x="6020714" y="2133600"/>
            <a:ext cx="430887"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価格</a:t>
            </a:r>
          </a:p>
        </p:txBody>
      </p:sp>
      <p:sp>
        <p:nvSpPr>
          <p:cNvPr id="17" name="Line 13"/>
          <p:cNvSpPr>
            <a:spLocks noChangeShapeType="1"/>
          </p:cNvSpPr>
          <p:nvPr/>
        </p:nvSpPr>
        <p:spPr bwMode="auto">
          <a:xfrm>
            <a:off x="2135189" y="3213101"/>
            <a:ext cx="2808287" cy="24479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8" name="Line 14"/>
          <p:cNvSpPr>
            <a:spLocks noChangeShapeType="1"/>
          </p:cNvSpPr>
          <p:nvPr/>
        </p:nvSpPr>
        <p:spPr bwMode="auto">
          <a:xfrm flipV="1">
            <a:off x="2135188" y="3357563"/>
            <a:ext cx="3384550" cy="230346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 name="Line 15"/>
          <p:cNvSpPr>
            <a:spLocks noChangeShapeType="1"/>
          </p:cNvSpPr>
          <p:nvPr/>
        </p:nvSpPr>
        <p:spPr bwMode="auto">
          <a:xfrm>
            <a:off x="6456364" y="2420939"/>
            <a:ext cx="3527425" cy="26638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 name="Line 16"/>
          <p:cNvSpPr>
            <a:spLocks noChangeShapeType="1"/>
          </p:cNvSpPr>
          <p:nvPr/>
        </p:nvSpPr>
        <p:spPr bwMode="auto">
          <a:xfrm flipV="1">
            <a:off x="6456364" y="2420939"/>
            <a:ext cx="2808287" cy="28082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1" name="Line 17"/>
          <p:cNvSpPr>
            <a:spLocks noChangeShapeType="1"/>
          </p:cNvSpPr>
          <p:nvPr/>
        </p:nvSpPr>
        <p:spPr bwMode="auto">
          <a:xfrm>
            <a:off x="2135189" y="4149725"/>
            <a:ext cx="7921625" cy="0"/>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2" name="Text Box 18"/>
          <p:cNvSpPr txBox="1">
            <a:spLocks noChangeArrowheads="1"/>
          </p:cNvSpPr>
          <p:nvPr/>
        </p:nvSpPr>
        <p:spPr bwMode="auto">
          <a:xfrm>
            <a:off x="4583113" y="5649913"/>
            <a:ext cx="1606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自国の需要曲線</a:t>
            </a:r>
          </a:p>
        </p:txBody>
      </p:sp>
      <p:sp>
        <p:nvSpPr>
          <p:cNvPr id="23" name="Text Box 19"/>
          <p:cNvSpPr txBox="1">
            <a:spLocks noChangeArrowheads="1"/>
          </p:cNvSpPr>
          <p:nvPr/>
        </p:nvSpPr>
        <p:spPr bwMode="auto">
          <a:xfrm>
            <a:off x="8904288" y="5146675"/>
            <a:ext cx="1606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外国の需要曲線</a:t>
            </a:r>
          </a:p>
        </p:txBody>
      </p:sp>
      <p:sp>
        <p:nvSpPr>
          <p:cNvPr id="24" name="Text Box 20"/>
          <p:cNvSpPr txBox="1">
            <a:spLocks noChangeArrowheads="1"/>
          </p:cNvSpPr>
          <p:nvPr/>
        </p:nvSpPr>
        <p:spPr bwMode="auto">
          <a:xfrm>
            <a:off x="4656138" y="2986088"/>
            <a:ext cx="1606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自国の供給曲線</a:t>
            </a:r>
          </a:p>
        </p:txBody>
      </p:sp>
      <p:sp>
        <p:nvSpPr>
          <p:cNvPr id="25" name="Text Box 21"/>
          <p:cNvSpPr txBox="1">
            <a:spLocks noChangeArrowheads="1"/>
          </p:cNvSpPr>
          <p:nvPr/>
        </p:nvSpPr>
        <p:spPr bwMode="auto">
          <a:xfrm>
            <a:off x="8759825" y="2049463"/>
            <a:ext cx="1606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外国の供給曲線</a:t>
            </a:r>
          </a:p>
        </p:txBody>
      </p:sp>
      <p:sp>
        <p:nvSpPr>
          <p:cNvPr id="26" name="Text Box 22"/>
          <p:cNvSpPr txBox="1">
            <a:spLocks noChangeArrowheads="1"/>
          </p:cNvSpPr>
          <p:nvPr/>
        </p:nvSpPr>
        <p:spPr bwMode="auto">
          <a:xfrm>
            <a:off x="1752600" y="3933825"/>
            <a:ext cx="457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solidFill>
                  <a:srgbClr val="FF3300"/>
                </a:solidFill>
              </a:rPr>
              <a:t>P</a:t>
            </a:r>
            <a:r>
              <a:rPr lang="en-US" altLang="ja-JP" sz="1600" baseline="30000">
                <a:solidFill>
                  <a:srgbClr val="FF3300"/>
                </a:solidFill>
              </a:rPr>
              <a:t>W</a:t>
            </a:r>
            <a:endParaRPr lang="en-US" altLang="ja-JP" sz="1600">
              <a:solidFill>
                <a:srgbClr val="FF3300"/>
              </a:solidFill>
            </a:endParaRPr>
          </a:p>
        </p:txBody>
      </p:sp>
      <p:sp>
        <p:nvSpPr>
          <p:cNvPr id="27" name="Rectangle 23"/>
          <p:cNvSpPr>
            <a:spLocks noChangeArrowheads="1"/>
          </p:cNvSpPr>
          <p:nvPr/>
        </p:nvSpPr>
        <p:spPr bwMode="auto">
          <a:xfrm>
            <a:off x="3000375" y="4149725"/>
            <a:ext cx="4333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solidFill>
                  <a:srgbClr val="FF3300"/>
                </a:solidFill>
              </a:rPr>
              <a:t>D</a:t>
            </a:r>
            <a:endParaRPr lang="en-US" altLang="ja-JP" sz="1600" baseline="-25000">
              <a:solidFill>
                <a:srgbClr val="FF3300"/>
              </a:solidFill>
            </a:endParaRPr>
          </a:p>
        </p:txBody>
      </p:sp>
      <p:sp>
        <p:nvSpPr>
          <p:cNvPr id="28" name="AutoShape 24"/>
          <p:cNvSpPr>
            <a:spLocks/>
          </p:cNvSpPr>
          <p:nvPr/>
        </p:nvSpPr>
        <p:spPr bwMode="auto">
          <a:xfrm rot="5400000">
            <a:off x="3611563" y="3321050"/>
            <a:ext cx="360362" cy="1150938"/>
          </a:xfrm>
          <a:prstGeom prst="leftBrace">
            <a:avLst>
              <a:gd name="adj1" fmla="val 24989"/>
              <a:gd name="adj2" fmla="val 50000"/>
            </a:avLst>
          </a:pr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9" name="Text Box 25"/>
          <p:cNvSpPr txBox="1">
            <a:spLocks noChangeArrowheads="1"/>
          </p:cNvSpPr>
          <p:nvPr/>
        </p:nvSpPr>
        <p:spPr bwMode="auto">
          <a:xfrm>
            <a:off x="3143250" y="3417888"/>
            <a:ext cx="1403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solidFill>
                  <a:srgbClr val="FF3300"/>
                </a:solidFill>
              </a:rPr>
              <a:t>自国の輸出量</a:t>
            </a:r>
          </a:p>
        </p:txBody>
      </p:sp>
      <p:sp>
        <p:nvSpPr>
          <p:cNvPr id="30" name="AutoShape 26"/>
          <p:cNvSpPr>
            <a:spLocks/>
          </p:cNvSpPr>
          <p:nvPr/>
        </p:nvSpPr>
        <p:spPr bwMode="auto">
          <a:xfrm rot="-5400000">
            <a:off x="7969251" y="3824288"/>
            <a:ext cx="360362" cy="1154113"/>
          </a:xfrm>
          <a:prstGeom prst="leftBrace">
            <a:avLst>
              <a:gd name="adj1" fmla="val 25013"/>
              <a:gd name="adj2" fmla="val 50000"/>
            </a:avLst>
          </a:pr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1" name="Text Box 27"/>
          <p:cNvSpPr txBox="1">
            <a:spLocks noChangeArrowheads="1"/>
          </p:cNvSpPr>
          <p:nvPr/>
        </p:nvSpPr>
        <p:spPr bwMode="auto">
          <a:xfrm>
            <a:off x="7535863" y="4570413"/>
            <a:ext cx="1403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solidFill>
                  <a:srgbClr val="FF3300"/>
                </a:solidFill>
              </a:rPr>
              <a:t>外国の輸入量</a:t>
            </a:r>
          </a:p>
        </p:txBody>
      </p:sp>
      <p:sp>
        <p:nvSpPr>
          <p:cNvPr id="32" name="Rectangle 28"/>
          <p:cNvSpPr>
            <a:spLocks noChangeArrowheads="1"/>
          </p:cNvSpPr>
          <p:nvPr/>
        </p:nvSpPr>
        <p:spPr bwMode="auto">
          <a:xfrm>
            <a:off x="4224339" y="4149725"/>
            <a:ext cx="433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solidFill>
                  <a:srgbClr val="FF3300"/>
                </a:solidFill>
              </a:rPr>
              <a:t>S</a:t>
            </a:r>
            <a:endParaRPr lang="en-US" altLang="ja-JP" sz="1600" baseline="-25000">
              <a:solidFill>
                <a:srgbClr val="FF3300"/>
              </a:solidFill>
            </a:endParaRPr>
          </a:p>
        </p:txBody>
      </p:sp>
      <p:sp>
        <p:nvSpPr>
          <p:cNvPr id="33" name="Rectangle 29"/>
          <p:cNvSpPr>
            <a:spLocks noChangeArrowheads="1"/>
          </p:cNvSpPr>
          <p:nvPr/>
        </p:nvSpPr>
        <p:spPr bwMode="auto">
          <a:xfrm>
            <a:off x="7239000" y="3810000"/>
            <a:ext cx="5921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solidFill>
                  <a:srgbClr val="FF3300"/>
                </a:solidFill>
              </a:rPr>
              <a:t>S</a:t>
            </a:r>
            <a:r>
              <a:rPr lang="ja-JP" altLang="en-US" sz="1600" baseline="30000">
                <a:solidFill>
                  <a:srgbClr val="FF3300"/>
                </a:solidFill>
              </a:rPr>
              <a:t>＊</a:t>
            </a:r>
          </a:p>
        </p:txBody>
      </p:sp>
      <p:sp>
        <p:nvSpPr>
          <p:cNvPr id="34" name="Rectangle 30"/>
          <p:cNvSpPr>
            <a:spLocks noChangeArrowheads="1"/>
          </p:cNvSpPr>
          <p:nvPr/>
        </p:nvSpPr>
        <p:spPr bwMode="auto">
          <a:xfrm>
            <a:off x="8543926" y="3789363"/>
            <a:ext cx="523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solidFill>
                  <a:srgbClr val="FF3300"/>
                </a:solidFill>
              </a:rPr>
              <a:t>D</a:t>
            </a:r>
            <a:r>
              <a:rPr lang="ja-JP" altLang="en-US" sz="1600" baseline="30000">
                <a:solidFill>
                  <a:srgbClr val="FF3300"/>
                </a:solidFill>
              </a:rPr>
              <a:t>＊</a:t>
            </a:r>
          </a:p>
        </p:txBody>
      </p:sp>
      <p:sp>
        <p:nvSpPr>
          <p:cNvPr id="35" name="Line 31"/>
          <p:cNvSpPr>
            <a:spLocks noChangeShapeType="1"/>
          </p:cNvSpPr>
          <p:nvPr/>
        </p:nvSpPr>
        <p:spPr bwMode="auto">
          <a:xfrm flipH="1">
            <a:off x="2135189" y="4581525"/>
            <a:ext cx="1584325"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 name="Line 32"/>
          <p:cNvSpPr>
            <a:spLocks noChangeShapeType="1"/>
          </p:cNvSpPr>
          <p:nvPr/>
        </p:nvSpPr>
        <p:spPr bwMode="auto">
          <a:xfrm flipH="1">
            <a:off x="6456364" y="3644900"/>
            <a:ext cx="1584325"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7" name="Rectangle 33"/>
          <p:cNvSpPr>
            <a:spLocks noChangeArrowheads="1"/>
          </p:cNvSpPr>
          <p:nvPr/>
        </p:nvSpPr>
        <p:spPr bwMode="auto">
          <a:xfrm>
            <a:off x="6068705" y="3429000"/>
            <a:ext cx="44993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dirty="0"/>
              <a:t>P</a:t>
            </a:r>
            <a:r>
              <a:rPr lang="en-US" altLang="ja-JP" sz="1600" baseline="30000" dirty="0"/>
              <a:t>A*</a:t>
            </a:r>
          </a:p>
        </p:txBody>
      </p:sp>
      <p:sp>
        <p:nvSpPr>
          <p:cNvPr id="38" name="Rectangle 34"/>
          <p:cNvSpPr>
            <a:spLocks noChangeArrowheads="1"/>
          </p:cNvSpPr>
          <p:nvPr/>
        </p:nvSpPr>
        <p:spPr bwMode="auto">
          <a:xfrm>
            <a:off x="1774825" y="4437063"/>
            <a:ext cx="3970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dirty="0"/>
              <a:t>P</a:t>
            </a:r>
            <a:r>
              <a:rPr lang="en-US" altLang="ja-JP" sz="1600" baseline="30000" dirty="0"/>
              <a:t>A</a:t>
            </a:r>
          </a:p>
        </p:txBody>
      </p:sp>
    </p:spTree>
    <p:extLst>
      <p:ext uri="{BB962C8B-B14F-4D97-AF65-F5344CB8AC3E}">
        <p14:creationId xmlns:p14="http://schemas.microsoft.com/office/powerpoint/2010/main" val="3739616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strips(downLeft)">
                                      <p:cBhvr>
                                        <p:cTn id="7" dur="500"/>
                                        <p:tgtEl>
                                          <p:spTgt spid="35"/>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strips(downLeft)">
                                      <p:cBhvr>
                                        <p:cTn id="10" dur="500"/>
                                        <p:tgtEl>
                                          <p:spTgt spid="36"/>
                                        </p:tgtEl>
                                      </p:cBhvr>
                                    </p:animEffect>
                                  </p:childTnLst>
                                </p:cTn>
                              </p:par>
                            </p:childTnLst>
                          </p:cTn>
                        </p:par>
                        <p:par>
                          <p:cTn id="11" fill="hold">
                            <p:stCondLst>
                              <p:cond delay="500"/>
                            </p:stCondLst>
                            <p:childTnLst>
                              <p:par>
                                <p:cTn id="12" presetID="5" presetClass="entr" presetSubtype="10"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checkerboard(across)">
                                      <p:cBhvr>
                                        <p:cTn id="14" dur="500"/>
                                        <p:tgtEl>
                                          <p:spTgt spid="38"/>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checkerboard(across)">
                                      <p:cBhvr>
                                        <p:cTn id="17" dur="500"/>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checkerboard(across)">
                                      <p:cBhvr>
                                        <p:cTn id="22" dur="500"/>
                                        <p:tgtEl>
                                          <p:spTgt spid="26"/>
                                        </p:tgtEl>
                                      </p:cBhvr>
                                    </p:animEffect>
                                  </p:childTnLst>
                                </p:cTn>
                              </p:par>
                            </p:childTnLst>
                          </p:cTn>
                        </p:par>
                        <p:par>
                          <p:cTn id="23" fill="hold">
                            <p:stCondLst>
                              <p:cond delay="500"/>
                            </p:stCondLst>
                            <p:childTnLst>
                              <p:par>
                                <p:cTn id="24" presetID="18" presetClass="entr" presetSubtype="6"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strips(downRight)">
                                      <p:cBhvr>
                                        <p:cTn id="26" dur="500"/>
                                        <p:tgtEl>
                                          <p:spTgt spid="21"/>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checkerboard(across)">
                                      <p:cBhvr>
                                        <p:cTn id="31" dur="500"/>
                                        <p:tgtEl>
                                          <p:spTgt spid="27"/>
                                        </p:tgtEl>
                                      </p:cBhvr>
                                    </p:animEffect>
                                  </p:childTnLst>
                                </p:cTn>
                              </p:par>
                              <p:par>
                                <p:cTn id="32" presetID="5" presetClass="entr" presetSubtype="1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checkerboard(across)">
                                      <p:cBhvr>
                                        <p:cTn id="34" dur="500"/>
                                        <p:tgtEl>
                                          <p:spTgt spid="32"/>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checkerboard(across)">
                                      <p:cBhvr>
                                        <p:cTn id="37" dur="500"/>
                                        <p:tgtEl>
                                          <p:spTgt spid="33"/>
                                        </p:tgtEl>
                                      </p:cBhvr>
                                    </p:animEffect>
                                  </p:childTnLst>
                                </p:cTn>
                              </p:par>
                              <p:par>
                                <p:cTn id="38" presetID="5" presetClass="entr" presetSubtype="10"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checkerboard(across)">
                                      <p:cBhvr>
                                        <p:cTn id="40" dur="500"/>
                                        <p:tgtEl>
                                          <p:spTgt spid="34"/>
                                        </p:tgtEl>
                                      </p:cBhvr>
                                    </p:animEffect>
                                  </p:childTnLst>
                                </p:cTn>
                              </p:par>
                            </p:childTnLst>
                          </p:cTn>
                        </p:par>
                      </p:childTnLst>
                    </p:cTn>
                  </p:par>
                  <p:par>
                    <p:cTn id="41" fill="hold">
                      <p:stCondLst>
                        <p:cond delay="indefinite"/>
                      </p:stCondLst>
                      <p:childTnLst>
                        <p:par>
                          <p:cTn id="42" fill="hold">
                            <p:stCondLst>
                              <p:cond delay="0"/>
                            </p:stCondLst>
                            <p:childTnLst>
                              <p:par>
                                <p:cTn id="43" presetID="55" presetClass="entr" presetSubtype="0" fill="hold" grpId="0" nodeType="click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1000" fill="hold"/>
                                        <p:tgtEl>
                                          <p:spTgt spid="28"/>
                                        </p:tgtEl>
                                        <p:attrNameLst>
                                          <p:attrName>ppt_w</p:attrName>
                                        </p:attrNameLst>
                                      </p:cBhvr>
                                      <p:tavLst>
                                        <p:tav tm="0">
                                          <p:val>
                                            <p:strVal val="#ppt_w*0.70"/>
                                          </p:val>
                                        </p:tav>
                                        <p:tav tm="100000">
                                          <p:val>
                                            <p:strVal val="#ppt_w"/>
                                          </p:val>
                                        </p:tav>
                                      </p:tavLst>
                                    </p:anim>
                                    <p:anim calcmode="lin" valueType="num">
                                      <p:cBhvr>
                                        <p:cTn id="46" dur="1000" fill="hold"/>
                                        <p:tgtEl>
                                          <p:spTgt spid="28"/>
                                        </p:tgtEl>
                                        <p:attrNameLst>
                                          <p:attrName>ppt_h</p:attrName>
                                        </p:attrNameLst>
                                      </p:cBhvr>
                                      <p:tavLst>
                                        <p:tav tm="0">
                                          <p:val>
                                            <p:strVal val="#ppt_h"/>
                                          </p:val>
                                        </p:tav>
                                        <p:tav tm="100000">
                                          <p:val>
                                            <p:strVal val="#ppt_h"/>
                                          </p:val>
                                        </p:tav>
                                      </p:tavLst>
                                    </p:anim>
                                    <p:animEffect transition="in" filter="fade">
                                      <p:cBhvr>
                                        <p:cTn id="47" dur="1000"/>
                                        <p:tgtEl>
                                          <p:spTgt spid="28"/>
                                        </p:tgtEl>
                                      </p:cBhvr>
                                    </p:animEffect>
                                  </p:childTnLst>
                                </p:cTn>
                              </p:par>
                              <p:par>
                                <p:cTn id="48" presetID="55"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p:cTn id="50" dur="1000" fill="hold"/>
                                        <p:tgtEl>
                                          <p:spTgt spid="30"/>
                                        </p:tgtEl>
                                        <p:attrNameLst>
                                          <p:attrName>ppt_w</p:attrName>
                                        </p:attrNameLst>
                                      </p:cBhvr>
                                      <p:tavLst>
                                        <p:tav tm="0">
                                          <p:val>
                                            <p:strVal val="#ppt_w*0.70"/>
                                          </p:val>
                                        </p:tav>
                                        <p:tav tm="100000">
                                          <p:val>
                                            <p:strVal val="#ppt_w"/>
                                          </p:val>
                                        </p:tav>
                                      </p:tavLst>
                                    </p:anim>
                                    <p:anim calcmode="lin" valueType="num">
                                      <p:cBhvr>
                                        <p:cTn id="51" dur="1000" fill="hold"/>
                                        <p:tgtEl>
                                          <p:spTgt spid="30"/>
                                        </p:tgtEl>
                                        <p:attrNameLst>
                                          <p:attrName>ppt_h</p:attrName>
                                        </p:attrNameLst>
                                      </p:cBhvr>
                                      <p:tavLst>
                                        <p:tav tm="0">
                                          <p:val>
                                            <p:strVal val="#ppt_h"/>
                                          </p:val>
                                        </p:tav>
                                        <p:tav tm="100000">
                                          <p:val>
                                            <p:strVal val="#ppt_h"/>
                                          </p:val>
                                        </p:tav>
                                      </p:tavLst>
                                    </p:anim>
                                    <p:animEffect transition="in" filter="fade">
                                      <p:cBhvr>
                                        <p:cTn id="52" dur="1000"/>
                                        <p:tgtEl>
                                          <p:spTgt spid="30"/>
                                        </p:tgtEl>
                                      </p:cBhvr>
                                    </p:animEffect>
                                  </p:childTnLst>
                                </p:cTn>
                              </p:par>
                            </p:childTnLst>
                          </p:cTn>
                        </p:par>
                        <p:par>
                          <p:cTn id="53" fill="hold">
                            <p:stCondLst>
                              <p:cond delay="1000"/>
                            </p:stCondLst>
                            <p:childTnLst>
                              <p:par>
                                <p:cTn id="54" presetID="5" presetClass="entr" presetSubtype="10"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checkerboard(across)">
                                      <p:cBhvr>
                                        <p:cTn id="56" dur="500"/>
                                        <p:tgtEl>
                                          <p:spTgt spid="29"/>
                                        </p:tgtEl>
                                      </p:cBhvr>
                                    </p:animEffect>
                                  </p:childTnLst>
                                </p:cTn>
                              </p:par>
                              <p:par>
                                <p:cTn id="57" presetID="5" presetClass="entr" presetSubtype="10"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checkerboard(across)">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6" grpId="0"/>
      <p:bldP spid="27" grpId="0"/>
      <p:bldP spid="28" grpId="0" animBg="1"/>
      <p:bldP spid="29" grpId="0"/>
      <p:bldP spid="30" grpId="0" animBg="1"/>
      <p:bldP spid="31" grpId="0"/>
      <p:bldP spid="32" grpId="0"/>
      <p:bldP spid="33" grpId="0"/>
      <p:bldP spid="34" grpId="0"/>
      <p:bldP spid="35" grpId="0" animBg="1"/>
      <p:bldP spid="36" grpId="0" animBg="1"/>
      <p:bldP spid="37" grpId="0"/>
      <p:bldP spid="3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一般均衡モデルによる分析</a:t>
            </a:r>
          </a:p>
        </p:txBody>
      </p:sp>
      <p:sp>
        <p:nvSpPr>
          <p:cNvPr id="3" name="コンテンツ プレースホルダー 2"/>
          <p:cNvSpPr>
            <a:spLocks noGrp="1"/>
          </p:cNvSpPr>
          <p:nvPr>
            <p:ph idx="1"/>
          </p:nvPr>
        </p:nvSpPr>
        <p:spPr/>
        <p:txBody>
          <a:bodyPr/>
          <a:lstStyle/>
          <a:p>
            <a:r>
              <a:rPr lang="ja-JP" altLang="en-US" dirty="0"/>
              <a:t>今までの議論：部分均衡分析</a:t>
            </a:r>
            <a:endParaRPr lang="en-US" altLang="ja-JP" dirty="0"/>
          </a:p>
          <a:p>
            <a:pPr lvl="1"/>
            <a:r>
              <a:rPr lang="ja-JP" altLang="en-US" dirty="0"/>
              <a:t>ある１つの財の市場に着目</a:t>
            </a:r>
            <a:endParaRPr lang="en-US" altLang="ja-JP" dirty="0"/>
          </a:p>
          <a:p>
            <a:pPr lvl="1"/>
            <a:r>
              <a:rPr lang="ja-JP" altLang="en-US" dirty="0"/>
              <a:t>他の財の市場や生産要素の市場の状況は考慮に入れない</a:t>
            </a:r>
            <a:endParaRPr lang="en-US" altLang="ja-JP" dirty="0"/>
          </a:p>
          <a:p>
            <a:r>
              <a:rPr lang="ja-JP" altLang="en-US" dirty="0"/>
              <a:t>一般均衡分析：すべての市場の相互関連を考慮</a:t>
            </a:r>
            <a:endParaRPr lang="en-US" altLang="ja-JP" dirty="0"/>
          </a:p>
          <a:p>
            <a:pPr lvl="1"/>
            <a:r>
              <a:rPr lang="ja-JP" altLang="en-US" dirty="0"/>
              <a:t>国々が相互に財を輸出・輸入する状況：複数の財が取引される</a:t>
            </a:r>
            <a:endParaRPr lang="en-US" altLang="ja-JP" dirty="0"/>
          </a:p>
          <a:p>
            <a:pPr lvl="1"/>
            <a:r>
              <a:rPr lang="ja-JP" altLang="en-US" dirty="0"/>
              <a:t>財の生産には、労働や資本など生産要素の投入が必要</a:t>
            </a:r>
            <a:endParaRPr lang="en-US" altLang="ja-JP" dirty="0"/>
          </a:p>
          <a:p>
            <a:endParaRPr lang="en-US" altLang="ja-JP" dirty="0"/>
          </a:p>
          <a:p>
            <a:endParaRPr lang="ja-JP" altLang="en-US" dirty="0"/>
          </a:p>
          <a:p>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15</a:t>
            </a:fld>
            <a:endParaRPr kumimoji="1" lang="ja-JP" altLang="en-US" dirty="0"/>
          </a:p>
        </p:txBody>
      </p:sp>
    </p:spTree>
    <p:extLst>
      <p:ext uri="{BB962C8B-B14F-4D97-AF65-F5344CB8AC3E}">
        <p14:creationId xmlns:p14="http://schemas.microsoft.com/office/powerpoint/2010/main" val="4036322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left)">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一般均衡分析：閉鎖経済</a:t>
            </a:r>
          </a:p>
        </p:txBody>
      </p:sp>
      <p:sp>
        <p:nvSpPr>
          <p:cNvPr id="6" name="コンテンツ プレースホルダー 5"/>
          <p:cNvSpPr>
            <a:spLocks noGrp="1"/>
          </p:cNvSpPr>
          <p:nvPr>
            <p:ph idx="1"/>
          </p:nvPr>
        </p:nvSpPr>
        <p:spPr>
          <a:xfrm>
            <a:off x="838200" y="1825625"/>
            <a:ext cx="10515600" cy="4895852"/>
          </a:xfrm>
        </p:spPr>
        <p:txBody>
          <a:bodyPr>
            <a:normAutofit lnSpcReduction="10000"/>
          </a:bodyPr>
          <a:lstStyle/>
          <a:p>
            <a:r>
              <a:rPr lang="ja-JP" altLang="en-US" dirty="0"/>
              <a:t>閉鎖経済における財や生産要素の流れ：</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pPr lvl="1"/>
            <a:r>
              <a:rPr lang="ja-JP" altLang="en-US" dirty="0"/>
              <a:t>すべての財や生産要素の均衡価格：国内市場の需給バランスで決定</a:t>
            </a:r>
          </a:p>
        </p:txBody>
      </p:sp>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16</a:t>
            </a:fld>
            <a:endParaRPr lang="ja-JP" altLang="en-US" dirty="0"/>
          </a:p>
        </p:txBody>
      </p:sp>
      <p:pic>
        <p:nvPicPr>
          <p:cNvPr id="7" name="Picture 2" descr="C:\Users\k-watabe\AppData\Local\Temp\enhtmlclip\ScreenClip(5).png"/>
          <p:cNvPicPr>
            <a:picLocks noChangeAspect="1" noChangeArrowheads="1"/>
          </p:cNvPicPr>
          <p:nvPr/>
        </p:nvPicPr>
        <p:blipFill>
          <a:blip r:embed="rId2" cstate="print"/>
          <a:srcRect/>
          <a:stretch>
            <a:fillRect/>
          </a:stretch>
        </p:blipFill>
        <p:spPr bwMode="auto">
          <a:xfrm>
            <a:off x="1745326" y="2370602"/>
            <a:ext cx="6268768" cy="3222676"/>
          </a:xfrm>
          <a:prstGeom prst="rect">
            <a:avLst/>
          </a:prstGeom>
          <a:noFill/>
        </p:spPr>
      </p:pic>
    </p:spTree>
    <p:extLst>
      <p:ext uri="{BB962C8B-B14F-4D97-AF65-F5344CB8AC3E}">
        <p14:creationId xmlns:p14="http://schemas.microsoft.com/office/powerpoint/2010/main" val="395646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
                                            <p:txEl>
                                              <p:pRg st="9" end="9"/>
                                            </p:txEl>
                                          </p:spTgt>
                                        </p:tgtEl>
                                        <p:attrNameLst>
                                          <p:attrName>style.visibility</p:attrName>
                                        </p:attrNameLst>
                                      </p:cBhvr>
                                      <p:to>
                                        <p:strVal val="visible"/>
                                      </p:to>
                                    </p:set>
                                    <p:animEffect transition="in" filter="wipe(left)">
                                      <p:cBhvr>
                                        <p:cTn id="16"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a:t>一般均衡分析：開放経済</a:t>
            </a:r>
            <a:endParaRPr lang="ja-JP" altLang="en-US" dirty="0"/>
          </a:p>
        </p:txBody>
      </p:sp>
      <p:sp>
        <p:nvSpPr>
          <p:cNvPr id="6" name="コンテンツ プレースホルダー 5"/>
          <p:cNvSpPr>
            <a:spLocks noGrp="1"/>
          </p:cNvSpPr>
          <p:nvPr>
            <p:ph idx="1"/>
          </p:nvPr>
        </p:nvSpPr>
        <p:spPr>
          <a:xfrm>
            <a:off x="838200" y="1690690"/>
            <a:ext cx="10515600" cy="5030787"/>
          </a:xfrm>
        </p:spPr>
        <p:txBody>
          <a:bodyPr>
            <a:normAutofit lnSpcReduction="10000"/>
          </a:bodyPr>
          <a:lstStyle/>
          <a:p>
            <a:r>
              <a:rPr lang="ja-JP" altLang="en-US" dirty="0"/>
              <a:t>開放経済における財や生産要素の流れ：</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pPr lvl="1"/>
            <a:r>
              <a:rPr lang="ja-JP" altLang="en-US" dirty="0"/>
              <a:t>財：国家間を移動可能</a:t>
            </a:r>
          </a:p>
          <a:p>
            <a:pPr lvl="1"/>
            <a:r>
              <a:rPr lang="ja-JP" altLang="en-US" dirty="0"/>
              <a:t>生産要素：国家間を移動不可能</a:t>
            </a:r>
          </a:p>
          <a:p>
            <a:pPr lvl="1"/>
            <a:endParaRPr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17</a:t>
            </a:fld>
            <a:endParaRPr lang="ja-JP" altLang="en-US" dirty="0"/>
          </a:p>
        </p:txBody>
      </p:sp>
      <p:pic>
        <p:nvPicPr>
          <p:cNvPr id="7" name="Picture 1" descr="C:\Users\k-watabe\AppData\Local\Temp\enhtmlclip\ScreenClip(6).png"/>
          <p:cNvPicPr>
            <a:picLocks noChangeAspect="1" noChangeArrowheads="1"/>
          </p:cNvPicPr>
          <p:nvPr/>
        </p:nvPicPr>
        <p:blipFill>
          <a:blip r:embed="rId2" cstate="print"/>
          <a:srcRect/>
          <a:stretch>
            <a:fillRect/>
          </a:stretch>
        </p:blipFill>
        <p:spPr bwMode="auto">
          <a:xfrm>
            <a:off x="1973073" y="2127901"/>
            <a:ext cx="6970036" cy="3589419"/>
          </a:xfrm>
          <a:prstGeom prst="rect">
            <a:avLst/>
          </a:prstGeom>
          <a:noFill/>
        </p:spPr>
      </p:pic>
    </p:spTree>
    <p:extLst>
      <p:ext uri="{BB962C8B-B14F-4D97-AF65-F5344CB8AC3E}">
        <p14:creationId xmlns:p14="http://schemas.microsoft.com/office/powerpoint/2010/main" val="1060499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9" end="9"/>
                                            </p:txEl>
                                          </p:spTgt>
                                        </p:tgtEl>
                                        <p:attrNameLst>
                                          <p:attrName>style.visibility</p:attrName>
                                        </p:attrNameLst>
                                      </p:cBhvr>
                                      <p:to>
                                        <p:strVal val="visible"/>
                                      </p:to>
                                    </p:set>
                                    <p:animEffect transition="in" filter="wipe(left)">
                                      <p:cBhvr>
                                        <p:cTn id="10" dur="500"/>
                                        <p:tgtEl>
                                          <p:spTgt spid="6">
                                            <p:txEl>
                                              <p:pRg st="9" end="9"/>
                                            </p:txEl>
                                          </p:spTgt>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
                                            <p:txEl>
                                              <p:pRg st="10" end="10"/>
                                            </p:txEl>
                                          </p:spTgt>
                                        </p:tgtEl>
                                        <p:attrNameLst>
                                          <p:attrName>style.visibility</p:attrName>
                                        </p:attrNameLst>
                                      </p:cBhvr>
                                      <p:to>
                                        <p:strVal val="visible"/>
                                      </p:to>
                                    </p:set>
                                    <p:animEffect transition="in" filter="wipe(left)">
                                      <p:cBhvr>
                                        <p:cTn id="17"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一般均衡モデルによる分析（つづき）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515600" cy="4895852"/>
              </a:xfrm>
            </p:spPr>
            <p:txBody>
              <a:bodyPr>
                <a:normAutofit lnSpcReduction="10000"/>
              </a:bodyPr>
              <a:lstStyle/>
              <a:p>
                <a:r>
                  <a:rPr lang="ja-JP" altLang="en-US" dirty="0"/>
                  <a:t>市場の需給一致条件からは、財や生産要素の名目価格は決まらず、相対価格のみが決定</a:t>
                </a:r>
              </a:p>
              <a:p>
                <a:pPr lvl="1"/>
                <a:r>
                  <a:rPr lang="ja-JP" altLang="en-US" dirty="0"/>
                  <a:t>相対価格：他の財の価格との比率</a:t>
                </a:r>
                <a:endParaRPr lang="en-US" altLang="ja-JP" dirty="0"/>
              </a:p>
              <a:p>
                <a:r>
                  <a:rPr lang="ja-JP" altLang="en-US" dirty="0"/>
                  <a:t>名目価格が決まらない理由：ワルラス法則</a:t>
                </a:r>
              </a:p>
              <a:p>
                <a:pPr lvl="1"/>
                <a:r>
                  <a:rPr lang="ja-JP" altLang="en-US" dirty="0"/>
                  <a:t>すべての経済主体の予算制約が満たされていれば、すべての市場の超過需要の価値額の合計は必ず</a:t>
                </a:r>
                <a:r>
                  <a:rPr lang="en-US" altLang="ja-JP" dirty="0"/>
                  <a:t>0</a:t>
                </a:r>
              </a:p>
              <a:p>
                <a:r>
                  <a:rPr lang="en-US" altLang="ja-JP" dirty="0"/>
                  <a:t>2</a:t>
                </a:r>
                <a:r>
                  <a:rPr lang="ja-JP" altLang="en-US" dirty="0"/>
                  <a:t>財（第</a:t>
                </a:r>
                <a:r>
                  <a:rPr lang="en-US" altLang="ja-JP" dirty="0"/>
                  <a:t>1</a:t>
                </a:r>
                <a:r>
                  <a:rPr lang="ja-JP" altLang="en-US" dirty="0"/>
                  <a:t>財と第</a:t>
                </a:r>
                <a:r>
                  <a:rPr lang="en-US" altLang="ja-JP" dirty="0"/>
                  <a:t>2</a:t>
                </a:r>
                <a:r>
                  <a:rPr lang="ja-JP" altLang="en-US" dirty="0"/>
                  <a:t>財）・</a:t>
                </a:r>
                <a:r>
                  <a:rPr lang="en-US" altLang="ja-JP" dirty="0"/>
                  <a:t>1</a:t>
                </a:r>
                <a:r>
                  <a:rPr lang="ja-JP" altLang="en-US" dirty="0"/>
                  <a:t>生産要素（労働）を想定</a:t>
                </a:r>
                <a:endParaRPr lang="en-US" altLang="ja-JP" dirty="0"/>
              </a:p>
              <a:p>
                <a:pPr lvl="1"/>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1</m:t>
                        </m:r>
                      </m:sub>
                    </m:sSub>
                    <m:d>
                      <m:dPr>
                        <m:ctrlPr>
                          <a:rPr lang="en-US" altLang="ja-JP" i="1">
                            <a:solidFill>
                              <a:srgbClr val="000000"/>
                            </a:solidFill>
                            <a:latin typeface="Cambria Math" panose="02040503050406030204" pitchFamily="18" charset="0"/>
                          </a:rPr>
                        </m:ctrlPr>
                      </m:dPr>
                      <m:e>
                        <m:sSub>
                          <m:sSubPr>
                            <m:ctrlPr>
                              <a:rPr lang="en-US" altLang="ja-JP" i="1" smtClean="0">
                                <a:solidFill>
                                  <a:srgbClr val="000000"/>
                                </a:solidFill>
                                <a:latin typeface="Cambria Math" panose="02040503050406030204" pitchFamily="18" charset="0"/>
                              </a:rPr>
                            </m:ctrlPr>
                          </m:sSubPr>
                          <m:e>
                            <m:r>
                              <a:rPr lang="en-US" altLang="ja-JP" b="0" i="1" smtClean="0">
                                <a:solidFill>
                                  <a:srgbClr val="000000"/>
                                </a:solidFill>
                                <a:latin typeface="Cambria Math" panose="02040503050406030204" pitchFamily="18" charset="0"/>
                              </a:rPr>
                              <m:t>𝐶</m:t>
                            </m:r>
                          </m:e>
                          <m:sub>
                            <m:r>
                              <a:rPr lang="en-US" altLang="ja-JP" b="0" i="1" smtClean="0">
                                <a:solidFill>
                                  <a:srgbClr val="000000"/>
                                </a:solidFill>
                                <a:latin typeface="Cambria Math" panose="02040503050406030204" pitchFamily="18" charset="0"/>
                              </a:rPr>
                              <m:t>1</m:t>
                            </m:r>
                          </m:sub>
                        </m:sSub>
                        <m:r>
                          <a:rPr lang="en-US" altLang="ja-JP" i="1">
                            <a:solidFill>
                              <a:srgbClr val="000000"/>
                            </a:solidFill>
                            <a:latin typeface="Cambria Math"/>
                          </a:rPr>
                          <m:t>−</m:t>
                        </m:r>
                        <m:sSub>
                          <m:sSubPr>
                            <m:ctrlPr>
                              <a:rPr lang="en-US" altLang="ja-JP" i="1">
                                <a:solidFill>
                                  <a:srgbClr val="000000"/>
                                </a:solidFill>
                                <a:latin typeface="Cambria Math" panose="02040503050406030204" pitchFamily="18" charset="0"/>
                              </a:rPr>
                            </m:ctrlPr>
                          </m:sSubPr>
                          <m:e>
                            <m:r>
                              <a:rPr lang="en-US" altLang="ja-JP" b="0" i="1" smtClean="0">
                                <a:solidFill>
                                  <a:srgbClr val="000000"/>
                                </a:solidFill>
                                <a:latin typeface="Cambria Math" panose="02040503050406030204" pitchFamily="18" charset="0"/>
                              </a:rPr>
                              <m:t>𝑋</m:t>
                            </m:r>
                          </m:e>
                          <m:sub>
                            <m:r>
                              <a:rPr lang="en-US" altLang="ja-JP" i="1">
                                <a:solidFill>
                                  <a:srgbClr val="000000"/>
                                </a:solidFill>
                                <a:latin typeface="Cambria Math" panose="02040503050406030204" pitchFamily="18" charset="0"/>
                              </a:rPr>
                              <m:t>1</m:t>
                            </m:r>
                          </m:sub>
                        </m:sSub>
                      </m:e>
                    </m:d>
                    <m:r>
                      <a:rPr lang="en-US" altLang="ja-JP" i="1">
                        <a:solidFill>
                          <a:srgbClr val="000000"/>
                        </a:solidFill>
                        <a:latin typeface="Cambria Math"/>
                      </a:rPr>
                      <m:t>+</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2</m:t>
                        </m:r>
                      </m:sub>
                    </m:sSub>
                    <m:d>
                      <m:dPr>
                        <m:ctrlPr>
                          <a:rPr lang="en-US" altLang="ja-JP" i="1">
                            <a:solidFill>
                              <a:srgbClr val="000000"/>
                            </a:solidFill>
                            <a:latin typeface="Cambria Math" panose="02040503050406030204" pitchFamily="18" charset="0"/>
                          </a:rPr>
                        </m:ctrlPr>
                      </m:dPr>
                      <m:e>
                        <m:sSub>
                          <m:sSubPr>
                            <m:ctrlPr>
                              <a:rPr lang="en-US" altLang="ja-JP" i="1">
                                <a:solidFill>
                                  <a:srgbClr val="000000"/>
                                </a:solidFill>
                                <a:latin typeface="Cambria Math" panose="02040503050406030204" pitchFamily="18" charset="0"/>
                              </a:rPr>
                            </m:ctrlPr>
                          </m:sSubPr>
                          <m:e>
                            <m:r>
                              <a:rPr lang="en-US" altLang="ja-JP" b="0" i="1" smtClean="0">
                                <a:solidFill>
                                  <a:srgbClr val="000000"/>
                                </a:solidFill>
                                <a:latin typeface="Cambria Math" panose="02040503050406030204" pitchFamily="18" charset="0"/>
                              </a:rPr>
                              <m:t>𝐶</m:t>
                            </m:r>
                          </m:e>
                          <m:sub>
                            <m:r>
                              <a:rPr lang="en-US" altLang="ja-JP" b="0" i="1" smtClean="0">
                                <a:solidFill>
                                  <a:srgbClr val="000000"/>
                                </a:solidFill>
                                <a:latin typeface="Cambria Math" panose="02040503050406030204" pitchFamily="18" charset="0"/>
                              </a:rPr>
                              <m:t>2</m:t>
                            </m:r>
                          </m:sub>
                        </m:sSub>
                        <m:r>
                          <a:rPr lang="en-US" altLang="ja-JP" i="1">
                            <a:solidFill>
                              <a:srgbClr val="000000"/>
                            </a:solidFill>
                            <a:latin typeface="Cambria Math"/>
                          </a:rPr>
                          <m:t>−</m:t>
                        </m:r>
                        <m:sSub>
                          <m:sSubPr>
                            <m:ctrlPr>
                              <a:rPr lang="en-US" altLang="ja-JP" i="1">
                                <a:solidFill>
                                  <a:srgbClr val="000000"/>
                                </a:solidFill>
                                <a:latin typeface="Cambria Math" panose="02040503050406030204" pitchFamily="18" charset="0"/>
                              </a:rPr>
                            </m:ctrlPr>
                          </m:sSubPr>
                          <m:e>
                            <m:r>
                              <a:rPr lang="en-US" altLang="ja-JP" b="0" i="1" smtClean="0">
                                <a:solidFill>
                                  <a:srgbClr val="000000"/>
                                </a:solidFill>
                                <a:latin typeface="Cambria Math" panose="02040503050406030204" pitchFamily="18" charset="0"/>
                              </a:rPr>
                              <m:t>𝑋</m:t>
                            </m:r>
                          </m:e>
                          <m:sub>
                            <m:r>
                              <a:rPr lang="en-US" altLang="ja-JP" b="0" i="1" smtClean="0">
                                <a:solidFill>
                                  <a:srgbClr val="000000"/>
                                </a:solidFill>
                                <a:latin typeface="Cambria Math" panose="02040503050406030204" pitchFamily="18" charset="0"/>
                              </a:rPr>
                              <m:t>2</m:t>
                            </m:r>
                          </m:sub>
                        </m:sSub>
                      </m:e>
                    </m:d>
                    <m:r>
                      <a:rPr lang="en-US" altLang="ja-JP" i="1">
                        <a:solidFill>
                          <a:srgbClr val="000000"/>
                        </a:solidFill>
                        <a:latin typeface="Cambria Math"/>
                      </a:rPr>
                      <m:t>+</m:t>
                    </m:r>
                    <m:sSup>
                      <m:sSupPr>
                        <m:ctrlPr>
                          <a:rPr lang="en-US" altLang="ja-JP" i="1">
                            <a:solidFill>
                              <a:srgbClr val="000000"/>
                            </a:solidFill>
                            <a:latin typeface="Cambria Math" panose="02040503050406030204" pitchFamily="18" charset="0"/>
                          </a:rPr>
                        </m:ctrlPr>
                      </m:sSupPr>
                      <m:e>
                        <m:r>
                          <a:rPr lang="en-US" altLang="ja-JP" i="1">
                            <a:solidFill>
                              <a:srgbClr val="000000"/>
                            </a:solidFill>
                            <a:latin typeface="Cambria Math"/>
                          </a:rPr>
                          <m:t>𝑊</m:t>
                        </m:r>
                      </m:e>
                      <m:sup>
                        <m:r>
                          <a:rPr lang="en-US" altLang="ja-JP" i="1">
                            <a:solidFill>
                              <a:srgbClr val="000000"/>
                            </a:solidFill>
                            <a:latin typeface="Cambria Math"/>
                          </a:rPr>
                          <m:t>𝐻</m:t>
                        </m:r>
                      </m:sup>
                    </m:sSup>
                    <m:d>
                      <m:dPr>
                        <m:ctrlPr>
                          <a:rPr lang="en-US" altLang="ja-JP" i="1">
                            <a:solidFill>
                              <a:srgbClr val="000000"/>
                            </a:solidFill>
                            <a:latin typeface="Cambria Math" panose="02040503050406030204" pitchFamily="18" charset="0"/>
                          </a:rPr>
                        </m:ctrlPr>
                      </m:dPr>
                      <m:e>
                        <m:sSub>
                          <m:sSubPr>
                            <m:ctrlPr>
                              <a:rPr lang="en-US" altLang="ja-JP" i="1">
                                <a:solidFill>
                                  <a:srgbClr val="000000"/>
                                </a:solidFill>
                                <a:latin typeface="Cambria Math" panose="02040503050406030204" pitchFamily="18" charset="0"/>
                              </a:rPr>
                            </m:ctrlPr>
                          </m:sSubPr>
                          <m:e>
                            <m:r>
                              <a:rPr lang="en-US" altLang="ja-JP" b="0" i="1" smtClean="0">
                                <a:solidFill>
                                  <a:srgbClr val="000000"/>
                                </a:solidFill>
                                <a:latin typeface="Cambria Math" panose="02040503050406030204" pitchFamily="18" charset="0"/>
                              </a:rPr>
                              <m:t>𝐿</m:t>
                            </m:r>
                          </m:e>
                          <m:sub>
                            <m:r>
                              <a:rPr lang="en-US" altLang="ja-JP" b="0" i="1" smtClean="0">
                                <a:solidFill>
                                  <a:srgbClr val="000000"/>
                                </a:solidFill>
                                <a:latin typeface="Cambria Math" panose="02040503050406030204" pitchFamily="18" charset="0"/>
                              </a:rPr>
                              <m:t>𝐷</m:t>
                            </m:r>
                          </m:sub>
                        </m:sSub>
                        <m:r>
                          <a:rPr lang="en-US" altLang="ja-JP" i="1">
                            <a:solidFill>
                              <a:srgbClr val="000000"/>
                            </a:solidFill>
                            <a:latin typeface="Cambria Math"/>
                          </a:rPr>
                          <m:t>−</m:t>
                        </m:r>
                        <m:sSub>
                          <m:sSubPr>
                            <m:ctrlPr>
                              <a:rPr lang="en-US" altLang="ja-JP" i="1">
                                <a:solidFill>
                                  <a:srgbClr val="000000"/>
                                </a:solidFill>
                                <a:latin typeface="Cambria Math" panose="02040503050406030204" pitchFamily="18" charset="0"/>
                              </a:rPr>
                            </m:ctrlPr>
                          </m:sSubPr>
                          <m:e>
                            <m:r>
                              <a:rPr lang="en-US" altLang="ja-JP" b="0" i="1" smtClean="0">
                                <a:solidFill>
                                  <a:srgbClr val="000000"/>
                                </a:solidFill>
                                <a:latin typeface="Cambria Math" panose="02040503050406030204" pitchFamily="18" charset="0"/>
                              </a:rPr>
                              <m:t>𝐿</m:t>
                            </m:r>
                          </m:e>
                          <m:sub>
                            <m:r>
                              <a:rPr lang="en-US" altLang="ja-JP" b="0" i="1" smtClean="0">
                                <a:solidFill>
                                  <a:srgbClr val="000000"/>
                                </a:solidFill>
                                <a:latin typeface="Cambria Math" panose="02040503050406030204" pitchFamily="18" charset="0"/>
                              </a:rPr>
                              <m:t>𝑆</m:t>
                            </m:r>
                          </m:sub>
                        </m:sSub>
                      </m:e>
                    </m:d>
                    <m:r>
                      <a:rPr lang="ja-JP" altLang="en-US" i="1">
                        <a:solidFill>
                          <a:srgbClr val="000000"/>
                        </a:solidFill>
                        <a:latin typeface="Cambria Math" panose="02040503050406030204" pitchFamily="18" charset="0"/>
                      </a:rPr>
                      <m:t>＝</m:t>
                    </m:r>
                    <m:r>
                      <a:rPr lang="en-US" altLang="ja-JP" i="1">
                        <a:solidFill>
                          <a:srgbClr val="000000"/>
                        </a:solidFill>
                        <a:latin typeface="Cambria Math"/>
                      </a:rPr>
                      <m:t>0</m:t>
                    </m:r>
                  </m:oMath>
                </a14:m>
                <a:endParaRPr lang="en-US" altLang="ja-JP" dirty="0"/>
              </a:p>
              <a:p>
                <a:pPr lvl="1"/>
                <a:endParaRPr lang="en-US" altLang="ja-JP" dirty="0"/>
              </a:p>
              <a:p>
                <a:pPr lvl="1"/>
                <a:endParaRPr lang="en-US" altLang="ja-JP" dirty="0"/>
              </a:p>
              <a:p>
                <a:pPr lvl="1"/>
                <a:r>
                  <a:rPr lang="ja-JP" altLang="en-US" dirty="0"/>
                  <a:t>→ 第</a:t>
                </a:r>
                <a:r>
                  <a:rPr lang="en-US" altLang="ja-JP" dirty="0"/>
                  <a:t>2</a:t>
                </a:r>
                <a:r>
                  <a:rPr lang="ja-JP" altLang="en-US" dirty="0"/>
                  <a:t>財を価値基準財（ニュメレール）として、第</a:t>
                </a:r>
                <a:r>
                  <a:rPr lang="en-US" altLang="ja-JP" dirty="0"/>
                  <a:t>1</a:t>
                </a:r>
                <a:r>
                  <a:rPr lang="ja-JP" altLang="en-US" dirty="0"/>
                  <a:t>財の相対価格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1</m:t>
                        </m:r>
                      </m:sub>
                    </m:sSub>
                    <m:r>
                      <a:rPr lang="en-US" altLang="ja-JP" i="1">
                        <a:solidFill>
                          <a:srgbClr val="000000"/>
                        </a:solidFill>
                        <a:latin typeface="Cambria Math"/>
                      </a:rPr>
                      <m:t>/</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2</m:t>
                        </m:r>
                      </m:sub>
                    </m:sSub>
                  </m:oMath>
                </a14:m>
                <a:r>
                  <a:rPr lang="ja-JP" altLang="en-US" dirty="0">
                    <a:solidFill>
                      <a:srgbClr val="000000"/>
                    </a:solidFill>
                  </a:rPr>
                  <a:t> と実質賃金率 </a:t>
                </a:r>
                <a14:m>
                  <m:oMath xmlns:m="http://schemas.openxmlformats.org/officeDocument/2006/math">
                    <m:sSup>
                      <m:sSupPr>
                        <m:ctrlPr>
                          <a:rPr lang="en-US" altLang="ja-JP" i="1">
                            <a:solidFill>
                              <a:srgbClr val="000000"/>
                            </a:solidFill>
                            <a:latin typeface="Cambria Math" panose="02040503050406030204" pitchFamily="18" charset="0"/>
                          </a:rPr>
                        </m:ctrlPr>
                      </m:sSupPr>
                      <m:e>
                        <m:r>
                          <a:rPr lang="en-US" altLang="ja-JP" i="1">
                            <a:solidFill>
                              <a:srgbClr val="000000"/>
                            </a:solidFill>
                            <a:latin typeface="Cambria Math"/>
                          </a:rPr>
                          <m:t>𝑊</m:t>
                        </m:r>
                      </m:e>
                      <m:sup>
                        <m:r>
                          <a:rPr lang="en-US" altLang="ja-JP" i="1">
                            <a:solidFill>
                              <a:srgbClr val="000000"/>
                            </a:solidFill>
                            <a:latin typeface="Cambria Math"/>
                          </a:rPr>
                          <m:t>𝐻</m:t>
                        </m:r>
                      </m:sup>
                    </m:sSup>
                    <m:r>
                      <a:rPr lang="en-US" altLang="ja-JP" i="1">
                        <a:solidFill>
                          <a:srgbClr val="000000"/>
                        </a:solidFill>
                        <a:latin typeface="Cambria Math"/>
                      </a:rPr>
                      <m:t>/</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2</m:t>
                        </m:r>
                      </m:sub>
                    </m:sSub>
                  </m:oMath>
                </a14:m>
                <a:r>
                  <a:rPr lang="ja-JP" altLang="en-US" dirty="0"/>
                  <a:t> が決定</a:t>
                </a:r>
                <a:endParaRPr lang="en-US" altLang="ja-JP"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515600" cy="4895852"/>
              </a:xfrm>
              <a:blipFill rotWithShape="0">
                <a:blip r:embed="rId2"/>
                <a:stretch>
                  <a:fillRect l="-1043" t="-2985" r="-255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18</a:t>
            </a:fld>
            <a:endParaRPr kumimoji="1" lang="ja-JP" altLang="en-US" dirty="0"/>
          </a:p>
        </p:txBody>
      </p:sp>
      <p:sp>
        <p:nvSpPr>
          <p:cNvPr id="5" name="テキスト ボックス 4"/>
          <p:cNvSpPr txBox="1"/>
          <p:nvPr/>
        </p:nvSpPr>
        <p:spPr>
          <a:xfrm>
            <a:off x="1675476" y="5118265"/>
            <a:ext cx="1686680" cy="369332"/>
          </a:xfrm>
          <a:prstGeom prst="rect">
            <a:avLst/>
          </a:prstGeom>
          <a:noFill/>
        </p:spPr>
        <p:txBody>
          <a:bodyPr wrap="none" rtlCol="0">
            <a:spAutoFit/>
          </a:bodyPr>
          <a:lstStyle/>
          <a:p>
            <a:r>
              <a:rPr kumimoji="1" lang="ja-JP" altLang="en-US" dirty="0"/>
              <a:t>財</a:t>
            </a:r>
            <a:r>
              <a:rPr kumimoji="1" lang="en-US" altLang="ja-JP" dirty="0"/>
              <a:t>1</a:t>
            </a:r>
            <a:r>
              <a:rPr kumimoji="1" lang="ja-JP" altLang="en-US" dirty="0"/>
              <a:t>の超過需要</a:t>
            </a:r>
          </a:p>
        </p:txBody>
      </p:sp>
      <p:sp>
        <p:nvSpPr>
          <p:cNvPr id="6" name="テキスト ボックス 5"/>
          <p:cNvSpPr txBox="1"/>
          <p:nvPr/>
        </p:nvSpPr>
        <p:spPr>
          <a:xfrm>
            <a:off x="3599031" y="5118265"/>
            <a:ext cx="1686680" cy="369332"/>
          </a:xfrm>
          <a:prstGeom prst="rect">
            <a:avLst/>
          </a:prstGeom>
          <a:noFill/>
        </p:spPr>
        <p:txBody>
          <a:bodyPr wrap="none" rtlCol="0">
            <a:spAutoFit/>
          </a:bodyPr>
          <a:lstStyle/>
          <a:p>
            <a:r>
              <a:rPr kumimoji="1" lang="ja-JP" altLang="en-US" dirty="0"/>
              <a:t>財</a:t>
            </a:r>
            <a:r>
              <a:rPr kumimoji="1" lang="en-US" altLang="ja-JP" dirty="0"/>
              <a:t>2</a:t>
            </a:r>
            <a:r>
              <a:rPr kumimoji="1" lang="ja-JP" altLang="en-US" dirty="0"/>
              <a:t>の超過需要</a:t>
            </a:r>
          </a:p>
        </p:txBody>
      </p:sp>
      <p:sp>
        <p:nvSpPr>
          <p:cNvPr id="7" name="テキスト ボックス 6"/>
          <p:cNvSpPr txBox="1"/>
          <p:nvPr/>
        </p:nvSpPr>
        <p:spPr>
          <a:xfrm>
            <a:off x="5619016" y="5112926"/>
            <a:ext cx="1800493" cy="369332"/>
          </a:xfrm>
          <a:prstGeom prst="rect">
            <a:avLst/>
          </a:prstGeom>
          <a:noFill/>
        </p:spPr>
        <p:txBody>
          <a:bodyPr wrap="none" rtlCol="0">
            <a:spAutoFit/>
          </a:bodyPr>
          <a:lstStyle/>
          <a:p>
            <a:r>
              <a:rPr kumimoji="1" lang="ja-JP" altLang="en-US" dirty="0"/>
              <a:t>労働の超過需要</a:t>
            </a:r>
          </a:p>
        </p:txBody>
      </p:sp>
      <p:sp>
        <p:nvSpPr>
          <p:cNvPr id="8" name="右中かっこ 7"/>
          <p:cNvSpPr/>
          <p:nvPr/>
        </p:nvSpPr>
        <p:spPr>
          <a:xfrm rot="5400000">
            <a:off x="2425439" y="4527374"/>
            <a:ext cx="186755" cy="99502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右中かっこ 8"/>
          <p:cNvSpPr/>
          <p:nvPr/>
        </p:nvSpPr>
        <p:spPr>
          <a:xfrm rot="5400000">
            <a:off x="4333811" y="4523416"/>
            <a:ext cx="186755" cy="99502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 name="右中かっこ 9"/>
          <p:cNvSpPr/>
          <p:nvPr/>
        </p:nvSpPr>
        <p:spPr>
          <a:xfrm rot="5400000">
            <a:off x="6416754" y="4523416"/>
            <a:ext cx="186755" cy="99502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2356303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wipe(left)">
                                      <p:cBhvr>
                                        <p:cTn id="3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一般均衡モデルによる分析（つづき）</a:t>
            </a:r>
          </a:p>
        </p:txBody>
      </p:sp>
      <mc:AlternateContent xmlns:mc="http://schemas.openxmlformats.org/markup-compatibility/2006">
        <mc:Choice xmlns:a14="http://schemas.microsoft.com/office/drawing/2010/main" Requires="a14">
          <p:sp>
            <p:nvSpPr>
              <p:cNvPr id="3" name="コンテンツ プレースホルダー 2"/>
              <p:cNvSpPr>
                <a:spLocks noGrp="1"/>
              </p:cNvSpPr>
              <p:nvPr>
                <p:ph sz="half" idx="1"/>
              </p:nvPr>
            </p:nvSpPr>
            <p:spPr>
              <a:xfrm>
                <a:off x="838199" y="1825625"/>
                <a:ext cx="5352151" cy="4895852"/>
              </a:xfrm>
            </p:spPr>
            <p:txBody>
              <a:bodyPr>
                <a:normAutofit fontScale="92500" lnSpcReduction="10000"/>
              </a:bodyPr>
              <a:lstStyle/>
              <a:p>
                <a:r>
                  <a:rPr kumimoji="1" lang="en-US" altLang="ja-JP" dirty="0" smtClean="0"/>
                  <a:t>2</a:t>
                </a:r>
                <a:r>
                  <a:rPr kumimoji="1" lang="ja-JP" altLang="en-US" dirty="0"/>
                  <a:t>財モデル</a:t>
                </a:r>
                <a:endParaRPr kumimoji="1" lang="en-US" altLang="ja-JP" dirty="0"/>
              </a:p>
              <a:p>
                <a:pPr lvl="1"/>
                <a:r>
                  <a:rPr lang="ja-JP" altLang="en-US" dirty="0"/>
                  <a:t>国内の生産要素市場は均衡していることを前提</a:t>
                </a:r>
                <a:endParaRPr lang="en-US" altLang="ja-JP" dirty="0"/>
              </a:p>
              <a:p>
                <a:r>
                  <a:rPr kumimoji="1" lang="ja-JP" altLang="en-US" dirty="0"/>
                  <a:t>財</a:t>
                </a:r>
                <a:r>
                  <a:rPr kumimoji="1" lang="en-US" altLang="ja-JP" dirty="0"/>
                  <a:t>2</a:t>
                </a:r>
                <a:r>
                  <a:rPr kumimoji="1" lang="ja-JP" altLang="en-US" dirty="0"/>
                  <a:t>を価値基準財として、財</a:t>
                </a:r>
                <a:r>
                  <a:rPr kumimoji="1" lang="en-US" altLang="ja-JP" dirty="0"/>
                  <a:t>1</a:t>
                </a:r>
                <a:r>
                  <a:rPr kumimoji="1" lang="ja-JP" altLang="en-US" dirty="0"/>
                  <a:t>の相対価格と需要・供給の関係を需要曲線・供給曲線で表す</a:t>
                </a:r>
                <a:endParaRPr kumimoji="1" lang="en-US" altLang="ja-JP" dirty="0"/>
              </a:p>
              <a:p>
                <a:r>
                  <a:rPr lang="ja-JP" altLang="en-US" dirty="0">
                    <a:solidFill>
                      <a:srgbClr val="000000"/>
                    </a:solidFill>
                  </a:rPr>
                  <a:t>財１</a:t>
                </a:r>
                <a:r>
                  <a:rPr lang="ja-JP" altLang="en-US" dirty="0"/>
                  <a:t>の国際相対価格： </a:t>
                </a:r>
                <a14:m>
                  <m:oMath xmlns:m="http://schemas.openxmlformats.org/officeDocument/2006/math">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𝑝</m:t>
                        </m:r>
                      </m:e>
                      <m:sub>
                        <m:r>
                          <a:rPr lang="en-US" altLang="ja-JP" i="1">
                            <a:solidFill>
                              <a:srgbClr val="000000"/>
                            </a:solidFill>
                            <a:latin typeface="Cambria Math"/>
                          </a:rPr>
                          <m:t>1</m:t>
                        </m:r>
                      </m:sub>
                      <m:sup>
                        <m:r>
                          <a:rPr lang="en-US" altLang="ja-JP" i="1">
                            <a:solidFill>
                              <a:srgbClr val="000000"/>
                            </a:solidFill>
                            <a:latin typeface="Cambria Math" panose="02040503050406030204" pitchFamily="18" charset="0"/>
                          </a:rPr>
                          <m:t>𝑊</m:t>
                        </m:r>
                      </m:sup>
                    </m:sSubSup>
                  </m:oMath>
                </a14:m>
                <a:r>
                  <a:rPr lang="ja-JP" altLang="en-US" dirty="0"/>
                  <a:t> とする → この国は第</a:t>
                </a:r>
                <a:r>
                  <a:rPr lang="en-US" altLang="ja-JP" dirty="0"/>
                  <a:t>1</a:t>
                </a:r>
                <a:r>
                  <a:rPr lang="ja-JP" altLang="en-US" dirty="0"/>
                  <a:t>財を輸入</a:t>
                </a:r>
                <a:endParaRPr lang="en-US" altLang="ja-JP" dirty="0"/>
              </a:p>
              <a:p>
                <a:r>
                  <a:rPr lang="ja-JP" altLang="en-US" dirty="0"/>
                  <a:t>ワルラス法則から、</a:t>
                </a:r>
                <a:endParaRPr lang="en-US" altLang="ja-JP" dirty="0"/>
              </a:p>
              <a:p>
                <a:pPr lvl="8"/>
                <a:endParaRPr lang="en-US" altLang="ja-JP" dirty="0"/>
              </a:p>
              <a:p>
                <a:pPr lvl="8"/>
                <a:endParaRPr lang="en-US" altLang="ja-JP" dirty="0"/>
              </a:p>
              <a:p>
                <a:pPr lvl="1"/>
                <a14:m>
                  <m:oMath xmlns:m="http://schemas.openxmlformats.org/officeDocument/2006/math">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𝑝</m:t>
                        </m:r>
                      </m:e>
                      <m:sub>
                        <m:r>
                          <a:rPr lang="en-US" altLang="ja-JP" i="1">
                            <a:solidFill>
                              <a:srgbClr val="000000"/>
                            </a:solidFill>
                            <a:latin typeface="Cambria Math"/>
                          </a:rPr>
                          <m:t>1</m:t>
                        </m:r>
                      </m:sub>
                      <m:sup>
                        <m:r>
                          <a:rPr lang="en-US" altLang="ja-JP" b="0" i="1" smtClean="0">
                            <a:solidFill>
                              <a:srgbClr val="000000"/>
                            </a:solidFill>
                            <a:latin typeface="Cambria Math" panose="02040503050406030204" pitchFamily="18" charset="0"/>
                          </a:rPr>
                          <m:t>𝑊</m:t>
                        </m:r>
                      </m:sup>
                    </m:sSubSup>
                    <m:d>
                      <m:dPr>
                        <m:ctrlPr>
                          <a:rPr lang="en-US" altLang="ja-JP" i="1">
                            <a:solidFill>
                              <a:srgbClr val="000000"/>
                            </a:solidFill>
                            <a:latin typeface="Cambria Math" panose="02040503050406030204" pitchFamily="18" charset="0"/>
                          </a:rPr>
                        </m:ctrlPr>
                      </m:dPr>
                      <m:e>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panose="02040503050406030204" pitchFamily="18" charset="0"/>
                              </a:rPr>
                              <m:t>𝐶</m:t>
                            </m:r>
                          </m:e>
                          <m:sub>
                            <m:r>
                              <a:rPr lang="en-US" altLang="ja-JP" i="1">
                                <a:solidFill>
                                  <a:srgbClr val="000000"/>
                                </a:solidFill>
                                <a:latin typeface="Cambria Math" panose="02040503050406030204" pitchFamily="18" charset="0"/>
                              </a:rPr>
                              <m:t>1</m:t>
                            </m:r>
                          </m:sub>
                        </m:sSub>
                        <m:r>
                          <a:rPr lang="en-US" altLang="ja-JP" i="1">
                            <a:solidFill>
                              <a:srgbClr val="000000"/>
                            </a:solidFill>
                            <a:latin typeface="Cambria Math"/>
                          </a:rPr>
                          <m:t>−</m:t>
                        </m:r>
                        <m:sSub>
                          <m:sSubPr>
                            <m:ctrlPr>
                              <a:rPr lang="en-US" altLang="ja-JP" i="1">
                                <a:solidFill>
                                  <a:srgbClr val="000000"/>
                                </a:solidFill>
                                <a:latin typeface="Cambria Math" panose="02040503050406030204" pitchFamily="18" charset="0"/>
                              </a:rPr>
                            </m:ctrlPr>
                          </m:sSubPr>
                          <m:e>
                            <m:r>
                              <a:rPr lang="en-US" altLang="ja-JP" b="0" i="1" smtClean="0">
                                <a:solidFill>
                                  <a:srgbClr val="000000"/>
                                </a:solidFill>
                                <a:latin typeface="Cambria Math" panose="02040503050406030204" pitchFamily="18" charset="0"/>
                              </a:rPr>
                              <m:t>𝑋</m:t>
                            </m:r>
                          </m:e>
                          <m:sub>
                            <m:r>
                              <a:rPr lang="en-US" altLang="ja-JP" i="1">
                                <a:solidFill>
                                  <a:srgbClr val="000000"/>
                                </a:solidFill>
                                <a:latin typeface="Cambria Math" panose="02040503050406030204" pitchFamily="18" charset="0"/>
                              </a:rPr>
                              <m:t>1</m:t>
                            </m:r>
                          </m:sub>
                        </m:sSub>
                      </m:e>
                    </m:d>
                    <m:r>
                      <a:rPr lang="en-US" altLang="ja-JP" i="1">
                        <a:solidFill>
                          <a:srgbClr val="000000"/>
                        </a:solidFill>
                        <a:latin typeface="Cambria Math"/>
                      </a:rPr>
                      <m:t>+</m:t>
                    </m:r>
                    <m:d>
                      <m:dPr>
                        <m:ctrlPr>
                          <a:rPr lang="en-US" altLang="ja-JP" i="1">
                            <a:solidFill>
                              <a:srgbClr val="000000"/>
                            </a:solidFill>
                            <a:latin typeface="Cambria Math" panose="02040503050406030204" pitchFamily="18" charset="0"/>
                          </a:rPr>
                        </m:ctrlPr>
                      </m:dPr>
                      <m:e>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panose="02040503050406030204" pitchFamily="18" charset="0"/>
                              </a:rPr>
                              <m:t>𝐶</m:t>
                            </m:r>
                          </m:e>
                          <m:sub>
                            <m:r>
                              <a:rPr lang="en-US" altLang="ja-JP" b="0" i="1" smtClean="0">
                                <a:solidFill>
                                  <a:srgbClr val="000000"/>
                                </a:solidFill>
                                <a:latin typeface="Cambria Math" panose="02040503050406030204" pitchFamily="18" charset="0"/>
                              </a:rPr>
                              <m:t>2</m:t>
                            </m:r>
                          </m:sub>
                        </m:sSub>
                        <m:r>
                          <a:rPr lang="en-US" altLang="ja-JP" i="1">
                            <a:solidFill>
                              <a:srgbClr val="000000"/>
                            </a:solidFill>
                            <a:latin typeface="Cambria Math"/>
                          </a:rPr>
                          <m:t>−</m:t>
                        </m:r>
                        <m:sSub>
                          <m:sSubPr>
                            <m:ctrlPr>
                              <a:rPr lang="en-US" altLang="ja-JP" i="1">
                                <a:solidFill>
                                  <a:srgbClr val="000000"/>
                                </a:solidFill>
                                <a:latin typeface="Cambria Math" panose="02040503050406030204" pitchFamily="18" charset="0"/>
                              </a:rPr>
                            </m:ctrlPr>
                          </m:sSubPr>
                          <m:e>
                            <m:r>
                              <a:rPr lang="en-US" altLang="ja-JP" b="0" i="1" smtClean="0">
                                <a:solidFill>
                                  <a:srgbClr val="000000"/>
                                </a:solidFill>
                                <a:latin typeface="Cambria Math" panose="02040503050406030204" pitchFamily="18" charset="0"/>
                              </a:rPr>
                              <m:t>𝑋</m:t>
                            </m:r>
                          </m:e>
                          <m:sub>
                            <m:r>
                              <a:rPr lang="en-US" altLang="ja-JP" b="0" i="1" smtClean="0">
                                <a:solidFill>
                                  <a:srgbClr val="000000"/>
                                </a:solidFill>
                                <a:latin typeface="Cambria Math" panose="02040503050406030204" pitchFamily="18" charset="0"/>
                              </a:rPr>
                              <m:t>2</m:t>
                            </m:r>
                          </m:sub>
                        </m:sSub>
                      </m:e>
                    </m:d>
                    <m:r>
                      <a:rPr lang="en-US" altLang="ja-JP" i="1">
                        <a:solidFill>
                          <a:srgbClr val="000000"/>
                        </a:solidFill>
                        <a:latin typeface="Cambria Math"/>
                      </a:rPr>
                      <m:t>+</m:t>
                    </m:r>
                    <m:sSup>
                      <m:sSupPr>
                        <m:ctrlPr>
                          <a:rPr lang="en-US" altLang="ja-JP" i="1">
                            <a:solidFill>
                              <a:srgbClr val="000000"/>
                            </a:solidFill>
                            <a:latin typeface="Cambria Math" panose="02040503050406030204" pitchFamily="18" charset="0"/>
                          </a:rPr>
                        </m:ctrlPr>
                      </m:sSupPr>
                      <m:e>
                        <m:r>
                          <a:rPr lang="en-US" altLang="ja-JP" i="1">
                            <a:solidFill>
                              <a:srgbClr val="000000"/>
                            </a:solidFill>
                            <a:latin typeface="Cambria Math" panose="02040503050406030204" pitchFamily="18" charset="0"/>
                          </a:rPr>
                          <m:t>𝑤</m:t>
                        </m:r>
                      </m:e>
                      <m:sup>
                        <m:r>
                          <a:rPr lang="en-US" altLang="ja-JP" i="1">
                            <a:solidFill>
                              <a:srgbClr val="000000"/>
                            </a:solidFill>
                            <a:latin typeface="Cambria Math"/>
                          </a:rPr>
                          <m:t>𝐻</m:t>
                        </m:r>
                      </m:sup>
                    </m:sSup>
                    <m:d>
                      <m:dPr>
                        <m:ctrlPr>
                          <a:rPr lang="en-US" altLang="ja-JP" i="1">
                            <a:solidFill>
                              <a:srgbClr val="000000"/>
                            </a:solidFill>
                            <a:latin typeface="Cambria Math" panose="02040503050406030204" pitchFamily="18" charset="0"/>
                          </a:rPr>
                        </m:ctrlPr>
                      </m:dPr>
                      <m:e>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𝐿</m:t>
                            </m:r>
                          </m:e>
                          <m:sub>
                            <m:r>
                              <a:rPr lang="en-US" altLang="ja-JP" i="1">
                                <a:solidFill>
                                  <a:srgbClr val="000000"/>
                                </a:solidFill>
                                <a:latin typeface="Cambria Math"/>
                              </a:rPr>
                              <m:t>𝐷</m:t>
                            </m:r>
                          </m:sub>
                          <m:sup>
                            <m:r>
                              <a:rPr lang="en-US" altLang="ja-JP" i="1">
                                <a:solidFill>
                                  <a:srgbClr val="000000"/>
                                </a:solidFill>
                                <a:latin typeface="Cambria Math"/>
                              </a:rPr>
                              <m:t>𝐻</m:t>
                            </m:r>
                          </m:sup>
                        </m:sSubSup>
                        <m:r>
                          <a:rPr lang="en-US" altLang="ja-JP" i="1">
                            <a:solidFill>
                              <a:srgbClr val="000000"/>
                            </a:solidFill>
                            <a:latin typeface="Cambria Math"/>
                          </a:rPr>
                          <m:t>−</m:t>
                        </m:r>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𝐿</m:t>
                            </m:r>
                          </m:e>
                          <m:sub>
                            <m:r>
                              <a:rPr lang="en-US" altLang="ja-JP" i="1">
                                <a:solidFill>
                                  <a:srgbClr val="000000"/>
                                </a:solidFill>
                                <a:latin typeface="Cambria Math"/>
                              </a:rPr>
                              <m:t>𝑆</m:t>
                            </m:r>
                          </m:sub>
                          <m:sup>
                            <m:r>
                              <a:rPr lang="en-US" altLang="ja-JP" i="1">
                                <a:solidFill>
                                  <a:srgbClr val="000000"/>
                                </a:solidFill>
                                <a:latin typeface="Cambria Math"/>
                              </a:rPr>
                              <m:t>𝐻</m:t>
                            </m:r>
                          </m:sup>
                        </m:sSubSup>
                      </m:e>
                    </m:d>
                    <m:r>
                      <a:rPr lang="ja-JP" altLang="en-US" i="1">
                        <a:solidFill>
                          <a:srgbClr val="000000"/>
                        </a:solidFill>
                        <a:latin typeface="Cambria Math" panose="02040503050406030204" pitchFamily="18" charset="0"/>
                      </a:rPr>
                      <m:t>＝</m:t>
                    </m:r>
                    <m:r>
                      <a:rPr lang="en-US" altLang="ja-JP" i="1">
                        <a:solidFill>
                          <a:srgbClr val="000000"/>
                        </a:solidFill>
                        <a:latin typeface="Cambria Math"/>
                      </a:rPr>
                      <m:t>0</m:t>
                    </m:r>
                  </m:oMath>
                </a14:m>
                <a:r>
                  <a:rPr lang="ja-JP" altLang="en-US" dirty="0"/>
                  <a:t> </a:t>
                </a:r>
                <a:endParaRPr lang="en-US" altLang="ja-JP" dirty="0"/>
              </a:p>
              <a:p>
                <a:endParaRPr kumimoji="1" lang="en-US" altLang="ja-JP" dirty="0"/>
              </a:p>
              <a:p>
                <a:endParaRPr kumimoji="1" lang="ja-JP" altLang="en-US" dirty="0"/>
              </a:p>
            </p:txBody>
          </p:sp>
        </mc:Choice>
        <mc:Fallback>
          <p:sp>
            <p:nvSpPr>
              <p:cNvPr id="3" name="コンテンツ プレースホルダー 2"/>
              <p:cNvSpPr>
                <a:spLocks noGrp="1" noRot="1" noChangeAspect="1" noMove="1" noResize="1" noEditPoints="1" noAdjustHandles="1" noChangeArrowheads="1" noChangeShapeType="1" noTextEdit="1"/>
              </p:cNvSpPr>
              <p:nvPr>
                <p:ph sz="half" idx="1"/>
              </p:nvPr>
            </p:nvSpPr>
            <p:spPr>
              <a:xfrm>
                <a:off x="838199" y="1825625"/>
                <a:ext cx="5352151" cy="4895852"/>
              </a:xfrm>
              <a:blipFill rotWithShape="0">
                <a:blip r:embed="rId3"/>
                <a:stretch>
                  <a:fillRect l="-1708" t="-3109" r="-1936"/>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19</a:t>
            </a:fld>
            <a:endParaRPr kumimoji="1" lang="ja-JP" altLang="en-US" dirty="0"/>
          </a:p>
        </p:txBody>
      </p:sp>
      <p:grpSp>
        <p:nvGrpSpPr>
          <p:cNvPr id="6" name="グループ化 5"/>
          <p:cNvGrpSpPr/>
          <p:nvPr/>
        </p:nvGrpSpPr>
        <p:grpSpPr>
          <a:xfrm>
            <a:off x="6271463" y="1716462"/>
            <a:ext cx="5686989" cy="4639890"/>
            <a:chOff x="2126444" y="1928018"/>
            <a:chExt cx="5120016" cy="4389767"/>
          </a:xfrm>
        </p:grpSpPr>
        <p:cxnSp>
          <p:nvCxnSpPr>
            <p:cNvPr id="7" name="Line 767"/>
            <p:cNvCxnSpPr/>
            <p:nvPr/>
          </p:nvCxnSpPr>
          <p:spPr bwMode="auto">
            <a:xfrm flipV="1">
              <a:off x="3017363" y="1990329"/>
              <a:ext cx="0" cy="377698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8" name="Line 768"/>
            <p:cNvCxnSpPr/>
            <p:nvPr/>
          </p:nvCxnSpPr>
          <p:spPr bwMode="auto">
            <a:xfrm>
              <a:off x="3004663" y="5753386"/>
              <a:ext cx="3577590"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sp>
          <p:nvSpPr>
            <p:cNvPr id="9" name="Text Box 769"/>
            <p:cNvSpPr txBox="1">
              <a:spLocks noChangeArrowheads="1"/>
            </p:cNvSpPr>
            <p:nvPr/>
          </p:nvSpPr>
          <p:spPr bwMode="auto">
            <a:xfrm>
              <a:off x="2126444" y="1928018"/>
              <a:ext cx="1050071" cy="482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a:rPr>
                <a:t>財</a:t>
              </a:r>
              <a:r>
                <a:rPr kumimoji="0" lang="en-US" altLang="ja-JP" sz="16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a:rPr>
                <a:t>1</a:t>
              </a:r>
              <a:r>
                <a:rPr kumimoji="0" lang="ja-JP" altLang="en-US" sz="16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a:rPr>
                <a:t>の</a:t>
              </a:r>
              <a:endParaRPr kumimoji="0" lang="en-US" altLang="ja-JP" sz="16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a:rPr>
                <a:t>相対価格</a:t>
              </a:r>
            </a:p>
          </p:txBody>
        </p:sp>
        <p:sp>
          <p:nvSpPr>
            <p:cNvPr id="10" name="Text Box 770"/>
            <p:cNvSpPr txBox="1">
              <a:spLocks noChangeArrowheads="1"/>
            </p:cNvSpPr>
            <p:nvPr/>
          </p:nvSpPr>
          <p:spPr bwMode="auto">
            <a:xfrm>
              <a:off x="6600160" y="5601955"/>
              <a:ext cx="646300" cy="715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a:rPr>
                <a:t>財</a:t>
              </a:r>
              <a:r>
                <a:rPr kumimoji="0" lang="en-US" altLang="ja-JP" sz="16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a:rPr>
                <a:t>1</a:t>
              </a:r>
              <a:r>
                <a:rPr kumimoji="0" lang="ja-JP" altLang="en-US" sz="16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a:rPr>
                <a:t>の需要・供給</a:t>
              </a:r>
            </a:p>
          </p:txBody>
        </p:sp>
        <p:cxnSp>
          <p:nvCxnSpPr>
            <p:cNvPr id="11" name="Line 771"/>
            <p:cNvCxnSpPr/>
            <p:nvPr/>
          </p:nvCxnSpPr>
          <p:spPr bwMode="auto">
            <a:xfrm>
              <a:off x="3004663" y="2521236"/>
              <a:ext cx="3140710" cy="2856245"/>
            </a:xfrm>
            <a:prstGeom prst="line">
              <a:avLst/>
            </a:prstGeom>
            <a:noFill/>
            <a:ln w="38100">
              <a:solidFill>
                <a:sysClr val="window" lastClr="FFFFFF">
                  <a:lumMod val="65000"/>
                </a:sysClr>
              </a:solidFill>
              <a:round/>
              <a:headEnd/>
              <a:tailEnd/>
            </a:ln>
            <a:extLst>
              <a:ext uri="{909E8E84-426E-40DD-AFC4-6F175D3DCCD1}">
                <a14:hiddenFill xmlns:a14="http://schemas.microsoft.com/office/drawing/2010/main">
                  <a:noFill/>
                </a14:hiddenFill>
              </a:ext>
            </a:extLst>
          </p:spPr>
        </p:cxnSp>
        <p:cxnSp>
          <p:nvCxnSpPr>
            <p:cNvPr id="12" name="Line 772"/>
            <p:cNvCxnSpPr/>
            <p:nvPr/>
          </p:nvCxnSpPr>
          <p:spPr bwMode="auto">
            <a:xfrm flipH="1" flipV="1">
              <a:off x="3017362" y="3969914"/>
              <a:ext cx="1562101"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3" name="Line 779"/>
            <p:cNvCxnSpPr/>
            <p:nvPr/>
          </p:nvCxnSpPr>
          <p:spPr bwMode="auto">
            <a:xfrm flipV="1">
              <a:off x="3017363" y="2415826"/>
              <a:ext cx="3128010" cy="3158491"/>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14" name="Line 781"/>
            <p:cNvCxnSpPr/>
            <p:nvPr/>
          </p:nvCxnSpPr>
          <p:spPr bwMode="auto">
            <a:xfrm flipH="1" flipV="1">
              <a:off x="3879693" y="4684046"/>
              <a:ext cx="1270" cy="106934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5" name="Line 782"/>
            <p:cNvCxnSpPr/>
            <p:nvPr/>
          </p:nvCxnSpPr>
          <p:spPr bwMode="auto">
            <a:xfrm flipH="1">
              <a:off x="3033238" y="4682776"/>
              <a:ext cx="2304000" cy="127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6" name="Line 783"/>
            <p:cNvCxnSpPr/>
            <p:nvPr/>
          </p:nvCxnSpPr>
          <p:spPr bwMode="auto">
            <a:xfrm flipH="1" flipV="1">
              <a:off x="5360513" y="4684046"/>
              <a:ext cx="1270" cy="106934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17" name="Text Box 788"/>
            <p:cNvSpPr txBox="1">
              <a:spLocks noChangeArrowheads="1"/>
            </p:cNvSpPr>
            <p:nvPr/>
          </p:nvSpPr>
          <p:spPr bwMode="auto">
            <a:xfrm>
              <a:off x="2669895" y="4299236"/>
              <a:ext cx="150106" cy="26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en-US" sz="1600" b="0" i="0" u="none" strike="noStrike" kern="100" cap="none" spc="0" normalizeH="0" baseline="0" noProof="0">
                <a:ln>
                  <a:noFill/>
                </a:ln>
                <a:solidFill>
                  <a:prstClr val="black"/>
                </a:solidFill>
                <a:effectLst/>
                <a:uLnTx/>
                <a:uFillTx/>
                <a:latin typeface="Century"/>
                <a:ea typeface="ＭＳ 明朝"/>
                <a:cs typeface="Times New Roman"/>
              </a:endParaRPr>
            </a:p>
          </p:txBody>
        </p:sp>
        <p:sp>
          <p:nvSpPr>
            <p:cNvPr id="18" name="Text Box 789"/>
            <p:cNvSpPr txBox="1">
              <a:spLocks noChangeArrowheads="1"/>
            </p:cNvSpPr>
            <p:nvPr/>
          </p:nvSpPr>
          <p:spPr bwMode="auto">
            <a:xfrm>
              <a:off x="4558385" y="3443256"/>
              <a:ext cx="150106" cy="26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en-US" sz="1600" b="0" i="0" u="none" strike="noStrike" kern="100" cap="none" spc="0" normalizeH="0" baseline="0" noProof="0">
                <a:ln>
                  <a:noFill/>
                </a:ln>
                <a:solidFill>
                  <a:prstClr val="black"/>
                </a:solidFill>
                <a:effectLst/>
                <a:uLnTx/>
                <a:uFillTx/>
                <a:latin typeface="Century"/>
                <a:ea typeface="ＭＳ 明朝"/>
                <a:cs typeface="Times New Roman"/>
              </a:endParaRPr>
            </a:p>
          </p:txBody>
        </p:sp>
        <p:sp>
          <p:nvSpPr>
            <p:cNvPr id="19" name="Text Box 790"/>
            <p:cNvSpPr txBox="1">
              <a:spLocks noChangeArrowheads="1"/>
            </p:cNvSpPr>
            <p:nvPr/>
          </p:nvSpPr>
          <p:spPr bwMode="auto">
            <a:xfrm>
              <a:off x="2716885" y="5734050"/>
              <a:ext cx="283968" cy="26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600" b="0" i="1" u="none" strike="noStrike" kern="100" cap="none" spc="0" normalizeH="0" baseline="0" noProof="0">
                  <a:ln>
                    <a:noFill/>
                  </a:ln>
                  <a:solidFill>
                    <a:prstClr val="black"/>
                  </a:solidFill>
                  <a:effectLst/>
                  <a:uLnTx/>
                  <a:uFillTx/>
                  <a:latin typeface="Century"/>
                  <a:ea typeface="ＭＳ 明朝"/>
                  <a:cs typeface="Times New Roman"/>
                </a:rPr>
                <a:t>O</a:t>
              </a:r>
              <a:endParaRPr kumimoji="0" lang="ja-JP" altLang="en-US" sz="1600" b="0" i="0" u="none" strike="noStrike" kern="100" cap="none" spc="0" normalizeH="0" baseline="0" noProof="0">
                <a:ln>
                  <a:noFill/>
                </a:ln>
                <a:solidFill>
                  <a:prstClr val="black"/>
                </a:solidFill>
                <a:effectLst/>
                <a:uLnTx/>
                <a:uFillTx/>
                <a:latin typeface="Century"/>
                <a:ea typeface="ＭＳ 明朝"/>
                <a:cs typeface="Times New Roman"/>
              </a:endParaRPr>
            </a:p>
          </p:txBody>
        </p:sp>
        <p:sp>
          <p:nvSpPr>
            <p:cNvPr id="20" name="Text Box 793"/>
            <p:cNvSpPr txBox="1">
              <a:spLocks noChangeArrowheads="1"/>
            </p:cNvSpPr>
            <p:nvPr/>
          </p:nvSpPr>
          <p:spPr bwMode="auto">
            <a:xfrm>
              <a:off x="2651480" y="3928396"/>
              <a:ext cx="150106" cy="26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en-US" sz="1600" b="0" i="0" u="none" strike="noStrike" kern="100" cap="none" spc="0" normalizeH="0" baseline="0" noProof="0">
                <a:ln>
                  <a:noFill/>
                </a:ln>
                <a:solidFill>
                  <a:prstClr val="black"/>
                </a:solidFill>
                <a:effectLst/>
                <a:uLnTx/>
                <a:uFillTx/>
                <a:latin typeface="ＭＳ 明朝"/>
                <a:ea typeface="ＭＳ 明朝"/>
                <a:cs typeface="Times New Roman"/>
              </a:endParaRPr>
            </a:p>
          </p:txBody>
        </p:sp>
        <p:sp>
          <p:nvSpPr>
            <p:cNvPr id="21" name="Oval 22"/>
            <p:cNvSpPr>
              <a:spLocks noChangeArrowheads="1"/>
            </p:cNvSpPr>
            <p:nvPr/>
          </p:nvSpPr>
          <p:spPr bwMode="auto">
            <a:xfrm>
              <a:off x="4566042" y="3922911"/>
              <a:ext cx="86446" cy="96938"/>
            </a:xfrm>
            <a:prstGeom prst="ellipse">
              <a:avLst/>
            </a:prstGeom>
            <a:solidFill>
              <a:srgbClr val="000000"/>
            </a:solidFill>
            <a:ln w="31750">
              <a:solidFill>
                <a:srgbClr val="000000"/>
              </a:solidFill>
              <a:round/>
              <a:headEnd/>
              <a:tailEnd/>
            </a:ln>
          </p:spPr>
          <p:txBody>
            <a:bodyPr lIns="74295" tIns="8890" rIns="74295" bIns="88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7200" b="0" i="0" u="none" strike="noStrike" kern="0" cap="none" spc="0" normalizeH="0" baseline="0" noProof="0">
                <a:ln>
                  <a:noFill/>
                </a:ln>
                <a:solidFill>
                  <a:prstClr val="black"/>
                </a:solidFill>
                <a:effectLst/>
                <a:uLnTx/>
                <a:uFillTx/>
                <a:latin typeface="Calibri"/>
                <a:ea typeface="ＭＳ Ｐゴシック" panose="020B0600070205080204" pitchFamily="50" charset="-128"/>
              </a:endParaRPr>
            </a:p>
          </p:txBody>
        </p:sp>
        <p:sp>
          <p:nvSpPr>
            <p:cNvPr id="22" name="Text Box 628"/>
            <p:cNvSpPr txBox="1">
              <a:spLocks noChangeArrowheads="1"/>
            </p:cNvSpPr>
            <p:nvPr/>
          </p:nvSpPr>
          <p:spPr bwMode="auto">
            <a:xfrm>
              <a:off x="2693327" y="2544429"/>
              <a:ext cx="150106" cy="294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en-US" sz="1800" b="0" i="0" u="none" strike="noStrike" kern="100" cap="none" spc="0" normalizeH="0" baseline="0" noProof="0">
                <a:ln>
                  <a:noFill/>
                </a:ln>
                <a:solidFill>
                  <a:prstClr val="black"/>
                </a:solidFill>
                <a:effectLst/>
                <a:uLnTx/>
                <a:uFillTx/>
                <a:latin typeface="Century"/>
                <a:ea typeface="ＭＳ 明朝"/>
                <a:cs typeface="Times New Roman"/>
              </a:endParaRPr>
            </a:p>
          </p:txBody>
        </p:sp>
        <p:sp>
          <p:nvSpPr>
            <p:cNvPr id="23" name="テキスト ボックス 22"/>
            <p:cNvSpPr txBox="1"/>
            <p:nvPr/>
          </p:nvSpPr>
          <p:spPr>
            <a:xfrm>
              <a:off x="4418459" y="3625697"/>
              <a:ext cx="432048"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1" u="none" strike="noStrike" kern="0" cap="none" spc="0" normalizeH="0" baseline="0" noProof="0" dirty="0">
                  <a:ln>
                    <a:noFill/>
                  </a:ln>
                  <a:solidFill>
                    <a:prstClr val="black"/>
                  </a:solidFill>
                  <a:effectLst/>
                  <a:uLnTx/>
                  <a:uFillTx/>
                  <a:latin typeface="Century" pitchFamily="18" charset="0"/>
                  <a:ea typeface="ＭＳ Ｐゴシック" panose="020B0600070205080204" pitchFamily="50" charset="-128"/>
                </a:rPr>
                <a:t>E</a:t>
              </a:r>
              <a:endParaRPr kumimoji="0" lang="ja-JP" altLang="en-US" sz="1400" b="0" i="1" u="none" strike="noStrike" kern="0" cap="none" spc="0" normalizeH="0" baseline="0" noProof="0" dirty="0">
                <a:ln>
                  <a:noFill/>
                </a:ln>
                <a:solidFill>
                  <a:prstClr val="black"/>
                </a:solidFill>
                <a:effectLst/>
                <a:uLnTx/>
                <a:uFillTx/>
                <a:latin typeface="Century" pitchFamily="18" charset="0"/>
                <a:ea typeface="ＭＳ Ｐゴシック" panose="020B0600070205080204" pitchFamily="50" charset="-128"/>
              </a:endParaRPr>
            </a:p>
          </p:txBody>
        </p:sp>
        <p:sp>
          <p:nvSpPr>
            <p:cNvPr id="24" name="Text Box 635"/>
            <p:cNvSpPr txBox="1">
              <a:spLocks noChangeArrowheads="1"/>
            </p:cNvSpPr>
            <p:nvPr/>
          </p:nvSpPr>
          <p:spPr bwMode="auto">
            <a:xfrm>
              <a:off x="6103218" y="2205282"/>
              <a:ext cx="295915" cy="294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ja-JP" sz="1800" b="0" i="1" u="none" strike="noStrike" kern="100" cap="none" spc="0" normalizeH="0" baseline="0" noProof="0" dirty="0">
                  <a:ln>
                    <a:noFill/>
                  </a:ln>
                  <a:solidFill>
                    <a:prstClr val="black"/>
                  </a:solidFill>
                  <a:effectLst/>
                  <a:uLnTx/>
                  <a:uFillTx/>
                  <a:latin typeface="Century"/>
                  <a:ea typeface="ＭＳ 明朝"/>
                  <a:cs typeface="Times New Roman"/>
                </a:rPr>
                <a:t>S</a:t>
              </a:r>
              <a:endParaRPr kumimoji="0" lang="ja-JP" altLang="en-US" sz="1800" b="0" i="1" u="none" strike="noStrike" kern="100" cap="none" spc="0" normalizeH="0" baseline="0" noProof="0" dirty="0">
                <a:ln>
                  <a:noFill/>
                </a:ln>
                <a:solidFill>
                  <a:prstClr val="black"/>
                </a:solidFill>
                <a:effectLst/>
                <a:uLnTx/>
                <a:uFillTx/>
                <a:latin typeface="Century"/>
                <a:ea typeface="ＭＳ 明朝"/>
                <a:cs typeface="Times New Roman"/>
              </a:endParaRPr>
            </a:p>
          </p:txBody>
        </p:sp>
        <p:sp>
          <p:nvSpPr>
            <p:cNvPr id="25" name="Text Box 635"/>
            <p:cNvSpPr txBox="1">
              <a:spLocks noChangeArrowheads="1"/>
            </p:cNvSpPr>
            <p:nvPr/>
          </p:nvSpPr>
          <p:spPr bwMode="auto">
            <a:xfrm>
              <a:off x="6108551" y="5229618"/>
              <a:ext cx="329577" cy="294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ja-JP" sz="1800" b="0" i="1" u="none" strike="noStrike" kern="100" cap="none" spc="0" normalizeH="0" baseline="0" noProof="0" dirty="0">
                  <a:ln>
                    <a:noFill/>
                  </a:ln>
                  <a:solidFill>
                    <a:prstClr val="black"/>
                  </a:solidFill>
                  <a:effectLst/>
                  <a:uLnTx/>
                  <a:uFillTx/>
                  <a:latin typeface="Century"/>
                  <a:ea typeface="ＭＳ 明朝"/>
                  <a:cs typeface="Times New Roman"/>
                </a:rPr>
                <a:t>D</a:t>
              </a:r>
              <a:endParaRPr kumimoji="0" lang="ja-JP" altLang="en-US" sz="1800" b="0" i="1" u="none" strike="noStrike" kern="100" cap="none" spc="0" normalizeH="0" baseline="0" noProof="0" dirty="0">
                <a:ln>
                  <a:noFill/>
                </a:ln>
                <a:solidFill>
                  <a:prstClr val="black"/>
                </a:solidFill>
                <a:effectLst/>
                <a:uLnTx/>
                <a:uFillTx/>
                <a:latin typeface="Century"/>
                <a:ea typeface="ＭＳ 明朝"/>
                <a:cs typeface="Times New Roman"/>
              </a:endParaRPr>
            </a:p>
          </p:txBody>
        </p:sp>
        <p:graphicFrame>
          <p:nvGraphicFramePr>
            <p:cNvPr id="26" name="Object 15"/>
            <p:cNvGraphicFramePr>
              <a:graphicFrameLocks noChangeAspect="1"/>
            </p:cNvGraphicFramePr>
            <p:nvPr>
              <p:extLst>
                <p:ext uri="{D42A27DB-BD31-4B8C-83A1-F6EECF244321}">
                  <p14:modId xmlns:p14="http://schemas.microsoft.com/office/powerpoint/2010/main" val="4241031385"/>
                </p:ext>
              </p:extLst>
            </p:nvPr>
          </p:nvGraphicFramePr>
          <p:xfrm>
            <a:off x="2668800" y="3723895"/>
            <a:ext cx="358960" cy="402515"/>
          </p:xfrm>
          <a:graphic>
            <a:graphicData uri="http://schemas.openxmlformats.org/presentationml/2006/ole">
              <mc:AlternateContent xmlns:mc="http://schemas.openxmlformats.org/markup-compatibility/2006">
                <mc:Choice xmlns:v="urn:schemas-microsoft-com:vml" Requires="v">
                  <p:oleObj spid="_x0000_s51238" name="Equation" r:id="rId4" imgW="215640" imgH="241200" progId="Equation.DSMT4">
                    <p:embed/>
                  </p:oleObj>
                </mc:Choice>
                <mc:Fallback>
                  <p:oleObj name="Equation" r:id="rId4" imgW="215640" imgH="241200" progId="Equation.DSMT4">
                    <p:embed/>
                    <p:pic>
                      <p:nvPicPr>
                        <p:cNvPr id="0" name=""/>
                        <p:cNvPicPr>
                          <a:picLocks noChangeAspect="1" noChangeArrowheads="1"/>
                        </p:cNvPicPr>
                        <p:nvPr/>
                      </p:nvPicPr>
                      <p:blipFill>
                        <a:blip r:embed="rId5"/>
                        <a:srcRect/>
                        <a:stretch>
                          <a:fillRect/>
                        </a:stretch>
                      </p:blipFill>
                      <p:spPr bwMode="auto">
                        <a:xfrm>
                          <a:off x="2668800" y="3723895"/>
                          <a:ext cx="358960" cy="402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7" name="Object 20"/>
            <p:cNvGraphicFramePr>
              <a:graphicFrameLocks noChangeAspect="1"/>
            </p:cNvGraphicFramePr>
            <p:nvPr>
              <p:extLst>
                <p:ext uri="{D42A27DB-BD31-4B8C-83A1-F6EECF244321}">
                  <p14:modId xmlns:p14="http://schemas.microsoft.com/office/powerpoint/2010/main" val="2027583801"/>
                </p:ext>
              </p:extLst>
            </p:nvPr>
          </p:nvGraphicFramePr>
          <p:xfrm>
            <a:off x="2646272" y="4426795"/>
            <a:ext cx="372477" cy="395006"/>
          </p:xfrm>
          <a:graphic>
            <a:graphicData uri="http://schemas.openxmlformats.org/presentationml/2006/ole">
              <mc:AlternateContent xmlns:mc="http://schemas.openxmlformats.org/markup-compatibility/2006">
                <mc:Choice xmlns:v="urn:schemas-microsoft-com:vml" Requires="v">
                  <p:oleObj spid="_x0000_s51239" name="Equation" r:id="rId6" imgW="228600" imgH="241200" progId="Equation.DSMT4">
                    <p:embed/>
                  </p:oleObj>
                </mc:Choice>
                <mc:Fallback>
                  <p:oleObj name="Equation" r:id="rId6" imgW="228600" imgH="241200" progId="Equation.DSMT4">
                    <p:embed/>
                    <p:pic>
                      <p:nvPicPr>
                        <p:cNvPr id="0" name=""/>
                        <p:cNvPicPr>
                          <a:picLocks noChangeAspect="1" noChangeArrowheads="1"/>
                        </p:cNvPicPr>
                        <p:nvPr/>
                      </p:nvPicPr>
                      <p:blipFill>
                        <a:blip r:embed="rId7"/>
                        <a:srcRect/>
                        <a:stretch>
                          <a:fillRect/>
                        </a:stretch>
                      </p:blipFill>
                      <p:spPr bwMode="auto">
                        <a:xfrm>
                          <a:off x="2646272" y="4426795"/>
                          <a:ext cx="372477" cy="395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 name="Object 21"/>
            <p:cNvGraphicFramePr>
              <a:graphicFrameLocks noChangeAspect="1"/>
            </p:cNvGraphicFramePr>
            <p:nvPr>
              <p:extLst>
                <p:ext uri="{D42A27DB-BD31-4B8C-83A1-F6EECF244321}">
                  <p14:modId xmlns:p14="http://schemas.microsoft.com/office/powerpoint/2010/main" val="3410547937"/>
                </p:ext>
              </p:extLst>
            </p:nvPr>
          </p:nvGraphicFramePr>
          <p:xfrm>
            <a:off x="5223771" y="5772880"/>
            <a:ext cx="289871" cy="373979"/>
          </p:xfrm>
          <a:graphic>
            <a:graphicData uri="http://schemas.openxmlformats.org/presentationml/2006/ole">
              <mc:AlternateContent xmlns:mc="http://schemas.openxmlformats.org/markup-compatibility/2006">
                <mc:Choice xmlns:v="urn:schemas-microsoft-com:vml" Requires="v">
                  <p:oleObj spid="_x0000_s51240" name="Equation" r:id="rId8" imgW="177480" imgH="228600" progId="Equation.DSMT4">
                    <p:embed/>
                  </p:oleObj>
                </mc:Choice>
                <mc:Fallback>
                  <p:oleObj name="Equation" r:id="rId8" imgW="177480" imgH="228600" progId="Equation.DSMT4">
                    <p:embed/>
                    <p:pic>
                      <p:nvPicPr>
                        <p:cNvPr id="0" name=""/>
                        <p:cNvPicPr>
                          <a:picLocks noChangeAspect="1" noChangeArrowheads="1"/>
                        </p:cNvPicPr>
                        <p:nvPr/>
                      </p:nvPicPr>
                      <p:blipFill>
                        <a:blip r:embed="rId9"/>
                        <a:srcRect/>
                        <a:stretch>
                          <a:fillRect/>
                        </a:stretch>
                      </p:blipFill>
                      <p:spPr bwMode="auto">
                        <a:xfrm>
                          <a:off x="5223771" y="5772880"/>
                          <a:ext cx="289871" cy="373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9" name="Object 25"/>
            <p:cNvGraphicFramePr>
              <a:graphicFrameLocks noChangeAspect="1"/>
            </p:cNvGraphicFramePr>
            <p:nvPr>
              <p:extLst>
                <p:ext uri="{D42A27DB-BD31-4B8C-83A1-F6EECF244321}">
                  <p14:modId xmlns:p14="http://schemas.microsoft.com/office/powerpoint/2010/main" val="4023346440"/>
                </p:ext>
              </p:extLst>
            </p:nvPr>
          </p:nvGraphicFramePr>
          <p:xfrm>
            <a:off x="3713730" y="5773631"/>
            <a:ext cx="331925" cy="372477"/>
          </p:xfrm>
          <a:graphic>
            <a:graphicData uri="http://schemas.openxmlformats.org/presentationml/2006/ole">
              <mc:AlternateContent xmlns:mc="http://schemas.openxmlformats.org/markup-compatibility/2006">
                <mc:Choice xmlns:v="urn:schemas-microsoft-com:vml" Requires="v">
                  <p:oleObj spid="_x0000_s51241" name="Equation" r:id="rId10" imgW="203040" imgH="228600" progId="Equation.DSMT4">
                    <p:embed/>
                  </p:oleObj>
                </mc:Choice>
                <mc:Fallback>
                  <p:oleObj name="Equation" r:id="rId10" imgW="203040" imgH="228600" progId="Equation.DSMT4">
                    <p:embed/>
                    <p:pic>
                      <p:nvPicPr>
                        <p:cNvPr id="0" name=""/>
                        <p:cNvPicPr>
                          <a:picLocks noChangeAspect="1" noChangeArrowheads="1"/>
                        </p:cNvPicPr>
                        <p:nvPr/>
                      </p:nvPicPr>
                      <p:blipFill>
                        <a:blip r:embed="rId11"/>
                        <a:srcRect/>
                        <a:stretch>
                          <a:fillRect/>
                        </a:stretch>
                      </p:blipFill>
                      <p:spPr bwMode="auto">
                        <a:xfrm>
                          <a:off x="3713730" y="5773631"/>
                          <a:ext cx="331925" cy="372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32" name="正方形/長方形 31"/>
          <p:cNvSpPr/>
          <p:nvPr/>
        </p:nvSpPr>
        <p:spPr>
          <a:xfrm>
            <a:off x="1146758" y="5108858"/>
            <a:ext cx="4496744" cy="461665"/>
          </a:xfrm>
          <a:prstGeom prst="rect">
            <a:avLst/>
          </a:prstGeom>
          <a:ln>
            <a:solidFill>
              <a:schemeClr val="tx1"/>
            </a:solidFill>
          </a:ln>
        </p:spPr>
        <p:txBody>
          <a:bodyPr wrap="none">
            <a:spAutoFit/>
          </a:bodyPr>
          <a:lstStyle/>
          <a:p>
            <a:r>
              <a:rPr lang="ja-JP" altLang="en-US" sz="2400" dirty="0">
                <a:solidFill>
                  <a:srgbClr val="000000"/>
                </a:solidFill>
              </a:rPr>
              <a:t>第</a:t>
            </a:r>
            <a:r>
              <a:rPr lang="en-US" altLang="ja-JP" sz="2400" dirty="0">
                <a:solidFill>
                  <a:srgbClr val="000000"/>
                </a:solidFill>
              </a:rPr>
              <a:t>1</a:t>
            </a:r>
            <a:r>
              <a:rPr lang="ja-JP" altLang="en-US" sz="2400" dirty="0">
                <a:solidFill>
                  <a:srgbClr val="000000"/>
                </a:solidFill>
              </a:rPr>
              <a:t>財の輸入額＝第</a:t>
            </a:r>
            <a:r>
              <a:rPr lang="en-US" altLang="ja-JP" sz="2400" dirty="0">
                <a:solidFill>
                  <a:srgbClr val="000000"/>
                </a:solidFill>
              </a:rPr>
              <a:t>2</a:t>
            </a:r>
            <a:r>
              <a:rPr lang="ja-JP" altLang="en-US" sz="2400" dirty="0">
                <a:solidFill>
                  <a:srgbClr val="000000"/>
                </a:solidFill>
              </a:rPr>
              <a:t>財の輸出額</a:t>
            </a:r>
            <a:endParaRPr lang="ja-JP" altLang="en-US" sz="2400" dirty="0"/>
          </a:p>
        </p:txBody>
      </p:sp>
    </p:spTree>
    <p:extLst>
      <p:ext uri="{BB962C8B-B14F-4D97-AF65-F5344CB8AC3E}">
        <p14:creationId xmlns:p14="http://schemas.microsoft.com/office/powerpoint/2010/main" val="1788825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wipe(left)">
                                      <p:cBhvr>
                                        <p:cTn id="28" dur="500"/>
                                        <p:tgtEl>
                                          <p:spTgt spid="3">
                                            <p:txEl>
                                              <p:pRg st="7" end="7"/>
                                            </p:txEl>
                                          </p:spTgt>
                                        </p:tgtEl>
                                      </p:cBhvr>
                                    </p:animEffect>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なぜ貿易が行われるのか？</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a:t>貿易とは何か？</a:t>
            </a:r>
            <a:endParaRPr kumimoji="1" lang="en-US" altLang="ja-JP" dirty="0"/>
          </a:p>
          <a:p>
            <a:pPr lvl="1"/>
            <a:r>
              <a:rPr kumimoji="1" lang="ja-JP" altLang="en-US" dirty="0"/>
              <a:t>⇒ 国内で生産された財を外国に売る（輸出）＆外国で生産された財を外国から買う（輸入）</a:t>
            </a:r>
            <a:endParaRPr kumimoji="1" lang="en-US" altLang="ja-JP" dirty="0"/>
          </a:p>
          <a:p>
            <a:r>
              <a:rPr lang="ja-JP" altLang="en-US" dirty="0"/>
              <a:t>⇒ 国内の生産≠消費</a:t>
            </a:r>
            <a:endParaRPr lang="en-US" altLang="ja-JP" dirty="0"/>
          </a:p>
          <a:p>
            <a:pPr lvl="1"/>
            <a:r>
              <a:rPr kumimoji="1" lang="ja-JP" altLang="en-US" dirty="0"/>
              <a:t>国内の生産＝消費：閉鎖経済（</a:t>
            </a:r>
            <a:r>
              <a:rPr kumimoji="1" lang="en-US" altLang="ja-JP" dirty="0"/>
              <a:t>closed economy</a:t>
            </a:r>
            <a:r>
              <a:rPr kumimoji="1" lang="ja-JP" altLang="en-US" dirty="0"/>
              <a:t>）</a:t>
            </a:r>
            <a:r>
              <a:rPr kumimoji="1" lang="en-US" altLang="ja-JP" dirty="0"/>
              <a:t>or</a:t>
            </a:r>
            <a:r>
              <a:rPr kumimoji="1" lang="ja-JP" altLang="en-US" dirty="0"/>
              <a:t>自給自足（</a:t>
            </a:r>
            <a:r>
              <a:rPr kumimoji="1" lang="en-US" altLang="ja-JP" dirty="0"/>
              <a:t>autarky</a:t>
            </a:r>
            <a:r>
              <a:rPr kumimoji="1" lang="ja-JP" altLang="en-US" dirty="0"/>
              <a:t>）</a:t>
            </a:r>
            <a:endParaRPr kumimoji="1" lang="en-US" altLang="ja-JP" dirty="0"/>
          </a:p>
          <a:p>
            <a:pPr lvl="1"/>
            <a:r>
              <a:rPr lang="ja-JP" altLang="en-US" dirty="0"/>
              <a:t>国内の生産＞（＜）消費 → 輸出（輸入）</a:t>
            </a:r>
            <a:endParaRPr kumimoji="1" lang="en-US" altLang="ja-JP" dirty="0"/>
          </a:p>
          <a:p>
            <a:pPr lvl="8"/>
            <a:endParaRPr lang="en-US" altLang="ja-JP" dirty="0"/>
          </a:p>
          <a:p>
            <a:r>
              <a:rPr lang="ja-JP" altLang="en-US" dirty="0"/>
              <a:t>貿易をした方が，自給自足よりもその国にとって望ましい（貿易利益の存在）場合，貿易が行われる</a:t>
            </a:r>
            <a:endParaRPr lang="en-US" altLang="ja-JP"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a:t>
            </a:fld>
            <a:endParaRPr kumimoji="1" lang="ja-JP" altLang="en-US" dirty="0"/>
          </a:p>
        </p:txBody>
      </p:sp>
    </p:spTree>
    <p:extLst>
      <p:ext uri="{BB962C8B-B14F-4D97-AF65-F5344CB8AC3E}">
        <p14:creationId xmlns:p14="http://schemas.microsoft.com/office/powerpoint/2010/main" val="992309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left)">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left)">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wipe(left)">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a:t>閉鎖経済・自由貿易の均衡と比較優位（つづき）</a:t>
            </a:r>
            <a:endParaRPr kumimoji="1" lang="ja-JP" altLang="en-US" sz="4000" dirty="0"/>
          </a:p>
        </p:txBody>
      </p:sp>
      <p:sp>
        <p:nvSpPr>
          <p:cNvPr id="3" name="コンテンツ プレースホルダー 2"/>
          <p:cNvSpPr>
            <a:spLocks noGrp="1"/>
          </p:cNvSpPr>
          <p:nvPr>
            <p:ph idx="1"/>
          </p:nvPr>
        </p:nvSpPr>
        <p:spPr>
          <a:xfrm>
            <a:off x="838200" y="1825625"/>
            <a:ext cx="10515600" cy="4895852"/>
          </a:xfrm>
        </p:spPr>
        <p:txBody>
          <a:bodyPr>
            <a:normAutofit/>
          </a:bodyPr>
          <a:lstStyle/>
          <a:p>
            <a:r>
              <a:rPr lang="ja-JP" altLang="en-US" dirty="0"/>
              <a:t>閉鎖経済（貿易開始前）における各国の均衡価格：</a:t>
            </a:r>
            <a:r>
              <a:rPr lang="en-US" altLang="ja-JP" dirty="0"/>
              <a:t>p</a:t>
            </a:r>
            <a:r>
              <a:rPr lang="en-US" altLang="ja-JP" baseline="-25000" dirty="0"/>
              <a:t>1</a:t>
            </a:r>
            <a:r>
              <a:rPr lang="en-US" altLang="ja-JP" baseline="30000" dirty="0"/>
              <a:t>A</a:t>
            </a:r>
            <a:r>
              <a:rPr lang="en-US" altLang="ja-JP" dirty="0"/>
              <a:t>&lt;p</a:t>
            </a:r>
            <a:r>
              <a:rPr lang="en-US" altLang="ja-JP" baseline="-25000" dirty="0"/>
              <a:t>1</a:t>
            </a:r>
            <a:r>
              <a:rPr lang="en-US" altLang="ja-JP" baseline="30000" dirty="0"/>
              <a:t>A*</a:t>
            </a:r>
            <a:r>
              <a:rPr lang="ja-JP" altLang="en-US" dirty="0"/>
              <a:t>とする</a:t>
            </a:r>
            <a:endParaRPr lang="en-US" altLang="ja-JP" dirty="0"/>
          </a:p>
          <a:p>
            <a:pPr lvl="1"/>
            <a:r>
              <a:rPr lang="ja-JP" altLang="en-US" dirty="0"/>
              <a:t>自国の第</a:t>
            </a:r>
            <a:r>
              <a:rPr lang="en-US" altLang="ja-JP" dirty="0"/>
              <a:t>1</a:t>
            </a:r>
            <a:r>
              <a:rPr lang="ja-JP" altLang="en-US" dirty="0"/>
              <a:t>財の相対価格＜外国の第</a:t>
            </a:r>
            <a:r>
              <a:rPr lang="en-US" altLang="ja-JP" dirty="0"/>
              <a:t>1</a:t>
            </a:r>
            <a:r>
              <a:rPr lang="ja-JP" altLang="en-US" dirty="0"/>
              <a:t>財の相対価格</a:t>
            </a:r>
          </a:p>
          <a:p>
            <a:pPr lvl="1"/>
            <a:r>
              <a:rPr lang="ja-JP" altLang="en-US" dirty="0"/>
              <a:t>自国の第</a:t>
            </a:r>
            <a:r>
              <a:rPr lang="en-US" altLang="ja-JP" dirty="0"/>
              <a:t>2</a:t>
            </a:r>
            <a:r>
              <a:rPr lang="ja-JP" altLang="en-US" dirty="0"/>
              <a:t>財の相対価格＞外国の第</a:t>
            </a:r>
            <a:r>
              <a:rPr lang="en-US" altLang="ja-JP" dirty="0"/>
              <a:t>2</a:t>
            </a:r>
            <a:r>
              <a:rPr lang="ja-JP" altLang="en-US" dirty="0"/>
              <a:t>財の相対価格</a:t>
            </a:r>
          </a:p>
          <a:p>
            <a:r>
              <a:rPr lang="ja-JP" altLang="en-US" dirty="0"/>
              <a:t>このとき、 「自国（外国）は第</a:t>
            </a:r>
            <a:r>
              <a:rPr lang="en-US" altLang="ja-JP" dirty="0"/>
              <a:t>1</a:t>
            </a:r>
            <a:r>
              <a:rPr lang="ja-JP" altLang="en-US" dirty="0"/>
              <a:t>財（第</a:t>
            </a:r>
            <a:r>
              <a:rPr lang="en-US" altLang="ja-JP" dirty="0"/>
              <a:t>2</a:t>
            </a:r>
            <a:r>
              <a:rPr lang="ja-JP" altLang="en-US" dirty="0"/>
              <a:t>財）に比較優位を持ち、第</a:t>
            </a:r>
            <a:r>
              <a:rPr lang="en-US" altLang="ja-JP" dirty="0"/>
              <a:t>2</a:t>
            </a:r>
            <a:r>
              <a:rPr lang="ja-JP" altLang="en-US" dirty="0"/>
              <a:t>財（第</a:t>
            </a:r>
            <a:r>
              <a:rPr lang="en-US" altLang="ja-JP" dirty="0"/>
              <a:t>1</a:t>
            </a:r>
            <a:r>
              <a:rPr lang="ja-JP" altLang="en-US" dirty="0"/>
              <a:t>財）に比較劣位を持つ」という</a:t>
            </a:r>
            <a:endParaRPr lang="en-US" altLang="ja-JP" dirty="0"/>
          </a:p>
          <a:p>
            <a:r>
              <a:rPr lang="ja-JP" altLang="en-US" dirty="0"/>
              <a:t>貿易を開始すると、</a:t>
            </a:r>
            <a:endParaRPr lang="en-US" altLang="ja-JP" dirty="0"/>
          </a:p>
          <a:p>
            <a:pPr lvl="1"/>
            <a:r>
              <a:rPr lang="ja-JP" altLang="en-US" dirty="0"/>
              <a:t>自国：第</a:t>
            </a:r>
            <a:r>
              <a:rPr lang="en-US" altLang="ja-JP" dirty="0"/>
              <a:t>1</a:t>
            </a:r>
            <a:r>
              <a:rPr lang="ja-JP" altLang="en-US" dirty="0"/>
              <a:t>財を輸出し第</a:t>
            </a:r>
            <a:r>
              <a:rPr lang="en-US" altLang="ja-JP" dirty="0"/>
              <a:t>2</a:t>
            </a:r>
            <a:r>
              <a:rPr lang="ja-JP" altLang="en-US" dirty="0"/>
              <a:t>財を輸入、外国：第</a:t>
            </a:r>
            <a:r>
              <a:rPr lang="en-US" altLang="ja-JP" dirty="0"/>
              <a:t>1</a:t>
            </a:r>
            <a:r>
              <a:rPr lang="ja-JP" altLang="en-US" dirty="0"/>
              <a:t>財を輸入し第</a:t>
            </a:r>
            <a:r>
              <a:rPr lang="en-US" altLang="ja-JP" dirty="0"/>
              <a:t>2</a:t>
            </a:r>
            <a:r>
              <a:rPr lang="ja-JP" altLang="en-US" dirty="0"/>
              <a:t>財を輸出</a:t>
            </a:r>
            <a:endParaRPr lang="en-US" altLang="ja-JP" dirty="0"/>
          </a:p>
          <a:p>
            <a:r>
              <a:rPr lang="ja-JP" altLang="en-US" dirty="0"/>
              <a:t>各国は比較優位を持つ財を輸出</a:t>
            </a:r>
            <a:endParaRPr lang="en-US" altLang="ja-JP" dirty="0"/>
          </a:p>
          <a:p>
            <a:r>
              <a:rPr lang="ja-JP" altLang="en-US" dirty="0"/>
              <a:t>比較優位を決めるものは何か？</a:t>
            </a:r>
            <a:endParaRPr lang="en-US" altLang="ja-JP" dirty="0"/>
          </a:p>
          <a:p>
            <a:pPr lvl="1"/>
            <a:r>
              <a:rPr lang="ja-JP" altLang="en-US" dirty="0"/>
              <a:t>生産技術（リカード・モデル）</a:t>
            </a:r>
            <a:endParaRPr lang="en-US" altLang="ja-JP" dirty="0"/>
          </a:p>
          <a:p>
            <a:pPr lvl="1"/>
            <a:r>
              <a:rPr lang="ja-JP" altLang="en-US" dirty="0"/>
              <a:t>生産要素の賦存状況（ヘクシャー</a:t>
            </a:r>
            <a:r>
              <a:rPr lang="en-US" altLang="ja-JP" dirty="0"/>
              <a:t>=</a:t>
            </a:r>
            <a:r>
              <a:rPr lang="ja-JP" altLang="en-US" dirty="0"/>
              <a:t>オリーン・モデル）</a:t>
            </a:r>
            <a:endParaRPr lang="en-US" altLang="ja-JP"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20</a:t>
            </a:fld>
            <a:endParaRPr kumimoji="1" lang="ja-JP" altLang="en-US" dirty="0"/>
          </a:p>
        </p:txBody>
      </p:sp>
    </p:spTree>
    <p:extLst>
      <p:ext uri="{BB962C8B-B14F-4D97-AF65-F5344CB8AC3E}">
        <p14:creationId xmlns:p14="http://schemas.microsoft.com/office/powerpoint/2010/main" val="1736300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down)">
                                      <p:cBhvr>
                                        <p:cTn id="11" dur="500"/>
                                        <p:tgtEl>
                                          <p:spTgt spid="3">
                                            <p:txEl>
                                              <p:pRg st="1" end="1"/>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childTnLst>
                          </p:cTn>
                        </p:par>
                        <p:par>
                          <p:cTn id="26" fill="hold">
                            <p:stCondLst>
                              <p:cond delay="500"/>
                            </p:stCondLst>
                            <p:childTnLst>
                              <p:par>
                                <p:cTn id="27" presetID="22" presetClass="entr" presetSubtype="4" fill="hold" grpId="0" nodeType="after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down)">
                                      <p:cBhvr>
                                        <p:cTn id="29" dur="500"/>
                                        <p:tgtEl>
                                          <p:spTgt spid="3">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wipe(down)">
                                      <p:cBhvr>
                                        <p:cTn id="34" dur="500"/>
                                        <p:tgtEl>
                                          <p:spTgt spid="3">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wipe(down)">
                                      <p:cBhvr>
                                        <p:cTn id="39" dur="500"/>
                                        <p:tgtEl>
                                          <p:spTgt spid="3">
                                            <p:txEl>
                                              <p:pRg st="7" end="7"/>
                                            </p:txEl>
                                          </p:spTgt>
                                        </p:tgtEl>
                                      </p:cBhvr>
                                    </p:animEffect>
                                  </p:childTnLst>
                                </p:cTn>
                              </p:par>
                            </p:childTnLst>
                          </p:cTn>
                        </p:par>
                        <p:par>
                          <p:cTn id="40" fill="hold">
                            <p:stCondLst>
                              <p:cond delay="500"/>
                            </p:stCondLst>
                            <p:childTnLst>
                              <p:par>
                                <p:cTn id="41" presetID="22" presetClass="entr" presetSubtype="4" fill="hold" grpId="0" nodeType="after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wipe(down)">
                                      <p:cBhvr>
                                        <p:cTn id="43" dur="500"/>
                                        <p:tgtEl>
                                          <p:spTgt spid="3">
                                            <p:txEl>
                                              <p:pRg st="8" end="8"/>
                                            </p:txEl>
                                          </p:spTgt>
                                        </p:tgtEl>
                                      </p:cBhvr>
                                    </p:animEffect>
                                  </p:childTnLst>
                                </p:cTn>
                              </p:par>
                            </p:childTnLst>
                          </p:cTn>
                        </p:par>
                        <p:par>
                          <p:cTn id="44" fill="hold">
                            <p:stCondLst>
                              <p:cond delay="1000"/>
                            </p:stCondLst>
                            <p:childTnLst>
                              <p:par>
                                <p:cTn id="45" presetID="22" presetClass="entr" presetSubtype="4" fill="hold" grpId="0"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wipe(down)">
                                      <p:cBhvr>
                                        <p:cTn id="4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貿易利益：部分均衡モデルによる分析</a:t>
            </a:r>
          </a:p>
        </p:txBody>
      </p:sp>
      <p:sp>
        <p:nvSpPr>
          <p:cNvPr id="3" name="コンテンツ プレースホルダー 2"/>
          <p:cNvSpPr>
            <a:spLocks noGrp="1"/>
          </p:cNvSpPr>
          <p:nvPr>
            <p:ph idx="1"/>
          </p:nvPr>
        </p:nvSpPr>
        <p:spPr/>
        <p:txBody>
          <a:bodyPr>
            <a:normAutofit/>
          </a:bodyPr>
          <a:lstStyle/>
          <a:p>
            <a:r>
              <a:rPr kumimoji="1" lang="ja-JP" altLang="en-US" dirty="0"/>
              <a:t>部分均衡モデル：ある１つの財の市場に着目</a:t>
            </a:r>
            <a:endParaRPr kumimoji="1" lang="en-US" altLang="ja-JP" dirty="0"/>
          </a:p>
          <a:p>
            <a:pPr lvl="1"/>
            <a:r>
              <a:rPr lang="ja-JP" altLang="en-US" dirty="0"/>
              <a:t>生産量：供給曲線上で決定</a:t>
            </a:r>
            <a:endParaRPr lang="en-US" altLang="ja-JP" dirty="0"/>
          </a:p>
          <a:p>
            <a:pPr lvl="1"/>
            <a:r>
              <a:rPr kumimoji="1" lang="ja-JP" altLang="en-US" dirty="0"/>
              <a:t>消費量：需要曲線上で決定</a:t>
            </a:r>
            <a:endParaRPr kumimoji="1" lang="en-US" altLang="ja-JP" dirty="0"/>
          </a:p>
          <a:p>
            <a:r>
              <a:rPr kumimoji="1" lang="ja-JP" altLang="en-US" dirty="0"/>
              <a:t>資源配分の望ましさ（社会的厚生の大きさ）：部分均衡モデルでは余剰の大きさで評価</a:t>
            </a:r>
            <a:endParaRPr lang="en-US" altLang="ja-JP" dirty="0"/>
          </a:p>
          <a:p>
            <a:pPr lvl="1"/>
            <a:r>
              <a:rPr kumimoji="1" lang="ja-JP" altLang="en-US" dirty="0"/>
              <a:t>社会的余剰＝消費者余剰＋生産者余剰</a:t>
            </a:r>
            <a:endParaRPr lang="en-US" altLang="ja-JP" dirty="0"/>
          </a:p>
          <a:p>
            <a:pPr lvl="1"/>
            <a:r>
              <a:rPr kumimoji="1" lang="ja-JP" altLang="en-US" dirty="0"/>
              <a:t>消費者余剰</a:t>
            </a:r>
            <a:r>
              <a:rPr lang="ja-JP" altLang="en-US" dirty="0"/>
              <a:t>（</a:t>
            </a:r>
            <a:r>
              <a:rPr lang="en-US" altLang="ja-JP" dirty="0"/>
              <a:t>consumer surplus</a:t>
            </a:r>
            <a:r>
              <a:rPr lang="ja-JP" altLang="en-US" dirty="0"/>
              <a:t>）</a:t>
            </a:r>
            <a:r>
              <a:rPr kumimoji="1" lang="ja-JP" altLang="en-US" dirty="0"/>
              <a:t>：価格が低いほど大きい</a:t>
            </a:r>
            <a:endParaRPr kumimoji="1" lang="en-US" altLang="ja-JP" dirty="0"/>
          </a:p>
          <a:p>
            <a:pPr lvl="1"/>
            <a:r>
              <a:rPr lang="ja-JP" altLang="en-US" dirty="0"/>
              <a:t>生産者余剰（</a:t>
            </a:r>
            <a:r>
              <a:rPr lang="en-US" altLang="ja-JP" dirty="0"/>
              <a:t>producer surplus</a:t>
            </a:r>
            <a:r>
              <a:rPr lang="ja-JP" altLang="en-US" dirty="0"/>
              <a:t>）：価格が高いほど大きい</a:t>
            </a:r>
            <a:endParaRPr kumimoji="1" lang="en-US" altLang="ja-JP" dirty="0"/>
          </a:p>
          <a:p>
            <a:r>
              <a:rPr lang="ja-JP" altLang="en-US" dirty="0"/>
              <a:t>閉鎖経済の均衡：財に対する一国内の需要曲線＝供給曲線の状態</a:t>
            </a:r>
            <a:endParaRPr lang="en-US" altLang="ja-JP" dirty="0"/>
          </a:p>
          <a:p>
            <a:pPr lvl="1"/>
            <a:r>
              <a:rPr lang="ja-JP" altLang="en-US" dirty="0"/>
              <a:t>均衡価格を</a:t>
            </a:r>
            <a:r>
              <a:rPr lang="en-US" altLang="ja-JP" dirty="0"/>
              <a:t>P</a:t>
            </a:r>
            <a:r>
              <a:rPr lang="en-US" altLang="ja-JP" baseline="30000" dirty="0"/>
              <a:t>A</a:t>
            </a:r>
            <a:r>
              <a:rPr lang="ja-JP" altLang="en-US" dirty="0"/>
              <a:t>とする</a:t>
            </a:r>
            <a:endParaRPr lang="en-US" altLang="ja-JP"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a:t>
            </a:fld>
            <a:endParaRPr kumimoji="1" lang="ja-JP" altLang="en-US" dirty="0"/>
          </a:p>
        </p:txBody>
      </p:sp>
    </p:spTree>
    <p:extLst>
      <p:ext uri="{BB962C8B-B14F-4D97-AF65-F5344CB8AC3E}">
        <p14:creationId xmlns:p14="http://schemas.microsoft.com/office/powerpoint/2010/main" val="3529645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left)">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left)">
                                      <p:cBhvr>
                                        <p:cTn id="37" dur="500"/>
                                        <p:tgtEl>
                                          <p:spTgt spid="3">
                                            <p:txEl>
                                              <p:pRg st="7" end="7"/>
                                            </p:txEl>
                                          </p:spTgt>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wipe(left)">
                                      <p:cBhvr>
                                        <p:cTn id="4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4</a:t>
            </a:fld>
            <a:endParaRPr kumimoji="1" lang="ja-JP" altLang="en-US" dirty="0"/>
          </a:p>
        </p:txBody>
      </p:sp>
      <p:sp>
        <p:nvSpPr>
          <p:cNvPr id="6" name="スライド番号プレースホルダ 4"/>
          <p:cNvSpPr txBox="1">
            <a:spLocks/>
          </p:cNvSpPr>
          <p:nvPr/>
        </p:nvSpPr>
        <p:spPr>
          <a:xfrm>
            <a:off x="0" y="1271589"/>
            <a:ext cx="533400" cy="244475"/>
          </a:xfrm>
          <a:prstGeom prst="rect">
            <a:avLst/>
          </a:prstGeom>
        </p:spPr>
        <p:txBody>
          <a:bodyPr vert="horz" lIns="91440" tIns="45720" rIns="91440" bIns="45720" rtlCol="0" anchor="ctr"/>
          <a:lstStyle>
            <a:defPPr>
              <a:defRPr lang="ja-JP"/>
            </a:defPPr>
            <a:lvl1pPr marL="0" algn="r" defTabSz="914400" rtl="0" eaLnBrk="0" latinLnBrk="0" hangingPunct="0">
              <a:defRPr kumimoji="1" sz="1200" kern="1200">
                <a:solidFill>
                  <a:schemeClr val="tx1"/>
                </a:solidFill>
                <a:latin typeface="Arial" panose="020B0604020202020204" pitchFamily="34" charset="0"/>
                <a:ea typeface="ＭＳ Ｐゴシック" panose="020B0600070205080204" pitchFamily="50" charset="-128"/>
                <a:cs typeface="+mn-cs"/>
              </a:defRPr>
            </a:lvl1pPr>
            <a:lvl2pPr marL="742950" indent="-285750" algn="l" defTabSz="914400" rtl="0" eaLnBrk="0" latinLnBrk="0" hangingPunct="0">
              <a:defRPr kumimoji="1" sz="1800" kern="1200">
                <a:solidFill>
                  <a:schemeClr val="tx1"/>
                </a:solidFill>
                <a:latin typeface="Arial" panose="020B0604020202020204" pitchFamily="34" charset="0"/>
                <a:ea typeface="ＭＳ Ｐゴシック" panose="020B0600070205080204" pitchFamily="50" charset="-128"/>
                <a:cs typeface="+mn-cs"/>
              </a:defRPr>
            </a:lvl2pPr>
            <a:lvl3pPr marL="1143000" indent="-228600" algn="l" defTabSz="914400" rtl="0" eaLnBrk="0" latinLnBrk="0" hangingPunct="0">
              <a:defRPr kumimoji="1" sz="1800" kern="1200">
                <a:solidFill>
                  <a:schemeClr val="tx1"/>
                </a:solidFill>
                <a:latin typeface="Arial" panose="020B0604020202020204" pitchFamily="34" charset="0"/>
                <a:ea typeface="ＭＳ Ｐゴシック" panose="020B0600070205080204" pitchFamily="50" charset="-128"/>
                <a:cs typeface="+mn-cs"/>
              </a:defRPr>
            </a:lvl3pPr>
            <a:lvl4pPr marL="1600200" indent="-228600" algn="l" defTabSz="914400" rtl="0" eaLnBrk="0" latinLnBrk="0" hangingPunct="0">
              <a:defRPr kumimoji="1" sz="1800" kern="1200">
                <a:solidFill>
                  <a:schemeClr val="tx1"/>
                </a:solidFill>
                <a:latin typeface="Arial" panose="020B0604020202020204" pitchFamily="34" charset="0"/>
                <a:ea typeface="ＭＳ Ｐゴシック" panose="020B0600070205080204" pitchFamily="50" charset="-128"/>
                <a:cs typeface="+mn-cs"/>
              </a:defRPr>
            </a:lvl4pPr>
            <a:lvl5pPr marL="2057400" indent="-228600" algn="l" defTabSz="914400" rtl="0" eaLnBrk="0" latinLnBrk="0" hangingPunct="0">
              <a:defRPr kumimoji="1" sz="1800" kern="1200">
                <a:solidFill>
                  <a:schemeClr val="tx1"/>
                </a:solidFill>
                <a:latin typeface="Arial" panose="020B0604020202020204" pitchFamily="34" charset="0"/>
                <a:ea typeface="ＭＳ Ｐゴシック" panose="020B0600070205080204" pitchFamily="50" charset="-128"/>
                <a:cs typeface="+mn-cs"/>
              </a:defRPr>
            </a:lvl5pPr>
            <a:lvl6pPr marL="2514600" indent="-228600" algn="l" defTabSz="914400" rtl="0" eaLnBrk="0" fontAlgn="base" latinLnBrk="0" hangingPunct="0">
              <a:spcBef>
                <a:spcPct val="0"/>
              </a:spcBef>
              <a:spcAft>
                <a:spcPct val="0"/>
              </a:spcAft>
              <a:defRPr kumimoji="1" sz="1800" kern="1200">
                <a:solidFill>
                  <a:schemeClr val="tx1"/>
                </a:solidFill>
                <a:latin typeface="Arial" panose="020B0604020202020204" pitchFamily="34" charset="0"/>
                <a:ea typeface="ＭＳ Ｐゴシック" panose="020B0600070205080204" pitchFamily="50" charset="-128"/>
                <a:cs typeface="+mn-cs"/>
              </a:defRPr>
            </a:lvl6pPr>
            <a:lvl7pPr marL="2971800" indent="-228600" algn="l" defTabSz="914400" rtl="0" eaLnBrk="0" fontAlgn="base" latinLnBrk="0" hangingPunct="0">
              <a:spcBef>
                <a:spcPct val="0"/>
              </a:spcBef>
              <a:spcAft>
                <a:spcPct val="0"/>
              </a:spcAft>
              <a:defRPr kumimoji="1" sz="1800" kern="1200">
                <a:solidFill>
                  <a:schemeClr val="tx1"/>
                </a:solidFill>
                <a:latin typeface="Arial" panose="020B0604020202020204" pitchFamily="34" charset="0"/>
                <a:ea typeface="ＭＳ Ｐゴシック" panose="020B0600070205080204" pitchFamily="50" charset="-128"/>
                <a:cs typeface="+mn-cs"/>
              </a:defRPr>
            </a:lvl7pPr>
            <a:lvl8pPr marL="3429000" indent="-228600" algn="l" defTabSz="914400" rtl="0" eaLnBrk="0" fontAlgn="base" latinLnBrk="0" hangingPunct="0">
              <a:spcBef>
                <a:spcPct val="0"/>
              </a:spcBef>
              <a:spcAft>
                <a:spcPct val="0"/>
              </a:spcAft>
              <a:defRPr kumimoji="1" sz="1800" kern="1200">
                <a:solidFill>
                  <a:schemeClr val="tx1"/>
                </a:solidFill>
                <a:latin typeface="Arial" panose="020B0604020202020204" pitchFamily="34" charset="0"/>
                <a:ea typeface="ＭＳ Ｐゴシック" panose="020B0600070205080204" pitchFamily="50" charset="-128"/>
                <a:cs typeface="+mn-cs"/>
              </a:defRPr>
            </a:lvl8pPr>
            <a:lvl9pPr marL="3886200" indent="-228600" algn="l" defTabSz="914400" rtl="0" eaLnBrk="0" fontAlgn="base" latinLnBrk="0" hangingPunct="0">
              <a:spcBef>
                <a:spcPct val="0"/>
              </a:spcBef>
              <a:spcAft>
                <a:spcPct val="0"/>
              </a:spcAft>
              <a:defRPr kumimoji="1" sz="1800" kern="1200">
                <a:solidFill>
                  <a:schemeClr val="tx1"/>
                </a:solidFill>
                <a:latin typeface="Arial" panose="020B0604020202020204" pitchFamily="34" charset="0"/>
                <a:ea typeface="ＭＳ Ｐゴシック" panose="020B0600070205080204" pitchFamily="50" charset="-128"/>
                <a:cs typeface="+mn-cs"/>
              </a:defRPr>
            </a:lvl9pPr>
          </a:lstStyle>
          <a:p>
            <a:pPr eaLnBrk="1" hangingPunct="1">
              <a:lnSpc>
                <a:spcPct val="80000"/>
              </a:lnSpc>
            </a:pPr>
            <a:fld id="{95790F9F-3A10-40B6-9C44-81D4DDB24911}" type="slidenum">
              <a:rPr kumimoji="0" lang="en-US" altLang="ja-JP">
                <a:solidFill>
                  <a:srgbClr val="FFFFFF"/>
                </a:solidFill>
              </a:rPr>
              <a:pPr eaLnBrk="1" hangingPunct="1">
                <a:lnSpc>
                  <a:spcPct val="80000"/>
                </a:lnSpc>
              </a:pPr>
              <a:t>4</a:t>
            </a:fld>
            <a:endParaRPr kumimoji="0" lang="en-US" altLang="ja-JP">
              <a:solidFill>
                <a:srgbClr val="FFFFFF"/>
              </a:solidFill>
            </a:endParaRPr>
          </a:p>
        </p:txBody>
      </p:sp>
      <p:grpSp>
        <p:nvGrpSpPr>
          <p:cNvPr id="7" name="Group 24"/>
          <p:cNvGrpSpPr>
            <a:grpSpLocks/>
          </p:cNvGrpSpPr>
          <p:nvPr/>
        </p:nvGrpSpPr>
        <p:grpSpPr bwMode="auto">
          <a:xfrm>
            <a:off x="1987551" y="1163639"/>
            <a:ext cx="7200900" cy="4905375"/>
            <a:chOff x="476" y="981"/>
            <a:chExt cx="4536" cy="3090"/>
          </a:xfrm>
        </p:grpSpPr>
        <p:sp>
          <p:nvSpPr>
            <p:cNvPr id="8" name="Line 25"/>
            <p:cNvSpPr>
              <a:spLocks noChangeShapeType="1"/>
            </p:cNvSpPr>
            <p:nvPr/>
          </p:nvSpPr>
          <p:spPr bwMode="auto">
            <a:xfrm>
              <a:off x="930" y="1026"/>
              <a:ext cx="0" cy="28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 name="Line 26"/>
            <p:cNvSpPr>
              <a:spLocks noChangeShapeType="1"/>
            </p:cNvSpPr>
            <p:nvPr/>
          </p:nvSpPr>
          <p:spPr bwMode="auto">
            <a:xfrm flipH="1">
              <a:off x="930" y="3838"/>
              <a:ext cx="40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0" name="Text Box 27"/>
            <p:cNvSpPr txBox="1">
              <a:spLocks noChangeArrowheads="1"/>
            </p:cNvSpPr>
            <p:nvPr/>
          </p:nvSpPr>
          <p:spPr bwMode="auto">
            <a:xfrm>
              <a:off x="476" y="981"/>
              <a:ext cx="40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t>価格</a:t>
              </a:r>
            </a:p>
          </p:txBody>
        </p:sp>
        <p:sp>
          <p:nvSpPr>
            <p:cNvPr id="11" name="Text Box 28"/>
            <p:cNvSpPr txBox="1">
              <a:spLocks noChangeArrowheads="1"/>
            </p:cNvSpPr>
            <p:nvPr/>
          </p:nvSpPr>
          <p:spPr bwMode="auto">
            <a:xfrm>
              <a:off x="4604" y="3838"/>
              <a:ext cx="40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数量</a:t>
              </a:r>
            </a:p>
          </p:txBody>
        </p:sp>
        <p:sp>
          <p:nvSpPr>
            <p:cNvPr id="12" name="Text Box 29"/>
            <p:cNvSpPr txBox="1">
              <a:spLocks noChangeArrowheads="1"/>
            </p:cNvSpPr>
            <p:nvPr/>
          </p:nvSpPr>
          <p:spPr bwMode="auto">
            <a:xfrm>
              <a:off x="703" y="3793"/>
              <a:ext cx="22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O</a:t>
              </a:r>
            </a:p>
          </p:txBody>
        </p:sp>
      </p:grpSp>
      <p:sp>
        <p:nvSpPr>
          <p:cNvPr id="13" name="Line 30"/>
          <p:cNvSpPr>
            <a:spLocks noChangeShapeType="1"/>
          </p:cNvSpPr>
          <p:nvPr/>
        </p:nvSpPr>
        <p:spPr bwMode="auto">
          <a:xfrm>
            <a:off x="2708276" y="1811339"/>
            <a:ext cx="5400675" cy="34559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4" name="Line 31"/>
          <p:cNvSpPr>
            <a:spLocks noChangeShapeType="1"/>
          </p:cNvSpPr>
          <p:nvPr/>
        </p:nvSpPr>
        <p:spPr bwMode="auto">
          <a:xfrm flipV="1">
            <a:off x="2708275" y="1595440"/>
            <a:ext cx="5543551" cy="35274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 name="Text Box 32"/>
          <p:cNvSpPr txBox="1">
            <a:spLocks noChangeArrowheads="1"/>
          </p:cNvSpPr>
          <p:nvPr/>
        </p:nvSpPr>
        <p:spPr bwMode="auto">
          <a:xfrm>
            <a:off x="7748589" y="4619625"/>
            <a:ext cx="18004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t>自国の需要曲線</a:t>
            </a:r>
          </a:p>
        </p:txBody>
      </p:sp>
      <p:sp>
        <p:nvSpPr>
          <p:cNvPr id="16" name="Text Box 33"/>
          <p:cNvSpPr txBox="1">
            <a:spLocks noChangeArrowheads="1"/>
          </p:cNvSpPr>
          <p:nvPr/>
        </p:nvSpPr>
        <p:spPr bwMode="auto">
          <a:xfrm>
            <a:off x="7802377" y="1163637"/>
            <a:ext cx="18004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自国の供給曲線</a:t>
            </a:r>
          </a:p>
        </p:txBody>
      </p:sp>
      <p:sp>
        <p:nvSpPr>
          <p:cNvPr id="17" name="Text Box 34"/>
          <p:cNvSpPr txBox="1">
            <a:spLocks noChangeArrowheads="1"/>
          </p:cNvSpPr>
          <p:nvPr/>
        </p:nvSpPr>
        <p:spPr bwMode="auto">
          <a:xfrm>
            <a:off x="2347914" y="1595437"/>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a:t>A</a:t>
            </a:r>
          </a:p>
        </p:txBody>
      </p:sp>
      <p:sp>
        <p:nvSpPr>
          <p:cNvPr id="18" name="Rectangle 35"/>
          <p:cNvSpPr>
            <a:spLocks noChangeArrowheads="1"/>
          </p:cNvSpPr>
          <p:nvPr/>
        </p:nvSpPr>
        <p:spPr bwMode="auto">
          <a:xfrm>
            <a:off x="2401702" y="4979988"/>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B</a:t>
            </a:r>
          </a:p>
        </p:txBody>
      </p:sp>
      <p:sp>
        <p:nvSpPr>
          <p:cNvPr id="19" name="Rectangle 36"/>
          <p:cNvSpPr>
            <a:spLocks noChangeArrowheads="1"/>
          </p:cNvSpPr>
          <p:nvPr/>
        </p:nvSpPr>
        <p:spPr bwMode="auto">
          <a:xfrm>
            <a:off x="2230438" y="3325813"/>
            <a:ext cx="4240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a:t>P</a:t>
            </a:r>
            <a:r>
              <a:rPr lang="en-US" altLang="ja-JP" baseline="30000" dirty="0"/>
              <a:t>A</a:t>
            </a:r>
          </a:p>
        </p:txBody>
      </p:sp>
      <p:sp>
        <p:nvSpPr>
          <p:cNvPr id="20" name="Rectangle 37"/>
          <p:cNvSpPr>
            <a:spLocks noChangeArrowheads="1"/>
          </p:cNvSpPr>
          <p:nvPr/>
        </p:nvSpPr>
        <p:spPr bwMode="auto">
          <a:xfrm>
            <a:off x="5161642" y="3035300"/>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E</a:t>
            </a:r>
          </a:p>
        </p:txBody>
      </p:sp>
      <p:sp>
        <p:nvSpPr>
          <p:cNvPr id="21" name="Rectangle 38"/>
          <p:cNvSpPr>
            <a:spLocks noChangeArrowheads="1"/>
          </p:cNvSpPr>
          <p:nvPr/>
        </p:nvSpPr>
        <p:spPr bwMode="auto">
          <a:xfrm>
            <a:off x="5156200" y="5699125"/>
            <a:ext cx="44114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a:t>X</a:t>
            </a:r>
            <a:r>
              <a:rPr lang="en-US" altLang="ja-JP" baseline="-25000" dirty="0"/>
              <a:t>A</a:t>
            </a:r>
          </a:p>
        </p:txBody>
      </p:sp>
      <p:sp>
        <p:nvSpPr>
          <p:cNvPr id="22" name="Line 39"/>
          <p:cNvSpPr>
            <a:spLocks noChangeShapeType="1"/>
          </p:cNvSpPr>
          <p:nvPr/>
        </p:nvSpPr>
        <p:spPr bwMode="auto">
          <a:xfrm flipH="1">
            <a:off x="2708275" y="3467100"/>
            <a:ext cx="25908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3" name="Line 40"/>
          <p:cNvSpPr>
            <a:spLocks noChangeShapeType="1"/>
          </p:cNvSpPr>
          <p:nvPr/>
        </p:nvSpPr>
        <p:spPr bwMode="auto">
          <a:xfrm>
            <a:off x="5299075" y="3467101"/>
            <a:ext cx="0" cy="22320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 name="AutoShape 41"/>
          <p:cNvSpPr>
            <a:spLocks noChangeArrowheads="1"/>
          </p:cNvSpPr>
          <p:nvPr/>
        </p:nvSpPr>
        <p:spPr bwMode="auto">
          <a:xfrm>
            <a:off x="2708275" y="1811337"/>
            <a:ext cx="2590800" cy="1655763"/>
          </a:xfrm>
          <a:prstGeom prst="rtTriangle">
            <a:avLst/>
          </a:prstGeom>
          <a:solidFill>
            <a:srgbClr val="FF0000">
              <a:alpha val="70195"/>
            </a:srgbClr>
          </a:solidFill>
          <a:ln w="952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a:solidFill>
                  <a:schemeClr val="bg1"/>
                </a:solidFill>
              </a:rPr>
              <a:t>消費者余剰</a:t>
            </a:r>
          </a:p>
        </p:txBody>
      </p:sp>
      <p:sp>
        <p:nvSpPr>
          <p:cNvPr id="25" name="AutoShape 42"/>
          <p:cNvSpPr>
            <a:spLocks noChangeArrowheads="1"/>
          </p:cNvSpPr>
          <p:nvPr/>
        </p:nvSpPr>
        <p:spPr bwMode="auto">
          <a:xfrm flipV="1">
            <a:off x="2708275" y="3467101"/>
            <a:ext cx="2590800" cy="1655763"/>
          </a:xfrm>
          <a:prstGeom prst="rtTriangle">
            <a:avLst/>
          </a:prstGeom>
          <a:solidFill>
            <a:srgbClr val="0000FF">
              <a:alpha val="70195"/>
            </a:srgbClr>
          </a:solidFill>
          <a:ln w="9525">
            <a:solidFill>
              <a:schemeClr val="tx1"/>
            </a:solidFill>
            <a:miter lim="800000"/>
            <a:headEnd/>
            <a:tailEnd/>
          </a:ln>
        </p:spPr>
        <p:txBody>
          <a:bodyPr rot="10800000"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a:solidFill>
                  <a:schemeClr val="bg1"/>
                </a:solidFill>
              </a:rPr>
              <a:t>生産者余剰</a:t>
            </a:r>
          </a:p>
        </p:txBody>
      </p:sp>
      <p:sp>
        <p:nvSpPr>
          <p:cNvPr id="26" name="線吹き出し 3 (枠付き) 25"/>
          <p:cNvSpPr/>
          <p:nvPr/>
        </p:nvSpPr>
        <p:spPr>
          <a:xfrm>
            <a:off x="533401" y="1271589"/>
            <a:ext cx="1454151" cy="1268412"/>
          </a:xfrm>
          <a:prstGeom prst="borderCallout3">
            <a:avLst>
              <a:gd name="adj1" fmla="val 18750"/>
              <a:gd name="adj2" fmla="val -8333"/>
              <a:gd name="adj3" fmla="val 18750"/>
              <a:gd name="adj4" fmla="val -16667"/>
              <a:gd name="adj5" fmla="val 117022"/>
              <a:gd name="adj6" fmla="val -15793"/>
              <a:gd name="adj7" fmla="val 168751"/>
              <a:gd name="adj8" fmla="val 11044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閉鎖経済下での</a:t>
            </a:r>
            <a:endParaRPr lang="en-US" altLang="ja-JP" dirty="0">
              <a:solidFill>
                <a:schemeClr val="tx1"/>
              </a:solidFill>
            </a:endParaRPr>
          </a:p>
          <a:p>
            <a:pPr algn="ctr"/>
            <a:r>
              <a:rPr lang="ja-JP" altLang="en-US" dirty="0">
                <a:solidFill>
                  <a:schemeClr val="tx1"/>
                </a:solidFill>
              </a:rPr>
              <a:t>均衡価格</a:t>
            </a:r>
          </a:p>
        </p:txBody>
      </p:sp>
    </p:spTree>
    <p:extLst>
      <p:ext uri="{BB962C8B-B14F-4D97-AF65-F5344CB8AC3E}">
        <p14:creationId xmlns:p14="http://schemas.microsoft.com/office/powerpoint/2010/main" val="619996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dissolve">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dissolve">
                                      <p:cBhvr>
                                        <p:cTn id="19" dur="500"/>
                                        <p:tgtEl>
                                          <p:spTgt spid="18"/>
                                        </p:tgtEl>
                                      </p:cBhvr>
                                    </p:animEffect>
                                  </p:childTnLst>
                                </p:cTn>
                              </p:par>
                            </p:childTnLst>
                          </p:cTn>
                        </p:par>
                        <p:par>
                          <p:cTn id="20" fill="hold">
                            <p:stCondLst>
                              <p:cond delay="5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dissolve">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checkerboard(across)">
                                      <p:cBhvr>
                                        <p:cTn id="31" dur="500"/>
                                        <p:tgtEl>
                                          <p:spTgt spid="20"/>
                                        </p:tgtEl>
                                      </p:cBhvr>
                                    </p:animEffect>
                                  </p:childTnLst>
                                </p:cTn>
                              </p:par>
                            </p:childTnLst>
                          </p:cTn>
                        </p:par>
                        <p:par>
                          <p:cTn id="32" fill="hold">
                            <p:stCondLst>
                              <p:cond delay="500"/>
                            </p:stCondLst>
                            <p:childTnLst>
                              <p:par>
                                <p:cTn id="33" presetID="18" presetClass="entr" presetSubtype="12"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strips(downLeft)">
                                      <p:cBhvr>
                                        <p:cTn id="35" dur="500"/>
                                        <p:tgtEl>
                                          <p:spTgt spid="22"/>
                                        </p:tgtEl>
                                      </p:cBhvr>
                                    </p:animEffect>
                                  </p:childTnLst>
                                </p:cTn>
                              </p:par>
                            </p:childTnLst>
                          </p:cTn>
                        </p:par>
                        <p:par>
                          <p:cTn id="36" fill="hold">
                            <p:stCondLst>
                              <p:cond delay="1000"/>
                            </p:stCondLst>
                            <p:childTnLst>
                              <p:par>
                                <p:cTn id="37" presetID="18" presetClass="entr" presetSubtype="12"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strips(downLeft)">
                                      <p:cBhvr>
                                        <p:cTn id="39" dur="500"/>
                                        <p:tgtEl>
                                          <p:spTgt spid="23"/>
                                        </p:tgtEl>
                                      </p:cBhvr>
                                    </p:animEffect>
                                  </p:childTnLst>
                                </p:cTn>
                              </p:par>
                            </p:childTnLst>
                          </p:cTn>
                        </p:par>
                        <p:par>
                          <p:cTn id="40" fill="hold">
                            <p:stCondLst>
                              <p:cond delay="1500"/>
                            </p:stCondLst>
                            <p:childTnLst>
                              <p:par>
                                <p:cTn id="41" presetID="5" presetClass="entr" presetSubtype="1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checkerboard(across)">
                                      <p:cBhvr>
                                        <p:cTn id="43" dur="500"/>
                                        <p:tgtEl>
                                          <p:spTgt spid="21"/>
                                        </p:tgtEl>
                                      </p:cBhvr>
                                    </p:animEffect>
                                  </p:childTnLst>
                                </p:cTn>
                              </p:par>
                            </p:childTnLst>
                          </p:cTn>
                        </p:par>
                        <p:par>
                          <p:cTn id="44" fill="hold">
                            <p:stCondLst>
                              <p:cond delay="2000"/>
                            </p:stCondLst>
                            <p:childTnLst>
                              <p:par>
                                <p:cTn id="45" presetID="5" presetClass="entr" presetSubtype="10"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checkerboard(across)">
                                      <p:cBhvr>
                                        <p:cTn id="47" dur="500"/>
                                        <p:tgtEl>
                                          <p:spTgt spid="19"/>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wipe(down)">
                                      <p:cBhvr>
                                        <p:cTn id="50" dur="500"/>
                                        <p:tgtEl>
                                          <p:spTgt spid="26"/>
                                        </p:tgtEl>
                                      </p:cBhvr>
                                    </p:animEffect>
                                  </p:childTnLst>
                                </p:cTn>
                              </p:par>
                            </p:childTnLst>
                          </p:cTn>
                        </p:par>
                      </p:childTnLst>
                    </p:cTn>
                  </p:par>
                  <p:par>
                    <p:cTn id="51" fill="hold">
                      <p:stCondLst>
                        <p:cond delay="indefinite"/>
                      </p:stCondLst>
                      <p:childTnLst>
                        <p:par>
                          <p:cTn id="52" fill="hold">
                            <p:stCondLst>
                              <p:cond delay="0"/>
                            </p:stCondLst>
                            <p:childTnLst>
                              <p:par>
                                <p:cTn id="53" presetID="18" presetClass="entr" presetSubtype="6"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strips(downRight)">
                                      <p:cBhvr>
                                        <p:cTn id="55" dur="1000"/>
                                        <p:tgtEl>
                                          <p:spTgt spid="24"/>
                                        </p:tgtEl>
                                      </p:cBhvr>
                                    </p:animEffect>
                                  </p:childTnLst>
                                </p:cTn>
                              </p:par>
                            </p:childTnLst>
                          </p:cTn>
                        </p:par>
                      </p:childTnLst>
                    </p:cTn>
                  </p:par>
                  <p:par>
                    <p:cTn id="56" fill="hold">
                      <p:stCondLst>
                        <p:cond delay="indefinite"/>
                      </p:stCondLst>
                      <p:childTnLst>
                        <p:par>
                          <p:cTn id="57" fill="hold">
                            <p:stCondLst>
                              <p:cond delay="0"/>
                            </p:stCondLst>
                            <p:childTnLst>
                              <p:par>
                                <p:cTn id="58" presetID="18" presetClass="entr" presetSubtype="12" fill="hold" grpId="0" nodeType="click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strips(downLeft)">
                                      <p:cBhvr>
                                        <p:cTn id="60"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p:bldP spid="16" grpId="0"/>
      <p:bldP spid="17" grpId="0"/>
      <p:bldP spid="18" grpId="0"/>
      <p:bldP spid="19" grpId="0"/>
      <p:bldP spid="20" grpId="0"/>
      <p:bldP spid="21" grpId="0"/>
      <p:bldP spid="22" grpId="0" animBg="1"/>
      <p:bldP spid="23" grpId="0" animBg="1"/>
      <p:bldP spid="24" grpId="0" animBg="1"/>
      <p:bldP spid="25" grpId="0" animBg="1"/>
      <p:bldP spid="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a:t>貿易利益（つづき）</a:t>
            </a:r>
          </a:p>
        </p:txBody>
      </p:sp>
      <p:sp>
        <p:nvSpPr>
          <p:cNvPr id="4" name="コンテンツ プレースホルダー 3"/>
          <p:cNvSpPr>
            <a:spLocks noGrp="1"/>
          </p:cNvSpPr>
          <p:nvPr>
            <p:ph idx="1"/>
          </p:nvPr>
        </p:nvSpPr>
        <p:spPr>
          <a:xfrm>
            <a:off x="838199" y="1825625"/>
            <a:ext cx="11072751" cy="4895852"/>
          </a:xfrm>
        </p:spPr>
        <p:txBody>
          <a:bodyPr>
            <a:normAutofit/>
          </a:bodyPr>
          <a:lstStyle/>
          <a:p>
            <a:r>
              <a:rPr kumimoji="1" lang="ja-JP" altLang="en-US" dirty="0"/>
              <a:t>この国が外国と貿易を開始</a:t>
            </a:r>
            <a:endParaRPr kumimoji="1" lang="en-US" altLang="ja-JP" dirty="0"/>
          </a:p>
          <a:p>
            <a:pPr lvl="1"/>
            <a:r>
              <a:rPr kumimoji="1" lang="ja-JP" altLang="en-US" dirty="0"/>
              <a:t>財の国際市場での価格を</a:t>
            </a:r>
            <a:r>
              <a:rPr kumimoji="1" lang="en-US" altLang="ja-JP" dirty="0"/>
              <a:t>P</a:t>
            </a:r>
            <a:r>
              <a:rPr kumimoji="1" lang="en-US" altLang="ja-JP" baseline="30000" dirty="0"/>
              <a:t>w</a:t>
            </a:r>
            <a:r>
              <a:rPr kumimoji="1" lang="ja-JP" altLang="en-US" dirty="0"/>
              <a:t>とする</a:t>
            </a:r>
            <a:endParaRPr kumimoji="1" lang="en-US" altLang="ja-JP" dirty="0"/>
          </a:p>
          <a:p>
            <a:pPr lvl="1"/>
            <a:r>
              <a:rPr lang="en-US" altLang="ja-JP" dirty="0"/>
              <a:t>P</a:t>
            </a:r>
            <a:r>
              <a:rPr lang="en-US" altLang="ja-JP" baseline="30000" dirty="0"/>
              <a:t>w</a:t>
            </a:r>
            <a:r>
              <a:rPr lang="ja-JP" altLang="en-US" dirty="0"/>
              <a:t>は所与とする（「小国」の仮定）</a:t>
            </a:r>
            <a:endParaRPr lang="en-US" altLang="ja-JP" dirty="0"/>
          </a:p>
          <a:p>
            <a:pPr lvl="1"/>
            <a:r>
              <a:rPr kumimoji="1" lang="ja-JP" altLang="en-US" dirty="0"/>
              <a:t>国内の消費者と企業はこの国際価格で取引を行う</a:t>
            </a:r>
            <a:endParaRPr kumimoji="1" lang="en-US" altLang="ja-JP" dirty="0"/>
          </a:p>
          <a:p>
            <a:pPr lvl="2"/>
            <a:r>
              <a:rPr lang="ja-JP" altLang="en-US" dirty="0"/>
              <a:t>国内価格 </a:t>
            </a:r>
            <a:r>
              <a:rPr lang="en-US" altLang="ja-JP" dirty="0"/>
              <a:t>&gt; P</a:t>
            </a:r>
            <a:r>
              <a:rPr lang="en-US" altLang="ja-JP" baseline="30000" dirty="0"/>
              <a:t>w</a:t>
            </a:r>
            <a:r>
              <a:rPr lang="ja-JP" altLang="en-US" dirty="0"/>
              <a:t>だと、外国の生産者がこの国の市場にいくらでも供給しようとする → 国内価格は下落</a:t>
            </a:r>
          </a:p>
          <a:p>
            <a:pPr lvl="2"/>
            <a:r>
              <a:rPr lang="ja-JP" altLang="en-US" dirty="0"/>
              <a:t>国内価格 </a:t>
            </a:r>
            <a:r>
              <a:rPr lang="en-US" altLang="ja-JP" dirty="0"/>
              <a:t>&lt; P</a:t>
            </a:r>
            <a:r>
              <a:rPr lang="en-US" altLang="ja-JP" baseline="30000" dirty="0"/>
              <a:t>w</a:t>
            </a:r>
            <a:r>
              <a:rPr lang="ja-JP" altLang="en-US" dirty="0"/>
              <a:t>だと、海外からこの国の市場に供給が行われなくなる→ 国内市場で超過需要が発生し、価格は上昇</a:t>
            </a:r>
            <a:endParaRPr kumimoji="1" lang="en-US" altLang="ja-JP" dirty="0"/>
          </a:p>
          <a:p>
            <a:r>
              <a:rPr lang="en-US" altLang="ja-JP" dirty="0"/>
              <a:t>P</a:t>
            </a:r>
            <a:r>
              <a:rPr lang="en-US" altLang="ja-JP" baseline="30000" dirty="0"/>
              <a:t>W</a:t>
            </a:r>
            <a:r>
              <a:rPr lang="ja-JP" altLang="en-US" dirty="0"/>
              <a:t>≠</a:t>
            </a:r>
            <a:r>
              <a:rPr lang="en-US" altLang="ja-JP" dirty="0"/>
              <a:t>P</a:t>
            </a:r>
            <a:r>
              <a:rPr lang="en-US" altLang="ja-JP" baseline="30000" dirty="0"/>
              <a:t>A</a:t>
            </a:r>
            <a:r>
              <a:rPr lang="ja-JP" altLang="en-US" dirty="0"/>
              <a:t>のとき，この国は貿易を行う</a:t>
            </a:r>
            <a:endParaRPr lang="en-US" altLang="ja-JP" dirty="0"/>
          </a:p>
          <a:p>
            <a:r>
              <a:rPr lang="ja-JP" altLang="en-US" dirty="0"/>
              <a:t>輸出国であっても輸入国であっても，総余剰は閉鎖経済のときと比べて増加</a:t>
            </a:r>
          </a:p>
          <a:p>
            <a:pPr lvl="1"/>
            <a:r>
              <a:rPr lang="ja-JP" altLang="en-US" dirty="0"/>
              <a:t>ただし，その内訳は異なる</a:t>
            </a:r>
            <a:endParaRPr lang="en-US" altLang="ja-JP" dirty="0"/>
          </a:p>
          <a:p>
            <a:pPr marL="457189" lvl="1" indent="0">
              <a:buNone/>
            </a:pPr>
            <a:endParaRPr kumimoji="1" lang="ja-JP" altLang="en-US" dirty="0"/>
          </a:p>
        </p:txBody>
      </p:sp>
      <p:sp>
        <p:nvSpPr>
          <p:cNvPr id="2" name="スライド番号プレースホルダー 1"/>
          <p:cNvSpPr>
            <a:spLocks noGrp="1"/>
          </p:cNvSpPr>
          <p:nvPr>
            <p:ph type="sldNum" sz="quarter" idx="12"/>
          </p:nvPr>
        </p:nvSpPr>
        <p:spPr/>
        <p:txBody>
          <a:bodyPr/>
          <a:lstStyle/>
          <a:p>
            <a:fld id="{4B716EDC-74FF-435D-9BD8-54C64339F356}" type="slidenum">
              <a:rPr kumimoji="1" lang="ja-JP" altLang="en-US" smtClean="0"/>
              <a:pPr/>
              <a:t>5</a:t>
            </a:fld>
            <a:endParaRPr kumimoji="1" lang="ja-JP" altLang="en-US" dirty="0"/>
          </a:p>
        </p:txBody>
      </p:sp>
    </p:spTree>
    <p:extLst>
      <p:ext uri="{BB962C8B-B14F-4D97-AF65-F5344CB8AC3E}">
        <p14:creationId xmlns:p14="http://schemas.microsoft.com/office/powerpoint/2010/main" val="2452165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wipe(left)">
                                      <p:cBhvr>
                                        <p:cTn id="11" dur="500"/>
                                        <p:tgtEl>
                                          <p:spTgt spid="4">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wipe(left)">
                                      <p:cBhvr>
                                        <p:cTn id="15" dur="500"/>
                                        <p:tgtEl>
                                          <p:spTgt spid="4">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wipe(left)">
                                      <p:cBhvr>
                                        <p:cTn id="20" dur="500"/>
                                        <p:tgtEl>
                                          <p:spTgt spid="4">
                                            <p:txEl>
                                              <p:pRg st="3" end="3"/>
                                            </p:txEl>
                                          </p:spTgt>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wipe(left)">
                                      <p:cBhvr>
                                        <p:cTn id="24" dur="500"/>
                                        <p:tgtEl>
                                          <p:spTgt spid="4">
                                            <p:txEl>
                                              <p:pRg st="4" end="4"/>
                                            </p:txEl>
                                          </p:spTgt>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wipe(left)">
                                      <p:cBhvr>
                                        <p:cTn id="28" dur="500"/>
                                        <p:tgtEl>
                                          <p:spTgt spid="4">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Effect transition="in" filter="wipe(left)">
                                      <p:cBhvr>
                                        <p:cTn id="33" dur="500"/>
                                        <p:tgtEl>
                                          <p:spTgt spid="4">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4">
                                            <p:txEl>
                                              <p:pRg st="7" end="7"/>
                                            </p:txEl>
                                          </p:spTgt>
                                        </p:tgtEl>
                                        <p:attrNameLst>
                                          <p:attrName>style.visibility</p:attrName>
                                        </p:attrNameLst>
                                      </p:cBhvr>
                                      <p:to>
                                        <p:strVal val="visible"/>
                                      </p:to>
                                    </p:set>
                                    <p:animEffect transition="in" filter="wipe(left)">
                                      <p:cBhvr>
                                        <p:cTn id="38" dur="500"/>
                                        <p:tgtEl>
                                          <p:spTgt spid="4">
                                            <p:txEl>
                                              <p:pRg st="7" end="7"/>
                                            </p:txEl>
                                          </p:spTgt>
                                        </p:tgtEl>
                                      </p:cBhvr>
                                    </p:animEffect>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4">
                                            <p:txEl>
                                              <p:pRg st="8" end="8"/>
                                            </p:txEl>
                                          </p:spTgt>
                                        </p:tgtEl>
                                        <p:attrNameLst>
                                          <p:attrName>style.visibility</p:attrName>
                                        </p:attrNameLst>
                                      </p:cBhvr>
                                      <p:to>
                                        <p:strVal val="visible"/>
                                      </p:to>
                                    </p:set>
                                    <p:animEffect transition="in" filter="wipe(left)">
                                      <p:cBhvr>
                                        <p:cTn id="42"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貿易利益：輸入国のケース</a:t>
            </a:r>
            <a:endParaRPr kumimoji="1" lang="ja-JP" altLang="en-US" dirty="0"/>
          </a:p>
        </p:txBody>
      </p:sp>
      <p:sp>
        <p:nvSpPr>
          <p:cNvPr id="2" name="スライド番号プレースホルダー 1"/>
          <p:cNvSpPr>
            <a:spLocks noGrp="1"/>
          </p:cNvSpPr>
          <p:nvPr>
            <p:ph type="sldNum" sz="quarter" idx="12"/>
          </p:nvPr>
        </p:nvSpPr>
        <p:spPr/>
        <p:txBody>
          <a:bodyPr/>
          <a:lstStyle/>
          <a:p>
            <a:fld id="{4B716EDC-74FF-435D-9BD8-54C64339F356}" type="slidenum">
              <a:rPr kumimoji="1" lang="ja-JP" altLang="en-US" smtClean="0"/>
              <a:pPr/>
              <a:t>6</a:t>
            </a:fld>
            <a:endParaRPr kumimoji="1" lang="ja-JP" altLang="en-US" dirty="0"/>
          </a:p>
        </p:txBody>
      </p:sp>
      <p:grpSp>
        <p:nvGrpSpPr>
          <p:cNvPr id="34" name="Group 3"/>
          <p:cNvGrpSpPr>
            <a:grpSpLocks/>
          </p:cNvGrpSpPr>
          <p:nvPr/>
        </p:nvGrpSpPr>
        <p:grpSpPr bwMode="auto">
          <a:xfrm>
            <a:off x="2025651" y="1690688"/>
            <a:ext cx="7250113" cy="4935538"/>
            <a:chOff x="476" y="965"/>
            <a:chExt cx="4567" cy="3109"/>
          </a:xfrm>
        </p:grpSpPr>
        <p:sp>
          <p:nvSpPr>
            <p:cNvPr id="35" name="Line 4"/>
            <p:cNvSpPr>
              <a:spLocks noChangeShapeType="1"/>
            </p:cNvSpPr>
            <p:nvPr/>
          </p:nvSpPr>
          <p:spPr bwMode="auto">
            <a:xfrm>
              <a:off x="930" y="1026"/>
              <a:ext cx="0" cy="28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 name="Line 5"/>
            <p:cNvSpPr>
              <a:spLocks noChangeShapeType="1"/>
            </p:cNvSpPr>
            <p:nvPr/>
          </p:nvSpPr>
          <p:spPr bwMode="auto">
            <a:xfrm flipH="1">
              <a:off x="930" y="3838"/>
              <a:ext cx="40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7" name="Text Box 6"/>
            <p:cNvSpPr txBox="1">
              <a:spLocks noChangeArrowheads="1"/>
            </p:cNvSpPr>
            <p:nvPr/>
          </p:nvSpPr>
          <p:spPr bwMode="auto">
            <a:xfrm>
              <a:off x="476" y="965"/>
              <a:ext cx="439"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t>価格</a:t>
              </a:r>
            </a:p>
          </p:txBody>
        </p:sp>
        <p:sp>
          <p:nvSpPr>
            <p:cNvPr id="38" name="Text Box 7"/>
            <p:cNvSpPr txBox="1">
              <a:spLocks noChangeArrowheads="1"/>
            </p:cNvSpPr>
            <p:nvPr/>
          </p:nvSpPr>
          <p:spPr bwMode="auto">
            <a:xfrm>
              <a:off x="4604" y="3822"/>
              <a:ext cx="439"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t>数量</a:t>
              </a:r>
            </a:p>
          </p:txBody>
        </p:sp>
        <p:sp>
          <p:nvSpPr>
            <p:cNvPr id="39" name="Text Box 8"/>
            <p:cNvSpPr txBox="1">
              <a:spLocks noChangeArrowheads="1"/>
            </p:cNvSpPr>
            <p:nvPr/>
          </p:nvSpPr>
          <p:spPr bwMode="auto">
            <a:xfrm>
              <a:off x="703" y="3793"/>
              <a:ext cx="22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O</a:t>
              </a:r>
            </a:p>
          </p:txBody>
        </p:sp>
      </p:grpSp>
      <p:sp>
        <p:nvSpPr>
          <p:cNvPr id="40" name="Line 9"/>
          <p:cNvSpPr>
            <a:spLocks noChangeShapeType="1"/>
          </p:cNvSpPr>
          <p:nvPr/>
        </p:nvSpPr>
        <p:spPr bwMode="auto">
          <a:xfrm>
            <a:off x="2746375" y="2363788"/>
            <a:ext cx="5183188" cy="33115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 name="Text Box 10"/>
          <p:cNvSpPr txBox="1">
            <a:spLocks noChangeArrowheads="1"/>
          </p:cNvSpPr>
          <p:nvPr/>
        </p:nvSpPr>
        <p:spPr bwMode="auto">
          <a:xfrm>
            <a:off x="7786689" y="5722939"/>
            <a:ext cx="19800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t>自国の需要曲線</a:t>
            </a:r>
          </a:p>
        </p:txBody>
      </p:sp>
      <p:sp>
        <p:nvSpPr>
          <p:cNvPr id="42" name="Line 11"/>
          <p:cNvSpPr>
            <a:spLocks noChangeShapeType="1"/>
          </p:cNvSpPr>
          <p:nvPr/>
        </p:nvSpPr>
        <p:spPr bwMode="auto">
          <a:xfrm flipV="1">
            <a:off x="2746375" y="2363788"/>
            <a:ext cx="5183188" cy="33115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3" name="Text Box 12"/>
          <p:cNvSpPr txBox="1">
            <a:spLocks noChangeArrowheads="1"/>
          </p:cNvSpPr>
          <p:nvPr/>
        </p:nvSpPr>
        <p:spPr bwMode="auto">
          <a:xfrm>
            <a:off x="7786689" y="1833564"/>
            <a:ext cx="19800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t>自国の供給曲線</a:t>
            </a:r>
          </a:p>
        </p:txBody>
      </p:sp>
      <p:sp>
        <p:nvSpPr>
          <p:cNvPr id="44" name="Line 13"/>
          <p:cNvSpPr>
            <a:spLocks noChangeShapeType="1"/>
          </p:cNvSpPr>
          <p:nvPr/>
        </p:nvSpPr>
        <p:spPr bwMode="auto">
          <a:xfrm>
            <a:off x="2746376" y="4740275"/>
            <a:ext cx="6551613" cy="0"/>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5" name="Text Box 14"/>
          <p:cNvSpPr txBox="1">
            <a:spLocks noChangeArrowheads="1"/>
          </p:cNvSpPr>
          <p:nvPr/>
        </p:nvSpPr>
        <p:spPr bwMode="auto">
          <a:xfrm>
            <a:off x="2312988" y="4524375"/>
            <a:ext cx="4844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a:solidFill>
                  <a:srgbClr val="FF3300"/>
                </a:solidFill>
              </a:rPr>
              <a:t>P</a:t>
            </a:r>
            <a:r>
              <a:rPr lang="en-US" altLang="ja-JP" baseline="30000" dirty="0">
                <a:solidFill>
                  <a:srgbClr val="FF3300"/>
                </a:solidFill>
              </a:rPr>
              <a:t>W</a:t>
            </a:r>
          </a:p>
        </p:txBody>
      </p:sp>
      <p:sp>
        <p:nvSpPr>
          <p:cNvPr id="46" name="Line 15"/>
          <p:cNvSpPr>
            <a:spLocks noChangeShapeType="1"/>
          </p:cNvSpPr>
          <p:nvPr/>
        </p:nvSpPr>
        <p:spPr bwMode="auto">
          <a:xfrm>
            <a:off x="4221163" y="4740275"/>
            <a:ext cx="0" cy="1511300"/>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 name="Text Box 16"/>
          <p:cNvSpPr txBox="1">
            <a:spLocks noChangeArrowheads="1"/>
          </p:cNvSpPr>
          <p:nvPr/>
        </p:nvSpPr>
        <p:spPr bwMode="auto">
          <a:xfrm>
            <a:off x="2386014" y="2219325"/>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A</a:t>
            </a:r>
            <a:endParaRPr lang="en-US" altLang="ja-JP" baseline="-25000"/>
          </a:p>
        </p:txBody>
      </p:sp>
      <p:sp>
        <p:nvSpPr>
          <p:cNvPr id="48" name="Rectangle 17"/>
          <p:cNvSpPr>
            <a:spLocks noChangeArrowheads="1"/>
          </p:cNvSpPr>
          <p:nvPr/>
        </p:nvSpPr>
        <p:spPr bwMode="auto">
          <a:xfrm>
            <a:off x="2386014" y="5532437"/>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B</a:t>
            </a:r>
          </a:p>
        </p:txBody>
      </p:sp>
      <p:sp>
        <p:nvSpPr>
          <p:cNvPr id="49" name="Rectangle 18"/>
          <p:cNvSpPr>
            <a:spLocks noChangeArrowheads="1"/>
          </p:cNvSpPr>
          <p:nvPr/>
        </p:nvSpPr>
        <p:spPr bwMode="auto">
          <a:xfrm>
            <a:off x="4186238" y="4740275"/>
            <a:ext cx="3365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a:solidFill>
                  <a:srgbClr val="FF3300"/>
                </a:solidFill>
              </a:rPr>
              <a:t>S</a:t>
            </a:r>
          </a:p>
        </p:txBody>
      </p:sp>
      <p:sp>
        <p:nvSpPr>
          <p:cNvPr id="50" name="Rectangle 19"/>
          <p:cNvSpPr>
            <a:spLocks noChangeArrowheads="1"/>
          </p:cNvSpPr>
          <p:nvPr/>
        </p:nvSpPr>
        <p:spPr bwMode="auto">
          <a:xfrm>
            <a:off x="4041775" y="6251575"/>
            <a:ext cx="44114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solidFill>
                  <a:srgbClr val="FF3300"/>
                </a:solidFill>
              </a:rPr>
              <a:t>X</a:t>
            </a:r>
            <a:r>
              <a:rPr lang="en-US" altLang="ja-JP" baseline="-25000">
                <a:solidFill>
                  <a:srgbClr val="FF3300"/>
                </a:solidFill>
              </a:rPr>
              <a:t>S</a:t>
            </a:r>
          </a:p>
        </p:txBody>
      </p:sp>
      <p:sp>
        <p:nvSpPr>
          <p:cNvPr id="51" name="Line 20"/>
          <p:cNvSpPr>
            <a:spLocks noChangeShapeType="1"/>
          </p:cNvSpPr>
          <p:nvPr/>
        </p:nvSpPr>
        <p:spPr bwMode="auto">
          <a:xfrm>
            <a:off x="6454775" y="4740275"/>
            <a:ext cx="0" cy="1511300"/>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2" name="Rectangle 21"/>
          <p:cNvSpPr>
            <a:spLocks noChangeArrowheads="1"/>
          </p:cNvSpPr>
          <p:nvPr/>
        </p:nvSpPr>
        <p:spPr bwMode="auto">
          <a:xfrm>
            <a:off x="6346825" y="4379913"/>
            <a:ext cx="35137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solidFill>
                  <a:srgbClr val="FF3300"/>
                </a:solidFill>
              </a:rPr>
              <a:t>D</a:t>
            </a:r>
          </a:p>
        </p:txBody>
      </p:sp>
      <p:sp>
        <p:nvSpPr>
          <p:cNvPr id="53" name="Rectangle 22"/>
          <p:cNvSpPr>
            <a:spLocks noChangeArrowheads="1"/>
          </p:cNvSpPr>
          <p:nvPr/>
        </p:nvSpPr>
        <p:spPr bwMode="auto">
          <a:xfrm>
            <a:off x="6310313" y="6251575"/>
            <a:ext cx="4491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solidFill>
                  <a:srgbClr val="FF3300"/>
                </a:solidFill>
              </a:rPr>
              <a:t>X</a:t>
            </a:r>
            <a:r>
              <a:rPr lang="en-US" altLang="ja-JP" baseline="-25000">
                <a:solidFill>
                  <a:srgbClr val="FF3300"/>
                </a:solidFill>
              </a:rPr>
              <a:t>D</a:t>
            </a:r>
          </a:p>
        </p:txBody>
      </p:sp>
      <p:sp>
        <p:nvSpPr>
          <p:cNvPr id="54" name="Line 23"/>
          <p:cNvSpPr>
            <a:spLocks noChangeShapeType="1"/>
          </p:cNvSpPr>
          <p:nvPr/>
        </p:nvSpPr>
        <p:spPr bwMode="auto">
          <a:xfrm flipH="1" flipV="1">
            <a:off x="2746376" y="4019551"/>
            <a:ext cx="2519363"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5" name="Text Box 24"/>
          <p:cNvSpPr txBox="1">
            <a:spLocks noChangeArrowheads="1"/>
          </p:cNvSpPr>
          <p:nvPr/>
        </p:nvSpPr>
        <p:spPr bwMode="auto">
          <a:xfrm>
            <a:off x="2336801" y="3892549"/>
            <a:ext cx="4240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P</a:t>
            </a:r>
            <a:r>
              <a:rPr lang="en-US" altLang="ja-JP" baseline="30000"/>
              <a:t>A</a:t>
            </a:r>
          </a:p>
        </p:txBody>
      </p:sp>
      <p:sp>
        <p:nvSpPr>
          <p:cNvPr id="56" name="Text Box 25"/>
          <p:cNvSpPr txBox="1">
            <a:spLocks noChangeArrowheads="1"/>
          </p:cNvSpPr>
          <p:nvPr/>
        </p:nvSpPr>
        <p:spPr bwMode="auto">
          <a:xfrm>
            <a:off x="5194300" y="3587749"/>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E</a:t>
            </a:r>
          </a:p>
        </p:txBody>
      </p:sp>
      <p:sp>
        <p:nvSpPr>
          <p:cNvPr id="57" name="AutoShape 26"/>
          <p:cNvSpPr>
            <a:spLocks noChangeArrowheads="1"/>
          </p:cNvSpPr>
          <p:nvPr/>
        </p:nvSpPr>
        <p:spPr bwMode="auto">
          <a:xfrm>
            <a:off x="2746375" y="2363788"/>
            <a:ext cx="2590800" cy="1655763"/>
          </a:xfrm>
          <a:prstGeom prst="rtTriangle">
            <a:avLst/>
          </a:prstGeom>
          <a:solidFill>
            <a:srgbClr val="FF0000">
              <a:alpha val="50195"/>
            </a:srgbClr>
          </a:solidFill>
          <a:ln w="952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58" name="AutoShape 27"/>
          <p:cNvSpPr>
            <a:spLocks noChangeArrowheads="1"/>
          </p:cNvSpPr>
          <p:nvPr/>
        </p:nvSpPr>
        <p:spPr bwMode="auto">
          <a:xfrm flipV="1">
            <a:off x="2746375" y="4019551"/>
            <a:ext cx="2590800" cy="1655763"/>
          </a:xfrm>
          <a:prstGeom prst="rtTriangle">
            <a:avLst/>
          </a:prstGeom>
          <a:solidFill>
            <a:srgbClr val="0000FF">
              <a:alpha val="50195"/>
            </a:srgbClr>
          </a:solidFill>
          <a:ln w="952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59" name="AutoShape 28"/>
          <p:cNvSpPr>
            <a:spLocks noChangeArrowheads="1"/>
          </p:cNvSpPr>
          <p:nvPr/>
        </p:nvSpPr>
        <p:spPr bwMode="auto">
          <a:xfrm>
            <a:off x="2746376" y="2363790"/>
            <a:ext cx="3743325" cy="2376487"/>
          </a:xfrm>
          <a:prstGeom prst="rtTriangle">
            <a:avLst/>
          </a:prstGeom>
          <a:solidFill>
            <a:srgbClr val="FF0000">
              <a:alpha val="50195"/>
            </a:srgbClr>
          </a:solidFill>
          <a:ln w="952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60" name="AutoShape 29"/>
          <p:cNvSpPr>
            <a:spLocks noChangeArrowheads="1"/>
          </p:cNvSpPr>
          <p:nvPr/>
        </p:nvSpPr>
        <p:spPr bwMode="auto">
          <a:xfrm flipV="1">
            <a:off x="2746377" y="4740275"/>
            <a:ext cx="1439863" cy="935039"/>
          </a:xfrm>
          <a:prstGeom prst="rtTriangle">
            <a:avLst/>
          </a:prstGeom>
          <a:solidFill>
            <a:srgbClr val="0000FF">
              <a:alpha val="50195"/>
            </a:srgbClr>
          </a:solidFill>
          <a:ln w="952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61" name="AutoShape 30"/>
          <p:cNvSpPr>
            <a:spLocks noChangeArrowheads="1"/>
          </p:cNvSpPr>
          <p:nvPr/>
        </p:nvSpPr>
        <p:spPr bwMode="auto">
          <a:xfrm>
            <a:off x="3937000" y="1911351"/>
            <a:ext cx="2362200" cy="955675"/>
          </a:xfrm>
          <a:prstGeom prst="wedgeRoundRectCallout">
            <a:avLst>
              <a:gd name="adj1" fmla="val -40593"/>
              <a:gd name="adj2" fmla="val 86213"/>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a:t>消費者余剰は</a:t>
            </a:r>
          </a:p>
          <a:p>
            <a:pPr algn="ctr" eaLnBrk="1" hangingPunct="1"/>
            <a:r>
              <a:rPr lang="ja-JP" altLang="en-US"/>
              <a:t>△</a:t>
            </a:r>
            <a:r>
              <a:rPr lang="en-US" altLang="ja-JP"/>
              <a:t>AP</a:t>
            </a:r>
            <a:r>
              <a:rPr lang="en-US" altLang="ja-JP" baseline="30000"/>
              <a:t>A</a:t>
            </a:r>
            <a:r>
              <a:rPr lang="en-US" altLang="ja-JP"/>
              <a:t>E → △AP</a:t>
            </a:r>
            <a:r>
              <a:rPr lang="en-US" altLang="ja-JP" baseline="30000"/>
              <a:t>W</a:t>
            </a:r>
            <a:r>
              <a:rPr lang="en-US" altLang="ja-JP"/>
              <a:t>D</a:t>
            </a:r>
          </a:p>
          <a:p>
            <a:pPr algn="ctr" eaLnBrk="1" hangingPunct="1"/>
            <a:r>
              <a:rPr lang="ja-JP" altLang="en-US"/>
              <a:t>に増加</a:t>
            </a:r>
          </a:p>
        </p:txBody>
      </p:sp>
      <p:sp>
        <p:nvSpPr>
          <p:cNvPr id="62" name="AutoShape 31"/>
          <p:cNvSpPr>
            <a:spLocks noChangeArrowheads="1"/>
          </p:cNvSpPr>
          <p:nvPr/>
        </p:nvSpPr>
        <p:spPr bwMode="auto">
          <a:xfrm>
            <a:off x="3933825" y="5172075"/>
            <a:ext cx="2362200" cy="914400"/>
          </a:xfrm>
          <a:prstGeom prst="wedgeRoundRectCallout">
            <a:avLst>
              <a:gd name="adj1" fmla="val -56181"/>
              <a:gd name="adj2" fmla="val -63718"/>
              <a:gd name="adj3" fmla="val 16667"/>
            </a:avLst>
          </a:prstGeom>
          <a:solidFill>
            <a:schemeClr val="bg1"/>
          </a:solidFill>
          <a:ln w="9525">
            <a:solidFill>
              <a:schemeClr val="tx1"/>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a:t>生産者余剰は</a:t>
            </a:r>
          </a:p>
          <a:p>
            <a:pPr algn="ctr" eaLnBrk="1" hangingPunct="1"/>
            <a:r>
              <a:rPr lang="ja-JP" altLang="en-US"/>
              <a:t>△</a:t>
            </a:r>
            <a:r>
              <a:rPr lang="en-US" altLang="ja-JP"/>
              <a:t>BP</a:t>
            </a:r>
            <a:r>
              <a:rPr lang="en-US" altLang="ja-JP" baseline="30000"/>
              <a:t>A</a:t>
            </a:r>
            <a:r>
              <a:rPr lang="en-US" altLang="ja-JP"/>
              <a:t>E → △BP</a:t>
            </a:r>
            <a:r>
              <a:rPr lang="en-US" altLang="ja-JP" baseline="30000"/>
              <a:t>W</a:t>
            </a:r>
            <a:r>
              <a:rPr lang="en-US" altLang="ja-JP"/>
              <a:t>S</a:t>
            </a:r>
          </a:p>
          <a:p>
            <a:pPr algn="ctr" eaLnBrk="1" hangingPunct="1"/>
            <a:r>
              <a:rPr lang="ja-JP" altLang="en-US"/>
              <a:t>に減少</a:t>
            </a:r>
          </a:p>
        </p:txBody>
      </p:sp>
      <p:sp>
        <p:nvSpPr>
          <p:cNvPr id="63" name="AutoShape 32"/>
          <p:cNvSpPr>
            <a:spLocks noChangeArrowheads="1"/>
          </p:cNvSpPr>
          <p:nvPr/>
        </p:nvSpPr>
        <p:spPr bwMode="auto">
          <a:xfrm>
            <a:off x="6451600" y="3511551"/>
            <a:ext cx="2016125" cy="720725"/>
          </a:xfrm>
          <a:prstGeom prst="wedgeRectCallout">
            <a:avLst>
              <a:gd name="adj1" fmla="val -69606"/>
              <a:gd name="adj2" fmla="val 70046"/>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a:solidFill>
                  <a:srgbClr val="FF3300"/>
                </a:solidFill>
              </a:rPr>
              <a:t>総余剰は</a:t>
            </a:r>
          </a:p>
          <a:p>
            <a:pPr algn="ctr" eaLnBrk="1" hangingPunct="1"/>
            <a:r>
              <a:rPr lang="ja-JP" altLang="en-US">
                <a:solidFill>
                  <a:srgbClr val="FF3300"/>
                </a:solidFill>
              </a:rPr>
              <a:t>△</a:t>
            </a:r>
            <a:r>
              <a:rPr lang="en-US" altLang="ja-JP">
                <a:solidFill>
                  <a:srgbClr val="FF3300"/>
                </a:solidFill>
              </a:rPr>
              <a:t>EDS</a:t>
            </a:r>
            <a:r>
              <a:rPr lang="ja-JP" altLang="en-US">
                <a:solidFill>
                  <a:srgbClr val="FF3300"/>
                </a:solidFill>
              </a:rPr>
              <a:t>だけ増加</a:t>
            </a:r>
          </a:p>
        </p:txBody>
      </p:sp>
    </p:spTree>
    <p:extLst>
      <p:ext uri="{BB962C8B-B14F-4D97-AF65-F5344CB8AC3E}">
        <p14:creationId xmlns:p14="http://schemas.microsoft.com/office/powerpoint/2010/main" val="972966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strips(downRight)">
                                      <p:cBhvr>
                                        <p:cTn id="7" dur="1000"/>
                                        <p:tgtEl>
                                          <p:spTgt spid="57"/>
                                        </p:tgtEl>
                                      </p:cBhvr>
                                    </p:animEffect>
                                  </p:childTnLst>
                                </p:cTn>
                              </p:par>
                            </p:childTnLst>
                          </p:cTn>
                        </p:par>
                        <p:par>
                          <p:cTn id="8" fill="hold">
                            <p:stCondLst>
                              <p:cond delay="1000"/>
                            </p:stCondLst>
                            <p:childTnLst>
                              <p:par>
                                <p:cTn id="9" presetID="18" presetClass="entr" presetSubtype="3"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strips(upRight)">
                                      <p:cBhvr>
                                        <p:cTn id="11" dur="1000"/>
                                        <p:tgtEl>
                                          <p:spTgt spid="58"/>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dissolve">
                                      <p:cBhvr>
                                        <p:cTn id="16" dur="500"/>
                                        <p:tgtEl>
                                          <p:spTgt spid="45"/>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wipe(left)">
                                      <p:cBhvr>
                                        <p:cTn id="20" dur="500"/>
                                        <p:tgtEl>
                                          <p:spTgt spid="44"/>
                                        </p:tgtEl>
                                      </p:cBhvr>
                                    </p:animEffect>
                                  </p:childTnLst>
                                </p:cTn>
                              </p:par>
                            </p:childTnLst>
                          </p:cTn>
                        </p:par>
                        <p:par>
                          <p:cTn id="21" fill="hold">
                            <p:stCondLst>
                              <p:cond delay="1000"/>
                            </p:stCondLst>
                            <p:childTnLst>
                              <p:par>
                                <p:cTn id="22" presetID="9" presetClass="entr" presetSubtype="0"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dissolve">
                                      <p:cBhvr>
                                        <p:cTn id="24" dur="500"/>
                                        <p:tgtEl>
                                          <p:spTgt spid="49"/>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dissolve">
                                      <p:cBhvr>
                                        <p:cTn id="27" dur="500"/>
                                        <p:tgtEl>
                                          <p:spTgt spid="52"/>
                                        </p:tgtEl>
                                      </p:cBhvr>
                                    </p:animEffect>
                                  </p:childTnLst>
                                </p:cTn>
                              </p:par>
                            </p:childTnLst>
                          </p:cTn>
                        </p:par>
                        <p:par>
                          <p:cTn id="28" fill="hold">
                            <p:stCondLst>
                              <p:cond delay="1500"/>
                            </p:stCondLst>
                            <p:childTnLst>
                              <p:par>
                                <p:cTn id="29" presetID="22" presetClass="entr" presetSubtype="1"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up)">
                                      <p:cBhvr>
                                        <p:cTn id="31" dur="500"/>
                                        <p:tgtEl>
                                          <p:spTgt spid="46"/>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up)">
                                      <p:cBhvr>
                                        <p:cTn id="34" dur="500"/>
                                        <p:tgtEl>
                                          <p:spTgt spid="51"/>
                                        </p:tgtEl>
                                      </p:cBhvr>
                                    </p:animEffect>
                                  </p:childTnLst>
                                </p:cTn>
                              </p:par>
                            </p:childTnLst>
                          </p:cTn>
                        </p:par>
                        <p:par>
                          <p:cTn id="35" fill="hold">
                            <p:stCondLst>
                              <p:cond delay="2000"/>
                            </p:stCondLst>
                            <p:childTnLst>
                              <p:par>
                                <p:cTn id="36" presetID="9" presetClass="entr" presetSubtype="0" fill="hold" grpId="0" nodeType="afterEffect">
                                  <p:stCondLst>
                                    <p:cond delay="0"/>
                                  </p:stCondLst>
                                  <p:childTnLst>
                                    <p:set>
                                      <p:cBhvr>
                                        <p:cTn id="37" dur="1" fill="hold">
                                          <p:stCondLst>
                                            <p:cond delay="0"/>
                                          </p:stCondLst>
                                        </p:cTn>
                                        <p:tgtEl>
                                          <p:spTgt spid="50"/>
                                        </p:tgtEl>
                                        <p:attrNameLst>
                                          <p:attrName>style.visibility</p:attrName>
                                        </p:attrNameLst>
                                      </p:cBhvr>
                                      <p:to>
                                        <p:strVal val="visible"/>
                                      </p:to>
                                    </p:set>
                                    <p:animEffect transition="in" filter="dissolve">
                                      <p:cBhvr>
                                        <p:cTn id="38" dur="500"/>
                                        <p:tgtEl>
                                          <p:spTgt spid="50"/>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53"/>
                                        </p:tgtEl>
                                        <p:attrNameLst>
                                          <p:attrName>style.visibility</p:attrName>
                                        </p:attrNameLst>
                                      </p:cBhvr>
                                      <p:to>
                                        <p:strVal val="visible"/>
                                      </p:to>
                                    </p:set>
                                    <p:animEffect transition="in" filter="dissolve">
                                      <p:cBhvr>
                                        <p:cTn id="41" dur="500"/>
                                        <p:tgtEl>
                                          <p:spTgt spid="53"/>
                                        </p:tgtEl>
                                      </p:cBhvr>
                                    </p:animEffect>
                                  </p:childTnLst>
                                </p:cTn>
                              </p:par>
                            </p:childTnLst>
                          </p:cTn>
                        </p:par>
                      </p:childTnLst>
                    </p:cTn>
                  </p:par>
                  <p:par>
                    <p:cTn id="42" fill="hold">
                      <p:stCondLst>
                        <p:cond delay="indefinite"/>
                      </p:stCondLst>
                      <p:childTnLst>
                        <p:par>
                          <p:cTn id="43" fill="hold">
                            <p:stCondLst>
                              <p:cond delay="0"/>
                            </p:stCondLst>
                            <p:childTnLst>
                              <p:par>
                                <p:cTn id="44" presetID="18" presetClass="entr" presetSubtype="6" fill="hold" grpId="0" nodeType="click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strips(downRight)">
                                      <p:cBhvr>
                                        <p:cTn id="46" dur="1000"/>
                                        <p:tgtEl>
                                          <p:spTgt spid="59"/>
                                        </p:tgtEl>
                                      </p:cBhvr>
                                    </p:animEffect>
                                  </p:childTnLst>
                                </p:cTn>
                              </p:par>
                            </p:childTnLst>
                          </p:cTn>
                        </p:par>
                        <p:par>
                          <p:cTn id="47" fill="hold">
                            <p:stCondLst>
                              <p:cond delay="1000"/>
                            </p:stCondLst>
                            <p:childTnLst>
                              <p:par>
                                <p:cTn id="48" presetID="55" presetClass="entr" presetSubtype="0" fill="hold" grpId="0" nodeType="afterEffect">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cBhvr>
                                        <p:cTn id="50" dur="1000" fill="hold"/>
                                        <p:tgtEl>
                                          <p:spTgt spid="61"/>
                                        </p:tgtEl>
                                        <p:attrNameLst>
                                          <p:attrName>ppt_w</p:attrName>
                                        </p:attrNameLst>
                                      </p:cBhvr>
                                      <p:tavLst>
                                        <p:tav tm="0">
                                          <p:val>
                                            <p:strVal val="#ppt_w*0.70"/>
                                          </p:val>
                                        </p:tav>
                                        <p:tav tm="100000">
                                          <p:val>
                                            <p:strVal val="#ppt_w"/>
                                          </p:val>
                                        </p:tav>
                                      </p:tavLst>
                                    </p:anim>
                                    <p:anim calcmode="lin" valueType="num">
                                      <p:cBhvr>
                                        <p:cTn id="51" dur="1000" fill="hold"/>
                                        <p:tgtEl>
                                          <p:spTgt spid="61"/>
                                        </p:tgtEl>
                                        <p:attrNameLst>
                                          <p:attrName>ppt_h</p:attrName>
                                        </p:attrNameLst>
                                      </p:cBhvr>
                                      <p:tavLst>
                                        <p:tav tm="0">
                                          <p:val>
                                            <p:strVal val="#ppt_h"/>
                                          </p:val>
                                        </p:tav>
                                        <p:tav tm="100000">
                                          <p:val>
                                            <p:strVal val="#ppt_h"/>
                                          </p:val>
                                        </p:tav>
                                      </p:tavLst>
                                    </p:anim>
                                    <p:animEffect transition="in" filter="fade">
                                      <p:cBhvr>
                                        <p:cTn id="52" dur="10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18" presetClass="entr" presetSubtype="3" fill="hold" grpId="0" nodeType="clickEffect">
                                  <p:stCondLst>
                                    <p:cond delay="0"/>
                                  </p:stCondLst>
                                  <p:childTnLst>
                                    <p:set>
                                      <p:cBhvr>
                                        <p:cTn id="56" dur="1" fill="hold">
                                          <p:stCondLst>
                                            <p:cond delay="0"/>
                                          </p:stCondLst>
                                        </p:cTn>
                                        <p:tgtEl>
                                          <p:spTgt spid="60"/>
                                        </p:tgtEl>
                                        <p:attrNameLst>
                                          <p:attrName>style.visibility</p:attrName>
                                        </p:attrNameLst>
                                      </p:cBhvr>
                                      <p:to>
                                        <p:strVal val="visible"/>
                                      </p:to>
                                    </p:set>
                                    <p:animEffect transition="in" filter="strips(upRight)">
                                      <p:cBhvr>
                                        <p:cTn id="57" dur="1000"/>
                                        <p:tgtEl>
                                          <p:spTgt spid="60"/>
                                        </p:tgtEl>
                                      </p:cBhvr>
                                    </p:animEffect>
                                  </p:childTnLst>
                                </p:cTn>
                              </p:par>
                            </p:childTnLst>
                          </p:cTn>
                        </p:par>
                        <p:par>
                          <p:cTn id="58" fill="hold">
                            <p:stCondLst>
                              <p:cond delay="1000"/>
                            </p:stCondLst>
                            <p:childTnLst>
                              <p:par>
                                <p:cTn id="59" presetID="55" presetClass="entr" presetSubtype="0" fill="hold" grpId="0" nodeType="afterEffect">
                                  <p:stCondLst>
                                    <p:cond delay="0"/>
                                  </p:stCondLst>
                                  <p:childTnLst>
                                    <p:set>
                                      <p:cBhvr>
                                        <p:cTn id="60" dur="1" fill="hold">
                                          <p:stCondLst>
                                            <p:cond delay="0"/>
                                          </p:stCondLst>
                                        </p:cTn>
                                        <p:tgtEl>
                                          <p:spTgt spid="62"/>
                                        </p:tgtEl>
                                        <p:attrNameLst>
                                          <p:attrName>style.visibility</p:attrName>
                                        </p:attrNameLst>
                                      </p:cBhvr>
                                      <p:to>
                                        <p:strVal val="visible"/>
                                      </p:to>
                                    </p:set>
                                    <p:anim calcmode="lin" valueType="num">
                                      <p:cBhvr>
                                        <p:cTn id="61" dur="1000" fill="hold"/>
                                        <p:tgtEl>
                                          <p:spTgt spid="62"/>
                                        </p:tgtEl>
                                        <p:attrNameLst>
                                          <p:attrName>ppt_w</p:attrName>
                                        </p:attrNameLst>
                                      </p:cBhvr>
                                      <p:tavLst>
                                        <p:tav tm="0">
                                          <p:val>
                                            <p:strVal val="#ppt_w*0.70"/>
                                          </p:val>
                                        </p:tav>
                                        <p:tav tm="100000">
                                          <p:val>
                                            <p:strVal val="#ppt_w"/>
                                          </p:val>
                                        </p:tav>
                                      </p:tavLst>
                                    </p:anim>
                                    <p:anim calcmode="lin" valueType="num">
                                      <p:cBhvr>
                                        <p:cTn id="62" dur="1000" fill="hold"/>
                                        <p:tgtEl>
                                          <p:spTgt spid="62"/>
                                        </p:tgtEl>
                                        <p:attrNameLst>
                                          <p:attrName>ppt_h</p:attrName>
                                        </p:attrNameLst>
                                      </p:cBhvr>
                                      <p:tavLst>
                                        <p:tav tm="0">
                                          <p:val>
                                            <p:strVal val="#ppt_h"/>
                                          </p:val>
                                        </p:tav>
                                        <p:tav tm="100000">
                                          <p:val>
                                            <p:strVal val="#ppt_h"/>
                                          </p:val>
                                        </p:tav>
                                      </p:tavLst>
                                    </p:anim>
                                    <p:animEffect transition="in" filter="fade">
                                      <p:cBhvr>
                                        <p:cTn id="63" dur="1000"/>
                                        <p:tgtEl>
                                          <p:spTgt spid="62"/>
                                        </p:tgtEl>
                                      </p:cBhvr>
                                    </p:animEffect>
                                  </p:childTnLst>
                                </p:cTn>
                              </p:par>
                            </p:childTnLst>
                          </p:cTn>
                        </p:par>
                      </p:childTnLst>
                    </p:cTn>
                  </p:par>
                  <p:par>
                    <p:cTn id="64" fill="hold">
                      <p:stCondLst>
                        <p:cond delay="indefinite"/>
                      </p:stCondLst>
                      <p:childTnLst>
                        <p:par>
                          <p:cTn id="65" fill="hold">
                            <p:stCondLst>
                              <p:cond delay="0"/>
                            </p:stCondLst>
                            <p:childTnLst>
                              <p:par>
                                <p:cTn id="66" presetID="55" presetClass="entr" presetSubtype="0" fill="hold" grpId="0" nodeType="clickEffect">
                                  <p:stCondLst>
                                    <p:cond delay="0"/>
                                  </p:stCondLst>
                                  <p:childTnLst>
                                    <p:set>
                                      <p:cBhvr>
                                        <p:cTn id="67" dur="1" fill="hold">
                                          <p:stCondLst>
                                            <p:cond delay="0"/>
                                          </p:stCondLst>
                                        </p:cTn>
                                        <p:tgtEl>
                                          <p:spTgt spid="63"/>
                                        </p:tgtEl>
                                        <p:attrNameLst>
                                          <p:attrName>style.visibility</p:attrName>
                                        </p:attrNameLst>
                                      </p:cBhvr>
                                      <p:to>
                                        <p:strVal val="visible"/>
                                      </p:to>
                                    </p:set>
                                    <p:anim calcmode="lin" valueType="num">
                                      <p:cBhvr>
                                        <p:cTn id="68" dur="1000" fill="hold"/>
                                        <p:tgtEl>
                                          <p:spTgt spid="63"/>
                                        </p:tgtEl>
                                        <p:attrNameLst>
                                          <p:attrName>ppt_w</p:attrName>
                                        </p:attrNameLst>
                                      </p:cBhvr>
                                      <p:tavLst>
                                        <p:tav tm="0">
                                          <p:val>
                                            <p:strVal val="#ppt_w*0.70"/>
                                          </p:val>
                                        </p:tav>
                                        <p:tav tm="100000">
                                          <p:val>
                                            <p:strVal val="#ppt_w"/>
                                          </p:val>
                                        </p:tav>
                                      </p:tavLst>
                                    </p:anim>
                                    <p:anim calcmode="lin" valueType="num">
                                      <p:cBhvr>
                                        <p:cTn id="69" dur="1000" fill="hold"/>
                                        <p:tgtEl>
                                          <p:spTgt spid="63"/>
                                        </p:tgtEl>
                                        <p:attrNameLst>
                                          <p:attrName>ppt_h</p:attrName>
                                        </p:attrNameLst>
                                      </p:cBhvr>
                                      <p:tavLst>
                                        <p:tav tm="0">
                                          <p:val>
                                            <p:strVal val="#ppt_h"/>
                                          </p:val>
                                        </p:tav>
                                        <p:tav tm="100000">
                                          <p:val>
                                            <p:strVal val="#ppt_h"/>
                                          </p:val>
                                        </p:tav>
                                      </p:tavLst>
                                    </p:anim>
                                    <p:animEffect transition="in" filter="fade">
                                      <p:cBhvr>
                                        <p:cTn id="70" dur="10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p:bldP spid="46" grpId="0" animBg="1"/>
      <p:bldP spid="49" grpId="0"/>
      <p:bldP spid="50" grpId="0"/>
      <p:bldP spid="51" grpId="0" animBg="1"/>
      <p:bldP spid="52" grpId="0"/>
      <p:bldP spid="53" grpId="0"/>
      <p:bldP spid="57" grpId="0" animBg="1"/>
      <p:bldP spid="58" grpId="0" animBg="1"/>
      <p:bldP spid="59" grpId="0" animBg="1"/>
      <p:bldP spid="60" grpId="0" animBg="1"/>
      <p:bldP spid="61" grpId="0" animBg="1"/>
      <p:bldP spid="62" grpId="0" animBg="1"/>
      <p:bldP spid="6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貿易利益：輸出国のケース</a:t>
            </a:r>
            <a:endParaRPr kumimoji="1" lang="ja-JP" altLang="en-US" dirty="0"/>
          </a:p>
        </p:txBody>
      </p:sp>
      <p:sp>
        <p:nvSpPr>
          <p:cNvPr id="2" name="スライド番号プレースホルダー 1"/>
          <p:cNvSpPr>
            <a:spLocks noGrp="1"/>
          </p:cNvSpPr>
          <p:nvPr>
            <p:ph type="sldNum" sz="quarter" idx="12"/>
          </p:nvPr>
        </p:nvSpPr>
        <p:spPr/>
        <p:txBody>
          <a:bodyPr/>
          <a:lstStyle/>
          <a:p>
            <a:fld id="{4B716EDC-74FF-435D-9BD8-54C64339F356}" type="slidenum">
              <a:rPr kumimoji="1" lang="ja-JP" altLang="en-US" smtClean="0"/>
              <a:pPr/>
              <a:t>7</a:t>
            </a:fld>
            <a:endParaRPr kumimoji="1" lang="ja-JP" altLang="en-US" dirty="0"/>
          </a:p>
        </p:txBody>
      </p:sp>
      <p:grpSp>
        <p:nvGrpSpPr>
          <p:cNvPr id="64" name="Group 3"/>
          <p:cNvGrpSpPr>
            <a:grpSpLocks/>
          </p:cNvGrpSpPr>
          <p:nvPr/>
        </p:nvGrpSpPr>
        <p:grpSpPr bwMode="auto">
          <a:xfrm>
            <a:off x="2038351" y="1690688"/>
            <a:ext cx="7250113" cy="4935538"/>
            <a:chOff x="476" y="965"/>
            <a:chExt cx="4567" cy="3109"/>
          </a:xfrm>
        </p:grpSpPr>
        <p:sp>
          <p:nvSpPr>
            <p:cNvPr id="65" name="Line 4"/>
            <p:cNvSpPr>
              <a:spLocks noChangeShapeType="1"/>
            </p:cNvSpPr>
            <p:nvPr/>
          </p:nvSpPr>
          <p:spPr bwMode="auto">
            <a:xfrm>
              <a:off x="930" y="1026"/>
              <a:ext cx="0" cy="28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6" name="Line 5"/>
            <p:cNvSpPr>
              <a:spLocks noChangeShapeType="1"/>
            </p:cNvSpPr>
            <p:nvPr/>
          </p:nvSpPr>
          <p:spPr bwMode="auto">
            <a:xfrm flipH="1">
              <a:off x="930" y="3838"/>
              <a:ext cx="40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7" name="Text Box 6"/>
            <p:cNvSpPr txBox="1">
              <a:spLocks noChangeArrowheads="1"/>
            </p:cNvSpPr>
            <p:nvPr/>
          </p:nvSpPr>
          <p:spPr bwMode="auto">
            <a:xfrm>
              <a:off x="476" y="965"/>
              <a:ext cx="439"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t>価格</a:t>
              </a:r>
            </a:p>
          </p:txBody>
        </p:sp>
        <p:sp>
          <p:nvSpPr>
            <p:cNvPr id="68" name="Text Box 7"/>
            <p:cNvSpPr txBox="1">
              <a:spLocks noChangeArrowheads="1"/>
            </p:cNvSpPr>
            <p:nvPr/>
          </p:nvSpPr>
          <p:spPr bwMode="auto">
            <a:xfrm>
              <a:off x="4604" y="3822"/>
              <a:ext cx="439"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t>数量</a:t>
              </a:r>
            </a:p>
          </p:txBody>
        </p:sp>
        <p:sp>
          <p:nvSpPr>
            <p:cNvPr id="69" name="Text Box 8"/>
            <p:cNvSpPr txBox="1">
              <a:spLocks noChangeArrowheads="1"/>
            </p:cNvSpPr>
            <p:nvPr/>
          </p:nvSpPr>
          <p:spPr bwMode="auto">
            <a:xfrm>
              <a:off x="703" y="3793"/>
              <a:ext cx="22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O</a:t>
              </a:r>
            </a:p>
          </p:txBody>
        </p:sp>
      </p:grpSp>
      <p:sp>
        <p:nvSpPr>
          <p:cNvPr id="70" name="Line 9"/>
          <p:cNvSpPr>
            <a:spLocks noChangeShapeType="1"/>
          </p:cNvSpPr>
          <p:nvPr/>
        </p:nvSpPr>
        <p:spPr bwMode="auto">
          <a:xfrm>
            <a:off x="2759075" y="2363788"/>
            <a:ext cx="5183188" cy="33115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1" name="Text Box 10"/>
          <p:cNvSpPr txBox="1">
            <a:spLocks noChangeArrowheads="1"/>
          </p:cNvSpPr>
          <p:nvPr/>
        </p:nvSpPr>
        <p:spPr bwMode="auto">
          <a:xfrm>
            <a:off x="7799389" y="5722939"/>
            <a:ext cx="19800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t>自国の需要曲線</a:t>
            </a:r>
          </a:p>
        </p:txBody>
      </p:sp>
      <p:sp>
        <p:nvSpPr>
          <p:cNvPr id="72" name="Line 11"/>
          <p:cNvSpPr>
            <a:spLocks noChangeShapeType="1"/>
          </p:cNvSpPr>
          <p:nvPr/>
        </p:nvSpPr>
        <p:spPr bwMode="auto">
          <a:xfrm flipV="1">
            <a:off x="2759075" y="2363788"/>
            <a:ext cx="5183188" cy="33115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3" name="Text Box 12"/>
          <p:cNvSpPr txBox="1">
            <a:spLocks noChangeArrowheads="1"/>
          </p:cNvSpPr>
          <p:nvPr/>
        </p:nvSpPr>
        <p:spPr bwMode="auto">
          <a:xfrm>
            <a:off x="7799389" y="1833564"/>
            <a:ext cx="19800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t>自国の供給曲線</a:t>
            </a:r>
          </a:p>
        </p:txBody>
      </p:sp>
      <p:sp>
        <p:nvSpPr>
          <p:cNvPr id="74" name="Line 13"/>
          <p:cNvSpPr>
            <a:spLocks noChangeShapeType="1"/>
          </p:cNvSpPr>
          <p:nvPr/>
        </p:nvSpPr>
        <p:spPr bwMode="auto">
          <a:xfrm>
            <a:off x="2759076" y="3227388"/>
            <a:ext cx="6551613" cy="0"/>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5" name="Text Box 14"/>
          <p:cNvSpPr txBox="1">
            <a:spLocks noChangeArrowheads="1"/>
          </p:cNvSpPr>
          <p:nvPr/>
        </p:nvSpPr>
        <p:spPr bwMode="auto">
          <a:xfrm>
            <a:off x="2325688" y="3011488"/>
            <a:ext cx="4844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a:solidFill>
                  <a:srgbClr val="FF0000"/>
                </a:solidFill>
              </a:rPr>
              <a:t>P</a:t>
            </a:r>
            <a:r>
              <a:rPr lang="en-US" altLang="ja-JP" baseline="30000" dirty="0">
                <a:solidFill>
                  <a:srgbClr val="FF0000"/>
                </a:solidFill>
              </a:rPr>
              <a:t>W</a:t>
            </a:r>
            <a:endParaRPr lang="en-US" altLang="ja-JP" dirty="0">
              <a:solidFill>
                <a:srgbClr val="FF0000"/>
              </a:solidFill>
            </a:endParaRPr>
          </a:p>
        </p:txBody>
      </p:sp>
      <p:sp>
        <p:nvSpPr>
          <p:cNvPr id="76" name="Line 15"/>
          <p:cNvSpPr>
            <a:spLocks noChangeShapeType="1"/>
          </p:cNvSpPr>
          <p:nvPr/>
        </p:nvSpPr>
        <p:spPr bwMode="auto">
          <a:xfrm>
            <a:off x="4084639" y="3224213"/>
            <a:ext cx="0" cy="3024187"/>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7" name="Text Box 16"/>
          <p:cNvSpPr txBox="1">
            <a:spLocks noChangeArrowheads="1"/>
          </p:cNvSpPr>
          <p:nvPr/>
        </p:nvSpPr>
        <p:spPr bwMode="auto">
          <a:xfrm>
            <a:off x="2398714" y="2219325"/>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A</a:t>
            </a:r>
            <a:endParaRPr lang="en-US" altLang="ja-JP" baseline="-25000"/>
          </a:p>
        </p:txBody>
      </p:sp>
      <p:sp>
        <p:nvSpPr>
          <p:cNvPr id="78" name="Rectangle 17"/>
          <p:cNvSpPr>
            <a:spLocks noChangeArrowheads="1"/>
          </p:cNvSpPr>
          <p:nvPr/>
        </p:nvSpPr>
        <p:spPr bwMode="auto">
          <a:xfrm>
            <a:off x="2398714" y="5532437"/>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B</a:t>
            </a:r>
          </a:p>
        </p:txBody>
      </p:sp>
      <p:sp>
        <p:nvSpPr>
          <p:cNvPr id="79" name="Rectangle 18"/>
          <p:cNvSpPr>
            <a:spLocks noChangeArrowheads="1"/>
          </p:cNvSpPr>
          <p:nvPr/>
        </p:nvSpPr>
        <p:spPr bwMode="auto">
          <a:xfrm>
            <a:off x="6359526" y="2867025"/>
            <a:ext cx="3365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solidFill>
                  <a:srgbClr val="FF3300"/>
                </a:solidFill>
              </a:rPr>
              <a:t>S</a:t>
            </a:r>
          </a:p>
        </p:txBody>
      </p:sp>
      <p:sp>
        <p:nvSpPr>
          <p:cNvPr id="80" name="Rectangle 19"/>
          <p:cNvSpPr>
            <a:spLocks noChangeArrowheads="1"/>
          </p:cNvSpPr>
          <p:nvPr/>
        </p:nvSpPr>
        <p:spPr bwMode="auto">
          <a:xfrm>
            <a:off x="6424613" y="6248400"/>
            <a:ext cx="44114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solidFill>
                  <a:srgbClr val="FF3300"/>
                </a:solidFill>
              </a:rPr>
              <a:t>X</a:t>
            </a:r>
            <a:r>
              <a:rPr lang="en-US" altLang="ja-JP" baseline="-25000">
                <a:solidFill>
                  <a:srgbClr val="FF3300"/>
                </a:solidFill>
              </a:rPr>
              <a:t>S</a:t>
            </a:r>
          </a:p>
        </p:txBody>
      </p:sp>
      <p:sp>
        <p:nvSpPr>
          <p:cNvPr id="81" name="Line 20"/>
          <p:cNvSpPr>
            <a:spLocks noChangeShapeType="1"/>
          </p:cNvSpPr>
          <p:nvPr/>
        </p:nvSpPr>
        <p:spPr bwMode="auto">
          <a:xfrm flipH="1">
            <a:off x="6604000" y="3224213"/>
            <a:ext cx="0" cy="3024187"/>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 name="Rectangle 21"/>
          <p:cNvSpPr>
            <a:spLocks noChangeArrowheads="1"/>
          </p:cNvSpPr>
          <p:nvPr/>
        </p:nvSpPr>
        <p:spPr bwMode="auto">
          <a:xfrm>
            <a:off x="3983037" y="2867025"/>
            <a:ext cx="3492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a:solidFill>
                  <a:srgbClr val="FF3300"/>
                </a:solidFill>
              </a:rPr>
              <a:t>D</a:t>
            </a:r>
          </a:p>
        </p:txBody>
      </p:sp>
      <p:sp>
        <p:nvSpPr>
          <p:cNvPr id="83" name="Rectangle 22"/>
          <p:cNvSpPr>
            <a:spLocks noChangeArrowheads="1"/>
          </p:cNvSpPr>
          <p:nvPr/>
        </p:nvSpPr>
        <p:spPr bwMode="auto">
          <a:xfrm>
            <a:off x="3903663" y="6248400"/>
            <a:ext cx="4491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solidFill>
                  <a:srgbClr val="FF3300"/>
                </a:solidFill>
              </a:rPr>
              <a:t>X</a:t>
            </a:r>
            <a:r>
              <a:rPr lang="en-US" altLang="ja-JP" baseline="-25000">
                <a:solidFill>
                  <a:srgbClr val="FF3300"/>
                </a:solidFill>
              </a:rPr>
              <a:t>D</a:t>
            </a:r>
          </a:p>
        </p:txBody>
      </p:sp>
      <p:sp>
        <p:nvSpPr>
          <p:cNvPr id="84" name="Line 23"/>
          <p:cNvSpPr>
            <a:spLocks noChangeShapeType="1"/>
          </p:cNvSpPr>
          <p:nvPr/>
        </p:nvSpPr>
        <p:spPr bwMode="auto">
          <a:xfrm flipH="1" flipV="1">
            <a:off x="2759076" y="4019551"/>
            <a:ext cx="2519363"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 name="Text Box 24"/>
          <p:cNvSpPr txBox="1">
            <a:spLocks noChangeArrowheads="1"/>
          </p:cNvSpPr>
          <p:nvPr/>
        </p:nvSpPr>
        <p:spPr bwMode="auto">
          <a:xfrm>
            <a:off x="2349501" y="3892549"/>
            <a:ext cx="5635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P</a:t>
            </a:r>
            <a:r>
              <a:rPr lang="en-US" altLang="ja-JP" baseline="30000"/>
              <a:t>A</a:t>
            </a:r>
            <a:endParaRPr lang="en-US" altLang="ja-JP" u="sng"/>
          </a:p>
        </p:txBody>
      </p:sp>
      <p:sp>
        <p:nvSpPr>
          <p:cNvPr id="86" name="Text Box 25"/>
          <p:cNvSpPr txBox="1">
            <a:spLocks noChangeArrowheads="1"/>
          </p:cNvSpPr>
          <p:nvPr/>
        </p:nvSpPr>
        <p:spPr bwMode="auto">
          <a:xfrm>
            <a:off x="5168900" y="4044949"/>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E</a:t>
            </a:r>
          </a:p>
        </p:txBody>
      </p:sp>
      <p:sp>
        <p:nvSpPr>
          <p:cNvPr id="87" name="AutoShape 26"/>
          <p:cNvSpPr>
            <a:spLocks noChangeArrowheads="1"/>
          </p:cNvSpPr>
          <p:nvPr/>
        </p:nvSpPr>
        <p:spPr bwMode="auto">
          <a:xfrm>
            <a:off x="2759075" y="2363788"/>
            <a:ext cx="2590800" cy="1655763"/>
          </a:xfrm>
          <a:prstGeom prst="rtTriangle">
            <a:avLst/>
          </a:prstGeom>
          <a:solidFill>
            <a:srgbClr val="FF0000">
              <a:alpha val="50195"/>
            </a:srgbClr>
          </a:solidFill>
          <a:ln w="952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88" name="Line 27"/>
          <p:cNvSpPr>
            <a:spLocks noChangeShapeType="1"/>
          </p:cNvSpPr>
          <p:nvPr/>
        </p:nvSpPr>
        <p:spPr bwMode="auto">
          <a:xfrm flipH="1" flipV="1">
            <a:off x="2759076" y="4019551"/>
            <a:ext cx="2519363"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9" name="AutoShape 28"/>
          <p:cNvSpPr>
            <a:spLocks noChangeArrowheads="1"/>
          </p:cNvSpPr>
          <p:nvPr/>
        </p:nvSpPr>
        <p:spPr bwMode="auto">
          <a:xfrm flipV="1">
            <a:off x="2759075" y="4019551"/>
            <a:ext cx="2590800" cy="1655763"/>
          </a:xfrm>
          <a:prstGeom prst="rtTriangle">
            <a:avLst/>
          </a:prstGeom>
          <a:solidFill>
            <a:srgbClr val="0000FF">
              <a:alpha val="50195"/>
            </a:srgbClr>
          </a:solidFill>
          <a:ln w="952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0" name="AutoShape 29"/>
          <p:cNvSpPr>
            <a:spLocks noChangeArrowheads="1"/>
          </p:cNvSpPr>
          <p:nvPr/>
        </p:nvSpPr>
        <p:spPr bwMode="auto">
          <a:xfrm>
            <a:off x="2759075" y="2363788"/>
            <a:ext cx="1366839" cy="863600"/>
          </a:xfrm>
          <a:prstGeom prst="rtTriangle">
            <a:avLst/>
          </a:prstGeom>
          <a:solidFill>
            <a:srgbClr val="FF0000">
              <a:alpha val="50195"/>
            </a:srgbClr>
          </a:solidFill>
          <a:ln w="952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1" name="AutoShape 30"/>
          <p:cNvSpPr>
            <a:spLocks noChangeArrowheads="1"/>
          </p:cNvSpPr>
          <p:nvPr/>
        </p:nvSpPr>
        <p:spPr bwMode="auto">
          <a:xfrm flipV="1">
            <a:off x="2759075" y="3227388"/>
            <a:ext cx="3816351" cy="2447925"/>
          </a:xfrm>
          <a:prstGeom prst="rtTriangle">
            <a:avLst/>
          </a:prstGeom>
          <a:solidFill>
            <a:srgbClr val="0000FF">
              <a:alpha val="50195"/>
            </a:srgbClr>
          </a:solidFill>
          <a:ln w="952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 name="AutoShape 31"/>
          <p:cNvSpPr>
            <a:spLocks noChangeArrowheads="1"/>
          </p:cNvSpPr>
          <p:nvPr/>
        </p:nvSpPr>
        <p:spPr bwMode="auto">
          <a:xfrm>
            <a:off x="4102102" y="1835151"/>
            <a:ext cx="2379663" cy="914400"/>
          </a:xfrm>
          <a:prstGeom prst="wedgeRoundRectCallout">
            <a:avLst>
              <a:gd name="adj1" fmla="val -79153"/>
              <a:gd name="adj2" fmla="val 50694"/>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a:t>消費者余剰は</a:t>
            </a:r>
          </a:p>
          <a:p>
            <a:pPr algn="ctr" eaLnBrk="1" hangingPunct="1"/>
            <a:r>
              <a:rPr lang="ja-JP" altLang="en-US"/>
              <a:t>△</a:t>
            </a:r>
            <a:r>
              <a:rPr lang="en-US" altLang="ja-JP"/>
              <a:t>AP</a:t>
            </a:r>
            <a:r>
              <a:rPr lang="en-US" altLang="ja-JP" baseline="30000"/>
              <a:t>A</a:t>
            </a:r>
            <a:r>
              <a:rPr lang="en-US" altLang="ja-JP"/>
              <a:t>E → △AP</a:t>
            </a:r>
            <a:r>
              <a:rPr lang="en-US" altLang="ja-JP" baseline="30000"/>
              <a:t>W</a:t>
            </a:r>
            <a:r>
              <a:rPr lang="en-US" altLang="ja-JP"/>
              <a:t>D</a:t>
            </a:r>
            <a:r>
              <a:rPr lang="ja-JP" altLang="en-US"/>
              <a:t>に減少</a:t>
            </a:r>
          </a:p>
        </p:txBody>
      </p:sp>
      <p:sp>
        <p:nvSpPr>
          <p:cNvPr id="93" name="AutoShape 32"/>
          <p:cNvSpPr>
            <a:spLocks noChangeArrowheads="1"/>
          </p:cNvSpPr>
          <p:nvPr/>
        </p:nvSpPr>
        <p:spPr bwMode="auto">
          <a:xfrm>
            <a:off x="4178300" y="5100639"/>
            <a:ext cx="2362200" cy="925512"/>
          </a:xfrm>
          <a:prstGeom prst="wedgeRoundRectCallout">
            <a:avLst>
              <a:gd name="adj1" fmla="val -42944"/>
              <a:gd name="adj2" fmla="val -89620"/>
              <a:gd name="adj3" fmla="val 16667"/>
            </a:avLst>
          </a:prstGeom>
          <a:solidFill>
            <a:schemeClr val="bg1"/>
          </a:solidFill>
          <a:ln w="9525">
            <a:solidFill>
              <a:schemeClr val="tx1"/>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a:t>生産者余剰は</a:t>
            </a:r>
          </a:p>
          <a:p>
            <a:pPr algn="ctr" eaLnBrk="1" hangingPunct="1"/>
            <a:r>
              <a:rPr lang="ja-JP" altLang="en-US"/>
              <a:t>△</a:t>
            </a:r>
            <a:r>
              <a:rPr lang="en-US" altLang="ja-JP"/>
              <a:t>BP</a:t>
            </a:r>
            <a:r>
              <a:rPr lang="en-US" altLang="ja-JP" baseline="30000"/>
              <a:t>A</a:t>
            </a:r>
            <a:r>
              <a:rPr lang="en-US" altLang="ja-JP"/>
              <a:t>E → △BP</a:t>
            </a:r>
            <a:r>
              <a:rPr lang="en-US" altLang="ja-JP" baseline="30000"/>
              <a:t>W</a:t>
            </a:r>
            <a:r>
              <a:rPr lang="en-US" altLang="ja-JP"/>
              <a:t>S</a:t>
            </a:r>
            <a:r>
              <a:rPr lang="ja-JP" altLang="en-US"/>
              <a:t>に増加</a:t>
            </a:r>
          </a:p>
        </p:txBody>
      </p:sp>
      <p:sp>
        <p:nvSpPr>
          <p:cNvPr id="94" name="AutoShape 33"/>
          <p:cNvSpPr>
            <a:spLocks noChangeArrowheads="1"/>
          </p:cNvSpPr>
          <p:nvPr/>
        </p:nvSpPr>
        <p:spPr bwMode="auto">
          <a:xfrm>
            <a:off x="6692900" y="3511551"/>
            <a:ext cx="2016125" cy="720725"/>
          </a:xfrm>
          <a:prstGeom prst="wedgeRectCallout">
            <a:avLst>
              <a:gd name="adj1" fmla="val -72046"/>
              <a:gd name="adj2" fmla="val -51764"/>
            </a:avLst>
          </a:prstGeom>
          <a:solidFill>
            <a:schemeClr val="bg1"/>
          </a:solidFill>
          <a:ln w="9525">
            <a:solidFill>
              <a:srgbClr val="FF0000"/>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a:solidFill>
                  <a:srgbClr val="FF3300"/>
                </a:solidFill>
              </a:rPr>
              <a:t>総余剰は</a:t>
            </a:r>
          </a:p>
          <a:p>
            <a:pPr algn="ctr" eaLnBrk="1" hangingPunct="1"/>
            <a:r>
              <a:rPr lang="ja-JP" altLang="en-US">
                <a:solidFill>
                  <a:srgbClr val="FF3300"/>
                </a:solidFill>
              </a:rPr>
              <a:t>△</a:t>
            </a:r>
            <a:r>
              <a:rPr lang="en-US" altLang="ja-JP">
                <a:solidFill>
                  <a:srgbClr val="FF3300"/>
                </a:solidFill>
              </a:rPr>
              <a:t>EDS</a:t>
            </a:r>
            <a:r>
              <a:rPr lang="ja-JP" altLang="en-US">
                <a:solidFill>
                  <a:srgbClr val="FF3300"/>
                </a:solidFill>
              </a:rPr>
              <a:t>だけ増加</a:t>
            </a:r>
          </a:p>
        </p:txBody>
      </p:sp>
    </p:spTree>
    <p:extLst>
      <p:ext uri="{BB962C8B-B14F-4D97-AF65-F5344CB8AC3E}">
        <p14:creationId xmlns:p14="http://schemas.microsoft.com/office/powerpoint/2010/main" val="3164186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strips(downRight)">
                                      <p:cBhvr>
                                        <p:cTn id="7" dur="1000"/>
                                        <p:tgtEl>
                                          <p:spTgt spid="87"/>
                                        </p:tgtEl>
                                      </p:cBhvr>
                                    </p:animEffect>
                                  </p:childTnLst>
                                </p:cTn>
                              </p:par>
                            </p:childTnLst>
                          </p:cTn>
                        </p:par>
                        <p:par>
                          <p:cTn id="8" fill="hold">
                            <p:stCondLst>
                              <p:cond delay="1000"/>
                            </p:stCondLst>
                            <p:childTnLst>
                              <p:par>
                                <p:cTn id="9" presetID="18" presetClass="entr" presetSubtype="3" fill="hold" grpId="0"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strips(upRight)">
                                      <p:cBhvr>
                                        <p:cTn id="11" dur="1000"/>
                                        <p:tgtEl>
                                          <p:spTgt spid="8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500"/>
                                        <p:tgtEl>
                                          <p:spTgt spid="74"/>
                                        </p:tgtEl>
                                      </p:cBhvr>
                                    </p:animEffect>
                                  </p:childTnLst>
                                </p:cTn>
                              </p:par>
                            </p:childTnLst>
                          </p:cTn>
                        </p:par>
                        <p:par>
                          <p:cTn id="20" fill="hold">
                            <p:stCondLst>
                              <p:cond delay="500"/>
                            </p:stCondLst>
                            <p:childTnLst>
                              <p:par>
                                <p:cTn id="21" presetID="3" presetClass="entr" presetSubtype="10"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blinds(horizontal)">
                                      <p:cBhvr>
                                        <p:cTn id="23" dur="500"/>
                                        <p:tgtEl>
                                          <p:spTgt spid="82"/>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79"/>
                                        </p:tgtEl>
                                        <p:attrNameLst>
                                          <p:attrName>style.visibility</p:attrName>
                                        </p:attrNameLst>
                                      </p:cBhvr>
                                      <p:to>
                                        <p:strVal val="visible"/>
                                      </p:to>
                                    </p:set>
                                    <p:animEffect transition="in" filter="blinds(horizontal)">
                                      <p:cBhvr>
                                        <p:cTn id="26" dur="500"/>
                                        <p:tgtEl>
                                          <p:spTgt spid="79"/>
                                        </p:tgtEl>
                                      </p:cBhvr>
                                    </p:animEffect>
                                  </p:childTnLst>
                                </p:cTn>
                              </p:par>
                            </p:childTnLst>
                          </p:cTn>
                        </p:par>
                        <p:par>
                          <p:cTn id="27" fill="hold">
                            <p:stCondLst>
                              <p:cond delay="1000"/>
                            </p:stCondLst>
                            <p:childTnLst>
                              <p:par>
                                <p:cTn id="28" presetID="22" presetClass="entr" presetSubtype="1" fill="hold" grpId="0" nodeType="after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wipe(up)">
                                      <p:cBhvr>
                                        <p:cTn id="30" dur="500"/>
                                        <p:tgtEl>
                                          <p:spTgt spid="76"/>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81"/>
                                        </p:tgtEl>
                                        <p:attrNameLst>
                                          <p:attrName>style.visibility</p:attrName>
                                        </p:attrNameLst>
                                      </p:cBhvr>
                                      <p:to>
                                        <p:strVal val="visible"/>
                                      </p:to>
                                    </p:set>
                                    <p:animEffect transition="in" filter="wipe(up)">
                                      <p:cBhvr>
                                        <p:cTn id="33" dur="500"/>
                                        <p:tgtEl>
                                          <p:spTgt spid="81"/>
                                        </p:tgtEl>
                                      </p:cBhvr>
                                    </p:animEffect>
                                  </p:childTnLst>
                                </p:cTn>
                              </p:par>
                            </p:childTnLst>
                          </p:cTn>
                        </p:par>
                        <p:par>
                          <p:cTn id="34" fill="hold">
                            <p:stCondLst>
                              <p:cond delay="1500"/>
                            </p:stCondLst>
                            <p:childTnLst>
                              <p:par>
                                <p:cTn id="35" presetID="3" presetClass="entr" presetSubtype="10" fill="hold" grpId="0" nodeType="after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blinds(horizontal)">
                                      <p:cBhvr>
                                        <p:cTn id="37" dur="500"/>
                                        <p:tgtEl>
                                          <p:spTgt spid="83"/>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blinds(horizontal)">
                                      <p:cBhvr>
                                        <p:cTn id="40" dur="500"/>
                                        <p:tgtEl>
                                          <p:spTgt spid="80"/>
                                        </p:tgtEl>
                                      </p:cBhvr>
                                    </p:animEffect>
                                  </p:childTnLst>
                                </p:cTn>
                              </p:par>
                            </p:childTnLst>
                          </p:cTn>
                        </p:par>
                      </p:childTnLst>
                    </p:cTn>
                  </p:par>
                  <p:par>
                    <p:cTn id="41" fill="hold">
                      <p:stCondLst>
                        <p:cond delay="indefinite"/>
                      </p:stCondLst>
                      <p:childTnLst>
                        <p:par>
                          <p:cTn id="42" fill="hold">
                            <p:stCondLst>
                              <p:cond delay="0"/>
                            </p:stCondLst>
                            <p:childTnLst>
                              <p:par>
                                <p:cTn id="43" presetID="18" presetClass="entr" presetSubtype="6" fill="hold" grpId="0" nodeType="clickEffect">
                                  <p:stCondLst>
                                    <p:cond delay="0"/>
                                  </p:stCondLst>
                                  <p:childTnLst>
                                    <p:set>
                                      <p:cBhvr>
                                        <p:cTn id="44" dur="1" fill="hold">
                                          <p:stCondLst>
                                            <p:cond delay="0"/>
                                          </p:stCondLst>
                                        </p:cTn>
                                        <p:tgtEl>
                                          <p:spTgt spid="90"/>
                                        </p:tgtEl>
                                        <p:attrNameLst>
                                          <p:attrName>style.visibility</p:attrName>
                                        </p:attrNameLst>
                                      </p:cBhvr>
                                      <p:to>
                                        <p:strVal val="visible"/>
                                      </p:to>
                                    </p:set>
                                    <p:animEffect transition="in" filter="strips(downRight)">
                                      <p:cBhvr>
                                        <p:cTn id="45" dur="1000"/>
                                        <p:tgtEl>
                                          <p:spTgt spid="90"/>
                                        </p:tgtEl>
                                      </p:cBhvr>
                                    </p:animEffect>
                                  </p:childTnLst>
                                </p:cTn>
                              </p:par>
                            </p:childTnLst>
                          </p:cTn>
                        </p:par>
                        <p:par>
                          <p:cTn id="46" fill="hold">
                            <p:stCondLst>
                              <p:cond delay="1000"/>
                            </p:stCondLst>
                            <p:childTnLst>
                              <p:par>
                                <p:cTn id="47" presetID="55" presetClass="entr" presetSubtype="0" fill="hold" grpId="0" nodeType="afterEffect">
                                  <p:stCondLst>
                                    <p:cond delay="0"/>
                                  </p:stCondLst>
                                  <p:childTnLst>
                                    <p:set>
                                      <p:cBhvr>
                                        <p:cTn id="48" dur="1" fill="hold">
                                          <p:stCondLst>
                                            <p:cond delay="0"/>
                                          </p:stCondLst>
                                        </p:cTn>
                                        <p:tgtEl>
                                          <p:spTgt spid="92"/>
                                        </p:tgtEl>
                                        <p:attrNameLst>
                                          <p:attrName>style.visibility</p:attrName>
                                        </p:attrNameLst>
                                      </p:cBhvr>
                                      <p:to>
                                        <p:strVal val="visible"/>
                                      </p:to>
                                    </p:set>
                                    <p:anim calcmode="lin" valueType="num">
                                      <p:cBhvr>
                                        <p:cTn id="49" dur="1000" fill="hold"/>
                                        <p:tgtEl>
                                          <p:spTgt spid="92"/>
                                        </p:tgtEl>
                                        <p:attrNameLst>
                                          <p:attrName>ppt_w</p:attrName>
                                        </p:attrNameLst>
                                      </p:cBhvr>
                                      <p:tavLst>
                                        <p:tav tm="0">
                                          <p:val>
                                            <p:strVal val="#ppt_w*0.70"/>
                                          </p:val>
                                        </p:tav>
                                        <p:tav tm="100000">
                                          <p:val>
                                            <p:strVal val="#ppt_w"/>
                                          </p:val>
                                        </p:tav>
                                      </p:tavLst>
                                    </p:anim>
                                    <p:anim calcmode="lin" valueType="num">
                                      <p:cBhvr>
                                        <p:cTn id="50" dur="1000" fill="hold"/>
                                        <p:tgtEl>
                                          <p:spTgt spid="92"/>
                                        </p:tgtEl>
                                        <p:attrNameLst>
                                          <p:attrName>ppt_h</p:attrName>
                                        </p:attrNameLst>
                                      </p:cBhvr>
                                      <p:tavLst>
                                        <p:tav tm="0">
                                          <p:val>
                                            <p:strVal val="#ppt_h"/>
                                          </p:val>
                                        </p:tav>
                                        <p:tav tm="100000">
                                          <p:val>
                                            <p:strVal val="#ppt_h"/>
                                          </p:val>
                                        </p:tav>
                                      </p:tavLst>
                                    </p:anim>
                                    <p:animEffect transition="in" filter="fade">
                                      <p:cBhvr>
                                        <p:cTn id="51" dur="1000"/>
                                        <p:tgtEl>
                                          <p:spTgt spid="92"/>
                                        </p:tgtEl>
                                      </p:cBhvr>
                                    </p:animEffect>
                                  </p:childTnLst>
                                </p:cTn>
                              </p:par>
                            </p:childTnLst>
                          </p:cTn>
                        </p:par>
                      </p:childTnLst>
                    </p:cTn>
                  </p:par>
                  <p:par>
                    <p:cTn id="52" fill="hold">
                      <p:stCondLst>
                        <p:cond delay="indefinite"/>
                      </p:stCondLst>
                      <p:childTnLst>
                        <p:par>
                          <p:cTn id="53" fill="hold">
                            <p:stCondLst>
                              <p:cond delay="0"/>
                            </p:stCondLst>
                            <p:childTnLst>
                              <p:par>
                                <p:cTn id="54" presetID="18" presetClass="entr" presetSubtype="3" fill="hold" grpId="0" nodeType="click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strips(upRight)">
                                      <p:cBhvr>
                                        <p:cTn id="56" dur="1000"/>
                                        <p:tgtEl>
                                          <p:spTgt spid="91"/>
                                        </p:tgtEl>
                                      </p:cBhvr>
                                    </p:animEffect>
                                  </p:childTnLst>
                                </p:cTn>
                              </p:par>
                            </p:childTnLst>
                          </p:cTn>
                        </p:par>
                        <p:par>
                          <p:cTn id="57" fill="hold">
                            <p:stCondLst>
                              <p:cond delay="1000"/>
                            </p:stCondLst>
                            <p:childTnLst>
                              <p:par>
                                <p:cTn id="58" presetID="55" presetClass="entr" presetSubtype="0" fill="hold" grpId="0" nodeType="afterEffect">
                                  <p:stCondLst>
                                    <p:cond delay="0"/>
                                  </p:stCondLst>
                                  <p:childTnLst>
                                    <p:set>
                                      <p:cBhvr>
                                        <p:cTn id="59" dur="1" fill="hold">
                                          <p:stCondLst>
                                            <p:cond delay="0"/>
                                          </p:stCondLst>
                                        </p:cTn>
                                        <p:tgtEl>
                                          <p:spTgt spid="93"/>
                                        </p:tgtEl>
                                        <p:attrNameLst>
                                          <p:attrName>style.visibility</p:attrName>
                                        </p:attrNameLst>
                                      </p:cBhvr>
                                      <p:to>
                                        <p:strVal val="visible"/>
                                      </p:to>
                                    </p:set>
                                    <p:anim calcmode="lin" valueType="num">
                                      <p:cBhvr>
                                        <p:cTn id="60" dur="1000" fill="hold"/>
                                        <p:tgtEl>
                                          <p:spTgt spid="93"/>
                                        </p:tgtEl>
                                        <p:attrNameLst>
                                          <p:attrName>ppt_w</p:attrName>
                                        </p:attrNameLst>
                                      </p:cBhvr>
                                      <p:tavLst>
                                        <p:tav tm="0">
                                          <p:val>
                                            <p:strVal val="#ppt_w*0.70"/>
                                          </p:val>
                                        </p:tav>
                                        <p:tav tm="100000">
                                          <p:val>
                                            <p:strVal val="#ppt_w"/>
                                          </p:val>
                                        </p:tav>
                                      </p:tavLst>
                                    </p:anim>
                                    <p:anim calcmode="lin" valueType="num">
                                      <p:cBhvr>
                                        <p:cTn id="61" dur="1000" fill="hold"/>
                                        <p:tgtEl>
                                          <p:spTgt spid="93"/>
                                        </p:tgtEl>
                                        <p:attrNameLst>
                                          <p:attrName>ppt_h</p:attrName>
                                        </p:attrNameLst>
                                      </p:cBhvr>
                                      <p:tavLst>
                                        <p:tav tm="0">
                                          <p:val>
                                            <p:strVal val="#ppt_h"/>
                                          </p:val>
                                        </p:tav>
                                        <p:tav tm="100000">
                                          <p:val>
                                            <p:strVal val="#ppt_h"/>
                                          </p:val>
                                        </p:tav>
                                      </p:tavLst>
                                    </p:anim>
                                    <p:animEffect transition="in" filter="fade">
                                      <p:cBhvr>
                                        <p:cTn id="62" dur="1000"/>
                                        <p:tgtEl>
                                          <p:spTgt spid="93"/>
                                        </p:tgtEl>
                                      </p:cBhvr>
                                    </p:animEffect>
                                  </p:childTnLst>
                                </p:cTn>
                              </p:par>
                            </p:childTnLst>
                          </p:cTn>
                        </p:par>
                      </p:childTnLst>
                    </p:cTn>
                  </p:par>
                  <p:par>
                    <p:cTn id="63" fill="hold">
                      <p:stCondLst>
                        <p:cond delay="indefinite"/>
                      </p:stCondLst>
                      <p:childTnLst>
                        <p:par>
                          <p:cTn id="64" fill="hold">
                            <p:stCondLst>
                              <p:cond delay="0"/>
                            </p:stCondLst>
                            <p:childTnLst>
                              <p:par>
                                <p:cTn id="65" presetID="55" presetClass="entr" presetSubtype="0" fill="hold" grpId="0" nodeType="clickEffect">
                                  <p:stCondLst>
                                    <p:cond delay="0"/>
                                  </p:stCondLst>
                                  <p:childTnLst>
                                    <p:set>
                                      <p:cBhvr>
                                        <p:cTn id="66" dur="1" fill="hold">
                                          <p:stCondLst>
                                            <p:cond delay="0"/>
                                          </p:stCondLst>
                                        </p:cTn>
                                        <p:tgtEl>
                                          <p:spTgt spid="94"/>
                                        </p:tgtEl>
                                        <p:attrNameLst>
                                          <p:attrName>style.visibility</p:attrName>
                                        </p:attrNameLst>
                                      </p:cBhvr>
                                      <p:to>
                                        <p:strVal val="visible"/>
                                      </p:to>
                                    </p:set>
                                    <p:anim calcmode="lin" valueType="num">
                                      <p:cBhvr>
                                        <p:cTn id="67" dur="1000" fill="hold"/>
                                        <p:tgtEl>
                                          <p:spTgt spid="94"/>
                                        </p:tgtEl>
                                        <p:attrNameLst>
                                          <p:attrName>ppt_w</p:attrName>
                                        </p:attrNameLst>
                                      </p:cBhvr>
                                      <p:tavLst>
                                        <p:tav tm="0">
                                          <p:val>
                                            <p:strVal val="#ppt_w*0.70"/>
                                          </p:val>
                                        </p:tav>
                                        <p:tav tm="100000">
                                          <p:val>
                                            <p:strVal val="#ppt_w"/>
                                          </p:val>
                                        </p:tav>
                                      </p:tavLst>
                                    </p:anim>
                                    <p:anim calcmode="lin" valueType="num">
                                      <p:cBhvr>
                                        <p:cTn id="68" dur="1000" fill="hold"/>
                                        <p:tgtEl>
                                          <p:spTgt spid="94"/>
                                        </p:tgtEl>
                                        <p:attrNameLst>
                                          <p:attrName>ppt_h</p:attrName>
                                        </p:attrNameLst>
                                      </p:cBhvr>
                                      <p:tavLst>
                                        <p:tav tm="0">
                                          <p:val>
                                            <p:strVal val="#ppt_h"/>
                                          </p:val>
                                        </p:tav>
                                        <p:tav tm="100000">
                                          <p:val>
                                            <p:strVal val="#ppt_h"/>
                                          </p:val>
                                        </p:tav>
                                      </p:tavLst>
                                    </p:anim>
                                    <p:animEffect transition="in" filter="fade">
                                      <p:cBhvr>
                                        <p:cTn id="69" dur="10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p:bldP spid="76" grpId="0" animBg="1"/>
      <p:bldP spid="79" grpId="0"/>
      <p:bldP spid="80" grpId="0"/>
      <p:bldP spid="81" grpId="0" animBg="1"/>
      <p:bldP spid="82" grpId="0"/>
      <p:bldP spid="83" grpId="0"/>
      <p:bldP spid="87" grpId="0" animBg="1"/>
      <p:bldP spid="89" grpId="0" animBg="1"/>
      <p:bldP spid="90" grpId="0" animBg="1"/>
      <p:bldP spid="91" grpId="0" animBg="1"/>
      <p:bldP spid="92" grpId="0" animBg="1"/>
      <p:bldP spid="93" grpId="0" animBg="1"/>
      <p:bldP spid="9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貿易利益：まとめ</a:t>
            </a:r>
          </a:p>
        </p:txBody>
      </p:sp>
      <p:sp>
        <p:nvSpPr>
          <p:cNvPr id="4" name="コンテンツ プレースホルダー 3"/>
          <p:cNvSpPr>
            <a:spLocks noGrp="1"/>
          </p:cNvSpPr>
          <p:nvPr>
            <p:ph idx="1"/>
          </p:nvPr>
        </p:nvSpPr>
        <p:spPr>
          <a:xfrm>
            <a:off x="838200" y="1825625"/>
            <a:ext cx="10515600" cy="4753595"/>
          </a:xfrm>
        </p:spPr>
        <p:txBody>
          <a:bodyPr>
            <a:normAutofit lnSpcReduction="10000"/>
          </a:bodyPr>
          <a:lstStyle/>
          <a:p>
            <a:r>
              <a:rPr lang="ja-JP" altLang="en-US" dirty="0"/>
              <a:t>輸入国のケース</a:t>
            </a:r>
            <a:endParaRPr lang="en-US" altLang="ja-JP" dirty="0"/>
          </a:p>
          <a:p>
            <a:pPr lvl="1"/>
            <a:r>
              <a:rPr lang="ja-JP" altLang="en-US" dirty="0"/>
              <a:t>消費者余剰は増加：もともと購入していた消費者の余剰↑＆新たな消費者が購入することによる余剰の発生</a:t>
            </a:r>
          </a:p>
          <a:p>
            <a:pPr lvl="1"/>
            <a:r>
              <a:rPr lang="ja-JP" altLang="en-US" dirty="0"/>
              <a:t>生産者余剰は減少：輸入品との競争に敗れて市場から退出する国内生産者の余剰の消失＆残った国内生産者の余剰↓</a:t>
            </a:r>
          </a:p>
          <a:p>
            <a:pPr lvl="1"/>
            <a:r>
              <a:rPr lang="ja-JP" altLang="en-US" dirty="0"/>
              <a:t>消費者余剰の増加分＞生産者余剰の減少分</a:t>
            </a:r>
            <a:endParaRPr lang="en-US" altLang="ja-JP" dirty="0"/>
          </a:p>
          <a:p>
            <a:r>
              <a:rPr lang="ja-JP" altLang="en-US" dirty="0"/>
              <a:t>輸出国のケース</a:t>
            </a:r>
            <a:endParaRPr lang="en-US" altLang="ja-JP" dirty="0"/>
          </a:p>
          <a:p>
            <a:pPr lvl="1"/>
            <a:r>
              <a:rPr lang="ja-JP" altLang="en-US" dirty="0"/>
              <a:t>消費者余剰は減少</a:t>
            </a:r>
          </a:p>
          <a:p>
            <a:pPr lvl="1"/>
            <a:r>
              <a:rPr lang="ja-JP" altLang="en-US" dirty="0"/>
              <a:t>生産者余剰は増加</a:t>
            </a:r>
            <a:endParaRPr lang="en-US" altLang="ja-JP" dirty="0"/>
          </a:p>
          <a:p>
            <a:pPr lvl="1"/>
            <a:r>
              <a:rPr lang="ja-JP" altLang="en-US" dirty="0"/>
              <a:t>消費者余剰の減少分＜生産者余剰の増加分</a:t>
            </a:r>
            <a:endParaRPr lang="en-US" altLang="ja-JP" dirty="0"/>
          </a:p>
          <a:p>
            <a:r>
              <a:rPr lang="ja-JP" altLang="en-US" dirty="0"/>
              <a:t>貿易自由化は国全体としては総余剰↑だが、国民すべてにとって望ましいわけではない</a:t>
            </a:r>
          </a:p>
          <a:p>
            <a:pPr lvl="1"/>
            <a:endParaRPr lang="ja-JP" altLang="en-US" dirty="0"/>
          </a:p>
          <a:p>
            <a:endParaRPr kumimoji="1" lang="ja-JP" altLang="en-US" dirty="0"/>
          </a:p>
        </p:txBody>
      </p:sp>
      <p:sp>
        <p:nvSpPr>
          <p:cNvPr id="3" name="スライド番号プレースホルダー 2"/>
          <p:cNvSpPr>
            <a:spLocks noGrp="1"/>
          </p:cNvSpPr>
          <p:nvPr>
            <p:ph type="sldNum" sz="quarter" idx="12"/>
          </p:nvPr>
        </p:nvSpPr>
        <p:spPr/>
        <p:txBody>
          <a:bodyPr/>
          <a:lstStyle/>
          <a:p>
            <a:fld id="{4B716EDC-74FF-435D-9BD8-54C64339F356}" type="slidenum">
              <a:rPr kumimoji="1" lang="ja-JP" altLang="en-US" smtClean="0"/>
              <a:pPr/>
              <a:t>8</a:t>
            </a:fld>
            <a:endParaRPr kumimoji="1" lang="ja-JP" altLang="en-US" dirty="0"/>
          </a:p>
        </p:txBody>
      </p:sp>
    </p:spTree>
    <p:extLst>
      <p:ext uri="{BB962C8B-B14F-4D97-AF65-F5344CB8AC3E}">
        <p14:creationId xmlns:p14="http://schemas.microsoft.com/office/powerpoint/2010/main" val="3634590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wipe(left)">
                                      <p:cBhvr>
                                        <p:cTn id="11" dur="500"/>
                                        <p:tgtEl>
                                          <p:spTgt spid="4">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wipe(left)">
                                      <p:cBhvr>
                                        <p:cTn id="15" dur="500"/>
                                        <p:tgtEl>
                                          <p:spTgt spid="4">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wipe(left)">
                                      <p:cBhvr>
                                        <p:cTn id="24" dur="500"/>
                                        <p:tgtEl>
                                          <p:spTgt spid="4">
                                            <p:txEl>
                                              <p:pRg st="4" end="4"/>
                                            </p:txEl>
                                          </p:spTgt>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wipe(left)">
                                      <p:cBhvr>
                                        <p:cTn id="28" dur="500"/>
                                        <p:tgtEl>
                                          <p:spTgt spid="4">
                                            <p:txEl>
                                              <p:pRg st="5" end="5"/>
                                            </p:txEl>
                                          </p:spTgt>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wipe(left)">
                                      <p:cBhvr>
                                        <p:cTn id="32" dur="500"/>
                                        <p:tgtEl>
                                          <p:spTgt spid="4">
                                            <p:txEl>
                                              <p:pRg st="6" end="6"/>
                                            </p:txEl>
                                          </p:spTgt>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4">
                                            <p:txEl>
                                              <p:pRg st="7" end="7"/>
                                            </p:txEl>
                                          </p:spTgt>
                                        </p:tgtEl>
                                        <p:attrNameLst>
                                          <p:attrName>style.visibility</p:attrName>
                                        </p:attrNameLst>
                                      </p:cBhvr>
                                      <p:to>
                                        <p:strVal val="visible"/>
                                      </p:to>
                                    </p:set>
                                    <p:animEffect transition="in" filter="wipe(left)">
                                      <p:cBhvr>
                                        <p:cTn id="36" dur="500"/>
                                        <p:tgtEl>
                                          <p:spTgt spid="4">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4">
                                            <p:txEl>
                                              <p:pRg st="8" end="8"/>
                                            </p:txEl>
                                          </p:spTgt>
                                        </p:tgtEl>
                                        <p:attrNameLst>
                                          <p:attrName>style.visibility</p:attrName>
                                        </p:attrNameLst>
                                      </p:cBhvr>
                                      <p:to>
                                        <p:strVal val="visible"/>
                                      </p:to>
                                    </p:set>
                                    <p:animEffect transition="in" filter="wipe(left)">
                                      <p:cBhvr>
                                        <p:cTn id="41"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貿易パターンの決定</a:t>
            </a:r>
          </a:p>
        </p:txBody>
      </p:sp>
      <p:sp>
        <p:nvSpPr>
          <p:cNvPr id="3" name="コンテンツ プレースホルダー 2"/>
          <p:cNvSpPr>
            <a:spLocks noGrp="1"/>
          </p:cNvSpPr>
          <p:nvPr>
            <p:ph idx="1"/>
          </p:nvPr>
        </p:nvSpPr>
        <p:spPr/>
        <p:txBody>
          <a:bodyPr/>
          <a:lstStyle/>
          <a:p>
            <a:r>
              <a:rPr lang="ja-JP" altLang="en-US" dirty="0"/>
              <a:t>ある財の生産＜消費 → その財を輸入</a:t>
            </a:r>
            <a:endParaRPr lang="en-US" altLang="ja-JP" dirty="0"/>
          </a:p>
          <a:p>
            <a:pPr lvl="1"/>
            <a:r>
              <a:rPr lang="ja-JP" altLang="en-US" dirty="0"/>
              <a:t>外国よりもその財を少なく生産</a:t>
            </a:r>
            <a:r>
              <a:rPr lang="en-US" altLang="ja-JP" dirty="0"/>
              <a:t>or</a:t>
            </a:r>
            <a:r>
              <a:rPr lang="ja-JP" altLang="en-US" dirty="0"/>
              <a:t>多く消費</a:t>
            </a:r>
            <a:endParaRPr lang="en-US" altLang="ja-JP" dirty="0"/>
          </a:p>
          <a:p>
            <a:pPr lvl="1"/>
            <a:r>
              <a:rPr lang="ja-JP" altLang="en-US" dirty="0"/>
              <a:t>部分均衡：</a:t>
            </a:r>
            <a:r>
              <a:rPr lang="en-US" altLang="ja-JP" dirty="0"/>
              <a:t>P</a:t>
            </a:r>
            <a:r>
              <a:rPr lang="en-US" altLang="ja-JP" baseline="30000" dirty="0"/>
              <a:t>A</a:t>
            </a:r>
            <a:r>
              <a:rPr lang="en-US" altLang="ja-JP" dirty="0"/>
              <a:t> &gt; P</a:t>
            </a:r>
            <a:r>
              <a:rPr lang="en-US" altLang="ja-JP" baseline="30000" dirty="0"/>
              <a:t>W </a:t>
            </a:r>
            <a:r>
              <a:rPr lang="ja-JP" altLang="en-US" dirty="0"/>
              <a:t>のケース</a:t>
            </a:r>
            <a:endParaRPr lang="en-US" altLang="ja-JP" dirty="0"/>
          </a:p>
          <a:p>
            <a:r>
              <a:rPr kumimoji="1" lang="ja-JP" altLang="en-US" dirty="0"/>
              <a:t>ある財の生産＞消費 → その財を輸出</a:t>
            </a:r>
            <a:endParaRPr kumimoji="1" lang="en-US" altLang="ja-JP" dirty="0"/>
          </a:p>
          <a:p>
            <a:pPr lvl="1"/>
            <a:r>
              <a:rPr lang="ja-JP" altLang="en-US" dirty="0"/>
              <a:t>外国よりもその財を多く生産</a:t>
            </a:r>
            <a:r>
              <a:rPr lang="en-US" altLang="ja-JP" dirty="0"/>
              <a:t>or</a:t>
            </a:r>
            <a:r>
              <a:rPr lang="ja-JP" altLang="en-US" dirty="0"/>
              <a:t>少なく消費</a:t>
            </a:r>
            <a:endParaRPr lang="en-US" altLang="ja-JP" dirty="0"/>
          </a:p>
          <a:p>
            <a:pPr lvl="1"/>
            <a:r>
              <a:rPr lang="ja-JP" altLang="en-US" dirty="0"/>
              <a:t>部分均衡：</a:t>
            </a:r>
            <a:r>
              <a:rPr lang="en-US" altLang="ja-JP" dirty="0"/>
              <a:t>P</a:t>
            </a:r>
            <a:r>
              <a:rPr lang="en-US" altLang="ja-JP" baseline="30000" dirty="0"/>
              <a:t>A  </a:t>
            </a:r>
            <a:r>
              <a:rPr lang="en-US" altLang="ja-JP" dirty="0"/>
              <a:t>&lt; P</a:t>
            </a:r>
            <a:r>
              <a:rPr lang="en-US" altLang="ja-JP" baseline="30000" dirty="0"/>
              <a:t>W </a:t>
            </a:r>
            <a:r>
              <a:rPr lang="ja-JP" altLang="en-US" dirty="0"/>
              <a:t>のケース</a:t>
            </a:r>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9</a:t>
            </a:fld>
            <a:endParaRPr kumimoji="1" lang="ja-JP" altLang="en-US" dirty="0"/>
          </a:p>
        </p:txBody>
      </p:sp>
    </p:spTree>
    <p:extLst>
      <p:ext uri="{BB962C8B-B14F-4D97-AF65-F5344CB8AC3E}">
        <p14:creationId xmlns:p14="http://schemas.microsoft.com/office/powerpoint/2010/main" val="2568945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left)">
                                      <p:cBhvr>
                                        <p:cTn id="21" dur="500"/>
                                        <p:tgtEl>
                                          <p:spTgt spid="3">
                                            <p:txEl>
                                              <p:pRg st="3" end="3"/>
                                            </p:txEl>
                                          </p:spTgt>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childTnLst>
                          </p:cTn>
                        </p:par>
                        <p:par>
                          <p:cTn id="26" fill="hold">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3611</TotalTime>
  <Words>1549</Words>
  <Application>Microsoft Office PowerPoint</Application>
  <PresentationFormat>ワイド画面</PresentationFormat>
  <Paragraphs>279</Paragraphs>
  <Slides>20</Slides>
  <Notes>1</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2</vt:i4>
      </vt:variant>
      <vt:variant>
        <vt:lpstr>スライド タイトル</vt:lpstr>
      </vt:variant>
      <vt:variant>
        <vt:i4>20</vt:i4>
      </vt:variant>
    </vt:vector>
  </HeadingPairs>
  <TitlesOfParts>
    <vt:vector size="31" baseType="lpstr">
      <vt:lpstr>ＭＳ Ｐゴシック</vt:lpstr>
      <vt:lpstr>ＭＳ 明朝</vt:lpstr>
      <vt:lpstr>Arial</vt:lpstr>
      <vt:lpstr>Calibri</vt:lpstr>
      <vt:lpstr>Calibri Light</vt:lpstr>
      <vt:lpstr>Cambria Math</vt:lpstr>
      <vt:lpstr>Century</vt:lpstr>
      <vt:lpstr>Times New Roman</vt:lpstr>
      <vt:lpstr>Office テーマ</vt:lpstr>
      <vt:lpstr>Equation</vt:lpstr>
      <vt:lpstr>MathType 6.0 Equation</vt:lpstr>
      <vt:lpstr>国際経済関係論Ⅰ 2. 貿易利益と貿易パターン</vt:lpstr>
      <vt:lpstr>なぜ貿易が行われるのか？</vt:lpstr>
      <vt:lpstr>貿易利益：部分均衡モデルによる分析</vt:lpstr>
      <vt:lpstr>PowerPoint プレゼンテーション</vt:lpstr>
      <vt:lpstr>貿易利益（つづき）</vt:lpstr>
      <vt:lpstr>貿易利益：輸入国のケース</vt:lpstr>
      <vt:lpstr>貿易利益：輸出国のケース</vt:lpstr>
      <vt:lpstr>貿易利益：まとめ</vt:lpstr>
      <vt:lpstr>貿易パターンの決定</vt:lpstr>
      <vt:lpstr>貿易パターンの決定：小国のケース</vt:lpstr>
      <vt:lpstr>貿易パターンの決定：大国のケース</vt:lpstr>
      <vt:lpstr>貿易パターンの決定：大国のケース（つづき）</vt:lpstr>
      <vt:lpstr>貿易パターンの決定：大国のケース（つづき）</vt:lpstr>
      <vt:lpstr>貿易パターンの決定：大国のケース（つづき）</vt:lpstr>
      <vt:lpstr>一般均衡モデルによる分析</vt:lpstr>
      <vt:lpstr>一般均衡分析：閉鎖経済</vt:lpstr>
      <vt:lpstr>一般均衡分析：開放経済</vt:lpstr>
      <vt:lpstr>一般均衡モデルによる分析（つづき）</vt:lpstr>
      <vt:lpstr>一般均衡モデルによる分析（つづき）</vt:lpstr>
      <vt:lpstr>閉鎖経済・自由貿易の均衡と比較優位（つづき）</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国際経済02</dc:title>
  <dc:creator>Akihiko</dc:creator>
  <cp:lastModifiedBy>Akihiko</cp:lastModifiedBy>
  <cp:revision>159</cp:revision>
  <dcterms:created xsi:type="dcterms:W3CDTF">2013-10-01T12:14:26Z</dcterms:created>
  <dcterms:modified xsi:type="dcterms:W3CDTF">2017-04-25T06:22:11Z</dcterms:modified>
</cp:coreProperties>
</file>