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318" r:id="rId2"/>
    <p:sldId id="319" r:id="rId3"/>
    <p:sldId id="322" r:id="rId4"/>
    <p:sldId id="323" r:id="rId5"/>
    <p:sldId id="324" r:id="rId6"/>
    <p:sldId id="325" r:id="rId7"/>
    <p:sldId id="327" r:id="rId8"/>
    <p:sldId id="328" r:id="rId9"/>
    <p:sldId id="329" r:id="rId10"/>
    <p:sldId id="330" r:id="rId11"/>
    <p:sldId id="331" r:id="rId12"/>
    <p:sldId id="332" r:id="rId13"/>
    <p:sldId id="334" r:id="rId14"/>
    <p:sldId id="335" r:id="rId15"/>
    <p:sldId id="365" r:id="rId16"/>
    <p:sldId id="358" r:id="rId17"/>
    <p:sldId id="359" r:id="rId18"/>
    <p:sldId id="360" r:id="rId19"/>
    <p:sldId id="361" r:id="rId20"/>
    <p:sldId id="362" r:id="rId21"/>
    <p:sldId id="363" r:id="rId22"/>
    <p:sldId id="364" r:id="rId23"/>
  </p:sldIdLst>
  <p:sldSz cx="12192000" cy="6858000"/>
  <p:notesSz cx="9144000" cy="6858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60" autoAdjust="0"/>
    <p:restoredTop sz="94660"/>
  </p:normalViewPr>
  <p:slideViewPr>
    <p:cSldViewPr snapToGrid="0">
      <p:cViewPr varScale="1">
        <p:scale>
          <a:sx n="66" d="100"/>
          <a:sy n="66" d="100"/>
        </p:scale>
        <p:origin x="67" y="18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2.wmf"/><Relationship Id="rId1" Type="http://schemas.openxmlformats.org/officeDocument/2006/relationships/image" Target="../media/image1.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 Id="rId6" Type="http://schemas.openxmlformats.org/officeDocument/2006/relationships/image" Target="../media/image12.wmf"/><Relationship Id="rId5" Type="http://schemas.openxmlformats.org/officeDocument/2006/relationships/image" Target="../media/image11.wmf"/><Relationship Id="rId4"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image" Target="../media/image9.wmf"/><Relationship Id="rId7" Type="http://schemas.openxmlformats.org/officeDocument/2006/relationships/image" Target="../media/image12.wmf"/><Relationship Id="rId2" Type="http://schemas.openxmlformats.org/officeDocument/2006/relationships/image" Target="../media/image14.wmf"/><Relationship Id="rId1" Type="http://schemas.openxmlformats.org/officeDocument/2006/relationships/image" Target="../media/image13.wmf"/><Relationship Id="rId6" Type="http://schemas.openxmlformats.org/officeDocument/2006/relationships/image" Target="../media/image11.wmf"/><Relationship Id="rId5" Type="http://schemas.openxmlformats.org/officeDocument/2006/relationships/image" Target="../media/image10.wmf"/><Relationship Id="rId4" Type="http://schemas.openxmlformats.org/officeDocument/2006/relationships/image" Target="../media/image8.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image" Target="../media/image9.wmf"/><Relationship Id="rId7" Type="http://schemas.openxmlformats.org/officeDocument/2006/relationships/image" Target="../media/image12.wmf"/><Relationship Id="rId2" Type="http://schemas.openxmlformats.org/officeDocument/2006/relationships/image" Target="../media/image14.wmf"/><Relationship Id="rId1" Type="http://schemas.openxmlformats.org/officeDocument/2006/relationships/image" Target="../media/image13.wmf"/><Relationship Id="rId6" Type="http://schemas.openxmlformats.org/officeDocument/2006/relationships/image" Target="../media/image11.wmf"/><Relationship Id="rId5" Type="http://schemas.openxmlformats.org/officeDocument/2006/relationships/image" Target="../media/image10.wmf"/><Relationship Id="rId4" Type="http://schemas.openxmlformats.org/officeDocument/2006/relationships/image" Target="../media/image8.wmf"/><Relationship Id="rId9" Type="http://schemas.openxmlformats.org/officeDocument/2006/relationships/image" Target="../media/image1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3962400" cy="344091"/>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sz="quarter" idx="1"/>
          </p:nvPr>
        </p:nvSpPr>
        <p:spPr>
          <a:xfrm>
            <a:off x="5179484" y="2"/>
            <a:ext cx="3962400" cy="344091"/>
          </a:xfrm>
          <a:prstGeom prst="rect">
            <a:avLst/>
          </a:prstGeom>
        </p:spPr>
        <p:txBody>
          <a:bodyPr vert="horz" lIns="91440" tIns="45720" rIns="91440" bIns="45720" rtlCol="0"/>
          <a:lstStyle>
            <a:lvl1pPr algn="r">
              <a:defRPr sz="1200"/>
            </a:lvl1pPr>
          </a:lstStyle>
          <a:p>
            <a:endParaRPr kumimoji="1" lang="ja-JP" altLang="en-US" dirty="0"/>
          </a:p>
        </p:txBody>
      </p:sp>
      <p:sp>
        <p:nvSpPr>
          <p:cNvPr id="4" name="フッター プレースホルダー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kumimoji="1" lang="ja-JP" altLang="en-US" dirty="0"/>
          </a:p>
        </p:txBody>
      </p:sp>
      <p:sp>
        <p:nvSpPr>
          <p:cNvPr id="5" name="スライド番号プレースホルダー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10F13B20-CF75-42FC-BA1A-DCD6ACD25411}" type="slidenum">
              <a:rPr kumimoji="1" lang="ja-JP" altLang="en-US" smtClean="0"/>
              <a:pPr/>
              <a:t>‹#›</a:t>
            </a:fld>
            <a:endParaRPr kumimoji="1" lang="ja-JP" altLang="en-US" dirty="0"/>
          </a:p>
        </p:txBody>
      </p:sp>
    </p:spTree>
    <p:extLst>
      <p:ext uri="{BB962C8B-B14F-4D97-AF65-F5344CB8AC3E}">
        <p14:creationId xmlns:p14="http://schemas.microsoft.com/office/powerpoint/2010/main" val="459906639"/>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3962400" cy="344091"/>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5179484" y="2"/>
            <a:ext cx="3962400" cy="344091"/>
          </a:xfrm>
          <a:prstGeom prst="rect">
            <a:avLst/>
          </a:prstGeom>
        </p:spPr>
        <p:txBody>
          <a:bodyPr vert="horz" lIns="91440" tIns="45720" rIns="91440" bIns="45720" rtlCol="0"/>
          <a:lstStyle>
            <a:lvl1pPr algn="r">
              <a:defRPr sz="1200"/>
            </a:lvl1pPr>
          </a:lstStyle>
          <a:p>
            <a:endParaRPr kumimoji="1" lang="ja-JP" altLang="en-US" dirty="0"/>
          </a:p>
        </p:txBody>
      </p:sp>
      <p:sp>
        <p:nvSpPr>
          <p:cNvPr id="4" name="スライド イメージ プレースホルダー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ー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17A36CFC-8E47-4772-A4FC-65970AB68C05}" type="slidenum">
              <a:rPr kumimoji="1" lang="ja-JP" altLang="en-US" smtClean="0"/>
              <a:pPr/>
              <a:t>‹#›</a:t>
            </a:fld>
            <a:endParaRPr kumimoji="1" lang="ja-JP" altLang="en-US" dirty="0"/>
          </a:p>
        </p:txBody>
      </p:sp>
    </p:spTree>
    <p:extLst>
      <p:ext uri="{BB962C8B-B14F-4D97-AF65-F5344CB8AC3E}">
        <p14:creationId xmlns:p14="http://schemas.microsoft.com/office/powerpoint/2010/main" val="3489553531"/>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552950" y="642938"/>
            <a:ext cx="3086100" cy="1736725"/>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7A36CFC-8E47-4772-A4FC-65970AB68C05}" type="slidenum">
              <a:rPr kumimoji="1" lang="ja-JP" altLang="en-US" smtClean="0"/>
              <a:pPr/>
              <a:t>1</a:t>
            </a:fld>
            <a:endParaRPr kumimoji="1" lang="ja-JP" altLang="en-US" dirty="0"/>
          </a:p>
        </p:txBody>
      </p:sp>
      <p:sp>
        <p:nvSpPr>
          <p:cNvPr id="5" name="日付プレースホルダー 4"/>
          <p:cNvSpPr>
            <a:spLocks noGrp="1"/>
          </p:cNvSpPr>
          <p:nvPr>
            <p:ph type="dt" idx="11"/>
          </p:nvPr>
        </p:nvSpPr>
        <p:spPr/>
        <p:txBody>
          <a:bodyPr/>
          <a:lstStyle/>
          <a:p>
            <a:endParaRPr kumimoji="1" lang="ja-JP" altLang="en-US" dirty="0"/>
          </a:p>
        </p:txBody>
      </p:sp>
    </p:spTree>
    <p:extLst>
      <p:ext uri="{BB962C8B-B14F-4D97-AF65-F5344CB8AC3E}">
        <p14:creationId xmlns:p14="http://schemas.microsoft.com/office/powerpoint/2010/main" val="28840489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r>
              <a:rPr kumimoji="1" lang="en-US" altLang="ja-JP"/>
              <a:t>2013/10/8</a:t>
            </a:r>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1461184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r>
              <a:rPr kumimoji="1" lang="en-US" altLang="ja-JP"/>
              <a:t>2013/10/8</a:t>
            </a:r>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1294787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1"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1"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r>
              <a:rPr kumimoji="1" lang="en-US" altLang="ja-JP"/>
              <a:t>2013/10/8</a:t>
            </a:r>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4049067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r>
              <a:rPr kumimoji="1" lang="en-US" altLang="ja-JP"/>
              <a:t>2013/10/8</a:t>
            </a:r>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3037929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1" y="1709740"/>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r>
              <a:rPr kumimoji="1" lang="en-US" altLang="ja-JP"/>
              <a:t>2013/10/8</a:t>
            </a:r>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677272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r>
              <a:rPr kumimoji="1" lang="en-US" altLang="ja-JP"/>
              <a:t>2013/10/8</a:t>
            </a:r>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709805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7"/>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9"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1"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r>
              <a:rPr kumimoji="1" lang="en-US" altLang="ja-JP"/>
              <a:t>2013/10/8</a:t>
            </a:r>
            <a:endParaRPr kumimoji="1" lang="ja-JP" altLang="en-US" dirty="0"/>
          </a:p>
        </p:txBody>
      </p:sp>
      <p:sp>
        <p:nvSpPr>
          <p:cNvPr id="8" name="フッター プレースホルダー 7"/>
          <p:cNvSpPr>
            <a:spLocks noGrp="1"/>
          </p:cNvSpPr>
          <p:nvPr>
            <p:ph type="ftr" sz="quarter" idx="11"/>
          </p:nvPr>
        </p:nvSpPr>
        <p:spPr/>
        <p:txBody>
          <a:bodyPr/>
          <a:lstStyle/>
          <a:p>
            <a:endParaRPr kumimoji="1" lang="ja-JP" altLang="en-US" dirty="0"/>
          </a:p>
        </p:txBody>
      </p:sp>
      <p:sp>
        <p:nvSpPr>
          <p:cNvPr id="9" name="スライド番号プレースホルダー 8"/>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181038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r>
              <a:rPr kumimoji="1" lang="en-US" altLang="ja-JP"/>
              <a:t>2013/10/8</a:t>
            </a:r>
            <a:endParaRPr kumimoji="1" lang="ja-JP" altLang="en-US"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4166679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en-US" altLang="ja-JP"/>
              <a:t>2013/10/8</a:t>
            </a:r>
            <a:endParaRPr kumimoji="1" lang="ja-JP" altLang="en-US" dirty="0"/>
          </a:p>
        </p:txBody>
      </p:sp>
      <p:sp>
        <p:nvSpPr>
          <p:cNvPr id="3" name="フッター プレースホルダー 2"/>
          <p:cNvSpPr>
            <a:spLocks noGrp="1"/>
          </p:cNvSpPr>
          <p:nvPr>
            <p:ph type="ftr" sz="quarter" idx="1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3560197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2013/10/8</a:t>
            </a:r>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3739969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2013/10/8</a:t>
            </a:r>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1494205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2013/10/8</a:t>
            </a:r>
            <a:endParaRPr kumimoji="1" lang="ja-JP" altLang="en-US" dirty="0"/>
          </a:p>
        </p:txBody>
      </p:sp>
      <p:sp>
        <p:nvSpPr>
          <p:cNvPr id="5" name="フッター プレースホルダー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933693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377"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377" rtl="0" eaLnBrk="1" latinLnBrk="0" hangingPunct="1">
        <a:defRPr kumimoji="1" sz="1800" kern="1200">
          <a:solidFill>
            <a:schemeClr val="tx1"/>
          </a:solidFill>
          <a:latin typeface="+mn-lt"/>
          <a:ea typeface="+mn-ea"/>
          <a:cs typeface="+mn-cs"/>
        </a:defRPr>
      </a:lvl1pPr>
      <a:lvl2pPr marL="457189" algn="l" defTabSz="914377" rtl="0" eaLnBrk="1" latinLnBrk="0" hangingPunct="1">
        <a:defRPr kumimoji="1" sz="1800" kern="1200">
          <a:solidFill>
            <a:schemeClr val="tx1"/>
          </a:solidFill>
          <a:latin typeface="+mn-lt"/>
          <a:ea typeface="+mn-ea"/>
          <a:cs typeface="+mn-cs"/>
        </a:defRPr>
      </a:lvl2pPr>
      <a:lvl3pPr marL="914377" algn="l" defTabSz="914377" rtl="0" eaLnBrk="1" latinLnBrk="0" hangingPunct="1">
        <a:defRPr kumimoji="1" sz="1800" kern="1200">
          <a:solidFill>
            <a:schemeClr val="tx1"/>
          </a:solidFill>
          <a:latin typeface="+mn-lt"/>
          <a:ea typeface="+mn-ea"/>
          <a:cs typeface="+mn-cs"/>
        </a:defRPr>
      </a:lvl3pPr>
      <a:lvl4pPr marL="1371566" algn="l" defTabSz="914377" rtl="0" eaLnBrk="1" latinLnBrk="0" hangingPunct="1">
        <a:defRPr kumimoji="1" sz="1800" kern="1200">
          <a:solidFill>
            <a:schemeClr val="tx1"/>
          </a:solidFill>
          <a:latin typeface="+mn-lt"/>
          <a:ea typeface="+mn-ea"/>
          <a:cs typeface="+mn-cs"/>
        </a:defRPr>
      </a:lvl4pPr>
      <a:lvl5pPr marL="1828754" algn="l" defTabSz="914377" rtl="0" eaLnBrk="1" latinLnBrk="0" hangingPunct="1">
        <a:defRPr kumimoji="1" sz="1800" kern="1200">
          <a:solidFill>
            <a:schemeClr val="tx1"/>
          </a:solidFill>
          <a:latin typeface="+mn-lt"/>
          <a:ea typeface="+mn-ea"/>
          <a:cs typeface="+mn-cs"/>
        </a:defRPr>
      </a:lvl5pPr>
      <a:lvl6pPr marL="2285943" algn="l" defTabSz="914377" rtl="0" eaLnBrk="1" latinLnBrk="0" hangingPunct="1">
        <a:defRPr kumimoji="1" sz="1800" kern="1200">
          <a:solidFill>
            <a:schemeClr val="tx1"/>
          </a:solidFill>
          <a:latin typeface="+mn-lt"/>
          <a:ea typeface="+mn-ea"/>
          <a:cs typeface="+mn-cs"/>
        </a:defRPr>
      </a:lvl6pPr>
      <a:lvl7pPr marL="2743131" algn="l" defTabSz="914377" rtl="0" eaLnBrk="1" latinLnBrk="0" hangingPunct="1">
        <a:defRPr kumimoji="1" sz="1800" kern="1200">
          <a:solidFill>
            <a:schemeClr val="tx1"/>
          </a:solidFill>
          <a:latin typeface="+mn-lt"/>
          <a:ea typeface="+mn-ea"/>
          <a:cs typeface="+mn-cs"/>
        </a:defRPr>
      </a:lvl7pPr>
      <a:lvl8pPr marL="3200320" algn="l" defTabSz="914377" rtl="0" eaLnBrk="1" latinLnBrk="0" hangingPunct="1">
        <a:defRPr kumimoji="1" sz="1800" kern="1200">
          <a:solidFill>
            <a:schemeClr val="tx1"/>
          </a:solidFill>
          <a:latin typeface="+mn-lt"/>
          <a:ea typeface="+mn-ea"/>
          <a:cs typeface="+mn-cs"/>
        </a:defRPr>
      </a:lvl8pPr>
      <a:lvl9pPr marL="3657509" algn="l" defTabSz="914377"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0.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16.png"/><Relationship Id="rId4" Type="http://schemas.openxmlformats.org/officeDocument/2006/relationships/image" Target="../media/image90.png"/></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image" Target="../media/image20.png"/><Relationship Id="rId7" Type="http://schemas.openxmlformats.org/officeDocument/2006/relationships/image" Target="../media/image8.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11.bin"/><Relationship Id="rId5" Type="http://schemas.openxmlformats.org/officeDocument/2006/relationships/image" Target="../media/image7.wmf"/><Relationship Id="rId4" Type="http://schemas.openxmlformats.org/officeDocument/2006/relationships/oleObject" Target="../embeddings/oleObject10.bin"/><Relationship Id="rId9" Type="http://schemas.openxmlformats.org/officeDocument/2006/relationships/image" Target="../media/image9.wmf"/></Relationships>
</file>

<file path=ppt/slides/_rels/slide12.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oleObject" Target="../embeddings/oleObject18.bin"/><Relationship Id="rId3" Type="http://schemas.openxmlformats.org/officeDocument/2006/relationships/oleObject" Target="../embeddings/oleObject13.bin"/><Relationship Id="rId7" Type="http://schemas.openxmlformats.org/officeDocument/2006/relationships/oleObject" Target="../embeddings/oleObject15.bin"/><Relationship Id="rId12"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8.wmf"/><Relationship Id="rId11" Type="http://schemas.openxmlformats.org/officeDocument/2006/relationships/oleObject" Target="../embeddings/oleObject17.bin"/><Relationship Id="rId5" Type="http://schemas.openxmlformats.org/officeDocument/2006/relationships/oleObject" Target="../embeddings/oleObject14.bin"/><Relationship Id="rId10" Type="http://schemas.openxmlformats.org/officeDocument/2006/relationships/image" Target="../media/image10.wmf"/><Relationship Id="rId4" Type="http://schemas.openxmlformats.org/officeDocument/2006/relationships/image" Target="../media/image7.wmf"/><Relationship Id="rId9" Type="http://schemas.openxmlformats.org/officeDocument/2006/relationships/oleObject" Target="../embeddings/oleObject16.bin"/><Relationship Id="rId14" Type="http://schemas.openxmlformats.org/officeDocument/2006/relationships/image" Target="../media/image12.wmf"/></Relationships>
</file>

<file path=ppt/slides/_rels/slide13.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oleObject" Target="../embeddings/oleObject24.bin"/><Relationship Id="rId18" Type="http://schemas.openxmlformats.org/officeDocument/2006/relationships/image" Target="../media/image15.wmf"/><Relationship Id="rId3" Type="http://schemas.openxmlformats.org/officeDocument/2006/relationships/oleObject" Target="../embeddings/oleObject19.bin"/><Relationship Id="rId7" Type="http://schemas.openxmlformats.org/officeDocument/2006/relationships/oleObject" Target="../embeddings/oleObject21.bin"/><Relationship Id="rId12" Type="http://schemas.openxmlformats.org/officeDocument/2006/relationships/image" Target="../media/image10.wmf"/><Relationship Id="rId17" Type="http://schemas.openxmlformats.org/officeDocument/2006/relationships/oleObject" Target="../embeddings/oleObject26.bin"/><Relationship Id="rId2" Type="http://schemas.openxmlformats.org/officeDocument/2006/relationships/slideLayout" Target="../slideLayouts/slideLayout2.xml"/><Relationship Id="rId16" Type="http://schemas.openxmlformats.org/officeDocument/2006/relationships/image" Target="../media/image12.wmf"/><Relationship Id="rId1" Type="http://schemas.openxmlformats.org/officeDocument/2006/relationships/vmlDrawing" Target="../drawings/vmlDrawing5.vml"/><Relationship Id="rId6" Type="http://schemas.openxmlformats.org/officeDocument/2006/relationships/image" Target="../media/image14.wmf"/><Relationship Id="rId11" Type="http://schemas.openxmlformats.org/officeDocument/2006/relationships/oleObject" Target="../embeddings/oleObject23.bin"/><Relationship Id="rId5" Type="http://schemas.openxmlformats.org/officeDocument/2006/relationships/oleObject" Target="../embeddings/oleObject20.bin"/><Relationship Id="rId15" Type="http://schemas.openxmlformats.org/officeDocument/2006/relationships/oleObject" Target="../embeddings/oleObject25.bin"/><Relationship Id="rId10" Type="http://schemas.openxmlformats.org/officeDocument/2006/relationships/image" Target="../media/image8.wmf"/><Relationship Id="rId4" Type="http://schemas.openxmlformats.org/officeDocument/2006/relationships/image" Target="../media/image13.wmf"/><Relationship Id="rId9" Type="http://schemas.openxmlformats.org/officeDocument/2006/relationships/oleObject" Target="../embeddings/oleObject22.bin"/><Relationship Id="rId14" Type="http://schemas.openxmlformats.org/officeDocument/2006/relationships/image" Target="../media/image11.wmf"/></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29.bin"/><Relationship Id="rId13" Type="http://schemas.openxmlformats.org/officeDocument/2006/relationships/image" Target="../media/image10.wmf"/><Relationship Id="rId18" Type="http://schemas.openxmlformats.org/officeDocument/2006/relationships/oleObject" Target="../embeddings/oleObject34.bin"/><Relationship Id="rId3" Type="http://schemas.openxmlformats.org/officeDocument/2006/relationships/image" Target="../media/image210.png"/><Relationship Id="rId21" Type="http://schemas.openxmlformats.org/officeDocument/2006/relationships/image" Target="../media/image16.wmf"/><Relationship Id="rId7" Type="http://schemas.openxmlformats.org/officeDocument/2006/relationships/image" Target="../media/image14.wmf"/><Relationship Id="rId12" Type="http://schemas.openxmlformats.org/officeDocument/2006/relationships/oleObject" Target="../embeddings/oleObject31.bin"/><Relationship Id="rId17" Type="http://schemas.openxmlformats.org/officeDocument/2006/relationships/image" Target="../media/image12.wmf"/><Relationship Id="rId2" Type="http://schemas.openxmlformats.org/officeDocument/2006/relationships/slideLayout" Target="../slideLayouts/slideLayout2.xml"/><Relationship Id="rId16" Type="http://schemas.openxmlformats.org/officeDocument/2006/relationships/oleObject" Target="../embeddings/oleObject33.bin"/><Relationship Id="rId20" Type="http://schemas.openxmlformats.org/officeDocument/2006/relationships/oleObject" Target="../embeddings/oleObject35.bin"/><Relationship Id="rId1" Type="http://schemas.openxmlformats.org/officeDocument/2006/relationships/vmlDrawing" Target="../drawings/vmlDrawing6.vml"/><Relationship Id="rId6" Type="http://schemas.openxmlformats.org/officeDocument/2006/relationships/oleObject" Target="../embeddings/oleObject28.bin"/><Relationship Id="rId11" Type="http://schemas.openxmlformats.org/officeDocument/2006/relationships/image" Target="../media/image8.wmf"/><Relationship Id="rId5" Type="http://schemas.openxmlformats.org/officeDocument/2006/relationships/image" Target="../media/image13.wmf"/><Relationship Id="rId15" Type="http://schemas.openxmlformats.org/officeDocument/2006/relationships/image" Target="../media/image11.wmf"/><Relationship Id="rId10" Type="http://schemas.openxmlformats.org/officeDocument/2006/relationships/oleObject" Target="../embeddings/oleObject30.bin"/><Relationship Id="rId19" Type="http://schemas.openxmlformats.org/officeDocument/2006/relationships/image" Target="../media/image15.wmf"/><Relationship Id="rId4" Type="http://schemas.openxmlformats.org/officeDocument/2006/relationships/oleObject" Target="../embeddings/oleObject27.bin"/><Relationship Id="rId9" Type="http://schemas.openxmlformats.org/officeDocument/2006/relationships/image" Target="../media/image9.wmf"/><Relationship Id="rId14" Type="http://schemas.openxmlformats.org/officeDocument/2006/relationships/oleObject" Target="../embeddings/oleObject32.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3.w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5.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w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 Id="rId14" Type="http://schemas.openxmlformats.org/officeDocument/2006/relationships/image" Target="../media/image6.wmf"/></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wmf"/><Relationship Id="rId5" Type="http://schemas.openxmlformats.org/officeDocument/2006/relationships/oleObject" Target="../embeddings/oleObject8.bin"/><Relationship Id="rId4" Type="http://schemas.openxmlformats.org/officeDocument/2006/relationships/image" Target="../media/image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r>
              <a:rPr lang="ja-JP" altLang="en-US" dirty="0"/>
              <a:t>国際経済関係論</a:t>
            </a:r>
            <a:r>
              <a:rPr lang="en-US" altLang="ja-JP" dirty="0"/>
              <a:t>Ⅰ</a:t>
            </a:r>
            <a:br>
              <a:rPr lang="en-US" altLang="ja-JP" dirty="0"/>
            </a:br>
            <a:r>
              <a:rPr lang="en-US" altLang="ja-JP" dirty="0"/>
              <a:t>3. </a:t>
            </a:r>
            <a:r>
              <a:rPr lang="ja-JP" altLang="en-US" dirty="0"/>
              <a:t>伝統的な比較優位論（</a:t>
            </a:r>
            <a:r>
              <a:rPr lang="en-US" altLang="ja-JP" dirty="0"/>
              <a:t>1</a:t>
            </a:r>
            <a:r>
              <a:rPr lang="ja-JP" altLang="en-US" dirty="0"/>
              <a:t>）</a:t>
            </a:r>
            <a:br>
              <a:rPr lang="en-US" altLang="ja-JP" dirty="0"/>
            </a:br>
            <a:r>
              <a:rPr lang="ja-JP" altLang="en-US" dirty="0"/>
              <a:t>リカードの比較優位論</a:t>
            </a:r>
            <a:endParaRPr kumimoji="1" lang="ja-JP" altLang="en-US" dirty="0"/>
          </a:p>
        </p:txBody>
      </p:sp>
      <p:sp>
        <p:nvSpPr>
          <p:cNvPr id="3" name="サブタイトル 2"/>
          <p:cNvSpPr>
            <a:spLocks noGrp="1"/>
          </p:cNvSpPr>
          <p:nvPr>
            <p:ph type="subTitle" idx="1"/>
          </p:nvPr>
        </p:nvSpPr>
        <p:spPr/>
        <p:txBody>
          <a:bodyPr/>
          <a:lstStyle/>
          <a:p>
            <a:r>
              <a:rPr lang="ja-JP" altLang="en-US" dirty="0"/>
              <a:t>柳瀬 明彦</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a:t>
            </a:fld>
            <a:endParaRPr kumimoji="1" lang="ja-JP" altLang="en-US" dirty="0"/>
          </a:p>
        </p:txBody>
      </p:sp>
    </p:spTree>
    <p:extLst>
      <p:ext uri="{BB962C8B-B14F-4D97-AF65-F5344CB8AC3E}">
        <p14:creationId xmlns:p14="http://schemas.microsoft.com/office/powerpoint/2010/main" val="15006349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価格と生産の関係（つづき）</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p:txBody>
              <a:bodyPr>
                <a:normAutofit/>
              </a:bodyPr>
              <a:lstStyle/>
              <a:p>
                <a:r>
                  <a:rPr kumimoji="1" lang="ja-JP" altLang="en-US" dirty="0"/>
                  <a:t>点</a:t>
                </a:r>
                <a:r>
                  <a:rPr kumimoji="1" lang="en-US" altLang="ja-JP" dirty="0"/>
                  <a:t>A</a:t>
                </a:r>
                <a:r>
                  <a:rPr lang="ja-JP" altLang="en-US" dirty="0"/>
                  <a:t>：</a:t>
                </a:r>
                <a:endParaRPr lang="en-US" altLang="ja-JP" dirty="0"/>
              </a:p>
              <a:p>
                <a:pPr lvl="1"/>
                <a:r>
                  <a:rPr lang="ja-JP" altLang="en-US" dirty="0"/>
                  <a:t>第</a:t>
                </a:r>
                <a:r>
                  <a:rPr lang="en-US" altLang="ja-JP" dirty="0"/>
                  <a:t>1</a:t>
                </a:r>
                <a:r>
                  <a:rPr lang="ja-JP" altLang="en-US" dirty="0"/>
                  <a:t>財の生産量＝</a:t>
                </a:r>
                <a:r>
                  <a:rPr lang="en-US" altLang="ja-JP" dirty="0"/>
                  <a:t>0</a:t>
                </a:r>
                <a:r>
                  <a:rPr lang="ja-JP" altLang="en-US" dirty="0"/>
                  <a:t> →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panose="02040503050406030204" pitchFamily="18" charset="0"/>
                          </a:rPr>
                          <m:t>1</m:t>
                        </m:r>
                      </m:sub>
                    </m:sSub>
                    <m:r>
                      <a:rPr lang="en-US" altLang="ja-JP" i="1">
                        <a:solidFill>
                          <a:srgbClr val="000000"/>
                        </a:solidFill>
                        <a:latin typeface="Cambria Math" panose="02040503050406030204" pitchFamily="18" charset="0"/>
                      </a:rPr>
                      <m:t>≤</m:t>
                    </m:r>
                    <m:r>
                      <a:rPr lang="en-US" altLang="ja-JP" i="1">
                        <a:solidFill>
                          <a:srgbClr val="000000"/>
                        </a:solidFill>
                        <a:latin typeface="Cambria Math" panose="02040503050406030204" pitchFamily="18" charset="0"/>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panose="02040503050406030204" pitchFamily="18" charset="0"/>
                          </a:rPr>
                          <m:t>𝐿</m:t>
                        </m:r>
                        <m:r>
                          <a:rPr lang="en-US" altLang="ja-JP" i="1">
                            <a:solidFill>
                              <a:srgbClr val="000000"/>
                            </a:solidFill>
                            <a:latin typeface="Cambria Math" panose="02040503050406030204" pitchFamily="18" charset="0"/>
                          </a:rPr>
                          <m:t>1</m:t>
                        </m:r>
                      </m:sub>
                    </m:sSub>
                  </m:oMath>
                </a14:m>
                <a:endParaRPr lang="en-US" altLang="ja-JP" dirty="0">
                  <a:solidFill>
                    <a:srgbClr val="000000"/>
                  </a:solidFill>
                </a:endParaRPr>
              </a:p>
              <a:p>
                <a:pPr lvl="1"/>
                <a:r>
                  <a:rPr lang="ja-JP" altLang="en-US" dirty="0">
                    <a:solidFill>
                      <a:srgbClr val="000000"/>
                    </a:solidFill>
                  </a:rPr>
                  <a:t>第</a:t>
                </a:r>
                <a:r>
                  <a:rPr lang="en-US" altLang="ja-JP" dirty="0">
                    <a:solidFill>
                      <a:srgbClr val="000000"/>
                    </a:solidFill>
                  </a:rPr>
                  <a:t>2</a:t>
                </a:r>
                <a:r>
                  <a:rPr lang="ja-JP" altLang="en-US" dirty="0">
                    <a:solidFill>
                      <a:srgbClr val="000000"/>
                    </a:solidFill>
                  </a:rPr>
                  <a:t>財の生産量＞</a:t>
                </a:r>
                <a:r>
                  <a:rPr lang="en-US" altLang="ja-JP" dirty="0">
                    <a:solidFill>
                      <a:srgbClr val="000000"/>
                    </a:solidFill>
                  </a:rPr>
                  <a:t>0</a:t>
                </a:r>
                <a:r>
                  <a:rPr lang="ja-JP" altLang="en-US" dirty="0">
                    <a:solidFill>
                      <a:srgbClr val="000000"/>
                    </a:solidFill>
                  </a:rPr>
                  <a:t> →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panose="02040503050406030204" pitchFamily="18" charset="0"/>
                          </a:rPr>
                          <m:t>2</m:t>
                        </m:r>
                      </m:sub>
                    </m:sSub>
                    <m:r>
                      <a:rPr lang="en-US" altLang="ja-JP" i="1">
                        <a:solidFill>
                          <a:srgbClr val="000000"/>
                        </a:solidFill>
                        <a:latin typeface="Cambria Math" panose="02040503050406030204" pitchFamily="18" charset="0"/>
                      </a:rPr>
                      <m:t>=</m:t>
                    </m:r>
                    <m:r>
                      <a:rPr lang="en-US" altLang="ja-JP" i="1">
                        <a:solidFill>
                          <a:srgbClr val="000000"/>
                        </a:solidFill>
                        <a:latin typeface="Cambria Math" panose="02040503050406030204" pitchFamily="18" charset="0"/>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panose="02040503050406030204" pitchFamily="18" charset="0"/>
                          </a:rPr>
                          <m:t>𝐿</m:t>
                        </m:r>
                        <m:r>
                          <a:rPr lang="en-US" altLang="ja-JP" i="1">
                            <a:solidFill>
                              <a:srgbClr val="000000"/>
                            </a:solidFill>
                            <a:latin typeface="Cambria Math" panose="02040503050406030204" pitchFamily="18" charset="0"/>
                          </a:rPr>
                          <m:t>2</m:t>
                        </m:r>
                      </m:sub>
                    </m:sSub>
                  </m:oMath>
                </a14:m>
                <a:endParaRPr kumimoji="1" lang="en-US" altLang="ja-JP" dirty="0"/>
              </a:p>
              <a:p>
                <a:r>
                  <a:rPr lang="en-US" altLang="ja-JP" dirty="0"/>
                  <a:t>AB</a:t>
                </a:r>
                <a:r>
                  <a:rPr lang="ja-JP" altLang="en-US" dirty="0"/>
                  <a:t>間：</a:t>
                </a:r>
                <a:endParaRPr lang="en-US" altLang="ja-JP" dirty="0"/>
              </a:p>
              <a:p>
                <a:pPr lvl="1"/>
                <a:r>
                  <a:rPr lang="ja-JP" altLang="en-US" dirty="0">
                    <a:solidFill>
                      <a:srgbClr val="000000"/>
                    </a:solidFill>
                  </a:rPr>
                  <a:t>両財とも生産→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panose="02040503050406030204" pitchFamily="18" charset="0"/>
                          </a:rPr>
                          <m:t>1</m:t>
                        </m:r>
                      </m:sub>
                    </m:sSub>
                    <m:r>
                      <a:rPr lang="en-US" altLang="ja-JP" i="1">
                        <a:solidFill>
                          <a:srgbClr val="000000"/>
                        </a:solidFill>
                        <a:latin typeface="Cambria Math" panose="02040503050406030204" pitchFamily="18" charset="0"/>
                      </a:rPr>
                      <m:t>=</m:t>
                    </m:r>
                    <m:r>
                      <a:rPr lang="en-US" altLang="ja-JP" i="1">
                        <a:solidFill>
                          <a:srgbClr val="000000"/>
                        </a:solidFill>
                        <a:latin typeface="Cambria Math" panose="02040503050406030204" pitchFamily="18" charset="0"/>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panose="02040503050406030204" pitchFamily="18" charset="0"/>
                          </a:rPr>
                          <m:t>𝐿</m:t>
                        </m:r>
                        <m:r>
                          <a:rPr lang="en-US" altLang="ja-JP" i="1">
                            <a:solidFill>
                              <a:srgbClr val="000000"/>
                            </a:solidFill>
                            <a:latin typeface="Cambria Math" panose="02040503050406030204" pitchFamily="18" charset="0"/>
                          </a:rPr>
                          <m:t>1</m:t>
                        </m:r>
                      </m:sub>
                    </m:sSub>
                  </m:oMath>
                </a14:m>
                <a:r>
                  <a:rPr lang="ja-JP" altLang="en-US" dirty="0">
                    <a:solidFill>
                      <a:srgbClr val="000000"/>
                    </a:solidFill>
                  </a:rPr>
                  <a:t> かつ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panose="02040503050406030204" pitchFamily="18" charset="0"/>
                          </a:rPr>
                          <m:t>2</m:t>
                        </m:r>
                      </m:sub>
                    </m:sSub>
                    <m:r>
                      <a:rPr lang="en-US" altLang="ja-JP" i="1">
                        <a:solidFill>
                          <a:srgbClr val="000000"/>
                        </a:solidFill>
                        <a:latin typeface="Cambria Math" panose="02040503050406030204" pitchFamily="18" charset="0"/>
                      </a:rPr>
                      <m:t>=</m:t>
                    </m:r>
                    <m:r>
                      <a:rPr lang="en-US" altLang="ja-JP" i="1">
                        <a:solidFill>
                          <a:srgbClr val="000000"/>
                        </a:solidFill>
                        <a:latin typeface="Cambria Math" panose="02040503050406030204" pitchFamily="18" charset="0"/>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panose="02040503050406030204" pitchFamily="18" charset="0"/>
                          </a:rPr>
                          <m:t>𝐿</m:t>
                        </m:r>
                        <m:r>
                          <a:rPr lang="en-US" altLang="ja-JP" i="1">
                            <a:solidFill>
                              <a:srgbClr val="000000"/>
                            </a:solidFill>
                            <a:latin typeface="Cambria Math" panose="02040503050406030204" pitchFamily="18" charset="0"/>
                          </a:rPr>
                          <m:t>2</m:t>
                        </m:r>
                      </m:sub>
                    </m:sSub>
                  </m:oMath>
                </a14:m>
                <a:endParaRPr lang="en-US" altLang="ja-JP" dirty="0"/>
              </a:p>
              <a:p>
                <a:r>
                  <a:rPr lang="ja-JP" altLang="en-US" dirty="0"/>
                  <a:t>点</a:t>
                </a:r>
                <a:r>
                  <a:rPr lang="en-US" altLang="ja-JP" dirty="0"/>
                  <a:t>B</a:t>
                </a:r>
                <a:r>
                  <a:rPr lang="ja-JP" altLang="en-US" dirty="0"/>
                  <a:t>：</a:t>
                </a:r>
                <a:endParaRPr lang="en-US" altLang="ja-JP" dirty="0"/>
              </a:p>
              <a:p>
                <a:pPr lvl="1"/>
                <a:r>
                  <a:rPr lang="ja-JP" altLang="en-US" dirty="0">
                    <a:solidFill>
                      <a:srgbClr val="000000"/>
                    </a:solidFill>
                  </a:rPr>
                  <a:t>第</a:t>
                </a:r>
                <a:r>
                  <a:rPr lang="en-US" altLang="ja-JP" dirty="0">
                    <a:solidFill>
                      <a:srgbClr val="000000"/>
                    </a:solidFill>
                  </a:rPr>
                  <a:t>1</a:t>
                </a:r>
                <a:r>
                  <a:rPr lang="ja-JP" altLang="en-US" dirty="0">
                    <a:solidFill>
                      <a:srgbClr val="000000"/>
                    </a:solidFill>
                  </a:rPr>
                  <a:t>財の生産量＞</a:t>
                </a:r>
                <a:r>
                  <a:rPr lang="en-US" altLang="ja-JP" dirty="0">
                    <a:solidFill>
                      <a:srgbClr val="000000"/>
                    </a:solidFill>
                  </a:rPr>
                  <a:t>0 </a:t>
                </a:r>
                <a:r>
                  <a:rPr lang="ja-JP" altLang="en-US" dirty="0">
                    <a:solidFill>
                      <a:srgbClr val="000000"/>
                    </a:solidFill>
                  </a:rPr>
                  <a:t>→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panose="02040503050406030204" pitchFamily="18" charset="0"/>
                          </a:rPr>
                          <m:t>1</m:t>
                        </m:r>
                      </m:sub>
                    </m:sSub>
                    <m:r>
                      <a:rPr lang="en-US" altLang="ja-JP" i="1">
                        <a:solidFill>
                          <a:srgbClr val="000000"/>
                        </a:solidFill>
                        <a:latin typeface="Cambria Math" panose="02040503050406030204" pitchFamily="18" charset="0"/>
                      </a:rPr>
                      <m:t>=</m:t>
                    </m:r>
                    <m:r>
                      <a:rPr lang="en-US" altLang="ja-JP" i="1">
                        <a:solidFill>
                          <a:srgbClr val="000000"/>
                        </a:solidFill>
                        <a:latin typeface="Cambria Math" panose="02040503050406030204" pitchFamily="18" charset="0"/>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panose="02040503050406030204" pitchFamily="18" charset="0"/>
                          </a:rPr>
                          <m:t>𝐿</m:t>
                        </m:r>
                        <m:r>
                          <a:rPr lang="en-US" altLang="ja-JP" i="1">
                            <a:solidFill>
                              <a:srgbClr val="000000"/>
                            </a:solidFill>
                            <a:latin typeface="Cambria Math" panose="02040503050406030204" pitchFamily="18" charset="0"/>
                          </a:rPr>
                          <m:t>1</m:t>
                        </m:r>
                      </m:sub>
                    </m:sSub>
                  </m:oMath>
                </a14:m>
                <a:endParaRPr lang="en-US" altLang="ja-JP" dirty="0">
                  <a:solidFill>
                    <a:srgbClr val="000000"/>
                  </a:solidFill>
                </a:endParaRPr>
              </a:p>
              <a:p>
                <a:pPr lvl="1"/>
                <a:r>
                  <a:rPr lang="ja-JP" altLang="en-US" dirty="0">
                    <a:solidFill>
                      <a:srgbClr val="000000"/>
                    </a:solidFill>
                  </a:rPr>
                  <a:t>第</a:t>
                </a:r>
                <a:r>
                  <a:rPr lang="en-US" altLang="ja-JP" dirty="0">
                    <a:solidFill>
                      <a:srgbClr val="000000"/>
                    </a:solidFill>
                  </a:rPr>
                  <a:t>2</a:t>
                </a:r>
                <a:r>
                  <a:rPr lang="ja-JP" altLang="en-US" dirty="0">
                    <a:solidFill>
                      <a:srgbClr val="000000"/>
                    </a:solidFill>
                  </a:rPr>
                  <a:t>財の生産量＝</a:t>
                </a:r>
                <a:r>
                  <a:rPr lang="en-US" altLang="ja-JP" dirty="0">
                    <a:solidFill>
                      <a:srgbClr val="000000"/>
                    </a:solidFill>
                  </a:rPr>
                  <a:t>0 </a:t>
                </a:r>
                <a:r>
                  <a:rPr lang="ja-JP" altLang="en-US" dirty="0">
                    <a:solidFill>
                      <a:srgbClr val="000000"/>
                    </a:solidFill>
                  </a:rPr>
                  <a:t>→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panose="02040503050406030204" pitchFamily="18" charset="0"/>
                          </a:rPr>
                          <m:t>2</m:t>
                        </m:r>
                      </m:sub>
                    </m:sSub>
                    <m:r>
                      <a:rPr lang="en-US" altLang="ja-JP" i="1">
                        <a:solidFill>
                          <a:srgbClr val="000000"/>
                        </a:solidFill>
                        <a:latin typeface="Cambria Math" panose="02040503050406030204" pitchFamily="18" charset="0"/>
                      </a:rPr>
                      <m:t>≤</m:t>
                    </m:r>
                    <m:r>
                      <a:rPr lang="en-US" altLang="ja-JP" i="1">
                        <a:solidFill>
                          <a:srgbClr val="000000"/>
                        </a:solidFill>
                        <a:latin typeface="Cambria Math" panose="02040503050406030204" pitchFamily="18" charset="0"/>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panose="02040503050406030204" pitchFamily="18" charset="0"/>
                          </a:rPr>
                          <m:t>𝐿</m:t>
                        </m:r>
                        <m:r>
                          <a:rPr lang="en-US" altLang="ja-JP" i="1">
                            <a:solidFill>
                              <a:srgbClr val="000000"/>
                            </a:solidFill>
                            <a:latin typeface="Cambria Math" panose="02040503050406030204" pitchFamily="18" charset="0"/>
                          </a:rPr>
                          <m:t>2</m:t>
                        </m:r>
                      </m:sub>
                    </m:sSub>
                  </m:oMath>
                </a14:m>
                <a:endParaRPr lang="en-US" altLang="ja-JP" dirty="0">
                  <a:solidFill>
                    <a:srgbClr val="000000"/>
                  </a:solidFill>
                </a:endParaRPr>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blipFill rotWithShape="0">
                <a:blip r:embed="rId2"/>
                <a:stretch>
                  <a:fillRect l="-1043" t="-294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10</a:t>
            </a:fld>
            <a:endParaRPr kumimoji="1" lang="ja-JP" altLang="en-US" dirty="0"/>
          </a:p>
        </p:txBody>
      </p:sp>
      <p:sp>
        <p:nvSpPr>
          <p:cNvPr id="5" name="右矢印 4"/>
          <p:cNvSpPr/>
          <p:nvPr/>
        </p:nvSpPr>
        <p:spPr>
          <a:xfrm>
            <a:off x="6191250" y="2590800"/>
            <a:ext cx="352425" cy="2190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7" name="正方形/長方形 6"/>
              <p:cNvSpPr/>
              <p:nvPr/>
            </p:nvSpPr>
            <p:spPr>
              <a:xfrm>
                <a:off x="6543675" y="2469504"/>
                <a:ext cx="1998176"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altLang="ja-JP" sz="2400" b="0" i="1" u="none" strike="noStrike" kern="0" cap="none" spc="0" normalizeH="0" baseline="0" noProof="0" smtClean="0">
                              <a:ln>
                                <a:noFill/>
                              </a:ln>
                              <a:solidFill>
                                <a:srgbClr val="000000"/>
                              </a:solidFill>
                              <a:effectLst/>
                              <a:uLnTx/>
                              <a:uFillTx/>
                              <a:latin typeface="Cambria Math" panose="02040503050406030204" pitchFamily="18" charset="0"/>
                            </a:rPr>
                          </m:ctrlPr>
                        </m:sSubPr>
                        <m:e>
                          <m:r>
                            <a:rPr kumimoji="0" lang="en-US" altLang="ja-JP" sz="2400" b="0" i="1" u="none" strike="noStrike" kern="0" cap="none" spc="0" normalizeH="0" baseline="0" noProof="0">
                              <a:ln>
                                <a:noFill/>
                              </a:ln>
                              <a:solidFill>
                                <a:srgbClr val="000000"/>
                              </a:solidFill>
                              <a:effectLst/>
                              <a:uLnTx/>
                              <a:uFillTx/>
                              <a:latin typeface="Cambria Math"/>
                            </a:rPr>
                            <m:t>𝑝</m:t>
                          </m:r>
                        </m:e>
                        <m:sub>
                          <m:r>
                            <a:rPr kumimoji="0" lang="en-US" altLang="ja-JP" sz="2400" b="0" i="1" u="none" strike="noStrike" kern="0" cap="none" spc="0" normalizeH="0" baseline="0" noProof="0">
                              <a:ln>
                                <a:noFill/>
                              </a:ln>
                              <a:solidFill>
                                <a:srgbClr val="000000"/>
                              </a:solidFill>
                              <a:effectLst/>
                              <a:uLnTx/>
                              <a:uFillTx/>
                              <a:latin typeface="Cambria Math"/>
                            </a:rPr>
                            <m:t>1</m:t>
                          </m:r>
                        </m:sub>
                      </m:sSub>
                      <m:r>
                        <a:rPr kumimoji="0" lang="en-US" altLang="ja-JP" sz="2400" b="0" i="1" u="none" strike="noStrike" kern="0" cap="none" spc="0" normalizeH="0" baseline="0" noProof="0">
                          <a:ln>
                            <a:noFill/>
                          </a:ln>
                          <a:solidFill>
                            <a:srgbClr val="000000"/>
                          </a:solidFill>
                          <a:effectLst/>
                          <a:uLnTx/>
                          <a:uFillTx/>
                          <a:latin typeface="Cambria Math"/>
                          <a:ea typeface="Cambria Math"/>
                        </a:rPr>
                        <m:t>≤</m:t>
                      </m:r>
                      <m:f>
                        <m:fPr>
                          <m:type m:val="lin"/>
                          <m:ctrlPr>
                            <a:rPr kumimoji="0" lang="ja-JP" altLang="en-US" sz="2400" b="0" i="1" u="none" strike="noStrike" kern="0" cap="none" spc="0" normalizeH="0" baseline="0" noProof="0">
                              <a:ln>
                                <a:noFill/>
                              </a:ln>
                              <a:solidFill>
                                <a:srgbClr val="000000"/>
                              </a:solidFill>
                              <a:effectLst/>
                              <a:uLnTx/>
                              <a:uFillTx/>
                              <a:latin typeface="Cambria Math" panose="02040503050406030204" pitchFamily="18" charset="0"/>
                            </a:rPr>
                          </m:ctrlPr>
                        </m:fPr>
                        <m:num>
                          <m:sSub>
                            <m:sSubPr>
                              <m:ctrlPr>
                                <a:rPr kumimoji="0" lang="en-US" altLang="ja-JP" sz="2400" b="0" i="1" u="none" strike="noStrike" kern="0" cap="none" spc="0" normalizeH="0" baseline="0" noProof="0">
                                  <a:ln>
                                    <a:noFill/>
                                  </a:ln>
                                  <a:solidFill>
                                    <a:srgbClr val="000000"/>
                                  </a:solidFill>
                                  <a:effectLst/>
                                  <a:uLnTx/>
                                  <a:uFillTx/>
                                  <a:latin typeface="Cambria Math" panose="02040503050406030204" pitchFamily="18" charset="0"/>
                                </a:rPr>
                              </m:ctrlPr>
                            </m:sSubPr>
                            <m:e>
                              <m:r>
                                <a:rPr kumimoji="0" lang="en-US" altLang="ja-JP" sz="2400" b="0" i="1" u="none" strike="noStrike" kern="0" cap="none" spc="0" normalizeH="0" baseline="0" noProof="0">
                                  <a:ln>
                                    <a:noFill/>
                                  </a:ln>
                                  <a:solidFill>
                                    <a:srgbClr val="000000"/>
                                  </a:solidFill>
                                  <a:effectLst/>
                                  <a:uLnTx/>
                                  <a:uFillTx/>
                                  <a:latin typeface="Cambria Math"/>
                                </a:rPr>
                                <m:t>𝑎</m:t>
                              </m:r>
                            </m:e>
                            <m:sub>
                              <m:r>
                                <a:rPr kumimoji="0" lang="en-US" altLang="ja-JP" sz="2400" b="0" i="1" u="none" strike="noStrike" kern="0" cap="none" spc="0" normalizeH="0" baseline="0" noProof="0">
                                  <a:ln>
                                    <a:noFill/>
                                  </a:ln>
                                  <a:solidFill>
                                    <a:srgbClr val="000000"/>
                                  </a:solidFill>
                                  <a:effectLst/>
                                  <a:uLnTx/>
                                  <a:uFillTx/>
                                  <a:latin typeface="Cambria Math"/>
                                </a:rPr>
                                <m:t>𝐿</m:t>
                              </m:r>
                              <m:r>
                                <a:rPr kumimoji="0" lang="en-US" altLang="ja-JP" sz="2400" b="0" i="1" u="none" strike="noStrike" kern="0" cap="none" spc="0" normalizeH="0" baseline="0" noProof="0">
                                  <a:ln>
                                    <a:noFill/>
                                  </a:ln>
                                  <a:solidFill>
                                    <a:srgbClr val="000000"/>
                                  </a:solidFill>
                                  <a:effectLst/>
                                  <a:uLnTx/>
                                  <a:uFillTx/>
                                  <a:latin typeface="Cambria Math"/>
                                </a:rPr>
                                <m:t>1</m:t>
                              </m:r>
                            </m:sub>
                          </m:sSub>
                        </m:num>
                        <m:den>
                          <m:sSub>
                            <m:sSubPr>
                              <m:ctrlPr>
                                <a:rPr kumimoji="0" lang="en-US" altLang="ja-JP" sz="2400" b="0" i="1" u="none" strike="noStrike" kern="0" cap="none" spc="0" normalizeH="0" baseline="0" noProof="0">
                                  <a:ln>
                                    <a:noFill/>
                                  </a:ln>
                                  <a:solidFill>
                                    <a:srgbClr val="000000"/>
                                  </a:solidFill>
                                  <a:effectLst/>
                                  <a:uLnTx/>
                                  <a:uFillTx/>
                                  <a:latin typeface="Cambria Math" panose="02040503050406030204" pitchFamily="18" charset="0"/>
                                </a:rPr>
                              </m:ctrlPr>
                            </m:sSubPr>
                            <m:e>
                              <m:r>
                                <a:rPr kumimoji="0" lang="en-US" altLang="ja-JP" sz="2400" b="0" i="1" u="none" strike="noStrike" kern="0" cap="none" spc="0" normalizeH="0" baseline="0" noProof="0">
                                  <a:ln>
                                    <a:noFill/>
                                  </a:ln>
                                  <a:solidFill>
                                    <a:srgbClr val="000000"/>
                                  </a:solidFill>
                                  <a:effectLst/>
                                  <a:uLnTx/>
                                  <a:uFillTx/>
                                  <a:latin typeface="Cambria Math"/>
                                </a:rPr>
                                <m:t>𝑎</m:t>
                              </m:r>
                            </m:e>
                            <m:sub>
                              <m:r>
                                <a:rPr kumimoji="0" lang="en-US" altLang="ja-JP" sz="2400" b="0" i="1" u="none" strike="noStrike" kern="0" cap="none" spc="0" normalizeH="0" baseline="0" noProof="0">
                                  <a:ln>
                                    <a:noFill/>
                                  </a:ln>
                                  <a:solidFill>
                                    <a:srgbClr val="000000"/>
                                  </a:solidFill>
                                  <a:effectLst/>
                                  <a:uLnTx/>
                                  <a:uFillTx/>
                                  <a:latin typeface="Cambria Math"/>
                                </a:rPr>
                                <m:t>𝐿</m:t>
                              </m:r>
                              <m:r>
                                <a:rPr kumimoji="0" lang="en-US" altLang="ja-JP" sz="2400" b="0" i="1" u="none" strike="noStrike" kern="0" cap="none" spc="0" normalizeH="0" baseline="0" noProof="0">
                                  <a:ln>
                                    <a:noFill/>
                                  </a:ln>
                                  <a:solidFill>
                                    <a:srgbClr val="000000"/>
                                  </a:solidFill>
                                  <a:effectLst/>
                                  <a:uLnTx/>
                                  <a:uFillTx/>
                                  <a:latin typeface="Cambria Math"/>
                                </a:rPr>
                                <m:t>2</m:t>
                              </m:r>
                            </m:sub>
                          </m:sSub>
                        </m:den>
                      </m:f>
                    </m:oMath>
                  </m:oMathPara>
                </a14:m>
                <a:endParaRPr kumimoji="0" lang="ja-JP" altLang="en-US" sz="1800" b="0" i="0" u="none" strike="noStrike" kern="0" cap="none" spc="0" normalizeH="0" baseline="0" noProof="0" dirty="0">
                  <a:ln>
                    <a:noFill/>
                  </a:ln>
                  <a:solidFill>
                    <a:sysClr val="windowText" lastClr="000000"/>
                  </a:solidFill>
                  <a:effectLst/>
                  <a:uLnTx/>
                  <a:uFillTx/>
                </a:endParaRPr>
              </a:p>
            </p:txBody>
          </p:sp>
        </mc:Choice>
        <mc:Fallback xmlns="">
          <p:sp>
            <p:nvSpPr>
              <p:cNvPr id="7" name="正方形/長方形 6"/>
              <p:cNvSpPr>
                <a:spLocks noRot="1" noChangeAspect="1" noMove="1" noResize="1" noEditPoints="1" noAdjustHandles="1" noChangeArrowheads="1" noChangeShapeType="1" noTextEdit="1"/>
              </p:cNvSpPr>
              <p:nvPr/>
            </p:nvSpPr>
            <p:spPr>
              <a:xfrm>
                <a:off x="6543675" y="2469504"/>
                <a:ext cx="1998176" cy="461665"/>
              </a:xfrm>
              <a:prstGeom prst="rect">
                <a:avLst/>
              </a:prstGeom>
              <a:blipFill rotWithShape="0">
                <a:blip r:embed="rId3"/>
                <a:stretch>
                  <a:fillRect t="-125000" r="-20122" b="-190789"/>
                </a:stretch>
              </a:blipFill>
            </p:spPr>
            <p:txBody>
              <a:bodyPr/>
              <a:lstStyle/>
              <a:p>
                <a:r>
                  <a:rPr lang="ja-JP" altLang="en-US">
                    <a:noFill/>
                  </a:rPr>
                  <a:t> </a:t>
                </a:r>
              </a:p>
            </p:txBody>
          </p:sp>
        </mc:Fallback>
      </mc:AlternateContent>
      <p:sp>
        <p:nvSpPr>
          <p:cNvPr id="8" name="右矢印 7"/>
          <p:cNvSpPr/>
          <p:nvPr/>
        </p:nvSpPr>
        <p:spPr>
          <a:xfrm>
            <a:off x="7524750" y="3696344"/>
            <a:ext cx="352425" cy="2190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9" name="正方形/長方形 8"/>
              <p:cNvSpPr/>
              <p:nvPr/>
            </p:nvSpPr>
            <p:spPr>
              <a:xfrm>
                <a:off x="7877175" y="3575048"/>
                <a:ext cx="1998176"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altLang="ja-JP" sz="2400" b="0" i="1" u="none" strike="noStrike" kern="0" cap="none" spc="0" normalizeH="0" baseline="0" noProof="0" smtClean="0">
                              <a:ln>
                                <a:noFill/>
                              </a:ln>
                              <a:solidFill>
                                <a:srgbClr val="000000"/>
                              </a:solidFill>
                              <a:effectLst/>
                              <a:uLnTx/>
                              <a:uFillTx/>
                              <a:latin typeface="Cambria Math" panose="02040503050406030204" pitchFamily="18" charset="0"/>
                            </a:rPr>
                          </m:ctrlPr>
                        </m:sSubPr>
                        <m:e>
                          <m:r>
                            <a:rPr kumimoji="0" lang="en-US" altLang="ja-JP" sz="2400" b="0" i="1" u="none" strike="noStrike" kern="0" cap="none" spc="0" normalizeH="0" baseline="0" noProof="0">
                              <a:ln>
                                <a:noFill/>
                              </a:ln>
                              <a:solidFill>
                                <a:srgbClr val="000000"/>
                              </a:solidFill>
                              <a:effectLst/>
                              <a:uLnTx/>
                              <a:uFillTx/>
                              <a:latin typeface="Cambria Math"/>
                            </a:rPr>
                            <m:t>𝑝</m:t>
                          </m:r>
                        </m:e>
                        <m:sub>
                          <m:r>
                            <a:rPr kumimoji="0" lang="en-US" altLang="ja-JP" sz="2400" b="0" i="1" u="none" strike="noStrike" kern="0" cap="none" spc="0" normalizeH="0" baseline="0" noProof="0">
                              <a:ln>
                                <a:noFill/>
                              </a:ln>
                              <a:solidFill>
                                <a:srgbClr val="000000"/>
                              </a:solidFill>
                              <a:effectLst/>
                              <a:uLnTx/>
                              <a:uFillTx/>
                              <a:latin typeface="Cambria Math"/>
                            </a:rPr>
                            <m:t>1</m:t>
                          </m:r>
                        </m:sub>
                      </m:sSub>
                      <m:r>
                        <a:rPr kumimoji="0" lang="en-US" altLang="ja-JP" sz="2400" b="0" i="1" u="none" strike="noStrike" kern="0" cap="none" spc="0" normalizeH="0" baseline="0" noProof="0" smtClean="0">
                          <a:ln>
                            <a:noFill/>
                          </a:ln>
                          <a:solidFill>
                            <a:srgbClr val="000000"/>
                          </a:solidFill>
                          <a:effectLst/>
                          <a:uLnTx/>
                          <a:uFillTx/>
                          <a:latin typeface="Cambria Math" panose="02040503050406030204" pitchFamily="18" charset="0"/>
                          <a:ea typeface="Cambria Math"/>
                        </a:rPr>
                        <m:t>=</m:t>
                      </m:r>
                      <m:f>
                        <m:fPr>
                          <m:type m:val="lin"/>
                          <m:ctrlPr>
                            <a:rPr kumimoji="0" lang="ja-JP" altLang="en-US" sz="2400" b="0" i="1" u="none" strike="noStrike" kern="0" cap="none" spc="0" normalizeH="0" baseline="0" noProof="0">
                              <a:ln>
                                <a:noFill/>
                              </a:ln>
                              <a:solidFill>
                                <a:srgbClr val="000000"/>
                              </a:solidFill>
                              <a:effectLst/>
                              <a:uLnTx/>
                              <a:uFillTx/>
                              <a:latin typeface="Cambria Math" panose="02040503050406030204" pitchFamily="18" charset="0"/>
                            </a:rPr>
                          </m:ctrlPr>
                        </m:fPr>
                        <m:num>
                          <m:sSub>
                            <m:sSubPr>
                              <m:ctrlPr>
                                <a:rPr kumimoji="0" lang="en-US" altLang="ja-JP" sz="2400" b="0" i="1" u="none" strike="noStrike" kern="0" cap="none" spc="0" normalizeH="0" baseline="0" noProof="0">
                                  <a:ln>
                                    <a:noFill/>
                                  </a:ln>
                                  <a:solidFill>
                                    <a:srgbClr val="000000"/>
                                  </a:solidFill>
                                  <a:effectLst/>
                                  <a:uLnTx/>
                                  <a:uFillTx/>
                                  <a:latin typeface="Cambria Math" panose="02040503050406030204" pitchFamily="18" charset="0"/>
                                </a:rPr>
                              </m:ctrlPr>
                            </m:sSubPr>
                            <m:e>
                              <m:r>
                                <a:rPr kumimoji="0" lang="en-US" altLang="ja-JP" sz="2400" b="0" i="1" u="none" strike="noStrike" kern="0" cap="none" spc="0" normalizeH="0" baseline="0" noProof="0">
                                  <a:ln>
                                    <a:noFill/>
                                  </a:ln>
                                  <a:solidFill>
                                    <a:srgbClr val="000000"/>
                                  </a:solidFill>
                                  <a:effectLst/>
                                  <a:uLnTx/>
                                  <a:uFillTx/>
                                  <a:latin typeface="Cambria Math"/>
                                </a:rPr>
                                <m:t>𝑎</m:t>
                              </m:r>
                            </m:e>
                            <m:sub>
                              <m:r>
                                <a:rPr kumimoji="0" lang="en-US" altLang="ja-JP" sz="2400" b="0" i="1" u="none" strike="noStrike" kern="0" cap="none" spc="0" normalizeH="0" baseline="0" noProof="0">
                                  <a:ln>
                                    <a:noFill/>
                                  </a:ln>
                                  <a:solidFill>
                                    <a:srgbClr val="000000"/>
                                  </a:solidFill>
                                  <a:effectLst/>
                                  <a:uLnTx/>
                                  <a:uFillTx/>
                                  <a:latin typeface="Cambria Math"/>
                                </a:rPr>
                                <m:t>𝐿</m:t>
                              </m:r>
                              <m:r>
                                <a:rPr kumimoji="0" lang="en-US" altLang="ja-JP" sz="2400" b="0" i="1" u="none" strike="noStrike" kern="0" cap="none" spc="0" normalizeH="0" baseline="0" noProof="0">
                                  <a:ln>
                                    <a:noFill/>
                                  </a:ln>
                                  <a:solidFill>
                                    <a:srgbClr val="000000"/>
                                  </a:solidFill>
                                  <a:effectLst/>
                                  <a:uLnTx/>
                                  <a:uFillTx/>
                                  <a:latin typeface="Cambria Math"/>
                                </a:rPr>
                                <m:t>1</m:t>
                              </m:r>
                            </m:sub>
                          </m:sSub>
                        </m:num>
                        <m:den>
                          <m:sSub>
                            <m:sSubPr>
                              <m:ctrlPr>
                                <a:rPr kumimoji="0" lang="en-US" altLang="ja-JP" sz="2400" b="0" i="1" u="none" strike="noStrike" kern="0" cap="none" spc="0" normalizeH="0" baseline="0" noProof="0">
                                  <a:ln>
                                    <a:noFill/>
                                  </a:ln>
                                  <a:solidFill>
                                    <a:srgbClr val="000000"/>
                                  </a:solidFill>
                                  <a:effectLst/>
                                  <a:uLnTx/>
                                  <a:uFillTx/>
                                  <a:latin typeface="Cambria Math" panose="02040503050406030204" pitchFamily="18" charset="0"/>
                                </a:rPr>
                              </m:ctrlPr>
                            </m:sSubPr>
                            <m:e>
                              <m:r>
                                <a:rPr kumimoji="0" lang="en-US" altLang="ja-JP" sz="2400" b="0" i="1" u="none" strike="noStrike" kern="0" cap="none" spc="0" normalizeH="0" baseline="0" noProof="0">
                                  <a:ln>
                                    <a:noFill/>
                                  </a:ln>
                                  <a:solidFill>
                                    <a:srgbClr val="000000"/>
                                  </a:solidFill>
                                  <a:effectLst/>
                                  <a:uLnTx/>
                                  <a:uFillTx/>
                                  <a:latin typeface="Cambria Math"/>
                                </a:rPr>
                                <m:t>𝑎</m:t>
                              </m:r>
                            </m:e>
                            <m:sub>
                              <m:r>
                                <a:rPr kumimoji="0" lang="en-US" altLang="ja-JP" sz="2400" b="0" i="1" u="none" strike="noStrike" kern="0" cap="none" spc="0" normalizeH="0" baseline="0" noProof="0">
                                  <a:ln>
                                    <a:noFill/>
                                  </a:ln>
                                  <a:solidFill>
                                    <a:srgbClr val="000000"/>
                                  </a:solidFill>
                                  <a:effectLst/>
                                  <a:uLnTx/>
                                  <a:uFillTx/>
                                  <a:latin typeface="Cambria Math"/>
                                </a:rPr>
                                <m:t>𝐿</m:t>
                              </m:r>
                              <m:r>
                                <a:rPr kumimoji="0" lang="en-US" altLang="ja-JP" sz="2400" b="0" i="1" u="none" strike="noStrike" kern="0" cap="none" spc="0" normalizeH="0" baseline="0" noProof="0">
                                  <a:ln>
                                    <a:noFill/>
                                  </a:ln>
                                  <a:solidFill>
                                    <a:srgbClr val="000000"/>
                                  </a:solidFill>
                                  <a:effectLst/>
                                  <a:uLnTx/>
                                  <a:uFillTx/>
                                  <a:latin typeface="Cambria Math"/>
                                </a:rPr>
                                <m:t>2</m:t>
                              </m:r>
                            </m:sub>
                          </m:sSub>
                        </m:den>
                      </m:f>
                    </m:oMath>
                  </m:oMathPara>
                </a14:m>
                <a:endParaRPr kumimoji="0" lang="ja-JP" altLang="en-US" sz="1800" b="0" i="0" u="none" strike="noStrike" kern="0" cap="none" spc="0" normalizeH="0" baseline="0" noProof="0" dirty="0">
                  <a:ln>
                    <a:noFill/>
                  </a:ln>
                  <a:solidFill>
                    <a:sysClr val="windowText" lastClr="000000"/>
                  </a:solidFill>
                  <a:effectLst/>
                  <a:uLnTx/>
                  <a:uFillTx/>
                </a:endParaRPr>
              </a:p>
            </p:txBody>
          </p:sp>
        </mc:Choice>
        <mc:Fallback xmlns="">
          <p:sp>
            <p:nvSpPr>
              <p:cNvPr id="9" name="正方形/長方形 8"/>
              <p:cNvSpPr>
                <a:spLocks noRot="1" noChangeAspect="1" noMove="1" noResize="1" noEditPoints="1" noAdjustHandles="1" noChangeArrowheads="1" noChangeShapeType="1" noTextEdit="1"/>
              </p:cNvSpPr>
              <p:nvPr/>
            </p:nvSpPr>
            <p:spPr>
              <a:xfrm>
                <a:off x="7877175" y="3575048"/>
                <a:ext cx="1998176" cy="461665"/>
              </a:xfrm>
              <a:prstGeom prst="rect">
                <a:avLst/>
              </a:prstGeom>
              <a:blipFill rotWithShape="0">
                <a:blip r:embed="rId4"/>
                <a:stretch>
                  <a:fillRect t="-125000" r="-20122" b="-190789"/>
                </a:stretch>
              </a:blipFill>
            </p:spPr>
            <p:txBody>
              <a:bodyPr/>
              <a:lstStyle/>
              <a:p>
                <a:r>
                  <a:rPr lang="ja-JP" altLang="en-US">
                    <a:noFill/>
                  </a:rPr>
                  <a:t> </a:t>
                </a:r>
              </a:p>
            </p:txBody>
          </p:sp>
        </mc:Fallback>
      </mc:AlternateContent>
      <p:sp>
        <p:nvSpPr>
          <p:cNvPr id="10" name="右矢印 9"/>
          <p:cNvSpPr/>
          <p:nvPr/>
        </p:nvSpPr>
        <p:spPr>
          <a:xfrm>
            <a:off x="6191250" y="4801888"/>
            <a:ext cx="352425" cy="2190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1" name="正方形/長方形 10"/>
              <p:cNvSpPr/>
              <p:nvPr/>
            </p:nvSpPr>
            <p:spPr>
              <a:xfrm>
                <a:off x="6543675" y="4680592"/>
                <a:ext cx="1998176" cy="461665"/>
              </a:xfrm>
              <a:prstGeom prst="rect">
                <a:avLst/>
              </a:prstGeom>
            </p:spPr>
            <p:txBody>
              <a:bodyPr wrap="none">
                <a:spAutoFit/>
              </a:bodyPr>
              <a:lstStyle/>
              <a:p>
                <a:pPr lvl="0"/>
                <a14:m>
                  <m:oMathPara xmlns:m="http://schemas.openxmlformats.org/officeDocument/2006/math">
                    <m:oMathParaPr>
                      <m:jc m:val="centerGroup"/>
                    </m:oMathParaPr>
                    <m:oMath xmlns:m="http://schemas.openxmlformats.org/officeDocument/2006/math">
                      <m:sSub>
                        <m:sSubPr>
                          <m:ctrlPr>
                            <a:rPr kumimoji="0" lang="en-US" altLang="ja-JP" sz="2400" b="0" i="1" u="none" strike="noStrike" kern="0" cap="none" spc="0" normalizeH="0" baseline="0" noProof="0" smtClean="0">
                              <a:ln>
                                <a:noFill/>
                              </a:ln>
                              <a:solidFill>
                                <a:srgbClr val="000000"/>
                              </a:solidFill>
                              <a:effectLst/>
                              <a:uLnTx/>
                              <a:uFillTx/>
                              <a:latin typeface="Cambria Math" panose="02040503050406030204" pitchFamily="18" charset="0"/>
                            </a:rPr>
                          </m:ctrlPr>
                        </m:sSubPr>
                        <m:e>
                          <m:r>
                            <a:rPr kumimoji="0" lang="en-US" altLang="ja-JP" sz="2400" b="0" i="1" u="none" strike="noStrike" kern="0" cap="none" spc="0" normalizeH="0" baseline="0" noProof="0">
                              <a:ln>
                                <a:noFill/>
                              </a:ln>
                              <a:solidFill>
                                <a:srgbClr val="000000"/>
                              </a:solidFill>
                              <a:effectLst/>
                              <a:uLnTx/>
                              <a:uFillTx/>
                              <a:latin typeface="Cambria Math"/>
                            </a:rPr>
                            <m:t>𝑝</m:t>
                          </m:r>
                        </m:e>
                        <m:sub>
                          <m:r>
                            <a:rPr kumimoji="0" lang="en-US" altLang="ja-JP" sz="2400" b="0" i="1" u="none" strike="noStrike" kern="0" cap="none" spc="0" normalizeH="0" baseline="0" noProof="0">
                              <a:ln>
                                <a:noFill/>
                              </a:ln>
                              <a:solidFill>
                                <a:srgbClr val="000000"/>
                              </a:solidFill>
                              <a:effectLst/>
                              <a:uLnTx/>
                              <a:uFillTx/>
                              <a:latin typeface="Cambria Math"/>
                            </a:rPr>
                            <m:t>1</m:t>
                          </m:r>
                        </m:sub>
                      </m:sSub>
                      <m:r>
                        <a:rPr kumimoji="0" lang="en-US" altLang="ja-JP" sz="2400" i="1" kern="0">
                          <a:solidFill>
                            <a:srgbClr val="000000"/>
                          </a:solidFill>
                          <a:latin typeface="Cambria Math"/>
                          <a:ea typeface="Cambria Math"/>
                        </a:rPr>
                        <m:t>≥</m:t>
                      </m:r>
                      <m:f>
                        <m:fPr>
                          <m:type m:val="lin"/>
                          <m:ctrlPr>
                            <a:rPr kumimoji="0" lang="ja-JP" altLang="en-US" sz="2400" b="0" i="1" u="none" strike="noStrike" kern="0" cap="none" spc="0" normalizeH="0" baseline="0" noProof="0">
                              <a:ln>
                                <a:noFill/>
                              </a:ln>
                              <a:solidFill>
                                <a:srgbClr val="000000"/>
                              </a:solidFill>
                              <a:effectLst/>
                              <a:uLnTx/>
                              <a:uFillTx/>
                              <a:latin typeface="Cambria Math" panose="02040503050406030204" pitchFamily="18" charset="0"/>
                            </a:rPr>
                          </m:ctrlPr>
                        </m:fPr>
                        <m:num>
                          <m:sSub>
                            <m:sSubPr>
                              <m:ctrlPr>
                                <a:rPr kumimoji="0" lang="en-US" altLang="ja-JP" sz="2400" b="0" i="1" u="none" strike="noStrike" kern="0" cap="none" spc="0" normalizeH="0" baseline="0" noProof="0">
                                  <a:ln>
                                    <a:noFill/>
                                  </a:ln>
                                  <a:solidFill>
                                    <a:srgbClr val="000000"/>
                                  </a:solidFill>
                                  <a:effectLst/>
                                  <a:uLnTx/>
                                  <a:uFillTx/>
                                  <a:latin typeface="Cambria Math" panose="02040503050406030204" pitchFamily="18" charset="0"/>
                                </a:rPr>
                              </m:ctrlPr>
                            </m:sSubPr>
                            <m:e>
                              <m:r>
                                <a:rPr kumimoji="0" lang="en-US" altLang="ja-JP" sz="2400" b="0" i="1" u="none" strike="noStrike" kern="0" cap="none" spc="0" normalizeH="0" baseline="0" noProof="0">
                                  <a:ln>
                                    <a:noFill/>
                                  </a:ln>
                                  <a:solidFill>
                                    <a:srgbClr val="000000"/>
                                  </a:solidFill>
                                  <a:effectLst/>
                                  <a:uLnTx/>
                                  <a:uFillTx/>
                                  <a:latin typeface="Cambria Math"/>
                                </a:rPr>
                                <m:t>𝑎</m:t>
                              </m:r>
                            </m:e>
                            <m:sub>
                              <m:r>
                                <a:rPr kumimoji="0" lang="en-US" altLang="ja-JP" sz="2400" b="0" i="1" u="none" strike="noStrike" kern="0" cap="none" spc="0" normalizeH="0" baseline="0" noProof="0">
                                  <a:ln>
                                    <a:noFill/>
                                  </a:ln>
                                  <a:solidFill>
                                    <a:srgbClr val="000000"/>
                                  </a:solidFill>
                                  <a:effectLst/>
                                  <a:uLnTx/>
                                  <a:uFillTx/>
                                  <a:latin typeface="Cambria Math"/>
                                </a:rPr>
                                <m:t>𝐿</m:t>
                              </m:r>
                              <m:r>
                                <a:rPr kumimoji="0" lang="en-US" altLang="ja-JP" sz="2400" b="0" i="1" u="none" strike="noStrike" kern="0" cap="none" spc="0" normalizeH="0" baseline="0" noProof="0">
                                  <a:ln>
                                    <a:noFill/>
                                  </a:ln>
                                  <a:solidFill>
                                    <a:srgbClr val="000000"/>
                                  </a:solidFill>
                                  <a:effectLst/>
                                  <a:uLnTx/>
                                  <a:uFillTx/>
                                  <a:latin typeface="Cambria Math"/>
                                </a:rPr>
                                <m:t>1</m:t>
                              </m:r>
                            </m:sub>
                          </m:sSub>
                        </m:num>
                        <m:den>
                          <m:sSub>
                            <m:sSubPr>
                              <m:ctrlPr>
                                <a:rPr kumimoji="0" lang="en-US" altLang="ja-JP" sz="2400" b="0" i="1" u="none" strike="noStrike" kern="0" cap="none" spc="0" normalizeH="0" baseline="0" noProof="0">
                                  <a:ln>
                                    <a:noFill/>
                                  </a:ln>
                                  <a:solidFill>
                                    <a:srgbClr val="000000"/>
                                  </a:solidFill>
                                  <a:effectLst/>
                                  <a:uLnTx/>
                                  <a:uFillTx/>
                                  <a:latin typeface="Cambria Math" panose="02040503050406030204" pitchFamily="18" charset="0"/>
                                </a:rPr>
                              </m:ctrlPr>
                            </m:sSubPr>
                            <m:e>
                              <m:r>
                                <a:rPr kumimoji="0" lang="en-US" altLang="ja-JP" sz="2400" b="0" i="1" u="none" strike="noStrike" kern="0" cap="none" spc="0" normalizeH="0" baseline="0" noProof="0">
                                  <a:ln>
                                    <a:noFill/>
                                  </a:ln>
                                  <a:solidFill>
                                    <a:srgbClr val="000000"/>
                                  </a:solidFill>
                                  <a:effectLst/>
                                  <a:uLnTx/>
                                  <a:uFillTx/>
                                  <a:latin typeface="Cambria Math"/>
                                </a:rPr>
                                <m:t>𝑎</m:t>
                              </m:r>
                            </m:e>
                            <m:sub>
                              <m:r>
                                <a:rPr kumimoji="0" lang="en-US" altLang="ja-JP" sz="2400" b="0" i="1" u="none" strike="noStrike" kern="0" cap="none" spc="0" normalizeH="0" baseline="0" noProof="0">
                                  <a:ln>
                                    <a:noFill/>
                                  </a:ln>
                                  <a:solidFill>
                                    <a:srgbClr val="000000"/>
                                  </a:solidFill>
                                  <a:effectLst/>
                                  <a:uLnTx/>
                                  <a:uFillTx/>
                                  <a:latin typeface="Cambria Math"/>
                                </a:rPr>
                                <m:t>𝐿</m:t>
                              </m:r>
                              <m:r>
                                <a:rPr kumimoji="0" lang="en-US" altLang="ja-JP" sz="2400" b="0" i="1" u="none" strike="noStrike" kern="0" cap="none" spc="0" normalizeH="0" baseline="0" noProof="0">
                                  <a:ln>
                                    <a:noFill/>
                                  </a:ln>
                                  <a:solidFill>
                                    <a:srgbClr val="000000"/>
                                  </a:solidFill>
                                  <a:effectLst/>
                                  <a:uLnTx/>
                                  <a:uFillTx/>
                                  <a:latin typeface="Cambria Math"/>
                                </a:rPr>
                                <m:t>2</m:t>
                              </m:r>
                            </m:sub>
                          </m:sSub>
                        </m:den>
                      </m:f>
                    </m:oMath>
                  </m:oMathPara>
                </a14:m>
                <a:endParaRPr kumimoji="0" lang="ja-JP" altLang="en-US" sz="1800" b="0" i="0" u="none" strike="noStrike" kern="0" cap="none" spc="0" normalizeH="0" baseline="0" noProof="0" dirty="0">
                  <a:ln>
                    <a:noFill/>
                  </a:ln>
                  <a:solidFill>
                    <a:sysClr val="windowText" lastClr="000000"/>
                  </a:solidFill>
                  <a:effectLst/>
                  <a:uLnTx/>
                  <a:uFillTx/>
                </a:endParaRPr>
              </a:p>
            </p:txBody>
          </p:sp>
        </mc:Choice>
        <mc:Fallback xmlns="">
          <p:sp>
            <p:nvSpPr>
              <p:cNvPr id="11" name="正方形/長方形 10"/>
              <p:cNvSpPr>
                <a:spLocks noRot="1" noChangeAspect="1" noMove="1" noResize="1" noEditPoints="1" noAdjustHandles="1" noChangeArrowheads="1" noChangeShapeType="1" noTextEdit="1"/>
              </p:cNvSpPr>
              <p:nvPr/>
            </p:nvSpPr>
            <p:spPr>
              <a:xfrm>
                <a:off x="6543675" y="4680592"/>
                <a:ext cx="1998176" cy="461665"/>
              </a:xfrm>
              <a:prstGeom prst="rect">
                <a:avLst/>
              </a:prstGeom>
              <a:blipFill rotWithShape="0">
                <a:blip r:embed="rId5"/>
                <a:stretch>
                  <a:fillRect t="-125000" r="-20122" b="-190789"/>
                </a:stretch>
              </a:blipFill>
            </p:spPr>
            <p:txBody>
              <a:bodyPr/>
              <a:lstStyle/>
              <a:p>
                <a:r>
                  <a:rPr lang="ja-JP" altLang="en-US">
                    <a:noFill/>
                  </a:rPr>
                  <a:t> </a:t>
                </a:r>
              </a:p>
            </p:txBody>
          </p:sp>
        </mc:Fallback>
      </mc:AlternateContent>
      <p:cxnSp>
        <p:nvCxnSpPr>
          <p:cNvPr id="12" name="直線矢印コネクタ 11"/>
          <p:cNvCxnSpPr/>
          <p:nvPr/>
        </p:nvCxnSpPr>
        <p:spPr>
          <a:xfrm flipH="1">
            <a:off x="6849163" y="1838155"/>
            <a:ext cx="734366" cy="7397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テキスト ボックス 13"/>
              <p:cNvSpPr txBox="1"/>
              <p:nvPr/>
            </p:nvSpPr>
            <p:spPr>
              <a:xfrm>
                <a:off x="7356578" y="1488116"/>
                <a:ext cx="3570016" cy="400110"/>
              </a:xfrm>
              <a:prstGeom prst="rect">
                <a:avLst/>
              </a:prstGeom>
              <a:noFill/>
            </p:spPr>
            <p:txBody>
              <a:bodyPr wrap="none" rtlCol="0">
                <a:spAutoFit/>
              </a:bodyPr>
              <a:lstStyle/>
              <a:p>
                <a:r>
                  <a:rPr kumimoji="1" lang="ja-JP" altLang="en-US" sz="2000" dirty="0"/>
                  <a:t>第</a:t>
                </a:r>
                <a:r>
                  <a:rPr kumimoji="1" lang="en-US" altLang="ja-JP" sz="2000" dirty="0"/>
                  <a:t>1</a:t>
                </a:r>
                <a:r>
                  <a:rPr kumimoji="1" lang="ja-JP" altLang="en-US" sz="2000" dirty="0"/>
                  <a:t>財の相対価格（</a:t>
                </a:r>
                <a14:m>
                  <m:oMath xmlns:m="http://schemas.openxmlformats.org/officeDocument/2006/math">
                    <m:sSub>
                      <m:sSubPr>
                        <m:ctrlPr>
                          <a:rPr kumimoji="0" lang="en-US" altLang="ja-JP" sz="2000" i="1" kern="0">
                            <a:solidFill>
                              <a:srgbClr val="000000"/>
                            </a:solidFill>
                            <a:latin typeface="Cambria Math" panose="02040503050406030204" pitchFamily="18" charset="0"/>
                          </a:rPr>
                        </m:ctrlPr>
                      </m:sSubPr>
                      <m:e>
                        <m:r>
                          <a:rPr kumimoji="0" lang="en-US" altLang="ja-JP" sz="2000" i="1" kern="0">
                            <a:solidFill>
                              <a:srgbClr val="000000"/>
                            </a:solidFill>
                            <a:latin typeface="Cambria Math"/>
                          </a:rPr>
                          <m:t>𝑝</m:t>
                        </m:r>
                      </m:e>
                      <m:sub>
                        <m:r>
                          <a:rPr kumimoji="0" lang="en-US" altLang="ja-JP" sz="2000" i="1" kern="0">
                            <a:solidFill>
                              <a:srgbClr val="000000"/>
                            </a:solidFill>
                            <a:latin typeface="Cambria Math"/>
                          </a:rPr>
                          <m:t>1</m:t>
                        </m:r>
                      </m:sub>
                    </m:sSub>
                    <m:r>
                      <a:rPr kumimoji="0" lang="en-US" altLang="ja-JP" sz="2000" i="1" kern="0" smtClean="0">
                        <a:solidFill>
                          <a:srgbClr val="000000"/>
                        </a:solidFill>
                        <a:latin typeface="Cambria Math" panose="02040503050406030204" pitchFamily="18" charset="0"/>
                        <a:ea typeface="Cambria Math" panose="02040503050406030204" pitchFamily="18" charset="0"/>
                      </a:rPr>
                      <m:t>≡</m:t>
                    </m:r>
                    <m:sSub>
                      <m:sSubPr>
                        <m:ctrlPr>
                          <a:rPr kumimoji="0" lang="en-US" altLang="ja-JP" sz="2000" i="1" kern="0">
                            <a:solidFill>
                              <a:srgbClr val="000000"/>
                            </a:solidFill>
                            <a:latin typeface="Cambria Math" panose="02040503050406030204" pitchFamily="18" charset="0"/>
                          </a:rPr>
                        </m:ctrlPr>
                      </m:sSubPr>
                      <m:e>
                        <m:r>
                          <a:rPr kumimoji="0" lang="en-US" altLang="ja-JP" sz="2000" b="0" i="1" kern="0" smtClean="0">
                            <a:solidFill>
                              <a:srgbClr val="000000"/>
                            </a:solidFill>
                            <a:latin typeface="Cambria Math" panose="02040503050406030204" pitchFamily="18" charset="0"/>
                          </a:rPr>
                          <m:t>𝑃</m:t>
                        </m:r>
                      </m:e>
                      <m:sub>
                        <m:r>
                          <a:rPr kumimoji="0" lang="en-US" altLang="ja-JP" sz="2000" i="1" kern="0">
                            <a:solidFill>
                              <a:srgbClr val="000000"/>
                            </a:solidFill>
                            <a:latin typeface="Cambria Math"/>
                          </a:rPr>
                          <m:t>1</m:t>
                        </m:r>
                      </m:sub>
                    </m:sSub>
                    <m:r>
                      <a:rPr kumimoji="0" lang="en-US" altLang="ja-JP" sz="2000" b="0" i="1" kern="0" smtClean="0">
                        <a:solidFill>
                          <a:srgbClr val="000000"/>
                        </a:solidFill>
                        <a:latin typeface="Cambria Math" panose="02040503050406030204" pitchFamily="18" charset="0"/>
                      </a:rPr>
                      <m:t>/</m:t>
                    </m:r>
                    <m:sSub>
                      <m:sSubPr>
                        <m:ctrlPr>
                          <a:rPr kumimoji="0" lang="en-US" altLang="ja-JP" sz="2000" i="1" kern="0">
                            <a:solidFill>
                              <a:srgbClr val="000000"/>
                            </a:solidFill>
                            <a:latin typeface="Cambria Math" panose="02040503050406030204" pitchFamily="18" charset="0"/>
                          </a:rPr>
                        </m:ctrlPr>
                      </m:sSubPr>
                      <m:e>
                        <m:r>
                          <a:rPr kumimoji="0" lang="en-US" altLang="ja-JP" sz="2000" i="1" kern="0">
                            <a:solidFill>
                              <a:srgbClr val="000000"/>
                            </a:solidFill>
                            <a:latin typeface="Cambria Math" panose="02040503050406030204" pitchFamily="18" charset="0"/>
                          </a:rPr>
                          <m:t>𝑃</m:t>
                        </m:r>
                      </m:e>
                      <m:sub>
                        <m:r>
                          <a:rPr kumimoji="0" lang="en-US" altLang="ja-JP" sz="2000" b="0" i="1" kern="0" smtClean="0">
                            <a:solidFill>
                              <a:srgbClr val="000000"/>
                            </a:solidFill>
                            <a:latin typeface="Cambria Math" panose="02040503050406030204" pitchFamily="18" charset="0"/>
                          </a:rPr>
                          <m:t>2</m:t>
                        </m:r>
                      </m:sub>
                    </m:sSub>
                  </m:oMath>
                </a14:m>
                <a:r>
                  <a:rPr kumimoji="1" lang="ja-JP" altLang="en-US" sz="2000" dirty="0"/>
                  <a:t>）</a:t>
                </a:r>
              </a:p>
            </p:txBody>
          </p:sp>
        </mc:Choice>
        <mc:Fallback xmlns="">
          <p:sp>
            <p:nvSpPr>
              <p:cNvPr id="14" name="テキスト ボックス 13"/>
              <p:cNvSpPr txBox="1">
                <a:spLocks noRot="1" noChangeAspect="1" noMove="1" noResize="1" noEditPoints="1" noAdjustHandles="1" noChangeArrowheads="1" noChangeShapeType="1" noTextEdit="1"/>
              </p:cNvSpPr>
              <p:nvPr/>
            </p:nvSpPr>
            <p:spPr>
              <a:xfrm>
                <a:off x="7356578" y="1488116"/>
                <a:ext cx="3570016" cy="400110"/>
              </a:xfrm>
              <a:prstGeom prst="rect">
                <a:avLst/>
              </a:prstGeom>
              <a:blipFill rotWithShape="0">
                <a:blip r:embed="rId6"/>
                <a:stretch>
                  <a:fillRect l="-1880" t="-12121" r="-1368" b="-27273"/>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656752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500"/>
                                        <p:tgtEl>
                                          <p:spTgt spid="5"/>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wipe(left)">
                                      <p:cBhvr>
                                        <p:cTn id="28" dur="500"/>
                                        <p:tgtEl>
                                          <p:spTgt spid="3">
                                            <p:txEl>
                                              <p:pRg st="3" end="3"/>
                                            </p:txEl>
                                          </p:spTgt>
                                        </p:tgtEl>
                                      </p:cBhvr>
                                    </p:animEffect>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left)">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animEffect transition="in" filter="wipe(left)">
                                      <p:cBhvr>
                                        <p:cTn id="45" dur="500"/>
                                        <p:tgtEl>
                                          <p:spTgt spid="3">
                                            <p:txEl>
                                              <p:pRg st="5" end="5"/>
                                            </p:txEl>
                                          </p:spTgt>
                                        </p:tgtEl>
                                      </p:cBhvr>
                                    </p:animEffect>
                                  </p:childTnLst>
                                </p:cTn>
                              </p:par>
                            </p:childTnLst>
                          </p:cTn>
                        </p:par>
                        <p:par>
                          <p:cTn id="46" fill="hold">
                            <p:stCondLst>
                              <p:cond delay="500"/>
                            </p:stCondLst>
                            <p:childTnLst>
                              <p:par>
                                <p:cTn id="47" presetID="22" presetClass="entr" presetSubtype="8" fill="hold" grpId="0" nodeType="after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wipe(left)">
                                      <p:cBhvr>
                                        <p:cTn id="49" dur="500"/>
                                        <p:tgtEl>
                                          <p:spTgt spid="3">
                                            <p:txEl>
                                              <p:pRg st="6" end="6"/>
                                            </p:txEl>
                                          </p:spTgt>
                                        </p:tgtEl>
                                      </p:cBhvr>
                                    </p:animEffect>
                                  </p:childTnLst>
                                </p:cTn>
                              </p:par>
                            </p:childTnLst>
                          </p:cTn>
                        </p:par>
                        <p:par>
                          <p:cTn id="50" fill="hold">
                            <p:stCondLst>
                              <p:cond delay="1000"/>
                            </p:stCondLst>
                            <p:childTnLst>
                              <p:par>
                                <p:cTn id="51" presetID="22" presetClass="entr" presetSubtype="8" fill="hold" grpId="0" nodeType="afterEffect">
                                  <p:stCondLst>
                                    <p:cond delay="0"/>
                                  </p:stCondLst>
                                  <p:childTnLst>
                                    <p:set>
                                      <p:cBhvr>
                                        <p:cTn id="52" dur="1" fill="hold">
                                          <p:stCondLst>
                                            <p:cond delay="0"/>
                                          </p:stCondLst>
                                        </p:cTn>
                                        <p:tgtEl>
                                          <p:spTgt spid="3">
                                            <p:txEl>
                                              <p:pRg st="7" end="7"/>
                                            </p:txEl>
                                          </p:spTgt>
                                        </p:tgtEl>
                                        <p:attrNameLst>
                                          <p:attrName>style.visibility</p:attrName>
                                        </p:attrNameLst>
                                      </p:cBhvr>
                                      <p:to>
                                        <p:strVal val="visible"/>
                                      </p:to>
                                    </p:set>
                                    <p:animEffect transition="in" filter="wipe(left)">
                                      <p:cBhvr>
                                        <p:cTn id="53" dur="500"/>
                                        <p:tgtEl>
                                          <p:spTgt spid="3">
                                            <p:txEl>
                                              <p:pRg st="7" end="7"/>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wipe(left)">
                                      <p:cBhvr>
                                        <p:cTn id="58" dur="500"/>
                                        <p:tgtEl>
                                          <p:spTgt spid="10"/>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left)">
                                      <p:cBhvr>
                                        <p:cTn id="6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P spid="7" grpId="0"/>
      <p:bldP spid="8" grpId="0" animBg="1"/>
      <p:bldP spid="9" grpId="0"/>
      <p:bldP spid="10" grpId="0" animBg="1"/>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供給曲線</a:t>
            </a:r>
          </a:p>
        </p:txBody>
      </p:sp>
      <p:sp>
        <p:nvSpPr>
          <p:cNvPr id="3" name="コンテンツ プレースホルダー 2"/>
          <p:cNvSpPr>
            <a:spLocks noGrp="1"/>
          </p:cNvSpPr>
          <p:nvPr>
            <p:ph idx="1"/>
          </p:nvPr>
        </p:nvSpPr>
        <p:spPr/>
        <p:txBody>
          <a:bodyPr/>
          <a:lstStyle/>
          <a:p>
            <a:r>
              <a:rPr lang="ja-JP" altLang="en-US" dirty="0"/>
              <a:t>自国における第</a:t>
            </a:r>
            <a:r>
              <a:rPr lang="en-US" altLang="ja-JP" dirty="0"/>
              <a:t>1</a:t>
            </a:r>
            <a:r>
              <a:rPr lang="ja-JP" altLang="en-US" dirty="0"/>
              <a:t>財の国内供給曲線</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11</a:t>
            </a:fld>
            <a:endParaRPr kumimoji="1" lang="ja-JP" altLang="en-US" dirty="0"/>
          </a:p>
        </p:txBody>
      </p:sp>
      <mc:AlternateContent xmlns:mc="http://schemas.openxmlformats.org/markup-compatibility/2006" xmlns:a14="http://schemas.microsoft.com/office/drawing/2010/main">
        <mc:Choice Requires="a14">
          <p:graphicFrame>
            <p:nvGraphicFramePr>
              <p:cNvPr id="6" name="表 5"/>
              <p:cNvGraphicFramePr>
                <a:graphicFrameLocks noGrp="1"/>
              </p:cNvGraphicFramePr>
              <p:nvPr>
                <p:extLst/>
              </p:nvPr>
            </p:nvGraphicFramePr>
            <p:xfrm>
              <a:off x="262413" y="3448004"/>
              <a:ext cx="5255394" cy="1371600"/>
            </p:xfrm>
            <a:graphic>
              <a:graphicData uri="http://schemas.openxmlformats.org/drawingml/2006/table">
                <a:tbl>
                  <a:tblPr firstRow="1" bandRow="1"/>
                  <a:tblGrid>
                    <a:gridCol w="2185413">
                      <a:extLst>
                        <a:ext uri="{9D8B030D-6E8A-4147-A177-3AD203B41FA5}">
                          <a16:colId xmlns:a16="http://schemas.microsoft.com/office/drawing/2014/main" val="20000"/>
                        </a:ext>
                      </a:extLst>
                    </a:gridCol>
                    <a:gridCol w="816527">
                      <a:extLst>
                        <a:ext uri="{9D8B030D-6E8A-4147-A177-3AD203B41FA5}">
                          <a16:colId xmlns:a16="http://schemas.microsoft.com/office/drawing/2014/main" val="20001"/>
                        </a:ext>
                      </a:extLst>
                    </a:gridCol>
                    <a:gridCol w="2253454">
                      <a:extLst>
                        <a:ext uri="{9D8B030D-6E8A-4147-A177-3AD203B41FA5}">
                          <a16:colId xmlns:a16="http://schemas.microsoft.com/office/drawing/2014/main" val="20002"/>
                        </a:ext>
                      </a:extLst>
                    </a:gridCol>
                  </a:tblGrid>
                  <a:tr h="370840">
                    <a:tc>
                      <a:txBody>
                        <a:bodyPr/>
                        <a:lstStyle>
                          <a:lvl1pPr marL="0" algn="l" defTabSz="914400" rtl="0" eaLnBrk="1" latinLnBrk="0" hangingPunct="1">
                            <a:defRPr kumimoji="1" sz="1800" b="1" kern="1200">
                              <a:solidFill>
                                <a:schemeClr val="lt1"/>
                              </a:solidFill>
                              <a:latin typeface="News Gothic MT"/>
                            </a:defRPr>
                          </a:lvl1pPr>
                          <a:lvl2pPr marL="457200" algn="l" defTabSz="914400" rtl="0" eaLnBrk="1" latinLnBrk="0" hangingPunct="1">
                            <a:defRPr kumimoji="1" sz="1800" b="1" kern="1200">
                              <a:solidFill>
                                <a:schemeClr val="lt1"/>
                              </a:solidFill>
                              <a:latin typeface="News Gothic MT"/>
                            </a:defRPr>
                          </a:lvl2pPr>
                          <a:lvl3pPr marL="914400" algn="l" defTabSz="914400" rtl="0" eaLnBrk="1" latinLnBrk="0" hangingPunct="1">
                            <a:defRPr kumimoji="1" sz="1800" b="1" kern="1200">
                              <a:solidFill>
                                <a:schemeClr val="lt1"/>
                              </a:solidFill>
                              <a:latin typeface="News Gothic MT"/>
                            </a:defRPr>
                          </a:lvl3pPr>
                          <a:lvl4pPr marL="1371600" algn="l" defTabSz="914400" rtl="0" eaLnBrk="1" latinLnBrk="0" hangingPunct="1">
                            <a:defRPr kumimoji="1" sz="1800" b="1" kern="1200">
                              <a:solidFill>
                                <a:schemeClr val="lt1"/>
                              </a:solidFill>
                              <a:latin typeface="News Gothic MT"/>
                            </a:defRPr>
                          </a:lvl4pPr>
                          <a:lvl5pPr marL="1828800" algn="l" defTabSz="914400" rtl="0" eaLnBrk="1" latinLnBrk="0" hangingPunct="1">
                            <a:defRPr kumimoji="1" sz="1800" b="1" kern="1200">
                              <a:solidFill>
                                <a:schemeClr val="lt1"/>
                              </a:solidFill>
                              <a:latin typeface="News Gothic MT"/>
                            </a:defRPr>
                          </a:lvl5pPr>
                          <a:lvl6pPr marL="2286000" algn="l" defTabSz="914400" rtl="0" eaLnBrk="1" latinLnBrk="0" hangingPunct="1">
                            <a:defRPr kumimoji="1" sz="1800" b="1" kern="1200">
                              <a:solidFill>
                                <a:schemeClr val="lt1"/>
                              </a:solidFill>
                              <a:latin typeface="News Gothic MT"/>
                            </a:defRPr>
                          </a:lvl6pPr>
                          <a:lvl7pPr marL="2743200" algn="l" defTabSz="914400" rtl="0" eaLnBrk="1" latinLnBrk="0" hangingPunct="1">
                            <a:defRPr kumimoji="1" sz="1800" b="1" kern="1200">
                              <a:solidFill>
                                <a:schemeClr val="lt1"/>
                              </a:solidFill>
                              <a:latin typeface="News Gothic MT"/>
                            </a:defRPr>
                          </a:lvl7pPr>
                          <a:lvl8pPr marL="3200400" algn="l" defTabSz="914400" rtl="0" eaLnBrk="1" latinLnBrk="0" hangingPunct="1">
                            <a:defRPr kumimoji="1" sz="1800" b="1" kern="1200">
                              <a:solidFill>
                                <a:schemeClr val="lt1"/>
                              </a:solidFill>
                              <a:latin typeface="News Gothic MT"/>
                            </a:defRPr>
                          </a:lvl8pPr>
                          <a:lvl9pPr marL="3657600" algn="l" defTabSz="914400" rtl="0" eaLnBrk="1" latinLnBrk="0" hangingPunct="1">
                            <a:defRPr kumimoji="1" sz="1800" b="1" kern="1200">
                              <a:solidFill>
                                <a:schemeClr val="lt1"/>
                              </a:solidFill>
                              <a:latin typeface="News Gothic MT"/>
                            </a:defRPr>
                          </a:lvl9pPr>
                        </a:lstStyle>
                        <a:p>
                          <a:pPr/>
                          <a14:m>
                            <m:oMathPara xmlns:m="http://schemas.openxmlformats.org/officeDocument/2006/math">
                              <m:oMathParaPr>
                                <m:jc m:val="centerGroup"/>
                              </m:oMathParaPr>
                              <m:oMath xmlns:m="http://schemas.openxmlformats.org/officeDocument/2006/math">
                                <m:sSub>
                                  <m:sSubPr>
                                    <m:ctrlPr>
                                      <a:rPr lang="en-US" altLang="ja-JP" sz="2400" i="1" smtClean="0">
                                        <a:solidFill>
                                          <a:srgbClr val="000000"/>
                                        </a:solidFill>
                                        <a:latin typeface="Cambria Math" panose="02040503050406030204" pitchFamily="18" charset="0"/>
                                      </a:rPr>
                                    </m:ctrlPr>
                                  </m:sSubPr>
                                  <m:e>
                                    <m:r>
                                      <a:rPr lang="en-US" altLang="ja-JP" sz="2400" i="1">
                                        <a:solidFill>
                                          <a:srgbClr val="000000"/>
                                        </a:solidFill>
                                        <a:latin typeface="Cambria Math"/>
                                      </a:rPr>
                                      <m:t>𝑌</m:t>
                                    </m:r>
                                  </m:e>
                                  <m:sub>
                                    <m:r>
                                      <a:rPr lang="en-US" altLang="ja-JP" sz="2400" i="1">
                                        <a:solidFill>
                                          <a:srgbClr val="000000"/>
                                        </a:solidFill>
                                        <a:latin typeface="Cambria Math"/>
                                      </a:rPr>
                                      <m:t>1</m:t>
                                    </m:r>
                                  </m:sub>
                                </m:sSub>
                                <m:r>
                                  <a:rPr lang="en-US" altLang="ja-JP" sz="2400" i="1">
                                    <a:solidFill>
                                      <a:srgbClr val="000000"/>
                                    </a:solidFill>
                                    <a:latin typeface="Cambria Math"/>
                                  </a:rPr>
                                  <m:t>=</m:t>
                                </m:r>
                                <m:r>
                                  <a:rPr lang="en-US" altLang="ja-JP" sz="2400" i="1">
                                    <a:solidFill>
                                      <a:srgbClr val="000000"/>
                                    </a:solidFill>
                                    <a:latin typeface="Cambria Math"/>
                                  </a:rPr>
                                  <m:t>0</m:t>
                                </m:r>
                              </m:oMath>
                            </m:oMathPara>
                          </a14:m>
                          <a:endParaRPr kumimoji="1" lang="ja-JP" alt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News Gothic MT"/>
                            </a:defRPr>
                          </a:lvl1pPr>
                          <a:lvl2pPr marL="457200" algn="l" defTabSz="914400" rtl="0" eaLnBrk="1" latinLnBrk="0" hangingPunct="1">
                            <a:defRPr kumimoji="1" sz="1800" b="1" kern="1200">
                              <a:solidFill>
                                <a:schemeClr val="lt1"/>
                              </a:solidFill>
                              <a:latin typeface="News Gothic MT"/>
                            </a:defRPr>
                          </a:lvl2pPr>
                          <a:lvl3pPr marL="914400" algn="l" defTabSz="914400" rtl="0" eaLnBrk="1" latinLnBrk="0" hangingPunct="1">
                            <a:defRPr kumimoji="1" sz="1800" b="1" kern="1200">
                              <a:solidFill>
                                <a:schemeClr val="lt1"/>
                              </a:solidFill>
                              <a:latin typeface="News Gothic MT"/>
                            </a:defRPr>
                          </a:lvl3pPr>
                          <a:lvl4pPr marL="1371600" algn="l" defTabSz="914400" rtl="0" eaLnBrk="1" latinLnBrk="0" hangingPunct="1">
                            <a:defRPr kumimoji="1" sz="1800" b="1" kern="1200">
                              <a:solidFill>
                                <a:schemeClr val="lt1"/>
                              </a:solidFill>
                              <a:latin typeface="News Gothic MT"/>
                            </a:defRPr>
                          </a:lvl4pPr>
                          <a:lvl5pPr marL="1828800" algn="l" defTabSz="914400" rtl="0" eaLnBrk="1" latinLnBrk="0" hangingPunct="1">
                            <a:defRPr kumimoji="1" sz="1800" b="1" kern="1200">
                              <a:solidFill>
                                <a:schemeClr val="lt1"/>
                              </a:solidFill>
                              <a:latin typeface="News Gothic MT"/>
                            </a:defRPr>
                          </a:lvl5pPr>
                          <a:lvl6pPr marL="2286000" algn="l" defTabSz="914400" rtl="0" eaLnBrk="1" latinLnBrk="0" hangingPunct="1">
                            <a:defRPr kumimoji="1" sz="1800" b="1" kern="1200">
                              <a:solidFill>
                                <a:schemeClr val="lt1"/>
                              </a:solidFill>
                              <a:latin typeface="News Gothic MT"/>
                            </a:defRPr>
                          </a:lvl6pPr>
                          <a:lvl7pPr marL="2743200" algn="l" defTabSz="914400" rtl="0" eaLnBrk="1" latinLnBrk="0" hangingPunct="1">
                            <a:defRPr kumimoji="1" sz="1800" b="1" kern="1200">
                              <a:solidFill>
                                <a:schemeClr val="lt1"/>
                              </a:solidFill>
                              <a:latin typeface="News Gothic MT"/>
                            </a:defRPr>
                          </a:lvl7pPr>
                          <a:lvl8pPr marL="3200400" algn="l" defTabSz="914400" rtl="0" eaLnBrk="1" latinLnBrk="0" hangingPunct="1">
                            <a:defRPr kumimoji="1" sz="1800" b="1" kern="1200">
                              <a:solidFill>
                                <a:schemeClr val="lt1"/>
                              </a:solidFill>
                              <a:latin typeface="News Gothic MT"/>
                            </a:defRPr>
                          </a:lvl8pPr>
                          <a:lvl9pPr marL="3657600" algn="l" defTabSz="914400" rtl="0" eaLnBrk="1" latinLnBrk="0" hangingPunct="1">
                            <a:defRPr kumimoji="1" sz="1800" b="1" kern="1200">
                              <a:solidFill>
                                <a:schemeClr val="lt1"/>
                              </a:solidFill>
                              <a:latin typeface="News Gothic MT"/>
                            </a:defRPr>
                          </a:lvl9pPr>
                        </a:lstStyle>
                        <a:p>
                          <a:pPr/>
                          <a14:m>
                            <m:oMathPara xmlns:m="http://schemas.openxmlformats.org/officeDocument/2006/math">
                              <m:oMathParaPr>
                                <m:jc m:val="centerGroup"/>
                              </m:oMathParaPr>
                              <m:oMath xmlns:m="http://schemas.openxmlformats.org/officeDocument/2006/math">
                                <m:r>
                                  <a:rPr lang="ja-JP" altLang="en-US" sz="2400" i="1" smtClean="0">
                                    <a:solidFill>
                                      <a:srgbClr val="000000"/>
                                    </a:solidFill>
                                    <a:latin typeface="Cambria Math"/>
                                  </a:rPr>
                                  <m:t>⇔</m:t>
                                </m:r>
                              </m:oMath>
                            </m:oMathPara>
                          </a14:m>
                          <a:endParaRPr kumimoji="1" lang="ja-JP" alt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News Gothic MT"/>
                            </a:defRPr>
                          </a:lvl1pPr>
                          <a:lvl2pPr marL="457200" algn="l" defTabSz="914400" rtl="0" eaLnBrk="1" latinLnBrk="0" hangingPunct="1">
                            <a:defRPr kumimoji="1" sz="1800" b="1" kern="1200">
                              <a:solidFill>
                                <a:schemeClr val="lt1"/>
                              </a:solidFill>
                              <a:latin typeface="News Gothic MT"/>
                            </a:defRPr>
                          </a:lvl2pPr>
                          <a:lvl3pPr marL="914400" algn="l" defTabSz="914400" rtl="0" eaLnBrk="1" latinLnBrk="0" hangingPunct="1">
                            <a:defRPr kumimoji="1" sz="1800" b="1" kern="1200">
                              <a:solidFill>
                                <a:schemeClr val="lt1"/>
                              </a:solidFill>
                              <a:latin typeface="News Gothic MT"/>
                            </a:defRPr>
                          </a:lvl3pPr>
                          <a:lvl4pPr marL="1371600" algn="l" defTabSz="914400" rtl="0" eaLnBrk="1" latinLnBrk="0" hangingPunct="1">
                            <a:defRPr kumimoji="1" sz="1800" b="1" kern="1200">
                              <a:solidFill>
                                <a:schemeClr val="lt1"/>
                              </a:solidFill>
                              <a:latin typeface="News Gothic MT"/>
                            </a:defRPr>
                          </a:lvl4pPr>
                          <a:lvl5pPr marL="1828800" algn="l" defTabSz="914400" rtl="0" eaLnBrk="1" latinLnBrk="0" hangingPunct="1">
                            <a:defRPr kumimoji="1" sz="1800" b="1" kern="1200">
                              <a:solidFill>
                                <a:schemeClr val="lt1"/>
                              </a:solidFill>
                              <a:latin typeface="News Gothic MT"/>
                            </a:defRPr>
                          </a:lvl5pPr>
                          <a:lvl6pPr marL="2286000" algn="l" defTabSz="914400" rtl="0" eaLnBrk="1" latinLnBrk="0" hangingPunct="1">
                            <a:defRPr kumimoji="1" sz="1800" b="1" kern="1200">
                              <a:solidFill>
                                <a:schemeClr val="lt1"/>
                              </a:solidFill>
                              <a:latin typeface="News Gothic MT"/>
                            </a:defRPr>
                          </a:lvl6pPr>
                          <a:lvl7pPr marL="2743200" algn="l" defTabSz="914400" rtl="0" eaLnBrk="1" latinLnBrk="0" hangingPunct="1">
                            <a:defRPr kumimoji="1" sz="1800" b="1" kern="1200">
                              <a:solidFill>
                                <a:schemeClr val="lt1"/>
                              </a:solidFill>
                              <a:latin typeface="News Gothic MT"/>
                            </a:defRPr>
                          </a:lvl7pPr>
                          <a:lvl8pPr marL="3200400" algn="l" defTabSz="914400" rtl="0" eaLnBrk="1" latinLnBrk="0" hangingPunct="1">
                            <a:defRPr kumimoji="1" sz="1800" b="1" kern="1200">
                              <a:solidFill>
                                <a:schemeClr val="lt1"/>
                              </a:solidFill>
                              <a:latin typeface="News Gothic MT"/>
                            </a:defRPr>
                          </a:lvl8pPr>
                          <a:lvl9pPr marL="3657600" algn="l" defTabSz="914400" rtl="0" eaLnBrk="1" latinLnBrk="0" hangingPunct="1">
                            <a:defRPr kumimoji="1" sz="1800" b="1" kern="1200">
                              <a:solidFill>
                                <a:schemeClr val="lt1"/>
                              </a:solidFill>
                              <a:latin typeface="News Gothic MT"/>
                            </a:defRPr>
                          </a:lvl9pPr>
                        </a:lstStyle>
                        <a:p>
                          <a:pPr/>
                          <a14:m>
                            <m:oMathPara xmlns:m="http://schemas.openxmlformats.org/officeDocument/2006/math">
                              <m:oMathParaPr>
                                <m:jc m:val="centerGroup"/>
                              </m:oMathParaPr>
                              <m:oMath xmlns:m="http://schemas.openxmlformats.org/officeDocument/2006/math">
                                <m:sSub>
                                  <m:sSubPr>
                                    <m:ctrlPr>
                                      <a:rPr lang="en-US" altLang="ja-JP" sz="2400" b="0" i="1" smtClean="0">
                                        <a:solidFill>
                                          <a:srgbClr val="000000"/>
                                        </a:solidFill>
                                        <a:latin typeface="Cambria Math" panose="02040503050406030204" pitchFamily="18" charset="0"/>
                                      </a:rPr>
                                    </m:ctrlPr>
                                  </m:sSubPr>
                                  <m:e>
                                    <m:r>
                                      <a:rPr lang="en-US" altLang="ja-JP" sz="2400" b="0" i="1" smtClean="0">
                                        <a:solidFill>
                                          <a:srgbClr val="000000"/>
                                        </a:solidFill>
                                        <a:latin typeface="Cambria Math"/>
                                      </a:rPr>
                                      <m:t>𝑝</m:t>
                                    </m:r>
                                  </m:e>
                                  <m:sub>
                                    <m:r>
                                      <a:rPr lang="en-US" altLang="ja-JP" sz="2400" b="0" i="1" smtClean="0">
                                        <a:solidFill>
                                          <a:srgbClr val="000000"/>
                                        </a:solidFill>
                                        <a:latin typeface="Cambria Math"/>
                                      </a:rPr>
                                      <m:t>1</m:t>
                                    </m:r>
                                  </m:sub>
                                </m:sSub>
                                <m:r>
                                  <a:rPr lang="en-US" altLang="ja-JP" sz="2400" b="0" i="1" smtClean="0">
                                    <a:solidFill>
                                      <a:srgbClr val="000000"/>
                                    </a:solidFill>
                                    <a:latin typeface="Cambria Math"/>
                                    <a:ea typeface="Cambria Math"/>
                                  </a:rPr>
                                  <m:t>≤</m:t>
                                </m:r>
                                <m:f>
                                  <m:fPr>
                                    <m:type m:val="lin"/>
                                    <m:ctrlPr>
                                      <a:rPr lang="en-US" altLang="ja-JP" sz="2400" b="0" i="1" smtClean="0">
                                        <a:solidFill>
                                          <a:srgbClr val="000000"/>
                                        </a:solidFill>
                                        <a:latin typeface="Cambria Math" panose="02040503050406030204" pitchFamily="18" charset="0"/>
                                        <a:ea typeface="Cambria Math"/>
                                      </a:rPr>
                                    </m:ctrlPr>
                                  </m:fPr>
                                  <m:num>
                                    <m:sSub>
                                      <m:sSubPr>
                                        <m:ctrlPr>
                                          <a:rPr lang="en-US" altLang="ja-JP" sz="2400" i="1">
                                            <a:solidFill>
                                              <a:srgbClr val="000000"/>
                                            </a:solidFill>
                                            <a:latin typeface="Cambria Math" panose="02040503050406030204" pitchFamily="18" charset="0"/>
                                            <a:ea typeface="Cambria Math"/>
                                          </a:rPr>
                                        </m:ctrlPr>
                                      </m:sSubPr>
                                      <m:e>
                                        <m:r>
                                          <a:rPr lang="en-US" altLang="ja-JP" sz="2400" i="1">
                                            <a:solidFill>
                                              <a:srgbClr val="000000"/>
                                            </a:solidFill>
                                            <a:latin typeface="Cambria Math"/>
                                            <a:ea typeface="Cambria Math"/>
                                          </a:rPr>
                                          <m:t>𝑎</m:t>
                                        </m:r>
                                      </m:e>
                                      <m:sub>
                                        <m:r>
                                          <a:rPr lang="en-US" altLang="ja-JP" sz="2400" i="1">
                                            <a:solidFill>
                                              <a:srgbClr val="000000"/>
                                            </a:solidFill>
                                            <a:latin typeface="Cambria Math"/>
                                            <a:ea typeface="Cambria Math"/>
                                          </a:rPr>
                                          <m:t>𝐿</m:t>
                                        </m:r>
                                        <m:r>
                                          <a:rPr lang="en-US" altLang="ja-JP" sz="2400" i="1">
                                            <a:solidFill>
                                              <a:srgbClr val="000000"/>
                                            </a:solidFill>
                                            <a:latin typeface="Cambria Math"/>
                                            <a:ea typeface="Cambria Math"/>
                                          </a:rPr>
                                          <m:t>1</m:t>
                                        </m:r>
                                      </m:sub>
                                    </m:sSub>
                                  </m:num>
                                  <m:den>
                                    <m:sSub>
                                      <m:sSubPr>
                                        <m:ctrlPr>
                                          <a:rPr lang="en-US" altLang="ja-JP" sz="2400" i="1">
                                            <a:solidFill>
                                              <a:srgbClr val="000000"/>
                                            </a:solidFill>
                                            <a:latin typeface="Cambria Math" panose="02040503050406030204" pitchFamily="18" charset="0"/>
                                            <a:ea typeface="Cambria Math"/>
                                          </a:rPr>
                                        </m:ctrlPr>
                                      </m:sSubPr>
                                      <m:e>
                                        <m:r>
                                          <a:rPr lang="en-US" altLang="ja-JP" sz="2400" i="1">
                                            <a:solidFill>
                                              <a:srgbClr val="000000"/>
                                            </a:solidFill>
                                            <a:latin typeface="Cambria Math"/>
                                            <a:ea typeface="Cambria Math"/>
                                          </a:rPr>
                                          <m:t>𝑎</m:t>
                                        </m:r>
                                      </m:e>
                                      <m:sub>
                                        <m:r>
                                          <a:rPr lang="en-US" altLang="ja-JP" sz="2400" i="1">
                                            <a:solidFill>
                                              <a:srgbClr val="000000"/>
                                            </a:solidFill>
                                            <a:latin typeface="Cambria Math"/>
                                            <a:ea typeface="Cambria Math"/>
                                          </a:rPr>
                                          <m:t>𝐿</m:t>
                                        </m:r>
                                        <m:r>
                                          <a:rPr lang="en-US" altLang="ja-JP" sz="2400" b="0" i="1" smtClean="0">
                                            <a:solidFill>
                                              <a:srgbClr val="000000"/>
                                            </a:solidFill>
                                            <a:latin typeface="Cambria Math"/>
                                            <a:ea typeface="Cambria Math"/>
                                          </a:rPr>
                                          <m:t>2</m:t>
                                        </m:r>
                                      </m:sub>
                                    </m:sSub>
                                  </m:den>
                                </m:f>
                              </m:oMath>
                            </m:oMathPara>
                          </a14:m>
                          <a:endParaRPr kumimoji="1" lang="ja-JP" alt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70840">
                    <a:tc>
                      <a:txBody>
                        <a:bodyPr/>
                        <a:lstStyle>
                          <a:lvl1pPr marL="0" algn="l" defTabSz="914400" rtl="0" eaLnBrk="1" latinLnBrk="0" hangingPunct="1">
                            <a:defRPr kumimoji="1" sz="1800" kern="1200">
                              <a:solidFill>
                                <a:schemeClr val="dk1"/>
                              </a:solidFill>
                              <a:latin typeface="News Gothic MT"/>
                            </a:defRPr>
                          </a:lvl1pPr>
                          <a:lvl2pPr marL="457200" algn="l" defTabSz="914400" rtl="0" eaLnBrk="1" latinLnBrk="0" hangingPunct="1">
                            <a:defRPr kumimoji="1" sz="1800" kern="1200">
                              <a:solidFill>
                                <a:schemeClr val="dk1"/>
                              </a:solidFill>
                              <a:latin typeface="News Gothic MT"/>
                            </a:defRPr>
                          </a:lvl2pPr>
                          <a:lvl3pPr marL="914400" algn="l" defTabSz="914400" rtl="0" eaLnBrk="1" latinLnBrk="0" hangingPunct="1">
                            <a:defRPr kumimoji="1" sz="1800" kern="1200">
                              <a:solidFill>
                                <a:schemeClr val="dk1"/>
                              </a:solidFill>
                              <a:latin typeface="News Gothic MT"/>
                            </a:defRPr>
                          </a:lvl3pPr>
                          <a:lvl4pPr marL="1371600" algn="l" defTabSz="914400" rtl="0" eaLnBrk="1" latinLnBrk="0" hangingPunct="1">
                            <a:defRPr kumimoji="1" sz="1800" kern="1200">
                              <a:solidFill>
                                <a:schemeClr val="dk1"/>
                              </a:solidFill>
                              <a:latin typeface="News Gothic MT"/>
                            </a:defRPr>
                          </a:lvl4pPr>
                          <a:lvl5pPr marL="1828800" algn="l" defTabSz="914400" rtl="0" eaLnBrk="1" latinLnBrk="0" hangingPunct="1">
                            <a:defRPr kumimoji="1" sz="1800" kern="1200">
                              <a:solidFill>
                                <a:schemeClr val="dk1"/>
                              </a:solidFill>
                              <a:latin typeface="News Gothic MT"/>
                            </a:defRPr>
                          </a:lvl5pPr>
                          <a:lvl6pPr marL="2286000" algn="l" defTabSz="914400" rtl="0" eaLnBrk="1" latinLnBrk="0" hangingPunct="1">
                            <a:defRPr kumimoji="1" sz="1800" kern="1200">
                              <a:solidFill>
                                <a:schemeClr val="dk1"/>
                              </a:solidFill>
                              <a:latin typeface="News Gothic MT"/>
                            </a:defRPr>
                          </a:lvl6pPr>
                          <a:lvl7pPr marL="2743200" algn="l" defTabSz="914400" rtl="0" eaLnBrk="1" latinLnBrk="0" hangingPunct="1">
                            <a:defRPr kumimoji="1" sz="1800" kern="1200">
                              <a:solidFill>
                                <a:schemeClr val="dk1"/>
                              </a:solidFill>
                              <a:latin typeface="News Gothic MT"/>
                            </a:defRPr>
                          </a:lvl7pPr>
                          <a:lvl8pPr marL="3200400" algn="l" defTabSz="914400" rtl="0" eaLnBrk="1" latinLnBrk="0" hangingPunct="1">
                            <a:defRPr kumimoji="1" sz="1800" kern="1200">
                              <a:solidFill>
                                <a:schemeClr val="dk1"/>
                              </a:solidFill>
                              <a:latin typeface="News Gothic MT"/>
                            </a:defRPr>
                          </a:lvl8pPr>
                          <a:lvl9pPr marL="3657600" algn="l" defTabSz="914400" rtl="0" eaLnBrk="1" latinLnBrk="0" hangingPunct="1">
                            <a:defRPr kumimoji="1" sz="1800" kern="1200">
                              <a:solidFill>
                                <a:schemeClr val="dk1"/>
                              </a:solidFill>
                              <a:latin typeface="News Gothic MT"/>
                            </a:defRPr>
                          </a:lvl9pPr>
                        </a:lstStyle>
                        <a:p>
                          <a:pPr/>
                          <a14:m>
                            <m:oMathPara xmlns:m="http://schemas.openxmlformats.org/officeDocument/2006/math">
                              <m:oMathParaPr>
                                <m:jc m:val="centerGroup"/>
                              </m:oMathParaPr>
                              <m:oMath xmlns:m="http://schemas.openxmlformats.org/officeDocument/2006/math">
                                <m:r>
                                  <a:rPr lang="en-US" altLang="ja-JP" sz="2400" i="1" smtClean="0">
                                    <a:solidFill>
                                      <a:srgbClr val="000000"/>
                                    </a:solidFill>
                                    <a:latin typeface="Cambria Math"/>
                                  </a:rPr>
                                  <m:t>0</m:t>
                                </m:r>
                                <m:r>
                                  <a:rPr lang="en-US" altLang="ja-JP" sz="2400" i="1" smtClean="0">
                                    <a:solidFill>
                                      <a:srgbClr val="000000"/>
                                    </a:solidFill>
                                    <a:latin typeface="Cambria Math"/>
                                    <a:ea typeface="Cambria Math"/>
                                  </a:rPr>
                                  <m:t>≤</m:t>
                                </m:r>
                                <m:sSub>
                                  <m:sSubPr>
                                    <m:ctrlPr>
                                      <a:rPr lang="en-US" altLang="ja-JP" sz="2400" i="1" smtClean="0">
                                        <a:solidFill>
                                          <a:srgbClr val="000000"/>
                                        </a:solidFill>
                                        <a:latin typeface="Cambria Math" panose="02040503050406030204" pitchFamily="18" charset="0"/>
                                        <a:ea typeface="Cambria Math"/>
                                      </a:rPr>
                                    </m:ctrlPr>
                                  </m:sSubPr>
                                  <m:e>
                                    <m:r>
                                      <a:rPr lang="en-US" altLang="ja-JP" sz="2400" b="0" i="1" smtClean="0">
                                        <a:solidFill>
                                          <a:srgbClr val="000000"/>
                                        </a:solidFill>
                                        <a:latin typeface="Cambria Math"/>
                                        <a:ea typeface="Cambria Math"/>
                                      </a:rPr>
                                      <m:t>𝑌</m:t>
                                    </m:r>
                                  </m:e>
                                  <m:sub>
                                    <m:r>
                                      <a:rPr lang="en-US" altLang="ja-JP" sz="2400" b="0" i="1" smtClean="0">
                                        <a:solidFill>
                                          <a:srgbClr val="000000"/>
                                        </a:solidFill>
                                        <a:latin typeface="Cambria Math"/>
                                        <a:ea typeface="Cambria Math"/>
                                      </a:rPr>
                                      <m:t>1</m:t>
                                    </m:r>
                                  </m:sub>
                                </m:sSub>
                                <m:r>
                                  <a:rPr lang="en-US" altLang="ja-JP" sz="2400" i="1" smtClean="0">
                                    <a:solidFill>
                                      <a:srgbClr val="000000"/>
                                    </a:solidFill>
                                    <a:latin typeface="Cambria Math"/>
                                    <a:ea typeface="Cambria Math"/>
                                  </a:rPr>
                                  <m:t>≤</m:t>
                                </m:r>
                                <m:sSub>
                                  <m:sSubPr>
                                    <m:ctrlPr>
                                      <a:rPr lang="en-US" altLang="ja-JP" sz="2400" i="1" smtClean="0">
                                        <a:solidFill>
                                          <a:srgbClr val="000000"/>
                                        </a:solidFill>
                                        <a:latin typeface="Cambria Math" panose="02040503050406030204" pitchFamily="18" charset="0"/>
                                        <a:ea typeface="Cambria Math"/>
                                      </a:rPr>
                                    </m:ctrlPr>
                                  </m:sSubPr>
                                  <m:e>
                                    <m:acc>
                                      <m:accPr>
                                        <m:chr m:val="̅"/>
                                        <m:ctrlPr>
                                          <a:rPr lang="en-US" altLang="ja-JP" sz="2400" i="1" smtClean="0">
                                            <a:solidFill>
                                              <a:srgbClr val="000000"/>
                                            </a:solidFill>
                                            <a:latin typeface="Cambria Math" panose="02040503050406030204" pitchFamily="18" charset="0"/>
                                            <a:ea typeface="Cambria Math"/>
                                          </a:rPr>
                                        </m:ctrlPr>
                                      </m:accPr>
                                      <m:e>
                                        <m:r>
                                          <a:rPr lang="en-US" altLang="ja-JP" sz="2400" b="0" i="1" smtClean="0">
                                            <a:solidFill>
                                              <a:srgbClr val="000000"/>
                                            </a:solidFill>
                                            <a:latin typeface="Cambria Math"/>
                                            <a:ea typeface="Cambria Math"/>
                                          </a:rPr>
                                          <m:t>𝑌</m:t>
                                        </m:r>
                                      </m:e>
                                    </m:acc>
                                  </m:e>
                                  <m:sub>
                                    <m:r>
                                      <a:rPr lang="en-US" altLang="ja-JP" sz="2400" b="0" i="1" smtClean="0">
                                        <a:solidFill>
                                          <a:srgbClr val="000000"/>
                                        </a:solidFill>
                                        <a:latin typeface="Cambria Math"/>
                                        <a:ea typeface="Cambria Math"/>
                                      </a:rPr>
                                      <m:t>1</m:t>
                                    </m:r>
                                  </m:sub>
                                </m:sSub>
                              </m:oMath>
                            </m:oMathPara>
                          </a14:m>
                          <a:endParaRPr kumimoji="1" lang="ja-JP" altLang="en-US" sz="2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News Gothic MT"/>
                            </a:defRPr>
                          </a:lvl1pPr>
                          <a:lvl2pPr marL="457200" algn="l" defTabSz="914400" rtl="0" eaLnBrk="1" latinLnBrk="0" hangingPunct="1">
                            <a:defRPr kumimoji="1" sz="1800" kern="1200">
                              <a:solidFill>
                                <a:schemeClr val="dk1"/>
                              </a:solidFill>
                              <a:latin typeface="News Gothic MT"/>
                            </a:defRPr>
                          </a:lvl2pPr>
                          <a:lvl3pPr marL="914400" algn="l" defTabSz="914400" rtl="0" eaLnBrk="1" latinLnBrk="0" hangingPunct="1">
                            <a:defRPr kumimoji="1" sz="1800" kern="1200">
                              <a:solidFill>
                                <a:schemeClr val="dk1"/>
                              </a:solidFill>
                              <a:latin typeface="News Gothic MT"/>
                            </a:defRPr>
                          </a:lvl3pPr>
                          <a:lvl4pPr marL="1371600" algn="l" defTabSz="914400" rtl="0" eaLnBrk="1" latinLnBrk="0" hangingPunct="1">
                            <a:defRPr kumimoji="1" sz="1800" kern="1200">
                              <a:solidFill>
                                <a:schemeClr val="dk1"/>
                              </a:solidFill>
                              <a:latin typeface="News Gothic MT"/>
                            </a:defRPr>
                          </a:lvl4pPr>
                          <a:lvl5pPr marL="1828800" algn="l" defTabSz="914400" rtl="0" eaLnBrk="1" latinLnBrk="0" hangingPunct="1">
                            <a:defRPr kumimoji="1" sz="1800" kern="1200">
                              <a:solidFill>
                                <a:schemeClr val="dk1"/>
                              </a:solidFill>
                              <a:latin typeface="News Gothic MT"/>
                            </a:defRPr>
                          </a:lvl5pPr>
                          <a:lvl6pPr marL="2286000" algn="l" defTabSz="914400" rtl="0" eaLnBrk="1" latinLnBrk="0" hangingPunct="1">
                            <a:defRPr kumimoji="1" sz="1800" kern="1200">
                              <a:solidFill>
                                <a:schemeClr val="dk1"/>
                              </a:solidFill>
                              <a:latin typeface="News Gothic MT"/>
                            </a:defRPr>
                          </a:lvl6pPr>
                          <a:lvl7pPr marL="2743200" algn="l" defTabSz="914400" rtl="0" eaLnBrk="1" latinLnBrk="0" hangingPunct="1">
                            <a:defRPr kumimoji="1" sz="1800" kern="1200">
                              <a:solidFill>
                                <a:schemeClr val="dk1"/>
                              </a:solidFill>
                              <a:latin typeface="News Gothic MT"/>
                            </a:defRPr>
                          </a:lvl7pPr>
                          <a:lvl8pPr marL="3200400" algn="l" defTabSz="914400" rtl="0" eaLnBrk="1" latinLnBrk="0" hangingPunct="1">
                            <a:defRPr kumimoji="1" sz="1800" kern="1200">
                              <a:solidFill>
                                <a:schemeClr val="dk1"/>
                              </a:solidFill>
                              <a:latin typeface="News Gothic MT"/>
                            </a:defRPr>
                          </a:lvl8pPr>
                          <a:lvl9pPr marL="3657600" algn="l" defTabSz="914400" rtl="0" eaLnBrk="1" latinLnBrk="0" hangingPunct="1">
                            <a:defRPr kumimoji="1" sz="1800" kern="1200">
                              <a:solidFill>
                                <a:schemeClr val="dk1"/>
                              </a:solidFill>
                              <a:latin typeface="News Gothic MT"/>
                            </a:defRPr>
                          </a:lvl9pPr>
                        </a:lstStyle>
                        <a:p>
                          <a:pPr/>
                          <a14:m>
                            <m:oMathPara xmlns:m="http://schemas.openxmlformats.org/officeDocument/2006/math">
                              <m:oMathParaPr>
                                <m:jc m:val="centerGroup"/>
                              </m:oMathParaPr>
                              <m:oMath xmlns:m="http://schemas.openxmlformats.org/officeDocument/2006/math">
                                <m:r>
                                  <a:rPr lang="ja-JP" altLang="en-US" sz="2400" i="1" smtClean="0">
                                    <a:solidFill>
                                      <a:srgbClr val="000000"/>
                                    </a:solidFill>
                                    <a:latin typeface="Cambria Math"/>
                                  </a:rPr>
                                  <m:t>⇔</m:t>
                                </m:r>
                              </m:oMath>
                            </m:oMathPara>
                          </a14:m>
                          <a:endParaRPr kumimoji="1" lang="ja-JP" altLang="en-US" sz="2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News Gothic MT"/>
                            </a:defRPr>
                          </a:lvl1pPr>
                          <a:lvl2pPr marL="457200" algn="l" defTabSz="914400" rtl="0" eaLnBrk="1" latinLnBrk="0" hangingPunct="1">
                            <a:defRPr kumimoji="1" sz="1800" kern="1200">
                              <a:solidFill>
                                <a:schemeClr val="dk1"/>
                              </a:solidFill>
                              <a:latin typeface="News Gothic MT"/>
                            </a:defRPr>
                          </a:lvl2pPr>
                          <a:lvl3pPr marL="914400" algn="l" defTabSz="914400" rtl="0" eaLnBrk="1" latinLnBrk="0" hangingPunct="1">
                            <a:defRPr kumimoji="1" sz="1800" kern="1200">
                              <a:solidFill>
                                <a:schemeClr val="dk1"/>
                              </a:solidFill>
                              <a:latin typeface="News Gothic MT"/>
                            </a:defRPr>
                          </a:lvl3pPr>
                          <a:lvl4pPr marL="1371600" algn="l" defTabSz="914400" rtl="0" eaLnBrk="1" latinLnBrk="0" hangingPunct="1">
                            <a:defRPr kumimoji="1" sz="1800" kern="1200">
                              <a:solidFill>
                                <a:schemeClr val="dk1"/>
                              </a:solidFill>
                              <a:latin typeface="News Gothic MT"/>
                            </a:defRPr>
                          </a:lvl4pPr>
                          <a:lvl5pPr marL="1828800" algn="l" defTabSz="914400" rtl="0" eaLnBrk="1" latinLnBrk="0" hangingPunct="1">
                            <a:defRPr kumimoji="1" sz="1800" kern="1200">
                              <a:solidFill>
                                <a:schemeClr val="dk1"/>
                              </a:solidFill>
                              <a:latin typeface="News Gothic MT"/>
                            </a:defRPr>
                          </a:lvl5pPr>
                          <a:lvl6pPr marL="2286000" algn="l" defTabSz="914400" rtl="0" eaLnBrk="1" latinLnBrk="0" hangingPunct="1">
                            <a:defRPr kumimoji="1" sz="1800" kern="1200">
                              <a:solidFill>
                                <a:schemeClr val="dk1"/>
                              </a:solidFill>
                              <a:latin typeface="News Gothic MT"/>
                            </a:defRPr>
                          </a:lvl6pPr>
                          <a:lvl7pPr marL="2743200" algn="l" defTabSz="914400" rtl="0" eaLnBrk="1" latinLnBrk="0" hangingPunct="1">
                            <a:defRPr kumimoji="1" sz="1800" kern="1200">
                              <a:solidFill>
                                <a:schemeClr val="dk1"/>
                              </a:solidFill>
                              <a:latin typeface="News Gothic MT"/>
                            </a:defRPr>
                          </a:lvl7pPr>
                          <a:lvl8pPr marL="3200400" algn="l" defTabSz="914400" rtl="0" eaLnBrk="1" latinLnBrk="0" hangingPunct="1">
                            <a:defRPr kumimoji="1" sz="1800" kern="1200">
                              <a:solidFill>
                                <a:schemeClr val="dk1"/>
                              </a:solidFill>
                              <a:latin typeface="News Gothic MT"/>
                            </a:defRPr>
                          </a:lvl8pPr>
                          <a:lvl9pPr marL="3657600" algn="l" defTabSz="914400" rtl="0" eaLnBrk="1" latinLnBrk="0" hangingPunct="1">
                            <a:defRPr kumimoji="1" sz="1800" kern="1200">
                              <a:solidFill>
                                <a:schemeClr val="dk1"/>
                              </a:solidFill>
                              <a:latin typeface="News Gothic MT"/>
                            </a:defRPr>
                          </a:lvl9pPr>
                        </a:lstStyle>
                        <a:p>
                          <a:pPr/>
                          <a14:m>
                            <m:oMathPara xmlns:m="http://schemas.openxmlformats.org/officeDocument/2006/math">
                              <m:oMathParaPr>
                                <m:jc m:val="centerGroup"/>
                              </m:oMathParaPr>
                              <m:oMath xmlns:m="http://schemas.openxmlformats.org/officeDocument/2006/math">
                                <m:sSub>
                                  <m:sSubPr>
                                    <m:ctrlPr>
                                      <a:rPr lang="en-US" altLang="ja-JP" sz="2400" i="1" smtClean="0">
                                        <a:solidFill>
                                          <a:srgbClr val="000000"/>
                                        </a:solidFill>
                                        <a:latin typeface="Cambria Math" panose="02040503050406030204" pitchFamily="18" charset="0"/>
                                      </a:rPr>
                                    </m:ctrlPr>
                                  </m:sSubPr>
                                  <m:e>
                                    <m:r>
                                      <a:rPr lang="en-US" altLang="ja-JP" sz="2400" i="1">
                                        <a:solidFill>
                                          <a:srgbClr val="000000"/>
                                        </a:solidFill>
                                        <a:latin typeface="Cambria Math"/>
                                      </a:rPr>
                                      <m:t>𝑝</m:t>
                                    </m:r>
                                  </m:e>
                                  <m:sub>
                                    <m:r>
                                      <a:rPr lang="en-US" altLang="ja-JP" sz="2400" i="1">
                                        <a:solidFill>
                                          <a:srgbClr val="000000"/>
                                        </a:solidFill>
                                        <a:latin typeface="Cambria Math"/>
                                      </a:rPr>
                                      <m:t>1</m:t>
                                    </m:r>
                                  </m:sub>
                                </m:sSub>
                                <m:r>
                                  <a:rPr lang="en-US" altLang="ja-JP" sz="2400" b="0" i="1" smtClean="0">
                                    <a:solidFill>
                                      <a:srgbClr val="000000"/>
                                    </a:solidFill>
                                    <a:latin typeface="Cambria Math"/>
                                  </a:rPr>
                                  <m:t>=</m:t>
                                </m:r>
                                <m:f>
                                  <m:fPr>
                                    <m:type m:val="lin"/>
                                    <m:ctrlPr>
                                      <a:rPr lang="en-US" altLang="ja-JP" sz="2400" i="1">
                                        <a:solidFill>
                                          <a:srgbClr val="000000"/>
                                        </a:solidFill>
                                        <a:latin typeface="Cambria Math" panose="02040503050406030204" pitchFamily="18" charset="0"/>
                                        <a:ea typeface="Cambria Math"/>
                                      </a:rPr>
                                    </m:ctrlPr>
                                  </m:fPr>
                                  <m:num>
                                    <m:sSub>
                                      <m:sSubPr>
                                        <m:ctrlPr>
                                          <a:rPr lang="en-US" altLang="ja-JP" sz="2400" i="1">
                                            <a:solidFill>
                                              <a:srgbClr val="000000"/>
                                            </a:solidFill>
                                            <a:latin typeface="Cambria Math" panose="02040503050406030204" pitchFamily="18" charset="0"/>
                                            <a:ea typeface="Cambria Math"/>
                                          </a:rPr>
                                        </m:ctrlPr>
                                      </m:sSubPr>
                                      <m:e>
                                        <m:r>
                                          <a:rPr lang="en-US" altLang="ja-JP" sz="2400" i="1">
                                            <a:solidFill>
                                              <a:srgbClr val="000000"/>
                                            </a:solidFill>
                                            <a:latin typeface="Cambria Math"/>
                                            <a:ea typeface="Cambria Math"/>
                                          </a:rPr>
                                          <m:t>𝑎</m:t>
                                        </m:r>
                                      </m:e>
                                      <m:sub>
                                        <m:r>
                                          <a:rPr lang="en-US" altLang="ja-JP" sz="2400" i="1">
                                            <a:solidFill>
                                              <a:srgbClr val="000000"/>
                                            </a:solidFill>
                                            <a:latin typeface="Cambria Math"/>
                                            <a:ea typeface="Cambria Math"/>
                                          </a:rPr>
                                          <m:t>𝐿</m:t>
                                        </m:r>
                                        <m:r>
                                          <a:rPr lang="en-US" altLang="ja-JP" sz="2400" i="1">
                                            <a:solidFill>
                                              <a:srgbClr val="000000"/>
                                            </a:solidFill>
                                            <a:latin typeface="Cambria Math"/>
                                            <a:ea typeface="Cambria Math"/>
                                          </a:rPr>
                                          <m:t>1</m:t>
                                        </m:r>
                                      </m:sub>
                                    </m:sSub>
                                  </m:num>
                                  <m:den>
                                    <m:sSub>
                                      <m:sSubPr>
                                        <m:ctrlPr>
                                          <a:rPr lang="en-US" altLang="ja-JP" sz="2400" i="1">
                                            <a:solidFill>
                                              <a:srgbClr val="000000"/>
                                            </a:solidFill>
                                            <a:latin typeface="Cambria Math" panose="02040503050406030204" pitchFamily="18" charset="0"/>
                                            <a:ea typeface="Cambria Math"/>
                                          </a:rPr>
                                        </m:ctrlPr>
                                      </m:sSubPr>
                                      <m:e>
                                        <m:r>
                                          <a:rPr lang="en-US" altLang="ja-JP" sz="2400" i="1">
                                            <a:solidFill>
                                              <a:srgbClr val="000000"/>
                                            </a:solidFill>
                                            <a:latin typeface="Cambria Math"/>
                                            <a:ea typeface="Cambria Math"/>
                                          </a:rPr>
                                          <m:t>𝑎</m:t>
                                        </m:r>
                                      </m:e>
                                      <m:sub>
                                        <m:r>
                                          <a:rPr lang="en-US" altLang="ja-JP" sz="2400" i="1">
                                            <a:solidFill>
                                              <a:srgbClr val="000000"/>
                                            </a:solidFill>
                                            <a:latin typeface="Cambria Math"/>
                                            <a:ea typeface="Cambria Math"/>
                                          </a:rPr>
                                          <m:t>𝐿</m:t>
                                        </m:r>
                                        <m:r>
                                          <a:rPr lang="en-US" altLang="ja-JP" sz="2400" i="1">
                                            <a:solidFill>
                                              <a:srgbClr val="000000"/>
                                            </a:solidFill>
                                            <a:latin typeface="Cambria Math"/>
                                            <a:ea typeface="Cambria Math"/>
                                          </a:rPr>
                                          <m:t>2</m:t>
                                        </m:r>
                                      </m:sub>
                                    </m:sSub>
                                  </m:den>
                                </m:f>
                              </m:oMath>
                            </m:oMathPara>
                          </a14:m>
                          <a:endParaRPr kumimoji="1" lang="ja-JP" altLang="en-US" sz="2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70840">
                    <a:tc>
                      <a:txBody>
                        <a:bodyPr/>
                        <a:lstStyle>
                          <a:lvl1pPr marL="0" algn="l" defTabSz="914400" rtl="0" eaLnBrk="1" latinLnBrk="0" hangingPunct="1">
                            <a:defRPr kumimoji="1" sz="1800" kern="1200">
                              <a:solidFill>
                                <a:schemeClr val="dk1"/>
                              </a:solidFill>
                              <a:latin typeface="News Gothic MT"/>
                            </a:defRPr>
                          </a:lvl1pPr>
                          <a:lvl2pPr marL="457200" algn="l" defTabSz="914400" rtl="0" eaLnBrk="1" latinLnBrk="0" hangingPunct="1">
                            <a:defRPr kumimoji="1" sz="1800" kern="1200">
                              <a:solidFill>
                                <a:schemeClr val="dk1"/>
                              </a:solidFill>
                              <a:latin typeface="News Gothic MT"/>
                            </a:defRPr>
                          </a:lvl2pPr>
                          <a:lvl3pPr marL="914400" algn="l" defTabSz="914400" rtl="0" eaLnBrk="1" latinLnBrk="0" hangingPunct="1">
                            <a:defRPr kumimoji="1" sz="1800" kern="1200">
                              <a:solidFill>
                                <a:schemeClr val="dk1"/>
                              </a:solidFill>
                              <a:latin typeface="News Gothic MT"/>
                            </a:defRPr>
                          </a:lvl3pPr>
                          <a:lvl4pPr marL="1371600" algn="l" defTabSz="914400" rtl="0" eaLnBrk="1" latinLnBrk="0" hangingPunct="1">
                            <a:defRPr kumimoji="1" sz="1800" kern="1200">
                              <a:solidFill>
                                <a:schemeClr val="dk1"/>
                              </a:solidFill>
                              <a:latin typeface="News Gothic MT"/>
                            </a:defRPr>
                          </a:lvl4pPr>
                          <a:lvl5pPr marL="1828800" algn="l" defTabSz="914400" rtl="0" eaLnBrk="1" latinLnBrk="0" hangingPunct="1">
                            <a:defRPr kumimoji="1" sz="1800" kern="1200">
                              <a:solidFill>
                                <a:schemeClr val="dk1"/>
                              </a:solidFill>
                              <a:latin typeface="News Gothic MT"/>
                            </a:defRPr>
                          </a:lvl5pPr>
                          <a:lvl6pPr marL="2286000" algn="l" defTabSz="914400" rtl="0" eaLnBrk="1" latinLnBrk="0" hangingPunct="1">
                            <a:defRPr kumimoji="1" sz="1800" kern="1200">
                              <a:solidFill>
                                <a:schemeClr val="dk1"/>
                              </a:solidFill>
                              <a:latin typeface="News Gothic MT"/>
                            </a:defRPr>
                          </a:lvl6pPr>
                          <a:lvl7pPr marL="2743200" algn="l" defTabSz="914400" rtl="0" eaLnBrk="1" latinLnBrk="0" hangingPunct="1">
                            <a:defRPr kumimoji="1" sz="1800" kern="1200">
                              <a:solidFill>
                                <a:schemeClr val="dk1"/>
                              </a:solidFill>
                              <a:latin typeface="News Gothic MT"/>
                            </a:defRPr>
                          </a:lvl7pPr>
                          <a:lvl8pPr marL="3200400" algn="l" defTabSz="914400" rtl="0" eaLnBrk="1" latinLnBrk="0" hangingPunct="1">
                            <a:defRPr kumimoji="1" sz="1800" kern="1200">
                              <a:solidFill>
                                <a:schemeClr val="dk1"/>
                              </a:solidFill>
                              <a:latin typeface="News Gothic MT"/>
                            </a:defRPr>
                          </a:lvl8pPr>
                          <a:lvl9pPr marL="3657600" algn="l" defTabSz="914400" rtl="0" eaLnBrk="1" latinLnBrk="0" hangingPunct="1">
                            <a:defRPr kumimoji="1" sz="1800" kern="1200">
                              <a:solidFill>
                                <a:schemeClr val="dk1"/>
                              </a:solidFill>
                              <a:latin typeface="News Gothic MT"/>
                            </a:defRPr>
                          </a:lvl9pPr>
                        </a:lstStyle>
                        <a:p>
                          <a:pPr/>
                          <a14:m>
                            <m:oMathPara xmlns:m="http://schemas.openxmlformats.org/officeDocument/2006/math">
                              <m:oMathParaPr>
                                <m:jc m:val="centerGroup"/>
                              </m:oMathParaPr>
                              <m:oMath xmlns:m="http://schemas.openxmlformats.org/officeDocument/2006/math">
                                <m:sSub>
                                  <m:sSubPr>
                                    <m:ctrlPr>
                                      <a:rPr lang="en-US" altLang="ja-JP" sz="2400" i="1" smtClean="0">
                                        <a:solidFill>
                                          <a:srgbClr val="000000"/>
                                        </a:solidFill>
                                        <a:latin typeface="Cambria Math" panose="02040503050406030204" pitchFamily="18" charset="0"/>
                                      </a:rPr>
                                    </m:ctrlPr>
                                  </m:sSubPr>
                                  <m:e>
                                    <m:r>
                                      <a:rPr lang="en-US" altLang="ja-JP" sz="2400" i="1">
                                        <a:solidFill>
                                          <a:srgbClr val="000000"/>
                                        </a:solidFill>
                                        <a:latin typeface="Cambria Math"/>
                                      </a:rPr>
                                      <m:t>𝑌</m:t>
                                    </m:r>
                                  </m:e>
                                  <m:sub>
                                    <m:r>
                                      <a:rPr lang="en-US" altLang="ja-JP" sz="2400" i="1">
                                        <a:solidFill>
                                          <a:srgbClr val="000000"/>
                                        </a:solidFill>
                                        <a:latin typeface="Cambria Math"/>
                                      </a:rPr>
                                      <m:t>1</m:t>
                                    </m:r>
                                  </m:sub>
                                </m:sSub>
                                <m:r>
                                  <a:rPr lang="en-US" altLang="ja-JP" sz="2400" i="1">
                                    <a:solidFill>
                                      <a:srgbClr val="000000"/>
                                    </a:solidFill>
                                    <a:latin typeface="Cambria Math"/>
                                  </a:rPr>
                                  <m:t>=</m:t>
                                </m:r>
                                <m:sSub>
                                  <m:sSubPr>
                                    <m:ctrlPr>
                                      <a:rPr lang="en-US" altLang="ja-JP" sz="2400" i="1">
                                        <a:solidFill>
                                          <a:srgbClr val="000000"/>
                                        </a:solidFill>
                                        <a:latin typeface="Cambria Math" panose="02040503050406030204" pitchFamily="18" charset="0"/>
                                        <a:ea typeface="Cambria Math"/>
                                      </a:rPr>
                                    </m:ctrlPr>
                                  </m:sSubPr>
                                  <m:e>
                                    <m:acc>
                                      <m:accPr>
                                        <m:chr m:val="̅"/>
                                        <m:ctrlPr>
                                          <a:rPr lang="en-US" altLang="ja-JP" sz="2400" i="1">
                                            <a:solidFill>
                                              <a:srgbClr val="000000"/>
                                            </a:solidFill>
                                            <a:latin typeface="Cambria Math" panose="02040503050406030204" pitchFamily="18" charset="0"/>
                                            <a:ea typeface="Cambria Math"/>
                                          </a:rPr>
                                        </m:ctrlPr>
                                      </m:accPr>
                                      <m:e>
                                        <m:r>
                                          <a:rPr lang="en-US" altLang="ja-JP" sz="2400" i="1">
                                            <a:solidFill>
                                              <a:srgbClr val="000000"/>
                                            </a:solidFill>
                                            <a:latin typeface="Cambria Math"/>
                                            <a:ea typeface="Cambria Math"/>
                                          </a:rPr>
                                          <m:t>𝑌</m:t>
                                        </m:r>
                                      </m:e>
                                    </m:acc>
                                  </m:e>
                                  <m:sub>
                                    <m:r>
                                      <a:rPr lang="en-US" altLang="ja-JP" sz="2400" i="1">
                                        <a:solidFill>
                                          <a:srgbClr val="000000"/>
                                        </a:solidFill>
                                        <a:latin typeface="Cambria Math"/>
                                        <a:ea typeface="Cambria Math"/>
                                      </a:rPr>
                                      <m:t>1</m:t>
                                    </m:r>
                                  </m:sub>
                                </m:sSub>
                              </m:oMath>
                            </m:oMathPara>
                          </a14:m>
                          <a:endParaRPr kumimoji="1" lang="ja-JP" alt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News Gothic MT"/>
                            </a:defRPr>
                          </a:lvl1pPr>
                          <a:lvl2pPr marL="457200" algn="l" defTabSz="914400" rtl="0" eaLnBrk="1" latinLnBrk="0" hangingPunct="1">
                            <a:defRPr kumimoji="1" sz="1800" kern="1200">
                              <a:solidFill>
                                <a:schemeClr val="dk1"/>
                              </a:solidFill>
                              <a:latin typeface="News Gothic MT"/>
                            </a:defRPr>
                          </a:lvl2pPr>
                          <a:lvl3pPr marL="914400" algn="l" defTabSz="914400" rtl="0" eaLnBrk="1" latinLnBrk="0" hangingPunct="1">
                            <a:defRPr kumimoji="1" sz="1800" kern="1200">
                              <a:solidFill>
                                <a:schemeClr val="dk1"/>
                              </a:solidFill>
                              <a:latin typeface="News Gothic MT"/>
                            </a:defRPr>
                          </a:lvl3pPr>
                          <a:lvl4pPr marL="1371600" algn="l" defTabSz="914400" rtl="0" eaLnBrk="1" latinLnBrk="0" hangingPunct="1">
                            <a:defRPr kumimoji="1" sz="1800" kern="1200">
                              <a:solidFill>
                                <a:schemeClr val="dk1"/>
                              </a:solidFill>
                              <a:latin typeface="News Gothic MT"/>
                            </a:defRPr>
                          </a:lvl4pPr>
                          <a:lvl5pPr marL="1828800" algn="l" defTabSz="914400" rtl="0" eaLnBrk="1" latinLnBrk="0" hangingPunct="1">
                            <a:defRPr kumimoji="1" sz="1800" kern="1200">
                              <a:solidFill>
                                <a:schemeClr val="dk1"/>
                              </a:solidFill>
                              <a:latin typeface="News Gothic MT"/>
                            </a:defRPr>
                          </a:lvl5pPr>
                          <a:lvl6pPr marL="2286000" algn="l" defTabSz="914400" rtl="0" eaLnBrk="1" latinLnBrk="0" hangingPunct="1">
                            <a:defRPr kumimoji="1" sz="1800" kern="1200">
                              <a:solidFill>
                                <a:schemeClr val="dk1"/>
                              </a:solidFill>
                              <a:latin typeface="News Gothic MT"/>
                            </a:defRPr>
                          </a:lvl6pPr>
                          <a:lvl7pPr marL="2743200" algn="l" defTabSz="914400" rtl="0" eaLnBrk="1" latinLnBrk="0" hangingPunct="1">
                            <a:defRPr kumimoji="1" sz="1800" kern="1200">
                              <a:solidFill>
                                <a:schemeClr val="dk1"/>
                              </a:solidFill>
                              <a:latin typeface="News Gothic MT"/>
                            </a:defRPr>
                          </a:lvl7pPr>
                          <a:lvl8pPr marL="3200400" algn="l" defTabSz="914400" rtl="0" eaLnBrk="1" latinLnBrk="0" hangingPunct="1">
                            <a:defRPr kumimoji="1" sz="1800" kern="1200">
                              <a:solidFill>
                                <a:schemeClr val="dk1"/>
                              </a:solidFill>
                              <a:latin typeface="News Gothic MT"/>
                            </a:defRPr>
                          </a:lvl8pPr>
                          <a:lvl9pPr marL="3657600" algn="l" defTabSz="914400" rtl="0" eaLnBrk="1" latinLnBrk="0" hangingPunct="1">
                            <a:defRPr kumimoji="1" sz="1800" kern="1200">
                              <a:solidFill>
                                <a:schemeClr val="dk1"/>
                              </a:solidFill>
                              <a:latin typeface="News Gothic MT"/>
                            </a:defRPr>
                          </a:lvl9pPr>
                        </a:lstStyle>
                        <a:p>
                          <a:pPr/>
                          <a14:m>
                            <m:oMathPara xmlns:m="http://schemas.openxmlformats.org/officeDocument/2006/math">
                              <m:oMathParaPr>
                                <m:jc m:val="centerGroup"/>
                              </m:oMathParaPr>
                              <m:oMath xmlns:m="http://schemas.openxmlformats.org/officeDocument/2006/math">
                                <m:r>
                                  <a:rPr lang="ja-JP" altLang="en-US" sz="2400" i="1" smtClean="0">
                                    <a:solidFill>
                                      <a:srgbClr val="000000"/>
                                    </a:solidFill>
                                    <a:latin typeface="Cambria Math"/>
                                  </a:rPr>
                                  <m:t>⇔</m:t>
                                </m:r>
                              </m:oMath>
                            </m:oMathPara>
                          </a14:m>
                          <a:endParaRPr kumimoji="1" lang="ja-JP" alt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News Gothic MT"/>
                            </a:defRPr>
                          </a:lvl1pPr>
                          <a:lvl2pPr marL="457200" algn="l" defTabSz="914400" rtl="0" eaLnBrk="1" latinLnBrk="0" hangingPunct="1">
                            <a:defRPr kumimoji="1" sz="1800" kern="1200">
                              <a:solidFill>
                                <a:schemeClr val="dk1"/>
                              </a:solidFill>
                              <a:latin typeface="News Gothic MT"/>
                            </a:defRPr>
                          </a:lvl2pPr>
                          <a:lvl3pPr marL="914400" algn="l" defTabSz="914400" rtl="0" eaLnBrk="1" latinLnBrk="0" hangingPunct="1">
                            <a:defRPr kumimoji="1" sz="1800" kern="1200">
                              <a:solidFill>
                                <a:schemeClr val="dk1"/>
                              </a:solidFill>
                              <a:latin typeface="News Gothic MT"/>
                            </a:defRPr>
                          </a:lvl3pPr>
                          <a:lvl4pPr marL="1371600" algn="l" defTabSz="914400" rtl="0" eaLnBrk="1" latinLnBrk="0" hangingPunct="1">
                            <a:defRPr kumimoji="1" sz="1800" kern="1200">
                              <a:solidFill>
                                <a:schemeClr val="dk1"/>
                              </a:solidFill>
                              <a:latin typeface="News Gothic MT"/>
                            </a:defRPr>
                          </a:lvl4pPr>
                          <a:lvl5pPr marL="1828800" algn="l" defTabSz="914400" rtl="0" eaLnBrk="1" latinLnBrk="0" hangingPunct="1">
                            <a:defRPr kumimoji="1" sz="1800" kern="1200">
                              <a:solidFill>
                                <a:schemeClr val="dk1"/>
                              </a:solidFill>
                              <a:latin typeface="News Gothic MT"/>
                            </a:defRPr>
                          </a:lvl5pPr>
                          <a:lvl6pPr marL="2286000" algn="l" defTabSz="914400" rtl="0" eaLnBrk="1" latinLnBrk="0" hangingPunct="1">
                            <a:defRPr kumimoji="1" sz="1800" kern="1200">
                              <a:solidFill>
                                <a:schemeClr val="dk1"/>
                              </a:solidFill>
                              <a:latin typeface="News Gothic MT"/>
                            </a:defRPr>
                          </a:lvl6pPr>
                          <a:lvl7pPr marL="2743200" algn="l" defTabSz="914400" rtl="0" eaLnBrk="1" latinLnBrk="0" hangingPunct="1">
                            <a:defRPr kumimoji="1" sz="1800" kern="1200">
                              <a:solidFill>
                                <a:schemeClr val="dk1"/>
                              </a:solidFill>
                              <a:latin typeface="News Gothic MT"/>
                            </a:defRPr>
                          </a:lvl7pPr>
                          <a:lvl8pPr marL="3200400" algn="l" defTabSz="914400" rtl="0" eaLnBrk="1" latinLnBrk="0" hangingPunct="1">
                            <a:defRPr kumimoji="1" sz="1800" kern="1200">
                              <a:solidFill>
                                <a:schemeClr val="dk1"/>
                              </a:solidFill>
                              <a:latin typeface="News Gothic MT"/>
                            </a:defRPr>
                          </a:lvl8pPr>
                          <a:lvl9pPr marL="3657600" algn="l" defTabSz="914400" rtl="0" eaLnBrk="1" latinLnBrk="0" hangingPunct="1">
                            <a:defRPr kumimoji="1" sz="1800" kern="1200">
                              <a:solidFill>
                                <a:schemeClr val="dk1"/>
                              </a:solidFill>
                              <a:latin typeface="News Gothic MT"/>
                            </a:defRPr>
                          </a:lvl9pPr>
                        </a:lstStyle>
                        <a:p>
                          <a:pPr/>
                          <a14:m>
                            <m:oMathPara xmlns:m="http://schemas.openxmlformats.org/officeDocument/2006/math">
                              <m:oMathParaPr>
                                <m:jc m:val="centerGroup"/>
                              </m:oMathParaPr>
                              <m:oMath xmlns:m="http://schemas.openxmlformats.org/officeDocument/2006/math">
                                <m:sSub>
                                  <m:sSubPr>
                                    <m:ctrlPr>
                                      <a:rPr lang="en-US" altLang="ja-JP" sz="2400" i="1" smtClean="0">
                                        <a:solidFill>
                                          <a:srgbClr val="000000"/>
                                        </a:solidFill>
                                        <a:latin typeface="Cambria Math" panose="02040503050406030204" pitchFamily="18" charset="0"/>
                                      </a:rPr>
                                    </m:ctrlPr>
                                  </m:sSubPr>
                                  <m:e>
                                    <m:r>
                                      <a:rPr lang="en-US" altLang="ja-JP" sz="2400" i="1">
                                        <a:solidFill>
                                          <a:srgbClr val="000000"/>
                                        </a:solidFill>
                                        <a:latin typeface="Cambria Math"/>
                                      </a:rPr>
                                      <m:t>𝑝</m:t>
                                    </m:r>
                                  </m:e>
                                  <m:sub>
                                    <m:r>
                                      <a:rPr lang="en-US" altLang="ja-JP" sz="2400" i="1">
                                        <a:solidFill>
                                          <a:srgbClr val="000000"/>
                                        </a:solidFill>
                                        <a:latin typeface="Cambria Math"/>
                                      </a:rPr>
                                      <m:t>1</m:t>
                                    </m:r>
                                  </m:sub>
                                </m:sSub>
                                <m:r>
                                  <a:rPr lang="en-US" altLang="ja-JP" sz="2400" i="1" smtClean="0">
                                    <a:solidFill>
                                      <a:srgbClr val="000000"/>
                                    </a:solidFill>
                                    <a:latin typeface="Cambria Math"/>
                                    <a:ea typeface="Cambria Math"/>
                                  </a:rPr>
                                  <m:t>≥</m:t>
                                </m:r>
                                <m:f>
                                  <m:fPr>
                                    <m:type m:val="lin"/>
                                    <m:ctrlPr>
                                      <a:rPr lang="en-US" altLang="ja-JP" sz="2400" i="1">
                                        <a:solidFill>
                                          <a:srgbClr val="000000"/>
                                        </a:solidFill>
                                        <a:latin typeface="Cambria Math" panose="02040503050406030204" pitchFamily="18" charset="0"/>
                                        <a:ea typeface="Cambria Math"/>
                                      </a:rPr>
                                    </m:ctrlPr>
                                  </m:fPr>
                                  <m:num>
                                    <m:sSub>
                                      <m:sSubPr>
                                        <m:ctrlPr>
                                          <a:rPr lang="en-US" altLang="ja-JP" sz="2400" i="1">
                                            <a:solidFill>
                                              <a:srgbClr val="000000"/>
                                            </a:solidFill>
                                            <a:latin typeface="Cambria Math" panose="02040503050406030204" pitchFamily="18" charset="0"/>
                                            <a:ea typeface="Cambria Math"/>
                                          </a:rPr>
                                        </m:ctrlPr>
                                      </m:sSubPr>
                                      <m:e>
                                        <m:r>
                                          <a:rPr lang="en-US" altLang="ja-JP" sz="2400" i="1">
                                            <a:solidFill>
                                              <a:srgbClr val="000000"/>
                                            </a:solidFill>
                                            <a:latin typeface="Cambria Math"/>
                                            <a:ea typeface="Cambria Math"/>
                                          </a:rPr>
                                          <m:t>𝑎</m:t>
                                        </m:r>
                                      </m:e>
                                      <m:sub>
                                        <m:r>
                                          <a:rPr lang="en-US" altLang="ja-JP" sz="2400" i="1">
                                            <a:solidFill>
                                              <a:srgbClr val="000000"/>
                                            </a:solidFill>
                                            <a:latin typeface="Cambria Math"/>
                                            <a:ea typeface="Cambria Math"/>
                                          </a:rPr>
                                          <m:t>𝐿</m:t>
                                        </m:r>
                                        <m:r>
                                          <a:rPr lang="en-US" altLang="ja-JP" sz="2400" i="1">
                                            <a:solidFill>
                                              <a:srgbClr val="000000"/>
                                            </a:solidFill>
                                            <a:latin typeface="Cambria Math"/>
                                            <a:ea typeface="Cambria Math"/>
                                          </a:rPr>
                                          <m:t>1</m:t>
                                        </m:r>
                                      </m:sub>
                                    </m:sSub>
                                  </m:num>
                                  <m:den>
                                    <m:sSub>
                                      <m:sSubPr>
                                        <m:ctrlPr>
                                          <a:rPr lang="en-US" altLang="ja-JP" sz="2400" i="1">
                                            <a:solidFill>
                                              <a:srgbClr val="000000"/>
                                            </a:solidFill>
                                            <a:latin typeface="Cambria Math" panose="02040503050406030204" pitchFamily="18" charset="0"/>
                                            <a:ea typeface="Cambria Math"/>
                                          </a:rPr>
                                        </m:ctrlPr>
                                      </m:sSubPr>
                                      <m:e>
                                        <m:r>
                                          <a:rPr lang="en-US" altLang="ja-JP" sz="2400" i="1">
                                            <a:solidFill>
                                              <a:srgbClr val="000000"/>
                                            </a:solidFill>
                                            <a:latin typeface="Cambria Math"/>
                                            <a:ea typeface="Cambria Math"/>
                                          </a:rPr>
                                          <m:t>𝑎</m:t>
                                        </m:r>
                                      </m:e>
                                      <m:sub>
                                        <m:r>
                                          <a:rPr lang="en-US" altLang="ja-JP" sz="2400" i="1">
                                            <a:solidFill>
                                              <a:srgbClr val="000000"/>
                                            </a:solidFill>
                                            <a:latin typeface="Cambria Math"/>
                                            <a:ea typeface="Cambria Math"/>
                                          </a:rPr>
                                          <m:t>𝐿</m:t>
                                        </m:r>
                                        <m:r>
                                          <a:rPr lang="en-US" altLang="ja-JP" sz="2400" i="1">
                                            <a:solidFill>
                                              <a:srgbClr val="000000"/>
                                            </a:solidFill>
                                            <a:latin typeface="Cambria Math"/>
                                            <a:ea typeface="Cambria Math"/>
                                          </a:rPr>
                                          <m:t>2</m:t>
                                        </m:r>
                                      </m:sub>
                                    </m:sSub>
                                  </m:den>
                                </m:f>
                              </m:oMath>
                            </m:oMathPara>
                          </a14:m>
                          <a:endParaRPr kumimoji="1" lang="ja-JP" alt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mc:Choice>
        <mc:Fallback xmlns="">
          <p:graphicFrame>
            <p:nvGraphicFramePr>
              <p:cNvPr id="6" name="表 5"/>
              <p:cNvGraphicFramePr>
                <a:graphicFrameLocks noGrp="1"/>
              </p:cNvGraphicFramePr>
              <p:nvPr>
                <p:extLst>
                  <p:ext uri="{D42A27DB-BD31-4B8C-83A1-F6EECF244321}">
                    <p14:modId xmlns:p14="http://schemas.microsoft.com/office/powerpoint/2010/main" val="1793790111"/>
                  </p:ext>
                </p:extLst>
              </p:nvPr>
            </p:nvGraphicFramePr>
            <p:xfrm>
              <a:off x="262413" y="3448004"/>
              <a:ext cx="5255394" cy="1371600"/>
            </p:xfrm>
            <a:graphic>
              <a:graphicData uri="http://schemas.openxmlformats.org/drawingml/2006/table">
                <a:tbl>
                  <a:tblPr firstRow="1" bandRow="1"/>
                  <a:tblGrid>
                    <a:gridCol w="2185413"/>
                    <a:gridCol w="816527"/>
                    <a:gridCol w="2253454"/>
                  </a:tblGrid>
                  <a:tr h="457200">
                    <a:tc>
                      <a:txBody>
                        <a:bodyPr/>
                        <a:lstStyle/>
                        <a:p>
                          <a:endParaRPr lang="ja-JP"/>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blipFill rotWithShape="0">
                          <a:blip r:embed="rId3"/>
                          <a:stretch>
                            <a:fillRect l="-279" t="-122667" r="-141504" b="-398667"/>
                          </a:stretch>
                        </a:blipFill>
                      </a:tcPr>
                    </a:tc>
                    <a:tc>
                      <a:txBody>
                        <a:bodyPr/>
                        <a:lstStyle/>
                        <a:p>
                          <a:endParaRPr lang="ja-JP"/>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blipFill rotWithShape="0">
                          <a:blip r:embed="rId3"/>
                          <a:stretch>
                            <a:fillRect l="-268657" t="-122667" r="-279104" b="-398667"/>
                          </a:stretch>
                        </a:blipFill>
                      </a:tcPr>
                    </a:tc>
                    <a:tc>
                      <a:txBody>
                        <a:bodyPr/>
                        <a:lstStyle/>
                        <a:p>
                          <a:endParaRPr lang="ja-JP"/>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blipFill rotWithShape="0">
                          <a:blip r:embed="rId3"/>
                          <a:stretch>
                            <a:fillRect l="-133514" t="-122667" r="-1081" b="-398667"/>
                          </a:stretch>
                        </a:blipFill>
                      </a:tcPr>
                    </a:tc>
                  </a:tr>
                  <a:tr h="457200">
                    <a:tc>
                      <a:txBody>
                        <a:bodyPr/>
                        <a:lstStyle/>
                        <a:p>
                          <a:endParaRPr lang="ja-JP"/>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blipFill rotWithShape="0">
                          <a:blip r:embed="rId3"/>
                          <a:stretch>
                            <a:fillRect l="-279" t="-219737" r="-141504" b="-293421"/>
                          </a:stretch>
                        </a:blipFill>
                      </a:tcPr>
                    </a:tc>
                    <a:tc>
                      <a:txBody>
                        <a:bodyPr/>
                        <a:lstStyle/>
                        <a:p>
                          <a:endParaRPr lang="ja-JP"/>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blipFill rotWithShape="0">
                          <a:blip r:embed="rId3"/>
                          <a:stretch>
                            <a:fillRect l="-268657" t="-219737" r="-279104" b="-293421"/>
                          </a:stretch>
                        </a:blipFill>
                      </a:tcPr>
                    </a:tc>
                    <a:tc>
                      <a:txBody>
                        <a:bodyPr/>
                        <a:lstStyle/>
                        <a:p>
                          <a:endParaRPr lang="ja-JP"/>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blipFill rotWithShape="0">
                          <a:blip r:embed="rId3"/>
                          <a:stretch>
                            <a:fillRect l="-133514" t="-219737" r="-1081" b="-293421"/>
                          </a:stretch>
                        </a:blipFill>
                      </a:tcPr>
                    </a:tc>
                  </a:tr>
                  <a:tr h="457200">
                    <a:tc>
                      <a:txBody>
                        <a:bodyPr/>
                        <a:lstStyle/>
                        <a:p>
                          <a:endParaRPr lang="ja-JP"/>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blipFill rotWithShape="0">
                          <a:blip r:embed="rId3"/>
                          <a:stretch>
                            <a:fillRect l="-279" t="-324000" r="-141504" b="-197333"/>
                          </a:stretch>
                        </a:blipFill>
                      </a:tcPr>
                    </a:tc>
                    <a:tc>
                      <a:txBody>
                        <a:bodyPr/>
                        <a:lstStyle/>
                        <a:p>
                          <a:endParaRPr lang="ja-JP"/>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blipFill rotWithShape="0">
                          <a:blip r:embed="rId3"/>
                          <a:stretch>
                            <a:fillRect l="-268657" t="-324000" r="-279104" b="-197333"/>
                          </a:stretch>
                        </a:blipFill>
                      </a:tcPr>
                    </a:tc>
                    <a:tc>
                      <a:txBody>
                        <a:bodyPr/>
                        <a:lstStyle/>
                        <a:p>
                          <a:endParaRPr lang="ja-JP"/>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blipFill rotWithShape="0">
                          <a:blip r:embed="rId3"/>
                          <a:stretch>
                            <a:fillRect l="-133514" t="-324000" r="-1081" b="-197333"/>
                          </a:stretch>
                        </a:blipFill>
                      </a:tcPr>
                    </a:tc>
                  </a:tr>
                </a:tbl>
              </a:graphicData>
            </a:graphic>
          </p:graphicFrame>
        </mc:Fallback>
      </mc:AlternateContent>
      <p:cxnSp>
        <p:nvCxnSpPr>
          <p:cNvPr id="7" name="Line 495"/>
          <p:cNvCxnSpPr/>
          <p:nvPr/>
        </p:nvCxnSpPr>
        <p:spPr bwMode="auto">
          <a:xfrm flipV="1">
            <a:off x="7263797" y="3057316"/>
            <a:ext cx="0" cy="2995533"/>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8" name="Line 496"/>
          <p:cNvCxnSpPr/>
          <p:nvPr/>
        </p:nvCxnSpPr>
        <p:spPr bwMode="auto">
          <a:xfrm>
            <a:off x="7263797" y="6052849"/>
            <a:ext cx="2693606" cy="4128"/>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9" name="Line 497"/>
          <p:cNvCxnSpPr/>
          <p:nvPr/>
        </p:nvCxnSpPr>
        <p:spPr bwMode="auto">
          <a:xfrm>
            <a:off x="7263797" y="4555083"/>
            <a:ext cx="1778598" cy="0"/>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sp>
        <p:nvSpPr>
          <p:cNvPr id="10" name="Text Box 499"/>
          <p:cNvSpPr txBox="1">
            <a:spLocks noChangeArrowheads="1"/>
          </p:cNvSpPr>
          <p:nvPr/>
        </p:nvSpPr>
        <p:spPr bwMode="auto">
          <a:xfrm>
            <a:off x="7263797" y="4274252"/>
            <a:ext cx="337629" cy="280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A</a:t>
            </a:r>
            <a:endParaRPr lang="ja-JP" altLang="en-US" sz="1600" i="1" kern="100" dirty="0">
              <a:solidFill>
                <a:prstClr val="black"/>
              </a:solidFill>
              <a:latin typeface="Century"/>
              <a:ea typeface="ＭＳ 明朝"/>
              <a:cs typeface="Times New Roman"/>
            </a:endParaRPr>
          </a:p>
        </p:txBody>
      </p:sp>
      <p:sp>
        <p:nvSpPr>
          <p:cNvPr id="11" name="Text Box 500"/>
          <p:cNvSpPr txBox="1">
            <a:spLocks noChangeArrowheads="1"/>
          </p:cNvSpPr>
          <p:nvPr/>
        </p:nvSpPr>
        <p:spPr bwMode="auto">
          <a:xfrm>
            <a:off x="9002402" y="4439870"/>
            <a:ext cx="336804" cy="280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B</a:t>
            </a:r>
            <a:endParaRPr lang="ja-JP" altLang="en-US" sz="1600" i="1" kern="100" dirty="0">
              <a:solidFill>
                <a:prstClr val="black"/>
              </a:solidFill>
              <a:latin typeface="Century"/>
              <a:ea typeface="ＭＳ 明朝"/>
              <a:cs typeface="Times New Roman"/>
            </a:endParaRPr>
          </a:p>
        </p:txBody>
      </p:sp>
      <p:cxnSp>
        <p:nvCxnSpPr>
          <p:cNvPr id="12" name="Line 501"/>
          <p:cNvCxnSpPr/>
          <p:nvPr/>
        </p:nvCxnSpPr>
        <p:spPr bwMode="auto">
          <a:xfrm>
            <a:off x="9042394" y="3150927"/>
            <a:ext cx="825" cy="1416223"/>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13" name="Line 502"/>
          <p:cNvCxnSpPr/>
          <p:nvPr/>
        </p:nvCxnSpPr>
        <p:spPr bwMode="auto">
          <a:xfrm>
            <a:off x="9042394" y="4555083"/>
            <a:ext cx="0" cy="1497767"/>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14" name="Text Box 503"/>
          <p:cNvSpPr txBox="1">
            <a:spLocks noChangeArrowheads="1"/>
          </p:cNvSpPr>
          <p:nvPr/>
        </p:nvSpPr>
        <p:spPr bwMode="auto">
          <a:xfrm>
            <a:off x="6889355" y="6052849"/>
            <a:ext cx="347535" cy="259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O</a:t>
            </a:r>
            <a:endParaRPr lang="ja-JP" altLang="en-US" sz="1600" kern="100" dirty="0">
              <a:solidFill>
                <a:prstClr val="black"/>
              </a:solidFill>
              <a:latin typeface="Century"/>
              <a:ea typeface="ＭＳ 明朝"/>
              <a:cs typeface="Times New Roman"/>
            </a:endParaRPr>
          </a:p>
        </p:txBody>
      </p:sp>
      <p:sp>
        <p:nvSpPr>
          <p:cNvPr id="15" name="Text Box 510"/>
          <p:cNvSpPr txBox="1">
            <a:spLocks noChangeArrowheads="1"/>
          </p:cNvSpPr>
          <p:nvPr/>
        </p:nvSpPr>
        <p:spPr bwMode="auto">
          <a:xfrm>
            <a:off x="6421303" y="4202130"/>
            <a:ext cx="998855" cy="617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050" kern="100">
              <a:solidFill>
                <a:prstClr val="black"/>
              </a:solidFill>
              <a:latin typeface="ＭＳ 明朝"/>
              <a:ea typeface="ＭＳ 明朝"/>
              <a:cs typeface="Times New Roman"/>
            </a:endParaRPr>
          </a:p>
        </p:txBody>
      </p:sp>
      <p:sp>
        <p:nvSpPr>
          <p:cNvPr id="16" name="Text Box 515"/>
          <p:cNvSpPr txBox="1">
            <a:spLocks noChangeArrowheads="1"/>
          </p:cNvSpPr>
          <p:nvPr/>
        </p:nvSpPr>
        <p:spPr bwMode="auto">
          <a:xfrm>
            <a:off x="7357407" y="2495654"/>
            <a:ext cx="1872208" cy="285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ctr" defTabSz="914400"/>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a:t>
            </a:r>
            <a:r>
              <a:rPr lang="en-US" sz="1600" kern="100" dirty="0">
                <a:solidFill>
                  <a:prstClr val="black"/>
                </a:solidFill>
                <a:latin typeface=""/>
                <a:cs typeface="Times New Roman"/>
              </a:rPr>
              <a:t>a</a:t>
            </a:r>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a:t>
            </a:r>
            <a:r>
              <a:rPr lang="en-US" sz="1600" kern="100" dirty="0">
                <a:solidFill>
                  <a:prstClr val="black"/>
                </a:solidFill>
                <a:latin typeface=""/>
                <a:cs typeface="Times New Roman"/>
              </a:rPr>
              <a:t> </a:t>
            </a:r>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自国市場</a:t>
            </a:r>
          </a:p>
        </p:txBody>
      </p:sp>
      <p:cxnSp>
        <p:nvCxnSpPr>
          <p:cNvPr id="17" name="直線コネクタ 16"/>
          <p:cNvCxnSpPr/>
          <p:nvPr/>
        </p:nvCxnSpPr>
        <p:spPr>
          <a:xfrm>
            <a:off x="7263797" y="4555083"/>
            <a:ext cx="0" cy="1497767"/>
          </a:xfrm>
          <a:prstGeom prst="line">
            <a:avLst/>
          </a:prstGeom>
          <a:noFill/>
          <a:ln w="38100" cap="flat" cmpd="sng" algn="ctr">
            <a:solidFill>
              <a:sysClr val="windowText" lastClr="000000">
                <a:lumMod val="65000"/>
                <a:lumOff val="35000"/>
              </a:sysClr>
            </a:solidFill>
            <a:prstDash val="solid"/>
          </a:ln>
          <a:effectLst/>
        </p:spPr>
      </p:cxnSp>
      <p:graphicFrame>
        <p:nvGraphicFramePr>
          <p:cNvPr id="18" name="Object 1"/>
          <p:cNvGraphicFramePr>
            <a:graphicFrameLocks noChangeAspect="1"/>
          </p:cNvGraphicFramePr>
          <p:nvPr>
            <p:extLst/>
          </p:nvPr>
        </p:nvGraphicFramePr>
        <p:xfrm>
          <a:off x="6410114" y="4368185"/>
          <a:ext cx="825500" cy="371475"/>
        </p:xfrm>
        <a:graphic>
          <a:graphicData uri="http://schemas.openxmlformats.org/presentationml/2006/ole">
            <mc:AlternateContent xmlns:mc="http://schemas.openxmlformats.org/markup-compatibility/2006">
              <mc:Choice xmlns:v="urn:schemas-microsoft-com:vml" Requires="v">
                <p:oleObj spid="_x0000_s44082" name="数式" r:id="rId4" imgW="507960" imgH="228600" progId="Equation.3">
                  <p:embed/>
                </p:oleObj>
              </mc:Choice>
              <mc:Fallback>
                <p:oleObj name="数式" r:id="rId4" imgW="50796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10114" y="4368185"/>
                        <a:ext cx="825500" cy="371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Object 5"/>
          <p:cNvGraphicFramePr>
            <a:graphicFrameLocks noChangeAspect="1"/>
          </p:cNvGraphicFramePr>
          <p:nvPr>
            <p:extLst/>
          </p:nvPr>
        </p:nvGraphicFramePr>
        <p:xfrm>
          <a:off x="8902798" y="2814585"/>
          <a:ext cx="272415" cy="346710"/>
        </p:xfrm>
        <a:graphic>
          <a:graphicData uri="http://schemas.openxmlformats.org/presentationml/2006/ole">
            <mc:AlternateContent xmlns:mc="http://schemas.openxmlformats.org/markup-compatibility/2006">
              <mc:Choice xmlns:v="urn:schemas-microsoft-com:vml" Requires="v">
                <p:oleObj spid="_x0000_s44083" name="数式" r:id="rId6" imgW="164885" imgH="215619" progId="Equation.3">
                  <p:embed/>
                </p:oleObj>
              </mc:Choice>
              <mc:Fallback>
                <p:oleObj name="数式" r:id="rId6" imgW="164885" imgH="215619"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02798" y="2814585"/>
                        <a:ext cx="272415" cy="34671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 name="Object 7"/>
          <p:cNvGraphicFramePr>
            <a:graphicFrameLocks noChangeAspect="1"/>
          </p:cNvGraphicFramePr>
          <p:nvPr>
            <p:extLst/>
          </p:nvPr>
        </p:nvGraphicFramePr>
        <p:xfrm>
          <a:off x="8855173" y="6052849"/>
          <a:ext cx="309562" cy="458153"/>
        </p:xfrm>
        <a:graphic>
          <a:graphicData uri="http://schemas.openxmlformats.org/presentationml/2006/ole">
            <mc:AlternateContent xmlns:mc="http://schemas.openxmlformats.org/markup-compatibility/2006">
              <mc:Choice xmlns:v="urn:schemas-microsoft-com:vml" Requires="v">
                <p:oleObj spid="_x0000_s44084" name="数式" r:id="rId8" imgW="164957" imgH="241091" progId="Equation.3">
                  <p:embed/>
                </p:oleObj>
              </mc:Choice>
              <mc:Fallback>
                <p:oleObj name="数式" r:id="rId8" imgW="164957" imgH="241091"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855173" y="6052849"/>
                        <a:ext cx="309562" cy="45815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Text Box 221"/>
          <p:cNvSpPr txBox="1">
            <a:spLocks noChangeArrowheads="1"/>
          </p:cNvSpPr>
          <p:nvPr/>
        </p:nvSpPr>
        <p:spPr bwMode="auto">
          <a:xfrm>
            <a:off x="6193578" y="2865526"/>
            <a:ext cx="1080120" cy="244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ctr" defTabSz="914400"/>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第</a:t>
            </a:r>
            <a:r>
              <a:rPr lang="en-US" altLang="ja-JP" sz="1600" kern="100" dirty="0">
                <a:solidFill>
                  <a:prstClr val="black"/>
                </a:solidFill>
                <a:latin typeface="ＭＳ Ｐゴシック" panose="020B0600070205080204" pitchFamily="50" charset="-128"/>
                <a:ea typeface="ＭＳ Ｐゴシック" panose="020B0600070205080204" pitchFamily="50" charset="-128"/>
                <a:cs typeface="Times New Roman"/>
              </a:rPr>
              <a:t>1</a:t>
            </a:r>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財の</a:t>
            </a:r>
            <a:endParaRPr lang="en-US" altLang="ja-JP" sz="1600" kern="100" dirty="0">
              <a:solidFill>
                <a:prstClr val="black"/>
              </a:solidFill>
              <a:latin typeface="ＭＳ Ｐゴシック" panose="020B0600070205080204" pitchFamily="50" charset="-128"/>
              <a:ea typeface="ＭＳ Ｐゴシック" panose="020B0600070205080204" pitchFamily="50" charset="-128"/>
              <a:cs typeface="Times New Roman"/>
            </a:endParaRPr>
          </a:p>
          <a:p>
            <a:pPr algn="ctr" defTabSz="914400"/>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相対価格</a:t>
            </a:r>
          </a:p>
        </p:txBody>
      </p:sp>
      <p:sp>
        <p:nvSpPr>
          <p:cNvPr id="22" name="Text Box 221"/>
          <p:cNvSpPr txBox="1">
            <a:spLocks noChangeArrowheads="1"/>
          </p:cNvSpPr>
          <p:nvPr/>
        </p:nvSpPr>
        <p:spPr bwMode="auto">
          <a:xfrm>
            <a:off x="9991464" y="5918130"/>
            <a:ext cx="1080120" cy="244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第</a:t>
            </a:r>
            <a:r>
              <a:rPr lang="en-US" altLang="ja-JP" sz="1600" kern="100" dirty="0">
                <a:solidFill>
                  <a:prstClr val="black"/>
                </a:solidFill>
                <a:latin typeface="ＭＳ Ｐゴシック" panose="020B0600070205080204" pitchFamily="50" charset="-128"/>
                <a:ea typeface="ＭＳ Ｐゴシック" panose="020B0600070205080204" pitchFamily="50" charset="-128"/>
                <a:cs typeface="Times New Roman"/>
              </a:rPr>
              <a:t>1</a:t>
            </a:r>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財の量</a:t>
            </a:r>
          </a:p>
        </p:txBody>
      </p:sp>
      <p:sp>
        <p:nvSpPr>
          <p:cNvPr id="23" name="右矢印 22"/>
          <p:cNvSpPr/>
          <p:nvPr/>
        </p:nvSpPr>
        <p:spPr>
          <a:xfrm>
            <a:off x="5575935" y="4065183"/>
            <a:ext cx="501993" cy="3087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94245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left)">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par>
                          <p:cTn id="18" fill="hold">
                            <p:stCondLst>
                              <p:cond delay="500"/>
                            </p:stCondLst>
                            <p:childTnLst>
                              <p:par>
                                <p:cTn id="19" presetID="22" presetClass="entr" presetSubtype="4"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down)">
                                      <p:cBhvr>
                                        <p:cTn id="21" dur="500"/>
                                        <p:tgtEl>
                                          <p:spTgt spid="9"/>
                                        </p:tgtEl>
                                      </p:cBhvr>
                                    </p:animEffect>
                                  </p:childTnLst>
                                </p:cTn>
                              </p:par>
                            </p:childTnLst>
                          </p:cTn>
                        </p:par>
                        <p:par>
                          <p:cTn id="22" fill="hold">
                            <p:stCondLst>
                              <p:cond delay="1000"/>
                            </p:stCondLst>
                            <p:childTnLst>
                              <p:par>
                                <p:cTn id="23" presetID="22" presetClass="entr" presetSubtype="4"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down)">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供給曲線（つづき）</a:t>
            </a:r>
          </a:p>
        </p:txBody>
      </p:sp>
      <p:sp>
        <p:nvSpPr>
          <p:cNvPr id="3" name="コンテンツ プレースホルダー 2"/>
          <p:cNvSpPr>
            <a:spLocks noGrp="1"/>
          </p:cNvSpPr>
          <p:nvPr>
            <p:ph idx="1"/>
          </p:nvPr>
        </p:nvSpPr>
        <p:spPr/>
        <p:txBody>
          <a:bodyPr/>
          <a:lstStyle/>
          <a:p>
            <a:r>
              <a:rPr lang="ja-JP" altLang="en-US" dirty="0"/>
              <a:t>外国についても、自国と同様に第</a:t>
            </a:r>
            <a:r>
              <a:rPr lang="en-US" altLang="ja-JP" dirty="0"/>
              <a:t>1</a:t>
            </a:r>
            <a:r>
              <a:rPr lang="ja-JP" altLang="en-US" dirty="0"/>
              <a:t>財の国内供給曲線を導出</a:t>
            </a:r>
          </a:p>
          <a:p>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12</a:t>
            </a:fld>
            <a:endParaRPr kumimoji="1" lang="ja-JP" altLang="en-US" dirty="0"/>
          </a:p>
        </p:txBody>
      </p:sp>
      <p:cxnSp>
        <p:nvCxnSpPr>
          <p:cNvPr id="5" name="Line 495"/>
          <p:cNvCxnSpPr/>
          <p:nvPr/>
        </p:nvCxnSpPr>
        <p:spPr bwMode="auto">
          <a:xfrm flipV="1">
            <a:off x="2718558" y="3145881"/>
            <a:ext cx="0" cy="2995533"/>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6" name="Line 496"/>
          <p:cNvCxnSpPr/>
          <p:nvPr/>
        </p:nvCxnSpPr>
        <p:spPr bwMode="auto">
          <a:xfrm>
            <a:off x="2718558" y="6141414"/>
            <a:ext cx="2693606" cy="4128"/>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7" name="Line 497"/>
          <p:cNvCxnSpPr/>
          <p:nvPr/>
        </p:nvCxnSpPr>
        <p:spPr bwMode="auto">
          <a:xfrm>
            <a:off x="2718558" y="4643648"/>
            <a:ext cx="1778598" cy="0"/>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sp>
        <p:nvSpPr>
          <p:cNvPr id="8" name="Text Box 499"/>
          <p:cNvSpPr txBox="1">
            <a:spLocks noChangeArrowheads="1"/>
          </p:cNvSpPr>
          <p:nvPr/>
        </p:nvSpPr>
        <p:spPr bwMode="auto">
          <a:xfrm>
            <a:off x="2718558" y="4362817"/>
            <a:ext cx="337629" cy="280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A</a:t>
            </a:r>
            <a:endParaRPr lang="ja-JP" altLang="en-US" sz="1600" i="1" kern="100" dirty="0">
              <a:solidFill>
                <a:prstClr val="black"/>
              </a:solidFill>
              <a:latin typeface="Century"/>
              <a:ea typeface="ＭＳ 明朝"/>
              <a:cs typeface="Times New Roman"/>
            </a:endParaRPr>
          </a:p>
        </p:txBody>
      </p:sp>
      <p:sp>
        <p:nvSpPr>
          <p:cNvPr id="9" name="Text Box 500"/>
          <p:cNvSpPr txBox="1">
            <a:spLocks noChangeArrowheads="1"/>
          </p:cNvSpPr>
          <p:nvPr/>
        </p:nvSpPr>
        <p:spPr bwMode="auto">
          <a:xfrm>
            <a:off x="4457163" y="4528435"/>
            <a:ext cx="336804" cy="280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B</a:t>
            </a:r>
            <a:endParaRPr lang="ja-JP" altLang="en-US" sz="1600" i="1" kern="100" dirty="0">
              <a:solidFill>
                <a:prstClr val="black"/>
              </a:solidFill>
              <a:latin typeface="Century"/>
              <a:ea typeface="ＭＳ 明朝"/>
              <a:cs typeface="Times New Roman"/>
            </a:endParaRPr>
          </a:p>
        </p:txBody>
      </p:sp>
      <p:cxnSp>
        <p:nvCxnSpPr>
          <p:cNvPr id="10" name="Line 501"/>
          <p:cNvCxnSpPr/>
          <p:nvPr/>
        </p:nvCxnSpPr>
        <p:spPr bwMode="auto">
          <a:xfrm>
            <a:off x="4497155" y="3239492"/>
            <a:ext cx="825" cy="1416223"/>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11" name="Line 502"/>
          <p:cNvCxnSpPr/>
          <p:nvPr/>
        </p:nvCxnSpPr>
        <p:spPr bwMode="auto">
          <a:xfrm>
            <a:off x="4497155" y="4643648"/>
            <a:ext cx="0" cy="1497767"/>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12" name="Text Box 503"/>
          <p:cNvSpPr txBox="1">
            <a:spLocks noChangeArrowheads="1"/>
          </p:cNvSpPr>
          <p:nvPr/>
        </p:nvSpPr>
        <p:spPr bwMode="auto">
          <a:xfrm>
            <a:off x="2344116" y="6141414"/>
            <a:ext cx="347535" cy="259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O</a:t>
            </a:r>
            <a:endParaRPr lang="ja-JP" altLang="en-US" sz="1600" kern="100" dirty="0">
              <a:solidFill>
                <a:prstClr val="black"/>
              </a:solidFill>
              <a:latin typeface="Century"/>
              <a:ea typeface="ＭＳ 明朝"/>
              <a:cs typeface="Times New Roman"/>
            </a:endParaRPr>
          </a:p>
        </p:txBody>
      </p:sp>
      <p:sp>
        <p:nvSpPr>
          <p:cNvPr id="13" name="Text Box 510"/>
          <p:cNvSpPr txBox="1">
            <a:spLocks noChangeArrowheads="1"/>
          </p:cNvSpPr>
          <p:nvPr/>
        </p:nvSpPr>
        <p:spPr bwMode="auto">
          <a:xfrm>
            <a:off x="1876064" y="4290695"/>
            <a:ext cx="998855" cy="617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050" kern="100">
              <a:solidFill>
                <a:prstClr val="black"/>
              </a:solidFill>
              <a:latin typeface="ＭＳ 明朝"/>
              <a:ea typeface="ＭＳ 明朝"/>
              <a:cs typeface="Times New Roman"/>
            </a:endParaRPr>
          </a:p>
        </p:txBody>
      </p:sp>
      <p:sp>
        <p:nvSpPr>
          <p:cNvPr id="14" name="Text Box 515"/>
          <p:cNvSpPr txBox="1">
            <a:spLocks noChangeArrowheads="1"/>
          </p:cNvSpPr>
          <p:nvPr/>
        </p:nvSpPr>
        <p:spPr bwMode="auto">
          <a:xfrm>
            <a:off x="2812168" y="2584219"/>
            <a:ext cx="1872208" cy="285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ctr" defTabSz="914400"/>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a:t>
            </a:r>
            <a:r>
              <a:rPr lang="en-US" sz="1600" kern="100" dirty="0">
                <a:solidFill>
                  <a:prstClr val="black"/>
                </a:solidFill>
                <a:latin typeface=""/>
                <a:cs typeface="Times New Roman"/>
              </a:rPr>
              <a:t>a</a:t>
            </a:r>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a:t>
            </a:r>
            <a:r>
              <a:rPr lang="en-US" sz="1600" kern="100" dirty="0">
                <a:solidFill>
                  <a:prstClr val="black"/>
                </a:solidFill>
                <a:latin typeface=""/>
                <a:cs typeface="Times New Roman"/>
              </a:rPr>
              <a:t> </a:t>
            </a:r>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自国市場</a:t>
            </a:r>
          </a:p>
        </p:txBody>
      </p:sp>
      <p:cxnSp>
        <p:nvCxnSpPr>
          <p:cNvPr id="15" name="Line 517"/>
          <p:cNvCxnSpPr/>
          <p:nvPr/>
        </p:nvCxnSpPr>
        <p:spPr bwMode="auto">
          <a:xfrm flipV="1">
            <a:off x="6964121" y="3059049"/>
            <a:ext cx="14859" cy="3158365"/>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16" name="Line 518"/>
          <p:cNvCxnSpPr/>
          <p:nvPr/>
        </p:nvCxnSpPr>
        <p:spPr bwMode="auto">
          <a:xfrm>
            <a:off x="6952564" y="6209983"/>
            <a:ext cx="2693606" cy="4128"/>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sp>
        <p:nvSpPr>
          <p:cNvPr id="17" name="Text Box 521"/>
          <p:cNvSpPr txBox="1">
            <a:spLocks noChangeArrowheads="1"/>
          </p:cNvSpPr>
          <p:nvPr/>
        </p:nvSpPr>
        <p:spPr bwMode="auto">
          <a:xfrm>
            <a:off x="6689411" y="6184619"/>
            <a:ext cx="347535" cy="280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O</a:t>
            </a:r>
            <a:endParaRPr lang="ja-JP" altLang="en-US" sz="1600" kern="100" dirty="0">
              <a:solidFill>
                <a:prstClr val="black"/>
              </a:solidFill>
              <a:latin typeface="Century"/>
              <a:ea typeface="ＭＳ 明朝"/>
              <a:cs typeface="Times New Roman"/>
            </a:endParaRPr>
          </a:p>
        </p:txBody>
      </p:sp>
      <p:sp>
        <p:nvSpPr>
          <p:cNvPr id="18" name="Text Box 529"/>
          <p:cNvSpPr txBox="1">
            <a:spLocks noChangeArrowheads="1"/>
          </p:cNvSpPr>
          <p:nvPr/>
        </p:nvSpPr>
        <p:spPr bwMode="auto">
          <a:xfrm>
            <a:off x="6436627" y="2895600"/>
            <a:ext cx="539877" cy="617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050" kern="100">
              <a:solidFill>
                <a:prstClr val="black"/>
              </a:solidFill>
              <a:latin typeface="ＭＳ 明朝"/>
              <a:ea typeface="ＭＳ 明朝"/>
              <a:cs typeface="Times New Roman"/>
            </a:endParaRPr>
          </a:p>
        </p:txBody>
      </p:sp>
      <p:sp>
        <p:nvSpPr>
          <p:cNvPr id="19" name="Text Box 608"/>
          <p:cNvSpPr txBox="1">
            <a:spLocks noChangeArrowheads="1"/>
          </p:cNvSpPr>
          <p:nvPr/>
        </p:nvSpPr>
        <p:spPr bwMode="auto">
          <a:xfrm>
            <a:off x="7622302" y="2584219"/>
            <a:ext cx="1497766" cy="315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a:t>
            </a:r>
            <a:r>
              <a:rPr lang="en-US" sz="1600" kern="100" dirty="0">
                <a:solidFill>
                  <a:prstClr val="black"/>
                </a:solidFill>
                <a:latin typeface=""/>
                <a:cs typeface="Times New Roman"/>
              </a:rPr>
              <a:t>b</a:t>
            </a:r>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a:t>
            </a:r>
            <a:r>
              <a:rPr lang="en-US" sz="1600" kern="100" dirty="0">
                <a:solidFill>
                  <a:prstClr val="black"/>
                </a:solidFill>
                <a:latin typeface=""/>
                <a:cs typeface="Times New Roman"/>
              </a:rPr>
              <a:t> </a:t>
            </a:r>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外国市場</a:t>
            </a:r>
          </a:p>
        </p:txBody>
      </p:sp>
      <p:sp>
        <p:nvSpPr>
          <p:cNvPr id="20" name="Text Box 621"/>
          <p:cNvSpPr txBox="1">
            <a:spLocks noChangeArrowheads="1"/>
          </p:cNvSpPr>
          <p:nvPr/>
        </p:nvSpPr>
        <p:spPr bwMode="auto">
          <a:xfrm>
            <a:off x="6042038" y="5024565"/>
            <a:ext cx="998855" cy="617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050" kern="100">
              <a:solidFill>
                <a:prstClr val="black"/>
              </a:solidFill>
              <a:latin typeface="ＭＳ 明朝"/>
              <a:ea typeface="ＭＳ 明朝"/>
              <a:cs typeface="Times New Roman"/>
            </a:endParaRPr>
          </a:p>
        </p:txBody>
      </p:sp>
      <p:cxnSp>
        <p:nvCxnSpPr>
          <p:cNvPr id="21" name="Line 623"/>
          <p:cNvCxnSpPr/>
          <p:nvPr/>
        </p:nvCxnSpPr>
        <p:spPr bwMode="auto">
          <a:xfrm flipV="1">
            <a:off x="6963296" y="5298631"/>
            <a:ext cx="2154555" cy="826"/>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22" name="Line 624"/>
          <p:cNvCxnSpPr/>
          <p:nvPr/>
        </p:nvCxnSpPr>
        <p:spPr bwMode="auto">
          <a:xfrm>
            <a:off x="9113723" y="3298966"/>
            <a:ext cx="3302" cy="2016000"/>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sp>
        <p:nvSpPr>
          <p:cNvPr id="23" name="Text Box 626"/>
          <p:cNvSpPr txBox="1">
            <a:spLocks noChangeArrowheads="1"/>
          </p:cNvSpPr>
          <p:nvPr/>
        </p:nvSpPr>
        <p:spPr bwMode="auto">
          <a:xfrm>
            <a:off x="9068321" y="5164900"/>
            <a:ext cx="345884" cy="299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D</a:t>
            </a:r>
            <a:endParaRPr lang="ja-JP" altLang="en-US" sz="1600" i="1" kern="100" dirty="0">
              <a:solidFill>
                <a:prstClr val="black"/>
              </a:solidFill>
              <a:latin typeface="Century"/>
              <a:ea typeface="ＭＳ 明朝"/>
              <a:cs typeface="Times New Roman"/>
            </a:endParaRPr>
          </a:p>
        </p:txBody>
      </p:sp>
      <p:sp>
        <p:nvSpPr>
          <p:cNvPr id="24" name="Text Box 627"/>
          <p:cNvSpPr txBox="1">
            <a:spLocks noChangeArrowheads="1"/>
          </p:cNvSpPr>
          <p:nvPr/>
        </p:nvSpPr>
        <p:spPr bwMode="auto">
          <a:xfrm>
            <a:off x="6931101" y="5305235"/>
            <a:ext cx="448246" cy="26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spAutoFit/>
          </a:bodyPr>
          <a:lstStyle/>
          <a:p>
            <a:pPr algn="just" defTabSz="914400"/>
            <a:r>
              <a:rPr lang="en-US" sz="1600" i="1" kern="100" dirty="0">
                <a:solidFill>
                  <a:prstClr val="black"/>
                </a:solidFill>
                <a:latin typeface="Century"/>
                <a:ea typeface="ＭＳ 明朝"/>
                <a:cs typeface="Times New Roman"/>
              </a:rPr>
              <a:t>C</a:t>
            </a:r>
            <a:endParaRPr lang="ja-JP" altLang="en-US" sz="1600" i="1" kern="100" dirty="0">
              <a:solidFill>
                <a:prstClr val="black"/>
              </a:solidFill>
              <a:latin typeface="Century"/>
              <a:ea typeface="ＭＳ 明朝"/>
              <a:cs typeface="Times New Roman"/>
            </a:endParaRPr>
          </a:p>
        </p:txBody>
      </p:sp>
      <p:cxnSp>
        <p:nvCxnSpPr>
          <p:cNvPr id="25" name="Line 628"/>
          <p:cNvCxnSpPr/>
          <p:nvPr/>
        </p:nvCxnSpPr>
        <p:spPr bwMode="auto">
          <a:xfrm flipV="1">
            <a:off x="9117025" y="5315966"/>
            <a:ext cx="825" cy="860997"/>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26" name="Text Box 629"/>
          <p:cNvSpPr txBox="1">
            <a:spLocks noChangeArrowheads="1"/>
          </p:cNvSpPr>
          <p:nvPr/>
        </p:nvSpPr>
        <p:spPr bwMode="auto">
          <a:xfrm>
            <a:off x="8878456" y="3032633"/>
            <a:ext cx="539877" cy="617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050" kern="100">
              <a:solidFill>
                <a:prstClr val="black"/>
              </a:solidFill>
              <a:latin typeface="ＭＳ 明朝"/>
              <a:ea typeface="ＭＳ 明朝"/>
              <a:cs typeface="Times New Roman"/>
            </a:endParaRPr>
          </a:p>
        </p:txBody>
      </p:sp>
      <p:cxnSp>
        <p:nvCxnSpPr>
          <p:cNvPr id="27" name="直線コネクタ 26"/>
          <p:cNvCxnSpPr/>
          <p:nvPr/>
        </p:nvCxnSpPr>
        <p:spPr>
          <a:xfrm>
            <a:off x="2718558" y="4643648"/>
            <a:ext cx="0" cy="1497767"/>
          </a:xfrm>
          <a:prstGeom prst="line">
            <a:avLst/>
          </a:prstGeom>
          <a:noFill/>
          <a:ln w="38100" cap="flat" cmpd="sng" algn="ctr">
            <a:solidFill>
              <a:sysClr val="windowText" lastClr="000000">
                <a:lumMod val="65000"/>
                <a:lumOff val="35000"/>
              </a:sysClr>
            </a:solidFill>
            <a:prstDash val="solid"/>
          </a:ln>
          <a:effectLst/>
        </p:spPr>
      </p:cxnSp>
      <p:cxnSp>
        <p:nvCxnSpPr>
          <p:cNvPr id="28" name="直線コネクタ 27"/>
          <p:cNvCxnSpPr/>
          <p:nvPr/>
        </p:nvCxnSpPr>
        <p:spPr>
          <a:xfrm flipV="1">
            <a:off x="6967030" y="5298921"/>
            <a:ext cx="0" cy="914654"/>
          </a:xfrm>
          <a:prstGeom prst="line">
            <a:avLst/>
          </a:prstGeom>
          <a:noFill/>
          <a:ln w="38100" cap="flat" cmpd="sng" algn="ctr">
            <a:solidFill>
              <a:sysClr val="windowText" lastClr="000000">
                <a:lumMod val="65000"/>
                <a:lumOff val="35000"/>
              </a:sysClr>
            </a:solidFill>
            <a:prstDash val="solid"/>
          </a:ln>
          <a:effectLst/>
        </p:spPr>
      </p:cxnSp>
      <p:graphicFrame>
        <p:nvGraphicFramePr>
          <p:cNvPr id="29" name="Object 1"/>
          <p:cNvGraphicFramePr>
            <a:graphicFrameLocks noChangeAspect="1"/>
          </p:cNvGraphicFramePr>
          <p:nvPr>
            <p:extLst/>
          </p:nvPr>
        </p:nvGraphicFramePr>
        <p:xfrm>
          <a:off x="1864875" y="4456750"/>
          <a:ext cx="825500" cy="371475"/>
        </p:xfrm>
        <a:graphic>
          <a:graphicData uri="http://schemas.openxmlformats.org/presentationml/2006/ole">
            <mc:AlternateContent xmlns:mc="http://schemas.openxmlformats.org/markup-compatibility/2006">
              <mc:Choice xmlns:v="urn:schemas-microsoft-com:vml" Requires="v">
                <p:oleObj spid="_x0000_s45154" name="数式" r:id="rId3" imgW="507960" imgH="228600" progId="Equation.3">
                  <p:embed/>
                </p:oleObj>
              </mc:Choice>
              <mc:Fallback>
                <p:oleObj name="数式" r:id="rId3" imgW="50796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4875" y="4456750"/>
                        <a:ext cx="825500" cy="371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 name="Object 5"/>
          <p:cNvGraphicFramePr>
            <a:graphicFrameLocks noChangeAspect="1"/>
          </p:cNvGraphicFramePr>
          <p:nvPr>
            <p:extLst/>
          </p:nvPr>
        </p:nvGraphicFramePr>
        <p:xfrm>
          <a:off x="4357559" y="2903150"/>
          <a:ext cx="272415" cy="346710"/>
        </p:xfrm>
        <a:graphic>
          <a:graphicData uri="http://schemas.openxmlformats.org/presentationml/2006/ole">
            <mc:AlternateContent xmlns:mc="http://schemas.openxmlformats.org/markup-compatibility/2006">
              <mc:Choice xmlns:v="urn:schemas-microsoft-com:vml" Requires="v">
                <p:oleObj spid="_x0000_s45155" name="数式" r:id="rId5" imgW="164885" imgH="215619" progId="Equation.3">
                  <p:embed/>
                </p:oleObj>
              </mc:Choice>
              <mc:Fallback>
                <p:oleObj name="数式" r:id="rId5" imgW="164885" imgH="215619"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57559" y="2903150"/>
                        <a:ext cx="272415" cy="34671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 name="Object 7"/>
          <p:cNvGraphicFramePr>
            <a:graphicFrameLocks noChangeAspect="1"/>
          </p:cNvGraphicFramePr>
          <p:nvPr>
            <p:extLst/>
          </p:nvPr>
        </p:nvGraphicFramePr>
        <p:xfrm>
          <a:off x="4309934" y="6141414"/>
          <a:ext cx="309562" cy="458153"/>
        </p:xfrm>
        <a:graphic>
          <a:graphicData uri="http://schemas.openxmlformats.org/presentationml/2006/ole">
            <mc:AlternateContent xmlns:mc="http://schemas.openxmlformats.org/markup-compatibility/2006">
              <mc:Choice xmlns:v="urn:schemas-microsoft-com:vml" Requires="v">
                <p:oleObj spid="_x0000_s45156" name="数式" r:id="rId7" imgW="164957" imgH="241091" progId="Equation.3">
                  <p:embed/>
                </p:oleObj>
              </mc:Choice>
              <mc:Fallback>
                <p:oleObj name="数式" r:id="rId7" imgW="164957" imgH="241091"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09934" y="6141414"/>
                        <a:ext cx="309562" cy="45815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 name="Object 11"/>
          <p:cNvGraphicFramePr>
            <a:graphicFrameLocks noChangeAspect="1"/>
          </p:cNvGraphicFramePr>
          <p:nvPr>
            <p:extLst/>
          </p:nvPr>
        </p:nvGraphicFramePr>
        <p:xfrm>
          <a:off x="8932848" y="6235025"/>
          <a:ext cx="371475" cy="396240"/>
        </p:xfrm>
        <a:graphic>
          <a:graphicData uri="http://schemas.openxmlformats.org/presentationml/2006/ole">
            <mc:AlternateContent xmlns:mc="http://schemas.openxmlformats.org/markup-compatibility/2006">
              <mc:Choice xmlns:v="urn:schemas-microsoft-com:vml" Requires="v">
                <p:oleObj spid="_x0000_s45157" name="数式" r:id="rId9" imgW="228501" imgH="253890" progId="Equation.3">
                  <p:embed/>
                </p:oleObj>
              </mc:Choice>
              <mc:Fallback>
                <p:oleObj name="数式" r:id="rId9" imgW="228501" imgH="25389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932848" y="6235025"/>
                        <a:ext cx="371475" cy="3962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 name="Object 15"/>
          <p:cNvGraphicFramePr>
            <a:graphicFrameLocks noChangeAspect="1"/>
          </p:cNvGraphicFramePr>
          <p:nvPr>
            <p:extLst/>
          </p:nvPr>
        </p:nvGraphicFramePr>
        <p:xfrm>
          <a:off x="6124536" y="5111700"/>
          <a:ext cx="804862" cy="371475"/>
        </p:xfrm>
        <a:graphic>
          <a:graphicData uri="http://schemas.openxmlformats.org/presentationml/2006/ole">
            <mc:AlternateContent xmlns:mc="http://schemas.openxmlformats.org/markup-compatibility/2006">
              <mc:Choice xmlns:v="urn:schemas-microsoft-com:vml" Requires="v">
                <p:oleObj spid="_x0000_s45158" name="数式" r:id="rId11" imgW="495085" imgH="228501" progId="Equation.3">
                  <p:embed/>
                </p:oleObj>
              </mc:Choice>
              <mc:Fallback>
                <p:oleObj name="数式" r:id="rId11" imgW="495085" imgH="228501"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124536" y="5111700"/>
                        <a:ext cx="804862" cy="371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 name="Text Box 221"/>
          <p:cNvSpPr txBox="1">
            <a:spLocks noChangeArrowheads="1"/>
          </p:cNvSpPr>
          <p:nvPr/>
        </p:nvSpPr>
        <p:spPr bwMode="auto">
          <a:xfrm>
            <a:off x="2186815" y="2925209"/>
            <a:ext cx="1080120" cy="244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ctr" defTabSz="914400"/>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相対価格</a:t>
            </a:r>
          </a:p>
        </p:txBody>
      </p:sp>
      <p:sp>
        <p:nvSpPr>
          <p:cNvPr id="35" name="Text Box 221"/>
          <p:cNvSpPr txBox="1">
            <a:spLocks noChangeArrowheads="1"/>
          </p:cNvSpPr>
          <p:nvPr/>
        </p:nvSpPr>
        <p:spPr bwMode="auto">
          <a:xfrm>
            <a:off x="5446225" y="6006695"/>
            <a:ext cx="1080120" cy="244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第</a:t>
            </a:r>
            <a:r>
              <a:rPr lang="en-US" altLang="ja-JP" sz="1600" kern="100" dirty="0">
                <a:solidFill>
                  <a:prstClr val="black"/>
                </a:solidFill>
                <a:latin typeface="ＭＳ Ｐゴシック" panose="020B0600070205080204" pitchFamily="50" charset="-128"/>
                <a:ea typeface="ＭＳ Ｐゴシック" panose="020B0600070205080204" pitchFamily="50" charset="-128"/>
                <a:cs typeface="Times New Roman"/>
              </a:rPr>
              <a:t>1</a:t>
            </a:r>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財の量</a:t>
            </a:r>
          </a:p>
        </p:txBody>
      </p:sp>
      <p:sp>
        <p:nvSpPr>
          <p:cNvPr id="36" name="Text Box 221"/>
          <p:cNvSpPr txBox="1">
            <a:spLocks noChangeArrowheads="1"/>
          </p:cNvSpPr>
          <p:nvPr/>
        </p:nvSpPr>
        <p:spPr bwMode="auto">
          <a:xfrm>
            <a:off x="9586177" y="6078703"/>
            <a:ext cx="1080120" cy="244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第</a:t>
            </a:r>
            <a:r>
              <a:rPr lang="en-US" altLang="ja-JP" sz="1600" kern="100" dirty="0">
                <a:solidFill>
                  <a:prstClr val="black"/>
                </a:solidFill>
                <a:latin typeface="ＭＳ Ｐゴシック" panose="020B0600070205080204" pitchFamily="50" charset="-128"/>
                <a:ea typeface="ＭＳ Ｐゴシック" panose="020B0600070205080204" pitchFamily="50" charset="-128"/>
                <a:cs typeface="Times New Roman"/>
              </a:rPr>
              <a:t>1</a:t>
            </a:r>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財の量</a:t>
            </a:r>
          </a:p>
        </p:txBody>
      </p:sp>
      <p:graphicFrame>
        <p:nvGraphicFramePr>
          <p:cNvPr id="37" name="Object 18"/>
          <p:cNvGraphicFramePr>
            <a:graphicFrameLocks noChangeAspect="1"/>
          </p:cNvGraphicFramePr>
          <p:nvPr>
            <p:extLst/>
          </p:nvPr>
        </p:nvGraphicFramePr>
        <p:xfrm>
          <a:off x="8950234" y="2910351"/>
          <a:ext cx="360040" cy="385757"/>
        </p:xfrm>
        <a:graphic>
          <a:graphicData uri="http://schemas.openxmlformats.org/presentationml/2006/ole">
            <mc:AlternateContent xmlns:mc="http://schemas.openxmlformats.org/markup-compatibility/2006">
              <mc:Choice xmlns:v="urn:schemas-microsoft-com:vml" Requires="v">
                <p:oleObj spid="_x0000_s45159" name="数式" r:id="rId13" imgW="215806" imgH="228501" progId="Equation.3">
                  <p:embed/>
                </p:oleObj>
              </mc:Choice>
              <mc:Fallback>
                <p:oleObj name="数式" r:id="rId13" imgW="215806" imgH="228501"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950234" y="2910351"/>
                        <a:ext cx="360040" cy="38575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 name="Text Box 221"/>
          <p:cNvSpPr txBox="1">
            <a:spLocks noChangeArrowheads="1"/>
          </p:cNvSpPr>
          <p:nvPr/>
        </p:nvSpPr>
        <p:spPr bwMode="auto">
          <a:xfrm>
            <a:off x="6439479" y="2790718"/>
            <a:ext cx="1080120" cy="244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ctr" defTabSz="914400"/>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相対価格</a:t>
            </a:r>
          </a:p>
        </p:txBody>
      </p:sp>
    </p:spTree>
    <p:extLst>
      <p:ext uri="{BB962C8B-B14F-4D97-AF65-F5344CB8AC3E}">
        <p14:creationId xmlns:p14="http://schemas.microsoft.com/office/powerpoint/2010/main" val="1236143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wipe(down)">
                                      <p:cBhvr>
                                        <p:cTn id="20" dur="500"/>
                                        <p:tgtEl>
                                          <p:spTgt spid="28"/>
                                        </p:tgtEl>
                                      </p:cBhvr>
                                    </p:animEffect>
                                  </p:childTnLst>
                                </p:cTn>
                              </p:par>
                            </p:childTnLst>
                          </p:cTn>
                        </p:par>
                        <p:par>
                          <p:cTn id="21" fill="hold">
                            <p:stCondLst>
                              <p:cond delay="500"/>
                            </p:stCondLst>
                            <p:childTnLst>
                              <p:par>
                                <p:cTn id="22" presetID="22" presetClass="entr" presetSubtype="4"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down)">
                                      <p:cBhvr>
                                        <p:cTn id="24" dur="500"/>
                                        <p:tgtEl>
                                          <p:spTgt spid="21"/>
                                        </p:tgtEl>
                                      </p:cBhvr>
                                    </p:animEffect>
                                  </p:childTnLst>
                                </p:cTn>
                              </p:par>
                            </p:childTnLst>
                          </p:cTn>
                        </p:par>
                        <p:par>
                          <p:cTn id="25" fill="hold">
                            <p:stCondLst>
                              <p:cond delay="1000"/>
                            </p:stCondLst>
                            <p:childTnLst>
                              <p:par>
                                <p:cTn id="26" presetID="22" presetClass="entr" presetSubtype="4"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down)">
                                      <p:cBhvr>
                                        <p:cTn id="2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比較優位の決定</a:t>
            </a:r>
          </a:p>
        </p:txBody>
      </p:sp>
      <p:sp>
        <p:nvSpPr>
          <p:cNvPr id="3" name="コンテンツ プレースホルダー 2"/>
          <p:cNvSpPr>
            <a:spLocks noGrp="1"/>
          </p:cNvSpPr>
          <p:nvPr>
            <p:ph idx="1"/>
          </p:nvPr>
        </p:nvSpPr>
        <p:spPr/>
        <p:txBody>
          <a:bodyPr/>
          <a:lstStyle/>
          <a:p>
            <a:r>
              <a:rPr lang="ja-JP" altLang="en-US" dirty="0"/>
              <a:t>各国の</a:t>
            </a:r>
            <a:r>
              <a:rPr kumimoji="1" lang="ja-JP" altLang="en-US" dirty="0"/>
              <a:t>閉鎖経済下での均衡：国内需要曲線と国内供給曲線の交点</a:t>
            </a:r>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13</a:t>
            </a:fld>
            <a:endParaRPr kumimoji="1" lang="ja-JP" altLang="en-US" dirty="0"/>
          </a:p>
        </p:txBody>
      </p:sp>
      <p:cxnSp>
        <p:nvCxnSpPr>
          <p:cNvPr id="26" name="Line 533"/>
          <p:cNvCxnSpPr/>
          <p:nvPr/>
        </p:nvCxnSpPr>
        <p:spPr bwMode="auto">
          <a:xfrm flipH="1" flipV="1">
            <a:off x="1800722" y="2886371"/>
            <a:ext cx="1" cy="3168352"/>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27" name="Line 534"/>
          <p:cNvCxnSpPr/>
          <p:nvPr/>
        </p:nvCxnSpPr>
        <p:spPr bwMode="auto">
          <a:xfrm>
            <a:off x="1800722" y="6054723"/>
            <a:ext cx="2736304" cy="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28" name="Line 535"/>
          <p:cNvCxnSpPr/>
          <p:nvPr/>
        </p:nvCxnSpPr>
        <p:spPr bwMode="auto">
          <a:xfrm>
            <a:off x="1800722" y="4470547"/>
            <a:ext cx="1944216" cy="0"/>
          </a:xfrm>
          <a:prstGeom prst="line">
            <a:avLst/>
          </a:prstGeom>
          <a:noFill/>
          <a:ln w="38100">
            <a:solidFill>
              <a:sysClr val="windowText" lastClr="000000">
                <a:lumMod val="75000"/>
                <a:lumOff val="25000"/>
              </a:sysClr>
            </a:solidFill>
            <a:round/>
            <a:headEnd/>
            <a:tailEnd/>
          </a:ln>
          <a:extLst>
            <a:ext uri="{909E8E84-426E-40DD-AFC4-6F175D3DCCD1}">
              <a14:hiddenFill xmlns:a14="http://schemas.microsoft.com/office/drawing/2010/main">
                <a:noFill/>
              </a14:hiddenFill>
            </a:ext>
          </a:extLst>
        </p:spPr>
      </p:cxnSp>
      <p:sp>
        <p:nvSpPr>
          <p:cNvPr id="29" name="Text Box 537"/>
          <p:cNvSpPr txBox="1">
            <a:spLocks noChangeArrowheads="1"/>
          </p:cNvSpPr>
          <p:nvPr/>
        </p:nvSpPr>
        <p:spPr bwMode="auto">
          <a:xfrm>
            <a:off x="1762622" y="4216423"/>
            <a:ext cx="337630"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A</a:t>
            </a:r>
            <a:endParaRPr lang="ja-JP" altLang="en-US" sz="1600" i="1" kern="100" dirty="0">
              <a:solidFill>
                <a:prstClr val="black"/>
              </a:solidFill>
              <a:latin typeface="Century"/>
              <a:ea typeface="ＭＳ 明朝"/>
              <a:cs typeface="Times New Roman"/>
            </a:endParaRPr>
          </a:p>
        </p:txBody>
      </p:sp>
      <p:sp>
        <p:nvSpPr>
          <p:cNvPr id="30" name="Text Box 538"/>
          <p:cNvSpPr txBox="1">
            <a:spLocks noChangeArrowheads="1"/>
          </p:cNvSpPr>
          <p:nvPr/>
        </p:nvSpPr>
        <p:spPr bwMode="auto">
          <a:xfrm>
            <a:off x="3744938" y="4182515"/>
            <a:ext cx="327802" cy="27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B</a:t>
            </a:r>
            <a:endParaRPr lang="ja-JP" altLang="en-US" sz="1600" i="1" kern="100" dirty="0">
              <a:solidFill>
                <a:prstClr val="black"/>
              </a:solidFill>
              <a:latin typeface="Century"/>
              <a:ea typeface="ＭＳ 明朝"/>
              <a:cs typeface="Times New Roman"/>
            </a:endParaRPr>
          </a:p>
        </p:txBody>
      </p:sp>
      <p:cxnSp>
        <p:nvCxnSpPr>
          <p:cNvPr id="31" name="Line 539"/>
          <p:cNvCxnSpPr/>
          <p:nvPr/>
        </p:nvCxnSpPr>
        <p:spPr bwMode="auto">
          <a:xfrm>
            <a:off x="3744938" y="3462435"/>
            <a:ext cx="0" cy="1008112"/>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32" name="Line 540"/>
          <p:cNvCxnSpPr/>
          <p:nvPr/>
        </p:nvCxnSpPr>
        <p:spPr bwMode="auto">
          <a:xfrm flipH="1">
            <a:off x="3744938" y="4470547"/>
            <a:ext cx="1651" cy="1608074"/>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33" name="Text Box 541"/>
          <p:cNvSpPr txBox="1">
            <a:spLocks noChangeArrowheads="1"/>
          </p:cNvSpPr>
          <p:nvPr/>
        </p:nvSpPr>
        <p:spPr bwMode="auto">
          <a:xfrm>
            <a:off x="1512690" y="6054723"/>
            <a:ext cx="347536" cy="197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O</a:t>
            </a:r>
            <a:endParaRPr lang="ja-JP" altLang="en-US" sz="1600" i="1" kern="100" dirty="0">
              <a:solidFill>
                <a:prstClr val="black"/>
              </a:solidFill>
              <a:latin typeface="Century"/>
              <a:ea typeface="ＭＳ 明朝"/>
              <a:cs typeface="Times New Roman"/>
            </a:endParaRPr>
          </a:p>
        </p:txBody>
      </p:sp>
      <p:cxnSp>
        <p:nvCxnSpPr>
          <p:cNvPr id="34" name="Line 543"/>
          <p:cNvCxnSpPr/>
          <p:nvPr/>
        </p:nvCxnSpPr>
        <p:spPr bwMode="auto">
          <a:xfrm>
            <a:off x="1800722" y="3902103"/>
            <a:ext cx="2046415" cy="1985328"/>
          </a:xfrm>
          <a:prstGeom prst="line">
            <a:avLst/>
          </a:prstGeom>
          <a:noFill/>
          <a:ln w="38100">
            <a:solidFill>
              <a:sysClr val="window" lastClr="FFFFFF">
                <a:lumMod val="50000"/>
              </a:sysClr>
            </a:solidFill>
            <a:round/>
            <a:headEnd/>
            <a:tailEnd/>
          </a:ln>
          <a:extLst>
            <a:ext uri="{909E8E84-426E-40DD-AFC4-6F175D3DCCD1}">
              <a14:hiddenFill xmlns:a14="http://schemas.microsoft.com/office/drawing/2010/main">
                <a:noFill/>
              </a14:hiddenFill>
            </a:ext>
          </a:extLst>
        </p:spPr>
      </p:cxnSp>
      <p:sp>
        <p:nvSpPr>
          <p:cNvPr id="35" name="Text Box 545"/>
          <p:cNvSpPr txBox="1">
            <a:spLocks noChangeArrowheads="1"/>
          </p:cNvSpPr>
          <p:nvPr/>
        </p:nvSpPr>
        <p:spPr bwMode="auto">
          <a:xfrm>
            <a:off x="2304778" y="4182515"/>
            <a:ext cx="504056"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E </a:t>
            </a:r>
            <a:r>
              <a:rPr lang="en-US" sz="1600" i="1" kern="100" baseline="30000" dirty="0">
                <a:solidFill>
                  <a:prstClr val="black"/>
                </a:solidFill>
                <a:latin typeface="Century"/>
                <a:ea typeface="ＭＳ 明朝"/>
                <a:cs typeface="Times New Roman"/>
              </a:rPr>
              <a:t>H</a:t>
            </a:r>
            <a:endParaRPr lang="ja-JP" altLang="en-US" sz="1600" i="1" kern="100" dirty="0">
              <a:solidFill>
                <a:prstClr val="black"/>
              </a:solidFill>
              <a:latin typeface="Century"/>
              <a:ea typeface="ＭＳ 明朝"/>
              <a:cs typeface="Times New Roman"/>
            </a:endParaRPr>
          </a:p>
        </p:txBody>
      </p:sp>
      <p:sp>
        <p:nvSpPr>
          <p:cNvPr id="37" name="Text Box 553"/>
          <p:cNvSpPr txBox="1">
            <a:spLocks noChangeArrowheads="1"/>
          </p:cNvSpPr>
          <p:nvPr/>
        </p:nvSpPr>
        <p:spPr bwMode="auto">
          <a:xfrm>
            <a:off x="1800722" y="2500165"/>
            <a:ext cx="2664296" cy="285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ctr" defTabSz="914400"/>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自国</a:t>
            </a:r>
          </a:p>
        </p:txBody>
      </p:sp>
      <p:sp>
        <p:nvSpPr>
          <p:cNvPr id="40" name="Oval 22"/>
          <p:cNvSpPr>
            <a:spLocks noChangeAspect="1" noChangeArrowheads="1"/>
          </p:cNvSpPr>
          <p:nvPr/>
        </p:nvSpPr>
        <p:spPr bwMode="auto">
          <a:xfrm flipH="1" flipV="1">
            <a:off x="2352237" y="4428608"/>
            <a:ext cx="64807" cy="72672"/>
          </a:xfrm>
          <a:custGeom>
            <a:avLst/>
            <a:gdLst>
              <a:gd name="connsiteX0" fmla="*/ 0 w 64807"/>
              <a:gd name="connsiteY0" fmla="*/ 36336 h 72672"/>
              <a:gd name="connsiteX1" fmla="*/ 8220 w 64807"/>
              <a:gd name="connsiteY1" fmla="*/ 12152 h 72672"/>
              <a:gd name="connsiteX2" fmla="*/ 32404 w 64807"/>
              <a:gd name="connsiteY2" fmla="*/ 0 h 72672"/>
              <a:gd name="connsiteX3" fmla="*/ 56588 w 64807"/>
              <a:gd name="connsiteY3" fmla="*/ 12152 h 72672"/>
              <a:gd name="connsiteX4" fmla="*/ 64808 w 64807"/>
              <a:gd name="connsiteY4" fmla="*/ 36336 h 72672"/>
              <a:gd name="connsiteX5" fmla="*/ 56588 w 64807"/>
              <a:gd name="connsiteY5" fmla="*/ 60520 h 72672"/>
              <a:gd name="connsiteX6" fmla="*/ 32404 w 64807"/>
              <a:gd name="connsiteY6" fmla="*/ 72672 h 72672"/>
              <a:gd name="connsiteX7" fmla="*/ 8220 w 64807"/>
              <a:gd name="connsiteY7" fmla="*/ 60520 h 72672"/>
              <a:gd name="connsiteX8" fmla="*/ 0 w 64807"/>
              <a:gd name="connsiteY8" fmla="*/ 36336 h 7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 h="72672">
                <a:moveTo>
                  <a:pt x="0" y="36336"/>
                </a:moveTo>
                <a:cubicBezTo>
                  <a:pt x="0" y="27417"/>
                  <a:pt x="2926" y="18809"/>
                  <a:pt x="8220" y="12152"/>
                </a:cubicBezTo>
                <a:cubicBezTo>
                  <a:pt x="14368" y="4421"/>
                  <a:pt x="23167" y="0"/>
                  <a:pt x="32404" y="0"/>
                </a:cubicBezTo>
                <a:cubicBezTo>
                  <a:pt x="41642" y="0"/>
                  <a:pt x="50440" y="4421"/>
                  <a:pt x="56588" y="12152"/>
                </a:cubicBezTo>
                <a:cubicBezTo>
                  <a:pt x="61882" y="18809"/>
                  <a:pt x="64808" y="27417"/>
                  <a:pt x="64808" y="36336"/>
                </a:cubicBezTo>
                <a:cubicBezTo>
                  <a:pt x="64808" y="45255"/>
                  <a:pt x="61882" y="53863"/>
                  <a:pt x="56588" y="60520"/>
                </a:cubicBezTo>
                <a:cubicBezTo>
                  <a:pt x="50440" y="68251"/>
                  <a:pt x="41641" y="72672"/>
                  <a:pt x="32404" y="72672"/>
                </a:cubicBezTo>
                <a:cubicBezTo>
                  <a:pt x="23166" y="72672"/>
                  <a:pt x="14368" y="68251"/>
                  <a:pt x="8220" y="60520"/>
                </a:cubicBezTo>
                <a:cubicBezTo>
                  <a:pt x="2926" y="53863"/>
                  <a:pt x="0" y="45255"/>
                  <a:pt x="0" y="36336"/>
                </a:cubicBezTo>
                <a:close/>
              </a:path>
            </a:pathLst>
          </a:custGeom>
          <a:solidFill>
            <a:srgbClr val="000000"/>
          </a:solidFill>
          <a:ln w="31750">
            <a:solidFill>
              <a:srgbClr val="000000"/>
            </a:solidFill>
            <a:round/>
            <a:headEnd/>
            <a:tailEnd/>
          </a:ln>
        </p:spPr>
        <p:txBody>
          <a:bodyPr lIns="74295" tIns="8890" rIns="74295" bIns="8890"/>
          <a:lstStyle/>
          <a:p>
            <a:pPr defTabSz="914400"/>
            <a:endParaRPr lang="ja-JP" altLang="en-US" sz="1600" i="1">
              <a:solidFill>
                <a:prstClr val="black"/>
              </a:solidFill>
              <a:latin typeface="Calibri"/>
              <a:ea typeface="ＭＳ Ｐゴシック" panose="020B0600070205080204" pitchFamily="50" charset="-128"/>
            </a:endParaRPr>
          </a:p>
        </p:txBody>
      </p:sp>
      <p:graphicFrame>
        <p:nvGraphicFramePr>
          <p:cNvPr id="41" name="Object 1"/>
          <p:cNvGraphicFramePr>
            <a:graphicFrameLocks noChangeAspect="1"/>
          </p:cNvGraphicFramePr>
          <p:nvPr>
            <p:extLst/>
          </p:nvPr>
        </p:nvGraphicFramePr>
        <p:xfrm>
          <a:off x="3888954" y="5766691"/>
          <a:ext cx="238125" cy="266700"/>
        </p:xfrm>
        <a:graphic>
          <a:graphicData uri="http://schemas.openxmlformats.org/presentationml/2006/ole">
            <mc:AlternateContent xmlns:mc="http://schemas.openxmlformats.org/markup-compatibility/2006">
              <mc:Choice xmlns:v="urn:schemas-microsoft-com:vml" Requires="v">
                <p:oleObj spid="_x0000_s46210" name="数式" r:id="rId3" imgW="190335" imgH="215713" progId="Equation.3">
                  <p:embed/>
                </p:oleObj>
              </mc:Choice>
              <mc:Fallback>
                <p:oleObj name="数式" r:id="rId3" imgW="190335" imgH="215713"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8954" y="5766691"/>
                        <a:ext cx="238125"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2" name="Object 5"/>
          <p:cNvGraphicFramePr>
            <a:graphicFrameLocks noChangeAspect="1"/>
          </p:cNvGraphicFramePr>
          <p:nvPr>
            <p:extLst/>
          </p:nvPr>
        </p:nvGraphicFramePr>
        <p:xfrm>
          <a:off x="1152650" y="4326531"/>
          <a:ext cx="619125" cy="285750"/>
        </p:xfrm>
        <a:graphic>
          <a:graphicData uri="http://schemas.openxmlformats.org/presentationml/2006/ole">
            <mc:AlternateContent xmlns:mc="http://schemas.openxmlformats.org/markup-compatibility/2006">
              <mc:Choice xmlns:v="urn:schemas-microsoft-com:vml" Requires="v">
                <p:oleObj spid="_x0000_s46211" name="数式" r:id="rId5" imgW="495085" imgH="228501" progId="Equation.3">
                  <p:embed/>
                </p:oleObj>
              </mc:Choice>
              <mc:Fallback>
                <p:oleObj name="数式" r:id="rId5" imgW="495085" imgH="228501"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52650" y="4326531"/>
                        <a:ext cx="619125" cy="285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 name="Object 12"/>
          <p:cNvGraphicFramePr>
            <a:graphicFrameLocks noChangeAspect="1"/>
          </p:cNvGraphicFramePr>
          <p:nvPr>
            <p:extLst/>
          </p:nvPr>
        </p:nvGraphicFramePr>
        <p:xfrm>
          <a:off x="3600922" y="6054723"/>
          <a:ext cx="238125" cy="352425"/>
        </p:xfrm>
        <a:graphic>
          <a:graphicData uri="http://schemas.openxmlformats.org/presentationml/2006/ole">
            <mc:AlternateContent xmlns:mc="http://schemas.openxmlformats.org/markup-compatibility/2006">
              <mc:Choice xmlns:v="urn:schemas-microsoft-com:vml" Requires="v">
                <p:oleObj spid="_x0000_s46212" name="数式" r:id="rId7" imgW="164957" imgH="241091" progId="Equation.3">
                  <p:embed/>
                </p:oleObj>
              </mc:Choice>
              <mc:Fallback>
                <p:oleObj name="数式" r:id="rId7" imgW="164957" imgH="241091"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00922" y="6054723"/>
                        <a:ext cx="238125" cy="352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5" name="Line 539"/>
          <p:cNvCxnSpPr/>
          <p:nvPr/>
        </p:nvCxnSpPr>
        <p:spPr bwMode="auto">
          <a:xfrm>
            <a:off x="1800722" y="4470547"/>
            <a:ext cx="0" cy="1584176"/>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graphicFrame>
        <p:nvGraphicFramePr>
          <p:cNvPr id="46" name="Object 18"/>
          <p:cNvGraphicFramePr>
            <a:graphicFrameLocks noChangeAspect="1"/>
          </p:cNvGraphicFramePr>
          <p:nvPr>
            <p:extLst/>
          </p:nvPr>
        </p:nvGraphicFramePr>
        <p:xfrm>
          <a:off x="3600922" y="3174403"/>
          <a:ext cx="209550" cy="266700"/>
        </p:xfrm>
        <a:graphic>
          <a:graphicData uri="http://schemas.openxmlformats.org/presentationml/2006/ole">
            <mc:AlternateContent xmlns:mc="http://schemas.openxmlformats.org/markup-compatibility/2006">
              <mc:Choice xmlns:v="urn:schemas-microsoft-com:vml" Requires="v">
                <p:oleObj spid="_x0000_s46213" name="数式" r:id="rId9" imgW="164885" imgH="215619" progId="Equation.3">
                  <p:embed/>
                </p:oleObj>
              </mc:Choice>
              <mc:Fallback>
                <p:oleObj name="数式" r:id="rId9" imgW="164885" imgH="215619"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00922" y="3174403"/>
                        <a:ext cx="209550"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7" name="Text Box 221"/>
          <p:cNvSpPr txBox="1">
            <a:spLocks noChangeArrowheads="1"/>
          </p:cNvSpPr>
          <p:nvPr/>
        </p:nvSpPr>
        <p:spPr bwMode="auto">
          <a:xfrm>
            <a:off x="1268091" y="2641544"/>
            <a:ext cx="1080120" cy="244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ctr" defTabSz="914400"/>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相対価格</a:t>
            </a:r>
          </a:p>
        </p:txBody>
      </p:sp>
      <p:sp>
        <p:nvSpPr>
          <p:cNvPr id="48" name="Text Box 221"/>
          <p:cNvSpPr txBox="1">
            <a:spLocks noChangeArrowheads="1"/>
          </p:cNvSpPr>
          <p:nvPr/>
        </p:nvSpPr>
        <p:spPr bwMode="auto">
          <a:xfrm>
            <a:off x="4470351" y="5906515"/>
            <a:ext cx="1080120" cy="244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第</a:t>
            </a:r>
            <a:r>
              <a:rPr lang="en-US" altLang="ja-JP" sz="1600" kern="100" dirty="0">
                <a:solidFill>
                  <a:prstClr val="black"/>
                </a:solidFill>
                <a:latin typeface="ＭＳ Ｐゴシック" panose="020B0600070205080204" pitchFamily="50" charset="-128"/>
                <a:ea typeface="ＭＳ Ｐゴシック" panose="020B0600070205080204" pitchFamily="50" charset="-128"/>
                <a:cs typeface="Times New Roman"/>
              </a:rPr>
              <a:t>1</a:t>
            </a:r>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財の量</a:t>
            </a:r>
          </a:p>
        </p:txBody>
      </p:sp>
      <p:sp>
        <p:nvSpPr>
          <p:cNvPr id="49" name="Text Box 571"/>
          <p:cNvSpPr txBox="1">
            <a:spLocks noChangeArrowheads="1"/>
          </p:cNvSpPr>
          <p:nvPr/>
        </p:nvSpPr>
        <p:spPr bwMode="auto">
          <a:xfrm>
            <a:off x="6398214" y="4993570"/>
            <a:ext cx="150106" cy="26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600" i="1" kern="100">
              <a:solidFill>
                <a:prstClr val="black"/>
              </a:solidFill>
              <a:latin typeface="ＭＳ 明朝"/>
              <a:ea typeface="ＭＳ 明朝"/>
              <a:cs typeface="Times New Roman"/>
            </a:endParaRPr>
          </a:p>
        </p:txBody>
      </p:sp>
      <p:cxnSp>
        <p:nvCxnSpPr>
          <p:cNvPr id="50" name="Line 572"/>
          <p:cNvCxnSpPr/>
          <p:nvPr/>
        </p:nvCxnSpPr>
        <p:spPr bwMode="auto">
          <a:xfrm>
            <a:off x="6869507" y="3645529"/>
            <a:ext cx="2193354" cy="2133092"/>
          </a:xfrm>
          <a:prstGeom prst="line">
            <a:avLst/>
          </a:prstGeom>
          <a:noFill/>
          <a:ln w="38100">
            <a:solidFill>
              <a:sysClr val="window" lastClr="FFFFFF">
                <a:lumMod val="50000"/>
              </a:sysClr>
            </a:solidFill>
            <a:round/>
            <a:headEnd/>
            <a:tailEnd/>
          </a:ln>
          <a:extLst>
            <a:ext uri="{909E8E84-426E-40DD-AFC4-6F175D3DCCD1}">
              <a14:hiddenFill xmlns:a14="http://schemas.microsoft.com/office/drawing/2010/main">
                <a:noFill/>
              </a14:hiddenFill>
            </a:ext>
          </a:extLst>
        </p:spPr>
      </p:cxnSp>
      <p:cxnSp>
        <p:nvCxnSpPr>
          <p:cNvPr id="51" name="Line 573"/>
          <p:cNvCxnSpPr/>
          <p:nvPr/>
        </p:nvCxnSpPr>
        <p:spPr bwMode="auto">
          <a:xfrm flipV="1">
            <a:off x="6878588" y="2841492"/>
            <a:ext cx="0" cy="3199639"/>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52" name="Line 574"/>
          <p:cNvCxnSpPr/>
          <p:nvPr/>
        </p:nvCxnSpPr>
        <p:spPr bwMode="auto">
          <a:xfrm>
            <a:off x="6870761" y="6033391"/>
            <a:ext cx="2682584" cy="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53" name="Line 575"/>
          <p:cNvCxnSpPr/>
          <p:nvPr/>
        </p:nvCxnSpPr>
        <p:spPr bwMode="auto">
          <a:xfrm>
            <a:off x="6889049" y="5241303"/>
            <a:ext cx="2026873" cy="22206"/>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54" name="Line 576"/>
          <p:cNvCxnSpPr/>
          <p:nvPr/>
        </p:nvCxnSpPr>
        <p:spPr bwMode="auto">
          <a:xfrm>
            <a:off x="8899793" y="3525006"/>
            <a:ext cx="3302" cy="1742631"/>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sp>
        <p:nvSpPr>
          <p:cNvPr id="55" name="Text Box 577"/>
          <p:cNvSpPr txBox="1">
            <a:spLocks noChangeArrowheads="1"/>
          </p:cNvSpPr>
          <p:nvPr/>
        </p:nvSpPr>
        <p:spPr bwMode="auto">
          <a:xfrm>
            <a:off x="6817041" y="5241303"/>
            <a:ext cx="335979" cy="288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C</a:t>
            </a:r>
            <a:endParaRPr lang="ja-JP" altLang="en-US" sz="1600" i="1" kern="100" dirty="0">
              <a:solidFill>
                <a:prstClr val="black"/>
              </a:solidFill>
              <a:latin typeface="Century"/>
              <a:ea typeface="ＭＳ 明朝"/>
              <a:cs typeface="Times New Roman"/>
            </a:endParaRPr>
          </a:p>
        </p:txBody>
      </p:sp>
      <p:sp>
        <p:nvSpPr>
          <p:cNvPr id="56" name="Text Box 578"/>
          <p:cNvSpPr txBox="1">
            <a:spLocks noChangeArrowheads="1"/>
          </p:cNvSpPr>
          <p:nvPr/>
        </p:nvSpPr>
        <p:spPr bwMode="auto">
          <a:xfrm>
            <a:off x="8833265" y="5241303"/>
            <a:ext cx="345885" cy="339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D</a:t>
            </a:r>
            <a:endParaRPr lang="ja-JP" altLang="en-US" sz="1600" i="1" kern="100" dirty="0">
              <a:solidFill>
                <a:prstClr val="black"/>
              </a:solidFill>
              <a:latin typeface="Century"/>
              <a:ea typeface="ＭＳ 明朝"/>
              <a:cs typeface="Times New Roman"/>
            </a:endParaRPr>
          </a:p>
        </p:txBody>
      </p:sp>
      <p:cxnSp>
        <p:nvCxnSpPr>
          <p:cNvPr id="57" name="Line 579"/>
          <p:cNvCxnSpPr/>
          <p:nvPr/>
        </p:nvCxnSpPr>
        <p:spPr bwMode="auto">
          <a:xfrm flipH="1">
            <a:off x="8898586" y="5239569"/>
            <a:ext cx="826" cy="79413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58" name="Text Box 580"/>
          <p:cNvSpPr txBox="1">
            <a:spLocks noChangeArrowheads="1"/>
          </p:cNvSpPr>
          <p:nvPr/>
        </p:nvSpPr>
        <p:spPr bwMode="auto">
          <a:xfrm>
            <a:off x="9214820" y="5590407"/>
            <a:ext cx="150106" cy="26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600" i="1" kern="100">
              <a:solidFill>
                <a:prstClr val="black"/>
              </a:solidFill>
              <a:latin typeface="ＭＳ 明朝"/>
              <a:ea typeface="ＭＳ 明朝"/>
              <a:cs typeface="Times New Roman"/>
            </a:endParaRPr>
          </a:p>
        </p:txBody>
      </p:sp>
      <p:sp>
        <p:nvSpPr>
          <p:cNvPr id="59" name="Text Box 582"/>
          <p:cNvSpPr txBox="1">
            <a:spLocks noChangeArrowheads="1"/>
          </p:cNvSpPr>
          <p:nvPr/>
        </p:nvSpPr>
        <p:spPr bwMode="auto">
          <a:xfrm>
            <a:off x="8224978" y="5304911"/>
            <a:ext cx="505206" cy="26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spAutoFit/>
          </a:bodyPr>
          <a:lstStyle/>
          <a:p>
            <a:pPr algn="just" defTabSz="914400"/>
            <a:r>
              <a:rPr lang="en-US" sz="1600" i="1" kern="100" dirty="0">
                <a:solidFill>
                  <a:prstClr val="black"/>
                </a:solidFill>
                <a:latin typeface="Century"/>
                <a:ea typeface="ＭＳ 明朝"/>
                <a:cs typeface="Times New Roman"/>
              </a:rPr>
              <a:t>E</a:t>
            </a:r>
            <a:r>
              <a:rPr lang="en-US" sz="1600" i="1" kern="100" baseline="30000" dirty="0">
                <a:solidFill>
                  <a:prstClr val="black"/>
                </a:solidFill>
                <a:latin typeface="Century"/>
                <a:ea typeface="ＭＳ 明朝"/>
                <a:cs typeface="Times New Roman"/>
              </a:rPr>
              <a:t>F</a:t>
            </a:r>
            <a:endParaRPr lang="ja-JP" altLang="en-US" sz="1600" i="1" kern="100" dirty="0">
              <a:solidFill>
                <a:prstClr val="black"/>
              </a:solidFill>
              <a:latin typeface="Century"/>
              <a:ea typeface="ＭＳ 明朝"/>
              <a:cs typeface="Times New Roman"/>
            </a:endParaRPr>
          </a:p>
        </p:txBody>
      </p:sp>
      <p:sp>
        <p:nvSpPr>
          <p:cNvPr id="60" name="Text Box 587"/>
          <p:cNvSpPr txBox="1">
            <a:spLocks noChangeArrowheads="1"/>
          </p:cNvSpPr>
          <p:nvPr/>
        </p:nvSpPr>
        <p:spPr bwMode="auto">
          <a:xfrm>
            <a:off x="6585602" y="4499921"/>
            <a:ext cx="150106" cy="26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600" i="1" kern="100">
              <a:solidFill>
                <a:prstClr val="black"/>
              </a:solidFill>
              <a:latin typeface="ＭＳ 明朝"/>
              <a:ea typeface="ＭＳ 明朝"/>
              <a:cs typeface="Times New Roman"/>
            </a:endParaRPr>
          </a:p>
        </p:txBody>
      </p:sp>
      <p:sp>
        <p:nvSpPr>
          <p:cNvPr id="63" name="Text Box 591"/>
          <p:cNvSpPr txBox="1">
            <a:spLocks noChangeArrowheads="1"/>
          </p:cNvSpPr>
          <p:nvPr/>
        </p:nvSpPr>
        <p:spPr bwMode="auto">
          <a:xfrm>
            <a:off x="6857675" y="2495607"/>
            <a:ext cx="3024336" cy="285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ctr" defTabSz="914400"/>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外国</a:t>
            </a:r>
          </a:p>
        </p:txBody>
      </p:sp>
      <p:sp>
        <p:nvSpPr>
          <p:cNvPr id="64" name="Text Box 592"/>
          <p:cNvSpPr txBox="1">
            <a:spLocks noChangeArrowheads="1"/>
          </p:cNvSpPr>
          <p:nvPr/>
        </p:nvSpPr>
        <p:spPr bwMode="auto">
          <a:xfrm>
            <a:off x="6577280" y="5984996"/>
            <a:ext cx="345059" cy="41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a:solidFill>
                  <a:prstClr val="black"/>
                </a:solidFill>
                <a:latin typeface="Century"/>
                <a:ea typeface="ＭＳ 明朝"/>
                <a:cs typeface="Times New Roman"/>
              </a:rPr>
              <a:t>O</a:t>
            </a:r>
            <a:endParaRPr lang="ja-JP" altLang="en-US" sz="1600" i="1" kern="100">
              <a:solidFill>
                <a:prstClr val="black"/>
              </a:solidFill>
              <a:latin typeface="Century"/>
              <a:ea typeface="ＭＳ 明朝"/>
              <a:cs typeface="Times New Roman"/>
            </a:endParaRPr>
          </a:p>
        </p:txBody>
      </p:sp>
      <p:sp>
        <p:nvSpPr>
          <p:cNvPr id="67" name="Oval 22"/>
          <p:cNvSpPr>
            <a:spLocks noChangeAspect="1" noChangeArrowheads="1"/>
          </p:cNvSpPr>
          <p:nvPr/>
        </p:nvSpPr>
        <p:spPr bwMode="auto">
          <a:xfrm flipH="1" flipV="1">
            <a:off x="8491131" y="5222351"/>
            <a:ext cx="64807" cy="72672"/>
          </a:xfrm>
          <a:custGeom>
            <a:avLst/>
            <a:gdLst>
              <a:gd name="connsiteX0" fmla="*/ 0 w 64807"/>
              <a:gd name="connsiteY0" fmla="*/ 36336 h 72672"/>
              <a:gd name="connsiteX1" fmla="*/ 8220 w 64807"/>
              <a:gd name="connsiteY1" fmla="*/ 12152 h 72672"/>
              <a:gd name="connsiteX2" fmla="*/ 32404 w 64807"/>
              <a:gd name="connsiteY2" fmla="*/ 0 h 72672"/>
              <a:gd name="connsiteX3" fmla="*/ 56588 w 64807"/>
              <a:gd name="connsiteY3" fmla="*/ 12152 h 72672"/>
              <a:gd name="connsiteX4" fmla="*/ 64808 w 64807"/>
              <a:gd name="connsiteY4" fmla="*/ 36336 h 72672"/>
              <a:gd name="connsiteX5" fmla="*/ 56588 w 64807"/>
              <a:gd name="connsiteY5" fmla="*/ 60520 h 72672"/>
              <a:gd name="connsiteX6" fmla="*/ 32404 w 64807"/>
              <a:gd name="connsiteY6" fmla="*/ 72672 h 72672"/>
              <a:gd name="connsiteX7" fmla="*/ 8220 w 64807"/>
              <a:gd name="connsiteY7" fmla="*/ 60520 h 72672"/>
              <a:gd name="connsiteX8" fmla="*/ 0 w 64807"/>
              <a:gd name="connsiteY8" fmla="*/ 36336 h 7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 h="72672">
                <a:moveTo>
                  <a:pt x="0" y="36336"/>
                </a:moveTo>
                <a:cubicBezTo>
                  <a:pt x="0" y="27417"/>
                  <a:pt x="2926" y="18809"/>
                  <a:pt x="8220" y="12152"/>
                </a:cubicBezTo>
                <a:cubicBezTo>
                  <a:pt x="14368" y="4421"/>
                  <a:pt x="23167" y="0"/>
                  <a:pt x="32404" y="0"/>
                </a:cubicBezTo>
                <a:cubicBezTo>
                  <a:pt x="41642" y="0"/>
                  <a:pt x="50440" y="4421"/>
                  <a:pt x="56588" y="12152"/>
                </a:cubicBezTo>
                <a:cubicBezTo>
                  <a:pt x="61882" y="18809"/>
                  <a:pt x="64808" y="27417"/>
                  <a:pt x="64808" y="36336"/>
                </a:cubicBezTo>
                <a:cubicBezTo>
                  <a:pt x="64808" y="45255"/>
                  <a:pt x="61882" y="53863"/>
                  <a:pt x="56588" y="60520"/>
                </a:cubicBezTo>
                <a:cubicBezTo>
                  <a:pt x="50440" y="68251"/>
                  <a:pt x="41641" y="72672"/>
                  <a:pt x="32404" y="72672"/>
                </a:cubicBezTo>
                <a:cubicBezTo>
                  <a:pt x="23166" y="72672"/>
                  <a:pt x="14368" y="68251"/>
                  <a:pt x="8220" y="60520"/>
                </a:cubicBezTo>
                <a:cubicBezTo>
                  <a:pt x="2926" y="53863"/>
                  <a:pt x="0" y="45255"/>
                  <a:pt x="0" y="36336"/>
                </a:cubicBezTo>
                <a:close/>
              </a:path>
            </a:pathLst>
          </a:custGeom>
          <a:solidFill>
            <a:srgbClr val="000000"/>
          </a:solidFill>
          <a:ln w="31750">
            <a:solidFill>
              <a:srgbClr val="000000"/>
            </a:solidFill>
            <a:round/>
            <a:headEnd/>
            <a:tailEnd/>
          </a:ln>
        </p:spPr>
        <p:txBody>
          <a:bodyPr lIns="74295" tIns="8890" rIns="74295" bIns="8890"/>
          <a:lstStyle/>
          <a:p>
            <a:pPr defTabSz="914400"/>
            <a:endParaRPr lang="ja-JP" altLang="en-US" sz="1600" i="1">
              <a:solidFill>
                <a:prstClr val="black"/>
              </a:solidFill>
              <a:latin typeface="Calibri"/>
              <a:ea typeface="ＭＳ Ｐゴシック" panose="020B0600070205080204" pitchFamily="50" charset="-128"/>
            </a:endParaRPr>
          </a:p>
        </p:txBody>
      </p:sp>
      <p:cxnSp>
        <p:nvCxnSpPr>
          <p:cNvPr id="68" name="Line 576"/>
          <p:cNvCxnSpPr/>
          <p:nvPr/>
        </p:nvCxnSpPr>
        <p:spPr bwMode="auto">
          <a:xfrm>
            <a:off x="6889049" y="5241303"/>
            <a:ext cx="3302" cy="806527"/>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graphicFrame>
        <p:nvGraphicFramePr>
          <p:cNvPr id="69" name="Object 1"/>
          <p:cNvGraphicFramePr>
            <a:graphicFrameLocks noChangeAspect="1"/>
          </p:cNvGraphicFramePr>
          <p:nvPr>
            <p:extLst/>
          </p:nvPr>
        </p:nvGraphicFramePr>
        <p:xfrm>
          <a:off x="8761257" y="6042535"/>
          <a:ext cx="285750" cy="304800"/>
        </p:xfrm>
        <a:graphic>
          <a:graphicData uri="http://schemas.openxmlformats.org/presentationml/2006/ole">
            <mc:AlternateContent xmlns:mc="http://schemas.openxmlformats.org/markup-compatibility/2006">
              <mc:Choice xmlns:v="urn:schemas-microsoft-com:vml" Requires="v">
                <p:oleObj spid="_x0000_s46214" name="数式" r:id="rId11" imgW="228501" imgH="253890" progId="Equation.3">
                  <p:embed/>
                </p:oleObj>
              </mc:Choice>
              <mc:Fallback>
                <p:oleObj name="数式" r:id="rId11" imgW="228501" imgH="25389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761257" y="6042535"/>
                        <a:ext cx="285750"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0" name="Object 5"/>
          <p:cNvGraphicFramePr>
            <a:graphicFrameLocks noChangeAspect="1"/>
          </p:cNvGraphicFramePr>
          <p:nvPr>
            <p:extLst/>
          </p:nvPr>
        </p:nvGraphicFramePr>
        <p:xfrm>
          <a:off x="6240977" y="5097287"/>
          <a:ext cx="619125" cy="285750"/>
        </p:xfrm>
        <a:graphic>
          <a:graphicData uri="http://schemas.openxmlformats.org/presentationml/2006/ole">
            <mc:AlternateContent xmlns:mc="http://schemas.openxmlformats.org/markup-compatibility/2006">
              <mc:Choice xmlns:v="urn:schemas-microsoft-com:vml" Requires="v">
                <p:oleObj spid="_x0000_s46215" name="数式" r:id="rId13" imgW="495085" imgH="228501" progId="Equation.3">
                  <p:embed/>
                </p:oleObj>
              </mc:Choice>
              <mc:Fallback>
                <p:oleObj name="数式" r:id="rId13" imgW="495085" imgH="228501"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240977" y="5097287"/>
                        <a:ext cx="619125" cy="285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2" name="Object 11"/>
          <p:cNvGraphicFramePr>
            <a:graphicFrameLocks noChangeAspect="1"/>
          </p:cNvGraphicFramePr>
          <p:nvPr>
            <p:extLst/>
          </p:nvPr>
        </p:nvGraphicFramePr>
        <p:xfrm>
          <a:off x="8770401" y="3225079"/>
          <a:ext cx="266700" cy="285750"/>
        </p:xfrm>
        <a:graphic>
          <a:graphicData uri="http://schemas.openxmlformats.org/presentationml/2006/ole">
            <mc:AlternateContent xmlns:mc="http://schemas.openxmlformats.org/markup-compatibility/2006">
              <mc:Choice xmlns:v="urn:schemas-microsoft-com:vml" Requires="v">
                <p:oleObj spid="_x0000_s46216" name="数式" r:id="rId15" imgW="215806" imgH="228501" progId="Equation.3">
                  <p:embed/>
                </p:oleObj>
              </mc:Choice>
              <mc:Fallback>
                <p:oleObj name="数式" r:id="rId15" imgW="215806" imgH="228501"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770401" y="3225079"/>
                        <a:ext cx="266700" cy="285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3" name="Object 13"/>
          <p:cNvGraphicFramePr>
            <a:graphicFrameLocks noChangeAspect="1"/>
          </p:cNvGraphicFramePr>
          <p:nvPr>
            <p:extLst/>
          </p:nvPr>
        </p:nvGraphicFramePr>
        <p:xfrm>
          <a:off x="9049289" y="5673351"/>
          <a:ext cx="304800" cy="285750"/>
        </p:xfrm>
        <a:graphic>
          <a:graphicData uri="http://schemas.openxmlformats.org/presentationml/2006/ole">
            <mc:AlternateContent xmlns:mc="http://schemas.openxmlformats.org/markup-compatibility/2006">
              <mc:Choice xmlns:v="urn:schemas-microsoft-com:vml" Requires="v">
                <p:oleObj spid="_x0000_s46217" name="数式" r:id="rId17" imgW="241300" imgH="228600" progId="Equation.3">
                  <p:embed/>
                </p:oleObj>
              </mc:Choice>
              <mc:Fallback>
                <p:oleObj name="数式" r:id="rId17" imgW="241300" imgH="22860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9049289" y="5673351"/>
                        <a:ext cx="304800" cy="285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4" name="Text Box 221"/>
          <p:cNvSpPr txBox="1">
            <a:spLocks noChangeArrowheads="1"/>
          </p:cNvSpPr>
          <p:nvPr/>
        </p:nvSpPr>
        <p:spPr bwMode="auto">
          <a:xfrm>
            <a:off x="6332035" y="2586532"/>
            <a:ext cx="1080120" cy="244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ctr" defTabSz="914400"/>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相対価格</a:t>
            </a:r>
          </a:p>
        </p:txBody>
      </p:sp>
      <p:sp>
        <p:nvSpPr>
          <p:cNvPr id="75" name="Text Box 221"/>
          <p:cNvSpPr txBox="1">
            <a:spLocks noChangeArrowheads="1"/>
          </p:cNvSpPr>
          <p:nvPr/>
        </p:nvSpPr>
        <p:spPr bwMode="auto">
          <a:xfrm>
            <a:off x="9485529" y="5898900"/>
            <a:ext cx="1080120" cy="244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第</a:t>
            </a:r>
            <a:r>
              <a:rPr lang="en-US" altLang="ja-JP" sz="1600" kern="100" dirty="0">
                <a:solidFill>
                  <a:prstClr val="black"/>
                </a:solidFill>
                <a:latin typeface="ＭＳ Ｐゴシック" panose="020B0600070205080204" pitchFamily="50" charset="-128"/>
                <a:ea typeface="ＭＳ Ｐゴシック" panose="020B0600070205080204" pitchFamily="50" charset="-128"/>
                <a:cs typeface="Times New Roman"/>
              </a:rPr>
              <a:t>1</a:t>
            </a:r>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財の量</a:t>
            </a:r>
          </a:p>
        </p:txBody>
      </p:sp>
    </p:spTree>
    <p:extLst>
      <p:ext uri="{BB962C8B-B14F-4D97-AF65-F5344CB8AC3E}">
        <p14:creationId xmlns:p14="http://schemas.microsoft.com/office/powerpoint/2010/main" val="3330938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up)">
                                      <p:cBhvr>
                                        <p:cTn id="7" dur="500"/>
                                        <p:tgtEl>
                                          <p:spTgt spid="3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up)">
                                      <p:cBhvr>
                                        <p:cTn id="16" dur="500"/>
                                        <p:tgtEl>
                                          <p:spTgt spid="40"/>
                                        </p:tgtEl>
                                      </p:cBhvr>
                                    </p:animEffect>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wipe(up)">
                                      <p:cBhvr>
                                        <p:cTn id="20" dur="500"/>
                                        <p:tgtEl>
                                          <p:spTgt spid="3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wipe(left)">
                                      <p:cBhvr>
                                        <p:cTn id="25" dur="500"/>
                                        <p:tgtEl>
                                          <p:spTgt spid="50"/>
                                        </p:tgtEl>
                                      </p:cBhvr>
                                    </p:animEffect>
                                  </p:childTnLst>
                                </p:cTn>
                              </p:par>
                            </p:childTnLst>
                          </p:cTn>
                        </p:par>
                        <p:par>
                          <p:cTn id="26" fill="hold">
                            <p:stCondLst>
                              <p:cond delay="500"/>
                            </p:stCondLst>
                            <p:childTnLst>
                              <p:par>
                                <p:cTn id="27" presetID="22" presetClass="entr" presetSubtype="8" fill="hold" nodeType="after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wipe(left)">
                                      <p:cBhvr>
                                        <p:cTn id="29" dur="500"/>
                                        <p:tgtEl>
                                          <p:spTgt spid="73"/>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67"/>
                                        </p:tgtEl>
                                        <p:attrNameLst>
                                          <p:attrName>style.visibility</p:attrName>
                                        </p:attrNameLst>
                                      </p:cBhvr>
                                      <p:to>
                                        <p:strVal val="visible"/>
                                      </p:to>
                                    </p:set>
                                    <p:animEffect transition="in" filter="wipe(left)">
                                      <p:cBhvr>
                                        <p:cTn id="34" dur="500"/>
                                        <p:tgtEl>
                                          <p:spTgt spid="67"/>
                                        </p:tgtEl>
                                      </p:cBhvr>
                                    </p:animEffect>
                                  </p:childTnLst>
                                </p:cTn>
                              </p:par>
                            </p:childTnLst>
                          </p:cTn>
                        </p:par>
                        <p:par>
                          <p:cTn id="35" fill="hold">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wipe(left)">
                                      <p:cBhvr>
                                        <p:cTn id="38"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0" grpId="0" animBg="1"/>
      <p:bldP spid="59" grpId="0"/>
      <p:bldP spid="6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比較優位の決定（つづき）</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4"/>
                <a:ext cx="10515600" cy="4682053"/>
              </a:xfrm>
            </p:spPr>
            <p:txBody>
              <a:bodyPr>
                <a:normAutofit/>
              </a:bodyPr>
              <a:lstStyle/>
              <a:p>
                <a:r>
                  <a:rPr lang="ja-JP" altLang="en-US" dirty="0">
                    <a:solidFill>
                      <a:srgbClr val="000000"/>
                    </a:solidFill>
                  </a:rPr>
                  <a:t>第</a:t>
                </a:r>
                <a:r>
                  <a:rPr lang="en-US" altLang="ja-JP" dirty="0">
                    <a:solidFill>
                      <a:srgbClr val="000000"/>
                    </a:solidFill>
                  </a:rPr>
                  <a:t>1</a:t>
                </a:r>
                <a:r>
                  <a:rPr lang="ja-JP" altLang="en-US" dirty="0">
                    <a:solidFill>
                      <a:srgbClr val="000000"/>
                    </a:solidFill>
                  </a:rPr>
                  <a:t>財の機会費用は自国の方が高い（</a:t>
                </a:r>
                <a14:m>
                  <m:oMath xmlns:m="http://schemas.openxmlformats.org/officeDocument/2006/math">
                    <m:f>
                      <m:fPr>
                        <m:type m:val="lin"/>
                        <m:ctrlPr>
                          <a:rPr lang="ja-JP" altLang="en-US" i="1">
                            <a:solidFill>
                              <a:srgbClr val="000000"/>
                            </a:solidFill>
                            <a:latin typeface="Cambria Math" panose="02040503050406030204" pitchFamily="18" charset="0"/>
                          </a:rPr>
                        </m:ctrlPr>
                      </m:fPr>
                      <m:num>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1</m:t>
                            </m:r>
                          </m:sub>
                        </m:sSub>
                      </m:num>
                      <m:den>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2</m:t>
                            </m:r>
                          </m:sub>
                        </m:sSub>
                      </m:den>
                    </m:f>
                    <m:r>
                      <a:rPr lang="en-US" altLang="ja-JP" i="1">
                        <a:solidFill>
                          <a:srgbClr val="000000"/>
                        </a:solidFill>
                        <a:latin typeface="Cambria Math"/>
                        <a:ea typeface="Cambria Math"/>
                      </a:rPr>
                      <m:t>&gt;</m:t>
                    </m:r>
                    <m:f>
                      <m:fPr>
                        <m:type m:val="lin"/>
                        <m:ctrlPr>
                          <a:rPr lang="en-US" altLang="ja-JP" i="1">
                            <a:solidFill>
                              <a:srgbClr val="000000"/>
                            </a:solidFill>
                            <a:latin typeface="Cambria Math" panose="02040503050406030204" pitchFamily="18" charset="0"/>
                            <a:ea typeface="Cambria Math"/>
                          </a:rPr>
                        </m:ctrlPr>
                      </m:fPr>
                      <m:num>
                        <m:sSubSup>
                          <m:sSubSupPr>
                            <m:ctrlPr>
                              <a:rPr lang="en-US" altLang="ja-JP" i="1">
                                <a:solidFill>
                                  <a:srgbClr val="000000"/>
                                </a:solidFill>
                                <a:latin typeface="Cambria Math" panose="02040503050406030204" pitchFamily="18" charset="0"/>
                                <a:ea typeface="Cambria Math"/>
                              </a:rPr>
                            </m:ctrlPr>
                          </m:sSubSupPr>
                          <m:e>
                            <m:r>
                              <a:rPr lang="en-US" altLang="ja-JP" i="1">
                                <a:solidFill>
                                  <a:srgbClr val="000000"/>
                                </a:solidFill>
                                <a:latin typeface="Cambria Math"/>
                                <a:ea typeface="Cambria Math"/>
                              </a:rPr>
                              <m:t>𝑎</m:t>
                            </m:r>
                          </m:e>
                          <m:sub>
                            <m:r>
                              <a:rPr lang="en-US" altLang="ja-JP" i="1">
                                <a:solidFill>
                                  <a:srgbClr val="000000"/>
                                </a:solidFill>
                                <a:latin typeface="Cambria Math"/>
                                <a:ea typeface="Cambria Math"/>
                              </a:rPr>
                              <m:t>𝐿</m:t>
                            </m:r>
                            <m:r>
                              <a:rPr lang="en-US" altLang="ja-JP" i="1">
                                <a:solidFill>
                                  <a:srgbClr val="000000"/>
                                </a:solidFill>
                                <a:latin typeface="Cambria Math"/>
                                <a:ea typeface="Cambria Math"/>
                              </a:rPr>
                              <m:t>1</m:t>
                            </m:r>
                          </m:sub>
                          <m:sup>
                            <m:r>
                              <a:rPr lang="en-US" altLang="ja-JP" i="1">
                                <a:solidFill>
                                  <a:srgbClr val="000000"/>
                                </a:solidFill>
                                <a:latin typeface="Cambria Math"/>
                                <a:ea typeface="Cambria Math"/>
                              </a:rPr>
                              <m:t>𝐹</m:t>
                            </m:r>
                          </m:sup>
                        </m:sSubSup>
                      </m:num>
                      <m:den>
                        <m:sSubSup>
                          <m:sSubSupPr>
                            <m:ctrlPr>
                              <a:rPr lang="en-US" altLang="ja-JP" i="1">
                                <a:solidFill>
                                  <a:srgbClr val="000000"/>
                                </a:solidFill>
                                <a:latin typeface="Cambria Math" panose="02040503050406030204" pitchFamily="18" charset="0"/>
                                <a:ea typeface="Cambria Math"/>
                              </a:rPr>
                            </m:ctrlPr>
                          </m:sSubSupPr>
                          <m:e>
                            <m:r>
                              <a:rPr lang="en-US" altLang="ja-JP" i="1">
                                <a:solidFill>
                                  <a:srgbClr val="000000"/>
                                </a:solidFill>
                                <a:latin typeface="Cambria Math"/>
                                <a:ea typeface="Cambria Math"/>
                              </a:rPr>
                              <m:t>𝑎</m:t>
                            </m:r>
                          </m:e>
                          <m:sub>
                            <m:r>
                              <a:rPr lang="en-US" altLang="ja-JP" i="1">
                                <a:solidFill>
                                  <a:srgbClr val="000000"/>
                                </a:solidFill>
                                <a:latin typeface="Cambria Math"/>
                                <a:ea typeface="Cambria Math"/>
                              </a:rPr>
                              <m:t>𝐿</m:t>
                            </m:r>
                            <m:r>
                              <a:rPr lang="en-US" altLang="ja-JP" i="1">
                                <a:solidFill>
                                  <a:srgbClr val="000000"/>
                                </a:solidFill>
                                <a:latin typeface="Cambria Math"/>
                                <a:ea typeface="Cambria Math"/>
                              </a:rPr>
                              <m:t>2</m:t>
                            </m:r>
                          </m:sub>
                          <m:sup>
                            <m:r>
                              <a:rPr lang="en-US" altLang="ja-JP" i="1">
                                <a:solidFill>
                                  <a:srgbClr val="000000"/>
                                </a:solidFill>
                                <a:latin typeface="Cambria Math"/>
                                <a:ea typeface="Cambria Math"/>
                              </a:rPr>
                              <m:t>𝐹</m:t>
                            </m:r>
                          </m:sup>
                        </m:sSubSup>
                      </m:den>
                    </m:f>
                  </m:oMath>
                </a14:m>
                <a:r>
                  <a:rPr lang="ja-JP" altLang="en-US" dirty="0">
                    <a:solidFill>
                      <a:srgbClr val="000000"/>
                    </a:solidFill>
                  </a:rPr>
                  <a:t>）と仮定</a:t>
                </a:r>
                <a:endParaRPr lang="en-US" altLang="ja-JP" dirty="0">
                  <a:solidFill>
                    <a:srgbClr val="000000"/>
                  </a:solidFill>
                </a:endParaRPr>
              </a:p>
              <a:p>
                <a:r>
                  <a:rPr lang="ja-JP" altLang="en-US" dirty="0"/>
                  <a:t>→ 閉鎖経済下で第</a:t>
                </a:r>
                <a:r>
                  <a:rPr lang="en-US" altLang="ja-JP" dirty="0"/>
                  <a:t>1</a:t>
                </a:r>
                <a:r>
                  <a:rPr lang="ja-JP" altLang="en-US" dirty="0"/>
                  <a:t>財の均衡相対価格は自国の方が高い</a:t>
                </a:r>
                <a:endParaRPr lang="en-US" altLang="ja-JP" dirty="0"/>
              </a:p>
              <a:p>
                <a:r>
                  <a:rPr lang="ja-JP" altLang="en-US" dirty="0"/>
                  <a:t>「比較優位」を用いて表現すると、</a:t>
                </a:r>
              </a:p>
              <a:p>
                <a:pPr lvl="1"/>
                <a:r>
                  <a:rPr lang="ja-JP" altLang="en-US" dirty="0"/>
                  <a:t>自国：第</a:t>
                </a:r>
                <a:r>
                  <a:rPr lang="en-US" altLang="ja-JP" dirty="0"/>
                  <a:t>2</a:t>
                </a:r>
                <a:r>
                  <a:rPr lang="ja-JP" altLang="en-US" dirty="0"/>
                  <a:t>財に比較優位＆第</a:t>
                </a:r>
                <a:r>
                  <a:rPr lang="en-US" altLang="ja-JP" dirty="0"/>
                  <a:t>1</a:t>
                </a:r>
                <a:r>
                  <a:rPr lang="ja-JP" altLang="en-US" dirty="0"/>
                  <a:t>財に比較劣位</a:t>
                </a:r>
                <a:endParaRPr lang="en-US" altLang="ja-JP" dirty="0"/>
              </a:p>
              <a:p>
                <a:pPr lvl="1"/>
                <a:r>
                  <a:rPr lang="ja-JP" altLang="en-US" dirty="0"/>
                  <a:t>外国：第</a:t>
                </a:r>
                <a:r>
                  <a:rPr lang="en-US" altLang="ja-JP" dirty="0"/>
                  <a:t>1</a:t>
                </a:r>
                <a:r>
                  <a:rPr lang="ja-JP" altLang="en-US" dirty="0"/>
                  <a:t>財に比較優位＆第</a:t>
                </a:r>
                <a:r>
                  <a:rPr lang="en-US" altLang="ja-JP" dirty="0"/>
                  <a:t>2</a:t>
                </a:r>
                <a:r>
                  <a:rPr lang="ja-JP" altLang="en-US" dirty="0"/>
                  <a:t>財に比較劣位</a:t>
                </a:r>
                <a:endParaRPr lang="en-US" altLang="ja-JP" dirty="0"/>
              </a:p>
              <a:p>
                <a:r>
                  <a:rPr lang="ja-JP" altLang="en-US" dirty="0"/>
                  <a:t>両国間で貿易が始まると、</a:t>
                </a:r>
                <a:endParaRPr lang="en-US" altLang="ja-JP" dirty="0"/>
              </a:p>
              <a:p>
                <a:pPr lvl="1"/>
                <a:r>
                  <a:rPr lang="ja-JP" altLang="en-US" dirty="0"/>
                  <a:t>自国：第</a:t>
                </a:r>
                <a:r>
                  <a:rPr lang="en-US" altLang="ja-JP" dirty="0"/>
                  <a:t>2</a:t>
                </a:r>
                <a:r>
                  <a:rPr lang="ja-JP" altLang="en-US" dirty="0"/>
                  <a:t>財を輸出＆第</a:t>
                </a:r>
                <a:r>
                  <a:rPr lang="en-US" altLang="ja-JP" dirty="0"/>
                  <a:t>1</a:t>
                </a:r>
                <a:r>
                  <a:rPr lang="ja-JP" altLang="en-US" dirty="0"/>
                  <a:t>財を輸入</a:t>
                </a:r>
                <a:endParaRPr lang="en-US" altLang="ja-JP" dirty="0"/>
              </a:p>
              <a:p>
                <a:pPr lvl="1"/>
                <a:r>
                  <a:rPr lang="ja-JP" altLang="en-US" dirty="0"/>
                  <a:t>外国：第</a:t>
                </a:r>
                <a:r>
                  <a:rPr lang="en-US" altLang="ja-JP" dirty="0"/>
                  <a:t>1</a:t>
                </a:r>
                <a:r>
                  <a:rPr lang="ja-JP" altLang="en-US" dirty="0"/>
                  <a:t>財を輸出＆第</a:t>
                </a:r>
                <a:r>
                  <a:rPr lang="en-US" altLang="ja-JP" dirty="0"/>
                  <a:t>2</a:t>
                </a:r>
                <a:r>
                  <a:rPr lang="ja-JP" altLang="en-US" dirty="0"/>
                  <a:t>財を輸入</a:t>
                </a:r>
              </a:p>
              <a:p>
                <a:r>
                  <a:rPr lang="ja-JP" altLang="en-US" dirty="0"/>
                  <a:t>各国は国内生産の機会費用が他国より低い財に比較優位を持ち、その財を輸出（比較生産費説）</a:t>
                </a:r>
                <a:endParaRPr lang="en-US" altLang="ja-JP"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4"/>
                <a:ext cx="10515600" cy="4682053"/>
              </a:xfrm>
              <a:blipFill rotWithShape="0">
                <a:blip r:embed="rId2"/>
                <a:stretch>
                  <a:fillRect l="-1043" t="-273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14</a:t>
            </a:fld>
            <a:endParaRPr kumimoji="1" lang="ja-JP" altLang="en-US" dirty="0"/>
          </a:p>
        </p:txBody>
      </p:sp>
    </p:spTree>
    <p:extLst>
      <p:ext uri="{BB962C8B-B14F-4D97-AF65-F5344CB8AC3E}">
        <p14:creationId xmlns:p14="http://schemas.microsoft.com/office/powerpoint/2010/main" val="4285067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left)">
                                      <p:cBhvr>
                                        <p:cTn id="21" dur="500"/>
                                        <p:tgtEl>
                                          <p:spTgt spid="3">
                                            <p:txEl>
                                              <p:pRg st="3" end="3"/>
                                            </p:txEl>
                                          </p:spTgt>
                                        </p:tgtEl>
                                      </p:cBhvr>
                                    </p:animEffect>
                                  </p:childTnLst>
                                </p:cTn>
                              </p:par>
                            </p:childTnLst>
                          </p:cTn>
                        </p:par>
                        <p:par>
                          <p:cTn id="22" fill="hold">
                            <p:stCondLst>
                              <p:cond delay="1000"/>
                            </p:stCondLst>
                            <p:childTnLst>
                              <p:par>
                                <p:cTn id="23" presetID="22" presetClass="entr" presetSubtype="8" fill="hold" grpId="0"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left)">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wipe(left)">
                                      <p:cBhvr>
                                        <p:cTn id="30" dur="500"/>
                                        <p:tgtEl>
                                          <p:spTgt spid="3">
                                            <p:txEl>
                                              <p:pRg st="5" end="5"/>
                                            </p:txEl>
                                          </p:spTgt>
                                        </p:tgtEl>
                                      </p:cBhvr>
                                    </p:animEffect>
                                  </p:childTnLst>
                                </p:cTn>
                              </p:par>
                            </p:childTnLst>
                          </p:cTn>
                        </p:par>
                        <p:par>
                          <p:cTn id="31" fill="hold">
                            <p:stCondLst>
                              <p:cond delay="500"/>
                            </p:stCondLst>
                            <p:childTnLst>
                              <p:par>
                                <p:cTn id="32" presetID="22" presetClass="entr" presetSubtype="8" fill="hold" grpId="0" nodeType="after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wipe(left)">
                                      <p:cBhvr>
                                        <p:cTn id="34" dur="500"/>
                                        <p:tgtEl>
                                          <p:spTgt spid="3">
                                            <p:txEl>
                                              <p:pRg st="6" end="6"/>
                                            </p:txEl>
                                          </p:spTgt>
                                        </p:tgtEl>
                                      </p:cBhvr>
                                    </p:animEffect>
                                  </p:childTnLst>
                                </p:cTn>
                              </p:par>
                            </p:childTnLst>
                          </p:cTn>
                        </p:par>
                        <p:par>
                          <p:cTn id="35" fill="hold">
                            <p:stCondLst>
                              <p:cond delay="1000"/>
                            </p:stCondLst>
                            <p:childTnLst>
                              <p:par>
                                <p:cTn id="36" presetID="22" presetClass="entr" presetSubtype="8" fill="hold" grpId="0" nodeType="after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wipe(left)">
                                      <p:cBhvr>
                                        <p:cTn id="38" dur="500"/>
                                        <p:tgtEl>
                                          <p:spTgt spid="3">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wipe(left)">
                                      <p:cBhvr>
                                        <p:cTn id="4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自由貿易</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199" y="1825627"/>
                <a:ext cx="10655595" cy="918208"/>
              </a:xfrm>
            </p:spPr>
            <p:txBody>
              <a:bodyPr>
                <a:normAutofit fontScale="85000" lnSpcReduction="10000"/>
              </a:bodyPr>
              <a:lstStyle/>
              <a:p>
                <a:r>
                  <a:rPr lang="ja-JP" altLang="en-US" dirty="0"/>
                  <a:t>第</a:t>
                </a:r>
                <a:r>
                  <a:rPr lang="en-US" altLang="ja-JP" dirty="0"/>
                  <a:t>1</a:t>
                </a:r>
                <a:r>
                  <a:rPr lang="ja-JP" altLang="en-US" dirty="0"/>
                  <a:t>財の</a:t>
                </a:r>
                <a:r>
                  <a:rPr kumimoji="1" lang="ja-JP" altLang="en-US" dirty="0"/>
                  <a:t>自国の輸入量＝外国の輸出量 → 第</a:t>
                </a:r>
                <a:r>
                  <a:rPr kumimoji="1" lang="en-US" altLang="ja-JP" dirty="0"/>
                  <a:t>1</a:t>
                </a:r>
                <a:r>
                  <a:rPr kumimoji="1" lang="ja-JP" altLang="en-US" dirty="0"/>
                  <a:t>財の均衡国際相対価格</a:t>
                </a:r>
                <a14:m>
                  <m:oMath xmlns:m="http://schemas.openxmlformats.org/officeDocument/2006/math">
                    <m:sSubSup>
                      <m:sSubSupPr>
                        <m:ctrlPr>
                          <a:rPr kumimoji="1" lang="en-US" altLang="ja-JP" b="0" i="1" smtClean="0">
                            <a:latin typeface="Cambria Math" panose="02040503050406030204" pitchFamily="18" charset="0"/>
                          </a:rPr>
                        </m:ctrlPr>
                      </m:sSubSupPr>
                      <m:e>
                        <m:r>
                          <a:rPr lang="en-US" altLang="ja-JP" i="1">
                            <a:latin typeface="Cambria Math" panose="02040503050406030204" pitchFamily="18" charset="0"/>
                          </a:rPr>
                          <m:t>𝑝</m:t>
                        </m:r>
                      </m:e>
                      <m:sub>
                        <m:r>
                          <a:rPr kumimoji="1" lang="en-US" altLang="ja-JP" b="0" i="1" smtClean="0">
                            <a:latin typeface="Cambria Math" panose="02040503050406030204" pitchFamily="18" charset="0"/>
                          </a:rPr>
                          <m:t>1</m:t>
                        </m:r>
                      </m:sub>
                      <m:sup>
                        <m:r>
                          <a:rPr kumimoji="1" lang="en-US" altLang="ja-JP" b="0" i="1" smtClean="0">
                            <a:latin typeface="Cambria Math" panose="02040503050406030204" pitchFamily="18" charset="0"/>
                          </a:rPr>
                          <m:t>∗</m:t>
                        </m:r>
                      </m:sup>
                    </m:sSubSup>
                  </m:oMath>
                </a14:m>
                <a:r>
                  <a:rPr kumimoji="1" lang="ja-JP" altLang="en-US" dirty="0"/>
                  <a:t>の決定</a:t>
                </a:r>
                <a:endParaRPr kumimoji="1" lang="en-US" altLang="ja-JP" dirty="0"/>
              </a:p>
              <a:p>
                <a:pPr lvl="1"/>
                <a:r>
                  <a:rPr lang="ja-JP" altLang="en-US" dirty="0"/>
                  <a:t>ワルラス法則 → 第</a:t>
                </a:r>
                <a:r>
                  <a:rPr lang="en-US" altLang="ja-JP" dirty="0"/>
                  <a:t>2</a:t>
                </a:r>
                <a:r>
                  <a:rPr lang="ja-JP" altLang="en-US" dirty="0"/>
                  <a:t>財：自国の輸出量＝外国の輸入量</a:t>
                </a:r>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199" y="1825627"/>
                <a:ext cx="10655595" cy="918208"/>
              </a:xfrm>
              <a:blipFill rotWithShape="0">
                <a:blip r:embed="rId3"/>
                <a:stretch>
                  <a:fillRect l="-744" t="-15894" r="-172"/>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15</a:t>
            </a:fld>
            <a:endParaRPr kumimoji="1" lang="ja-JP" altLang="en-US" dirty="0"/>
          </a:p>
        </p:txBody>
      </p:sp>
      <p:cxnSp>
        <p:nvCxnSpPr>
          <p:cNvPr id="5" name="Line 533"/>
          <p:cNvCxnSpPr/>
          <p:nvPr/>
        </p:nvCxnSpPr>
        <p:spPr bwMode="auto">
          <a:xfrm flipH="1" flipV="1">
            <a:off x="1779457" y="3098996"/>
            <a:ext cx="1" cy="3168352"/>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6" name="Line 534"/>
          <p:cNvCxnSpPr/>
          <p:nvPr/>
        </p:nvCxnSpPr>
        <p:spPr bwMode="auto">
          <a:xfrm>
            <a:off x="1779457" y="6267348"/>
            <a:ext cx="2736304" cy="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7" name="Line 535"/>
          <p:cNvCxnSpPr/>
          <p:nvPr/>
        </p:nvCxnSpPr>
        <p:spPr bwMode="auto">
          <a:xfrm>
            <a:off x="1779457" y="4683172"/>
            <a:ext cx="1944216" cy="0"/>
          </a:xfrm>
          <a:prstGeom prst="line">
            <a:avLst/>
          </a:prstGeom>
          <a:noFill/>
          <a:ln w="38100">
            <a:solidFill>
              <a:sysClr val="windowText" lastClr="000000">
                <a:lumMod val="75000"/>
                <a:lumOff val="25000"/>
              </a:sysClr>
            </a:solidFill>
            <a:round/>
            <a:headEnd/>
            <a:tailEnd/>
          </a:ln>
          <a:extLst>
            <a:ext uri="{909E8E84-426E-40DD-AFC4-6F175D3DCCD1}">
              <a14:hiddenFill xmlns:a14="http://schemas.microsoft.com/office/drawing/2010/main">
                <a:noFill/>
              </a14:hiddenFill>
            </a:ext>
          </a:extLst>
        </p:spPr>
      </p:cxnSp>
      <p:sp>
        <p:nvSpPr>
          <p:cNvPr id="8" name="Text Box 537"/>
          <p:cNvSpPr txBox="1">
            <a:spLocks noChangeArrowheads="1"/>
          </p:cNvSpPr>
          <p:nvPr/>
        </p:nvSpPr>
        <p:spPr bwMode="auto">
          <a:xfrm>
            <a:off x="1741357" y="4429048"/>
            <a:ext cx="337630"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A</a:t>
            </a:r>
            <a:endParaRPr lang="ja-JP" altLang="en-US" sz="1600" i="1" kern="100" dirty="0">
              <a:solidFill>
                <a:prstClr val="black"/>
              </a:solidFill>
              <a:latin typeface="Century"/>
              <a:ea typeface="ＭＳ 明朝"/>
              <a:cs typeface="Times New Roman"/>
            </a:endParaRPr>
          </a:p>
        </p:txBody>
      </p:sp>
      <p:sp>
        <p:nvSpPr>
          <p:cNvPr id="9" name="Text Box 538"/>
          <p:cNvSpPr txBox="1">
            <a:spLocks noChangeArrowheads="1"/>
          </p:cNvSpPr>
          <p:nvPr/>
        </p:nvSpPr>
        <p:spPr bwMode="auto">
          <a:xfrm>
            <a:off x="3723673" y="4395140"/>
            <a:ext cx="327802" cy="27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B</a:t>
            </a:r>
            <a:endParaRPr lang="ja-JP" altLang="en-US" sz="1600" i="1" kern="100" dirty="0">
              <a:solidFill>
                <a:prstClr val="black"/>
              </a:solidFill>
              <a:latin typeface="Century"/>
              <a:ea typeface="ＭＳ 明朝"/>
              <a:cs typeface="Times New Roman"/>
            </a:endParaRPr>
          </a:p>
        </p:txBody>
      </p:sp>
      <p:cxnSp>
        <p:nvCxnSpPr>
          <p:cNvPr id="10" name="Line 539"/>
          <p:cNvCxnSpPr/>
          <p:nvPr/>
        </p:nvCxnSpPr>
        <p:spPr bwMode="auto">
          <a:xfrm>
            <a:off x="3723673" y="3675060"/>
            <a:ext cx="0" cy="1008112"/>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11" name="Line 540"/>
          <p:cNvCxnSpPr/>
          <p:nvPr/>
        </p:nvCxnSpPr>
        <p:spPr bwMode="auto">
          <a:xfrm flipH="1">
            <a:off x="3723673" y="4683172"/>
            <a:ext cx="1651" cy="1608074"/>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12" name="Text Box 541"/>
          <p:cNvSpPr txBox="1">
            <a:spLocks noChangeArrowheads="1"/>
          </p:cNvSpPr>
          <p:nvPr/>
        </p:nvSpPr>
        <p:spPr bwMode="auto">
          <a:xfrm>
            <a:off x="1491425" y="6267348"/>
            <a:ext cx="347536" cy="197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O</a:t>
            </a:r>
            <a:endParaRPr lang="ja-JP" altLang="en-US" sz="1600" i="1" kern="100" dirty="0">
              <a:solidFill>
                <a:prstClr val="black"/>
              </a:solidFill>
              <a:latin typeface="Century"/>
              <a:ea typeface="ＭＳ 明朝"/>
              <a:cs typeface="Times New Roman"/>
            </a:endParaRPr>
          </a:p>
        </p:txBody>
      </p:sp>
      <p:cxnSp>
        <p:nvCxnSpPr>
          <p:cNvPr id="13" name="Line 543"/>
          <p:cNvCxnSpPr/>
          <p:nvPr/>
        </p:nvCxnSpPr>
        <p:spPr bwMode="auto">
          <a:xfrm>
            <a:off x="1779457" y="4114728"/>
            <a:ext cx="2046415" cy="1985328"/>
          </a:xfrm>
          <a:prstGeom prst="line">
            <a:avLst/>
          </a:prstGeom>
          <a:noFill/>
          <a:ln w="38100">
            <a:solidFill>
              <a:sysClr val="window" lastClr="FFFFFF">
                <a:lumMod val="50000"/>
              </a:sysClr>
            </a:solidFill>
            <a:round/>
            <a:headEnd/>
            <a:tailEnd/>
          </a:ln>
          <a:extLst>
            <a:ext uri="{909E8E84-426E-40DD-AFC4-6F175D3DCCD1}">
              <a14:hiddenFill xmlns:a14="http://schemas.microsoft.com/office/drawing/2010/main">
                <a:noFill/>
              </a14:hiddenFill>
            </a:ext>
          </a:extLst>
        </p:spPr>
      </p:cxnSp>
      <p:sp>
        <p:nvSpPr>
          <p:cNvPr id="15" name="Text Box 553"/>
          <p:cNvSpPr txBox="1">
            <a:spLocks noChangeArrowheads="1"/>
          </p:cNvSpPr>
          <p:nvPr/>
        </p:nvSpPr>
        <p:spPr bwMode="auto">
          <a:xfrm>
            <a:off x="1779457" y="2712790"/>
            <a:ext cx="2664296" cy="285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ctr" defTabSz="914400"/>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自国</a:t>
            </a:r>
          </a:p>
        </p:txBody>
      </p:sp>
      <p:graphicFrame>
        <p:nvGraphicFramePr>
          <p:cNvPr id="17" name="Object 1"/>
          <p:cNvGraphicFramePr>
            <a:graphicFrameLocks noChangeAspect="1"/>
          </p:cNvGraphicFramePr>
          <p:nvPr>
            <p:extLst>
              <p:ext uri="{D42A27DB-BD31-4B8C-83A1-F6EECF244321}">
                <p14:modId xmlns:p14="http://schemas.microsoft.com/office/powerpoint/2010/main" val="2808490599"/>
              </p:ext>
            </p:extLst>
          </p:nvPr>
        </p:nvGraphicFramePr>
        <p:xfrm>
          <a:off x="3867689" y="5979316"/>
          <a:ext cx="238125" cy="266700"/>
        </p:xfrm>
        <a:graphic>
          <a:graphicData uri="http://schemas.openxmlformats.org/presentationml/2006/ole">
            <mc:AlternateContent xmlns:mc="http://schemas.openxmlformats.org/markup-compatibility/2006">
              <mc:Choice xmlns:v="urn:schemas-microsoft-com:vml" Requires="v">
                <p:oleObj spid="_x0000_s54391" name="数式" r:id="rId4" imgW="190335" imgH="215713" progId="Equation.3">
                  <p:embed/>
                </p:oleObj>
              </mc:Choice>
              <mc:Fallback>
                <p:oleObj name="数式" r:id="rId4" imgW="190335" imgH="215713"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67689" y="5979316"/>
                        <a:ext cx="238125"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Object 5"/>
          <p:cNvGraphicFramePr>
            <a:graphicFrameLocks noChangeAspect="1"/>
          </p:cNvGraphicFramePr>
          <p:nvPr>
            <p:extLst>
              <p:ext uri="{D42A27DB-BD31-4B8C-83A1-F6EECF244321}">
                <p14:modId xmlns:p14="http://schemas.microsoft.com/office/powerpoint/2010/main" val="2993582934"/>
              </p:ext>
            </p:extLst>
          </p:nvPr>
        </p:nvGraphicFramePr>
        <p:xfrm>
          <a:off x="1134099" y="4481123"/>
          <a:ext cx="619125" cy="285750"/>
        </p:xfrm>
        <a:graphic>
          <a:graphicData uri="http://schemas.openxmlformats.org/presentationml/2006/ole">
            <mc:AlternateContent xmlns:mc="http://schemas.openxmlformats.org/markup-compatibility/2006">
              <mc:Choice xmlns:v="urn:schemas-microsoft-com:vml" Requires="v">
                <p:oleObj spid="_x0000_s54392" name="数式" r:id="rId6" imgW="495085" imgH="228501" progId="Equation.3">
                  <p:embed/>
                </p:oleObj>
              </mc:Choice>
              <mc:Fallback>
                <p:oleObj name="数式" r:id="rId6" imgW="495085" imgH="228501"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34099" y="4481123"/>
                        <a:ext cx="619125" cy="285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Object 12"/>
          <p:cNvGraphicFramePr>
            <a:graphicFrameLocks noChangeAspect="1"/>
          </p:cNvGraphicFramePr>
          <p:nvPr>
            <p:extLst>
              <p:ext uri="{D42A27DB-BD31-4B8C-83A1-F6EECF244321}">
                <p14:modId xmlns:p14="http://schemas.microsoft.com/office/powerpoint/2010/main" val="16975849"/>
              </p:ext>
            </p:extLst>
          </p:nvPr>
        </p:nvGraphicFramePr>
        <p:xfrm>
          <a:off x="3579657" y="6267348"/>
          <a:ext cx="238125" cy="352425"/>
        </p:xfrm>
        <a:graphic>
          <a:graphicData uri="http://schemas.openxmlformats.org/presentationml/2006/ole">
            <mc:AlternateContent xmlns:mc="http://schemas.openxmlformats.org/markup-compatibility/2006">
              <mc:Choice xmlns:v="urn:schemas-microsoft-com:vml" Requires="v">
                <p:oleObj spid="_x0000_s54393" name="数式" r:id="rId8" imgW="164957" imgH="241091" progId="Equation.3">
                  <p:embed/>
                </p:oleObj>
              </mc:Choice>
              <mc:Fallback>
                <p:oleObj name="数式" r:id="rId8" imgW="164957" imgH="241091"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79657" y="6267348"/>
                        <a:ext cx="238125" cy="352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0" name="Line 539"/>
          <p:cNvCxnSpPr/>
          <p:nvPr/>
        </p:nvCxnSpPr>
        <p:spPr bwMode="auto">
          <a:xfrm>
            <a:off x="1779457" y="4683172"/>
            <a:ext cx="0" cy="1584176"/>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graphicFrame>
        <p:nvGraphicFramePr>
          <p:cNvPr id="21" name="Object 18"/>
          <p:cNvGraphicFramePr>
            <a:graphicFrameLocks noChangeAspect="1"/>
          </p:cNvGraphicFramePr>
          <p:nvPr>
            <p:extLst>
              <p:ext uri="{D42A27DB-BD31-4B8C-83A1-F6EECF244321}">
                <p14:modId xmlns:p14="http://schemas.microsoft.com/office/powerpoint/2010/main" val="1245781878"/>
              </p:ext>
            </p:extLst>
          </p:nvPr>
        </p:nvGraphicFramePr>
        <p:xfrm>
          <a:off x="3579657" y="3387028"/>
          <a:ext cx="209550" cy="266700"/>
        </p:xfrm>
        <a:graphic>
          <a:graphicData uri="http://schemas.openxmlformats.org/presentationml/2006/ole">
            <mc:AlternateContent xmlns:mc="http://schemas.openxmlformats.org/markup-compatibility/2006">
              <mc:Choice xmlns:v="urn:schemas-microsoft-com:vml" Requires="v">
                <p:oleObj spid="_x0000_s54394" name="数式" r:id="rId10" imgW="164885" imgH="215619" progId="Equation.3">
                  <p:embed/>
                </p:oleObj>
              </mc:Choice>
              <mc:Fallback>
                <p:oleObj name="数式" r:id="rId10" imgW="164885" imgH="215619"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79657" y="3387028"/>
                        <a:ext cx="209550"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Text Box 221"/>
          <p:cNvSpPr txBox="1">
            <a:spLocks noChangeArrowheads="1"/>
          </p:cNvSpPr>
          <p:nvPr/>
        </p:nvSpPr>
        <p:spPr bwMode="auto">
          <a:xfrm>
            <a:off x="1246826" y="2854169"/>
            <a:ext cx="1080120" cy="244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ctr" defTabSz="914400"/>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相対価格</a:t>
            </a:r>
          </a:p>
        </p:txBody>
      </p:sp>
      <p:sp>
        <p:nvSpPr>
          <p:cNvPr id="23" name="Text Box 221"/>
          <p:cNvSpPr txBox="1">
            <a:spLocks noChangeArrowheads="1"/>
          </p:cNvSpPr>
          <p:nvPr/>
        </p:nvSpPr>
        <p:spPr bwMode="auto">
          <a:xfrm>
            <a:off x="4449086" y="6119140"/>
            <a:ext cx="1080120" cy="244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第</a:t>
            </a:r>
            <a:r>
              <a:rPr lang="en-US" altLang="ja-JP" sz="1600" kern="100" dirty="0">
                <a:solidFill>
                  <a:prstClr val="black"/>
                </a:solidFill>
                <a:latin typeface="ＭＳ Ｐゴシック" panose="020B0600070205080204" pitchFamily="50" charset="-128"/>
                <a:ea typeface="ＭＳ Ｐゴシック" panose="020B0600070205080204" pitchFamily="50" charset="-128"/>
                <a:cs typeface="Times New Roman"/>
              </a:rPr>
              <a:t>1</a:t>
            </a:r>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財の量</a:t>
            </a:r>
          </a:p>
        </p:txBody>
      </p:sp>
      <p:sp>
        <p:nvSpPr>
          <p:cNvPr id="24" name="Text Box 571"/>
          <p:cNvSpPr txBox="1">
            <a:spLocks noChangeArrowheads="1"/>
          </p:cNvSpPr>
          <p:nvPr/>
        </p:nvSpPr>
        <p:spPr bwMode="auto">
          <a:xfrm>
            <a:off x="6376949" y="5206195"/>
            <a:ext cx="150106" cy="26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600" i="1" kern="100">
              <a:solidFill>
                <a:prstClr val="black"/>
              </a:solidFill>
              <a:latin typeface="ＭＳ 明朝"/>
              <a:ea typeface="ＭＳ 明朝"/>
              <a:cs typeface="Times New Roman"/>
            </a:endParaRPr>
          </a:p>
        </p:txBody>
      </p:sp>
      <p:cxnSp>
        <p:nvCxnSpPr>
          <p:cNvPr id="25" name="Line 572"/>
          <p:cNvCxnSpPr/>
          <p:nvPr/>
        </p:nvCxnSpPr>
        <p:spPr bwMode="auto">
          <a:xfrm>
            <a:off x="6848242" y="3858154"/>
            <a:ext cx="2193354" cy="2133092"/>
          </a:xfrm>
          <a:prstGeom prst="line">
            <a:avLst/>
          </a:prstGeom>
          <a:noFill/>
          <a:ln w="38100">
            <a:solidFill>
              <a:sysClr val="window" lastClr="FFFFFF">
                <a:lumMod val="50000"/>
              </a:sysClr>
            </a:solidFill>
            <a:round/>
            <a:headEnd/>
            <a:tailEnd/>
          </a:ln>
          <a:extLst>
            <a:ext uri="{909E8E84-426E-40DD-AFC4-6F175D3DCCD1}">
              <a14:hiddenFill xmlns:a14="http://schemas.microsoft.com/office/drawing/2010/main">
                <a:noFill/>
              </a14:hiddenFill>
            </a:ext>
          </a:extLst>
        </p:spPr>
      </p:cxnSp>
      <p:cxnSp>
        <p:nvCxnSpPr>
          <p:cNvPr id="26" name="Line 573"/>
          <p:cNvCxnSpPr/>
          <p:nvPr/>
        </p:nvCxnSpPr>
        <p:spPr bwMode="auto">
          <a:xfrm flipV="1">
            <a:off x="6857323" y="3054117"/>
            <a:ext cx="0" cy="3199639"/>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27" name="Line 574"/>
          <p:cNvCxnSpPr/>
          <p:nvPr/>
        </p:nvCxnSpPr>
        <p:spPr bwMode="auto">
          <a:xfrm>
            <a:off x="6849496" y="6246016"/>
            <a:ext cx="2682584" cy="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28" name="Line 575"/>
          <p:cNvCxnSpPr/>
          <p:nvPr/>
        </p:nvCxnSpPr>
        <p:spPr bwMode="auto">
          <a:xfrm>
            <a:off x="6867784" y="5453928"/>
            <a:ext cx="2026873" cy="22206"/>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29" name="Line 576"/>
          <p:cNvCxnSpPr/>
          <p:nvPr/>
        </p:nvCxnSpPr>
        <p:spPr bwMode="auto">
          <a:xfrm>
            <a:off x="8878528" y="3737631"/>
            <a:ext cx="3302" cy="1742631"/>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sp>
        <p:nvSpPr>
          <p:cNvPr id="30" name="Text Box 577"/>
          <p:cNvSpPr txBox="1">
            <a:spLocks noChangeArrowheads="1"/>
          </p:cNvSpPr>
          <p:nvPr/>
        </p:nvSpPr>
        <p:spPr bwMode="auto">
          <a:xfrm>
            <a:off x="6795776" y="5453928"/>
            <a:ext cx="335979" cy="288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C</a:t>
            </a:r>
            <a:endParaRPr lang="ja-JP" altLang="en-US" sz="1600" i="1" kern="100" dirty="0">
              <a:solidFill>
                <a:prstClr val="black"/>
              </a:solidFill>
              <a:latin typeface="Century"/>
              <a:ea typeface="ＭＳ 明朝"/>
              <a:cs typeface="Times New Roman"/>
            </a:endParaRPr>
          </a:p>
        </p:txBody>
      </p:sp>
      <p:sp>
        <p:nvSpPr>
          <p:cNvPr id="31" name="Text Box 578"/>
          <p:cNvSpPr txBox="1">
            <a:spLocks noChangeArrowheads="1"/>
          </p:cNvSpPr>
          <p:nvPr/>
        </p:nvSpPr>
        <p:spPr bwMode="auto">
          <a:xfrm>
            <a:off x="8812000" y="5453928"/>
            <a:ext cx="345885" cy="339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D</a:t>
            </a:r>
            <a:endParaRPr lang="ja-JP" altLang="en-US" sz="1600" i="1" kern="100" dirty="0">
              <a:solidFill>
                <a:prstClr val="black"/>
              </a:solidFill>
              <a:latin typeface="Century"/>
              <a:ea typeface="ＭＳ 明朝"/>
              <a:cs typeface="Times New Roman"/>
            </a:endParaRPr>
          </a:p>
        </p:txBody>
      </p:sp>
      <p:cxnSp>
        <p:nvCxnSpPr>
          <p:cNvPr id="32" name="Line 579"/>
          <p:cNvCxnSpPr/>
          <p:nvPr/>
        </p:nvCxnSpPr>
        <p:spPr bwMode="auto">
          <a:xfrm flipH="1">
            <a:off x="8877321" y="5452194"/>
            <a:ext cx="826" cy="79413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33" name="Text Box 580"/>
          <p:cNvSpPr txBox="1">
            <a:spLocks noChangeArrowheads="1"/>
          </p:cNvSpPr>
          <p:nvPr/>
        </p:nvSpPr>
        <p:spPr bwMode="auto">
          <a:xfrm>
            <a:off x="9193555" y="5803032"/>
            <a:ext cx="150106" cy="26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600" i="1" kern="100">
              <a:solidFill>
                <a:prstClr val="black"/>
              </a:solidFill>
              <a:latin typeface="ＭＳ 明朝"/>
              <a:ea typeface="ＭＳ 明朝"/>
              <a:cs typeface="Times New Roman"/>
            </a:endParaRPr>
          </a:p>
        </p:txBody>
      </p:sp>
      <p:sp>
        <p:nvSpPr>
          <p:cNvPr id="35" name="Text Box 587"/>
          <p:cNvSpPr txBox="1">
            <a:spLocks noChangeArrowheads="1"/>
          </p:cNvSpPr>
          <p:nvPr/>
        </p:nvSpPr>
        <p:spPr bwMode="auto">
          <a:xfrm>
            <a:off x="6564337" y="4712546"/>
            <a:ext cx="150106" cy="26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600" i="1" kern="100">
              <a:solidFill>
                <a:prstClr val="black"/>
              </a:solidFill>
              <a:latin typeface="ＭＳ 明朝"/>
              <a:ea typeface="ＭＳ 明朝"/>
              <a:cs typeface="Times New Roman"/>
            </a:endParaRPr>
          </a:p>
        </p:txBody>
      </p:sp>
      <p:sp>
        <p:nvSpPr>
          <p:cNvPr id="36" name="Text Box 591"/>
          <p:cNvSpPr txBox="1">
            <a:spLocks noChangeArrowheads="1"/>
          </p:cNvSpPr>
          <p:nvPr/>
        </p:nvSpPr>
        <p:spPr bwMode="auto">
          <a:xfrm>
            <a:off x="6836410" y="2708232"/>
            <a:ext cx="3024336" cy="285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ctr" defTabSz="914400"/>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外国</a:t>
            </a:r>
          </a:p>
        </p:txBody>
      </p:sp>
      <p:sp>
        <p:nvSpPr>
          <p:cNvPr id="37" name="Text Box 592"/>
          <p:cNvSpPr txBox="1">
            <a:spLocks noChangeArrowheads="1"/>
          </p:cNvSpPr>
          <p:nvPr/>
        </p:nvSpPr>
        <p:spPr bwMode="auto">
          <a:xfrm>
            <a:off x="6556015" y="6197621"/>
            <a:ext cx="345059" cy="41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a:solidFill>
                  <a:prstClr val="black"/>
                </a:solidFill>
                <a:latin typeface="Century"/>
                <a:ea typeface="ＭＳ 明朝"/>
                <a:cs typeface="Times New Roman"/>
              </a:rPr>
              <a:t>O</a:t>
            </a:r>
            <a:endParaRPr lang="ja-JP" altLang="en-US" sz="1600" i="1" kern="100">
              <a:solidFill>
                <a:prstClr val="black"/>
              </a:solidFill>
              <a:latin typeface="Century"/>
              <a:ea typeface="ＭＳ 明朝"/>
              <a:cs typeface="Times New Roman"/>
            </a:endParaRPr>
          </a:p>
        </p:txBody>
      </p:sp>
      <p:cxnSp>
        <p:nvCxnSpPr>
          <p:cNvPr id="39" name="Line 576"/>
          <p:cNvCxnSpPr/>
          <p:nvPr/>
        </p:nvCxnSpPr>
        <p:spPr bwMode="auto">
          <a:xfrm>
            <a:off x="6867784" y="5453928"/>
            <a:ext cx="3302" cy="806527"/>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graphicFrame>
        <p:nvGraphicFramePr>
          <p:cNvPr id="40" name="Object 1"/>
          <p:cNvGraphicFramePr>
            <a:graphicFrameLocks noChangeAspect="1"/>
          </p:cNvGraphicFramePr>
          <p:nvPr>
            <p:extLst>
              <p:ext uri="{D42A27DB-BD31-4B8C-83A1-F6EECF244321}">
                <p14:modId xmlns:p14="http://schemas.microsoft.com/office/powerpoint/2010/main" val="2143873205"/>
              </p:ext>
            </p:extLst>
          </p:nvPr>
        </p:nvGraphicFramePr>
        <p:xfrm>
          <a:off x="8739992" y="6255160"/>
          <a:ext cx="285750" cy="304800"/>
        </p:xfrm>
        <a:graphic>
          <a:graphicData uri="http://schemas.openxmlformats.org/presentationml/2006/ole">
            <mc:AlternateContent xmlns:mc="http://schemas.openxmlformats.org/markup-compatibility/2006">
              <mc:Choice xmlns:v="urn:schemas-microsoft-com:vml" Requires="v">
                <p:oleObj spid="_x0000_s54395" name="数式" r:id="rId12" imgW="228501" imgH="253890" progId="Equation.3">
                  <p:embed/>
                </p:oleObj>
              </mc:Choice>
              <mc:Fallback>
                <p:oleObj name="数式" r:id="rId12" imgW="228501" imgH="25389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739992" y="6255160"/>
                        <a:ext cx="285750"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 name="Object 5"/>
          <p:cNvGraphicFramePr>
            <a:graphicFrameLocks noChangeAspect="1"/>
          </p:cNvGraphicFramePr>
          <p:nvPr>
            <p:extLst>
              <p:ext uri="{D42A27DB-BD31-4B8C-83A1-F6EECF244321}">
                <p14:modId xmlns:p14="http://schemas.microsoft.com/office/powerpoint/2010/main" val="580387300"/>
              </p:ext>
            </p:extLst>
          </p:nvPr>
        </p:nvGraphicFramePr>
        <p:xfrm>
          <a:off x="6219712" y="5309912"/>
          <a:ext cx="619125" cy="285750"/>
        </p:xfrm>
        <a:graphic>
          <a:graphicData uri="http://schemas.openxmlformats.org/presentationml/2006/ole">
            <mc:AlternateContent xmlns:mc="http://schemas.openxmlformats.org/markup-compatibility/2006">
              <mc:Choice xmlns:v="urn:schemas-microsoft-com:vml" Requires="v">
                <p:oleObj spid="_x0000_s54396" name="数式" r:id="rId14" imgW="495085" imgH="228501" progId="Equation.3">
                  <p:embed/>
                </p:oleObj>
              </mc:Choice>
              <mc:Fallback>
                <p:oleObj name="数式" r:id="rId14" imgW="495085" imgH="228501"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219712" y="5309912"/>
                        <a:ext cx="619125" cy="285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2" name="Object 11"/>
          <p:cNvGraphicFramePr>
            <a:graphicFrameLocks noChangeAspect="1"/>
          </p:cNvGraphicFramePr>
          <p:nvPr>
            <p:extLst>
              <p:ext uri="{D42A27DB-BD31-4B8C-83A1-F6EECF244321}">
                <p14:modId xmlns:p14="http://schemas.microsoft.com/office/powerpoint/2010/main" val="825612367"/>
              </p:ext>
            </p:extLst>
          </p:nvPr>
        </p:nvGraphicFramePr>
        <p:xfrm>
          <a:off x="8749136" y="3437704"/>
          <a:ext cx="266700" cy="285750"/>
        </p:xfrm>
        <a:graphic>
          <a:graphicData uri="http://schemas.openxmlformats.org/presentationml/2006/ole">
            <mc:AlternateContent xmlns:mc="http://schemas.openxmlformats.org/markup-compatibility/2006">
              <mc:Choice xmlns:v="urn:schemas-microsoft-com:vml" Requires="v">
                <p:oleObj spid="_x0000_s54397" name="数式" r:id="rId16" imgW="215806" imgH="228501" progId="Equation.3">
                  <p:embed/>
                </p:oleObj>
              </mc:Choice>
              <mc:Fallback>
                <p:oleObj name="数式" r:id="rId16" imgW="215806" imgH="228501" progId="Equation.3">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749136" y="3437704"/>
                        <a:ext cx="266700" cy="285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 name="Object 13"/>
          <p:cNvGraphicFramePr>
            <a:graphicFrameLocks noChangeAspect="1"/>
          </p:cNvGraphicFramePr>
          <p:nvPr>
            <p:extLst>
              <p:ext uri="{D42A27DB-BD31-4B8C-83A1-F6EECF244321}">
                <p14:modId xmlns:p14="http://schemas.microsoft.com/office/powerpoint/2010/main" val="2764463736"/>
              </p:ext>
            </p:extLst>
          </p:nvPr>
        </p:nvGraphicFramePr>
        <p:xfrm>
          <a:off x="9028024" y="5885976"/>
          <a:ext cx="304800" cy="285750"/>
        </p:xfrm>
        <a:graphic>
          <a:graphicData uri="http://schemas.openxmlformats.org/presentationml/2006/ole">
            <mc:AlternateContent xmlns:mc="http://schemas.openxmlformats.org/markup-compatibility/2006">
              <mc:Choice xmlns:v="urn:schemas-microsoft-com:vml" Requires="v">
                <p:oleObj spid="_x0000_s54398" name="数式" r:id="rId18" imgW="241300" imgH="228600" progId="Equation.3">
                  <p:embed/>
                </p:oleObj>
              </mc:Choice>
              <mc:Fallback>
                <p:oleObj name="数式" r:id="rId18" imgW="241300" imgH="228600" progId="Equation.3">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9028024" y="5885976"/>
                        <a:ext cx="304800" cy="285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 name="Text Box 221"/>
          <p:cNvSpPr txBox="1">
            <a:spLocks noChangeArrowheads="1"/>
          </p:cNvSpPr>
          <p:nvPr/>
        </p:nvSpPr>
        <p:spPr bwMode="auto">
          <a:xfrm>
            <a:off x="6310770" y="2799157"/>
            <a:ext cx="1080120" cy="244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ctr" defTabSz="914400"/>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相対価格</a:t>
            </a:r>
          </a:p>
        </p:txBody>
      </p:sp>
      <p:sp>
        <p:nvSpPr>
          <p:cNvPr id="45" name="Text Box 221"/>
          <p:cNvSpPr txBox="1">
            <a:spLocks noChangeArrowheads="1"/>
          </p:cNvSpPr>
          <p:nvPr/>
        </p:nvSpPr>
        <p:spPr bwMode="auto">
          <a:xfrm>
            <a:off x="9464264" y="6111525"/>
            <a:ext cx="1080120" cy="244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第</a:t>
            </a:r>
            <a:r>
              <a:rPr lang="en-US" altLang="ja-JP" sz="1600" kern="100" dirty="0">
                <a:solidFill>
                  <a:prstClr val="black"/>
                </a:solidFill>
                <a:latin typeface="ＭＳ Ｐゴシック" panose="020B0600070205080204" pitchFamily="50" charset="-128"/>
                <a:ea typeface="ＭＳ Ｐゴシック" panose="020B0600070205080204" pitchFamily="50" charset="-128"/>
                <a:cs typeface="Times New Roman"/>
              </a:rPr>
              <a:t>1</a:t>
            </a:r>
            <a:r>
              <a:rPr lang="ja-JP" altLang="en-US" sz="1600" kern="100" dirty="0">
                <a:solidFill>
                  <a:prstClr val="black"/>
                </a:solidFill>
                <a:latin typeface="ＭＳ Ｐゴシック" panose="020B0600070205080204" pitchFamily="50" charset="-128"/>
                <a:ea typeface="ＭＳ Ｐゴシック" panose="020B0600070205080204" pitchFamily="50" charset="-128"/>
                <a:cs typeface="Times New Roman"/>
              </a:rPr>
              <a:t>財の量</a:t>
            </a:r>
          </a:p>
        </p:txBody>
      </p:sp>
      <p:cxnSp>
        <p:nvCxnSpPr>
          <p:cNvPr id="46" name="Line 575"/>
          <p:cNvCxnSpPr/>
          <p:nvPr/>
        </p:nvCxnSpPr>
        <p:spPr bwMode="auto">
          <a:xfrm>
            <a:off x="1798999" y="4945338"/>
            <a:ext cx="7665265" cy="83979"/>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cxnSp>
      <p:sp>
        <p:nvSpPr>
          <p:cNvPr id="48" name="AutoShape 24"/>
          <p:cNvSpPr>
            <a:spLocks/>
          </p:cNvSpPr>
          <p:nvPr/>
        </p:nvSpPr>
        <p:spPr bwMode="auto">
          <a:xfrm rot="5400000">
            <a:off x="8282447" y="4382968"/>
            <a:ext cx="346826" cy="767810"/>
          </a:xfrm>
          <a:prstGeom prst="leftBrace">
            <a:avLst>
              <a:gd name="adj1" fmla="val 24989"/>
              <a:gd name="adj2" fmla="val 50000"/>
            </a:avLst>
          </a:pr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49" name="Text Box 25"/>
          <p:cNvSpPr txBox="1">
            <a:spLocks noChangeArrowheads="1"/>
          </p:cNvSpPr>
          <p:nvPr/>
        </p:nvSpPr>
        <p:spPr bwMode="auto">
          <a:xfrm>
            <a:off x="7616976" y="4012682"/>
            <a:ext cx="132440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dirty="0">
                <a:solidFill>
                  <a:srgbClr val="FF3300"/>
                </a:solidFill>
              </a:rPr>
              <a:t>外国の</a:t>
            </a:r>
            <a:endParaRPr lang="en-US" altLang="ja-JP" sz="1600" dirty="0">
              <a:solidFill>
                <a:srgbClr val="FF3300"/>
              </a:solidFill>
            </a:endParaRPr>
          </a:p>
          <a:p>
            <a:pPr eaLnBrk="1" hangingPunct="1"/>
            <a:r>
              <a:rPr lang="ja-JP" altLang="en-US" sz="1600" dirty="0">
                <a:solidFill>
                  <a:srgbClr val="FF3300"/>
                </a:solidFill>
              </a:rPr>
              <a:t>第</a:t>
            </a:r>
            <a:r>
              <a:rPr lang="en-US" altLang="ja-JP" sz="1600" dirty="0">
                <a:solidFill>
                  <a:srgbClr val="FF3300"/>
                </a:solidFill>
              </a:rPr>
              <a:t>1</a:t>
            </a:r>
            <a:r>
              <a:rPr lang="ja-JP" altLang="en-US" sz="1600" dirty="0">
                <a:solidFill>
                  <a:srgbClr val="FF3300"/>
                </a:solidFill>
              </a:rPr>
              <a:t>財輸出量</a:t>
            </a:r>
          </a:p>
        </p:txBody>
      </p:sp>
      <p:sp>
        <p:nvSpPr>
          <p:cNvPr id="50" name="AutoShape 26"/>
          <p:cNvSpPr>
            <a:spLocks/>
          </p:cNvSpPr>
          <p:nvPr/>
        </p:nvSpPr>
        <p:spPr bwMode="auto">
          <a:xfrm rot="-5400000">
            <a:off x="2048780" y="4815466"/>
            <a:ext cx="327416" cy="762286"/>
          </a:xfrm>
          <a:prstGeom prst="leftBrace">
            <a:avLst>
              <a:gd name="adj1" fmla="val 25013"/>
              <a:gd name="adj2" fmla="val 50000"/>
            </a:avLst>
          </a:pr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51" name="Text Box 27"/>
          <p:cNvSpPr txBox="1">
            <a:spLocks noChangeArrowheads="1"/>
          </p:cNvSpPr>
          <p:nvPr/>
        </p:nvSpPr>
        <p:spPr bwMode="auto">
          <a:xfrm>
            <a:off x="1864552" y="5345279"/>
            <a:ext cx="132440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dirty="0">
                <a:solidFill>
                  <a:srgbClr val="FF3300"/>
                </a:solidFill>
              </a:rPr>
              <a:t>自国の</a:t>
            </a:r>
            <a:endParaRPr lang="en-US" altLang="ja-JP" sz="1600" dirty="0">
              <a:solidFill>
                <a:srgbClr val="FF3300"/>
              </a:solidFill>
            </a:endParaRPr>
          </a:p>
          <a:p>
            <a:pPr eaLnBrk="1" hangingPunct="1"/>
            <a:r>
              <a:rPr lang="ja-JP" altLang="en-US" sz="1600" dirty="0">
                <a:solidFill>
                  <a:srgbClr val="FF3300"/>
                </a:solidFill>
              </a:rPr>
              <a:t>第</a:t>
            </a:r>
            <a:r>
              <a:rPr lang="en-US" altLang="ja-JP" sz="1600" dirty="0">
                <a:solidFill>
                  <a:srgbClr val="FF3300"/>
                </a:solidFill>
              </a:rPr>
              <a:t>1</a:t>
            </a:r>
            <a:r>
              <a:rPr lang="ja-JP" altLang="en-US" sz="1600" dirty="0">
                <a:solidFill>
                  <a:srgbClr val="FF3300"/>
                </a:solidFill>
              </a:rPr>
              <a:t>財輸入量</a:t>
            </a:r>
          </a:p>
        </p:txBody>
      </p:sp>
      <p:sp>
        <p:nvSpPr>
          <p:cNvPr id="16" name="Oval 22"/>
          <p:cNvSpPr>
            <a:spLocks noChangeAspect="1" noChangeArrowheads="1"/>
          </p:cNvSpPr>
          <p:nvPr/>
        </p:nvSpPr>
        <p:spPr bwMode="auto">
          <a:xfrm flipH="1" flipV="1">
            <a:off x="2585101" y="4909254"/>
            <a:ext cx="64807" cy="72672"/>
          </a:xfrm>
          <a:custGeom>
            <a:avLst/>
            <a:gdLst>
              <a:gd name="connsiteX0" fmla="*/ 0 w 64807"/>
              <a:gd name="connsiteY0" fmla="*/ 36336 h 72672"/>
              <a:gd name="connsiteX1" fmla="*/ 8220 w 64807"/>
              <a:gd name="connsiteY1" fmla="*/ 12152 h 72672"/>
              <a:gd name="connsiteX2" fmla="*/ 32404 w 64807"/>
              <a:gd name="connsiteY2" fmla="*/ 0 h 72672"/>
              <a:gd name="connsiteX3" fmla="*/ 56588 w 64807"/>
              <a:gd name="connsiteY3" fmla="*/ 12152 h 72672"/>
              <a:gd name="connsiteX4" fmla="*/ 64808 w 64807"/>
              <a:gd name="connsiteY4" fmla="*/ 36336 h 72672"/>
              <a:gd name="connsiteX5" fmla="*/ 56588 w 64807"/>
              <a:gd name="connsiteY5" fmla="*/ 60520 h 72672"/>
              <a:gd name="connsiteX6" fmla="*/ 32404 w 64807"/>
              <a:gd name="connsiteY6" fmla="*/ 72672 h 72672"/>
              <a:gd name="connsiteX7" fmla="*/ 8220 w 64807"/>
              <a:gd name="connsiteY7" fmla="*/ 60520 h 72672"/>
              <a:gd name="connsiteX8" fmla="*/ 0 w 64807"/>
              <a:gd name="connsiteY8" fmla="*/ 36336 h 7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 h="72672">
                <a:moveTo>
                  <a:pt x="0" y="36336"/>
                </a:moveTo>
                <a:cubicBezTo>
                  <a:pt x="0" y="27417"/>
                  <a:pt x="2926" y="18809"/>
                  <a:pt x="8220" y="12152"/>
                </a:cubicBezTo>
                <a:cubicBezTo>
                  <a:pt x="14368" y="4421"/>
                  <a:pt x="23167" y="0"/>
                  <a:pt x="32404" y="0"/>
                </a:cubicBezTo>
                <a:cubicBezTo>
                  <a:pt x="41642" y="0"/>
                  <a:pt x="50440" y="4421"/>
                  <a:pt x="56588" y="12152"/>
                </a:cubicBezTo>
                <a:cubicBezTo>
                  <a:pt x="61882" y="18809"/>
                  <a:pt x="64808" y="27417"/>
                  <a:pt x="64808" y="36336"/>
                </a:cubicBezTo>
                <a:cubicBezTo>
                  <a:pt x="64808" y="45255"/>
                  <a:pt x="61882" y="53863"/>
                  <a:pt x="56588" y="60520"/>
                </a:cubicBezTo>
                <a:cubicBezTo>
                  <a:pt x="50440" y="68251"/>
                  <a:pt x="41641" y="72672"/>
                  <a:pt x="32404" y="72672"/>
                </a:cubicBezTo>
                <a:cubicBezTo>
                  <a:pt x="23166" y="72672"/>
                  <a:pt x="14368" y="68251"/>
                  <a:pt x="8220" y="60520"/>
                </a:cubicBezTo>
                <a:cubicBezTo>
                  <a:pt x="2926" y="53863"/>
                  <a:pt x="0" y="45255"/>
                  <a:pt x="0" y="36336"/>
                </a:cubicBezTo>
                <a:close/>
              </a:path>
            </a:pathLst>
          </a:custGeom>
          <a:solidFill>
            <a:srgbClr val="000000"/>
          </a:solidFill>
          <a:ln w="31750">
            <a:solidFill>
              <a:srgbClr val="000000"/>
            </a:solidFill>
            <a:round/>
            <a:headEnd/>
            <a:tailEnd/>
          </a:ln>
        </p:spPr>
        <p:txBody>
          <a:bodyPr lIns="74295" tIns="8890" rIns="74295" bIns="8890"/>
          <a:lstStyle/>
          <a:p>
            <a:pPr defTabSz="914400"/>
            <a:endParaRPr lang="ja-JP" altLang="en-US" sz="1600" i="1">
              <a:solidFill>
                <a:prstClr val="black"/>
              </a:solidFill>
              <a:latin typeface="Calibri"/>
              <a:ea typeface="ＭＳ Ｐゴシック" panose="020B0600070205080204" pitchFamily="50" charset="-128"/>
            </a:endParaRPr>
          </a:p>
        </p:txBody>
      </p:sp>
      <p:sp>
        <p:nvSpPr>
          <p:cNvPr id="38" name="Oval 22"/>
          <p:cNvSpPr>
            <a:spLocks noChangeAspect="1" noChangeArrowheads="1"/>
          </p:cNvSpPr>
          <p:nvPr/>
        </p:nvSpPr>
        <p:spPr bwMode="auto">
          <a:xfrm flipH="1" flipV="1">
            <a:off x="7985466" y="4968334"/>
            <a:ext cx="64807" cy="72672"/>
          </a:xfrm>
          <a:custGeom>
            <a:avLst/>
            <a:gdLst>
              <a:gd name="connsiteX0" fmla="*/ 0 w 64807"/>
              <a:gd name="connsiteY0" fmla="*/ 36336 h 72672"/>
              <a:gd name="connsiteX1" fmla="*/ 8220 w 64807"/>
              <a:gd name="connsiteY1" fmla="*/ 12152 h 72672"/>
              <a:gd name="connsiteX2" fmla="*/ 32404 w 64807"/>
              <a:gd name="connsiteY2" fmla="*/ 0 h 72672"/>
              <a:gd name="connsiteX3" fmla="*/ 56588 w 64807"/>
              <a:gd name="connsiteY3" fmla="*/ 12152 h 72672"/>
              <a:gd name="connsiteX4" fmla="*/ 64808 w 64807"/>
              <a:gd name="connsiteY4" fmla="*/ 36336 h 72672"/>
              <a:gd name="connsiteX5" fmla="*/ 56588 w 64807"/>
              <a:gd name="connsiteY5" fmla="*/ 60520 h 72672"/>
              <a:gd name="connsiteX6" fmla="*/ 32404 w 64807"/>
              <a:gd name="connsiteY6" fmla="*/ 72672 h 72672"/>
              <a:gd name="connsiteX7" fmla="*/ 8220 w 64807"/>
              <a:gd name="connsiteY7" fmla="*/ 60520 h 72672"/>
              <a:gd name="connsiteX8" fmla="*/ 0 w 64807"/>
              <a:gd name="connsiteY8" fmla="*/ 36336 h 7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 h="72672">
                <a:moveTo>
                  <a:pt x="0" y="36336"/>
                </a:moveTo>
                <a:cubicBezTo>
                  <a:pt x="0" y="27417"/>
                  <a:pt x="2926" y="18809"/>
                  <a:pt x="8220" y="12152"/>
                </a:cubicBezTo>
                <a:cubicBezTo>
                  <a:pt x="14368" y="4421"/>
                  <a:pt x="23167" y="0"/>
                  <a:pt x="32404" y="0"/>
                </a:cubicBezTo>
                <a:cubicBezTo>
                  <a:pt x="41642" y="0"/>
                  <a:pt x="50440" y="4421"/>
                  <a:pt x="56588" y="12152"/>
                </a:cubicBezTo>
                <a:cubicBezTo>
                  <a:pt x="61882" y="18809"/>
                  <a:pt x="64808" y="27417"/>
                  <a:pt x="64808" y="36336"/>
                </a:cubicBezTo>
                <a:cubicBezTo>
                  <a:pt x="64808" y="45255"/>
                  <a:pt x="61882" y="53863"/>
                  <a:pt x="56588" y="60520"/>
                </a:cubicBezTo>
                <a:cubicBezTo>
                  <a:pt x="50440" y="68251"/>
                  <a:pt x="41641" y="72672"/>
                  <a:pt x="32404" y="72672"/>
                </a:cubicBezTo>
                <a:cubicBezTo>
                  <a:pt x="23166" y="72672"/>
                  <a:pt x="14368" y="68251"/>
                  <a:pt x="8220" y="60520"/>
                </a:cubicBezTo>
                <a:cubicBezTo>
                  <a:pt x="2926" y="53863"/>
                  <a:pt x="0" y="45255"/>
                  <a:pt x="0" y="36336"/>
                </a:cubicBezTo>
                <a:close/>
              </a:path>
            </a:pathLst>
          </a:custGeom>
          <a:solidFill>
            <a:srgbClr val="000000"/>
          </a:solidFill>
          <a:ln w="31750">
            <a:solidFill>
              <a:srgbClr val="000000"/>
            </a:solidFill>
            <a:round/>
            <a:headEnd/>
            <a:tailEnd/>
          </a:ln>
        </p:spPr>
        <p:txBody>
          <a:bodyPr lIns="74295" tIns="8890" rIns="74295" bIns="8890"/>
          <a:lstStyle/>
          <a:p>
            <a:pPr defTabSz="914400"/>
            <a:endParaRPr lang="ja-JP" altLang="en-US" sz="1600" i="1">
              <a:solidFill>
                <a:prstClr val="black"/>
              </a:solidFill>
              <a:latin typeface="Calibri"/>
              <a:ea typeface="ＭＳ Ｐゴシック" panose="020B0600070205080204" pitchFamily="50" charset="-128"/>
            </a:endParaRPr>
          </a:p>
        </p:txBody>
      </p:sp>
      <p:graphicFrame>
        <p:nvGraphicFramePr>
          <p:cNvPr id="52" name="Object 7"/>
          <p:cNvGraphicFramePr>
            <a:graphicFrameLocks noChangeAspect="1"/>
          </p:cNvGraphicFramePr>
          <p:nvPr>
            <p:extLst>
              <p:ext uri="{D42A27DB-BD31-4B8C-83A1-F6EECF244321}">
                <p14:modId xmlns:p14="http://schemas.microsoft.com/office/powerpoint/2010/main" val="22681607"/>
              </p:ext>
            </p:extLst>
          </p:nvPr>
        </p:nvGraphicFramePr>
        <p:xfrm>
          <a:off x="1473431" y="4794525"/>
          <a:ext cx="238125" cy="301625"/>
        </p:xfrm>
        <a:graphic>
          <a:graphicData uri="http://schemas.openxmlformats.org/presentationml/2006/ole">
            <mc:AlternateContent xmlns:mc="http://schemas.openxmlformats.org/markup-compatibility/2006">
              <mc:Choice xmlns:v="urn:schemas-microsoft-com:vml" Requires="v">
                <p:oleObj spid="_x0000_s54399" name="Equation" r:id="rId20" imgW="190440" imgH="241200" progId="Equation.DSMT4">
                  <p:embed/>
                </p:oleObj>
              </mc:Choice>
              <mc:Fallback>
                <p:oleObj name="Equation" r:id="rId20" imgW="190440" imgH="241200" progId="Equation.DSMT4">
                  <p:embed/>
                  <p:pic>
                    <p:nvPicPr>
                      <p:cNvPr id="0" name=""/>
                      <p:cNvPicPr>
                        <a:picLocks noChangeAspect="1" noChangeArrowheads="1"/>
                      </p:cNvPicPr>
                      <p:nvPr/>
                    </p:nvPicPr>
                    <p:blipFill>
                      <a:blip r:embed="rId21"/>
                      <a:srcRect/>
                      <a:stretch>
                        <a:fillRect/>
                      </a:stretch>
                    </p:blipFill>
                    <p:spPr bwMode="auto">
                      <a:xfrm>
                        <a:off x="1473431" y="4794525"/>
                        <a:ext cx="238125" cy="301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610947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up)">
                                      <p:cBhvr>
                                        <p:cTn id="11" dur="500"/>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up)">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left)">
                                      <p:cBhvr>
                                        <p:cTn id="21" dur="500"/>
                                        <p:tgtEl>
                                          <p:spTgt spid="25"/>
                                        </p:tgtEl>
                                      </p:cBhvr>
                                    </p:animEffect>
                                  </p:childTnLst>
                                </p:cTn>
                              </p:par>
                            </p:childTnLst>
                          </p:cTn>
                        </p:par>
                        <p:par>
                          <p:cTn id="22" fill="hold">
                            <p:stCondLst>
                              <p:cond delay="500"/>
                            </p:stCondLst>
                            <p:childTnLst>
                              <p:par>
                                <p:cTn id="23" presetID="22" presetClass="entr" presetSubtype="8"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wipe(left)">
                                      <p:cBhvr>
                                        <p:cTn id="25" dur="500"/>
                                        <p:tgtEl>
                                          <p:spTgt spid="43"/>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wipe(left)">
                                      <p:cBhvr>
                                        <p:cTn id="30" dur="500"/>
                                        <p:tgtEl>
                                          <p:spTgt spid="38"/>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48"/>
                                        </p:tgtEl>
                                        <p:attrNameLst>
                                          <p:attrName>style.visibility</p:attrName>
                                        </p:attrNameLst>
                                      </p:cBhvr>
                                      <p:to>
                                        <p:strVal val="visible"/>
                                      </p:to>
                                    </p:set>
                                    <p:anim calcmode="lin" valueType="num">
                                      <p:cBhvr>
                                        <p:cTn id="35" dur="1000" fill="hold"/>
                                        <p:tgtEl>
                                          <p:spTgt spid="48"/>
                                        </p:tgtEl>
                                        <p:attrNameLst>
                                          <p:attrName>ppt_w</p:attrName>
                                        </p:attrNameLst>
                                      </p:cBhvr>
                                      <p:tavLst>
                                        <p:tav tm="0">
                                          <p:val>
                                            <p:strVal val="#ppt_w*0.70"/>
                                          </p:val>
                                        </p:tav>
                                        <p:tav tm="100000">
                                          <p:val>
                                            <p:strVal val="#ppt_w"/>
                                          </p:val>
                                        </p:tav>
                                      </p:tavLst>
                                    </p:anim>
                                    <p:anim calcmode="lin" valueType="num">
                                      <p:cBhvr>
                                        <p:cTn id="36" dur="1000" fill="hold"/>
                                        <p:tgtEl>
                                          <p:spTgt spid="48"/>
                                        </p:tgtEl>
                                        <p:attrNameLst>
                                          <p:attrName>ppt_h</p:attrName>
                                        </p:attrNameLst>
                                      </p:cBhvr>
                                      <p:tavLst>
                                        <p:tav tm="0">
                                          <p:val>
                                            <p:strVal val="#ppt_h"/>
                                          </p:val>
                                        </p:tav>
                                        <p:tav tm="100000">
                                          <p:val>
                                            <p:strVal val="#ppt_h"/>
                                          </p:val>
                                        </p:tav>
                                      </p:tavLst>
                                    </p:anim>
                                    <p:animEffect transition="in" filter="fade">
                                      <p:cBhvr>
                                        <p:cTn id="37" dur="1000"/>
                                        <p:tgtEl>
                                          <p:spTgt spid="48"/>
                                        </p:tgtEl>
                                      </p:cBhvr>
                                    </p:animEffect>
                                  </p:childTnLst>
                                </p:cTn>
                              </p:par>
                              <p:par>
                                <p:cTn id="38" presetID="55" presetClass="entr" presetSubtype="0" fill="hold" grpId="0" nodeType="withEffect">
                                  <p:stCondLst>
                                    <p:cond delay="0"/>
                                  </p:stCondLst>
                                  <p:childTnLst>
                                    <p:set>
                                      <p:cBhvr>
                                        <p:cTn id="39" dur="1" fill="hold">
                                          <p:stCondLst>
                                            <p:cond delay="0"/>
                                          </p:stCondLst>
                                        </p:cTn>
                                        <p:tgtEl>
                                          <p:spTgt spid="50"/>
                                        </p:tgtEl>
                                        <p:attrNameLst>
                                          <p:attrName>style.visibility</p:attrName>
                                        </p:attrNameLst>
                                      </p:cBhvr>
                                      <p:to>
                                        <p:strVal val="visible"/>
                                      </p:to>
                                    </p:set>
                                    <p:anim calcmode="lin" valueType="num">
                                      <p:cBhvr>
                                        <p:cTn id="40" dur="1000" fill="hold"/>
                                        <p:tgtEl>
                                          <p:spTgt spid="50"/>
                                        </p:tgtEl>
                                        <p:attrNameLst>
                                          <p:attrName>ppt_w</p:attrName>
                                        </p:attrNameLst>
                                      </p:cBhvr>
                                      <p:tavLst>
                                        <p:tav tm="0">
                                          <p:val>
                                            <p:strVal val="#ppt_w*0.70"/>
                                          </p:val>
                                        </p:tav>
                                        <p:tav tm="100000">
                                          <p:val>
                                            <p:strVal val="#ppt_w"/>
                                          </p:val>
                                        </p:tav>
                                      </p:tavLst>
                                    </p:anim>
                                    <p:anim calcmode="lin" valueType="num">
                                      <p:cBhvr>
                                        <p:cTn id="41" dur="1000" fill="hold"/>
                                        <p:tgtEl>
                                          <p:spTgt spid="50"/>
                                        </p:tgtEl>
                                        <p:attrNameLst>
                                          <p:attrName>ppt_h</p:attrName>
                                        </p:attrNameLst>
                                      </p:cBhvr>
                                      <p:tavLst>
                                        <p:tav tm="0">
                                          <p:val>
                                            <p:strVal val="#ppt_h"/>
                                          </p:val>
                                        </p:tav>
                                        <p:tav tm="100000">
                                          <p:val>
                                            <p:strVal val="#ppt_h"/>
                                          </p:val>
                                        </p:tav>
                                      </p:tavLst>
                                    </p:anim>
                                    <p:animEffect transition="in" filter="fade">
                                      <p:cBhvr>
                                        <p:cTn id="42" dur="1000"/>
                                        <p:tgtEl>
                                          <p:spTgt spid="50"/>
                                        </p:tgtEl>
                                      </p:cBhvr>
                                    </p:animEffect>
                                  </p:childTnLst>
                                </p:cTn>
                              </p:par>
                            </p:childTnLst>
                          </p:cTn>
                        </p:par>
                        <p:par>
                          <p:cTn id="43" fill="hold">
                            <p:stCondLst>
                              <p:cond delay="1000"/>
                            </p:stCondLst>
                            <p:childTnLst>
                              <p:par>
                                <p:cTn id="44" presetID="5" presetClass="entr" presetSubtype="10" fill="hold" grpId="0" nodeType="after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checkerboard(across)">
                                      <p:cBhvr>
                                        <p:cTn id="46" dur="500"/>
                                        <p:tgtEl>
                                          <p:spTgt spid="49"/>
                                        </p:tgtEl>
                                      </p:cBhvr>
                                    </p:animEffect>
                                  </p:childTnLst>
                                </p:cTn>
                              </p:par>
                              <p:par>
                                <p:cTn id="47" presetID="5" presetClass="entr" presetSubtype="10"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checkerboard(across)">
                                      <p:cBhvr>
                                        <p:cTn id="49"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p:bldP spid="50" grpId="0" animBg="1"/>
      <p:bldP spid="51" grpId="0"/>
      <p:bldP spid="16" grpId="0" animBg="1"/>
      <p:bldP spid="3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データによる比較生産費説の検証</a:t>
            </a:r>
            <a:endParaRPr kumimoji="1" lang="ja-JP" altLang="en-US" dirty="0"/>
          </a:p>
        </p:txBody>
      </p:sp>
      <p:sp>
        <p:nvSpPr>
          <p:cNvPr id="3" name="コンテンツ プレースホルダー 2"/>
          <p:cNvSpPr>
            <a:spLocks noGrp="1"/>
          </p:cNvSpPr>
          <p:nvPr>
            <p:ph idx="1"/>
          </p:nvPr>
        </p:nvSpPr>
        <p:spPr/>
        <p:txBody>
          <a:bodyPr/>
          <a:lstStyle/>
          <a:p>
            <a:r>
              <a:rPr lang="ja-JP" altLang="en-US" dirty="0"/>
              <a:t>比較生産費説が実際の貿易活動を説明できるかどうか、データを用いて確認</a:t>
            </a:r>
            <a:endParaRPr lang="en-US" altLang="ja-JP" dirty="0"/>
          </a:p>
          <a:p>
            <a:pPr lvl="1"/>
            <a:r>
              <a:rPr lang="ja-JP" altLang="en-US" dirty="0"/>
              <a:t>参考文献：</a:t>
            </a:r>
            <a:r>
              <a:rPr lang="ja-JP" altLang="ja-JP" dirty="0"/>
              <a:t>阿部顕三・遠藤正寛『国際経済学（有斐閣アルマ）』</a:t>
            </a:r>
            <a:r>
              <a:rPr lang="ja-JP" altLang="en-US" dirty="0"/>
              <a:t>第</a:t>
            </a:r>
            <a:r>
              <a:rPr lang="en-US" altLang="ja-JP" dirty="0"/>
              <a:t>3</a:t>
            </a:r>
            <a:r>
              <a:rPr lang="ja-JP" altLang="en-US" dirty="0"/>
              <a:t>章</a:t>
            </a:r>
            <a:r>
              <a:rPr lang="en-US" altLang="ja-JP" dirty="0"/>
              <a:t>4</a:t>
            </a:r>
            <a:r>
              <a:rPr lang="ja-JP" altLang="en-US" dirty="0"/>
              <a:t>節</a:t>
            </a:r>
            <a:endParaRPr lang="en-US" altLang="ja-JP" dirty="0"/>
          </a:p>
          <a:p>
            <a:r>
              <a:rPr lang="ja-JP" altLang="en-US" dirty="0"/>
              <a:t>日本とアメリカの</a:t>
            </a:r>
            <a:r>
              <a:rPr lang="en-US" altLang="ja-JP" dirty="0"/>
              <a:t>2005</a:t>
            </a:r>
            <a:r>
              <a:rPr lang="ja-JP" altLang="en-US" dirty="0"/>
              <a:t>年の対世界貿易</a:t>
            </a:r>
            <a:endParaRPr lang="en-US" altLang="ja-JP" dirty="0"/>
          </a:p>
          <a:p>
            <a:pPr lvl="1"/>
            <a:r>
              <a:rPr lang="ja-JP" altLang="en-US" dirty="0"/>
              <a:t>労働投入係数：各産業の付加価値と労働者数のデータから求める</a:t>
            </a:r>
          </a:p>
          <a:p>
            <a:pPr lvl="1"/>
            <a:r>
              <a:rPr lang="ja-JP" altLang="en-US" dirty="0"/>
              <a:t>比較優位産業：貿易額のデータから特定</a:t>
            </a:r>
            <a:endParaRPr lang="en-US" altLang="ja-JP" dirty="0"/>
          </a:p>
          <a:p>
            <a:r>
              <a:rPr lang="ja-JP" altLang="en-US" dirty="0"/>
              <a:t>理論的予想：アメリカが比較優位を持つ財で測った、日本が比較優位を持つ財の機会費用は、日本のほうがアメリカよりも低い</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16</a:t>
            </a:fld>
            <a:endParaRPr kumimoji="1" lang="ja-JP" altLang="en-US" dirty="0"/>
          </a:p>
        </p:txBody>
      </p:sp>
    </p:spTree>
    <p:extLst>
      <p:ext uri="{BB962C8B-B14F-4D97-AF65-F5344CB8AC3E}">
        <p14:creationId xmlns:p14="http://schemas.microsoft.com/office/powerpoint/2010/main" val="2035653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wipe(left)">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データによる比較生産費説の検証</a:t>
            </a:r>
            <a:r>
              <a:rPr kumimoji="1" lang="ja-JP" altLang="en-US" dirty="0"/>
              <a:t>（つづき）</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p:txBody>
              <a:bodyPr>
                <a:normAutofit/>
              </a:bodyPr>
              <a:lstStyle/>
              <a:p>
                <a:r>
                  <a:rPr lang="ja-JP" altLang="en-US" dirty="0">
                    <a:solidFill>
                      <a:srgbClr val="000000"/>
                    </a:solidFill>
                  </a:rPr>
                  <a:t>日本における日本の比較優位財の機会費用：</a:t>
                </a:r>
                <a14:m>
                  <m:oMath xmlns:m="http://schemas.openxmlformats.org/officeDocument/2006/math">
                    <m:f>
                      <m:fPr>
                        <m:type m:val="lin"/>
                        <m:ctrlPr>
                          <a:rPr lang="en-US" altLang="ja-JP" i="1">
                            <a:solidFill>
                              <a:srgbClr val="000000"/>
                            </a:solidFill>
                            <a:latin typeface="Cambria Math" panose="02040503050406030204" pitchFamily="18" charset="0"/>
                          </a:rPr>
                        </m:ctrlPr>
                      </m:fPr>
                      <m:num>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𝑎</m:t>
                            </m:r>
                          </m:e>
                          <m:sub>
                            <m:r>
                              <a:rPr lang="en-US" altLang="ja-JP" i="1">
                                <a:solidFill>
                                  <a:srgbClr val="000000"/>
                                </a:solidFill>
                                <a:latin typeface="Cambria Math"/>
                              </a:rPr>
                              <m:t>𝐿𝐽</m:t>
                            </m:r>
                          </m:sub>
                          <m:sup>
                            <m:r>
                              <a:rPr lang="en-US" altLang="ja-JP" i="1">
                                <a:solidFill>
                                  <a:srgbClr val="000000"/>
                                </a:solidFill>
                                <a:latin typeface="Cambria Math"/>
                              </a:rPr>
                              <m:t>𝐽</m:t>
                            </m:r>
                          </m:sup>
                        </m:sSubSup>
                      </m:num>
                      <m:den>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𝑎</m:t>
                            </m:r>
                          </m:e>
                          <m:sub>
                            <m:r>
                              <a:rPr lang="en-US" altLang="ja-JP" i="1">
                                <a:solidFill>
                                  <a:srgbClr val="000000"/>
                                </a:solidFill>
                                <a:latin typeface="Cambria Math"/>
                              </a:rPr>
                              <m:t>𝐿𝐴</m:t>
                            </m:r>
                          </m:sub>
                          <m:sup>
                            <m:r>
                              <a:rPr lang="en-US" altLang="ja-JP" i="1">
                                <a:solidFill>
                                  <a:srgbClr val="000000"/>
                                </a:solidFill>
                                <a:latin typeface="Cambria Math"/>
                              </a:rPr>
                              <m:t>𝐽</m:t>
                            </m:r>
                          </m:sup>
                        </m:sSubSup>
                      </m:den>
                    </m:f>
                  </m:oMath>
                </a14:m>
                <a:endParaRPr lang="en-US" altLang="ja-JP" i="1" dirty="0">
                  <a:solidFill>
                    <a:srgbClr val="000000"/>
                  </a:solidFill>
                  <a:latin typeface="Cambria Math" panose="02040503050406030204" pitchFamily="18" charset="0"/>
                </a:endParaRPr>
              </a:p>
              <a:p>
                <a:pPr lvl="1"/>
                <a14:m>
                  <m:oMath xmlns:m="http://schemas.openxmlformats.org/officeDocument/2006/math">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𝑎</m:t>
                        </m:r>
                      </m:e>
                      <m:sub>
                        <m:r>
                          <a:rPr lang="en-US" altLang="ja-JP" i="1">
                            <a:solidFill>
                              <a:srgbClr val="000000"/>
                            </a:solidFill>
                            <a:latin typeface="Cambria Math"/>
                          </a:rPr>
                          <m:t>𝐿𝐽</m:t>
                        </m:r>
                      </m:sub>
                      <m:sup>
                        <m:r>
                          <a:rPr lang="en-US" altLang="ja-JP" i="1">
                            <a:solidFill>
                              <a:srgbClr val="000000"/>
                            </a:solidFill>
                            <a:latin typeface="Cambria Math"/>
                          </a:rPr>
                          <m:t>𝐽</m:t>
                        </m:r>
                      </m:sup>
                    </m:sSubSup>
                  </m:oMath>
                </a14:m>
                <a:r>
                  <a:rPr lang="ja-JP" altLang="en-US" dirty="0">
                    <a:solidFill>
                      <a:srgbClr val="000000"/>
                    </a:solidFill>
                  </a:rPr>
                  <a:t>：日本における日本の比較優位財の労働投入係数</a:t>
                </a:r>
                <a:endParaRPr lang="en-US" altLang="ja-JP" dirty="0">
                  <a:solidFill>
                    <a:srgbClr val="000000"/>
                  </a:solidFill>
                </a:endParaRPr>
              </a:p>
              <a:p>
                <a:pPr lvl="1"/>
                <a14:m>
                  <m:oMath xmlns:m="http://schemas.openxmlformats.org/officeDocument/2006/math">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𝑎</m:t>
                        </m:r>
                      </m:e>
                      <m:sub>
                        <m:r>
                          <a:rPr lang="en-US" altLang="ja-JP" i="1">
                            <a:solidFill>
                              <a:srgbClr val="000000"/>
                            </a:solidFill>
                            <a:latin typeface="Cambria Math"/>
                          </a:rPr>
                          <m:t>𝐿𝐴</m:t>
                        </m:r>
                      </m:sub>
                      <m:sup>
                        <m:r>
                          <a:rPr lang="en-US" altLang="ja-JP" i="1">
                            <a:solidFill>
                              <a:srgbClr val="000000"/>
                            </a:solidFill>
                            <a:latin typeface="Cambria Math"/>
                          </a:rPr>
                          <m:t>𝐽</m:t>
                        </m:r>
                      </m:sup>
                    </m:sSubSup>
                  </m:oMath>
                </a14:m>
                <a:r>
                  <a:rPr lang="ja-JP" altLang="en-US" dirty="0">
                    <a:solidFill>
                      <a:srgbClr val="000000"/>
                    </a:solidFill>
                  </a:rPr>
                  <a:t>：日本における米国の比較優位財の労働投入係数</a:t>
                </a:r>
                <a:endParaRPr lang="en-US" altLang="ja-JP" dirty="0">
                  <a:solidFill>
                    <a:srgbClr val="000000"/>
                  </a:solidFill>
                </a:endParaRPr>
              </a:p>
              <a:p>
                <a:r>
                  <a:rPr lang="ja-JP" altLang="en-US" dirty="0">
                    <a:solidFill>
                      <a:srgbClr val="000000"/>
                    </a:solidFill>
                  </a:rPr>
                  <a:t>米国における日本の比較優位財の機会費用：</a:t>
                </a:r>
                <a14:m>
                  <m:oMath xmlns:m="http://schemas.openxmlformats.org/officeDocument/2006/math">
                    <m:f>
                      <m:fPr>
                        <m:type m:val="lin"/>
                        <m:ctrlPr>
                          <a:rPr lang="en-US" altLang="ja-JP" i="1">
                            <a:solidFill>
                              <a:srgbClr val="000000"/>
                            </a:solidFill>
                            <a:latin typeface="Cambria Math" panose="02040503050406030204" pitchFamily="18" charset="0"/>
                          </a:rPr>
                        </m:ctrlPr>
                      </m:fPr>
                      <m:num>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𝑎</m:t>
                            </m:r>
                          </m:e>
                          <m:sub>
                            <m:r>
                              <a:rPr lang="en-US" altLang="ja-JP" i="1">
                                <a:solidFill>
                                  <a:srgbClr val="000000"/>
                                </a:solidFill>
                                <a:latin typeface="Cambria Math"/>
                              </a:rPr>
                              <m:t>𝐿𝐽</m:t>
                            </m:r>
                          </m:sub>
                          <m:sup>
                            <m:r>
                              <a:rPr lang="en-US" altLang="ja-JP" i="1">
                                <a:solidFill>
                                  <a:srgbClr val="000000"/>
                                </a:solidFill>
                                <a:latin typeface="Cambria Math"/>
                              </a:rPr>
                              <m:t>𝐴</m:t>
                            </m:r>
                          </m:sup>
                        </m:sSubSup>
                      </m:num>
                      <m:den>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𝑎</m:t>
                            </m:r>
                          </m:e>
                          <m:sub>
                            <m:r>
                              <a:rPr lang="en-US" altLang="ja-JP" i="1">
                                <a:solidFill>
                                  <a:srgbClr val="000000"/>
                                </a:solidFill>
                                <a:latin typeface="Cambria Math"/>
                              </a:rPr>
                              <m:t>𝐿𝐴</m:t>
                            </m:r>
                          </m:sub>
                          <m:sup>
                            <m:r>
                              <a:rPr lang="en-US" altLang="ja-JP" i="1">
                                <a:solidFill>
                                  <a:srgbClr val="000000"/>
                                </a:solidFill>
                                <a:latin typeface="Cambria Math"/>
                              </a:rPr>
                              <m:t>𝐴</m:t>
                            </m:r>
                          </m:sup>
                        </m:sSubSup>
                      </m:den>
                    </m:f>
                  </m:oMath>
                </a14:m>
                <a:endParaRPr lang="en-US" altLang="ja-JP" i="1" dirty="0">
                  <a:solidFill>
                    <a:srgbClr val="000000"/>
                  </a:solidFill>
                  <a:latin typeface="Cambria Math" panose="02040503050406030204" pitchFamily="18" charset="0"/>
                </a:endParaRPr>
              </a:p>
              <a:p>
                <a:pPr lvl="1"/>
                <a14:m>
                  <m:oMath xmlns:m="http://schemas.openxmlformats.org/officeDocument/2006/math">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𝑎</m:t>
                        </m:r>
                      </m:e>
                      <m:sub>
                        <m:r>
                          <a:rPr lang="en-US" altLang="ja-JP" i="1">
                            <a:solidFill>
                              <a:srgbClr val="000000"/>
                            </a:solidFill>
                            <a:latin typeface="Cambria Math"/>
                          </a:rPr>
                          <m:t>𝐿𝐽</m:t>
                        </m:r>
                      </m:sub>
                      <m:sup>
                        <m:r>
                          <a:rPr lang="en-US" altLang="ja-JP" i="1">
                            <a:solidFill>
                              <a:srgbClr val="000000"/>
                            </a:solidFill>
                            <a:latin typeface="Cambria Math" panose="02040503050406030204" pitchFamily="18" charset="0"/>
                          </a:rPr>
                          <m:t>𝐴</m:t>
                        </m:r>
                      </m:sup>
                    </m:sSubSup>
                  </m:oMath>
                </a14:m>
                <a:r>
                  <a:rPr lang="ja-JP" altLang="en-US" dirty="0">
                    <a:solidFill>
                      <a:srgbClr val="000000"/>
                    </a:solidFill>
                  </a:rPr>
                  <a:t>：米国における日本の比較優位財の労働投入係数</a:t>
                </a:r>
                <a:endParaRPr lang="en-US" altLang="ja-JP" dirty="0">
                  <a:solidFill>
                    <a:srgbClr val="000000"/>
                  </a:solidFill>
                </a:endParaRPr>
              </a:p>
              <a:p>
                <a:pPr lvl="1"/>
                <a14:m>
                  <m:oMath xmlns:m="http://schemas.openxmlformats.org/officeDocument/2006/math">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𝑎</m:t>
                        </m:r>
                      </m:e>
                      <m:sub>
                        <m:r>
                          <a:rPr lang="en-US" altLang="ja-JP" i="1">
                            <a:solidFill>
                              <a:srgbClr val="000000"/>
                            </a:solidFill>
                            <a:latin typeface="Cambria Math"/>
                          </a:rPr>
                          <m:t>𝐿𝐴</m:t>
                        </m:r>
                      </m:sub>
                      <m:sup>
                        <m:r>
                          <a:rPr lang="en-US" altLang="ja-JP" i="1">
                            <a:solidFill>
                              <a:srgbClr val="000000"/>
                            </a:solidFill>
                            <a:latin typeface="Cambria Math" panose="02040503050406030204" pitchFamily="18" charset="0"/>
                          </a:rPr>
                          <m:t>𝐴</m:t>
                        </m:r>
                      </m:sup>
                    </m:sSubSup>
                  </m:oMath>
                </a14:m>
                <a:r>
                  <a:rPr lang="ja-JP" altLang="en-US" dirty="0">
                    <a:solidFill>
                      <a:srgbClr val="000000"/>
                    </a:solidFill>
                  </a:rPr>
                  <a:t>：米国における米国の比較優位財の労働投入係数</a:t>
                </a:r>
                <a:endParaRPr lang="en-US" altLang="ja-JP" dirty="0">
                  <a:solidFill>
                    <a:srgbClr val="000000"/>
                  </a:solidFill>
                </a:endParaRPr>
              </a:p>
              <a:p>
                <a:r>
                  <a:rPr lang="ja-JP" altLang="en-US" dirty="0">
                    <a:solidFill>
                      <a:srgbClr val="000000"/>
                    </a:solidFill>
                  </a:rPr>
                  <a:t>比較生産費説の理論的予想：</a:t>
                </a:r>
                <a14:m>
                  <m:oMath xmlns:m="http://schemas.openxmlformats.org/officeDocument/2006/math">
                    <m:f>
                      <m:fPr>
                        <m:type m:val="lin"/>
                        <m:ctrlPr>
                          <a:rPr lang="en-US" altLang="ja-JP" i="1">
                            <a:solidFill>
                              <a:srgbClr val="000000"/>
                            </a:solidFill>
                            <a:latin typeface="Cambria Math" panose="02040503050406030204" pitchFamily="18" charset="0"/>
                          </a:rPr>
                        </m:ctrlPr>
                      </m:fPr>
                      <m:num>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𝑎</m:t>
                            </m:r>
                          </m:e>
                          <m:sub>
                            <m:r>
                              <a:rPr lang="en-US" altLang="ja-JP" i="1">
                                <a:solidFill>
                                  <a:srgbClr val="000000"/>
                                </a:solidFill>
                                <a:latin typeface="Cambria Math"/>
                              </a:rPr>
                              <m:t>𝐿𝐽</m:t>
                            </m:r>
                          </m:sub>
                          <m:sup>
                            <m:r>
                              <a:rPr lang="en-US" altLang="ja-JP" i="1">
                                <a:solidFill>
                                  <a:srgbClr val="000000"/>
                                </a:solidFill>
                                <a:latin typeface="Cambria Math"/>
                              </a:rPr>
                              <m:t>𝐽</m:t>
                            </m:r>
                          </m:sup>
                        </m:sSubSup>
                      </m:num>
                      <m:den>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𝑎</m:t>
                            </m:r>
                          </m:e>
                          <m:sub>
                            <m:r>
                              <a:rPr lang="en-US" altLang="ja-JP" i="1">
                                <a:solidFill>
                                  <a:srgbClr val="000000"/>
                                </a:solidFill>
                                <a:latin typeface="Cambria Math"/>
                              </a:rPr>
                              <m:t>𝐿𝐴</m:t>
                            </m:r>
                          </m:sub>
                          <m:sup>
                            <m:r>
                              <a:rPr lang="en-US" altLang="ja-JP" i="1">
                                <a:solidFill>
                                  <a:srgbClr val="000000"/>
                                </a:solidFill>
                                <a:latin typeface="Cambria Math"/>
                              </a:rPr>
                              <m:t>𝐽</m:t>
                            </m:r>
                          </m:sup>
                        </m:sSubSup>
                      </m:den>
                    </m:f>
                    <m:r>
                      <a:rPr lang="en-US" altLang="ja-JP" i="1">
                        <a:solidFill>
                          <a:srgbClr val="000000"/>
                        </a:solidFill>
                        <a:latin typeface="Cambria Math"/>
                        <a:ea typeface="Cambria Math"/>
                      </a:rPr>
                      <m:t>&lt;</m:t>
                    </m:r>
                    <m:f>
                      <m:fPr>
                        <m:type m:val="lin"/>
                        <m:ctrlPr>
                          <a:rPr lang="en-US" altLang="ja-JP" i="1">
                            <a:solidFill>
                              <a:srgbClr val="000000"/>
                            </a:solidFill>
                            <a:latin typeface="Cambria Math" panose="02040503050406030204" pitchFamily="18" charset="0"/>
                          </a:rPr>
                        </m:ctrlPr>
                      </m:fPr>
                      <m:num>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𝑎</m:t>
                            </m:r>
                          </m:e>
                          <m:sub>
                            <m:r>
                              <a:rPr lang="en-US" altLang="ja-JP" i="1">
                                <a:solidFill>
                                  <a:srgbClr val="000000"/>
                                </a:solidFill>
                                <a:latin typeface="Cambria Math"/>
                              </a:rPr>
                              <m:t>𝐿𝐽</m:t>
                            </m:r>
                          </m:sub>
                          <m:sup>
                            <m:r>
                              <a:rPr lang="en-US" altLang="ja-JP" i="1">
                                <a:solidFill>
                                  <a:srgbClr val="000000"/>
                                </a:solidFill>
                                <a:latin typeface="Cambria Math"/>
                              </a:rPr>
                              <m:t>𝐴</m:t>
                            </m:r>
                          </m:sup>
                        </m:sSubSup>
                      </m:num>
                      <m:den>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𝑎</m:t>
                            </m:r>
                          </m:e>
                          <m:sub>
                            <m:r>
                              <a:rPr lang="en-US" altLang="ja-JP" i="1">
                                <a:solidFill>
                                  <a:srgbClr val="000000"/>
                                </a:solidFill>
                                <a:latin typeface="Cambria Math"/>
                              </a:rPr>
                              <m:t>𝐿𝐴</m:t>
                            </m:r>
                          </m:sub>
                          <m:sup>
                            <m:r>
                              <a:rPr lang="en-US" altLang="ja-JP" i="1">
                                <a:solidFill>
                                  <a:srgbClr val="000000"/>
                                </a:solidFill>
                                <a:latin typeface="Cambria Math"/>
                              </a:rPr>
                              <m:t>𝐴</m:t>
                            </m:r>
                          </m:sup>
                        </m:sSubSup>
                      </m:den>
                    </m:f>
                  </m:oMath>
                </a14:m>
                <a:endParaRPr lang="en-US" altLang="ja-JP" dirty="0">
                  <a:solidFill>
                    <a:srgbClr val="000000"/>
                  </a:solidFill>
                </a:endParaRPr>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blipFill>
                <a:blip r:embed="rId2"/>
                <a:stretch>
                  <a:fillRect l="-1043" t="-168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17</a:t>
            </a:fld>
            <a:endParaRPr kumimoji="1" lang="ja-JP" altLang="en-US" dirty="0"/>
          </a:p>
        </p:txBody>
      </p:sp>
    </p:spTree>
    <p:extLst>
      <p:ext uri="{BB962C8B-B14F-4D97-AF65-F5344CB8AC3E}">
        <p14:creationId xmlns:p14="http://schemas.microsoft.com/office/powerpoint/2010/main" val="2225829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500"/>
                                        <p:tgtEl>
                                          <p:spTgt spid="3">
                                            <p:txEl>
                                              <p:pRg st="4" end="4"/>
                                            </p:txEl>
                                          </p:spTgt>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wipe(left)">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wipe(left)">
                                      <p:cBhvr>
                                        <p:cTn id="3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データによる比較生産費説の検証</a:t>
            </a:r>
            <a:r>
              <a:rPr kumimoji="1" lang="ja-JP" altLang="en-US" dirty="0"/>
              <a:t>（つづき）</a:t>
            </a:r>
          </a:p>
        </p:txBody>
      </p:sp>
      <p:sp>
        <p:nvSpPr>
          <p:cNvPr id="3" name="コンテンツ プレースホルダー 2"/>
          <p:cNvSpPr>
            <a:spLocks noGrp="1"/>
          </p:cNvSpPr>
          <p:nvPr>
            <p:ph idx="1"/>
          </p:nvPr>
        </p:nvSpPr>
        <p:spPr/>
        <p:txBody>
          <a:bodyPr/>
          <a:lstStyle/>
          <a:p>
            <a:r>
              <a:rPr lang="ja-JP" altLang="en-US" dirty="0"/>
              <a:t>労働投入係数の定義：</a:t>
            </a:r>
            <a:endParaRPr lang="en-US" altLang="ja-JP" dirty="0"/>
          </a:p>
          <a:p>
            <a:pPr lvl="1"/>
            <a:r>
              <a:rPr lang="en-US" altLang="ja-JP" dirty="0"/>
              <a:t>1</a:t>
            </a:r>
            <a:r>
              <a:rPr lang="ja-JP" altLang="en-US" dirty="0"/>
              <a:t>年間で付加価値</a:t>
            </a:r>
            <a:r>
              <a:rPr lang="en-US" altLang="ja-JP" dirty="0"/>
              <a:t>100</a:t>
            </a:r>
            <a:r>
              <a:rPr lang="ja-JP" altLang="en-US" dirty="0"/>
              <a:t>万ドルを生み出すのに必要な労働者数</a:t>
            </a:r>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18</a:t>
            </a:fld>
            <a:endParaRPr kumimoji="1" lang="ja-JP" altLang="en-US" dirty="0"/>
          </a:p>
        </p:txBody>
      </p:sp>
      <p:pic>
        <p:nvPicPr>
          <p:cNvPr id="6" name="table"/>
          <p:cNvPicPr>
            <a:picLocks noChangeAspect="1"/>
          </p:cNvPicPr>
          <p:nvPr/>
        </p:nvPicPr>
        <p:blipFill>
          <a:blip r:embed="rId2"/>
          <a:stretch>
            <a:fillRect/>
          </a:stretch>
        </p:blipFill>
        <p:spPr>
          <a:xfrm>
            <a:off x="1029632" y="2741934"/>
            <a:ext cx="9051238" cy="3796980"/>
          </a:xfrm>
          <a:prstGeom prst="rect">
            <a:avLst/>
          </a:prstGeom>
        </p:spPr>
      </p:pic>
    </p:spTree>
    <p:extLst>
      <p:ext uri="{BB962C8B-B14F-4D97-AF65-F5344CB8AC3E}">
        <p14:creationId xmlns:p14="http://schemas.microsoft.com/office/powerpoint/2010/main" val="2364002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データによる比較生産費説の検証（つづき）</a:t>
            </a:r>
            <a:endParaRPr kumimoji="1" lang="ja-JP" altLang="en-US" dirty="0"/>
          </a:p>
        </p:txBody>
      </p:sp>
      <p:sp>
        <p:nvSpPr>
          <p:cNvPr id="3" name="コンテンツ プレースホルダー 2"/>
          <p:cNvSpPr>
            <a:spLocks noGrp="1"/>
          </p:cNvSpPr>
          <p:nvPr>
            <p:ph idx="1"/>
          </p:nvPr>
        </p:nvSpPr>
        <p:spPr/>
        <p:txBody>
          <a:bodyPr/>
          <a:lstStyle/>
          <a:p>
            <a:r>
              <a:rPr lang="ja-JP" altLang="en-US" dirty="0"/>
              <a:t>日米比較における、日本の比較優位財の定義：</a:t>
            </a:r>
            <a:endParaRPr lang="en-US" altLang="ja-JP" dirty="0"/>
          </a:p>
          <a:p>
            <a:pPr lvl="1"/>
            <a:r>
              <a:rPr lang="ja-JP" altLang="en-US" dirty="0"/>
              <a:t>日本とアメリカで各産業の輸出構成比を計算 → 日本の方が輸出構成比が高い産業は、日本が比較優位を持つとする</a:t>
            </a:r>
            <a:endParaRPr lang="en-US" altLang="ja-JP"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19</a:t>
            </a:fld>
            <a:endParaRPr kumimoji="1" lang="ja-JP" altLang="en-US" dirty="0"/>
          </a:p>
        </p:txBody>
      </p:sp>
      <p:pic>
        <p:nvPicPr>
          <p:cNvPr id="6" name="table"/>
          <p:cNvPicPr>
            <a:picLocks noChangeAspect="1"/>
          </p:cNvPicPr>
          <p:nvPr/>
        </p:nvPicPr>
        <p:blipFill>
          <a:blip r:embed="rId2"/>
          <a:stretch>
            <a:fillRect/>
          </a:stretch>
        </p:blipFill>
        <p:spPr>
          <a:xfrm>
            <a:off x="1113022" y="3048622"/>
            <a:ext cx="8777224" cy="3672855"/>
          </a:xfrm>
          <a:prstGeom prst="rect">
            <a:avLst/>
          </a:prstGeom>
        </p:spPr>
      </p:pic>
    </p:spTree>
    <p:extLst>
      <p:ext uri="{BB962C8B-B14F-4D97-AF65-F5344CB8AC3E}">
        <p14:creationId xmlns:p14="http://schemas.microsoft.com/office/powerpoint/2010/main" val="796472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リカードの比較優位論</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199" y="1825625"/>
                <a:ext cx="10965873" cy="4670178"/>
              </a:xfrm>
            </p:spPr>
            <p:txBody>
              <a:bodyPr>
                <a:normAutofit/>
              </a:bodyPr>
              <a:lstStyle/>
              <a:p>
                <a:r>
                  <a:rPr lang="ja-JP" altLang="en-US" dirty="0"/>
                  <a:t>リカードの比較優位論：「生産技術の差異」が貿易パターンの決定要因</a:t>
                </a:r>
                <a:endParaRPr lang="en-US" altLang="ja-JP" dirty="0"/>
              </a:p>
              <a:p>
                <a:pPr lvl="1"/>
                <a:r>
                  <a:rPr lang="ja-JP" altLang="en-US" dirty="0"/>
                  <a:t>各国が違う技術を持っているとき，国際貿易において，どの国がどの財を輸出し輸入するか？</a:t>
                </a:r>
                <a:endParaRPr lang="en-US" altLang="ja-JP" dirty="0"/>
              </a:p>
              <a:p>
                <a:pPr lvl="1"/>
                <a:r>
                  <a:rPr lang="ja-JP" altLang="en-US" dirty="0"/>
                  <a:t>リカード（</a:t>
                </a:r>
                <a:r>
                  <a:rPr lang="en-US" altLang="ja-JP" dirty="0"/>
                  <a:t>D. Ricardo</a:t>
                </a:r>
                <a:r>
                  <a:rPr lang="ja-JP" altLang="en-US" dirty="0"/>
                  <a:t>）</a:t>
                </a:r>
                <a:r>
                  <a:rPr lang="en-US" altLang="ja-JP" dirty="0"/>
                  <a:t>『</a:t>
                </a:r>
                <a:r>
                  <a:rPr lang="ja-JP" altLang="en-US" dirty="0"/>
                  <a:t>経済学および課税の原理</a:t>
                </a:r>
                <a:r>
                  <a:rPr lang="en-US" altLang="ja-JP" dirty="0"/>
                  <a:t>』</a:t>
                </a:r>
                <a:r>
                  <a:rPr lang="ja-JP" altLang="en-US" dirty="0"/>
                  <a:t>（</a:t>
                </a:r>
                <a:r>
                  <a:rPr lang="en-US" altLang="ja-JP" dirty="0"/>
                  <a:t>1817</a:t>
                </a:r>
                <a:r>
                  <a:rPr lang="ja-JP" altLang="en-US" dirty="0"/>
                  <a:t>年）</a:t>
                </a:r>
              </a:p>
              <a:p>
                <a:pPr lvl="1"/>
                <a:r>
                  <a:rPr lang="ja-JP" altLang="en-US" dirty="0"/>
                  <a:t>「比較生産費説」：相対的な生産費用の格差こそが貿易パターンの決定要因</a:t>
                </a:r>
                <a:endParaRPr lang="en-US" altLang="ja-JP" dirty="0"/>
              </a:p>
              <a:p>
                <a:r>
                  <a:rPr lang="en-US" altLang="ja-JP" dirty="0"/>
                  <a:t>2</a:t>
                </a:r>
                <a:r>
                  <a:rPr lang="ja-JP" altLang="en-US" dirty="0"/>
                  <a:t>国（自国と外国）から成る世界経済、</a:t>
                </a:r>
                <a:r>
                  <a:rPr lang="en-US" altLang="ja-JP" dirty="0"/>
                  <a:t>2</a:t>
                </a:r>
                <a:r>
                  <a:rPr lang="ja-JP" altLang="en-US" dirty="0" err="1"/>
                  <a:t>つの</a:t>
                </a:r>
                <a:r>
                  <a:rPr lang="ja-JP" altLang="en-US" dirty="0"/>
                  <a:t>財が生産・消費される</a:t>
                </a:r>
              </a:p>
              <a:p>
                <a:pPr lvl="1"/>
                <a:r>
                  <a:rPr lang="ja-JP" altLang="en-US" dirty="0"/>
                  <a:t>労働のみを用いて生産が行われる</a:t>
                </a:r>
                <a:endParaRPr lang="en-US" altLang="ja-JP" dirty="0"/>
              </a:p>
              <a:p>
                <a:pPr lvl="1"/>
                <a:r>
                  <a:rPr lang="ja-JP" altLang="en-US" dirty="0"/>
                  <a:t>第</a:t>
                </a:r>
                <a14:m>
                  <m:oMath xmlns:m="http://schemas.openxmlformats.org/officeDocument/2006/math">
                    <m:r>
                      <a:rPr lang="en-US" altLang="ja-JP">
                        <a:latin typeface="Cambria Math" panose="02040503050406030204" pitchFamily="18" charset="0"/>
                      </a:rPr>
                      <m:t>𝑖</m:t>
                    </m:r>
                  </m:oMath>
                </a14:m>
                <a:r>
                  <a:rPr lang="ja-JP" altLang="en-US" dirty="0"/>
                  <a:t>財（</a:t>
                </a:r>
                <a14:m>
                  <m:oMath xmlns:m="http://schemas.openxmlformats.org/officeDocument/2006/math">
                    <m:r>
                      <a:rPr lang="en-US" altLang="ja-JP">
                        <a:latin typeface="Cambria Math" panose="02040503050406030204" pitchFamily="18" charset="0"/>
                      </a:rPr>
                      <m:t>𝑖</m:t>
                    </m:r>
                  </m:oMath>
                </a14:m>
                <a:r>
                  <a:rPr lang="en-US" altLang="ja-JP" dirty="0"/>
                  <a:t> = 1, 2</a:t>
                </a:r>
                <a:r>
                  <a:rPr lang="ja-JP" altLang="en-US" dirty="0"/>
                  <a:t>）の生産技術：労働投入係数</a:t>
                </a:r>
                <a14:m>
                  <m:oMath xmlns:m="http://schemas.openxmlformats.org/officeDocument/2006/math">
                    <m:sSub>
                      <m:sSubPr>
                        <m:ctrlPr>
                          <a:rPr lang="en-US" altLang="ja-JP" i="1">
                            <a:latin typeface="Cambria Math" panose="02040503050406030204" pitchFamily="18" charset="0"/>
                          </a:rPr>
                        </m:ctrlPr>
                      </m:sSubPr>
                      <m:e>
                        <m:r>
                          <a:rPr lang="en-US" altLang="ja-JP">
                            <a:latin typeface="Cambria Math" panose="02040503050406030204" pitchFamily="18" charset="0"/>
                          </a:rPr>
                          <m:t>𝑎</m:t>
                        </m:r>
                      </m:e>
                      <m:sub>
                        <m:r>
                          <a:rPr lang="en-US" altLang="ja-JP">
                            <a:latin typeface="Cambria Math" panose="02040503050406030204" pitchFamily="18" charset="0"/>
                          </a:rPr>
                          <m:t>𝐿𝑖</m:t>
                        </m:r>
                      </m:sub>
                    </m:sSub>
                    <m:r>
                      <a:rPr lang="en-US" altLang="ja-JP">
                        <a:latin typeface="Cambria Math" panose="02040503050406030204" pitchFamily="18" charset="0"/>
                      </a:rPr>
                      <m:t>=</m:t>
                    </m:r>
                    <m:sSub>
                      <m:sSubPr>
                        <m:ctrlPr>
                          <a:rPr lang="en-US" altLang="ja-JP" i="1">
                            <a:latin typeface="Cambria Math" panose="02040503050406030204" pitchFamily="18" charset="0"/>
                          </a:rPr>
                        </m:ctrlPr>
                      </m:sSubPr>
                      <m:e>
                        <m:r>
                          <a:rPr lang="en-US" altLang="ja-JP">
                            <a:latin typeface="Cambria Math" panose="02040503050406030204" pitchFamily="18" charset="0"/>
                          </a:rPr>
                          <m:t>𝐿</m:t>
                        </m:r>
                      </m:e>
                      <m:sub>
                        <m:r>
                          <a:rPr lang="en-US" altLang="ja-JP">
                            <a:latin typeface="Cambria Math" panose="02040503050406030204" pitchFamily="18" charset="0"/>
                          </a:rPr>
                          <m:t>𝑖</m:t>
                        </m:r>
                      </m:sub>
                    </m:sSub>
                    <m:r>
                      <a:rPr lang="en-US" altLang="ja-JP">
                        <a:latin typeface="Cambria Math" panose="02040503050406030204" pitchFamily="18" charset="0"/>
                      </a:rPr>
                      <m:t>/</m:t>
                    </m:r>
                    <m:sSub>
                      <m:sSubPr>
                        <m:ctrlPr>
                          <a:rPr lang="en-US" altLang="ja-JP" i="1">
                            <a:latin typeface="Cambria Math" panose="02040503050406030204" pitchFamily="18" charset="0"/>
                          </a:rPr>
                        </m:ctrlPr>
                      </m:sSubPr>
                      <m:e>
                        <m:r>
                          <a:rPr lang="en-US" altLang="ja-JP">
                            <a:latin typeface="Cambria Math" panose="02040503050406030204" pitchFamily="18" charset="0"/>
                          </a:rPr>
                          <m:t>𝑌</m:t>
                        </m:r>
                      </m:e>
                      <m:sub>
                        <m:r>
                          <a:rPr lang="en-US" altLang="ja-JP">
                            <a:latin typeface="Cambria Math" panose="02040503050406030204" pitchFamily="18" charset="0"/>
                          </a:rPr>
                          <m:t>𝑖</m:t>
                        </m:r>
                      </m:sub>
                    </m:sSub>
                  </m:oMath>
                </a14:m>
                <a:r>
                  <a:rPr lang="ja-JP" altLang="en-US" dirty="0"/>
                  <a:t>で表現</a:t>
                </a:r>
                <a:endParaRPr lang="en-US" altLang="ja-JP" dirty="0"/>
              </a:p>
              <a:p>
                <a:pPr lvl="2"/>
                <a14:m>
                  <m:oMath xmlns:m="http://schemas.openxmlformats.org/officeDocument/2006/math">
                    <m:sSub>
                      <m:sSubPr>
                        <m:ctrlPr>
                          <a:rPr lang="en-US" altLang="ja-JP" i="1">
                            <a:latin typeface="Cambria Math" panose="02040503050406030204" pitchFamily="18" charset="0"/>
                          </a:rPr>
                        </m:ctrlPr>
                      </m:sSubPr>
                      <m:e>
                        <m:r>
                          <a:rPr lang="en-US" altLang="ja-JP">
                            <a:latin typeface="Cambria Math" panose="02040503050406030204" pitchFamily="18" charset="0"/>
                          </a:rPr>
                          <m:t>𝐿</m:t>
                        </m:r>
                      </m:e>
                      <m:sub>
                        <m:r>
                          <a:rPr lang="en-US" altLang="ja-JP">
                            <a:latin typeface="Cambria Math" panose="02040503050406030204" pitchFamily="18" charset="0"/>
                          </a:rPr>
                          <m:t>𝑖</m:t>
                        </m:r>
                      </m:sub>
                    </m:sSub>
                  </m:oMath>
                </a14:m>
                <a:r>
                  <a:rPr lang="ja-JP" altLang="en-US" dirty="0"/>
                  <a:t>：第</a:t>
                </a:r>
                <a14:m>
                  <m:oMath xmlns:m="http://schemas.openxmlformats.org/officeDocument/2006/math">
                    <m:r>
                      <a:rPr lang="en-US" altLang="ja-JP">
                        <a:latin typeface="Cambria Math" panose="02040503050406030204" pitchFamily="18" charset="0"/>
                      </a:rPr>
                      <m:t>𝑖</m:t>
                    </m:r>
                  </m:oMath>
                </a14:m>
                <a:r>
                  <a:rPr lang="ja-JP" altLang="en-US" dirty="0"/>
                  <a:t>財の生産に投入される労働量</a:t>
                </a:r>
                <a:endParaRPr lang="en-US" altLang="ja-JP" dirty="0"/>
              </a:p>
              <a:p>
                <a:pPr lvl="2"/>
                <a14:m>
                  <m:oMath xmlns:m="http://schemas.openxmlformats.org/officeDocument/2006/math">
                    <m:sSub>
                      <m:sSubPr>
                        <m:ctrlPr>
                          <a:rPr lang="en-US" altLang="ja-JP" i="1">
                            <a:latin typeface="Cambria Math" panose="02040503050406030204" pitchFamily="18" charset="0"/>
                          </a:rPr>
                        </m:ctrlPr>
                      </m:sSubPr>
                      <m:e>
                        <m:r>
                          <a:rPr lang="en-US" altLang="ja-JP">
                            <a:latin typeface="Cambria Math" panose="02040503050406030204" pitchFamily="18" charset="0"/>
                          </a:rPr>
                          <m:t>𝑌</m:t>
                        </m:r>
                      </m:e>
                      <m:sub>
                        <m:r>
                          <a:rPr lang="en-US" altLang="ja-JP">
                            <a:latin typeface="Cambria Math" panose="02040503050406030204" pitchFamily="18" charset="0"/>
                          </a:rPr>
                          <m:t>𝑖</m:t>
                        </m:r>
                      </m:sub>
                    </m:sSub>
                  </m:oMath>
                </a14:m>
                <a:r>
                  <a:rPr lang="ja-JP" altLang="en-US" dirty="0"/>
                  <a:t>：第</a:t>
                </a:r>
                <a14:m>
                  <m:oMath xmlns:m="http://schemas.openxmlformats.org/officeDocument/2006/math">
                    <m:r>
                      <a:rPr lang="en-US" altLang="ja-JP">
                        <a:latin typeface="Cambria Math" panose="02040503050406030204" pitchFamily="18" charset="0"/>
                      </a:rPr>
                      <m:t>𝑖</m:t>
                    </m:r>
                  </m:oMath>
                </a14:m>
                <a:r>
                  <a:rPr lang="ja-JP" altLang="en-US" dirty="0"/>
                  <a:t>財の生産量</a:t>
                </a:r>
                <a:endParaRPr lang="en-US" altLang="ja-JP" dirty="0"/>
              </a:p>
              <a:p>
                <a:pPr lvl="2"/>
                <a14:m>
                  <m:oMath xmlns:m="http://schemas.openxmlformats.org/officeDocument/2006/math">
                    <m:sSub>
                      <m:sSubPr>
                        <m:ctrlPr>
                          <a:rPr lang="en-US" altLang="ja-JP" i="1">
                            <a:latin typeface="Cambria Math" panose="02040503050406030204" pitchFamily="18" charset="0"/>
                          </a:rPr>
                        </m:ctrlPr>
                      </m:sSubPr>
                      <m:e>
                        <m:r>
                          <a:rPr lang="en-US" altLang="ja-JP">
                            <a:latin typeface="Cambria Math" panose="02040503050406030204" pitchFamily="18" charset="0"/>
                          </a:rPr>
                          <m:t>𝑎</m:t>
                        </m:r>
                      </m:e>
                      <m:sub>
                        <m:r>
                          <a:rPr lang="en-US" altLang="ja-JP">
                            <a:latin typeface="Cambria Math" panose="02040503050406030204" pitchFamily="18" charset="0"/>
                          </a:rPr>
                          <m:t>𝐿𝑖</m:t>
                        </m:r>
                      </m:sub>
                    </m:sSub>
                  </m:oMath>
                </a14:m>
                <a:r>
                  <a:rPr lang="ja-JP" altLang="en-US" dirty="0"/>
                  <a:t>：第</a:t>
                </a:r>
                <a14:m>
                  <m:oMath xmlns:m="http://schemas.openxmlformats.org/officeDocument/2006/math">
                    <m:r>
                      <a:rPr lang="en-US" altLang="ja-JP">
                        <a:latin typeface="Cambria Math" panose="02040503050406030204" pitchFamily="18" charset="0"/>
                      </a:rPr>
                      <m:t>𝑖</m:t>
                    </m:r>
                  </m:oMath>
                </a14:m>
                <a:r>
                  <a:rPr lang="ja-JP" altLang="en-US" dirty="0"/>
                  <a:t>財を</a:t>
                </a:r>
                <a:r>
                  <a:rPr lang="en-US" altLang="ja-JP" dirty="0"/>
                  <a:t>1</a:t>
                </a:r>
                <a:r>
                  <a:rPr lang="ja-JP" altLang="en-US" dirty="0"/>
                  <a:t>単位生産するのに必要な労働量</a:t>
                </a:r>
                <a:endParaRPr lang="en-US" altLang="ja-JP"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199" y="1825625"/>
                <a:ext cx="10965873" cy="4670178"/>
              </a:xfrm>
              <a:blipFill rotWithShape="0">
                <a:blip r:embed="rId2"/>
                <a:stretch>
                  <a:fillRect l="-945" t="-2738"/>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a:t>
            </a:fld>
            <a:endParaRPr kumimoji="1" lang="ja-JP" altLang="en-US" dirty="0"/>
          </a:p>
        </p:txBody>
      </p:sp>
    </p:spTree>
    <p:extLst>
      <p:ext uri="{BB962C8B-B14F-4D97-AF65-F5344CB8AC3E}">
        <p14:creationId xmlns:p14="http://schemas.microsoft.com/office/powerpoint/2010/main" val="2698486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left)">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left)">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500"/>
                                        <p:tgtEl>
                                          <p:spTgt spid="3">
                                            <p:txEl>
                                              <p:pRg st="4" end="4"/>
                                            </p:txEl>
                                          </p:spTgt>
                                        </p:tgtEl>
                                      </p:cBhvr>
                                    </p:animEffect>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left)">
                                      <p:cBhvr>
                                        <p:cTn id="27" dur="500"/>
                                        <p:tgtEl>
                                          <p:spTgt spid="3">
                                            <p:txEl>
                                              <p:pRg st="5" end="5"/>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wipe(left)">
                                      <p:cBhvr>
                                        <p:cTn id="30" dur="500"/>
                                        <p:tgtEl>
                                          <p:spTgt spid="3">
                                            <p:txEl>
                                              <p:pRg st="6" end="6"/>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wipe(left)">
                                      <p:cBhvr>
                                        <p:cTn id="33" dur="500"/>
                                        <p:tgtEl>
                                          <p:spTgt spid="3">
                                            <p:txEl>
                                              <p:pRg st="7" end="7"/>
                                            </p:tx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wipe(left)">
                                      <p:cBhvr>
                                        <p:cTn id="36" dur="500"/>
                                        <p:tgtEl>
                                          <p:spTgt spid="3">
                                            <p:txEl>
                                              <p:pRg st="8" end="8"/>
                                            </p:txEl>
                                          </p:spTgt>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wipe(left)">
                                      <p:cBhvr>
                                        <p:cTn id="39"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データによる比較生産費説の検証（つづき）</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p:txBody>
              <a:bodyPr/>
              <a:lstStyle/>
              <a:p>
                <a:r>
                  <a:rPr lang="ja-JP" altLang="en-US" dirty="0">
                    <a:solidFill>
                      <a:srgbClr val="000000"/>
                    </a:solidFill>
                  </a:rPr>
                  <a:t>日本が比較優位を持つ財の日本での労働投入係数（</a:t>
                </a:r>
                <a14:m>
                  <m:oMath xmlns:m="http://schemas.openxmlformats.org/officeDocument/2006/math">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panose="02040503050406030204" pitchFamily="18" charset="0"/>
                          </a:rPr>
                          <m:t>𝑎</m:t>
                        </m:r>
                      </m:e>
                      <m:sub>
                        <m:r>
                          <a:rPr lang="en-US" altLang="ja-JP" i="1">
                            <a:solidFill>
                              <a:srgbClr val="000000"/>
                            </a:solidFill>
                            <a:latin typeface="Cambria Math"/>
                          </a:rPr>
                          <m:t>𝐿𝐽</m:t>
                        </m:r>
                      </m:sub>
                      <m:sup>
                        <m:r>
                          <a:rPr lang="en-US" altLang="ja-JP" i="1">
                            <a:solidFill>
                              <a:srgbClr val="000000"/>
                            </a:solidFill>
                            <a:latin typeface="Cambria Math"/>
                          </a:rPr>
                          <m:t>𝐽</m:t>
                        </m:r>
                      </m:sup>
                    </m:sSubSup>
                  </m:oMath>
                </a14:m>
                <a:r>
                  <a:rPr lang="ja-JP" altLang="en-US" dirty="0">
                    <a:solidFill>
                      <a:srgbClr val="000000"/>
                    </a:solidFill>
                  </a:rPr>
                  <a:t>）：</a:t>
                </a:r>
                <a:endParaRPr lang="en-US" altLang="ja-JP" dirty="0">
                  <a:solidFill>
                    <a:srgbClr val="000000"/>
                  </a:solidFill>
                </a:endParaRPr>
              </a:p>
              <a:p>
                <a:pPr lvl="1"/>
                <a:r>
                  <a:rPr lang="ja-JP" altLang="en-US" dirty="0">
                    <a:solidFill>
                      <a:srgbClr val="000000"/>
                    </a:solidFill>
                  </a:rPr>
                  <a:t>日本がアメリカに対して比較優位を持つ</a:t>
                </a:r>
                <a:r>
                  <a:rPr lang="en-US" altLang="ja-JP" dirty="0">
                    <a:solidFill>
                      <a:srgbClr val="000000"/>
                    </a:solidFill>
                  </a:rPr>
                  <a:t>4</a:t>
                </a:r>
                <a:r>
                  <a:rPr lang="ja-JP" altLang="en-US" dirty="0">
                    <a:solidFill>
                      <a:srgbClr val="000000"/>
                    </a:solidFill>
                  </a:rPr>
                  <a:t>産業（金属製品、電気機器、精密機器、輸送用機器）の労働投入係数を単純平均した値＝</a:t>
                </a:r>
                <a:r>
                  <a:rPr lang="en-US" altLang="ja-JP" dirty="0">
                    <a:solidFill>
                      <a:srgbClr val="000000"/>
                    </a:solidFill>
                  </a:rPr>
                  <a:t>7.5</a:t>
                </a:r>
              </a:p>
              <a:p>
                <a:r>
                  <a:rPr kumimoji="1" lang="ja-JP" altLang="en-US" dirty="0">
                    <a:solidFill>
                      <a:srgbClr val="000000"/>
                    </a:solidFill>
                  </a:rPr>
                  <a:t>同様にして、</a:t>
                </a:r>
                <a:endParaRPr kumimoji="1" lang="en-US" altLang="ja-JP" dirty="0">
                  <a:solidFill>
                    <a:srgbClr val="000000"/>
                  </a:solidFill>
                </a:endParaRPr>
              </a:p>
              <a:p>
                <a:pPr lvl="1"/>
                <a:r>
                  <a:rPr kumimoji="1" lang="ja-JP" altLang="en-US" dirty="0"/>
                  <a:t>アメリカが比較優位を持つ財の日本での労働投入係数： </a:t>
                </a:r>
                <a14:m>
                  <m:oMath xmlns:m="http://schemas.openxmlformats.org/officeDocument/2006/math">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𝑎</m:t>
                        </m:r>
                      </m:e>
                      <m:sub>
                        <m:r>
                          <a:rPr lang="en-US" altLang="ja-JP" i="1">
                            <a:solidFill>
                              <a:srgbClr val="000000"/>
                            </a:solidFill>
                            <a:latin typeface="Cambria Math"/>
                          </a:rPr>
                          <m:t>𝐿𝐴</m:t>
                        </m:r>
                      </m:sub>
                      <m:sup>
                        <m:r>
                          <a:rPr lang="en-US" altLang="ja-JP" i="1">
                            <a:solidFill>
                              <a:srgbClr val="000000"/>
                            </a:solidFill>
                            <a:latin typeface="Cambria Math"/>
                          </a:rPr>
                          <m:t>𝐽</m:t>
                        </m:r>
                      </m:sup>
                    </m:sSubSup>
                    <m:r>
                      <a:rPr lang="en-US" altLang="ja-JP" b="0" i="1" smtClean="0">
                        <a:solidFill>
                          <a:srgbClr val="000000"/>
                        </a:solidFill>
                        <a:latin typeface="Cambria Math" panose="02040503050406030204" pitchFamily="18" charset="0"/>
                      </a:rPr>
                      <m:t>=</m:t>
                    </m:r>
                    <m:r>
                      <a:rPr lang="en-US" altLang="ja-JP" b="0" i="1" smtClean="0">
                        <a:solidFill>
                          <a:srgbClr val="000000"/>
                        </a:solidFill>
                        <a:latin typeface="Cambria Math" panose="02040503050406030204" pitchFamily="18" charset="0"/>
                      </a:rPr>
                      <m:t>11</m:t>
                    </m:r>
                    <m:r>
                      <a:rPr lang="en-US" altLang="ja-JP" b="0" i="1" smtClean="0">
                        <a:solidFill>
                          <a:srgbClr val="000000"/>
                        </a:solidFill>
                        <a:latin typeface="Cambria Math" panose="02040503050406030204" pitchFamily="18" charset="0"/>
                      </a:rPr>
                      <m:t>.</m:t>
                    </m:r>
                    <m:r>
                      <a:rPr lang="en-US" altLang="ja-JP" b="0" i="1" smtClean="0">
                        <a:solidFill>
                          <a:srgbClr val="000000"/>
                        </a:solidFill>
                        <a:latin typeface="Cambria Math" panose="02040503050406030204" pitchFamily="18" charset="0"/>
                      </a:rPr>
                      <m:t>2</m:t>
                    </m:r>
                  </m:oMath>
                </a14:m>
                <a:endParaRPr lang="en-US" altLang="ja-JP" b="0" dirty="0">
                  <a:solidFill>
                    <a:srgbClr val="000000"/>
                  </a:solidFill>
                </a:endParaRPr>
              </a:p>
              <a:p>
                <a:pPr lvl="1"/>
                <a:r>
                  <a:rPr lang="ja-JP" altLang="en-US" dirty="0">
                    <a:solidFill>
                      <a:srgbClr val="000000"/>
                    </a:solidFill>
                  </a:rPr>
                  <a:t>日本が比較優位を持つ財のアメリカでの労働投入係数： </a:t>
                </a:r>
                <a14:m>
                  <m:oMath xmlns:m="http://schemas.openxmlformats.org/officeDocument/2006/math">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𝑎</m:t>
                        </m:r>
                      </m:e>
                      <m:sub>
                        <m:r>
                          <a:rPr lang="en-US" altLang="ja-JP" i="1">
                            <a:solidFill>
                              <a:srgbClr val="000000"/>
                            </a:solidFill>
                            <a:latin typeface="Cambria Math"/>
                          </a:rPr>
                          <m:t>𝐿𝐽</m:t>
                        </m:r>
                      </m:sub>
                      <m:sup>
                        <m:r>
                          <a:rPr lang="en-US" altLang="ja-JP" i="1">
                            <a:solidFill>
                              <a:srgbClr val="000000"/>
                            </a:solidFill>
                            <a:latin typeface="Cambria Math"/>
                          </a:rPr>
                          <m:t>𝐴</m:t>
                        </m:r>
                      </m:sup>
                    </m:sSubSup>
                    <m:r>
                      <a:rPr lang="en-US" altLang="ja-JP" b="0" i="1" smtClean="0">
                        <a:solidFill>
                          <a:srgbClr val="000000"/>
                        </a:solidFill>
                        <a:latin typeface="Cambria Math" panose="02040503050406030204" pitchFamily="18" charset="0"/>
                      </a:rPr>
                      <m:t>=</m:t>
                    </m:r>
                    <m:r>
                      <a:rPr lang="en-US" altLang="ja-JP" b="0" i="1" smtClean="0">
                        <a:solidFill>
                          <a:srgbClr val="000000"/>
                        </a:solidFill>
                        <a:latin typeface="Cambria Math" panose="02040503050406030204" pitchFamily="18" charset="0"/>
                      </a:rPr>
                      <m:t>6</m:t>
                    </m:r>
                    <m:r>
                      <a:rPr lang="en-US" altLang="ja-JP" b="0" i="1" smtClean="0">
                        <a:solidFill>
                          <a:srgbClr val="000000"/>
                        </a:solidFill>
                        <a:latin typeface="Cambria Math" panose="02040503050406030204" pitchFamily="18" charset="0"/>
                      </a:rPr>
                      <m:t>.</m:t>
                    </m:r>
                    <m:r>
                      <a:rPr lang="en-US" altLang="ja-JP" b="0" i="1" smtClean="0">
                        <a:solidFill>
                          <a:srgbClr val="000000"/>
                        </a:solidFill>
                        <a:latin typeface="Cambria Math" panose="02040503050406030204" pitchFamily="18" charset="0"/>
                      </a:rPr>
                      <m:t>4</m:t>
                    </m:r>
                  </m:oMath>
                </a14:m>
                <a:endParaRPr lang="en-US" altLang="ja-JP" b="0" dirty="0">
                  <a:solidFill>
                    <a:srgbClr val="000000"/>
                  </a:solidFill>
                </a:endParaRPr>
              </a:p>
              <a:p>
                <a:pPr lvl="1"/>
                <a:r>
                  <a:rPr lang="ja-JP" altLang="en-US" dirty="0"/>
                  <a:t>アメリカが比較優位を持つ財のアメリカでの労働投入係数： </a:t>
                </a:r>
                <a14:m>
                  <m:oMath xmlns:m="http://schemas.openxmlformats.org/officeDocument/2006/math">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𝑎</m:t>
                        </m:r>
                      </m:e>
                      <m:sub>
                        <m:r>
                          <a:rPr lang="en-US" altLang="ja-JP" i="1">
                            <a:solidFill>
                              <a:srgbClr val="000000"/>
                            </a:solidFill>
                            <a:latin typeface="Cambria Math"/>
                          </a:rPr>
                          <m:t>𝐿𝐴</m:t>
                        </m:r>
                      </m:sub>
                      <m:sup>
                        <m:r>
                          <a:rPr lang="en-US" altLang="ja-JP" i="1">
                            <a:solidFill>
                              <a:srgbClr val="000000"/>
                            </a:solidFill>
                            <a:latin typeface="Cambria Math"/>
                          </a:rPr>
                          <m:t>𝐴</m:t>
                        </m:r>
                      </m:sup>
                    </m:sSubSup>
                    <m:r>
                      <a:rPr lang="en-US" altLang="ja-JP" b="0" i="1" smtClean="0">
                        <a:solidFill>
                          <a:srgbClr val="000000"/>
                        </a:solidFill>
                        <a:latin typeface="Cambria Math" panose="02040503050406030204" pitchFamily="18" charset="0"/>
                      </a:rPr>
                      <m:t>=</m:t>
                    </m:r>
                    <m:r>
                      <a:rPr lang="en-US" altLang="ja-JP" b="0" i="1" smtClean="0">
                        <a:solidFill>
                          <a:srgbClr val="000000"/>
                        </a:solidFill>
                        <a:latin typeface="Cambria Math" panose="02040503050406030204" pitchFamily="18" charset="0"/>
                      </a:rPr>
                      <m:t>7</m:t>
                    </m:r>
                    <m:r>
                      <a:rPr lang="en-US" altLang="ja-JP" b="0" i="1" smtClean="0">
                        <a:solidFill>
                          <a:srgbClr val="000000"/>
                        </a:solidFill>
                        <a:latin typeface="Cambria Math" panose="02040503050406030204" pitchFamily="18" charset="0"/>
                      </a:rPr>
                      <m:t>.</m:t>
                    </m:r>
                    <m:r>
                      <a:rPr lang="en-US" altLang="ja-JP" b="0" i="1" smtClean="0">
                        <a:solidFill>
                          <a:srgbClr val="000000"/>
                        </a:solidFill>
                        <a:latin typeface="Cambria Math" panose="02040503050406030204" pitchFamily="18" charset="0"/>
                      </a:rPr>
                      <m:t>0</m:t>
                    </m:r>
                  </m:oMath>
                </a14:m>
                <a:endParaRPr lang="en-US" altLang="ja-JP" b="0" dirty="0">
                  <a:solidFill>
                    <a:srgbClr val="000000"/>
                  </a:solidFill>
                </a:endParaRPr>
              </a:p>
              <a:p>
                <a:endParaRPr lang="en-US" altLang="ja-JP" b="0" dirty="0">
                  <a:solidFill>
                    <a:srgbClr val="000000"/>
                  </a:solidFill>
                </a:endParaRPr>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blipFill rotWithShape="0">
                <a:blip r:embed="rId2"/>
                <a:stretch>
                  <a:fillRect l="-1043" t="-168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20</a:t>
            </a:fld>
            <a:endParaRPr kumimoji="1" lang="ja-JP" altLang="en-US" dirty="0"/>
          </a:p>
        </p:txBody>
      </p:sp>
    </p:spTree>
    <p:extLst>
      <p:ext uri="{BB962C8B-B14F-4D97-AF65-F5344CB8AC3E}">
        <p14:creationId xmlns:p14="http://schemas.microsoft.com/office/powerpoint/2010/main" val="3206632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比較優位財（つづき）</a:t>
            </a:r>
          </a:p>
        </p:txBody>
      </p:sp>
      <p:sp>
        <p:nvSpPr>
          <p:cNvPr id="3" name="コンテンツ プレースホルダー 2"/>
          <p:cNvSpPr>
            <a:spLocks noGrp="1"/>
          </p:cNvSpPr>
          <p:nvPr>
            <p:ph sz="half" idx="1"/>
          </p:nvPr>
        </p:nvSpPr>
        <p:spPr>
          <a:xfrm>
            <a:off x="838200" y="1825625"/>
            <a:ext cx="3144814" cy="4351338"/>
          </a:xfrm>
        </p:spPr>
        <p:txBody>
          <a:bodyPr/>
          <a:lstStyle/>
          <a:p>
            <a:r>
              <a:rPr kumimoji="1" lang="ja-JP" altLang="en-US" dirty="0"/>
              <a:t>データによる比較生産費説の確認</a:t>
            </a:r>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21</a:t>
            </a:fld>
            <a:endParaRPr kumimoji="1" lang="ja-JP" altLang="en-US" dirty="0"/>
          </a:p>
        </p:txBody>
      </p:sp>
      <p:pic>
        <p:nvPicPr>
          <p:cNvPr id="5" name="table"/>
          <p:cNvPicPr>
            <a:picLocks noChangeAspect="1"/>
          </p:cNvPicPr>
          <p:nvPr/>
        </p:nvPicPr>
        <p:blipFill>
          <a:blip r:embed="rId2"/>
          <a:stretch>
            <a:fillRect/>
          </a:stretch>
        </p:blipFill>
        <p:spPr>
          <a:xfrm>
            <a:off x="3983014" y="1474071"/>
            <a:ext cx="7001978" cy="5247406"/>
          </a:xfrm>
          <a:prstGeom prst="rect">
            <a:avLst/>
          </a:prstGeom>
        </p:spPr>
      </p:pic>
    </p:spTree>
    <p:extLst>
      <p:ext uri="{BB962C8B-B14F-4D97-AF65-F5344CB8AC3E}">
        <p14:creationId xmlns:p14="http://schemas.microsoft.com/office/powerpoint/2010/main" val="31973275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ja-JP" altLang="en-US" dirty="0"/>
              <a:t>機会費用</a:t>
            </a:r>
          </a:p>
        </p:txBody>
      </p:sp>
      <mc:AlternateContent xmlns:mc="http://schemas.openxmlformats.org/markup-compatibility/2006" xmlns:a14="http://schemas.microsoft.com/office/drawing/2010/main">
        <mc:Choice Requires="a14">
          <p:sp>
            <p:nvSpPr>
              <p:cNvPr id="7" name="コンテンツ プレースホルダー 6"/>
              <p:cNvSpPr>
                <a:spLocks noGrp="1"/>
              </p:cNvSpPr>
              <p:nvPr>
                <p:ph idx="1"/>
              </p:nvPr>
            </p:nvSpPr>
            <p:spPr/>
            <p:txBody>
              <a:bodyPr/>
              <a:lstStyle/>
              <a:p>
                <a:r>
                  <a:rPr lang="en-US" altLang="ja-JP" dirty="0">
                    <a:solidFill>
                      <a:srgbClr val="000000"/>
                    </a:solidFill>
                  </a:rPr>
                  <a:t>(1) </a:t>
                </a:r>
                <a:r>
                  <a:rPr lang="ja-JP" altLang="en-US" dirty="0">
                    <a:solidFill>
                      <a:srgbClr val="000000"/>
                    </a:solidFill>
                  </a:rPr>
                  <a:t>：日米の対世界貿易について、リカードの比較生産費説と整合的な結果</a:t>
                </a:r>
                <a:endParaRPr lang="en-US" altLang="ja-JP" dirty="0">
                  <a:solidFill>
                    <a:srgbClr val="000000"/>
                  </a:solidFill>
                </a:endParaRPr>
              </a:p>
              <a:p>
                <a:pPr lvl="1"/>
                <a:r>
                  <a:rPr lang="ja-JP" altLang="en-US" dirty="0">
                    <a:solidFill>
                      <a:srgbClr val="000000"/>
                    </a:solidFill>
                  </a:rPr>
                  <a:t>日本が比較優位を持つ財も比較劣位である財も、アメリカと比べて絶対劣位（労働投入係数は日本の方がアメリカよりも大）</a:t>
                </a:r>
                <a:endParaRPr lang="en-US" altLang="ja-JP" dirty="0">
                  <a:solidFill>
                    <a:srgbClr val="000000"/>
                  </a:solidFill>
                </a:endParaRPr>
              </a:p>
              <a:p>
                <a:pPr lvl="1"/>
                <a:r>
                  <a:rPr lang="ja-JP" altLang="en-US" dirty="0">
                    <a:solidFill>
                      <a:srgbClr val="000000"/>
                    </a:solidFill>
                  </a:rPr>
                  <a:t>機会費用を計算：</a:t>
                </a:r>
                <a:r>
                  <a:rPr lang="en-US" altLang="ja-JP" dirty="0">
                    <a:solidFill>
                      <a:srgbClr val="000000"/>
                    </a:solidFill>
                  </a:rPr>
                  <a:t> </a:t>
                </a:r>
                <a14:m>
                  <m:oMath xmlns:m="http://schemas.openxmlformats.org/officeDocument/2006/math">
                    <m:f>
                      <m:fPr>
                        <m:type m:val="lin"/>
                        <m:ctrlPr>
                          <a:rPr lang="en-US" altLang="ja-JP" i="1">
                            <a:solidFill>
                              <a:srgbClr val="000000"/>
                            </a:solidFill>
                            <a:latin typeface="Cambria Math" panose="02040503050406030204" pitchFamily="18" charset="0"/>
                          </a:rPr>
                        </m:ctrlPr>
                      </m:fPr>
                      <m:num>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𝑎</m:t>
                            </m:r>
                          </m:e>
                          <m:sub>
                            <m:r>
                              <a:rPr lang="en-US" altLang="ja-JP" i="1">
                                <a:solidFill>
                                  <a:srgbClr val="000000"/>
                                </a:solidFill>
                                <a:latin typeface="Cambria Math"/>
                              </a:rPr>
                              <m:t>𝐿𝐽</m:t>
                            </m:r>
                          </m:sub>
                          <m:sup>
                            <m:r>
                              <a:rPr lang="en-US" altLang="ja-JP" i="1">
                                <a:solidFill>
                                  <a:srgbClr val="000000"/>
                                </a:solidFill>
                                <a:latin typeface="Cambria Math"/>
                              </a:rPr>
                              <m:t>𝐽</m:t>
                            </m:r>
                          </m:sup>
                        </m:sSubSup>
                      </m:num>
                      <m:den>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𝑎</m:t>
                            </m:r>
                          </m:e>
                          <m:sub>
                            <m:r>
                              <a:rPr lang="en-US" altLang="ja-JP" i="1">
                                <a:solidFill>
                                  <a:srgbClr val="000000"/>
                                </a:solidFill>
                                <a:latin typeface="Cambria Math"/>
                              </a:rPr>
                              <m:t>𝐿𝐴</m:t>
                            </m:r>
                          </m:sub>
                          <m:sup>
                            <m:r>
                              <a:rPr lang="en-US" altLang="ja-JP" i="1">
                                <a:solidFill>
                                  <a:srgbClr val="000000"/>
                                </a:solidFill>
                                <a:latin typeface="Cambria Math"/>
                              </a:rPr>
                              <m:t>𝐽</m:t>
                            </m:r>
                          </m:sup>
                        </m:sSubSup>
                        <m:r>
                          <a:rPr lang="en-US" altLang="ja-JP" b="0" i="1" smtClean="0">
                            <a:solidFill>
                              <a:srgbClr val="000000"/>
                            </a:solidFill>
                            <a:latin typeface="Cambria Math" panose="02040503050406030204" pitchFamily="18" charset="0"/>
                          </a:rPr>
                          <m:t>=0.67</m:t>
                        </m:r>
                      </m:den>
                    </m:f>
                    <m:r>
                      <a:rPr lang="en-US" altLang="ja-JP" i="1">
                        <a:solidFill>
                          <a:srgbClr val="000000"/>
                        </a:solidFill>
                        <a:latin typeface="Cambria Math"/>
                        <a:ea typeface="Cambria Math"/>
                      </a:rPr>
                      <m:t>&lt;</m:t>
                    </m:r>
                    <m:r>
                      <a:rPr lang="en-US" altLang="ja-JP" b="0" i="1" smtClean="0">
                        <a:solidFill>
                          <a:srgbClr val="000000"/>
                        </a:solidFill>
                        <a:latin typeface="Cambria Math" panose="02040503050406030204" pitchFamily="18" charset="0"/>
                        <a:ea typeface="Cambria Math"/>
                      </a:rPr>
                      <m:t>0.91=</m:t>
                    </m:r>
                    <m:f>
                      <m:fPr>
                        <m:type m:val="lin"/>
                        <m:ctrlPr>
                          <a:rPr lang="en-US" altLang="ja-JP" i="1">
                            <a:solidFill>
                              <a:srgbClr val="000000"/>
                            </a:solidFill>
                            <a:latin typeface="Cambria Math" panose="02040503050406030204" pitchFamily="18" charset="0"/>
                          </a:rPr>
                        </m:ctrlPr>
                      </m:fPr>
                      <m:num>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𝑎</m:t>
                            </m:r>
                          </m:e>
                          <m:sub>
                            <m:r>
                              <a:rPr lang="en-US" altLang="ja-JP" i="1">
                                <a:solidFill>
                                  <a:srgbClr val="000000"/>
                                </a:solidFill>
                                <a:latin typeface="Cambria Math"/>
                              </a:rPr>
                              <m:t>𝐿𝐽</m:t>
                            </m:r>
                          </m:sub>
                          <m:sup>
                            <m:r>
                              <a:rPr lang="en-US" altLang="ja-JP" i="1">
                                <a:solidFill>
                                  <a:srgbClr val="000000"/>
                                </a:solidFill>
                                <a:latin typeface="Cambria Math"/>
                              </a:rPr>
                              <m:t>𝐴</m:t>
                            </m:r>
                          </m:sup>
                        </m:sSubSup>
                      </m:num>
                      <m:den>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𝑎</m:t>
                            </m:r>
                          </m:e>
                          <m:sub>
                            <m:r>
                              <a:rPr lang="en-US" altLang="ja-JP" i="1">
                                <a:solidFill>
                                  <a:srgbClr val="000000"/>
                                </a:solidFill>
                                <a:latin typeface="Cambria Math"/>
                              </a:rPr>
                              <m:t>𝐿𝐴</m:t>
                            </m:r>
                          </m:sub>
                          <m:sup>
                            <m:r>
                              <a:rPr lang="en-US" altLang="ja-JP" i="1">
                                <a:solidFill>
                                  <a:srgbClr val="000000"/>
                                </a:solidFill>
                                <a:latin typeface="Cambria Math"/>
                              </a:rPr>
                              <m:t>𝐴</m:t>
                            </m:r>
                          </m:sup>
                        </m:sSubSup>
                      </m:den>
                    </m:f>
                  </m:oMath>
                </a14:m>
                <a:r>
                  <a:rPr lang="en-US" altLang="ja-JP" dirty="0">
                    <a:solidFill>
                      <a:srgbClr val="000000"/>
                    </a:solidFill>
                  </a:rPr>
                  <a:t> </a:t>
                </a:r>
                <a:r>
                  <a:rPr lang="ja-JP" altLang="en-US" dirty="0">
                    <a:solidFill>
                      <a:srgbClr val="000000"/>
                    </a:solidFill>
                  </a:rPr>
                  <a:t>→ 比較生産費説と整合的</a:t>
                </a:r>
                <a:endParaRPr lang="en-US" altLang="ja-JP" dirty="0">
                  <a:solidFill>
                    <a:srgbClr val="000000"/>
                  </a:solidFill>
                </a:endParaRPr>
              </a:p>
              <a:p>
                <a:r>
                  <a:rPr lang="en-US" altLang="ja-JP" dirty="0">
                    <a:solidFill>
                      <a:srgbClr val="000000"/>
                    </a:solidFill>
                  </a:rPr>
                  <a:t>(2) &amp; (3) </a:t>
                </a:r>
                <a:r>
                  <a:rPr lang="ja-JP" altLang="en-US" dirty="0">
                    <a:solidFill>
                      <a:srgbClr val="000000"/>
                    </a:solidFill>
                  </a:rPr>
                  <a:t>：日中・日韓の対世界貿易についても、比較生産費説が説明力を有する</a:t>
                </a:r>
                <a:endParaRPr lang="en-US" altLang="ja-JP" dirty="0">
                  <a:solidFill>
                    <a:srgbClr val="000000"/>
                  </a:solidFill>
                </a:endParaRPr>
              </a:p>
              <a:p>
                <a:pPr lvl="1"/>
                <a:r>
                  <a:rPr lang="en-US" altLang="ja-JP" dirty="0">
                    <a:solidFill>
                      <a:srgbClr val="000000"/>
                    </a:solidFill>
                  </a:rPr>
                  <a:t>(2) </a:t>
                </a:r>
                <a:r>
                  <a:rPr lang="ja-JP" altLang="en-US" dirty="0">
                    <a:solidFill>
                      <a:srgbClr val="000000"/>
                    </a:solidFill>
                  </a:rPr>
                  <a:t>：日本は中国に対して、日本の比較優位財と比較劣位財の両方で絶対優位</a:t>
                </a:r>
                <a:endParaRPr lang="en-US" altLang="ja-JP" dirty="0">
                  <a:solidFill>
                    <a:srgbClr val="000000"/>
                  </a:solidFill>
                </a:endParaRPr>
              </a:p>
              <a:p>
                <a:endParaRPr lang="ja-JP" altLang="en-US" dirty="0">
                  <a:solidFill>
                    <a:srgbClr val="000000"/>
                  </a:solidFill>
                </a:endParaRPr>
              </a:p>
              <a:p>
                <a:endParaRPr lang="en-US" altLang="ja-JP" dirty="0">
                  <a:solidFill>
                    <a:srgbClr val="000000"/>
                  </a:solidFill>
                </a:endParaRPr>
              </a:p>
              <a:p>
                <a:endParaRPr kumimoji="1" lang="ja-JP" altLang="en-US" dirty="0"/>
              </a:p>
            </p:txBody>
          </p:sp>
        </mc:Choice>
        <mc:Fallback xmlns="">
          <p:sp>
            <p:nvSpPr>
              <p:cNvPr id="7" name="コンテンツ プレースホルダー 6"/>
              <p:cNvSpPr>
                <a:spLocks noGrp="1" noRot="1" noChangeAspect="1" noMove="1" noResize="1" noEditPoints="1" noAdjustHandles="1" noChangeArrowheads="1" noChangeShapeType="1" noTextEdit="1"/>
              </p:cNvSpPr>
              <p:nvPr>
                <p:ph idx="1"/>
              </p:nvPr>
            </p:nvSpPr>
            <p:spPr>
              <a:blipFill rotWithShape="0">
                <a:blip r:embed="rId2"/>
                <a:stretch>
                  <a:fillRect l="-1043" t="-2941" r="-348"/>
                </a:stretch>
              </a:blipFill>
            </p:spPr>
            <p:txBody>
              <a:bodyPr/>
              <a:lstStyle/>
              <a:p>
                <a:r>
                  <a:rPr lang="ja-JP" altLang="en-US">
                    <a:noFill/>
                  </a:rPr>
                  <a:t> </a:t>
                </a:r>
              </a:p>
            </p:txBody>
          </p:sp>
        </mc:Fallback>
      </mc:AlternateContent>
      <p:sp>
        <p:nvSpPr>
          <p:cNvPr id="5" name="スライド番号プレースホルダー 4"/>
          <p:cNvSpPr>
            <a:spLocks noGrp="1"/>
          </p:cNvSpPr>
          <p:nvPr>
            <p:ph type="sldNum" sz="quarter" idx="12"/>
          </p:nvPr>
        </p:nvSpPr>
        <p:spPr/>
        <p:txBody>
          <a:bodyPr/>
          <a:lstStyle/>
          <a:p>
            <a:fld id="{4B716EDC-74FF-435D-9BD8-54C64339F356}" type="slidenum">
              <a:rPr kumimoji="1" lang="ja-JP" altLang="en-US" smtClean="0"/>
              <a:pPr/>
              <a:t>22</a:t>
            </a:fld>
            <a:endParaRPr kumimoji="1" lang="ja-JP" altLang="en-US" dirty="0"/>
          </a:p>
        </p:txBody>
      </p:sp>
    </p:spTree>
    <p:extLst>
      <p:ext uri="{BB962C8B-B14F-4D97-AF65-F5344CB8AC3E}">
        <p14:creationId xmlns:p14="http://schemas.microsoft.com/office/powerpoint/2010/main" val="2889833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Effect transition="in" filter="wipe(left)">
                                      <p:cBhvr>
                                        <p:cTn id="11" dur="500"/>
                                        <p:tgtEl>
                                          <p:spTgt spid="7">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wipe(left)">
                                      <p:cBhvr>
                                        <p:cTn id="15" dur="500"/>
                                        <p:tgtEl>
                                          <p:spTgt spid="7">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7">
                                            <p:txEl>
                                              <p:pRg st="3" end="3"/>
                                            </p:txEl>
                                          </p:spTgt>
                                        </p:tgtEl>
                                        <p:attrNameLst>
                                          <p:attrName>style.visibility</p:attrName>
                                        </p:attrNameLst>
                                      </p:cBhvr>
                                      <p:to>
                                        <p:strVal val="visible"/>
                                      </p:to>
                                    </p:set>
                                    <p:animEffect transition="in" filter="wipe(left)">
                                      <p:cBhvr>
                                        <p:cTn id="20" dur="500"/>
                                        <p:tgtEl>
                                          <p:spTgt spid="7">
                                            <p:txEl>
                                              <p:pRg st="3" end="3"/>
                                            </p:txEl>
                                          </p:spTgt>
                                        </p:tgtEl>
                                      </p:cBhvr>
                                    </p:animEffect>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7">
                                            <p:txEl>
                                              <p:pRg st="4" end="4"/>
                                            </p:txEl>
                                          </p:spTgt>
                                        </p:tgtEl>
                                        <p:attrNameLst>
                                          <p:attrName>style.visibility</p:attrName>
                                        </p:attrNameLst>
                                      </p:cBhvr>
                                      <p:to>
                                        <p:strVal val="visible"/>
                                      </p:to>
                                    </p:set>
                                    <p:animEffect transition="in" filter="wipe(left)">
                                      <p:cBhvr>
                                        <p:cTn id="24"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生産可能性フロンティア</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p:txBody>
              <a:bodyPr>
                <a:normAutofit/>
              </a:bodyPr>
              <a:lstStyle/>
              <a:p>
                <a:r>
                  <a:rPr kumimoji="1" lang="ja-JP" altLang="en-US" dirty="0"/>
                  <a:t>生産可能性フロンティア：</a:t>
                </a:r>
                <a:endParaRPr kumimoji="1" lang="en-US" altLang="ja-JP" dirty="0"/>
              </a:p>
              <a:p>
                <a:pPr lvl="1"/>
                <a:r>
                  <a:rPr lang="ja-JP" altLang="en-US" dirty="0"/>
                  <a:t>生産要素（ここでは労働）の供給が有限な経済で、与えられた生産技術を用いて生産することのできる最も効率的な生産の組合せ</a:t>
                </a:r>
                <a:endParaRPr lang="en-US" altLang="ja-JP" dirty="0"/>
              </a:p>
              <a:p>
                <a:r>
                  <a:rPr kumimoji="1" lang="ja-JP" altLang="en-US" dirty="0"/>
                  <a:t>自国の生産可能性フロンティアの導出</a:t>
                </a:r>
                <a:endParaRPr kumimoji="1" lang="en-US" altLang="ja-JP" dirty="0"/>
              </a:p>
              <a:p>
                <a:pPr lvl="1"/>
                <a:r>
                  <a:rPr lang="ja-JP" altLang="en-US" dirty="0"/>
                  <a:t>第</a:t>
                </a:r>
                <a14:m>
                  <m:oMath xmlns:m="http://schemas.openxmlformats.org/officeDocument/2006/math">
                    <m:r>
                      <a:rPr lang="en-US" altLang="ja-JP">
                        <a:latin typeface="Cambria Math" panose="02040503050406030204" pitchFamily="18" charset="0"/>
                      </a:rPr>
                      <m:t>𝑖</m:t>
                    </m:r>
                  </m:oMath>
                </a14:m>
                <a:r>
                  <a:rPr lang="ja-JP" altLang="en-US" dirty="0"/>
                  <a:t>財（</a:t>
                </a:r>
                <a14:m>
                  <m:oMath xmlns:m="http://schemas.openxmlformats.org/officeDocument/2006/math">
                    <m:r>
                      <a:rPr lang="en-US" altLang="ja-JP">
                        <a:latin typeface="Cambria Math" panose="02040503050406030204" pitchFamily="18" charset="0"/>
                      </a:rPr>
                      <m:t>𝑖</m:t>
                    </m:r>
                  </m:oMath>
                </a14:m>
                <a:r>
                  <a:rPr lang="en-US" altLang="ja-JP" dirty="0"/>
                  <a:t> = 1, 2</a:t>
                </a:r>
                <a:r>
                  <a:rPr lang="ja-JP" altLang="en-US" dirty="0"/>
                  <a:t>）</a:t>
                </a:r>
                <a:r>
                  <a:rPr lang="ja-JP" altLang="en-US" dirty="0">
                    <a:solidFill>
                      <a:srgbClr val="000000"/>
                    </a:solidFill>
                  </a:rPr>
                  <a:t>の生産に投入される労働量：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𝐿</m:t>
                        </m:r>
                      </m:e>
                      <m:sub>
                        <m:r>
                          <a:rPr lang="en-US" altLang="ja-JP" b="0" i="1" smtClean="0">
                            <a:solidFill>
                              <a:srgbClr val="000000"/>
                            </a:solidFill>
                            <a:latin typeface="Cambria Math" panose="02040503050406030204" pitchFamily="18" charset="0"/>
                          </a:rPr>
                          <m:t>𝑖</m:t>
                        </m:r>
                      </m:sub>
                    </m:sSub>
                    <m:r>
                      <a:rPr lang="en-US" altLang="ja-JP" i="1">
                        <a:solidFill>
                          <a:srgbClr val="000000"/>
                        </a:solidFill>
                        <a:latin typeface="Cambria Math"/>
                      </a:rPr>
                      <m:t>=</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b="0" i="1" smtClean="0">
                            <a:solidFill>
                              <a:srgbClr val="000000"/>
                            </a:solidFill>
                            <a:latin typeface="Cambria Math" panose="02040503050406030204" pitchFamily="18" charset="0"/>
                          </a:rPr>
                          <m:t>𝑖</m:t>
                        </m:r>
                      </m:sub>
                    </m:sSub>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𝑌</m:t>
                        </m:r>
                      </m:e>
                      <m:sub>
                        <m:r>
                          <a:rPr lang="en-US" altLang="ja-JP" b="0" i="1" smtClean="0">
                            <a:solidFill>
                              <a:srgbClr val="000000"/>
                            </a:solidFill>
                            <a:latin typeface="Cambria Math" panose="02040503050406030204" pitchFamily="18" charset="0"/>
                          </a:rPr>
                          <m:t>𝑖</m:t>
                        </m:r>
                      </m:sub>
                    </m:sSub>
                  </m:oMath>
                </a14:m>
                <a:endParaRPr lang="en-US" altLang="ja-JP" dirty="0"/>
              </a:p>
              <a:p>
                <a:pPr lvl="1"/>
                <a:r>
                  <a:rPr lang="ja-JP" altLang="en-US" dirty="0"/>
                  <a:t>自国の労働制約：</a:t>
                </a:r>
                <a:r>
                  <a:rPr lang="en-US" altLang="ja-JP" dirty="0"/>
                  <a:t>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𝐿</m:t>
                        </m:r>
                      </m:e>
                      <m:sub>
                        <m:r>
                          <a:rPr lang="en-US" altLang="ja-JP" i="1">
                            <a:solidFill>
                              <a:srgbClr val="000000"/>
                            </a:solidFill>
                            <a:latin typeface="Cambria Math"/>
                          </a:rPr>
                          <m:t>1</m:t>
                        </m:r>
                      </m:sub>
                    </m:sSub>
                    <m:r>
                      <a:rPr lang="en-US" altLang="ja-JP" i="1">
                        <a:solidFill>
                          <a:srgbClr val="000000"/>
                        </a:solidFill>
                        <a:latin typeface="Cambria Math"/>
                      </a:rPr>
                      <m:t>+</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𝐿</m:t>
                        </m:r>
                      </m:e>
                      <m:sub>
                        <m:r>
                          <a:rPr lang="en-US" altLang="ja-JP" i="1">
                            <a:solidFill>
                              <a:srgbClr val="000000"/>
                            </a:solidFill>
                            <a:latin typeface="Cambria Math"/>
                          </a:rPr>
                          <m:t>2</m:t>
                        </m:r>
                      </m:sub>
                    </m:sSub>
                    <m:r>
                      <a:rPr lang="en-US" altLang="ja-JP" i="1">
                        <a:solidFill>
                          <a:srgbClr val="000000"/>
                        </a:solidFill>
                        <a:latin typeface="Cambria Math"/>
                        <a:ea typeface="Cambria Math"/>
                      </a:rPr>
                      <m:t>≤</m:t>
                    </m:r>
                    <m:r>
                      <a:rPr lang="en-US" altLang="ja-JP" i="1">
                        <a:solidFill>
                          <a:srgbClr val="000000"/>
                        </a:solidFill>
                        <a:latin typeface="Cambria Math"/>
                        <a:ea typeface="Cambria Math"/>
                      </a:rPr>
                      <m:t>𝐿</m:t>
                    </m:r>
                  </m:oMath>
                </a14:m>
                <a:endParaRPr lang="en-US" altLang="ja-JP" dirty="0">
                  <a:solidFill>
                    <a:srgbClr val="000000"/>
                  </a:solidFill>
                  <a:ea typeface="Cambria Math"/>
                </a:endParaRPr>
              </a:p>
              <a:p>
                <a:pPr lvl="1"/>
                <a:r>
                  <a:rPr lang="ja-JP" altLang="en-US" dirty="0">
                    <a:solidFill>
                      <a:srgbClr val="000000"/>
                    </a:solidFill>
                  </a:rPr>
                  <a:t>→ 自国の労働の完全雇用：</a:t>
                </a:r>
                <a:r>
                  <a:rPr lang="en-US" altLang="ja-JP" dirty="0">
                    <a:solidFill>
                      <a:srgbClr val="000000"/>
                    </a:solidFill>
                  </a:rPr>
                  <a:t>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1</m:t>
                        </m:r>
                      </m:sub>
                    </m:sSub>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𝑌</m:t>
                        </m:r>
                      </m:e>
                      <m:sub>
                        <m:r>
                          <a:rPr lang="en-US" altLang="ja-JP" i="1">
                            <a:solidFill>
                              <a:srgbClr val="000000"/>
                            </a:solidFill>
                            <a:latin typeface="Cambria Math"/>
                          </a:rPr>
                          <m:t>1</m:t>
                        </m:r>
                      </m:sub>
                    </m:sSub>
                    <m:r>
                      <a:rPr lang="en-US" altLang="ja-JP" i="1">
                        <a:solidFill>
                          <a:srgbClr val="000000"/>
                        </a:solidFill>
                        <a:latin typeface="Cambria Math"/>
                      </a:rPr>
                      <m:t>+</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2</m:t>
                        </m:r>
                      </m:sub>
                    </m:sSub>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𝑌</m:t>
                        </m:r>
                      </m:e>
                      <m:sub>
                        <m:r>
                          <a:rPr lang="en-US" altLang="ja-JP" i="1">
                            <a:solidFill>
                              <a:srgbClr val="000000"/>
                            </a:solidFill>
                            <a:latin typeface="Cambria Math"/>
                          </a:rPr>
                          <m:t>2</m:t>
                        </m:r>
                      </m:sub>
                    </m:sSub>
                    <m:r>
                      <a:rPr lang="en-US" altLang="ja-JP" i="1">
                        <a:solidFill>
                          <a:srgbClr val="000000"/>
                        </a:solidFill>
                        <a:latin typeface="Cambria Math"/>
                      </a:rPr>
                      <m:t>=</m:t>
                    </m:r>
                    <m:r>
                      <a:rPr lang="en-US" altLang="ja-JP" i="1">
                        <a:solidFill>
                          <a:srgbClr val="000000"/>
                        </a:solidFill>
                        <a:latin typeface="Cambria Math"/>
                        <a:ea typeface="Cambria Math"/>
                      </a:rPr>
                      <m:t>𝐿</m:t>
                    </m:r>
                  </m:oMath>
                </a14:m>
                <a:r>
                  <a:rPr lang="ja-JP" altLang="en-US" i="1" dirty="0">
                    <a:solidFill>
                      <a:srgbClr val="000000"/>
                    </a:solidFill>
                    <a:latin typeface="Cambria Math"/>
                    <a:ea typeface="Cambria Math"/>
                  </a:rPr>
                  <a:t>　</a:t>
                </a:r>
                <a:endParaRPr lang="en-US" altLang="ja-JP" i="1" dirty="0">
                  <a:solidFill>
                    <a:srgbClr val="000000"/>
                  </a:solidFill>
                  <a:latin typeface="Cambria Math"/>
                  <a:ea typeface="Cambria Math"/>
                </a:endParaRPr>
              </a:p>
              <a:p>
                <a:pPr lvl="1"/>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blipFill rotWithShape="0">
                <a:blip r:embed="rId2"/>
                <a:stretch>
                  <a:fillRect l="-1043" t="-2941" r="-290"/>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3</a:t>
            </a:fld>
            <a:endParaRPr kumimoji="1" lang="ja-JP" altLang="en-US" dirty="0"/>
          </a:p>
        </p:txBody>
      </p:sp>
      <mc:AlternateContent xmlns:mc="http://schemas.openxmlformats.org/markup-compatibility/2006" xmlns:a14="http://schemas.microsoft.com/office/drawing/2010/main">
        <mc:Choice Requires="a14">
          <p:sp>
            <p:nvSpPr>
              <p:cNvPr id="8" name="正方形/長方形 7"/>
              <p:cNvSpPr/>
              <p:nvPr/>
            </p:nvSpPr>
            <p:spPr>
              <a:xfrm>
                <a:off x="5172372" y="4822033"/>
                <a:ext cx="2952155" cy="844205"/>
              </a:xfrm>
              <a:prstGeom prst="rect">
                <a:avLst/>
              </a:prstGeom>
              <a:ln>
                <a:solidFill>
                  <a:schemeClr val="tx1"/>
                </a:solidFill>
              </a:ln>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altLang="ja-JP" sz="2400" i="1">
                              <a:solidFill>
                                <a:srgbClr val="000000"/>
                              </a:solidFill>
                              <a:latin typeface="Cambria Math" panose="02040503050406030204" pitchFamily="18" charset="0"/>
                            </a:rPr>
                          </m:ctrlPr>
                        </m:sSubPr>
                        <m:e>
                          <m:r>
                            <a:rPr lang="en-US" altLang="ja-JP" sz="2400" i="1">
                              <a:solidFill>
                                <a:srgbClr val="000000"/>
                              </a:solidFill>
                              <a:latin typeface="Cambria Math" panose="02040503050406030204" pitchFamily="18" charset="0"/>
                              <a:ea typeface="Cambria Math" panose="02040503050406030204" pitchFamily="18" charset="0"/>
                            </a:rPr>
                            <m:t>∴</m:t>
                          </m:r>
                          <m:r>
                            <a:rPr lang="en-US" altLang="ja-JP" sz="2400" i="1">
                              <a:solidFill>
                                <a:srgbClr val="000000"/>
                              </a:solidFill>
                              <a:latin typeface="Cambria Math"/>
                            </a:rPr>
                            <m:t>𝑌</m:t>
                          </m:r>
                        </m:e>
                        <m:sub>
                          <m:r>
                            <a:rPr lang="en-US" altLang="ja-JP" sz="2400" i="1">
                              <a:solidFill>
                                <a:srgbClr val="000000"/>
                              </a:solidFill>
                              <a:latin typeface="Cambria Math"/>
                            </a:rPr>
                            <m:t>2</m:t>
                          </m:r>
                        </m:sub>
                      </m:sSub>
                      <m:r>
                        <a:rPr lang="en-US" altLang="ja-JP" sz="2400" i="1">
                          <a:solidFill>
                            <a:srgbClr val="000000"/>
                          </a:solidFill>
                          <a:latin typeface="Cambria Math"/>
                        </a:rPr>
                        <m:t>=−</m:t>
                      </m:r>
                      <m:f>
                        <m:fPr>
                          <m:ctrlPr>
                            <a:rPr lang="en-US" altLang="ja-JP" sz="2400" i="1">
                              <a:solidFill>
                                <a:srgbClr val="000000"/>
                              </a:solidFill>
                              <a:latin typeface="Cambria Math" panose="02040503050406030204" pitchFamily="18" charset="0"/>
                            </a:rPr>
                          </m:ctrlPr>
                        </m:fPr>
                        <m:num>
                          <m:sSub>
                            <m:sSubPr>
                              <m:ctrlPr>
                                <a:rPr lang="en-US" altLang="ja-JP" sz="2400" i="1">
                                  <a:solidFill>
                                    <a:srgbClr val="000000"/>
                                  </a:solidFill>
                                  <a:latin typeface="Cambria Math" panose="02040503050406030204" pitchFamily="18" charset="0"/>
                                </a:rPr>
                              </m:ctrlPr>
                            </m:sSubPr>
                            <m:e>
                              <m:r>
                                <a:rPr lang="en-US" altLang="ja-JP" sz="2400" i="1">
                                  <a:solidFill>
                                    <a:srgbClr val="000000"/>
                                  </a:solidFill>
                                  <a:latin typeface="Cambria Math"/>
                                </a:rPr>
                                <m:t>𝑎</m:t>
                              </m:r>
                            </m:e>
                            <m:sub>
                              <m:r>
                                <a:rPr lang="en-US" altLang="ja-JP" sz="2400" i="1">
                                  <a:solidFill>
                                    <a:srgbClr val="000000"/>
                                  </a:solidFill>
                                  <a:latin typeface="Cambria Math"/>
                                </a:rPr>
                                <m:t>𝐿</m:t>
                              </m:r>
                              <m:r>
                                <a:rPr lang="en-US" altLang="ja-JP" sz="2400" i="1">
                                  <a:solidFill>
                                    <a:srgbClr val="000000"/>
                                  </a:solidFill>
                                  <a:latin typeface="Cambria Math"/>
                                </a:rPr>
                                <m:t>1</m:t>
                              </m:r>
                            </m:sub>
                          </m:sSub>
                        </m:num>
                        <m:den>
                          <m:sSub>
                            <m:sSubPr>
                              <m:ctrlPr>
                                <a:rPr lang="en-US" altLang="ja-JP" sz="2400" i="1">
                                  <a:solidFill>
                                    <a:srgbClr val="000000"/>
                                  </a:solidFill>
                                  <a:latin typeface="Cambria Math" panose="02040503050406030204" pitchFamily="18" charset="0"/>
                                </a:rPr>
                              </m:ctrlPr>
                            </m:sSubPr>
                            <m:e>
                              <m:r>
                                <a:rPr lang="en-US" altLang="ja-JP" sz="2400" i="1">
                                  <a:solidFill>
                                    <a:srgbClr val="000000"/>
                                  </a:solidFill>
                                  <a:latin typeface="Cambria Math"/>
                                </a:rPr>
                                <m:t>𝑎</m:t>
                              </m:r>
                            </m:e>
                            <m:sub>
                              <m:r>
                                <a:rPr lang="en-US" altLang="ja-JP" sz="2400" i="1">
                                  <a:solidFill>
                                    <a:srgbClr val="000000"/>
                                  </a:solidFill>
                                  <a:latin typeface="Cambria Math"/>
                                </a:rPr>
                                <m:t>𝐿</m:t>
                              </m:r>
                              <m:r>
                                <a:rPr lang="en-US" altLang="ja-JP" sz="2400" i="1">
                                  <a:solidFill>
                                    <a:srgbClr val="000000"/>
                                  </a:solidFill>
                                  <a:latin typeface="Cambria Math"/>
                                </a:rPr>
                                <m:t>2</m:t>
                              </m:r>
                            </m:sub>
                          </m:sSub>
                        </m:den>
                      </m:f>
                      <m:sSub>
                        <m:sSubPr>
                          <m:ctrlPr>
                            <a:rPr lang="en-US" altLang="ja-JP" sz="2400" i="1">
                              <a:solidFill>
                                <a:srgbClr val="000000"/>
                              </a:solidFill>
                              <a:latin typeface="Cambria Math" panose="02040503050406030204" pitchFamily="18" charset="0"/>
                            </a:rPr>
                          </m:ctrlPr>
                        </m:sSubPr>
                        <m:e>
                          <m:r>
                            <a:rPr lang="en-US" altLang="ja-JP" sz="2400" i="1">
                              <a:solidFill>
                                <a:srgbClr val="000000"/>
                              </a:solidFill>
                              <a:latin typeface="Cambria Math"/>
                            </a:rPr>
                            <m:t>𝑌</m:t>
                          </m:r>
                        </m:e>
                        <m:sub>
                          <m:r>
                            <a:rPr lang="en-US" altLang="ja-JP" sz="2400" i="1">
                              <a:solidFill>
                                <a:srgbClr val="000000"/>
                              </a:solidFill>
                              <a:latin typeface="Cambria Math"/>
                            </a:rPr>
                            <m:t>1</m:t>
                          </m:r>
                        </m:sub>
                      </m:sSub>
                      <m:r>
                        <a:rPr lang="en-US" altLang="ja-JP" sz="2400" i="1">
                          <a:solidFill>
                            <a:srgbClr val="000000"/>
                          </a:solidFill>
                          <a:latin typeface="Cambria Math"/>
                        </a:rPr>
                        <m:t>+</m:t>
                      </m:r>
                      <m:f>
                        <m:fPr>
                          <m:ctrlPr>
                            <a:rPr lang="en-US" altLang="ja-JP" sz="2400" i="1">
                              <a:solidFill>
                                <a:srgbClr val="000000"/>
                              </a:solidFill>
                              <a:latin typeface="Cambria Math" panose="02040503050406030204" pitchFamily="18" charset="0"/>
                            </a:rPr>
                          </m:ctrlPr>
                        </m:fPr>
                        <m:num>
                          <m:r>
                            <a:rPr lang="en-US" altLang="ja-JP" sz="2400" i="1">
                              <a:solidFill>
                                <a:srgbClr val="000000"/>
                              </a:solidFill>
                              <a:latin typeface="Cambria Math"/>
                            </a:rPr>
                            <m:t>𝐿</m:t>
                          </m:r>
                        </m:num>
                        <m:den>
                          <m:sSub>
                            <m:sSubPr>
                              <m:ctrlPr>
                                <a:rPr lang="en-US" altLang="ja-JP" sz="2400" i="1">
                                  <a:solidFill>
                                    <a:srgbClr val="000000"/>
                                  </a:solidFill>
                                  <a:latin typeface="Cambria Math" panose="02040503050406030204" pitchFamily="18" charset="0"/>
                                </a:rPr>
                              </m:ctrlPr>
                            </m:sSubPr>
                            <m:e>
                              <m:r>
                                <a:rPr lang="en-US" altLang="ja-JP" sz="2400" i="1">
                                  <a:solidFill>
                                    <a:srgbClr val="000000"/>
                                  </a:solidFill>
                                  <a:latin typeface="Cambria Math"/>
                                </a:rPr>
                                <m:t>𝑎</m:t>
                              </m:r>
                            </m:e>
                            <m:sub>
                              <m:r>
                                <a:rPr lang="en-US" altLang="ja-JP" sz="2400" i="1">
                                  <a:solidFill>
                                    <a:srgbClr val="000000"/>
                                  </a:solidFill>
                                  <a:latin typeface="Cambria Math"/>
                                </a:rPr>
                                <m:t>𝐿</m:t>
                              </m:r>
                              <m:r>
                                <a:rPr lang="en-US" altLang="ja-JP" sz="2400" i="1">
                                  <a:solidFill>
                                    <a:srgbClr val="000000"/>
                                  </a:solidFill>
                                  <a:latin typeface="Cambria Math"/>
                                </a:rPr>
                                <m:t>2</m:t>
                              </m:r>
                            </m:sub>
                          </m:sSub>
                        </m:den>
                      </m:f>
                    </m:oMath>
                  </m:oMathPara>
                </a14:m>
                <a:endParaRPr lang="ja-JP" altLang="en-US" sz="2400" dirty="0"/>
              </a:p>
            </p:txBody>
          </p:sp>
        </mc:Choice>
        <mc:Fallback xmlns="">
          <p:sp>
            <p:nvSpPr>
              <p:cNvPr id="8" name="正方形/長方形 7"/>
              <p:cNvSpPr>
                <a:spLocks noRot="1" noChangeAspect="1" noMove="1" noResize="1" noEditPoints="1" noAdjustHandles="1" noChangeArrowheads="1" noChangeShapeType="1" noTextEdit="1"/>
              </p:cNvSpPr>
              <p:nvPr/>
            </p:nvSpPr>
            <p:spPr>
              <a:xfrm>
                <a:off x="5172372" y="4822033"/>
                <a:ext cx="2952155" cy="844205"/>
              </a:xfrm>
              <a:prstGeom prst="rect">
                <a:avLst/>
              </a:prstGeom>
              <a:blipFill rotWithShape="0">
                <a:blip r:embed="rId3"/>
                <a:stretch>
                  <a:fillRect/>
                </a:stretch>
              </a:blipFill>
              <a:ln>
                <a:solidFill>
                  <a:schemeClr val="tx1"/>
                </a:solidFill>
              </a:ln>
            </p:spPr>
            <p:txBody>
              <a:bodyPr/>
              <a:lstStyle/>
              <a:p>
                <a:r>
                  <a:rPr lang="ja-JP" altLang="en-US">
                    <a:noFill/>
                  </a:rPr>
                  <a:t> </a:t>
                </a:r>
              </a:p>
            </p:txBody>
          </p:sp>
        </mc:Fallback>
      </mc:AlternateContent>
    </p:spTree>
    <p:extLst>
      <p:ext uri="{BB962C8B-B14F-4D97-AF65-F5344CB8AC3E}">
        <p14:creationId xmlns:p14="http://schemas.microsoft.com/office/powerpoint/2010/main" val="3638533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生産可能性フロンティア（つづき）</a:t>
            </a:r>
          </a:p>
        </p:txBody>
      </p:sp>
      <p:sp>
        <p:nvSpPr>
          <p:cNvPr id="3" name="コンテンツ プレースホルダー 2"/>
          <p:cNvSpPr>
            <a:spLocks noGrp="1"/>
          </p:cNvSpPr>
          <p:nvPr>
            <p:ph idx="1"/>
          </p:nvPr>
        </p:nvSpPr>
        <p:spPr/>
        <p:txBody>
          <a:bodyPr/>
          <a:lstStyle/>
          <a:p>
            <a:r>
              <a:rPr kumimoji="1" lang="ja-JP" altLang="en-US" dirty="0"/>
              <a:t>各国の生産可能性フロンティア</a:t>
            </a:r>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4</a:t>
            </a:fld>
            <a:endParaRPr kumimoji="1" lang="ja-JP" altLang="en-US" dirty="0"/>
          </a:p>
        </p:txBody>
      </p:sp>
      <p:cxnSp>
        <p:nvCxnSpPr>
          <p:cNvPr id="33" name="Line 217"/>
          <p:cNvCxnSpPr/>
          <p:nvPr/>
        </p:nvCxnSpPr>
        <p:spPr bwMode="auto">
          <a:xfrm flipV="1">
            <a:off x="2132053" y="2909896"/>
            <a:ext cx="3250" cy="3276364"/>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34" name="Line 218"/>
          <p:cNvCxnSpPr/>
          <p:nvPr/>
        </p:nvCxnSpPr>
        <p:spPr bwMode="auto">
          <a:xfrm flipV="1">
            <a:off x="2132053" y="6186260"/>
            <a:ext cx="2700000" cy="325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35" name="Line 220"/>
          <p:cNvCxnSpPr/>
          <p:nvPr/>
        </p:nvCxnSpPr>
        <p:spPr bwMode="auto">
          <a:xfrm>
            <a:off x="2132053" y="3658779"/>
            <a:ext cx="1905587" cy="2548312"/>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sp>
        <p:nvSpPr>
          <p:cNvPr id="36" name="Text Box 221"/>
          <p:cNvSpPr txBox="1">
            <a:spLocks noChangeArrowheads="1"/>
          </p:cNvSpPr>
          <p:nvPr/>
        </p:nvSpPr>
        <p:spPr bwMode="auto">
          <a:xfrm>
            <a:off x="1613595" y="2636265"/>
            <a:ext cx="1080120" cy="244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ja-JP" altLang="en-US" sz="1600" kern="100" dirty="0">
                <a:solidFill>
                  <a:prstClr val="black"/>
                </a:solidFill>
                <a:latin typeface="ＭＳ Ｐゴシック"/>
                <a:ea typeface="ＭＳ Ｐゴシック"/>
                <a:cs typeface="Times New Roman"/>
              </a:rPr>
              <a:t>第</a:t>
            </a:r>
            <a:r>
              <a:rPr lang="en-US" altLang="ja-JP" sz="1600" kern="100" dirty="0">
                <a:solidFill>
                  <a:prstClr val="black"/>
                </a:solidFill>
                <a:latin typeface="ＭＳ Ｐゴシック"/>
                <a:ea typeface="ＭＳ Ｐゴシック"/>
                <a:cs typeface="Times New Roman"/>
              </a:rPr>
              <a:t>2</a:t>
            </a:r>
            <a:r>
              <a:rPr lang="ja-JP" altLang="en-US" sz="1600" kern="100" dirty="0">
                <a:solidFill>
                  <a:prstClr val="black"/>
                </a:solidFill>
                <a:latin typeface="ＭＳ Ｐゴシック"/>
                <a:ea typeface="ＭＳ Ｐゴシック"/>
                <a:cs typeface="Times New Roman"/>
              </a:rPr>
              <a:t>財の量</a:t>
            </a:r>
          </a:p>
        </p:txBody>
      </p:sp>
      <p:sp>
        <p:nvSpPr>
          <p:cNvPr id="37" name="Text Box 222"/>
          <p:cNvSpPr txBox="1">
            <a:spLocks noChangeArrowheads="1"/>
          </p:cNvSpPr>
          <p:nvPr/>
        </p:nvSpPr>
        <p:spPr bwMode="auto">
          <a:xfrm>
            <a:off x="2038442" y="3471558"/>
            <a:ext cx="468052" cy="280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ctr" defTabSz="914400"/>
            <a:r>
              <a:rPr lang="en-US" sz="1600" i="1" kern="100" dirty="0">
                <a:solidFill>
                  <a:prstClr val="black"/>
                </a:solidFill>
                <a:latin typeface="Century"/>
                <a:ea typeface="ＭＳ 明朝"/>
                <a:cs typeface="Times New Roman"/>
              </a:rPr>
              <a:t>A</a:t>
            </a:r>
            <a:endParaRPr lang="ja-JP" altLang="en-US" sz="1600" i="1" kern="100" dirty="0">
              <a:solidFill>
                <a:prstClr val="black"/>
              </a:solidFill>
              <a:latin typeface="Century"/>
              <a:ea typeface="ＭＳ 明朝"/>
              <a:cs typeface="Times New Roman"/>
            </a:endParaRPr>
          </a:p>
        </p:txBody>
      </p:sp>
      <p:sp>
        <p:nvSpPr>
          <p:cNvPr id="38" name="Text Box 223"/>
          <p:cNvSpPr txBox="1">
            <a:spLocks noChangeArrowheads="1"/>
          </p:cNvSpPr>
          <p:nvPr/>
        </p:nvSpPr>
        <p:spPr bwMode="auto">
          <a:xfrm>
            <a:off x="3989859" y="5876625"/>
            <a:ext cx="337741" cy="311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B</a:t>
            </a:r>
            <a:endParaRPr lang="ja-JP" altLang="en-US" sz="1600" i="1" kern="100" dirty="0">
              <a:solidFill>
                <a:prstClr val="black"/>
              </a:solidFill>
              <a:latin typeface="Century"/>
              <a:ea typeface="ＭＳ 明朝"/>
              <a:cs typeface="Times New Roman"/>
            </a:endParaRPr>
          </a:p>
        </p:txBody>
      </p:sp>
      <p:cxnSp>
        <p:nvCxnSpPr>
          <p:cNvPr id="39" name="Line 225"/>
          <p:cNvCxnSpPr/>
          <p:nvPr/>
        </p:nvCxnSpPr>
        <p:spPr bwMode="auto">
          <a:xfrm flipH="1" flipV="1">
            <a:off x="6196367" y="2905091"/>
            <a:ext cx="5850" cy="328705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40" name="Line 226"/>
          <p:cNvCxnSpPr/>
          <p:nvPr/>
        </p:nvCxnSpPr>
        <p:spPr bwMode="auto">
          <a:xfrm>
            <a:off x="6202217" y="6196301"/>
            <a:ext cx="2700000" cy="1079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41" name="Line 227"/>
          <p:cNvCxnSpPr/>
          <p:nvPr/>
        </p:nvCxnSpPr>
        <p:spPr bwMode="auto">
          <a:xfrm>
            <a:off x="6199747" y="4583261"/>
            <a:ext cx="2377021" cy="1602999"/>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sp>
        <p:nvSpPr>
          <p:cNvPr id="42" name="Text Box 230"/>
          <p:cNvSpPr txBox="1">
            <a:spLocks noChangeArrowheads="1"/>
          </p:cNvSpPr>
          <p:nvPr/>
        </p:nvSpPr>
        <p:spPr bwMode="auto">
          <a:xfrm>
            <a:off x="3125764" y="2533400"/>
            <a:ext cx="1250315" cy="232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ja-JP" altLang="en-US" sz="1600" kern="100" dirty="0">
                <a:solidFill>
                  <a:prstClr val="black"/>
                </a:solidFill>
                <a:latin typeface="ＭＳ Ｐゴシック"/>
                <a:ea typeface="ＭＳ Ｐゴシック"/>
                <a:cs typeface="Times New Roman"/>
              </a:rPr>
              <a:t>（</a:t>
            </a:r>
            <a:r>
              <a:rPr lang="en-US" sz="1600" kern="100" dirty="0">
                <a:solidFill>
                  <a:prstClr val="black"/>
                </a:solidFill>
                <a:cs typeface="Times New Roman"/>
              </a:rPr>
              <a:t>a</a:t>
            </a:r>
            <a:r>
              <a:rPr lang="ja-JP" altLang="en-US" sz="1600" kern="100" dirty="0">
                <a:solidFill>
                  <a:prstClr val="black"/>
                </a:solidFill>
                <a:latin typeface="ＭＳ Ｐゴシック"/>
                <a:ea typeface="ＭＳ Ｐゴシック"/>
                <a:cs typeface="Times New Roman"/>
              </a:rPr>
              <a:t>）</a:t>
            </a:r>
            <a:r>
              <a:rPr lang="en-US" sz="1600" kern="100" dirty="0">
                <a:solidFill>
                  <a:prstClr val="black"/>
                </a:solidFill>
                <a:cs typeface="Times New Roman"/>
              </a:rPr>
              <a:t> </a:t>
            </a:r>
            <a:r>
              <a:rPr lang="ja-JP" altLang="en-US" sz="1600" kern="100" dirty="0">
                <a:solidFill>
                  <a:prstClr val="black"/>
                </a:solidFill>
                <a:latin typeface="ＭＳ Ｐゴシック"/>
                <a:ea typeface="ＭＳ Ｐゴシック"/>
                <a:cs typeface="Times New Roman"/>
              </a:rPr>
              <a:t>自国</a:t>
            </a:r>
          </a:p>
        </p:txBody>
      </p:sp>
      <p:sp>
        <p:nvSpPr>
          <p:cNvPr id="43" name="Text Box 231"/>
          <p:cNvSpPr txBox="1">
            <a:spLocks noChangeArrowheads="1"/>
          </p:cNvSpPr>
          <p:nvPr/>
        </p:nvSpPr>
        <p:spPr bwMode="auto">
          <a:xfrm>
            <a:off x="7308702" y="2538733"/>
            <a:ext cx="1029713" cy="280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ja-JP" altLang="en-US" sz="1600" kern="100" dirty="0">
                <a:solidFill>
                  <a:prstClr val="black"/>
                </a:solidFill>
                <a:latin typeface="ＭＳ Ｐゴシック"/>
                <a:ea typeface="ＭＳ Ｐゴシック"/>
                <a:cs typeface="Times New Roman"/>
              </a:rPr>
              <a:t>（</a:t>
            </a:r>
            <a:r>
              <a:rPr lang="en-US" sz="1600" kern="100" dirty="0">
                <a:solidFill>
                  <a:prstClr val="black"/>
                </a:solidFill>
                <a:cs typeface="Times New Roman"/>
              </a:rPr>
              <a:t>b</a:t>
            </a:r>
            <a:r>
              <a:rPr lang="ja-JP" altLang="en-US" sz="1600" kern="100" dirty="0">
                <a:solidFill>
                  <a:prstClr val="black"/>
                </a:solidFill>
                <a:latin typeface="ＭＳ Ｐゴシック"/>
                <a:ea typeface="ＭＳ Ｐゴシック"/>
                <a:cs typeface="Times New Roman"/>
              </a:rPr>
              <a:t>）</a:t>
            </a:r>
            <a:r>
              <a:rPr lang="en-US" sz="1600" kern="100" dirty="0">
                <a:solidFill>
                  <a:prstClr val="black"/>
                </a:solidFill>
                <a:cs typeface="Times New Roman"/>
              </a:rPr>
              <a:t> </a:t>
            </a:r>
            <a:r>
              <a:rPr lang="ja-JP" altLang="en-US" sz="1600" kern="100" dirty="0">
                <a:solidFill>
                  <a:prstClr val="black"/>
                </a:solidFill>
                <a:latin typeface="ＭＳ Ｐゴシック"/>
                <a:ea typeface="ＭＳ Ｐゴシック"/>
                <a:cs typeface="Times New Roman"/>
              </a:rPr>
              <a:t>外国</a:t>
            </a:r>
          </a:p>
        </p:txBody>
      </p:sp>
      <p:sp>
        <p:nvSpPr>
          <p:cNvPr id="44" name="Text Box 232"/>
          <p:cNvSpPr txBox="1">
            <a:spLocks noChangeArrowheads="1"/>
          </p:cNvSpPr>
          <p:nvPr/>
        </p:nvSpPr>
        <p:spPr bwMode="auto">
          <a:xfrm>
            <a:off x="6146837" y="4308441"/>
            <a:ext cx="425231" cy="411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A</a:t>
            </a:r>
            <a:r>
              <a:rPr lang="en-US" sz="1600" i="1" kern="100" baseline="30000" dirty="0">
                <a:solidFill>
                  <a:prstClr val="black"/>
                </a:solidFill>
                <a:latin typeface="Century"/>
                <a:ea typeface="ＭＳ 明朝"/>
                <a:cs typeface="Times New Roman"/>
              </a:rPr>
              <a:t>F</a:t>
            </a:r>
            <a:endParaRPr lang="ja-JP" altLang="en-US" sz="1600" i="1" kern="100" dirty="0">
              <a:solidFill>
                <a:prstClr val="black"/>
              </a:solidFill>
              <a:latin typeface="Century"/>
              <a:ea typeface="ＭＳ 明朝"/>
              <a:cs typeface="Times New Roman"/>
            </a:endParaRPr>
          </a:p>
        </p:txBody>
      </p:sp>
      <p:sp>
        <p:nvSpPr>
          <p:cNvPr id="45" name="Text Box 233"/>
          <p:cNvSpPr txBox="1">
            <a:spLocks noChangeArrowheads="1"/>
          </p:cNvSpPr>
          <p:nvPr/>
        </p:nvSpPr>
        <p:spPr bwMode="auto">
          <a:xfrm>
            <a:off x="8483158" y="5905429"/>
            <a:ext cx="425231"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B</a:t>
            </a:r>
            <a:r>
              <a:rPr lang="en-US" sz="1600" i="1" kern="100" baseline="30000" dirty="0">
                <a:solidFill>
                  <a:prstClr val="black"/>
                </a:solidFill>
                <a:latin typeface="Century"/>
                <a:ea typeface="ＭＳ 明朝"/>
                <a:cs typeface="Times New Roman"/>
              </a:rPr>
              <a:t>F</a:t>
            </a:r>
            <a:endParaRPr lang="ja-JP" altLang="en-US" sz="1600" i="1" kern="100" dirty="0">
              <a:solidFill>
                <a:prstClr val="black"/>
              </a:solidFill>
              <a:latin typeface="Century"/>
              <a:ea typeface="ＭＳ 明朝"/>
              <a:cs typeface="Times New Roman"/>
            </a:endParaRPr>
          </a:p>
        </p:txBody>
      </p:sp>
      <p:sp>
        <p:nvSpPr>
          <p:cNvPr id="46" name="Arc 258"/>
          <p:cNvSpPr>
            <a:spLocks/>
          </p:cNvSpPr>
          <p:nvPr/>
        </p:nvSpPr>
        <p:spPr bwMode="auto">
          <a:xfrm flipH="1">
            <a:off x="3536207" y="5805911"/>
            <a:ext cx="207501" cy="380349"/>
          </a:xfrm>
          <a:custGeom>
            <a:avLst/>
            <a:gdLst>
              <a:gd name="T0" fmla="*/ 0 w 21600"/>
              <a:gd name="T1" fmla="*/ 0 h 21600"/>
              <a:gd name="T2" fmla="*/ 175260 w 21600"/>
              <a:gd name="T3" fmla="*/ 320040 h 21600"/>
              <a:gd name="T4" fmla="*/ 0 w 21600"/>
              <a:gd name="T5" fmla="*/ 32004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pPr defTabSz="914400"/>
            <a:endParaRPr lang="ja-JP" altLang="en-US">
              <a:solidFill>
                <a:prstClr val="black"/>
              </a:solidFill>
              <a:latin typeface="Calibri"/>
              <a:ea typeface="ＭＳ Ｐゴシック"/>
            </a:endParaRPr>
          </a:p>
        </p:txBody>
      </p:sp>
      <p:sp>
        <p:nvSpPr>
          <p:cNvPr id="47" name="Text Box 283"/>
          <p:cNvSpPr txBox="1">
            <a:spLocks noChangeArrowheads="1"/>
          </p:cNvSpPr>
          <p:nvPr/>
        </p:nvSpPr>
        <p:spPr bwMode="auto">
          <a:xfrm>
            <a:off x="1829619" y="6164657"/>
            <a:ext cx="374442" cy="194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O</a:t>
            </a:r>
            <a:endParaRPr lang="ja-JP" altLang="en-US" sz="1600" kern="100" dirty="0">
              <a:solidFill>
                <a:prstClr val="black"/>
              </a:solidFill>
              <a:latin typeface="Century"/>
              <a:ea typeface="ＭＳ 明朝"/>
              <a:cs typeface="Times New Roman"/>
            </a:endParaRPr>
          </a:p>
        </p:txBody>
      </p:sp>
      <p:sp>
        <p:nvSpPr>
          <p:cNvPr id="48" name="Text Box 285"/>
          <p:cNvSpPr txBox="1">
            <a:spLocks noChangeArrowheads="1"/>
          </p:cNvSpPr>
          <p:nvPr/>
        </p:nvSpPr>
        <p:spPr bwMode="auto">
          <a:xfrm>
            <a:off x="5862067" y="6193232"/>
            <a:ext cx="491143" cy="369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O </a:t>
            </a:r>
            <a:r>
              <a:rPr lang="en-US" sz="1600" i="1" kern="100" baseline="30000" dirty="0">
                <a:solidFill>
                  <a:prstClr val="black"/>
                </a:solidFill>
                <a:latin typeface="Century"/>
                <a:ea typeface="ＭＳ 明朝"/>
                <a:cs typeface="Times New Roman"/>
              </a:rPr>
              <a:t>F</a:t>
            </a:r>
            <a:endParaRPr lang="ja-JP" altLang="en-US" sz="1600" kern="100" dirty="0">
              <a:solidFill>
                <a:prstClr val="black"/>
              </a:solidFill>
              <a:latin typeface="Century"/>
              <a:ea typeface="ＭＳ 明朝"/>
              <a:cs typeface="Times New Roman"/>
            </a:endParaRPr>
          </a:p>
        </p:txBody>
      </p:sp>
      <p:sp>
        <p:nvSpPr>
          <p:cNvPr id="49" name="Arc 286"/>
          <p:cNvSpPr>
            <a:spLocks/>
          </p:cNvSpPr>
          <p:nvPr/>
        </p:nvSpPr>
        <p:spPr bwMode="auto">
          <a:xfrm flipH="1">
            <a:off x="7921496" y="5905429"/>
            <a:ext cx="227891" cy="308750"/>
          </a:xfrm>
          <a:custGeom>
            <a:avLst/>
            <a:gdLst>
              <a:gd name="T0" fmla="*/ 0 w 21600"/>
              <a:gd name="T1" fmla="*/ 0 h 21600"/>
              <a:gd name="T2" fmla="*/ 175260 w 21600"/>
              <a:gd name="T3" fmla="*/ 237490 h 21600"/>
              <a:gd name="T4" fmla="*/ 0 w 21600"/>
              <a:gd name="T5" fmla="*/ 23749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pPr defTabSz="914400"/>
            <a:endParaRPr lang="ja-JP" altLang="en-US">
              <a:solidFill>
                <a:prstClr val="black"/>
              </a:solidFill>
              <a:latin typeface="Calibri"/>
              <a:ea typeface="ＭＳ Ｐゴシック"/>
            </a:endParaRPr>
          </a:p>
        </p:txBody>
      </p:sp>
      <p:sp>
        <p:nvSpPr>
          <p:cNvPr id="50" name="Text Box 287"/>
          <p:cNvSpPr txBox="1">
            <a:spLocks noChangeArrowheads="1"/>
          </p:cNvSpPr>
          <p:nvPr/>
        </p:nvSpPr>
        <p:spPr bwMode="auto">
          <a:xfrm>
            <a:off x="7087911" y="5438531"/>
            <a:ext cx="701675" cy="617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050" kern="100">
              <a:solidFill>
                <a:prstClr val="black"/>
              </a:solidFill>
              <a:latin typeface="ＭＳ 明朝"/>
              <a:ea typeface="ＭＳ 明朝"/>
              <a:cs typeface="Times New Roman"/>
            </a:endParaRPr>
          </a:p>
        </p:txBody>
      </p:sp>
      <p:graphicFrame>
        <p:nvGraphicFramePr>
          <p:cNvPr id="51" name="Object 3"/>
          <p:cNvGraphicFramePr>
            <a:graphicFrameLocks noChangeAspect="1"/>
          </p:cNvGraphicFramePr>
          <p:nvPr>
            <p:extLst/>
          </p:nvPr>
        </p:nvGraphicFramePr>
        <p:xfrm>
          <a:off x="1838325" y="3572171"/>
          <a:ext cx="231775" cy="295275"/>
        </p:xfrm>
        <a:graphic>
          <a:graphicData uri="http://schemas.openxmlformats.org/presentationml/2006/ole">
            <mc:AlternateContent xmlns:mc="http://schemas.openxmlformats.org/markup-compatibility/2006">
              <mc:Choice xmlns:v="urn:schemas-microsoft-com:vml" Requires="v">
                <p:oleObj spid="_x0000_s42082" name="数式" r:id="rId3" imgW="177480" imgH="241200" progId="Equation.3">
                  <p:embed/>
                </p:oleObj>
              </mc:Choice>
              <mc:Fallback>
                <p:oleObj name="数式" r:id="rId3" imgW="17748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8325" y="3572171"/>
                        <a:ext cx="231775" cy="295275"/>
                      </a:xfrm>
                      <a:prstGeom prst="rect">
                        <a:avLst/>
                      </a:prstGeom>
                      <a:noFill/>
                    </p:spPr>
                  </p:pic>
                </p:oleObj>
              </mc:Fallback>
            </mc:AlternateContent>
          </a:graphicData>
        </a:graphic>
      </p:graphicFrame>
      <p:graphicFrame>
        <p:nvGraphicFramePr>
          <p:cNvPr id="52" name="Object 5"/>
          <p:cNvGraphicFramePr>
            <a:graphicFrameLocks noChangeAspect="1"/>
          </p:cNvGraphicFramePr>
          <p:nvPr>
            <p:extLst/>
          </p:nvPr>
        </p:nvGraphicFramePr>
        <p:xfrm>
          <a:off x="2982769" y="5531084"/>
          <a:ext cx="491173" cy="557213"/>
        </p:xfrm>
        <a:graphic>
          <a:graphicData uri="http://schemas.openxmlformats.org/presentationml/2006/ole">
            <mc:AlternateContent xmlns:mc="http://schemas.openxmlformats.org/markup-compatibility/2006">
              <mc:Choice xmlns:v="urn:schemas-microsoft-com:vml" Requires="v">
                <p:oleObj spid="_x0000_s42083" name="数式" r:id="rId5" imgW="380880" imgH="431640" progId="Equation.3">
                  <p:embed/>
                </p:oleObj>
              </mc:Choice>
              <mc:Fallback>
                <p:oleObj name="数式" r:id="rId5" imgW="380880" imgH="4316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2769" y="5531084"/>
                        <a:ext cx="491173" cy="557213"/>
                      </a:xfrm>
                      <a:prstGeom prst="rect">
                        <a:avLst/>
                      </a:prstGeom>
                      <a:noFill/>
                    </p:spPr>
                  </p:pic>
                </p:oleObj>
              </mc:Fallback>
            </mc:AlternateContent>
          </a:graphicData>
        </a:graphic>
      </p:graphicFrame>
      <p:graphicFrame>
        <p:nvGraphicFramePr>
          <p:cNvPr id="53" name="Object 7"/>
          <p:cNvGraphicFramePr>
            <a:graphicFrameLocks noChangeAspect="1"/>
          </p:cNvGraphicFramePr>
          <p:nvPr>
            <p:extLst/>
          </p:nvPr>
        </p:nvGraphicFramePr>
        <p:xfrm>
          <a:off x="5870575" y="4407196"/>
          <a:ext cx="293688" cy="334962"/>
        </p:xfrm>
        <a:graphic>
          <a:graphicData uri="http://schemas.openxmlformats.org/presentationml/2006/ole">
            <mc:AlternateContent xmlns:mc="http://schemas.openxmlformats.org/markup-compatibility/2006">
              <mc:Choice xmlns:v="urn:schemas-microsoft-com:vml" Requires="v">
                <p:oleObj spid="_x0000_s42084" name="数式" r:id="rId7" imgW="228600" imgH="253800" progId="Equation.3">
                  <p:embed/>
                </p:oleObj>
              </mc:Choice>
              <mc:Fallback>
                <p:oleObj name="数式" r:id="rId7" imgW="228600" imgH="253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70575" y="4407196"/>
                        <a:ext cx="293688" cy="334962"/>
                      </a:xfrm>
                      <a:prstGeom prst="rect">
                        <a:avLst/>
                      </a:prstGeom>
                      <a:noFill/>
                    </p:spPr>
                  </p:pic>
                </p:oleObj>
              </mc:Fallback>
            </mc:AlternateContent>
          </a:graphicData>
        </a:graphic>
      </p:graphicFrame>
      <p:graphicFrame>
        <p:nvGraphicFramePr>
          <p:cNvPr id="54" name="Object 9"/>
          <p:cNvGraphicFramePr>
            <a:graphicFrameLocks noChangeAspect="1"/>
          </p:cNvGraphicFramePr>
          <p:nvPr>
            <p:extLst/>
          </p:nvPr>
        </p:nvGraphicFramePr>
        <p:xfrm>
          <a:off x="7293159" y="5624597"/>
          <a:ext cx="507683" cy="594360"/>
        </p:xfrm>
        <a:graphic>
          <a:graphicData uri="http://schemas.openxmlformats.org/presentationml/2006/ole">
            <mc:AlternateContent xmlns:mc="http://schemas.openxmlformats.org/markup-compatibility/2006">
              <mc:Choice xmlns:v="urn:schemas-microsoft-com:vml" Requires="v">
                <p:oleObj spid="_x0000_s42085" name="数式" r:id="rId9" imgW="393529" imgH="457002" progId="Equation.3">
                  <p:embed/>
                </p:oleObj>
              </mc:Choice>
              <mc:Fallback>
                <p:oleObj name="数式" r:id="rId9" imgW="393529" imgH="457002"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93159" y="5624597"/>
                        <a:ext cx="507683" cy="594360"/>
                      </a:xfrm>
                      <a:prstGeom prst="rect">
                        <a:avLst/>
                      </a:prstGeom>
                      <a:noFill/>
                    </p:spPr>
                  </p:pic>
                </p:oleObj>
              </mc:Fallback>
            </mc:AlternateContent>
          </a:graphicData>
        </a:graphic>
      </p:graphicFrame>
      <p:graphicFrame>
        <p:nvGraphicFramePr>
          <p:cNvPr id="55" name="Object 11"/>
          <p:cNvGraphicFramePr>
            <a:graphicFrameLocks noChangeAspect="1"/>
          </p:cNvGraphicFramePr>
          <p:nvPr>
            <p:extLst/>
          </p:nvPr>
        </p:nvGraphicFramePr>
        <p:xfrm>
          <a:off x="8389548" y="6241770"/>
          <a:ext cx="309563" cy="334328"/>
        </p:xfrm>
        <a:graphic>
          <a:graphicData uri="http://schemas.openxmlformats.org/presentationml/2006/ole">
            <mc:AlternateContent xmlns:mc="http://schemas.openxmlformats.org/markup-compatibility/2006">
              <mc:Choice xmlns:v="urn:schemas-microsoft-com:vml" Requires="v">
                <p:oleObj spid="_x0000_s42086" name="数式" r:id="rId11" imgW="241195" imgH="253890" progId="Equation.3">
                  <p:embed/>
                </p:oleObj>
              </mc:Choice>
              <mc:Fallback>
                <p:oleObj name="数式" r:id="rId11" imgW="241195" imgH="25389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389548" y="6241770"/>
                        <a:ext cx="309563" cy="334328"/>
                      </a:xfrm>
                      <a:prstGeom prst="rect">
                        <a:avLst/>
                      </a:prstGeom>
                      <a:noFill/>
                    </p:spPr>
                  </p:pic>
                </p:oleObj>
              </mc:Fallback>
            </mc:AlternateContent>
          </a:graphicData>
        </a:graphic>
      </p:graphicFrame>
      <p:graphicFrame>
        <p:nvGraphicFramePr>
          <p:cNvPr id="56" name="Object 13"/>
          <p:cNvGraphicFramePr>
            <a:graphicFrameLocks noChangeAspect="1"/>
          </p:cNvGraphicFramePr>
          <p:nvPr>
            <p:extLst/>
          </p:nvPr>
        </p:nvGraphicFramePr>
        <p:xfrm>
          <a:off x="3910650" y="6233885"/>
          <a:ext cx="210503" cy="309563"/>
        </p:xfrm>
        <a:graphic>
          <a:graphicData uri="http://schemas.openxmlformats.org/presentationml/2006/ole">
            <mc:AlternateContent xmlns:mc="http://schemas.openxmlformats.org/markup-compatibility/2006">
              <mc:Choice xmlns:v="urn:schemas-microsoft-com:vml" Requires="v">
                <p:oleObj spid="_x0000_s42087" name="数式" r:id="rId13" imgW="164957" imgH="241091" progId="Equation.3">
                  <p:embed/>
                </p:oleObj>
              </mc:Choice>
              <mc:Fallback>
                <p:oleObj name="数式" r:id="rId13" imgW="164957" imgH="241091"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910650" y="6233885"/>
                        <a:ext cx="210503" cy="309563"/>
                      </a:xfrm>
                      <a:prstGeom prst="rect">
                        <a:avLst/>
                      </a:prstGeom>
                      <a:noFill/>
                    </p:spPr>
                  </p:pic>
                </p:oleObj>
              </mc:Fallback>
            </mc:AlternateContent>
          </a:graphicData>
        </a:graphic>
      </p:graphicFrame>
      <p:sp>
        <p:nvSpPr>
          <p:cNvPr id="57" name="Text Box 221"/>
          <p:cNvSpPr txBox="1">
            <a:spLocks noChangeArrowheads="1"/>
          </p:cNvSpPr>
          <p:nvPr/>
        </p:nvSpPr>
        <p:spPr bwMode="auto">
          <a:xfrm>
            <a:off x="5655568" y="2636265"/>
            <a:ext cx="1080120" cy="244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ja-JP" altLang="en-US" sz="1600" kern="100" dirty="0">
                <a:solidFill>
                  <a:prstClr val="black"/>
                </a:solidFill>
                <a:latin typeface="ＭＳ Ｐゴシック"/>
                <a:ea typeface="ＭＳ Ｐゴシック"/>
                <a:cs typeface="Times New Roman"/>
              </a:rPr>
              <a:t>第</a:t>
            </a:r>
            <a:r>
              <a:rPr lang="en-US" altLang="ja-JP" sz="1600" kern="100" dirty="0">
                <a:solidFill>
                  <a:prstClr val="black"/>
                </a:solidFill>
                <a:latin typeface="ＭＳ Ｐゴシック"/>
                <a:ea typeface="ＭＳ Ｐゴシック"/>
                <a:cs typeface="Times New Roman"/>
              </a:rPr>
              <a:t>2</a:t>
            </a:r>
            <a:r>
              <a:rPr lang="ja-JP" altLang="en-US" sz="1600" kern="100" dirty="0">
                <a:solidFill>
                  <a:prstClr val="black"/>
                </a:solidFill>
                <a:latin typeface="ＭＳ Ｐゴシック"/>
                <a:ea typeface="ＭＳ Ｐゴシック"/>
                <a:cs typeface="Times New Roman"/>
              </a:rPr>
              <a:t>財の量</a:t>
            </a:r>
          </a:p>
        </p:txBody>
      </p:sp>
      <p:sp>
        <p:nvSpPr>
          <p:cNvPr id="58" name="Text Box 221"/>
          <p:cNvSpPr txBox="1">
            <a:spLocks noChangeArrowheads="1"/>
          </p:cNvSpPr>
          <p:nvPr/>
        </p:nvSpPr>
        <p:spPr bwMode="auto">
          <a:xfrm>
            <a:off x="4768230" y="6049216"/>
            <a:ext cx="1080120" cy="244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ja-JP" altLang="en-US" sz="1600" kern="100" dirty="0">
                <a:solidFill>
                  <a:prstClr val="black"/>
                </a:solidFill>
                <a:latin typeface="ＭＳ Ｐゴシック"/>
                <a:ea typeface="ＭＳ Ｐゴシック"/>
                <a:cs typeface="Times New Roman"/>
              </a:rPr>
              <a:t>第</a:t>
            </a:r>
            <a:r>
              <a:rPr lang="en-US" altLang="ja-JP" sz="1600" kern="100" dirty="0">
                <a:solidFill>
                  <a:prstClr val="black"/>
                </a:solidFill>
                <a:latin typeface="ＭＳ Ｐゴシック"/>
                <a:ea typeface="ＭＳ Ｐゴシック"/>
                <a:cs typeface="Times New Roman"/>
              </a:rPr>
              <a:t>1</a:t>
            </a:r>
            <a:r>
              <a:rPr lang="ja-JP" altLang="en-US" sz="1600" kern="100" dirty="0">
                <a:solidFill>
                  <a:prstClr val="black"/>
                </a:solidFill>
                <a:latin typeface="ＭＳ Ｐゴシック"/>
                <a:ea typeface="ＭＳ Ｐゴシック"/>
                <a:cs typeface="Times New Roman"/>
              </a:rPr>
              <a:t>財の量</a:t>
            </a:r>
          </a:p>
        </p:txBody>
      </p:sp>
      <p:sp>
        <p:nvSpPr>
          <p:cNvPr id="59" name="Text Box 221"/>
          <p:cNvSpPr txBox="1">
            <a:spLocks noChangeArrowheads="1"/>
          </p:cNvSpPr>
          <p:nvPr/>
        </p:nvSpPr>
        <p:spPr bwMode="auto">
          <a:xfrm>
            <a:off x="8829253" y="6054549"/>
            <a:ext cx="1080120" cy="244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ja-JP" altLang="en-US" sz="1600" kern="100" dirty="0">
                <a:solidFill>
                  <a:prstClr val="black"/>
                </a:solidFill>
                <a:latin typeface="ＭＳ Ｐゴシック"/>
                <a:ea typeface="ＭＳ Ｐゴシック"/>
                <a:cs typeface="Times New Roman"/>
              </a:rPr>
              <a:t>第</a:t>
            </a:r>
            <a:r>
              <a:rPr lang="en-US" altLang="ja-JP" sz="1600" kern="100" dirty="0">
                <a:solidFill>
                  <a:prstClr val="black"/>
                </a:solidFill>
                <a:latin typeface="ＭＳ Ｐゴシック"/>
                <a:ea typeface="ＭＳ Ｐゴシック"/>
                <a:cs typeface="Times New Roman"/>
              </a:rPr>
              <a:t>1</a:t>
            </a:r>
            <a:r>
              <a:rPr lang="ja-JP" altLang="en-US" sz="1600" kern="100" dirty="0">
                <a:solidFill>
                  <a:prstClr val="black"/>
                </a:solidFill>
                <a:latin typeface="ＭＳ Ｐゴシック"/>
                <a:ea typeface="ＭＳ Ｐゴシック"/>
                <a:cs typeface="Times New Roman"/>
              </a:rPr>
              <a:t>財の量</a:t>
            </a:r>
          </a:p>
        </p:txBody>
      </p:sp>
    </p:spTree>
    <p:extLst>
      <p:ext uri="{BB962C8B-B14F-4D97-AF65-F5344CB8AC3E}">
        <p14:creationId xmlns:p14="http://schemas.microsoft.com/office/powerpoint/2010/main" val="3652945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left)">
                                      <p:cBhvr>
                                        <p:cTn id="11" dur="500"/>
                                        <p:tgtEl>
                                          <p:spTgt spid="51"/>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wipe(left)">
                                      <p:cBhvr>
                                        <p:cTn id="15" dur="500"/>
                                        <p:tgtEl>
                                          <p:spTgt spid="5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wipe(left)">
                                      <p:cBhvr>
                                        <p:cTn id="28" dur="500"/>
                                        <p:tgtEl>
                                          <p:spTgt spid="53"/>
                                        </p:tgtEl>
                                      </p:cBhvr>
                                    </p:animEffect>
                                  </p:childTnLst>
                                </p:cTn>
                              </p:par>
                            </p:childTnLst>
                          </p:cTn>
                        </p:par>
                        <p:par>
                          <p:cTn id="29" fill="hold">
                            <p:stCondLst>
                              <p:cond delay="500"/>
                            </p:stCondLst>
                            <p:childTnLst>
                              <p:par>
                                <p:cTn id="30" presetID="22" presetClass="entr" presetSubtype="8" fill="hold" nodeType="after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wipe(left)">
                                      <p:cBhvr>
                                        <p:cTn id="32" dur="500"/>
                                        <p:tgtEl>
                                          <p:spTgt spid="41"/>
                                        </p:tgtEl>
                                      </p:cBhvr>
                                    </p:animEffect>
                                  </p:childTnLst>
                                </p:cTn>
                              </p:par>
                            </p:childTnLst>
                          </p:cTn>
                        </p:par>
                        <p:par>
                          <p:cTn id="33" fill="hold">
                            <p:stCondLst>
                              <p:cond delay="1000"/>
                            </p:stCondLst>
                            <p:childTnLst>
                              <p:par>
                                <p:cTn id="34" presetID="22" presetClass="entr" presetSubtype="8" fill="hold" nodeType="afterEffect">
                                  <p:stCondLst>
                                    <p:cond delay="0"/>
                                  </p:stCondLst>
                                  <p:childTnLst>
                                    <p:set>
                                      <p:cBhvr>
                                        <p:cTn id="35" dur="1" fill="hold">
                                          <p:stCondLst>
                                            <p:cond delay="0"/>
                                          </p:stCondLst>
                                        </p:cTn>
                                        <p:tgtEl>
                                          <p:spTgt spid="55"/>
                                        </p:tgtEl>
                                        <p:attrNameLst>
                                          <p:attrName>style.visibility</p:attrName>
                                        </p:attrNameLst>
                                      </p:cBhvr>
                                      <p:to>
                                        <p:strVal val="visible"/>
                                      </p:to>
                                    </p:set>
                                    <p:animEffect transition="in" filter="wipe(left)">
                                      <p:cBhvr>
                                        <p:cTn id="36" dur="500"/>
                                        <p:tgtEl>
                                          <p:spTgt spid="55"/>
                                        </p:tgtEl>
                                      </p:cBhvr>
                                    </p:animEffect>
                                  </p:childTnLst>
                                </p:cTn>
                              </p:par>
                            </p:childTnLst>
                          </p:cTn>
                        </p:par>
                        <p:par>
                          <p:cTn id="37" fill="hold">
                            <p:stCondLst>
                              <p:cond delay="1500"/>
                            </p:stCondLst>
                            <p:childTnLst>
                              <p:par>
                                <p:cTn id="38" presetID="10" presetClass="entr" presetSubtype="0"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500"/>
                                        <p:tgtEl>
                                          <p:spTgt spid="54"/>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49"/>
                                        </p:tgtEl>
                                        <p:attrNameLst>
                                          <p:attrName>style.visibility</p:attrName>
                                        </p:attrNameLst>
                                      </p:cBhvr>
                                      <p:to>
                                        <p:strVal val="visible"/>
                                      </p:to>
                                    </p:set>
                                    <p:animEffect transition="in" filter="fade">
                                      <p:cBhvr>
                                        <p:cTn id="4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生産可能性フロンティア（つづき）</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47852"/>
                <a:ext cx="10515600" cy="4351338"/>
              </a:xfrm>
            </p:spPr>
            <p:txBody>
              <a:bodyPr>
                <a:normAutofit/>
              </a:bodyPr>
              <a:lstStyle/>
              <a:p>
                <a:r>
                  <a:rPr lang="ja-JP" altLang="en-US" dirty="0"/>
                  <a:t>生産可能性フロンティアの性質</a:t>
                </a:r>
                <a:endParaRPr lang="en-US" altLang="ja-JP" dirty="0"/>
              </a:p>
              <a:p>
                <a:pPr lvl="1"/>
                <a:r>
                  <a:rPr lang="ja-JP" altLang="en-US" dirty="0"/>
                  <a:t>点</a:t>
                </a:r>
                <a:r>
                  <a:rPr lang="en-US" altLang="ja-JP" dirty="0"/>
                  <a:t>A</a:t>
                </a:r>
                <a:r>
                  <a:rPr lang="ja-JP" altLang="en-US" dirty="0"/>
                  <a:t>：自国の労働がすべて第</a:t>
                </a:r>
                <a:r>
                  <a:rPr lang="en-US" altLang="ja-JP" dirty="0"/>
                  <a:t>2</a:t>
                </a:r>
                <a:r>
                  <a:rPr lang="ja-JP" altLang="en-US" dirty="0"/>
                  <a:t>財の生産に従事するときの第</a:t>
                </a:r>
                <a:r>
                  <a:rPr lang="en-US" altLang="ja-JP" dirty="0"/>
                  <a:t>2</a:t>
                </a:r>
                <a:r>
                  <a:rPr lang="ja-JP" altLang="en-US" dirty="0"/>
                  <a:t>財の生産量（</a:t>
                </a:r>
                <a14:m>
                  <m:oMath xmlns:m="http://schemas.openxmlformats.org/officeDocument/2006/math">
                    <m:acc>
                      <m:accPr>
                        <m:chr m:val="̅"/>
                        <m:ctrlPr>
                          <a:rPr lang="en-US" altLang="ja-JP" i="1">
                            <a:solidFill>
                              <a:srgbClr val="000000"/>
                            </a:solidFill>
                            <a:latin typeface="Cambria Math" panose="02040503050406030204" pitchFamily="18" charset="0"/>
                          </a:rPr>
                        </m:ctrlPr>
                      </m:accPr>
                      <m:e>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panose="02040503050406030204" pitchFamily="18" charset="0"/>
                              </a:rPr>
                              <m:t>𝑌</m:t>
                            </m:r>
                          </m:e>
                          <m:sub>
                            <m:r>
                              <a:rPr lang="en-US" altLang="ja-JP" i="1">
                                <a:solidFill>
                                  <a:srgbClr val="000000"/>
                                </a:solidFill>
                                <a:latin typeface="Cambria Math"/>
                              </a:rPr>
                              <m:t>2</m:t>
                            </m:r>
                          </m:sub>
                        </m:sSub>
                      </m:e>
                    </m:acc>
                    <m:r>
                      <a:rPr lang="en-US" altLang="ja-JP" i="1">
                        <a:solidFill>
                          <a:srgbClr val="000000"/>
                        </a:solidFill>
                        <a:latin typeface="Cambria Math"/>
                      </a:rPr>
                      <m:t>=</m:t>
                    </m:r>
                    <m:f>
                      <m:fPr>
                        <m:type m:val="lin"/>
                        <m:ctrlPr>
                          <a:rPr lang="en-US" altLang="ja-JP" i="1">
                            <a:solidFill>
                              <a:srgbClr val="000000"/>
                            </a:solidFill>
                            <a:latin typeface="Cambria Math" panose="02040503050406030204" pitchFamily="18" charset="0"/>
                          </a:rPr>
                        </m:ctrlPr>
                      </m:fPr>
                      <m:num>
                        <m:r>
                          <a:rPr lang="en-US" altLang="ja-JP" i="1">
                            <a:solidFill>
                              <a:srgbClr val="000000"/>
                            </a:solidFill>
                            <a:latin typeface="Cambria Math" panose="02040503050406030204" pitchFamily="18" charset="0"/>
                          </a:rPr>
                          <m:t>𝐿</m:t>
                        </m:r>
                      </m:num>
                      <m:den>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2</m:t>
                            </m:r>
                          </m:sub>
                        </m:sSub>
                      </m:den>
                    </m:f>
                  </m:oMath>
                </a14:m>
                <a:r>
                  <a:rPr lang="ja-JP" altLang="en-US" dirty="0"/>
                  <a:t>）</a:t>
                </a:r>
                <a:endParaRPr lang="en-US" altLang="ja-JP" dirty="0"/>
              </a:p>
              <a:p>
                <a:pPr lvl="1"/>
                <a:r>
                  <a:rPr lang="ja-JP" altLang="en-US" dirty="0"/>
                  <a:t>点</a:t>
                </a:r>
                <a:r>
                  <a:rPr lang="en-US" altLang="ja-JP" dirty="0"/>
                  <a:t>B</a:t>
                </a:r>
                <a:r>
                  <a:rPr lang="ja-JP" altLang="en-US" dirty="0"/>
                  <a:t>：自国の労働がすべて第</a:t>
                </a:r>
                <a:r>
                  <a:rPr lang="en-US" altLang="ja-JP" dirty="0"/>
                  <a:t>1</a:t>
                </a:r>
                <a:r>
                  <a:rPr lang="ja-JP" altLang="en-US" dirty="0"/>
                  <a:t>財の生産に従事するときの第</a:t>
                </a:r>
                <a:r>
                  <a:rPr lang="en-US" altLang="ja-JP" dirty="0"/>
                  <a:t>1</a:t>
                </a:r>
                <a:r>
                  <a:rPr lang="ja-JP" altLang="en-US" dirty="0"/>
                  <a:t>財の生産量（</a:t>
                </a:r>
                <a14:m>
                  <m:oMath xmlns:m="http://schemas.openxmlformats.org/officeDocument/2006/math">
                    <m:acc>
                      <m:accPr>
                        <m:chr m:val="̅"/>
                        <m:ctrlPr>
                          <a:rPr lang="en-US" altLang="ja-JP" i="1">
                            <a:solidFill>
                              <a:srgbClr val="000000"/>
                            </a:solidFill>
                            <a:latin typeface="Cambria Math" panose="02040503050406030204" pitchFamily="18" charset="0"/>
                          </a:rPr>
                        </m:ctrlPr>
                      </m:accPr>
                      <m:e>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panose="02040503050406030204" pitchFamily="18" charset="0"/>
                              </a:rPr>
                              <m:t>𝑌</m:t>
                            </m:r>
                          </m:e>
                          <m:sub>
                            <m:r>
                              <a:rPr lang="en-US" altLang="ja-JP" i="1">
                                <a:solidFill>
                                  <a:srgbClr val="000000"/>
                                </a:solidFill>
                                <a:latin typeface="Cambria Math" panose="02040503050406030204" pitchFamily="18" charset="0"/>
                              </a:rPr>
                              <m:t>1</m:t>
                            </m:r>
                          </m:sub>
                        </m:sSub>
                      </m:e>
                    </m:acc>
                    <m:r>
                      <a:rPr lang="en-US" altLang="ja-JP" i="1">
                        <a:solidFill>
                          <a:srgbClr val="000000"/>
                        </a:solidFill>
                        <a:latin typeface="Cambria Math"/>
                      </a:rPr>
                      <m:t>=</m:t>
                    </m:r>
                    <m:f>
                      <m:fPr>
                        <m:type m:val="lin"/>
                        <m:ctrlPr>
                          <a:rPr lang="en-US" altLang="ja-JP" i="1">
                            <a:solidFill>
                              <a:srgbClr val="000000"/>
                            </a:solidFill>
                            <a:latin typeface="Cambria Math" panose="02040503050406030204" pitchFamily="18" charset="0"/>
                          </a:rPr>
                        </m:ctrlPr>
                      </m:fPr>
                      <m:num>
                        <m:r>
                          <a:rPr lang="en-US" altLang="ja-JP" i="1">
                            <a:solidFill>
                              <a:srgbClr val="000000"/>
                            </a:solidFill>
                            <a:latin typeface="Cambria Math" panose="02040503050406030204" pitchFamily="18" charset="0"/>
                          </a:rPr>
                          <m:t>𝐿</m:t>
                        </m:r>
                      </m:num>
                      <m:den>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panose="02040503050406030204" pitchFamily="18" charset="0"/>
                              </a:rPr>
                              <m:t>1</m:t>
                            </m:r>
                          </m:sub>
                        </m:sSub>
                      </m:den>
                    </m:f>
                  </m:oMath>
                </a14:m>
                <a:r>
                  <a:rPr lang="ja-JP" altLang="en-US" dirty="0"/>
                  <a:t>）</a:t>
                </a:r>
                <a:endParaRPr lang="en-US" altLang="ja-JP" dirty="0"/>
              </a:p>
              <a:p>
                <a:pPr lvl="1"/>
                <a:r>
                  <a:rPr lang="ja-JP" altLang="en-US" dirty="0"/>
                  <a:t>生産可能性フロンティア上では、労働が完全雇用 → 両財の生産量を同時に増やすことは不可能</a:t>
                </a:r>
                <a:endParaRPr lang="en-US" altLang="ja-JP" dirty="0">
                  <a:solidFill>
                    <a:srgbClr val="000000"/>
                  </a:solidFill>
                </a:endParaRPr>
              </a:p>
              <a:p>
                <a:pPr lvl="1"/>
                <a:r>
                  <a:rPr lang="ja-JP" altLang="en-US" dirty="0">
                    <a:solidFill>
                      <a:srgbClr val="000000"/>
                    </a:solidFill>
                  </a:rPr>
                  <a:t>直線</a:t>
                </a:r>
                <a:r>
                  <a:rPr lang="en-US" altLang="ja-JP" dirty="0">
                    <a:solidFill>
                      <a:srgbClr val="000000"/>
                    </a:solidFill>
                  </a:rPr>
                  <a:t>AB</a:t>
                </a:r>
                <a:r>
                  <a:rPr lang="ja-JP" altLang="en-US" dirty="0">
                    <a:solidFill>
                      <a:srgbClr val="000000"/>
                    </a:solidFill>
                  </a:rPr>
                  <a:t>の傾きの絶対値（</a:t>
                </a:r>
                <a14:m>
                  <m:oMath xmlns:m="http://schemas.openxmlformats.org/officeDocument/2006/math">
                    <m:f>
                      <m:fPr>
                        <m:type m:val="lin"/>
                        <m:ctrlPr>
                          <a:rPr lang="ja-JP" altLang="en-US" i="1">
                            <a:solidFill>
                              <a:srgbClr val="000000"/>
                            </a:solidFill>
                            <a:latin typeface="Cambria Math" panose="02040503050406030204" pitchFamily="18" charset="0"/>
                          </a:rPr>
                        </m:ctrlPr>
                      </m:fPr>
                      <m:num>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1</m:t>
                            </m:r>
                          </m:sub>
                        </m:sSub>
                      </m:num>
                      <m:den>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2</m:t>
                            </m:r>
                          </m:sub>
                        </m:sSub>
                      </m:den>
                    </m:f>
                  </m:oMath>
                </a14:m>
                <a:r>
                  <a:rPr lang="ja-JP" altLang="en-US" dirty="0">
                    <a:solidFill>
                      <a:srgbClr val="000000"/>
                    </a:solidFill>
                  </a:rPr>
                  <a:t>）：第</a:t>
                </a:r>
                <a:r>
                  <a:rPr lang="en-US" altLang="ja-JP" dirty="0">
                    <a:solidFill>
                      <a:srgbClr val="000000"/>
                    </a:solidFill>
                  </a:rPr>
                  <a:t>1</a:t>
                </a:r>
                <a:r>
                  <a:rPr lang="ja-JP" altLang="en-US" dirty="0">
                    <a:solidFill>
                      <a:srgbClr val="000000"/>
                    </a:solidFill>
                  </a:rPr>
                  <a:t>財の生産の機会費用</a:t>
                </a:r>
                <a:endParaRPr lang="en-US" altLang="ja-JP" dirty="0">
                  <a:solidFill>
                    <a:srgbClr val="000000"/>
                  </a:solidFill>
                </a:endParaRPr>
              </a:p>
              <a:p>
                <a:pPr lvl="2"/>
                <a:r>
                  <a:rPr lang="ja-JP" altLang="en-US" dirty="0">
                    <a:solidFill>
                      <a:srgbClr val="000000"/>
                    </a:solidFill>
                  </a:rPr>
                  <a:t>効率的な生産が行われている下で、第</a:t>
                </a:r>
                <a:r>
                  <a:rPr lang="en-US" altLang="ja-JP" dirty="0">
                    <a:solidFill>
                      <a:srgbClr val="000000"/>
                    </a:solidFill>
                  </a:rPr>
                  <a:t>1</a:t>
                </a:r>
                <a:r>
                  <a:rPr lang="ja-JP" altLang="en-US" dirty="0">
                    <a:solidFill>
                      <a:srgbClr val="000000"/>
                    </a:solidFill>
                  </a:rPr>
                  <a:t>財の生産を</a:t>
                </a:r>
                <a:r>
                  <a:rPr lang="en-US" altLang="ja-JP" dirty="0">
                    <a:solidFill>
                      <a:srgbClr val="000000"/>
                    </a:solidFill>
                  </a:rPr>
                  <a:t>1</a:t>
                </a:r>
                <a:r>
                  <a:rPr lang="ja-JP" altLang="en-US" dirty="0">
                    <a:solidFill>
                      <a:srgbClr val="000000"/>
                    </a:solidFill>
                  </a:rPr>
                  <a:t>単位増加させるときに減らさざるをえない第</a:t>
                </a:r>
                <a:r>
                  <a:rPr lang="en-US" altLang="ja-JP" dirty="0">
                    <a:solidFill>
                      <a:srgbClr val="000000"/>
                    </a:solidFill>
                  </a:rPr>
                  <a:t>2</a:t>
                </a:r>
                <a:r>
                  <a:rPr lang="ja-JP" altLang="en-US" dirty="0">
                    <a:solidFill>
                      <a:srgbClr val="000000"/>
                    </a:solidFill>
                  </a:rPr>
                  <a:t>財の生産量</a:t>
                </a:r>
                <a:endParaRPr lang="ja-JP" altLang="en-US" dirty="0"/>
              </a:p>
              <a:p>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47852"/>
                <a:ext cx="10515600" cy="4351338"/>
              </a:xfrm>
              <a:blipFill rotWithShape="0">
                <a:blip r:embed="rId2"/>
                <a:stretch>
                  <a:fillRect l="-1043" t="-294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5</a:t>
            </a:fld>
            <a:endParaRPr kumimoji="1" lang="ja-JP" altLang="en-US" dirty="0"/>
          </a:p>
        </p:txBody>
      </p:sp>
    </p:spTree>
    <p:extLst>
      <p:ext uri="{BB962C8B-B14F-4D97-AF65-F5344CB8AC3E}">
        <p14:creationId xmlns:p14="http://schemas.microsoft.com/office/powerpoint/2010/main" val="1633796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left)">
                                      <p:cBhvr>
                                        <p:cTn id="21" dur="5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wipe(left)">
                                      <p:cBhvr>
                                        <p:cTn id="26" dur="500"/>
                                        <p:tgtEl>
                                          <p:spTgt spid="3">
                                            <p:txEl>
                                              <p:pRg st="4" end="4"/>
                                            </p:txEl>
                                          </p:spTgt>
                                        </p:tgtEl>
                                      </p:cBhvr>
                                    </p:animEffect>
                                  </p:childTnLst>
                                </p:cTn>
                              </p:par>
                            </p:childTnLst>
                          </p:cTn>
                        </p:par>
                        <p:par>
                          <p:cTn id="27" fill="hold">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wipe(left)">
                                      <p:cBhvr>
                                        <p:cTn id="3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生産可能性フロンティア（つづき）</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10756392" cy="4351338"/>
              </a:xfrm>
            </p:spPr>
            <p:txBody>
              <a:bodyPr/>
              <a:lstStyle/>
              <a:p>
                <a:r>
                  <a:rPr kumimoji="1" lang="ja-JP" altLang="en-US" dirty="0"/>
                  <a:t>外国の生産可能性フロンティア</a:t>
                </a:r>
                <a:endParaRPr kumimoji="1" lang="en-US" altLang="ja-JP" dirty="0"/>
              </a:p>
              <a:p>
                <a:pPr lvl="1"/>
                <a:r>
                  <a:rPr lang="ja-JP" altLang="en-US" dirty="0"/>
                  <a:t>自国と同様に導出 → </a:t>
                </a:r>
                <a14:m>
                  <m:oMath xmlns:m="http://schemas.openxmlformats.org/officeDocument/2006/math">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𝑌</m:t>
                        </m:r>
                      </m:e>
                      <m:sub>
                        <m:r>
                          <a:rPr lang="en-US" altLang="ja-JP" i="1">
                            <a:solidFill>
                              <a:srgbClr val="000000"/>
                            </a:solidFill>
                            <a:latin typeface="Cambria Math"/>
                          </a:rPr>
                          <m:t>2</m:t>
                        </m:r>
                      </m:sub>
                      <m:sup>
                        <m:r>
                          <a:rPr lang="en-US" altLang="ja-JP" i="1">
                            <a:solidFill>
                              <a:srgbClr val="000000"/>
                            </a:solidFill>
                            <a:latin typeface="Cambria Math"/>
                          </a:rPr>
                          <m:t>𝐹</m:t>
                        </m:r>
                      </m:sup>
                    </m:sSubSup>
                    <m:r>
                      <a:rPr lang="en-US" altLang="ja-JP" i="1">
                        <a:solidFill>
                          <a:srgbClr val="000000"/>
                        </a:solidFill>
                        <a:latin typeface="Cambria Math"/>
                      </a:rPr>
                      <m:t>=</m:t>
                    </m:r>
                    <m:r>
                      <a:rPr lang="ja-JP" altLang="en-US" i="1">
                        <a:solidFill>
                          <a:srgbClr val="000000"/>
                        </a:solidFill>
                        <a:latin typeface="Cambria Math" panose="02040503050406030204" pitchFamily="18" charset="0"/>
                      </a:rPr>
                      <m:t>−</m:t>
                    </m:r>
                    <m:f>
                      <m:fPr>
                        <m:ctrlPr>
                          <a:rPr lang="en-US" altLang="ja-JP" i="1">
                            <a:solidFill>
                              <a:srgbClr val="000000"/>
                            </a:solidFill>
                            <a:latin typeface="Cambria Math" panose="02040503050406030204" pitchFamily="18" charset="0"/>
                          </a:rPr>
                        </m:ctrlPr>
                      </m:fPr>
                      <m:num>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1</m:t>
                            </m:r>
                          </m:sub>
                          <m:sup>
                            <m:r>
                              <a:rPr lang="en-US" altLang="ja-JP" i="1">
                                <a:solidFill>
                                  <a:srgbClr val="000000"/>
                                </a:solidFill>
                                <a:latin typeface="Cambria Math"/>
                              </a:rPr>
                              <m:t>𝐹</m:t>
                            </m:r>
                          </m:sup>
                        </m:sSubSup>
                      </m:num>
                      <m:den>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2</m:t>
                            </m:r>
                          </m:sub>
                          <m:sup>
                            <m:r>
                              <a:rPr lang="en-US" altLang="ja-JP" i="1">
                                <a:solidFill>
                                  <a:srgbClr val="000000"/>
                                </a:solidFill>
                                <a:latin typeface="Cambria Math"/>
                              </a:rPr>
                              <m:t>𝐹</m:t>
                            </m:r>
                          </m:sup>
                        </m:sSubSup>
                        <m:r>
                          <a:rPr lang="en-US" altLang="ja-JP" i="1">
                            <a:solidFill>
                              <a:srgbClr val="000000"/>
                            </a:solidFill>
                            <a:latin typeface="Cambria Math"/>
                          </a:rPr>
                          <m:t> </m:t>
                        </m:r>
                      </m:den>
                    </m:f>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𝑌</m:t>
                        </m:r>
                      </m:e>
                      <m:sub>
                        <m:r>
                          <a:rPr lang="en-US" altLang="ja-JP" i="1">
                            <a:solidFill>
                              <a:srgbClr val="000000"/>
                            </a:solidFill>
                            <a:latin typeface="Cambria Math"/>
                          </a:rPr>
                          <m:t>1</m:t>
                        </m:r>
                      </m:sub>
                      <m:sup>
                        <m:r>
                          <a:rPr lang="en-US" altLang="ja-JP" i="1">
                            <a:solidFill>
                              <a:srgbClr val="000000"/>
                            </a:solidFill>
                            <a:latin typeface="Cambria Math"/>
                          </a:rPr>
                          <m:t>𝐹</m:t>
                        </m:r>
                      </m:sup>
                    </m:sSubSup>
                    <m:r>
                      <a:rPr lang="en-US" altLang="ja-JP" i="1">
                        <a:solidFill>
                          <a:srgbClr val="000000"/>
                        </a:solidFill>
                        <a:latin typeface="Cambria Math"/>
                      </a:rPr>
                      <m:t>+</m:t>
                    </m:r>
                    <m:r>
                      <m:rPr>
                        <m:nor/>
                      </m:rPr>
                      <a:rPr lang="en-US" altLang="ja-JP" dirty="0">
                        <a:solidFill>
                          <a:srgbClr val="000000"/>
                        </a:solidFill>
                      </a:rPr>
                      <m:t> </m:t>
                    </m:r>
                    <m:f>
                      <m:fPr>
                        <m:ctrlPr>
                          <a:rPr lang="en-US" altLang="ja-JP" i="1">
                            <a:solidFill>
                              <a:srgbClr val="000000"/>
                            </a:solidFill>
                            <a:latin typeface="Cambria Math" panose="02040503050406030204" pitchFamily="18" charset="0"/>
                          </a:rPr>
                        </m:ctrlPr>
                      </m:fPr>
                      <m:num>
                        <m:sSup>
                          <m:sSupPr>
                            <m:ctrlPr>
                              <a:rPr lang="en-US" altLang="ja-JP" i="1">
                                <a:solidFill>
                                  <a:srgbClr val="000000"/>
                                </a:solidFill>
                                <a:latin typeface="Cambria Math" panose="02040503050406030204" pitchFamily="18" charset="0"/>
                              </a:rPr>
                            </m:ctrlPr>
                          </m:sSupPr>
                          <m:e>
                            <m:r>
                              <a:rPr lang="en-US" altLang="ja-JP" i="1">
                                <a:solidFill>
                                  <a:srgbClr val="000000"/>
                                </a:solidFill>
                                <a:latin typeface="Cambria Math" panose="02040503050406030204" pitchFamily="18" charset="0"/>
                              </a:rPr>
                              <m:t>𝐿</m:t>
                            </m:r>
                          </m:e>
                          <m:sup>
                            <m:r>
                              <a:rPr lang="en-US" altLang="ja-JP" i="1">
                                <a:solidFill>
                                  <a:srgbClr val="000000"/>
                                </a:solidFill>
                                <a:latin typeface="Cambria Math" panose="02040503050406030204" pitchFamily="18" charset="0"/>
                              </a:rPr>
                              <m:t>𝐹</m:t>
                            </m:r>
                          </m:sup>
                        </m:sSup>
                      </m:num>
                      <m:den>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2</m:t>
                            </m:r>
                          </m:sub>
                          <m:sup>
                            <m:r>
                              <a:rPr lang="en-US" altLang="ja-JP" i="1">
                                <a:solidFill>
                                  <a:srgbClr val="000000"/>
                                </a:solidFill>
                                <a:latin typeface="Cambria Math"/>
                              </a:rPr>
                              <m:t>𝐹</m:t>
                            </m:r>
                          </m:sup>
                        </m:sSubSup>
                        <m:r>
                          <a:rPr lang="en-US" altLang="ja-JP" i="1">
                            <a:solidFill>
                              <a:srgbClr val="000000"/>
                            </a:solidFill>
                            <a:latin typeface="Cambria Math"/>
                          </a:rPr>
                          <m:t> </m:t>
                        </m:r>
                      </m:den>
                    </m:f>
                  </m:oMath>
                </a14:m>
                <a:endParaRPr kumimoji="1" lang="en-US" altLang="ja-JP" dirty="0"/>
              </a:p>
              <a:p>
                <a:r>
                  <a:rPr kumimoji="1" lang="ja-JP" altLang="en-US" dirty="0"/>
                  <a:t>機会費用に関する仮定：</a:t>
                </a:r>
                <a:endParaRPr kumimoji="1" lang="en-US" altLang="ja-JP" dirty="0"/>
              </a:p>
              <a:p>
                <a:pPr lvl="8"/>
                <a:endParaRPr lang="en-US" altLang="ja-JP" i="1" dirty="0">
                  <a:solidFill>
                    <a:srgbClr val="000000"/>
                  </a:solidFill>
                  <a:latin typeface="Cambria Math" panose="02040503050406030204" pitchFamily="18" charset="0"/>
                </a:endParaRPr>
              </a:p>
              <a:p>
                <a:pPr lvl="8"/>
                <a:endParaRPr lang="en-US" altLang="ja-JP" i="1" dirty="0">
                  <a:solidFill>
                    <a:srgbClr val="000000"/>
                  </a:solidFill>
                  <a:latin typeface="Cambria Math" panose="02040503050406030204" pitchFamily="18" charset="0"/>
                </a:endParaRPr>
              </a:p>
              <a:p>
                <a:pPr lvl="1"/>
                <a:r>
                  <a:rPr lang="ja-JP" altLang="en-US" dirty="0"/>
                  <a:t>第</a:t>
                </a:r>
                <a:r>
                  <a:rPr lang="en-US" altLang="ja-JP" dirty="0"/>
                  <a:t>1</a:t>
                </a:r>
                <a:r>
                  <a:rPr lang="ja-JP" altLang="en-US" dirty="0"/>
                  <a:t>財の生産の機会費用は、自国の方が外国より高い</a:t>
                </a:r>
              </a:p>
              <a:p>
                <a:pPr lvl="1"/>
                <a:r>
                  <a:rPr lang="ja-JP" altLang="en-US" dirty="0"/>
                  <a:t>第</a:t>
                </a:r>
                <a:r>
                  <a:rPr lang="en-US" altLang="ja-JP" dirty="0"/>
                  <a:t>1</a:t>
                </a:r>
                <a:r>
                  <a:rPr lang="ja-JP" altLang="en-US" dirty="0"/>
                  <a:t>財の生産を</a:t>
                </a:r>
                <a:r>
                  <a:rPr lang="en-US" altLang="ja-JP" dirty="0"/>
                  <a:t>1</a:t>
                </a:r>
                <a:r>
                  <a:rPr lang="ja-JP" altLang="en-US" dirty="0"/>
                  <a:t>単位増やすために犠牲となる第</a:t>
                </a:r>
                <a:r>
                  <a:rPr lang="en-US" altLang="ja-JP" dirty="0"/>
                  <a:t>2</a:t>
                </a:r>
                <a:r>
                  <a:rPr lang="ja-JP" altLang="en-US" dirty="0"/>
                  <a:t>財の量は、自国の方が多い </a:t>
                </a:r>
              </a:p>
              <a:p>
                <a:pPr lvl="1"/>
                <a:r>
                  <a:rPr lang="ja-JP" altLang="en-US" dirty="0"/>
                  <a:t>自国の生産可能性フロンティアの傾きが急</a:t>
                </a:r>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10756392" cy="4351338"/>
              </a:xfrm>
              <a:blipFill rotWithShape="0">
                <a:blip r:embed="rId2"/>
                <a:stretch>
                  <a:fillRect l="-1020" t="-2941" r="-454"/>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6</a:t>
            </a:fld>
            <a:endParaRPr kumimoji="1" lang="ja-JP" altLang="en-US" dirty="0"/>
          </a:p>
        </p:txBody>
      </p:sp>
      <mc:AlternateContent xmlns:mc="http://schemas.openxmlformats.org/markup-compatibility/2006" xmlns:a14="http://schemas.microsoft.com/office/drawing/2010/main">
        <mc:Choice Requires="a14">
          <p:sp>
            <p:nvSpPr>
              <p:cNvPr id="6" name="正方形/長方形 5"/>
              <p:cNvSpPr/>
              <p:nvPr/>
            </p:nvSpPr>
            <p:spPr>
              <a:xfrm>
                <a:off x="1577236" y="3448899"/>
                <a:ext cx="2746456" cy="467051"/>
              </a:xfrm>
              <a:prstGeom prst="rect">
                <a:avLst/>
              </a:prstGeom>
              <a:ln>
                <a:solidFill>
                  <a:schemeClr val="tx1"/>
                </a:solid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type m:val="lin"/>
                          <m:ctrlPr>
                            <a:rPr kumimoji="0" lang="ja-JP" altLang="en-US" sz="2400" b="0" i="1" u="none" strike="noStrike" kern="0" cap="none" spc="0" normalizeH="0" baseline="0" noProof="0" smtClean="0">
                              <a:ln>
                                <a:noFill/>
                              </a:ln>
                              <a:solidFill>
                                <a:srgbClr val="000000"/>
                              </a:solidFill>
                              <a:effectLst/>
                              <a:uLnTx/>
                              <a:uFillTx/>
                              <a:latin typeface="Cambria Math" panose="02040503050406030204" pitchFamily="18" charset="0"/>
                            </a:rPr>
                          </m:ctrlPr>
                        </m:fPr>
                        <m:num>
                          <m:sSub>
                            <m:sSubPr>
                              <m:ctrlPr>
                                <a:rPr kumimoji="0" lang="en-US" altLang="ja-JP" sz="2400" b="0" i="1" u="none" strike="noStrike" kern="0" cap="none" spc="0" normalizeH="0" baseline="0" noProof="0">
                                  <a:ln>
                                    <a:noFill/>
                                  </a:ln>
                                  <a:solidFill>
                                    <a:srgbClr val="000000"/>
                                  </a:solidFill>
                                  <a:effectLst/>
                                  <a:uLnTx/>
                                  <a:uFillTx/>
                                  <a:latin typeface="Cambria Math" panose="02040503050406030204" pitchFamily="18" charset="0"/>
                                </a:rPr>
                              </m:ctrlPr>
                            </m:sSubPr>
                            <m:e>
                              <m:r>
                                <a:rPr kumimoji="0" lang="en-US" altLang="ja-JP" sz="2400" b="0" i="1" u="none" strike="noStrike" kern="0" cap="none" spc="0" normalizeH="0" baseline="0" noProof="0">
                                  <a:ln>
                                    <a:noFill/>
                                  </a:ln>
                                  <a:solidFill>
                                    <a:srgbClr val="000000"/>
                                  </a:solidFill>
                                  <a:effectLst/>
                                  <a:uLnTx/>
                                  <a:uFillTx/>
                                  <a:latin typeface="Cambria Math"/>
                                </a:rPr>
                                <m:t>𝑎</m:t>
                              </m:r>
                            </m:e>
                            <m:sub>
                              <m:r>
                                <a:rPr kumimoji="0" lang="en-US" altLang="ja-JP" sz="2400" b="0" i="1" u="none" strike="noStrike" kern="0" cap="none" spc="0" normalizeH="0" baseline="0" noProof="0">
                                  <a:ln>
                                    <a:noFill/>
                                  </a:ln>
                                  <a:solidFill>
                                    <a:srgbClr val="000000"/>
                                  </a:solidFill>
                                  <a:effectLst/>
                                  <a:uLnTx/>
                                  <a:uFillTx/>
                                  <a:latin typeface="Cambria Math"/>
                                </a:rPr>
                                <m:t>𝐿</m:t>
                              </m:r>
                              <m:r>
                                <a:rPr kumimoji="0" lang="en-US" altLang="ja-JP" sz="2400" b="0" i="1" u="none" strike="noStrike" kern="0" cap="none" spc="0" normalizeH="0" baseline="0" noProof="0">
                                  <a:ln>
                                    <a:noFill/>
                                  </a:ln>
                                  <a:solidFill>
                                    <a:srgbClr val="000000"/>
                                  </a:solidFill>
                                  <a:effectLst/>
                                  <a:uLnTx/>
                                  <a:uFillTx/>
                                  <a:latin typeface="Cambria Math"/>
                                </a:rPr>
                                <m:t>1</m:t>
                              </m:r>
                            </m:sub>
                          </m:sSub>
                        </m:num>
                        <m:den>
                          <m:sSub>
                            <m:sSubPr>
                              <m:ctrlPr>
                                <a:rPr kumimoji="0" lang="en-US" altLang="ja-JP" sz="2400" b="0" i="1" u="none" strike="noStrike" kern="0" cap="none" spc="0" normalizeH="0" baseline="0" noProof="0">
                                  <a:ln>
                                    <a:noFill/>
                                  </a:ln>
                                  <a:solidFill>
                                    <a:srgbClr val="000000"/>
                                  </a:solidFill>
                                  <a:effectLst/>
                                  <a:uLnTx/>
                                  <a:uFillTx/>
                                  <a:latin typeface="Cambria Math" panose="02040503050406030204" pitchFamily="18" charset="0"/>
                                </a:rPr>
                              </m:ctrlPr>
                            </m:sSubPr>
                            <m:e>
                              <m:r>
                                <a:rPr kumimoji="0" lang="en-US" altLang="ja-JP" sz="2400" b="0" i="1" u="none" strike="noStrike" kern="0" cap="none" spc="0" normalizeH="0" baseline="0" noProof="0">
                                  <a:ln>
                                    <a:noFill/>
                                  </a:ln>
                                  <a:solidFill>
                                    <a:srgbClr val="000000"/>
                                  </a:solidFill>
                                  <a:effectLst/>
                                  <a:uLnTx/>
                                  <a:uFillTx/>
                                  <a:latin typeface="Cambria Math"/>
                                </a:rPr>
                                <m:t>𝑎</m:t>
                              </m:r>
                            </m:e>
                            <m:sub>
                              <m:r>
                                <a:rPr kumimoji="0" lang="en-US" altLang="ja-JP" sz="2400" b="0" i="1" u="none" strike="noStrike" kern="0" cap="none" spc="0" normalizeH="0" baseline="0" noProof="0">
                                  <a:ln>
                                    <a:noFill/>
                                  </a:ln>
                                  <a:solidFill>
                                    <a:srgbClr val="000000"/>
                                  </a:solidFill>
                                  <a:effectLst/>
                                  <a:uLnTx/>
                                  <a:uFillTx/>
                                  <a:latin typeface="Cambria Math"/>
                                </a:rPr>
                                <m:t>𝐿</m:t>
                              </m:r>
                              <m:r>
                                <a:rPr kumimoji="0" lang="en-US" altLang="ja-JP" sz="2400" b="0" i="1" u="none" strike="noStrike" kern="0" cap="none" spc="0" normalizeH="0" baseline="0" noProof="0">
                                  <a:ln>
                                    <a:noFill/>
                                  </a:ln>
                                  <a:solidFill>
                                    <a:srgbClr val="000000"/>
                                  </a:solidFill>
                                  <a:effectLst/>
                                  <a:uLnTx/>
                                  <a:uFillTx/>
                                  <a:latin typeface="Cambria Math"/>
                                </a:rPr>
                                <m:t>2</m:t>
                              </m:r>
                            </m:sub>
                          </m:sSub>
                        </m:den>
                      </m:f>
                      <m:r>
                        <a:rPr kumimoji="0" lang="en-US" altLang="ja-JP" sz="2400" b="0" i="0" u="none" strike="noStrike" kern="0" cap="none" spc="0" normalizeH="0" baseline="0" noProof="0">
                          <a:ln>
                            <a:noFill/>
                          </a:ln>
                          <a:solidFill>
                            <a:srgbClr val="000000"/>
                          </a:solidFill>
                          <a:effectLst/>
                          <a:uLnTx/>
                          <a:uFillTx/>
                          <a:latin typeface="Cambria Math"/>
                        </a:rPr>
                        <m:t>&gt;</m:t>
                      </m:r>
                      <m:f>
                        <m:fPr>
                          <m:type m:val="lin"/>
                          <m:ctrlPr>
                            <a:rPr kumimoji="0" lang="en-US" altLang="ja-JP" sz="2400" b="0" i="1" u="none" strike="noStrike" kern="0" cap="none" spc="0" normalizeH="0" baseline="0" noProof="0">
                              <a:ln>
                                <a:noFill/>
                              </a:ln>
                              <a:solidFill>
                                <a:srgbClr val="000000"/>
                              </a:solidFill>
                              <a:effectLst/>
                              <a:uLnTx/>
                              <a:uFillTx/>
                              <a:latin typeface="Cambria Math" panose="02040503050406030204" pitchFamily="18" charset="0"/>
                            </a:rPr>
                          </m:ctrlPr>
                        </m:fPr>
                        <m:num>
                          <m:sSubSup>
                            <m:sSubSupPr>
                              <m:ctrlPr>
                                <a:rPr kumimoji="0" lang="en-US" altLang="ja-JP" sz="2400" b="0" i="1" u="none" strike="noStrike" kern="0" cap="none" spc="0" normalizeH="0" baseline="0" noProof="0">
                                  <a:ln>
                                    <a:noFill/>
                                  </a:ln>
                                  <a:solidFill>
                                    <a:srgbClr val="000000"/>
                                  </a:solidFill>
                                  <a:effectLst/>
                                  <a:uLnTx/>
                                  <a:uFillTx/>
                                  <a:latin typeface="Cambria Math" panose="02040503050406030204" pitchFamily="18" charset="0"/>
                                </a:rPr>
                              </m:ctrlPr>
                            </m:sSubSupPr>
                            <m:e>
                              <m:r>
                                <a:rPr kumimoji="0" lang="en-US" altLang="ja-JP" sz="2400" b="0" i="1" u="none" strike="noStrike" kern="0" cap="none" spc="0" normalizeH="0" baseline="0" noProof="0">
                                  <a:ln>
                                    <a:noFill/>
                                  </a:ln>
                                  <a:solidFill>
                                    <a:srgbClr val="000000"/>
                                  </a:solidFill>
                                  <a:effectLst/>
                                  <a:uLnTx/>
                                  <a:uFillTx/>
                                  <a:latin typeface="Cambria Math"/>
                                </a:rPr>
                                <m:t>𝑎</m:t>
                              </m:r>
                            </m:e>
                            <m:sub>
                              <m:r>
                                <a:rPr kumimoji="0" lang="en-US" altLang="ja-JP" sz="2400" b="0" i="1" u="none" strike="noStrike" kern="0" cap="none" spc="0" normalizeH="0" baseline="0" noProof="0">
                                  <a:ln>
                                    <a:noFill/>
                                  </a:ln>
                                  <a:solidFill>
                                    <a:srgbClr val="000000"/>
                                  </a:solidFill>
                                  <a:effectLst/>
                                  <a:uLnTx/>
                                  <a:uFillTx/>
                                  <a:latin typeface="Cambria Math"/>
                                </a:rPr>
                                <m:t>𝐿</m:t>
                              </m:r>
                              <m:r>
                                <a:rPr kumimoji="0" lang="en-US" altLang="ja-JP" sz="2400" b="0" i="1" u="none" strike="noStrike" kern="0" cap="none" spc="0" normalizeH="0" baseline="0" noProof="0">
                                  <a:ln>
                                    <a:noFill/>
                                  </a:ln>
                                  <a:solidFill>
                                    <a:srgbClr val="000000"/>
                                  </a:solidFill>
                                  <a:effectLst/>
                                  <a:uLnTx/>
                                  <a:uFillTx/>
                                  <a:latin typeface="Cambria Math"/>
                                </a:rPr>
                                <m:t>1</m:t>
                              </m:r>
                            </m:sub>
                            <m:sup>
                              <m:r>
                                <a:rPr kumimoji="0" lang="en-US" altLang="ja-JP" sz="2400" b="0" i="1" u="none" strike="noStrike" kern="0" cap="none" spc="0" normalizeH="0" baseline="0" noProof="0">
                                  <a:ln>
                                    <a:noFill/>
                                  </a:ln>
                                  <a:solidFill>
                                    <a:srgbClr val="000000"/>
                                  </a:solidFill>
                                  <a:effectLst/>
                                  <a:uLnTx/>
                                  <a:uFillTx/>
                                  <a:latin typeface="Cambria Math"/>
                                </a:rPr>
                                <m:t>𝐹</m:t>
                              </m:r>
                            </m:sup>
                          </m:sSubSup>
                        </m:num>
                        <m:den>
                          <m:sSubSup>
                            <m:sSubSupPr>
                              <m:ctrlPr>
                                <a:rPr kumimoji="0" lang="en-US" altLang="ja-JP" sz="2400" b="0" i="1" u="none" strike="noStrike" kern="0" cap="none" spc="0" normalizeH="0" baseline="0" noProof="0">
                                  <a:ln>
                                    <a:noFill/>
                                  </a:ln>
                                  <a:solidFill>
                                    <a:srgbClr val="000000"/>
                                  </a:solidFill>
                                  <a:effectLst/>
                                  <a:uLnTx/>
                                  <a:uFillTx/>
                                  <a:latin typeface="Cambria Math" panose="02040503050406030204" pitchFamily="18" charset="0"/>
                                </a:rPr>
                              </m:ctrlPr>
                            </m:sSubSupPr>
                            <m:e>
                              <m:r>
                                <a:rPr kumimoji="0" lang="en-US" altLang="ja-JP" sz="2400" b="0" i="1" u="none" strike="noStrike" kern="0" cap="none" spc="0" normalizeH="0" baseline="0" noProof="0">
                                  <a:ln>
                                    <a:noFill/>
                                  </a:ln>
                                  <a:solidFill>
                                    <a:srgbClr val="000000"/>
                                  </a:solidFill>
                                  <a:effectLst/>
                                  <a:uLnTx/>
                                  <a:uFillTx/>
                                  <a:latin typeface="Cambria Math"/>
                                </a:rPr>
                                <m:t>𝑎</m:t>
                              </m:r>
                            </m:e>
                            <m:sub>
                              <m:r>
                                <a:rPr kumimoji="0" lang="en-US" altLang="ja-JP" sz="2400" b="0" i="1" u="none" strike="noStrike" kern="0" cap="none" spc="0" normalizeH="0" baseline="0" noProof="0">
                                  <a:ln>
                                    <a:noFill/>
                                  </a:ln>
                                  <a:solidFill>
                                    <a:srgbClr val="000000"/>
                                  </a:solidFill>
                                  <a:effectLst/>
                                  <a:uLnTx/>
                                  <a:uFillTx/>
                                  <a:latin typeface="Cambria Math"/>
                                </a:rPr>
                                <m:t>𝐿</m:t>
                              </m:r>
                              <m:r>
                                <a:rPr kumimoji="0" lang="en-US" altLang="ja-JP" sz="2400" b="0" i="1" u="none" strike="noStrike" kern="0" cap="none" spc="0" normalizeH="0" baseline="0" noProof="0">
                                  <a:ln>
                                    <a:noFill/>
                                  </a:ln>
                                  <a:solidFill>
                                    <a:srgbClr val="000000"/>
                                  </a:solidFill>
                                  <a:effectLst/>
                                  <a:uLnTx/>
                                  <a:uFillTx/>
                                  <a:latin typeface="Cambria Math"/>
                                </a:rPr>
                                <m:t>2</m:t>
                              </m:r>
                            </m:sub>
                            <m:sup>
                              <m:r>
                                <a:rPr kumimoji="0" lang="en-US" altLang="ja-JP" sz="2400" b="0" i="1" u="none" strike="noStrike" kern="0" cap="none" spc="0" normalizeH="0" baseline="0" noProof="0">
                                  <a:ln>
                                    <a:noFill/>
                                  </a:ln>
                                  <a:solidFill>
                                    <a:srgbClr val="000000"/>
                                  </a:solidFill>
                                  <a:effectLst/>
                                  <a:uLnTx/>
                                  <a:uFillTx/>
                                  <a:latin typeface="Cambria Math"/>
                                </a:rPr>
                                <m:t>𝐹</m:t>
                              </m:r>
                            </m:sup>
                          </m:sSubSup>
                        </m:den>
                      </m:f>
                    </m:oMath>
                  </m:oMathPara>
                </a14:m>
                <a:endParaRPr kumimoji="0" lang="ja-JP" altLang="en-US" sz="1800" b="0" i="0" u="none" strike="noStrike" kern="0" cap="none" spc="0" normalizeH="0" baseline="0" noProof="0" dirty="0">
                  <a:ln>
                    <a:noFill/>
                  </a:ln>
                  <a:solidFill>
                    <a:sysClr val="windowText" lastClr="000000"/>
                  </a:solidFill>
                  <a:effectLst/>
                  <a:uLnTx/>
                  <a:uFillTx/>
                </a:endParaRPr>
              </a:p>
            </p:txBody>
          </p:sp>
        </mc:Choice>
        <mc:Fallback xmlns="">
          <p:sp>
            <p:nvSpPr>
              <p:cNvPr id="6" name="正方形/長方形 5"/>
              <p:cNvSpPr>
                <a:spLocks noRot="1" noChangeAspect="1" noMove="1" noResize="1" noEditPoints="1" noAdjustHandles="1" noChangeArrowheads="1" noChangeShapeType="1" noTextEdit="1"/>
              </p:cNvSpPr>
              <p:nvPr/>
            </p:nvSpPr>
            <p:spPr>
              <a:xfrm>
                <a:off x="1577236" y="3448899"/>
                <a:ext cx="2746456" cy="467051"/>
              </a:xfrm>
              <a:prstGeom prst="rect">
                <a:avLst/>
              </a:prstGeom>
              <a:blipFill rotWithShape="0">
                <a:blip r:embed="rId3"/>
                <a:stretch>
                  <a:fillRect t="-119231" r="-14159" b="-185897"/>
                </a:stretch>
              </a:blipFill>
              <a:ln>
                <a:solidFill>
                  <a:schemeClr val="tx1"/>
                </a:solidFill>
              </a:ln>
            </p:spPr>
            <p:txBody>
              <a:bodyPr/>
              <a:lstStyle/>
              <a:p>
                <a:r>
                  <a:rPr lang="ja-JP" altLang="en-US">
                    <a:noFill/>
                  </a:rPr>
                  <a:t> </a:t>
                </a:r>
              </a:p>
            </p:txBody>
          </p:sp>
        </mc:Fallback>
      </mc:AlternateContent>
    </p:spTree>
    <p:extLst>
      <p:ext uri="{BB962C8B-B14F-4D97-AF65-F5344CB8AC3E}">
        <p14:creationId xmlns:p14="http://schemas.microsoft.com/office/powerpoint/2010/main" val="3411443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wipe(left)">
                                      <p:cBhvr>
                                        <p:cTn id="29" dur="500"/>
                                        <p:tgtEl>
                                          <p:spTgt spid="3">
                                            <p:txEl>
                                              <p:pRg st="6" end="6"/>
                                            </p:txEl>
                                          </p:spTgt>
                                        </p:tgtEl>
                                      </p:cBhvr>
                                    </p:animEffect>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wipe(left)">
                                      <p:cBhvr>
                                        <p:cTn id="33"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企業による生産の決定</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p:txBody>
              <a:bodyPr>
                <a:normAutofit/>
              </a:bodyPr>
              <a:lstStyle/>
              <a:p>
                <a:r>
                  <a:rPr lang="ja-JP" altLang="en-US" dirty="0">
                    <a:solidFill>
                      <a:srgbClr val="000000"/>
                    </a:solidFill>
                  </a:rPr>
                  <a:t>仮定：各財の市場は完全競争的</a:t>
                </a:r>
                <a:endParaRPr lang="en-US" altLang="ja-JP" dirty="0">
                  <a:solidFill>
                    <a:srgbClr val="000000"/>
                  </a:solidFill>
                </a:endParaRPr>
              </a:p>
              <a:p>
                <a:r>
                  <a:rPr lang="ja-JP" altLang="en-US" dirty="0">
                    <a:solidFill>
                      <a:srgbClr val="000000"/>
                    </a:solidFill>
                  </a:rPr>
                  <a:t>自国の第</a:t>
                </a:r>
                <a14:m>
                  <m:oMath xmlns:m="http://schemas.openxmlformats.org/officeDocument/2006/math">
                    <m:r>
                      <a:rPr lang="en-US" altLang="ja-JP" i="1">
                        <a:solidFill>
                          <a:srgbClr val="000000"/>
                        </a:solidFill>
                        <a:latin typeface="Cambria Math"/>
                      </a:rPr>
                      <m:t>𝑖</m:t>
                    </m:r>
                  </m:oMath>
                </a14:m>
                <a:r>
                  <a:rPr lang="ja-JP" altLang="en-US" dirty="0">
                    <a:solidFill>
                      <a:srgbClr val="000000"/>
                    </a:solidFill>
                  </a:rPr>
                  <a:t>財生産部門における、ある生産者の利潤</a:t>
                </a:r>
                <a14:m>
                  <m:oMath xmlns:m="http://schemas.openxmlformats.org/officeDocument/2006/math">
                    <m:sSub>
                      <m:sSubPr>
                        <m:ctrlPr>
                          <a:rPr lang="en-US" altLang="ja-JP" i="1">
                            <a:solidFill>
                              <a:srgbClr val="000000"/>
                            </a:solidFill>
                            <a:latin typeface="Cambria Math" panose="02040503050406030204" pitchFamily="18" charset="0"/>
                          </a:rPr>
                        </m:ctrlPr>
                      </m:sSubPr>
                      <m:e>
                        <m:r>
                          <m:rPr>
                            <m:sty m:val="p"/>
                          </m:rPr>
                          <a:rPr lang="el-GR" altLang="ja-JP" i="1">
                            <a:solidFill>
                              <a:srgbClr val="000000"/>
                            </a:solidFill>
                            <a:latin typeface="Cambria Math" panose="02040503050406030204" pitchFamily="18" charset="0"/>
                          </a:rPr>
                          <m:t>Π</m:t>
                        </m:r>
                      </m:e>
                      <m:sub>
                        <m:r>
                          <a:rPr lang="en-US" altLang="ja-JP" i="1">
                            <a:solidFill>
                              <a:srgbClr val="000000"/>
                            </a:solidFill>
                            <a:latin typeface="Cambria Math" panose="02040503050406030204" pitchFamily="18" charset="0"/>
                          </a:rPr>
                          <m:t>𝑖</m:t>
                        </m:r>
                      </m:sub>
                    </m:sSub>
                  </m:oMath>
                </a14:m>
                <a:r>
                  <a:rPr lang="ja-JP" altLang="en-US" dirty="0">
                    <a:solidFill>
                      <a:srgbClr val="000000"/>
                    </a:solidFill>
                  </a:rPr>
                  <a:t>：</a:t>
                </a:r>
                <a:endParaRPr lang="en-US" altLang="ja-JP" dirty="0">
                  <a:solidFill>
                    <a:srgbClr val="000000"/>
                  </a:solidFill>
                </a:endParaRPr>
              </a:p>
              <a:p>
                <a:endParaRPr lang="en-US" altLang="ja-JP" dirty="0">
                  <a:solidFill>
                    <a:srgbClr val="000000"/>
                  </a:solidFill>
                </a:endParaRPr>
              </a:p>
              <a:p>
                <a:endParaRPr lang="en-US" altLang="ja-JP" dirty="0">
                  <a:solidFill>
                    <a:srgbClr val="000000"/>
                  </a:solidFill>
                </a:endParaRPr>
              </a:p>
              <a:p>
                <a:pPr lvl="1"/>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𝑦</m:t>
                        </m:r>
                      </m:e>
                      <m:sub>
                        <m:r>
                          <a:rPr lang="en-US" altLang="ja-JP" i="1">
                            <a:solidFill>
                              <a:srgbClr val="000000"/>
                            </a:solidFill>
                            <a:latin typeface="Cambria Math"/>
                          </a:rPr>
                          <m:t>𝑖</m:t>
                        </m:r>
                      </m:sub>
                    </m:sSub>
                  </m:oMath>
                </a14:m>
                <a:r>
                  <a:rPr lang="ja-JP" altLang="en-US" dirty="0">
                    <a:solidFill>
                      <a:srgbClr val="000000"/>
                    </a:solidFill>
                  </a:rPr>
                  <a:t> ：生産量</a:t>
                </a:r>
                <a:endParaRPr lang="en-US" altLang="ja-JP" dirty="0">
                  <a:solidFill>
                    <a:srgbClr val="000000"/>
                  </a:solidFill>
                </a:endParaRPr>
              </a:p>
              <a:p>
                <a:pPr lvl="1"/>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𝑙</m:t>
                        </m:r>
                      </m:e>
                      <m:sub>
                        <m:r>
                          <a:rPr lang="en-US" altLang="ja-JP" i="1">
                            <a:solidFill>
                              <a:srgbClr val="000000"/>
                            </a:solidFill>
                            <a:latin typeface="Cambria Math"/>
                          </a:rPr>
                          <m:t>𝑖</m:t>
                        </m:r>
                      </m:sub>
                    </m:sSub>
                    <m:r>
                      <a:rPr lang="en-US" altLang="ja-JP" i="1">
                        <a:solidFill>
                          <a:srgbClr val="000000"/>
                        </a:solidFill>
                        <a:latin typeface="Cambria Math"/>
                      </a:rPr>
                      <m:t>=</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panose="02040503050406030204" pitchFamily="18" charset="0"/>
                          </a:rPr>
                          <m:t>𝐿𝑖</m:t>
                        </m:r>
                      </m:sub>
                    </m:sSub>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panose="02040503050406030204" pitchFamily="18" charset="0"/>
                          </a:rPr>
                          <m:t>𝑦</m:t>
                        </m:r>
                      </m:e>
                      <m:sub>
                        <m:r>
                          <a:rPr lang="en-US" altLang="ja-JP" i="1">
                            <a:solidFill>
                              <a:srgbClr val="000000"/>
                            </a:solidFill>
                            <a:latin typeface="Cambria Math" panose="02040503050406030204" pitchFamily="18" charset="0"/>
                          </a:rPr>
                          <m:t>𝑖</m:t>
                        </m:r>
                      </m:sub>
                    </m:sSub>
                  </m:oMath>
                </a14:m>
                <a:r>
                  <a:rPr lang="ja-JP" altLang="en-US" dirty="0">
                    <a:solidFill>
                      <a:srgbClr val="000000"/>
                    </a:solidFill>
                  </a:rPr>
                  <a:t> ：雇用量</a:t>
                </a:r>
                <a:endParaRPr lang="en-US" altLang="ja-JP" dirty="0">
                  <a:solidFill>
                    <a:srgbClr val="000000"/>
                  </a:solidFill>
                </a:endParaRPr>
              </a:p>
              <a:p>
                <a:pPr lvl="1"/>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𝑖</m:t>
                        </m:r>
                      </m:sub>
                    </m:sSub>
                    <m:r>
                      <a:rPr lang="en-US" altLang="ja-JP" b="0" i="0" smtClean="0">
                        <a:solidFill>
                          <a:srgbClr val="000000"/>
                        </a:solidFill>
                        <a:latin typeface="Cambria Math" panose="02040503050406030204" pitchFamily="18" charset="0"/>
                      </a:rPr>
                      <m:t> </m:t>
                    </m:r>
                    <m:r>
                      <a:rPr lang="ja-JP" altLang="en-US" i="1">
                        <a:solidFill>
                          <a:srgbClr val="000000"/>
                        </a:solidFill>
                        <a:latin typeface="Cambria Math" panose="02040503050406030204" pitchFamily="18" charset="0"/>
                      </a:rPr>
                      <m:t>：</m:t>
                    </m:r>
                  </m:oMath>
                </a14:m>
                <a:r>
                  <a:rPr lang="ja-JP" altLang="en-US" dirty="0">
                    <a:solidFill>
                      <a:srgbClr val="000000"/>
                    </a:solidFill>
                  </a:rPr>
                  <a:t>自国での第</a:t>
                </a:r>
                <a14:m>
                  <m:oMath xmlns:m="http://schemas.openxmlformats.org/officeDocument/2006/math">
                    <m:r>
                      <a:rPr lang="en-US" altLang="ja-JP" i="1">
                        <a:solidFill>
                          <a:srgbClr val="000000"/>
                        </a:solidFill>
                        <a:latin typeface="Cambria Math"/>
                      </a:rPr>
                      <m:t>𝑖</m:t>
                    </m:r>
                  </m:oMath>
                </a14:m>
                <a:r>
                  <a:rPr lang="ja-JP" altLang="en-US" dirty="0">
                    <a:solidFill>
                      <a:srgbClr val="000000"/>
                    </a:solidFill>
                  </a:rPr>
                  <a:t>財の価格</a:t>
                </a:r>
                <a:endParaRPr lang="en-US" altLang="ja-JP" dirty="0">
                  <a:solidFill>
                    <a:srgbClr val="000000"/>
                  </a:solidFill>
                </a:endParaRPr>
              </a:p>
              <a:p>
                <a:pPr lvl="1"/>
                <a14:m>
                  <m:oMath xmlns:m="http://schemas.openxmlformats.org/officeDocument/2006/math">
                    <m:r>
                      <a:rPr lang="en-US" altLang="ja-JP" i="1">
                        <a:solidFill>
                          <a:srgbClr val="000000"/>
                        </a:solidFill>
                        <a:latin typeface="Cambria Math"/>
                      </a:rPr>
                      <m:t>𝑊</m:t>
                    </m:r>
                  </m:oMath>
                </a14:m>
                <a:r>
                  <a:rPr lang="ja-JP" altLang="en-US" dirty="0">
                    <a:solidFill>
                      <a:srgbClr val="000000"/>
                    </a:solidFill>
                  </a:rPr>
                  <a:t> ：自国の賃金</a:t>
                </a:r>
                <a:endParaRPr lang="en-US" altLang="ja-JP" dirty="0">
                  <a:solidFill>
                    <a:srgbClr val="000000"/>
                  </a:solidFill>
                </a:endParaRPr>
              </a:p>
              <a:p>
                <a:pPr lvl="1"/>
                <a14:m>
                  <m:oMath xmlns:m="http://schemas.openxmlformats.org/officeDocument/2006/math">
                    <m:r>
                      <a:rPr lang="en-US" altLang="ja-JP" i="1">
                        <a:solidFill>
                          <a:srgbClr val="000000"/>
                        </a:solidFill>
                        <a:latin typeface="Cambria Math" panose="02040503050406030204" pitchFamily="18" charset="0"/>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panose="02040503050406030204" pitchFamily="18" charset="0"/>
                          </a:rPr>
                          <m:t>𝐿𝑖</m:t>
                        </m:r>
                      </m:sub>
                    </m:sSub>
                  </m:oMath>
                </a14:m>
                <a:r>
                  <a:rPr lang="ja-JP" altLang="en-US" dirty="0">
                    <a:solidFill>
                      <a:srgbClr val="000000"/>
                    </a:solidFill>
                  </a:rPr>
                  <a:t> ：限界費用（第</a:t>
                </a:r>
                <a14:m>
                  <m:oMath xmlns:m="http://schemas.openxmlformats.org/officeDocument/2006/math">
                    <m:r>
                      <a:rPr lang="en-US" altLang="ja-JP" i="1">
                        <a:solidFill>
                          <a:srgbClr val="000000"/>
                        </a:solidFill>
                        <a:latin typeface="Cambria Math"/>
                      </a:rPr>
                      <m:t>𝑖</m:t>
                    </m:r>
                  </m:oMath>
                </a14:m>
                <a:r>
                  <a:rPr lang="ja-JP" altLang="en-US" dirty="0">
                    <a:solidFill>
                      <a:srgbClr val="000000"/>
                    </a:solidFill>
                  </a:rPr>
                  <a:t>財を追加的に</a:t>
                </a:r>
                <a:r>
                  <a:rPr lang="en-US" altLang="ja-JP" dirty="0">
                    <a:solidFill>
                      <a:srgbClr val="000000"/>
                    </a:solidFill>
                  </a:rPr>
                  <a:t>1</a:t>
                </a:r>
                <a:r>
                  <a:rPr lang="ja-JP" altLang="en-US" dirty="0">
                    <a:solidFill>
                      <a:srgbClr val="000000"/>
                    </a:solidFill>
                  </a:rPr>
                  <a:t>単位生産するのに要する費用）</a:t>
                </a:r>
                <a:endParaRPr lang="en-US" altLang="ja-JP" dirty="0">
                  <a:solidFill>
                    <a:srgbClr val="000000"/>
                  </a:solidFill>
                </a:endParaRPr>
              </a:p>
              <a:p>
                <a:pPr lvl="2"/>
                <a:r>
                  <a:rPr lang="ja-JP" altLang="en-US" dirty="0">
                    <a:solidFill>
                      <a:srgbClr val="000000"/>
                    </a:solidFill>
                  </a:rPr>
                  <a:t>固定費用は存在しない → </a:t>
                </a:r>
                <a14:m>
                  <m:oMath xmlns:m="http://schemas.openxmlformats.org/officeDocument/2006/math">
                    <m:r>
                      <a:rPr lang="en-US" altLang="ja-JP" i="1">
                        <a:solidFill>
                          <a:srgbClr val="000000"/>
                        </a:solidFill>
                        <a:latin typeface="Cambria Math" panose="02040503050406030204" pitchFamily="18" charset="0"/>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panose="02040503050406030204" pitchFamily="18" charset="0"/>
                          </a:rPr>
                          <m:t>𝐿𝑖</m:t>
                        </m:r>
                      </m:sub>
                    </m:sSub>
                  </m:oMath>
                </a14:m>
                <a:r>
                  <a:rPr lang="ja-JP" altLang="en-US" dirty="0">
                    <a:solidFill>
                      <a:srgbClr val="000000"/>
                    </a:solidFill>
                  </a:rPr>
                  <a:t> は平均費用でもある</a:t>
                </a:r>
                <a:endParaRPr lang="en-US" altLang="ja-JP" dirty="0">
                  <a:solidFill>
                    <a:srgbClr val="000000"/>
                  </a:solidFill>
                </a:endParaRPr>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blipFill rotWithShape="0">
                <a:blip r:embed="rId2"/>
                <a:stretch>
                  <a:fillRect l="-1043" t="-2941" b="-168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7</a:t>
            </a:fld>
            <a:endParaRPr kumimoji="1" lang="ja-JP" altLang="en-US" dirty="0"/>
          </a:p>
        </p:txBody>
      </p:sp>
      <mc:AlternateContent xmlns:mc="http://schemas.openxmlformats.org/markup-compatibility/2006" xmlns:a14="http://schemas.microsoft.com/office/drawing/2010/main">
        <mc:Choice Requires="a14">
          <p:sp>
            <p:nvSpPr>
              <p:cNvPr id="6" name="正方形/長方形 5"/>
              <p:cNvSpPr/>
              <p:nvPr/>
            </p:nvSpPr>
            <p:spPr>
              <a:xfrm>
                <a:off x="3005194" y="2777246"/>
                <a:ext cx="5352555"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l-GR" altLang="ja-JP" sz="2800" i="1">
                              <a:solidFill>
                                <a:srgbClr val="000000"/>
                              </a:solidFill>
                              <a:latin typeface="Cambria Math" panose="02040503050406030204" pitchFamily="18" charset="0"/>
                            </a:rPr>
                          </m:ctrlPr>
                        </m:sSubPr>
                        <m:e>
                          <m:r>
                            <m:rPr>
                              <m:sty m:val="p"/>
                            </m:rPr>
                            <a:rPr lang="el-GR" altLang="ja-JP" sz="2800" i="1">
                              <a:solidFill>
                                <a:srgbClr val="000000"/>
                              </a:solidFill>
                              <a:latin typeface="Cambria Math" panose="02040503050406030204" pitchFamily="18" charset="0"/>
                            </a:rPr>
                            <m:t>Π</m:t>
                          </m:r>
                        </m:e>
                        <m:sub>
                          <m:r>
                            <a:rPr lang="en-US" altLang="ja-JP" sz="2800" i="1">
                              <a:solidFill>
                                <a:srgbClr val="000000"/>
                              </a:solidFill>
                              <a:latin typeface="Cambria Math" panose="02040503050406030204" pitchFamily="18" charset="0"/>
                            </a:rPr>
                            <m:t>𝑖</m:t>
                          </m:r>
                        </m:sub>
                      </m:sSub>
                      <m:r>
                        <a:rPr lang="en-US" altLang="ja-JP" sz="2800" i="1">
                          <a:solidFill>
                            <a:srgbClr val="000000"/>
                          </a:solidFill>
                          <a:latin typeface="Cambria Math"/>
                        </a:rPr>
                        <m:t>=</m:t>
                      </m:r>
                      <m:sSub>
                        <m:sSubPr>
                          <m:ctrlPr>
                            <a:rPr lang="en-US" altLang="ja-JP" sz="2800" i="1">
                              <a:solidFill>
                                <a:srgbClr val="000000"/>
                              </a:solidFill>
                              <a:latin typeface="Cambria Math" panose="02040503050406030204" pitchFamily="18" charset="0"/>
                            </a:rPr>
                          </m:ctrlPr>
                        </m:sSubPr>
                        <m:e>
                          <m:r>
                            <a:rPr lang="en-US" altLang="ja-JP" sz="2800" i="1">
                              <a:solidFill>
                                <a:srgbClr val="000000"/>
                              </a:solidFill>
                              <a:latin typeface="Cambria Math"/>
                            </a:rPr>
                            <m:t>𝑃</m:t>
                          </m:r>
                        </m:e>
                        <m:sub>
                          <m:r>
                            <a:rPr lang="en-US" altLang="ja-JP" sz="2800" i="1">
                              <a:solidFill>
                                <a:srgbClr val="000000"/>
                              </a:solidFill>
                              <a:latin typeface="Cambria Math"/>
                            </a:rPr>
                            <m:t>𝑖</m:t>
                          </m:r>
                        </m:sub>
                      </m:sSub>
                      <m:sSub>
                        <m:sSubPr>
                          <m:ctrlPr>
                            <a:rPr lang="en-US" altLang="ja-JP" sz="2800" i="1">
                              <a:solidFill>
                                <a:srgbClr val="000000"/>
                              </a:solidFill>
                              <a:latin typeface="Cambria Math" panose="02040503050406030204" pitchFamily="18" charset="0"/>
                            </a:rPr>
                          </m:ctrlPr>
                        </m:sSubPr>
                        <m:e>
                          <m:r>
                            <a:rPr lang="en-US" altLang="ja-JP" sz="2800" i="1">
                              <a:solidFill>
                                <a:srgbClr val="000000"/>
                              </a:solidFill>
                              <a:latin typeface="Cambria Math" panose="02040503050406030204" pitchFamily="18" charset="0"/>
                            </a:rPr>
                            <m:t>𝑦</m:t>
                          </m:r>
                        </m:e>
                        <m:sub>
                          <m:r>
                            <a:rPr lang="en-US" altLang="ja-JP" sz="2800" i="1">
                              <a:solidFill>
                                <a:srgbClr val="000000"/>
                              </a:solidFill>
                              <a:latin typeface="Cambria Math" panose="02040503050406030204" pitchFamily="18" charset="0"/>
                            </a:rPr>
                            <m:t>𝑖</m:t>
                          </m:r>
                        </m:sub>
                      </m:sSub>
                      <m:r>
                        <a:rPr lang="en-US" altLang="ja-JP" sz="2800" i="1">
                          <a:solidFill>
                            <a:srgbClr val="000000"/>
                          </a:solidFill>
                          <a:latin typeface="Cambria Math"/>
                        </a:rPr>
                        <m:t>−</m:t>
                      </m:r>
                      <m:r>
                        <m:rPr>
                          <m:sty m:val="p"/>
                        </m:rPr>
                        <a:rPr lang="en-US" altLang="ja-JP" sz="2800">
                          <a:solidFill>
                            <a:srgbClr val="000000"/>
                          </a:solidFill>
                          <a:latin typeface="Cambria Math" panose="02040503050406030204" pitchFamily="18" charset="0"/>
                        </a:rPr>
                        <m:t>W</m:t>
                      </m:r>
                      <m:sSub>
                        <m:sSubPr>
                          <m:ctrlPr>
                            <a:rPr lang="en-US" altLang="ja-JP" sz="2800" i="1">
                              <a:solidFill>
                                <a:srgbClr val="000000"/>
                              </a:solidFill>
                              <a:latin typeface="Cambria Math" panose="02040503050406030204" pitchFamily="18" charset="0"/>
                            </a:rPr>
                          </m:ctrlPr>
                        </m:sSubPr>
                        <m:e>
                          <m:r>
                            <a:rPr lang="en-US" altLang="ja-JP" sz="2800" i="1">
                              <a:solidFill>
                                <a:srgbClr val="000000"/>
                              </a:solidFill>
                              <a:latin typeface="Cambria Math" panose="02040503050406030204" pitchFamily="18" charset="0"/>
                            </a:rPr>
                            <m:t>𝑙</m:t>
                          </m:r>
                        </m:e>
                        <m:sub>
                          <m:r>
                            <a:rPr lang="en-US" altLang="ja-JP" sz="2800" i="1">
                              <a:solidFill>
                                <a:srgbClr val="000000"/>
                              </a:solidFill>
                              <a:latin typeface="Cambria Math"/>
                            </a:rPr>
                            <m:t>𝑖</m:t>
                          </m:r>
                        </m:sub>
                      </m:sSub>
                      <m:r>
                        <a:rPr lang="en-US" altLang="ja-JP" sz="2800" i="1">
                          <a:solidFill>
                            <a:srgbClr val="000000"/>
                          </a:solidFill>
                          <a:latin typeface="Cambria Math"/>
                        </a:rPr>
                        <m:t>=</m:t>
                      </m:r>
                      <m:r>
                        <a:rPr lang="ja-JP" altLang="en-US" sz="2800" i="1">
                          <a:solidFill>
                            <a:srgbClr val="000000"/>
                          </a:solidFill>
                          <a:latin typeface="Cambria Math"/>
                        </a:rPr>
                        <m:t>（</m:t>
                      </m:r>
                      <m:sSub>
                        <m:sSubPr>
                          <m:ctrlPr>
                            <a:rPr lang="en-US" altLang="ja-JP" sz="2800" i="1">
                              <a:solidFill>
                                <a:srgbClr val="000000"/>
                              </a:solidFill>
                              <a:latin typeface="Cambria Math" panose="02040503050406030204" pitchFamily="18" charset="0"/>
                            </a:rPr>
                          </m:ctrlPr>
                        </m:sSubPr>
                        <m:e>
                          <m:r>
                            <a:rPr lang="en-US" altLang="ja-JP" sz="2800" i="1">
                              <a:solidFill>
                                <a:srgbClr val="000000"/>
                              </a:solidFill>
                              <a:latin typeface="Cambria Math"/>
                            </a:rPr>
                            <m:t>𝑃</m:t>
                          </m:r>
                        </m:e>
                        <m:sub>
                          <m:r>
                            <a:rPr lang="en-US" altLang="ja-JP" sz="2800" i="1">
                              <a:solidFill>
                                <a:srgbClr val="000000"/>
                              </a:solidFill>
                              <a:latin typeface="Cambria Math"/>
                            </a:rPr>
                            <m:t>𝑖</m:t>
                          </m:r>
                        </m:sub>
                      </m:sSub>
                      <m:r>
                        <a:rPr lang="en-US" altLang="ja-JP" sz="2800" i="1">
                          <a:solidFill>
                            <a:srgbClr val="000000"/>
                          </a:solidFill>
                          <a:latin typeface="Cambria Math"/>
                        </a:rPr>
                        <m:t>−</m:t>
                      </m:r>
                      <m:r>
                        <a:rPr lang="en-US" altLang="ja-JP" sz="2800" i="1">
                          <a:solidFill>
                            <a:srgbClr val="000000"/>
                          </a:solidFill>
                          <a:latin typeface="Cambria Math" panose="02040503050406030204" pitchFamily="18" charset="0"/>
                        </a:rPr>
                        <m:t>𝑊</m:t>
                      </m:r>
                      <m:sSub>
                        <m:sSubPr>
                          <m:ctrlPr>
                            <a:rPr lang="en-US" altLang="ja-JP" sz="2800" i="1">
                              <a:solidFill>
                                <a:srgbClr val="000000"/>
                              </a:solidFill>
                              <a:latin typeface="Cambria Math" panose="02040503050406030204" pitchFamily="18" charset="0"/>
                            </a:rPr>
                          </m:ctrlPr>
                        </m:sSubPr>
                        <m:e>
                          <m:r>
                            <a:rPr lang="en-US" altLang="ja-JP" sz="2800" i="1">
                              <a:solidFill>
                                <a:srgbClr val="000000"/>
                              </a:solidFill>
                              <a:latin typeface="Cambria Math"/>
                            </a:rPr>
                            <m:t>𝑎</m:t>
                          </m:r>
                        </m:e>
                        <m:sub>
                          <m:r>
                            <a:rPr lang="en-US" altLang="ja-JP" sz="2800" i="1">
                              <a:solidFill>
                                <a:srgbClr val="000000"/>
                              </a:solidFill>
                              <a:latin typeface="Cambria Math" panose="02040503050406030204" pitchFamily="18" charset="0"/>
                            </a:rPr>
                            <m:t>𝐿𝑖</m:t>
                          </m:r>
                        </m:sub>
                      </m:sSub>
                      <m:r>
                        <a:rPr lang="ja-JP" altLang="en-US" sz="2800" i="1">
                          <a:solidFill>
                            <a:srgbClr val="000000"/>
                          </a:solidFill>
                          <a:latin typeface="Cambria Math"/>
                        </a:rPr>
                        <m:t>）</m:t>
                      </m:r>
                      <m:sSub>
                        <m:sSubPr>
                          <m:ctrlPr>
                            <a:rPr lang="en-US" altLang="ja-JP" sz="2800" i="1">
                              <a:solidFill>
                                <a:srgbClr val="000000"/>
                              </a:solidFill>
                              <a:latin typeface="Cambria Math" panose="02040503050406030204" pitchFamily="18" charset="0"/>
                            </a:rPr>
                          </m:ctrlPr>
                        </m:sSubPr>
                        <m:e>
                          <m:r>
                            <a:rPr lang="en-US" altLang="ja-JP" sz="2800" i="1">
                              <a:solidFill>
                                <a:srgbClr val="000000"/>
                              </a:solidFill>
                              <a:latin typeface="Cambria Math"/>
                            </a:rPr>
                            <m:t>𝑦</m:t>
                          </m:r>
                        </m:e>
                        <m:sub>
                          <m:r>
                            <a:rPr lang="en-US" altLang="ja-JP" sz="2800" i="1">
                              <a:solidFill>
                                <a:srgbClr val="000000"/>
                              </a:solidFill>
                              <a:latin typeface="Cambria Math"/>
                            </a:rPr>
                            <m:t>𝑖</m:t>
                          </m:r>
                        </m:sub>
                      </m:sSub>
                    </m:oMath>
                  </m:oMathPara>
                </a14:m>
                <a:endParaRPr lang="ja-JP" altLang="en-US" dirty="0"/>
              </a:p>
            </p:txBody>
          </p:sp>
        </mc:Choice>
        <mc:Fallback xmlns="">
          <p:sp>
            <p:nvSpPr>
              <p:cNvPr id="6" name="正方形/長方形 5"/>
              <p:cNvSpPr>
                <a:spLocks noRot="1" noChangeAspect="1" noMove="1" noResize="1" noEditPoints="1" noAdjustHandles="1" noChangeArrowheads="1" noChangeShapeType="1" noTextEdit="1"/>
              </p:cNvSpPr>
              <p:nvPr/>
            </p:nvSpPr>
            <p:spPr>
              <a:xfrm>
                <a:off x="3005194" y="2777246"/>
                <a:ext cx="5352555" cy="523220"/>
              </a:xfrm>
              <a:prstGeom prst="rect">
                <a:avLst/>
              </a:prstGeom>
              <a:blipFill rotWithShape="0">
                <a:blip r:embed="rId3"/>
                <a:stretch>
                  <a:fillRect/>
                </a:stretch>
              </a:blipFill>
            </p:spPr>
            <p:txBody>
              <a:bodyPr/>
              <a:lstStyle/>
              <a:p>
                <a:r>
                  <a:rPr lang="ja-JP" altLang="en-US">
                    <a:noFill/>
                  </a:rPr>
                  <a:t> </a:t>
                </a:r>
              </a:p>
            </p:txBody>
          </p:sp>
        </mc:Fallback>
      </mc:AlternateContent>
      <p:cxnSp>
        <p:nvCxnSpPr>
          <p:cNvPr id="8" name="直線コネクタ 7"/>
          <p:cNvCxnSpPr/>
          <p:nvPr/>
        </p:nvCxnSpPr>
        <p:spPr>
          <a:xfrm>
            <a:off x="3901440" y="3300466"/>
            <a:ext cx="707136"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正方形/長方形 8"/>
          <p:cNvSpPr/>
          <p:nvPr/>
        </p:nvSpPr>
        <p:spPr>
          <a:xfrm>
            <a:off x="3366138" y="3300466"/>
            <a:ext cx="1107996" cy="369332"/>
          </a:xfrm>
          <a:prstGeom prst="rect">
            <a:avLst/>
          </a:prstGeom>
        </p:spPr>
        <p:txBody>
          <a:bodyPr wrap="none">
            <a:spAutoFit/>
          </a:bodyPr>
          <a:lstStyle/>
          <a:p>
            <a:pPr lvl="1"/>
            <a:r>
              <a:rPr lang="ja-JP" altLang="en-US" dirty="0">
                <a:solidFill>
                  <a:srgbClr val="000000"/>
                </a:solidFill>
              </a:rPr>
              <a:t>収入</a:t>
            </a:r>
            <a:endParaRPr lang="en-US" altLang="ja-JP" dirty="0">
              <a:solidFill>
                <a:srgbClr val="000000"/>
              </a:solidFill>
            </a:endParaRPr>
          </a:p>
        </p:txBody>
      </p:sp>
      <p:cxnSp>
        <p:nvCxnSpPr>
          <p:cNvPr id="10" name="直線コネクタ 9"/>
          <p:cNvCxnSpPr/>
          <p:nvPr/>
        </p:nvCxnSpPr>
        <p:spPr>
          <a:xfrm>
            <a:off x="4931798" y="3295863"/>
            <a:ext cx="707136"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正方形/長方形 10"/>
          <p:cNvSpPr/>
          <p:nvPr/>
        </p:nvSpPr>
        <p:spPr>
          <a:xfrm>
            <a:off x="4396496" y="3295863"/>
            <a:ext cx="2031325" cy="646331"/>
          </a:xfrm>
          <a:prstGeom prst="rect">
            <a:avLst/>
          </a:prstGeom>
        </p:spPr>
        <p:txBody>
          <a:bodyPr wrap="none">
            <a:spAutoFit/>
          </a:bodyPr>
          <a:lstStyle/>
          <a:p>
            <a:pPr lvl="1"/>
            <a:r>
              <a:rPr lang="ja-JP" altLang="en-US" dirty="0">
                <a:solidFill>
                  <a:srgbClr val="000000"/>
                </a:solidFill>
              </a:rPr>
              <a:t>総費用</a:t>
            </a:r>
            <a:endParaRPr lang="en-US" altLang="ja-JP" dirty="0">
              <a:solidFill>
                <a:srgbClr val="000000"/>
              </a:solidFill>
            </a:endParaRPr>
          </a:p>
          <a:p>
            <a:pPr lvl="1"/>
            <a:r>
              <a:rPr lang="ja-JP" altLang="en-US" dirty="0">
                <a:solidFill>
                  <a:srgbClr val="000000"/>
                </a:solidFill>
              </a:rPr>
              <a:t>（＝可変費用）</a:t>
            </a:r>
            <a:endParaRPr lang="en-US" altLang="ja-JP" dirty="0">
              <a:solidFill>
                <a:srgbClr val="000000"/>
              </a:solidFill>
            </a:endParaRPr>
          </a:p>
        </p:txBody>
      </p:sp>
    </p:spTree>
    <p:extLst>
      <p:ext uri="{BB962C8B-B14F-4D97-AF65-F5344CB8AC3E}">
        <p14:creationId xmlns:p14="http://schemas.microsoft.com/office/powerpoint/2010/main" val="1819946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wipe(left)">
                                      <p:cBhvr>
                                        <p:cTn id="29" dur="500"/>
                                        <p:tgtEl>
                                          <p:spTgt spid="3">
                                            <p:txEl>
                                              <p:pRg st="4" end="4"/>
                                            </p:txEl>
                                          </p:spTgt>
                                        </p:tgtEl>
                                      </p:cBhvr>
                                    </p:animEffect>
                                  </p:childTnLst>
                                </p:cTn>
                              </p:par>
                            </p:childTnLst>
                          </p:cTn>
                        </p:par>
                        <p:par>
                          <p:cTn id="30" fill="hold">
                            <p:stCondLst>
                              <p:cond delay="500"/>
                            </p:stCondLst>
                            <p:childTnLst>
                              <p:par>
                                <p:cTn id="31" presetID="22" presetClass="entr" presetSubtype="8" fill="hold" grpId="0"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wipe(left)">
                                      <p:cBhvr>
                                        <p:cTn id="33" dur="500"/>
                                        <p:tgtEl>
                                          <p:spTgt spid="3">
                                            <p:txEl>
                                              <p:pRg st="5" end="5"/>
                                            </p:txEl>
                                          </p:spTgt>
                                        </p:tgtEl>
                                      </p:cBhvr>
                                    </p:animEffect>
                                  </p:childTnLst>
                                </p:cTn>
                              </p:par>
                            </p:childTnLst>
                          </p:cTn>
                        </p:par>
                        <p:par>
                          <p:cTn id="34" fill="hold">
                            <p:stCondLst>
                              <p:cond delay="1000"/>
                            </p:stCondLst>
                            <p:childTnLst>
                              <p:par>
                                <p:cTn id="35" presetID="22" presetClass="entr" presetSubtype="8" fill="hold" grpId="0"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left)">
                                      <p:cBhvr>
                                        <p:cTn id="37" dur="500"/>
                                        <p:tgtEl>
                                          <p:spTgt spid="3">
                                            <p:txEl>
                                              <p:pRg st="6" end="6"/>
                                            </p:txEl>
                                          </p:spTgt>
                                        </p:tgtEl>
                                      </p:cBhvr>
                                    </p:animEffect>
                                  </p:childTnLst>
                                </p:cTn>
                              </p:par>
                            </p:childTnLst>
                          </p:cTn>
                        </p:par>
                        <p:par>
                          <p:cTn id="38" fill="hold">
                            <p:stCondLst>
                              <p:cond delay="1500"/>
                            </p:stCondLst>
                            <p:childTnLst>
                              <p:par>
                                <p:cTn id="39" presetID="22" presetClass="entr" presetSubtype="8" fill="hold" grpId="0" nodeType="after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wipe(left)">
                                      <p:cBhvr>
                                        <p:cTn id="41" dur="500"/>
                                        <p:tgtEl>
                                          <p:spTgt spid="3">
                                            <p:txEl>
                                              <p:pRg st="7" end="7"/>
                                            </p:txEl>
                                          </p:spTgt>
                                        </p:tgtEl>
                                      </p:cBhvr>
                                    </p:animEffect>
                                  </p:childTnLst>
                                </p:cTn>
                              </p:par>
                            </p:childTnLst>
                          </p:cTn>
                        </p:par>
                        <p:par>
                          <p:cTn id="42" fill="hold">
                            <p:stCondLst>
                              <p:cond delay="2000"/>
                            </p:stCondLst>
                            <p:childTnLst>
                              <p:par>
                                <p:cTn id="43" presetID="22" presetClass="entr" presetSubtype="8" fill="hold" grpId="0" nodeType="after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Effect transition="in" filter="wipe(left)">
                                      <p:cBhvr>
                                        <p:cTn id="45" dur="500"/>
                                        <p:tgtEl>
                                          <p:spTgt spid="3">
                                            <p:txEl>
                                              <p:pRg st="8" end="8"/>
                                            </p:txEl>
                                          </p:spTgt>
                                        </p:tgtEl>
                                      </p:cBhvr>
                                    </p:animEffect>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Effect transition="in" filter="wipe(left)">
                                      <p:cBhvr>
                                        <p:cTn id="49"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9"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企業による生産の決定（つづき）</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p:txBody>
              <a:bodyPr/>
              <a:lstStyle/>
              <a:p>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𝑖</m:t>
                        </m:r>
                      </m:sub>
                    </m:sSub>
                  </m:oMath>
                </a14:m>
                <a:r>
                  <a:rPr lang="ja-JP" altLang="en-US" dirty="0">
                    <a:solidFill>
                      <a:srgbClr val="000000"/>
                    </a:solidFill>
                  </a:rPr>
                  <a:t>と</a:t>
                </a:r>
                <a14:m>
                  <m:oMath xmlns:m="http://schemas.openxmlformats.org/officeDocument/2006/math">
                    <m:r>
                      <a:rPr lang="en-US" altLang="ja-JP" i="1">
                        <a:solidFill>
                          <a:srgbClr val="000000"/>
                        </a:solidFill>
                        <a:latin typeface="Cambria Math" panose="02040503050406030204" pitchFamily="18" charset="0"/>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panose="02040503050406030204" pitchFamily="18" charset="0"/>
                          </a:rPr>
                          <m:t>𝐿𝑖</m:t>
                        </m:r>
                      </m:sub>
                    </m:sSub>
                  </m:oMath>
                </a14:m>
                <a:r>
                  <a:rPr lang="ja-JP" altLang="en-US" dirty="0">
                    <a:solidFill>
                      <a:srgbClr val="000000"/>
                    </a:solidFill>
                  </a:rPr>
                  <a:t>の大小関係と企業の生産活動：</a:t>
                </a:r>
                <a:endParaRPr lang="en-US" altLang="ja-JP" dirty="0">
                  <a:solidFill>
                    <a:srgbClr val="000000"/>
                  </a:solidFill>
                </a:endParaRPr>
              </a:p>
              <a:p>
                <a:pPr marL="971550" lvl="1" indent="-514350">
                  <a:buFont typeface="+mj-lt"/>
                  <a:buAutoNum type="arabicPeriod"/>
                </a:pPr>
                <a:r>
                  <a:rPr lang="en-US" altLang="ja-JP" dirty="0">
                    <a:solidFill>
                      <a:srgbClr val="000000"/>
                    </a:solidFill>
                  </a:rPr>
                  <a:t>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𝑖</m:t>
                        </m:r>
                      </m:sub>
                    </m:sSub>
                    <m:r>
                      <a:rPr lang="en-US" altLang="ja-JP">
                        <a:solidFill>
                          <a:srgbClr val="000000"/>
                        </a:solidFill>
                        <a:latin typeface="Cambria Math" panose="02040503050406030204" pitchFamily="18" charset="0"/>
                      </a:rPr>
                      <m:t>&lt;</m:t>
                    </m:r>
                    <m:r>
                      <a:rPr lang="en-US" altLang="ja-JP" i="1">
                        <a:solidFill>
                          <a:srgbClr val="000000"/>
                        </a:solidFill>
                        <a:latin typeface="Cambria Math" panose="02040503050406030204" pitchFamily="18" charset="0"/>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panose="02040503050406030204" pitchFamily="18" charset="0"/>
                          </a:rPr>
                          <m:t>𝐿𝑖</m:t>
                        </m:r>
                      </m:sub>
                    </m:sSub>
                  </m:oMath>
                </a14:m>
                <a:r>
                  <a:rPr lang="ja-JP" altLang="en-US" dirty="0">
                    <a:solidFill>
                      <a:srgbClr val="000000"/>
                    </a:solidFill>
                  </a:rPr>
                  <a:t>：利潤は負 → 生産量＝</a:t>
                </a:r>
                <a:r>
                  <a:rPr lang="en-US" altLang="ja-JP" dirty="0">
                    <a:solidFill>
                      <a:srgbClr val="000000"/>
                    </a:solidFill>
                  </a:rPr>
                  <a:t>0</a:t>
                </a:r>
              </a:p>
              <a:p>
                <a:pPr marL="971550" lvl="1" indent="-514350">
                  <a:buFont typeface="+mj-lt"/>
                  <a:buAutoNum type="arabicPeriod"/>
                </a:pPr>
                <a:r>
                  <a:rPr lang="en-US" altLang="ja-JP" dirty="0">
                    <a:solidFill>
                      <a:srgbClr val="000000"/>
                    </a:solidFill>
                  </a:rPr>
                  <a:t>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𝑖</m:t>
                        </m:r>
                      </m:sub>
                    </m:sSub>
                    <m:r>
                      <a:rPr lang="en-US" altLang="ja-JP" i="1">
                        <a:solidFill>
                          <a:srgbClr val="000000"/>
                        </a:solidFill>
                        <a:latin typeface="Cambria Math" panose="02040503050406030204" pitchFamily="18" charset="0"/>
                      </a:rPr>
                      <m:t>=</m:t>
                    </m:r>
                    <m:r>
                      <a:rPr lang="en-US" altLang="ja-JP" i="1">
                        <a:solidFill>
                          <a:srgbClr val="000000"/>
                        </a:solidFill>
                        <a:latin typeface="Cambria Math" panose="02040503050406030204" pitchFamily="18" charset="0"/>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panose="02040503050406030204" pitchFamily="18" charset="0"/>
                          </a:rPr>
                          <m:t>𝐿𝑖</m:t>
                        </m:r>
                      </m:sub>
                    </m:sSub>
                  </m:oMath>
                </a14:m>
                <a:r>
                  <a:rPr lang="ja-JP" altLang="en-US" dirty="0">
                    <a:solidFill>
                      <a:srgbClr val="000000"/>
                    </a:solidFill>
                  </a:rPr>
                  <a:t>：利潤は</a:t>
                </a:r>
                <a:r>
                  <a:rPr lang="en-US" altLang="ja-JP" dirty="0">
                    <a:solidFill>
                      <a:srgbClr val="000000"/>
                    </a:solidFill>
                  </a:rPr>
                  <a:t>0   </a:t>
                </a:r>
                <a:r>
                  <a:rPr lang="ja-JP" altLang="en-US" dirty="0">
                    <a:solidFill>
                      <a:srgbClr val="000000"/>
                    </a:solidFill>
                  </a:rPr>
                  <a:t>→ 生産量は任意の水準</a:t>
                </a:r>
                <a:endParaRPr lang="en-US" altLang="ja-JP" dirty="0">
                  <a:solidFill>
                    <a:srgbClr val="000000"/>
                  </a:solidFill>
                </a:endParaRPr>
              </a:p>
              <a:p>
                <a:pPr marL="971550" lvl="1" indent="-514350">
                  <a:buFont typeface="+mj-lt"/>
                  <a:buAutoNum type="arabicPeriod"/>
                </a:pPr>
                <a:r>
                  <a:rPr lang="en-US" altLang="ja-JP" dirty="0">
                    <a:solidFill>
                      <a:srgbClr val="000000"/>
                    </a:solidFill>
                  </a:rPr>
                  <a:t>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𝑖</m:t>
                        </m:r>
                      </m:sub>
                    </m:sSub>
                    <m:r>
                      <a:rPr lang="en-US" altLang="ja-JP">
                        <a:solidFill>
                          <a:srgbClr val="000000"/>
                        </a:solidFill>
                        <a:latin typeface="Cambria Math" panose="02040503050406030204" pitchFamily="18" charset="0"/>
                      </a:rPr>
                      <m:t>&gt;</m:t>
                    </m:r>
                    <m:r>
                      <a:rPr lang="en-US" altLang="ja-JP" i="1">
                        <a:solidFill>
                          <a:srgbClr val="000000"/>
                        </a:solidFill>
                        <a:latin typeface="Cambria Math" panose="02040503050406030204" pitchFamily="18" charset="0"/>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panose="02040503050406030204" pitchFamily="18" charset="0"/>
                          </a:rPr>
                          <m:t>𝐿𝑖</m:t>
                        </m:r>
                      </m:sub>
                    </m:sSub>
                  </m:oMath>
                </a14:m>
                <a:r>
                  <a:rPr lang="ja-JP" altLang="en-US" dirty="0">
                    <a:solidFill>
                      <a:srgbClr val="000000"/>
                    </a:solidFill>
                  </a:rPr>
                  <a:t>：利潤は正 → 長期の均衡にならない</a:t>
                </a:r>
                <a:endParaRPr lang="en-US" altLang="ja-JP" dirty="0">
                  <a:solidFill>
                    <a:srgbClr val="000000"/>
                  </a:solidFill>
                </a:endParaRPr>
              </a:p>
              <a:p>
                <a:pPr lvl="2"/>
                <a:r>
                  <a:rPr lang="ja-JP" altLang="en-US" dirty="0">
                    <a:solidFill>
                      <a:srgbClr val="000000"/>
                    </a:solidFill>
                  </a:rPr>
                  <a:t>新しい企業の参入などで</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𝑖</m:t>
                        </m:r>
                      </m:sub>
                    </m:sSub>
                    <m:r>
                      <a:rPr lang="en-US" altLang="ja-JP" i="1">
                        <a:solidFill>
                          <a:srgbClr val="000000"/>
                        </a:solidFill>
                        <a:latin typeface="Cambria Math" panose="02040503050406030204" pitchFamily="18" charset="0"/>
                      </a:rPr>
                      <m:t>=</m:t>
                    </m:r>
                    <m:r>
                      <a:rPr lang="en-US" altLang="ja-JP" i="1">
                        <a:solidFill>
                          <a:srgbClr val="000000"/>
                        </a:solidFill>
                        <a:latin typeface="Cambria Math" panose="02040503050406030204" pitchFamily="18" charset="0"/>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panose="02040503050406030204" pitchFamily="18" charset="0"/>
                          </a:rPr>
                          <m:t>𝐿𝑖</m:t>
                        </m:r>
                      </m:sub>
                    </m:sSub>
                  </m:oMath>
                </a14:m>
                <a:r>
                  <a:rPr lang="ja-JP" altLang="en-US" dirty="0">
                    <a:solidFill>
                      <a:srgbClr val="000000"/>
                    </a:solidFill>
                  </a:rPr>
                  <a:t>となるまで財価格の下落や賃金率の上昇</a:t>
                </a:r>
                <a:endParaRPr lang="en-US" altLang="ja-JP" dirty="0"/>
              </a:p>
              <a:p>
                <a:r>
                  <a:rPr lang="ja-JP" altLang="en-US" dirty="0">
                    <a:solidFill>
                      <a:srgbClr val="000000"/>
                    </a:solidFill>
                  </a:rPr>
                  <a:t>→ 第</a:t>
                </a:r>
                <a14:m>
                  <m:oMath xmlns:m="http://schemas.openxmlformats.org/officeDocument/2006/math">
                    <m:r>
                      <a:rPr lang="en-US" altLang="ja-JP" i="1">
                        <a:solidFill>
                          <a:srgbClr val="000000"/>
                        </a:solidFill>
                        <a:latin typeface="Cambria Math"/>
                      </a:rPr>
                      <m:t>𝑖</m:t>
                    </m:r>
                  </m:oMath>
                </a14:m>
                <a:r>
                  <a:rPr lang="ja-JP" altLang="en-US" dirty="0">
                    <a:solidFill>
                      <a:srgbClr val="000000"/>
                    </a:solidFill>
                  </a:rPr>
                  <a:t>財が生産されていれば</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𝑖</m:t>
                        </m:r>
                      </m:sub>
                    </m:sSub>
                    <m:r>
                      <a:rPr lang="en-US" altLang="ja-JP" i="1">
                        <a:solidFill>
                          <a:srgbClr val="000000"/>
                        </a:solidFill>
                        <a:latin typeface="Cambria Math" panose="02040503050406030204" pitchFamily="18" charset="0"/>
                      </a:rPr>
                      <m:t>=</m:t>
                    </m:r>
                    <m:r>
                      <a:rPr lang="en-US" altLang="ja-JP" i="1">
                        <a:solidFill>
                          <a:srgbClr val="000000"/>
                        </a:solidFill>
                        <a:latin typeface="Cambria Math" panose="02040503050406030204" pitchFamily="18" charset="0"/>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panose="02040503050406030204" pitchFamily="18" charset="0"/>
                          </a:rPr>
                          <m:t>𝐿𝑖</m:t>
                        </m:r>
                      </m:sub>
                    </m:sSub>
                  </m:oMath>
                </a14:m>
                <a:r>
                  <a:rPr lang="ja-JP" altLang="en-US" dirty="0">
                    <a:solidFill>
                      <a:srgbClr val="000000"/>
                    </a:solidFill>
                  </a:rPr>
                  <a:t>、生産されていなければ</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𝑖</m:t>
                        </m:r>
                      </m:sub>
                    </m:sSub>
                    <m:r>
                      <a:rPr lang="en-US" altLang="ja-JP" i="1">
                        <a:solidFill>
                          <a:srgbClr val="000000"/>
                        </a:solidFill>
                        <a:latin typeface="Cambria Math" panose="02040503050406030204" pitchFamily="18" charset="0"/>
                      </a:rPr>
                      <m:t>≤</m:t>
                    </m:r>
                    <m:r>
                      <a:rPr lang="en-US" altLang="ja-JP" i="1">
                        <a:solidFill>
                          <a:srgbClr val="000000"/>
                        </a:solidFill>
                        <a:latin typeface="Cambria Math" panose="02040503050406030204" pitchFamily="18" charset="0"/>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panose="02040503050406030204" pitchFamily="18" charset="0"/>
                          </a:rPr>
                          <m:t>𝐿𝑖</m:t>
                        </m:r>
                      </m:sub>
                    </m:sSub>
                  </m:oMath>
                </a14:m>
                <a:endParaRPr lang="en-US" altLang="ja-JP" dirty="0">
                  <a:solidFill>
                    <a:srgbClr val="000000"/>
                  </a:solidFill>
                </a:endParaRPr>
              </a:p>
              <a:p>
                <a:pPr lvl="1"/>
                <a:r>
                  <a:rPr lang="ja-JP" altLang="en-US" dirty="0">
                    <a:solidFill>
                      <a:srgbClr val="000000"/>
                    </a:solidFill>
                  </a:rPr>
                  <a:t>生産量＞</a:t>
                </a:r>
                <a:r>
                  <a:rPr lang="en-US" altLang="ja-JP" dirty="0">
                    <a:solidFill>
                      <a:srgbClr val="000000"/>
                    </a:solidFill>
                  </a:rPr>
                  <a:t>0</a:t>
                </a:r>
                <a:r>
                  <a:rPr lang="ja-JP" altLang="en-US" dirty="0">
                    <a:solidFill>
                      <a:srgbClr val="000000"/>
                    </a:solidFill>
                  </a:rPr>
                  <a:t>の状況：「価格＝限界費用＝平均費用」となる長期均衡</a:t>
                </a:r>
                <a:endParaRPr lang="en-US" altLang="ja-JP" dirty="0">
                  <a:solidFill>
                    <a:srgbClr val="000000"/>
                  </a:solidFill>
                </a:endParaRPr>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blipFill rotWithShape="0">
                <a:blip r:embed="rId2"/>
                <a:stretch>
                  <a:fillRect l="-1043" t="-294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8</a:t>
            </a:fld>
            <a:endParaRPr kumimoji="1" lang="ja-JP" altLang="en-US" dirty="0"/>
          </a:p>
        </p:txBody>
      </p:sp>
    </p:spTree>
    <p:extLst>
      <p:ext uri="{BB962C8B-B14F-4D97-AF65-F5344CB8AC3E}">
        <p14:creationId xmlns:p14="http://schemas.microsoft.com/office/powerpoint/2010/main" val="2505674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left)">
                                      <p:cBhvr>
                                        <p:cTn id="27" dur="500"/>
                                        <p:tgtEl>
                                          <p:spTgt spid="3">
                                            <p:txEl>
                                              <p:pRg st="5" end="5"/>
                                            </p:txEl>
                                          </p:spTgt>
                                        </p:tgtEl>
                                      </p:cBhvr>
                                    </p:animEffect>
                                  </p:childTnLst>
                                </p:cTn>
                              </p:par>
                            </p:childTnLst>
                          </p:cTn>
                        </p:par>
                        <p:par>
                          <p:cTn id="28" fill="hold">
                            <p:stCondLst>
                              <p:cond delay="500"/>
                            </p:stCondLst>
                            <p:childTnLst>
                              <p:par>
                                <p:cTn id="29" presetID="22" presetClass="entr" presetSubtype="8"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wipe(left)">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価格と生産の関係</a:t>
            </a:r>
          </a:p>
        </p:txBody>
      </p:sp>
      <p:sp>
        <p:nvSpPr>
          <p:cNvPr id="3" name="コンテンツ プレースホルダー 2"/>
          <p:cNvSpPr>
            <a:spLocks noGrp="1"/>
          </p:cNvSpPr>
          <p:nvPr>
            <p:ph idx="1"/>
          </p:nvPr>
        </p:nvSpPr>
        <p:spPr/>
        <p:txBody>
          <a:bodyPr/>
          <a:lstStyle/>
          <a:p>
            <a:r>
              <a:rPr kumimoji="1" lang="ja-JP" altLang="en-US" dirty="0"/>
              <a:t>一</a:t>
            </a:r>
            <a:r>
              <a:rPr lang="ja-JP" altLang="en-US" dirty="0">
                <a:solidFill>
                  <a:srgbClr val="000000"/>
                </a:solidFill>
              </a:rPr>
              <a:t>国全体での、財の価格と生産量との関係は？</a:t>
            </a:r>
            <a:endParaRPr lang="en-US" altLang="ja-JP" dirty="0">
              <a:solidFill>
                <a:srgbClr val="000000"/>
              </a:solidFill>
            </a:endParaRPr>
          </a:p>
          <a:p>
            <a:r>
              <a:rPr lang="ja-JP" altLang="en-US" dirty="0"/>
              <a:t>労働は完全雇用 → 自国での生産は生産可能性フロンティア</a:t>
            </a:r>
            <a:r>
              <a:rPr lang="en-US" altLang="ja-JP" dirty="0"/>
              <a:t>AB</a:t>
            </a:r>
            <a:r>
              <a:rPr lang="ja-JP" altLang="en-US" dirty="0"/>
              <a:t>上で行われる</a:t>
            </a:r>
            <a:endParaRPr lang="en-US" altLang="ja-JP" dirty="0"/>
          </a:p>
          <a:p>
            <a:r>
              <a:rPr lang="ja-JP" altLang="en-US" dirty="0"/>
              <a:t>→ どんな価格（相対価格）の下で</a:t>
            </a:r>
            <a:endParaRPr lang="en-US" altLang="ja-JP" dirty="0"/>
          </a:p>
          <a:p>
            <a:pPr lvl="1"/>
            <a:r>
              <a:rPr lang="ja-JP" altLang="en-US" dirty="0"/>
              <a:t>点</a:t>
            </a:r>
            <a:r>
              <a:rPr lang="en-US" altLang="ja-JP" dirty="0"/>
              <a:t>A</a:t>
            </a:r>
          </a:p>
          <a:p>
            <a:pPr lvl="1"/>
            <a:r>
              <a:rPr lang="ja-JP" altLang="en-US" dirty="0"/>
              <a:t>点</a:t>
            </a:r>
            <a:r>
              <a:rPr lang="en-US" altLang="ja-JP" dirty="0"/>
              <a:t>B</a:t>
            </a:r>
          </a:p>
          <a:p>
            <a:pPr lvl="1"/>
            <a:r>
              <a:rPr lang="ja-JP" altLang="en-US" dirty="0"/>
              <a:t>線分</a:t>
            </a:r>
            <a:r>
              <a:rPr lang="en-US" altLang="ja-JP" dirty="0"/>
              <a:t>AB</a:t>
            </a:r>
            <a:r>
              <a:rPr lang="ja-JP" altLang="en-US" dirty="0"/>
              <a:t>上の点</a:t>
            </a:r>
            <a:endParaRPr lang="en-US" altLang="ja-JP" dirty="0"/>
          </a:p>
          <a:p>
            <a:pPr marL="0" indent="0">
              <a:buNone/>
            </a:pPr>
            <a:r>
              <a:rPr lang="ja-JP" altLang="en-US" dirty="0"/>
              <a:t>　　がそれぞれ達成されるか？</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9</a:t>
            </a:fld>
            <a:endParaRPr kumimoji="1" lang="ja-JP" altLang="en-US" dirty="0"/>
          </a:p>
        </p:txBody>
      </p:sp>
      <p:cxnSp>
        <p:nvCxnSpPr>
          <p:cNvPr id="5" name="Line 217"/>
          <p:cNvCxnSpPr/>
          <p:nvPr/>
        </p:nvCxnSpPr>
        <p:spPr bwMode="auto">
          <a:xfrm flipV="1">
            <a:off x="7118581" y="3224448"/>
            <a:ext cx="3250" cy="3276364"/>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6" name="Line 218"/>
          <p:cNvCxnSpPr/>
          <p:nvPr/>
        </p:nvCxnSpPr>
        <p:spPr bwMode="auto">
          <a:xfrm flipV="1">
            <a:off x="7118581" y="6500812"/>
            <a:ext cx="2700000" cy="325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7" name="Line 220"/>
          <p:cNvCxnSpPr/>
          <p:nvPr/>
        </p:nvCxnSpPr>
        <p:spPr bwMode="auto">
          <a:xfrm>
            <a:off x="7118581" y="3973331"/>
            <a:ext cx="1905587" cy="2548312"/>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sp>
        <p:nvSpPr>
          <p:cNvPr id="8" name="Text Box 221"/>
          <p:cNvSpPr txBox="1">
            <a:spLocks noChangeArrowheads="1"/>
          </p:cNvSpPr>
          <p:nvPr/>
        </p:nvSpPr>
        <p:spPr bwMode="auto">
          <a:xfrm>
            <a:off x="6600123" y="2950817"/>
            <a:ext cx="1080120" cy="244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ja-JP" altLang="en-US" sz="1600" kern="100" dirty="0">
                <a:solidFill>
                  <a:prstClr val="black"/>
                </a:solidFill>
                <a:latin typeface="ＭＳ Ｐゴシック"/>
                <a:ea typeface="ＭＳ Ｐゴシック"/>
                <a:cs typeface="Times New Roman"/>
              </a:rPr>
              <a:t>第</a:t>
            </a:r>
            <a:r>
              <a:rPr lang="en-US" altLang="ja-JP" sz="1600" kern="100" dirty="0">
                <a:solidFill>
                  <a:prstClr val="black"/>
                </a:solidFill>
                <a:latin typeface="ＭＳ Ｐゴシック"/>
                <a:ea typeface="ＭＳ Ｐゴシック"/>
                <a:cs typeface="Times New Roman"/>
              </a:rPr>
              <a:t>2</a:t>
            </a:r>
            <a:r>
              <a:rPr lang="ja-JP" altLang="en-US" sz="1600" kern="100" dirty="0">
                <a:solidFill>
                  <a:prstClr val="black"/>
                </a:solidFill>
                <a:latin typeface="ＭＳ Ｐゴシック"/>
                <a:ea typeface="ＭＳ Ｐゴシック"/>
                <a:cs typeface="Times New Roman"/>
              </a:rPr>
              <a:t>財の量</a:t>
            </a:r>
          </a:p>
        </p:txBody>
      </p:sp>
      <p:sp>
        <p:nvSpPr>
          <p:cNvPr id="9" name="Text Box 222"/>
          <p:cNvSpPr txBox="1">
            <a:spLocks noChangeArrowheads="1"/>
          </p:cNvSpPr>
          <p:nvPr/>
        </p:nvSpPr>
        <p:spPr bwMode="auto">
          <a:xfrm>
            <a:off x="7024970" y="3786110"/>
            <a:ext cx="468052" cy="280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ctr" defTabSz="914400"/>
            <a:r>
              <a:rPr lang="en-US" sz="1600" i="1" kern="100" dirty="0">
                <a:solidFill>
                  <a:prstClr val="black"/>
                </a:solidFill>
                <a:latin typeface="Century"/>
                <a:ea typeface="ＭＳ 明朝"/>
                <a:cs typeface="Times New Roman"/>
              </a:rPr>
              <a:t>A</a:t>
            </a:r>
            <a:endParaRPr lang="ja-JP" altLang="en-US" sz="1600" i="1" kern="100" dirty="0">
              <a:solidFill>
                <a:prstClr val="black"/>
              </a:solidFill>
              <a:latin typeface="Century"/>
              <a:ea typeface="ＭＳ 明朝"/>
              <a:cs typeface="Times New Roman"/>
            </a:endParaRPr>
          </a:p>
        </p:txBody>
      </p:sp>
      <p:sp>
        <p:nvSpPr>
          <p:cNvPr id="10" name="Text Box 223"/>
          <p:cNvSpPr txBox="1">
            <a:spLocks noChangeArrowheads="1"/>
          </p:cNvSpPr>
          <p:nvPr/>
        </p:nvSpPr>
        <p:spPr bwMode="auto">
          <a:xfrm>
            <a:off x="8976387" y="6191177"/>
            <a:ext cx="337741" cy="311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B</a:t>
            </a:r>
            <a:endParaRPr lang="ja-JP" altLang="en-US" sz="1600" i="1" kern="100" dirty="0">
              <a:solidFill>
                <a:prstClr val="black"/>
              </a:solidFill>
              <a:latin typeface="Century"/>
              <a:ea typeface="ＭＳ 明朝"/>
              <a:cs typeface="Times New Roman"/>
            </a:endParaRPr>
          </a:p>
        </p:txBody>
      </p:sp>
      <p:sp>
        <p:nvSpPr>
          <p:cNvPr id="11" name="Arc 258"/>
          <p:cNvSpPr>
            <a:spLocks/>
          </p:cNvSpPr>
          <p:nvPr/>
        </p:nvSpPr>
        <p:spPr bwMode="auto">
          <a:xfrm flipH="1">
            <a:off x="8522735" y="6120463"/>
            <a:ext cx="207501" cy="380349"/>
          </a:xfrm>
          <a:custGeom>
            <a:avLst/>
            <a:gdLst>
              <a:gd name="T0" fmla="*/ 0 w 21600"/>
              <a:gd name="T1" fmla="*/ 0 h 21600"/>
              <a:gd name="T2" fmla="*/ 175260 w 21600"/>
              <a:gd name="T3" fmla="*/ 320040 h 21600"/>
              <a:gd name="T4" fmla="*/ 0 w 21600"/>
              <a:gd name="T5" fmla="*/ 32004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pPr defTabSz="914400"/>
            <a:endParaRPr lang="ja-JP" altLang="en-US">
              <a:solidFill>
                <a:prstClr val="black"/>
              </a:solidFill>
              <a:latin typeface="Calibri"/>
              <a:ea typeface="ＭＳ Ｐゴシック"/>
            </a:endParaRPr>
          </a:p>
        </p:txBody>
      </p:sp>
      <p:sp>
        <p:nvSpPr>
          <p:cNvPr id="12" name="Text Box 283"/>
          <p:cNvSpPr txBox="1">
            <a:spLocks noChangeArrowheads="1"/>
          </p:cNvSpPr>
          <p:nvPr/>
        </p:nvSpPr>
        <p:spPr bwMode="auto">
          <a:xfrm>
            <a:off x="6816147" y="6479209"/>
            <a:ext cx="374442" cy="194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O</a:t>
            </a:r>
            <a:endParaRPr lang="ja-JP" altLang="en-US" sz="1600" kern="100" dirty="0">
              <a:solidFill>
                <a:prstClr val="black"/>
              </a:solidFill>
              <a:latin typeface="Century"/>
              <a:ea typeface="ＭＳ 明朝"/>
              <a:cs typeface="Times New Roman"/>
            </a:endParaRPr>
          </a:p>
        </p:txBody>
      </p:sp>
      <p:graphicFrame>
        <p:nvGraphicFramePr>
          <p:cNvPr id="13" name="Object 3"/>
          <p:cNvGraphicFramePr>
            <a:graphicFrameLocks noChangeAspect="1"/>
          </p:cNvGraphicFramePr>
          <p:nvPr>
            <p:extLst/>
          </p:nvPr>
        </p:nvGraphicFramePr>
        <p:xfrm>
          <a:off x="6824853" y="3886723"/>
          <a:ext cx="231775" cy="295275"/>
        </p:xfrm>
        <a:graphic>
          <a:graphicData uri="http://schemas.openxmlformats.org/presentationml/2006/ole">
            <mc:AlternateContent xmlns:mc="http://schemas.openxmlformats.org/markup-compatibility/2006">
              <mc:Choice xmlns:v="urn:schemas-microsoft-com:vml" Requires="v">
                <p:oleObj spid="_x0000_s43058" name="数式" r:id="rId3" imgW="177480" imgH="241200" progId="Equation.3">
                  <p:embed/>
                </p:oleObj>
              </mc:Choice>
              <mc:Fallback>
                <p:oleObj name="数式" r:id="rId3" imgW="17748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24853" y="3886723"/>
                        <a:ext cx="231775" cy="295275"/>
                      </a:xfrm>
                      <a:prstGeom prst="rect">
                        <a:avLst/>
                      </a:prstGeom>
                      <a:noFill/>
                    </p:spPr>
                  </p:pic>
                </p:oleObj>
              </mc:Fallback>
            </mc:AlternateContent>
          </a:graphicData>
        </a:graphic>
      </p:graphicFrame>
      <p:graphicFrame>
        <p:nvGraphicFramePr>
          <p:cNvPr id="14" name="Object 5"/>
          <p:cNvGraphicFramePr>
            <a:graphicFrameLocks noChangeAspect="1"/>
          </p:cNvGraphicFramePr>
          <p:nvPr>
            <p:extLst/>
          </p:nvPr>
        </p:nvGraphicFramePr>
        <p:xfrm>
          <a:off x="7969297" y="5845636"/>
          <a:ext cx="491173" cy="557213"/>
        </p:xfrm>
        <a:graphic>
          <a:graphicData uri="http://schemas.openxmlformats.org/presentationml/2006/ole">
            <mc:AlternateContent xmlns:mc="http://schemas.openxmlformats.org/markup-compatibility/2006">
              <mc:Choice xmlns:v="urn:schemas-microsoft-com:vml" Requires="v">
                <p:oleObj spid="_x0000_s43059" name="数式" r:id="rId5" imgW="380880" imgH="431640" progId="Equation.3">
                  <p:embed/>
                </p:oleObj>
              </mc:Choice>
              <mc:Fallback>
                <p:oleObj name="数式" r:id="rId5" imgW="380880" imgH="4316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69297" y="5845636"/>
                        <a:ext cx="491173" cy="557213"/>
                      </a:xfrm>
                      <a:prstGeom prst="rect">
                        <a:avLst/>
                      </a:prstGeom>
                      <a:noFill/>
                    </p:spPr>
                  </p:pic>
                </p:oleObj>
              </mc:Fallback>
            </mc:AlternateContent>
          </a:graphicData>
        </a:graphic>
      </p:graphicFrame>
      <p:graphicFrame>
        <p:nvGraphicFramePr>
          <p:cNvPr id="15" name="Object 13"/>
          <p:cNvGraphicFramePr>
            <a:graphicFrameLocks noChangeAspect="1"/>
          </p:cNvGraphicFramePr>
          <p:nvPr>
            <p:extLst/>
          </p:nvPr>
        </p:nvGraphicFramePr>
        <p:xfrm>
          <a:off x="8897178" y="6548437"/>
          <a:ext cx="210503" cy="309563"/>
        </p:xfrm>
        <a:graphic>
          <a:graphicData uri="http://schemas.openxmlformats.org/presentationml/2006/ole">
            <mc:AlternateContent xmlns:mc="http://schemas.openxmlformats.org/markup-compatibility/2006">
              <mc:Choice xmlns:v="urn:schemas-microsoft-com:vml" Requires="v">
                <p:oleObj spid="_x0000_s43060" name="数式" r:id="rId7" imgW="164957" imgH="241091" progId="Equation.3">
                  <p:embed/>
                </p:oleObj>
              </mc:Choice>
              <mc:Fallback>
                <p:oleObj name="数式" r:id="rId7" imgW="164957" imgH="241091"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897178" y="6548437"/>
                        <a:ext cx="210503" cy="309563"/>
                      </a:xfrm>
                      <a:prstGeom prst="rect">
                        <a:avLst/>
                      </a:prstGeom>
                      <a:noFill/>
                    </p:spPr>
                  </p:pic>
                </p:oleObj>
              </mc:Fallback>
            </mc:AlternateContent>
          </a:graphicData>
        </a:graphic>
      </p:graphicFrame>
      <p:sp>
        <p:nvSpPr>
          <p:cNvPr id="16" name="Text Box 221"/>
          <p:cNvSpPr txBox="1">
            <a:spLocks noChangeArrowheads="1"/>
          </p:cNvSpPr>
          <p:nvPr/>
        </p:nvSpPr>
        <p:spPr bwMode="auto">
          <a:xfrm>
            <a:off x="9754758" y="6363768"/>
            <a:ext cx="1080120" cy="244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ja-JP" altLang="en-US" sz="1600" kern="100" dirty="0">
                <a:solidFill>
                  <a:prstClr val="black"/>
                </a:solidFill>
                <a:latin typeface="ＭＳ Ｐゴシック"/>
                <a:ea typeface="ＭＳ Ｐゴシック"/>
                <a:cs typeface="Times New Roman"/>
              </a:rPr>
              <a:t>第</a:t>
            </a:r>
            <a:r>
              <a:rPr lang="en-US" altLang="ja-JP" sz="1600" kern="100" dirty="0">
                <a:solidFill>
                  <a:prstClr val="black"/>
                </a:solidFill>
                <a:latin typeface="ＭＳ Ｐゴシック"/>
                <a:ea typeface="ＭＳ Ｐゴシック"/>
                <a:cs typeface="Times New Roman"/>
              </a:rPr>
              <a:t>1</a:t>
            </a:r>
            <a:r>
              <a:rPr lang="ja-JP" altLang="en-US" sz="1600" kern="100" dirty="0">
                <a:solidFill>
                  <a:prstClr val="black"/>
                </a:solidFill>
                <a:latin typeface="ＭＳ Ｐゴシック"/>
                <a:ea typeface="ＭＳ Ｐゴシック"/>
                <a:cs typeface="Times New Roman"/>
              </a:rPr>
              <a:t>財の量</a:t>
            </a:r>
          </a:p>
        </p:txBody>
      </p:sp>
    </p:spTree>
    <p:extLst>
      <p:ext uri="{BB962C8B-B14F-4D97-AF65-F5344CB8AC3E}">
        <p14:creationId xmlns:p14="http://schemas.microsoft.com/office/powerpoint/2010/main" val="1870833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left)">
                                      <p:cBhvr>
                                        <p:cTn id="21" dur="500"/>
                                        <p:tgtEl>
                                          <p:spTgt spid="3">
                                            <p:txEl>
                                              <p:pRg st="3" end="3"/>
                                            </p:txEl>
                                          </p:spTgt>
                                        </p:tgtEl>
                                      </p:cBhvr>
                                    </p:animEffect>
                                  </p:childTnLst>
                                </p:cTn>
                              </p:par>
                            </p:childTnLst>
                          </p:cTn>
                        </p:par>
                        <p:par>
                          <p:cTn id="22" fill="hold">
                            <p:stCondLst>
                              <p:cond delay="1000"/>
                            </p:stCondLst>
                            <p:childTnLst>
                              <p:par>
                                <p:cTn id="23" presetID="22" presetClass="entr" presetSubtype="8" fill="hold" grpId="0"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left)">
                                      <p:cBhvr>
                                        <p:cTn id="25" dur="500"/>
                                        <p:tgtEl>
                                          <p:spTgt spid="3">
                                            <p:txEl>
                                              <p:pRg st="4" end="4"/>
                                            </p:txEl>
                                          </p:spTgt>
                                        </p:tgtEl>
                                      </p:cBhvr>
                                    </p:animEffect>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wipe(left)">
                                      <p:cBhvr>
                                        <p:cTn id="3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3057</TotalTime>
  <Words>2334</Words>
  <Application>Microsoft Office PowerPoint</Application>
  <PresentationFormat>ワイド画面</PresentationFormat>
  <Paragraphs>238</Paragraphs>
  <Slides>22</Slides>
  <Notes>1</Notes>
  <HiddenSlides>0</HiddenSlides>
  <MMClips>0</MMClips>
  <ScaleCrop>false</ScaleCrop>
  <HeadingPairs>
    <vt:vector size="8" baseType="variant">
      <vt:variant>
        <vt:lpstr>使用されているフォント</vt:lpstr>
      </vt:variant>
      <vt:variant>
        <vt:i4>9</vt:i4>
      </vt:variant>
      <vt:variant>
        <vt:lpstr>テーマ</vt:lpstr>
      </vt:variant>
      <vt:variant>
        <vt:i4>1</vt:i4>
      </vt:variant>
      <vt:variant>
        <vt:lpstr>埋め込まれた OLE サーバー</vt:lpstr>
      </vt:variant>
      <vt:variant>
        <vt:i4>2</vt:i4>
      </vt:variant>
      <vt:variant>
        <vt:lpstr>スライド タイトル</vt:lpstr>
      </vt:variant>
      <vt:variant>
        <vt:i4>22</vt:i4>
      </vt:variant>
    </vt:vector>
  </HeadingPairs>
  <TitlesOfParts>
    <vt:vector size="34" baseType="lpstr">
      <vt:lpstr>ＭＳ Ｐゴシック</vt:lpstr>
      <vt:lpstr>ＭＳ 明朝</vt:lpstr>
      <vt:lpstr>News Gothic MT</vt:lpstr>
      <vt:lpstr>Arial</vt:lpstr>
      <vt:lpstr>Calibri</vt:lpstr>
      <vt:lpstr>Calibri Light</vt:lpstr>
      <vt:lpstr>Cambria Math</vt:lpstr>
      <vt:lpstr>Century</vt:lpstr>
      <vt:lpstr>Times New Roman</vt:lpstr>
      <vt:lpstr>Office テーマ</vt:lpstr>
      <vt:lpstr>数式</vt:lpstr>
      <vt:lpstr>Equation</vt:lpstr>
      <vt:lpstr>国際経済関係論Ⅰ 3. 伝統的な比較優位論（1） リカードの比較優位論</vt:lpstr>
      <vt:lpstr>リカードの比較優位論</vt:lpstr>
      <vt:lpstr>生産可能性フロンティア</vt:lpstr>
      <vt:lpstr>生産可能性フロンティア（つづき）</vt:lpstr>
      <vt:lpstr>生産可能性フロンティア（つづき）</vt:lpstr>
      <vt:lpstr>生産可能性フロンティア（つづき）</vt:lpstr>
      <vt:lpstr>企業による生産の決定</vt:lpstr>
      <vt:lpstr>企業による生産の決定（つづき）</vt:lpstr>
      <vt:lpstr>価格と生産の関係</vt:lpstr>
      <vt:lpstr>価格と生産の関係（つづき）</vt:lpstr>
      <vt:lpstr>供給曲線</vt:lpstr>
      <vt:lpstr>供給曲線（つづき）</vt:lpstr>
      <vt:lpstr>比較優位の決定</vt:lpstr>
      <vt:lpstr>比較優位の決定（つづき）</vt:lpstr>
      <vt:lpstr>自由貿易</vt:lpstr>
      <vt:lpstr>データによる比較生産費説の検証</vt:lpstr>
      <vt:lpstr>データによる比較生産費説の検証（つづき）</vt:lpstr>
      <vt:lpstr>データによる比較生産費説の検証（つづき）</vt:lpstr>
      <vt:lpstr>データによる比較生産費説の検証（つづき）</vt:lpstr>
      <vt:lpstr>データによる比較生産費説の検証（つづき）</vt:lpstr>
      <vt:lpstr>比較優位財（つづき）</vt:lpstr>
      <vt:lpstr>機会費用</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IntEcon-NCU_03</dc:title>
  <dc:creator>Akihiko</dc:creator>
  <cp:lastModifiedBy>Akihiko Yanase</cp:lastModifiedBy>
  <cp:revision>150</cp:revision>
  <dcterms:created xsi:type="dcterms:W3CDTF">2013-10-01T12:14:26Z</dcterms:created>
  <dcterms:modified xsi:type="dcterms:W3CDTF">2017-04-28T13:54:23Z</dcterms:modified>
</cp:coreProperties>
</file>