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362" r:id="rId2"/>
    <p:sldId id="301" r:id="rId3"/>
    <p:sldId id="358" r:id="rId4"/>
    <p:sldId id="359" r:id="rId5"/>
    <p:sldId id="300" r:id="rId6"/>
    <p:sldId id="309" r:id="rId7"/>
    <p:sldId id="310" r:id="rId8"/>
    <p:sldId id="305" r:id="rId9"/>
    <p:sldId id="306" r:id="rId10"/>
    <p:sldId id="314" r:id="rId11"/>
    <p:sldId id="330" r:id="rId12"/>
    <p:sldId id="316" r:id="rId13"/>
    <p:sldId id="331" r:id="rId14"/>
    <p:sldId id="332" r:id="rId15"/>
    <p:sldId id="333" r:id="rId16"/>
    <p:sldId id="360" r:id="rId17"/>
    <p:sldId id="334" r:id="rId18"/>
    <p:sldId id="335" r:id="rId19"/>
    <p:sldId id="317" r:id="rId20"/>
    <p:sldId id="336" r:id="rId21"/>
    <p:sldId id="318" r:id="rId22"/>
    <p:sldId id="337" r:id="rId23"/>
    <p:sldId id="338" r:id="rId24"/>
    <p:sldId id="361" r:id="rId25"/>
    <p:sldId id="339" r:id="rId26"/>
    <p:sldId id="340" r:id="rId27"/>
    <p:sldId id="341" r:id="rId28"/>
    <p:sldId id="324" r:id="rId29"/>
    <p:sldId id="326" r:id="rId30"/>
    <p:sldId id="351" r:id="rId31"/>
    <p:sldId id="327" r:id="rId32"/>
    <p:sldId id="328" r:id="rId33"/>
    <p:sldId id="353" r:id="rId34"/>
    <p:sldId id="352" r:id="rId35"/>
    <p:sldId id="354" r:id="rId36"/>
    <p:sldId id="329" r:id="rId37"/>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3" autoAdjust="0"/>
    <p:restoredTop sz="94660"/>
  </p:normalViewPr>
  <p:slideViewPr>
    <p:cSldViewPr snapToGrid="0">
      <p:cViewPr varScale="1">
        <p:scale>
          <a:sx n="100" d="100"/>
          <a:sy n="100" d="100"/>
        </p:scale>
        <p:origin x="16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5" Type="http://schemas.openxmlformats.org/officeDocument/2006/relationships/image" Target="../media/image11.wmf"/><Relationship Id="rId4" Type="http://schemas.openxmlformats.org/officeDocument/2006/relationships/image" Target="../media/image10.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14.wmf"/><Relationship Id="rId7" Type="http://schemas.openxmlformats.org/officeDocument/2006/relationships/image" Target="../media/image9.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5.wmf"/><Relationship Id="rId5" Type="http://schemas.openxmlformats.org/officeDocument/2006/relationships/image" Target="../media/image11.wmf"/><Relationship Id="rId10" Type="http://schemas.openxmlformats.org/officeDocument/2006/relationships/image" Target="../media/image17.wmf"/><Relationship Id="rId4" Type="http://schemas.openxmlformats.org/officeDocument/2006/relationships/image" Target="../media/image8.wmf"/><Relationship Id="rId9" Type="http://schemas.openxmlformats.org/officeDocument/2006/relationships/image" Target="../media/image16.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image" Target="../media/image15.wmf"/><Relationship Id="rId3" Type="http://schemas.openxmlformats.org/officeDocument/2006/relationships/image" Target="../media/image20.wmf"/><Relationship Id="rId7" Type="http://schemas.openxmlformats.org/officeDocument/2006/relationships/image" Target="../media/image12.wmf"/><Relationship Id="rId12" Type="http://schemas.openxmlformats.org/officeDocument/2006/relationships/image" Target="../media/image11.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10.wmf"/><Relationship Id="rId11" Type="http://schemas.openxmlformats.org/officeDocument/2006/relationships/image" Target="../media/image17.wmf"/><Relationship Id="rId5" Type="http://schemas.openxmlformats.org/officeDocument/2006/relationships/image" Target="../media/image9.wmf"/><Relationship Id="rId10" Type="http://schemas.openxmlformats.org/officeDocument/2006/relationships/image" Target="../media/image8.wmf"/><Relationship Id="rId4" Type="http://schemas.openxmlformats.org/officeDocument/2006/relationships/image" Target="../media/image21.wmf"/><Relationship Id="rId9" Type="http://schemas.openxmlformats.org/officeDocument/2006/relationships/image" Target="../media/image14.wmf"/><Relationship Id="rId14" Type="http://schemas.openxmlformats.org/officeDocument/2006/relationships/image" Target="../media/image22.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1.wmf"/><Relationship Id="rId7" Type="http://schemas.openxmlformats.org/officeDocument/2006/relationships/image" Target="../media/image35.wmf"/><Relationship Id="rId2" Type="http://schemas.openxmlformats.org/officeDocument/2006/relationships/image" Target="../media/image30.wmf"/><Relationship Id="rId1" Type="http://schemas.openxmlformats.org/officeDocument/2006/relationships/image" Target="../media/image29.wmf"/><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6.wmf"/><Relationship Id="rId7" Type="http://schemas.openxmlformats.org/officeDocument/2006/relationships/image" Target="../media/image35.wmf"/><Relationship Id="rId2" Type="http://schemas.openxmlformats.org/officeDocument/2006/relationships/image" Target="../media/image26.wmf"/><Relationship Id="rId1" Type="http://schemas.openxmlformats.org/officeDocument/2006/relationships/image" Target="../media/image31.wmf"/><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wmf"/><Relationship Id="rId9" Type="http://schemas.openxmlformats.org/officeDocument/2006/relationships/image" Target="../media/image4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5" Type="http://schemas.openxmlformats.org/officeDocument/2006/relationships/image" Target="../media/image5.wmf"/><Relationship Id="rId4"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3962400" cy="344091"/>
          </a:xfrm>
          <a:prstGeom prst="rect">
            <a:avLst/>
          </a:prstGeom>
        </p:spPr>
        <p:txBody>
          <a:bodyPr vert="horz" lIns="91436" tIns="45719" rIns="91436" bIns="45719"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5179485" y="1"/>
            <a:ext cx="3962400" cy="344091"/>
          </a:xfrm>
          <a:prstGeom prst="rect">
            <a:avLst/>
          </a:prstGeom>
        </p:spPr>
        <p:txBody>
          <a:bodyPr vert="horz" lIns="91436" tIns="45719" rIns="91436" bIns="45719" rtlCol="0"/>
          <a:lstStyle>
            <a:lvl1pPr algn="r">
              <a:defRPr sz="1200"/>
            </a:lvl1pPr>
          </a:lstStyle>
          <a:p>
            <a:endParaRPr kumimoji="1" lang="ja-JP" altLang="en-US" dirty="0"/>
          </a:p>
        </p:txBody>
      </p:sp>
      <p:sp>
        <p:nvSpPr>
          <p:cNvPr id="4" name="フッター プレースホルダー 3"/>
          <p:cNvSpPr>
            <a:spLocks noGrp="1"/>
          </p:cNvSpPr>
          <p:nvPr>
            <p:ph type="ftr" sz="quarter" idx="2"/>
          </p:nvPr>
        </p:nvSpPr>
        <p:spPr>
          <a:xfrm>
            <a:off x="0" y="6513910"/>
            <a:ext cx="3962400" cy="344090"/>
          </a:xfrm>
          <a:prstGeom prst="rect">
            <a:avLst/>
          </a:prstGeom>
        </p:spPr>
        <p:txBody>
          <a:bodyPr vert="horz" lIns="91436" tIns="45719" rIns="91436" bIns="45719"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5179485" y="6513910"/>
            <a:ext cx="3962400" cy="344090"/>
          </a:xfrm>
          <a:prstGeom prst="rect">
            <a:avLst/>
          </a:prstGeom>
        </p:spPr>
        <p:txBody>
          <a:bodyPr vert="horz" lIns="91436" tIns="45719" rIns="91436" bIns="45719" rtlCol="0" anchor="b"/>
          <a:lstStyle>
            <a:lvl1pPr algn="r">
              <a:defRPr sz="1200"/>
            </a:lvl1pPr>
          </a:lstStyle>
          <a:p>
            <a:fld id="{10F13B20-CF75-42FC-BA1A-DCD6ACD25411}" type="slidenum">
              <a:rPr kumimoji="1" lang="ja-JP" altLang="en-US" smtClean="0"/>
              <a:pPr/>
              <a:t>‹#›</a:t>
            </a:fld>
            <a:endParaRPr kumimoji="1" lang="ja-JP" altLang="en-US" dirty="0"/>
          </a:p>
        </p:txBody>
      </p:sp>
    </p:spTree>
    <p:extLst>
      <p:ext uri="{BB962C8B-B14F-4D97-AF65-F5344CB8AC3E}">
        <p14:creationId xmlns:p14="http://schemas.microsoft.com/office/powerpoint/2010/main" val="4599066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3962400" cy="344091"/>
          </a:xfrm>
          <a:prstGeom prst="rect">
            <a:avLst/>
          </a:prstGeom>
        </p:spPr>
        <p:txBody>
          <a:bodyPr vert="horz" lIns="91436" tIns="45719" rIns="91436" bIns="45719"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179485" y="1"/>
            <a:ext cx="3962400" cy="344091"/>
          </a:xfrm>
          <a:prstGeom prst="rect">
            <a:avLst/>
          </a:prstGeom>
        </p:spPr>
        <p:txBody>
          <a:bodyPr vert="horz" lIns="91436" tIns="45719" rIns="91436" bIns="45719"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36" tIns="45719" rIns="91436" bIns="45719" rtlCol="0" anchor="ctr"/>
          <a:lstStyle/>
          <a:p>
            <a:endParaRPr lang="ja-JP" altLang="en-US" dirty="0"/>
          </a:p>
        </p:txBody>
      </p:sp>
      <p:sp>
        <p:nvSpPr>
          <p:cNvPr id="5" name="ノート プレースホルダー 4"/>
          <p:cNvSpPr>
            <a:spLocks noGrp="1"/>
          </p:cNvSpPr>
          <p:nvPr>
            <p:ph type="body" sz="quarter" idx="3"/>
          </p:nvPr>
        </p:nvSpPr>
        <p:spPr>
          <a:xfrm>
            <a:off x="914400" y="3300413"/>
            <a:ext cx="7315200" cy="2700338"/>
          </a:xfrm>
          <a:prstGeom prst="rect">
            <a:avLst/>
          </a:prstGeom>
        </p:spPr>
        <p:txBody>
          <a:bodyPr vert="horz" lIns="91436" tIns="45719" rIns="91436" bIns="4571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910"/>
            <a:ext cx="3962400" cy="344090"/>
          </a:xfrm>
          <a:prstGeom prst="rect">
            <a:avLst/>
          </a:prstGeom>
        </p:spPr>
        <p:txBody>
          <a:bodyPr vert="horz" lIns="91436" tIns="45719" rIns="91436" bIns="45719"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179485" y="6513910"/>
            <a:ext cx="3962400" cy="344090"/>
          </a:xfrm>
          <a:prstGeom prst="rect">
            <a:avLst/>
          </a:prstGeom>
        </p:spPr>
        <p:txBody>
          <a:bodyPr vert="horz" lIns="91436" tIns="45719" rIns="91436" bIns="45719" rtlCol="0" anchor="b"/>
          <a:lstStyle>
            <a:lvl1pPr algn="r">
              <a:defRPr sz="1200"/>
            </a:lvl1pPr>
          </a:lstStyle>
          <a:p>
            <a:fld id="{17A36CFC-8E47-4772-A4FC-65970AB68C05}" type="slidenum">
              <a:rPr kumimoji="1" lang="ja-JP" altLang="en-US" smtClean="0"/>
              <a:pPr/>
              <a:t>‹#›</a:t>
            </a:fld>
            <a:endParaRPr kumimoji="1" lang="ja-JP" altLang="en-US" dirty="0"/>
          </a:p>
        </p:txBody>
      </p:sp>
    </p:spTree>
    <p:extLst>
      <p:ext uri="{BB962C8B-B14F-4D97-AF65-F5344CB8AC3E}">
        <p14:creationId xmlns:p14="http://schemas.microsoft.com/office/powerpoint/2010/main" val="348955353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514600" y="857250"/>
            <a:ext cx="4114800" cy="23145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A36CFC-8E47-4772-A4FC-65970AB68C05}" type="slidenum">
              <a:rPr kumimoji="1" lang="ja-JP" altLang="en-US" smtClean="0"/>
              <a:pPr/>
              <a:t>1</a:t>
            </a:fld>
            <a:endParaRPr kumimoji="1" lang="ja-JP" altLang="en-US" dirty="0"/>
          </a:p>
        </p:txBody>
      </p:sp>
      <p:sp>
        <p:nvSpPr>
          <p:cNvPr id="5" name="日付プレースホルダー 4"/>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2312790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F80A0D6-8CEE-4B24-BF22-2339289D243F}" type="datetime1">
              <a:rPr kumimoji="1" lang="ja-JP" altLang="en-US" smtClean="0"/>
              <a:pPr/>
              <a:t>2017/5/2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6118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FA832AD-84E6-485E-9E4B-90B8FA28ACD0}" type="datetime1">
              <a:rPr kumimoji="1" lang="ja-JP" altLang="en-US" smtClean="0"/>
              <a:pPr/>
              <a:t>2017/5/2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29478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1"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1"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CB21595-83D6-4E81-B387-61E0151AAE09}" type="datetime1">
              <a:rPr kumimoji="1" lang="ja-JP" altLang="en-US" smtClean="0"/>
              <a:pPr/>
              <a:t>2017/5/2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04906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B1F9A1D-ACB5-42C7-B5F9-D5F759D54C22}" type="datetime1">
              <a:rPr kumimoji="1" lang="ja-JP" altLang="en-US" smtClean="0"/>
              <a:pPr/>
              <a:t>2017/5/2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037929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40"/>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F3323C4-D1D2-43F2-AC97-94E154B659EB}" type="datetime1">
              <a:rPr kumimoji="1" lang="ja-JP" altLang="en-US" smtClean="0"/>
              <a:pPr/>
              <a:t>2017/5/2</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67727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D0D3C71-A2C8-48E9-A078-E8D3F5B3AA51}" type="datetime1">
              <a:rPr kumimoji="1" lang="ja-JP" altLang="en-US" smtClean="0"/>
              <a:pPr/>
              <a:t>2017/5/2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709805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7"/>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1"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18AEF84-4B77-42B0-AC7B-D651C8E54054}" type="datetime1">
              <a:rPr kumimoji="1" lang="ja-JP" altLang="en-US" smtClean="0"/>
              <a:pPr/>
              <a:t>2017/5/2</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181038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92D3809-7FEB-4DAC-A2A0-C857A7CE1CE0}" type="datetime1">
              <a:rPr kumimoji="1" lang="ja-JP" altLang="en-US" smtClean="0"/>
              <a:pPr/>
              <a:t>2017/5/2</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4166679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F9B98B3-55D0-44A7-824C-24B75A16AE09}" type="datetime1">
              <a:rPr kumimoji="1" lang="ja-JP" altLang="en-US" smtClean="0"/>
              <a:pPr/>
              <a:t>2017/5/2</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560197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48DF16-80BC-4D55-AAF5-A094B1A8A775}" type="datetime1">
              <a:rPr kumimoji="1" lang="ja-JP" altLang="en-US" smtClean="0"/>
              <a:pPr/>
              <a:t>2017/5/2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373996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5B2493-948B-4CA7-84FC-48FD4D3E7742}" type="datetime1">
              <a:rPr kumimoji="1" lang="ja-JP" altLang="en-US" smtClean="0"/>
              <a:pPr/>
              <a:t>2017/5/2</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1494205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994CFC-2463-4038-B8EA-381C654068A2}" type="datetime1">
              <a:rPr kumimoji="1" lang="ja-JP" altLang="en-US" smtClean="0"/>
              <a:pPr/>
              <a:t>2017/5/2</a:t>
            </a:fld>
            <a:endParaRPr kumimoji="1" lang="ja-JP" altLang="en-US" dirty="0"/>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16EDC-74FF-435D-9BD8-54C64339F356}" type="slidenum">
              <a:rPr kumimoji="1" lang="ja-JP" altLang="en-US" smtClean="0"/>
              <a:pPr/>
              <a:t>‹#›</a:t>
            </a:fld>
            <a:endParaRPr kumimoji="1" lang="ja-JP" altLang="en-US" dirty="0"/>
          </a:p>
        </p:txBody>
      </p:sp>
    </p:spTree>
    <p:extLst>
      <p:ext uri="{BB962C8B-B14F-4D97-AF65-F5344CB8AC3E}">
        <p14:creationId xmlns:p14="http://schemas.microsoft.com/office/powerpoint/2010/main" val="293369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wmf"/><Relationship Id="rId4" Type="http://schemas.openxmlformats.org/officeDocument/2006/relationships/oleObject" Target="../embeddings/oleObject10.bin"/></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6.wmf"/><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6.wmf"/><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6.wmf"/><Relationship Id="rId4" Type="http://schemas.openxmlformats.org/officeDocument/2006/relationships/oleObject" Target="../embeddings/oleObject13.bin"/></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6.wmf"/><Relationship Id="rId4" Type="http://schemas.openxmlformats.org/officeDocument/2006/relationships/oleObject" Target="../embeddings/oleObject14.bin"/></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6.wmf"/><Relationship Id="rId4" Type="http://schemas.openxmlformats.org/officeDocument/2006/relationships/oleObject" Target="../embeddings/oleObject15.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11.wmf"/><Relationship Id="rId3" Type="http://schemas.openxmlformats.org/officeDocument/2006/relationships/image" Target="../media/image12.png"/><Relationship Id="rId7" Type="http://schemas.openxmlformats.org/officeDocument/2006/relationships/image" Target="../media/image8.wmf"/><Relationship Id="rId12" Type="http://schemas.openxmlformats.org/officeDocument/2006/relationships/oleObject" Target="../embeddings/oleObject20.bin"/><Relationship Id="rId2" Type="http://schemas.openxmlformats.org/officeDocument/2006/relationships/slideLayout" Target="../slideLayouts/slideLayout4.xml"/><Relationship Id="rId1" Type="http://schemas.openxmlformats.org/officeDocument/2006/relationships/vmlDrawing" Target="../drawings/vmlDrawing10.vml"/><Relationship Id="rId6" Type="http://schemas.openxmlformats.org/officeDocument/2006/relationships/oleObject" Target="../embeddings/oleObject17.bin"/><Relationship Id="rId11" Type="http://schemas.openxmlformats.org/officeDocument/2006/relationships/image" Target="../media/image10.wmf"/><Relationship Id="rId5" Type="http://schemas.openxmlformats.org/officeDocument/2006/relationships/image" Target="../media/image7.wmf"/><Relationship Id="rId10" Type="http://schemas.openxmlformats.org/officeDocument/2006/relationships/oleObject" Target="../embeddings/oleObject19.bin"/><Relationship Id="rId4" Type="http://schemas.openxmlformats.org/officeDocument/2006/relationships/oleObject" Target="../embeddings/oleObject16.bin"/><Relationship Id="rId9" Type="http://schemas.openxmlformats.org/officeDocument/2006/relationships/image" Target="../media/image9.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11.wmf"/><Relationship Id="rId18" Type="http://schemas.openxmlformats.org/officeDocument/2006/relationships/oleObject" Target="../embeddings/oleObject28.bin"/><Relationship Id="rId3" Type="http://schemas.openxmlformats.org/officeDocument/2006/relationships/image" Target="../media/image36.png"/><Relationship Id="rId21" Type="http://schemas.openxmlformats.org/officeDocument/2006/relationships/oleObject" Target="../embeddings/oleObject30.bin"/><Relationship Id="rId7" Type="http://schemas.openxmlformats.org/officeDocument/2006/relationships/image" Target="../media/image13.wmf"/><Relationship Id="rId12" Type="http://schemas.openxmlformats.org/officeDocument/2006/relationships/oleObject" Target="../embeddings/oleObject25.bin"/><Relationship Id="rId17" Type="http://schemas.openxmlformats.org/officeDocument/2006/relationships/image" Target="../media/image9.wmf"/><Relationship Id="rId2" Type="http://schemas.openxmlformats.org/officeDocument/2006/relationships/slideLayout" Target="../slideLayouts/slideLayout2.xml"/><Relationship Id="rId16" Type="http://schemas.openxmlformats.org/officeDocument/2006/relationships/oleObject" Target="../embeddings/oleObject27.bin"/><Relationship Id="rId20" Type="http://schemas.openxmlformats.org/officeDocument/2006/relationships/oleObject" Target="../embeddings/oleObject29.bin"/><Relationship Id="rId1" Type="http://schemas.openxmlformats.org/officeDocument/2006/relationships/vmlDrawing" Target="../drawings/vmlDrawing11.vml"/><Relationship Id="rId6" Type="http://schemas.openxmlformats.org/officeDocument/2006/relationships/oleObject" Target="../embeddings/oleObject22.bin"/><Relationship Id="rId11" Type="http://schemas.openxmlformats.org/officeDocument/2006/relationships/image" Target="../media/image8.wmf"/><Relationship Id="rId24" Type="http://schemas.openxmlformats.org/officeDocument/2006/relationships/image" Target="../media/image17.wmf"/><Relationship Id="rId5" Type="http://schemas.openxmlformats.org/officeDocument/2006/relationships/image" Target="../media/image12.wmf"/><Relationship Id="rId15" Type="http://schemas.openxmlformats.org/officeDocument/2006/relationships/image" Target="../media/image15.wmf"/><Relationship Id="rId23" Type="http://schemas.openxmlformats.org/officeDocument/2006/relationships/oleObject" Target="../embeddings/oleObject31.bin"/><Relationship Id="rId10" Type="http://schemas.openxmlformats.org/officeDocument/2006/relationships/oleObject" Target="../embeddings/oleObject24.bin"/><Relationship Id="rId19" Type="http://schemas.openxmlformats.org/officeDocument/2006/relationships/image" Target="../media/image10.wmf"/><Relationship Id="rId4" Type="http://schemas.openxmlformats.org/officeDocument/2006/relationships/oleObject" Target="../embeddings/oleObject21.bin"/><Relationship Id="rId9" Type="http://schemas.openxmlformats.org/officeDocument/2006/relationships/image" Target="../media/image14.wmf"/><Relationship Id="rId14" Type="http://schemas.openxmlformats.org/officeDocument/2006/relationships/oleObject" Target="../embeddings/oleObject26.bin"/><Relationship Id="rId22" Type="http://schemas.openxmlformats.org/officeDocument/2006/relationships/image" Target="../media/image16.wmf"/></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0.wmf"/><Relationship Id="rId13" Type="http://schemas.openxmlformats.org/officeDocument/2006/relationships/oleObject" Target="../embeddings/oleObject37.bin"/><Relationship Id="rId18" Type="http://schemas.openxmlformats.org/officeDocument/2006/relationships/image" Target="../media/image12.wmf"/><Relationship Id="rId26" Type="http://schemas.openxmlformats.org/officeDocument/2006/relationships/image" Target="../media/image17.wmf"/><Relationship Id="rId3" Type="http://schemas.openxmlformats.org/officeDocument/2006/relationships/oleObject" Target="../embeddings/oleObject32.bin"/><Relationship Id="rId21" Type="http://schemas.openxmlformats.org/officeDocument/2006/relationships/oleObject" Target="../embeddings/oleObject42.bin"/><Relationship Id="rId7" Type="http://schemas.openxmlformats.org/officeDocument/2006/relationships/oleObject" Target="../embeddings/oleObject34.bin"/><Relationship Id="rId12" Type="http://schemas.openxmlformats.org/officeDocument/2006/relationships/image" Target="../media/image9.wmf"/><Relationship Id="rId17" Type="http://schemas.openxmlformats.org/officeDocument/2006/relationships/oleObject" Target="../embeddings/oleObject40.bin"/><Relationship Id="rId25" Type="http://schemas.openxmlformats.org/officeDocument/2006/relationships/oleObject" Target="../embeddings/oleObject44.bin"/><Relationship Id="rId33" Type="http://schemas.openxmlformats.org/officeDocument/2006/relationships/oleObject" Target="../embeddings/oleObject48.bin"/><Relationship Id="rId2" Type="http://schemas.openxmlformats.org/officeDocument/2006/relationships/slideLayout" Target="../slideLayouts/slideLayout2.xml"/><Relationship Id="rId16" Type="http://schemas.openxmlformats.org/officeDocument/2006/relationships/oleObject" Target="../embeddings/oleObject39.bin"/><Relationship Id="rId20" Type="http://schemas.openxmlformats.org/officeDocument/2006/relationships/image" Target="../media/image13.wmf"/><Relationship Id="rId29" Type="http://schemas.openxmlformats.org/officeDocument/2006/relationships/oleObject" Target="../embeddings/oleObject46.bin"/><Relationship Id="rId1" Type="http://schemas.openxmlformats.org/officeDocument/2006/relationships/vmlDrawing" Target="../drawings/vmlDrawing12.vml"/><Relationship Id="rId6" Type="http://schemas.openxmlformats.org/officeDocument/2006/relationships/image" Target="../media/image19.wmf"/><Relationship Id="rId11" Type="http://schemas.openxmlformats.org/officeDocument/2006/relationships/oleObject" Target="../embeddings/oleObject36.bin"/><Relationship Id="rId24" Type="http://schemas.openxmlformats.org/officeDocument/2006/relationships/image" Target="../media/image8.wmf"/><Relationship Id="rId32" Type="http://schemas.openxmlformats.org/officeDocument/2006/relationships/image" Target="../media/image22.wmf"/><Relationship Id="rId5" Type="http://schemas.openxmlformats.org/officeDocument/2006/relationships/oleObject" Target="../embeddings/oleObject33.bin"/><Relationship Id="rId15" Type="http://schemas.openxmlformats.org/officeDocument/2006/relationships/oleObject" Target="../embeddings/oleObject38.bin"/><Relationship Id="rId23" Type="http://schemas.openxmlformats.org/officeDocument/2006/relationships/oleObject" Target="../embeddings/oleObject43.bin"/><Relationship Id="rId28" Type="http://schemas.openxmlformats.org/officeDocument/2006/relationships/image" Target="../media/image11.wmf"/><Relationship Id="rId10" Type="http://schemas.openxmlformats.org/officeDocument/2006/relationships/image" Target="../media/image21.wmf"/><Relationship Id="rId19" Type="http://schemas.openxmlformats.org/officeDocument/2006/relationships/oleObject" Target="../embeddings/oleObject41.bin"/><Relationship Id="rId31" Type="http://schemas.openxmlformats.org/officeDocument/2006/relationships/oleObject" Target="../embeddings/oleObject47.bin"/><Relationship Id="rId4" Type="http://schemas.openxmlformats.org/officeDocument/2006/relationships/image" Target="../media/image18.wmf"/><Relationship Id="rId9" Type="http://schemas.openxmlformats.org/officeDocument/2006/relationships/oleObject" Target="../embeddings/oleObject35.bin"/><Relationship Id="rId14" Type="http://schemas.openxmlformats.org/officeDocument/2006/relationships/image" Target="../media/image10.wmf"/><Relationship Id="rId22" Type="http://schemas.openxmlformats.org/officeDocument/2006/relationships/image" Target="../media/image14.wmf"/><Relationship Id="rId27" Type="http://schemas.openxmlformats.org/officeDocument/2006/relationships/oleObject" Target="../embeddings/oleObject45.bin"/><Relationship Id="rId30" Type="http://schemas.openxmlformats.org/officeDocument/2006/relationships/image" Target="../media/image15.wmf"/></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oleObject" Target="../embeddings/oleObject54.bin"/><Relationship Id="rId3" Type="http://schemas.openxmlformats.org/officeDocument/2006/relationships/oleObject" Target="../embeddings/oleObject49.bin"/><Relationship Id="rId7" Type="http://schemas.openxmlformats.org/officeDocument/2006/relationships/oleObject" Target="../embeddings/oleObject51.bin"/><Relationship Id="rId12" Type="http://schemas.openxmlformats.org/officeDocument/2006/relationships/image" Target="../media/image27.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24.wmf"/><Relationship Id="rId11" Type="http://schemas.openxmlformats.org/officeDocument/2006/relationships/oleObject" Target="../embeddings/oleObject53.bin"/><Relationship Id="rId5" Type="http://schemas.openxmlformats.org/officeDocument/2006/relationships/oleObject" Target="../embeddings/oleObject50.bin"/><Relationship Id="rId10" Type="http://schemas.openxmlformats.org/officeDocument/2006/relationships/image" Target="../media/image26.wmf"/><Relationship Id="rId4" Type="http://schemas.openxmlformats.org/officeDocument/2006/relationships/image" Target="../media/image23.wmf"/><Relationship Id="rId9" Type="http://schemas.openxmlformats.org/officeDocument/2006/relationships/oleObject" Target="../embeddings/oleObject52.bin"/><Relationship Id="rId14" Type="http://schemas.openxmlformats.org/officeDocument/2006/relationships/image" Target="../media/image28.wmf"/></Relationships>
</file>

<file path=ppt/slides/_rels/slide26.xml.rels><?xml version="1.0" encoding="UTF-8" standalone="yes"?>
<Relationships xmlns="http://schemas.openxmlformats.org/package/2006/relationships"><Relationship Id="rId8" Type="http://schemas.openxmlformats.org/officeDocument/2006/relationships/image" Target="../media/image31.wmf"/><Relationship Id="rId13" Type="http://schemas.openxmlformats.org/officeDocument/2006/relationships/oleObject" Target="../embeddings/oleObject60.bin"/><Relationship Id="rId3" Type="http://schemas.openxmlformats.org/officeDocument/2006/relationships/oleObject" Target="../embeddings/oleObject55.bin"/><Relationship Id="rId7" Type="http://schemas.openxmlformats.org/officeDocument/2006/relationships/oleObject" Target="../embeddings/oleObject57.bin"/><Relationship Id="rId12" Type="http://schemas.openxmlformats.org/officeDocument/2006/relationships/image" Target="../media/image33.wmf"/><Relationship Id="rId17" Type="http://schemas.openxmlformats.org/officeDocument/2006/relationships/oleObject" Target="../embeddings/oleObject62.bin"/><Relationship Id="rId2" Type="http://schemas.openxmlformats.org/officeDocument/2006/relationships/slideLayout" Target="../slideLayouts/slideLayout2.xml"/><Relationship Id="rId16" Type="http://schemas.openxmlformats.org/officeDocument/2006/relationships/image" Target="../media/image35.wmf"/><Relationship Id="rId1" Type="http://schemas.openxmlformats.org/officeDocument/2006/relationships/vmlDrawing" Target="../drawings/vmlDrawing14.vml"/><Relationship Id="rId6" Type="http://schemas.openxmlformats.org/officeDocument/2006/relationships/image" Target="../media/image30.wmf"/><Relationship Id="rId11" Type="http://schemas.openxmlformats.org/officeDocument/2006/relationships/oleObject" Target="../embeddings/oleObject59.bin"/><Relationship Id="rId5" Type="http://schemas.openxmlformats.org/officeDocument/2006/relationships/oleObject" Target="../embeddings/oleObject56.bin"/><Relationship Id="rId15" Type="http://schemas.openxmlformats.org/officeDocument/2006/relationships/oleObject" Target="../embeddings/oleObject61.bin"/><Relationship Id="rId10" Type="http://schemas.openxmlformats.org/officeDocument/2006/relationships/image" Target="../media/image32.wmf"/><Relationship Id="rId4" Type="http://schemas.openxmlformats.org/officeDocument/2006/relationships/image" Target="../media/image29.wmf"/><Relationship Id="rId9" Type="http://schemas.openxmlformats.org/officeDocument/2006/relationships/oleObject" Target="../embeddings/oleObject58.bin"/><Relationship Id="rId14" Type="http://schemas.openxmlformats.org/officeDocument/2006/relationships/image" Target="../media/image34.wmf"/></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65.bin"/><Relationship Id="rId13" Type="http://schemas.openxmlformats.org/officeDocument/2006/relationships/image" Target="../media/image38.wmf"/><Relationship Id="rId18" Type="http://schemas.openxmlformats.org/officeDocument/2006/relationships/oleObject" Target="../embeddings/oleObject70.bin"/><Relationship Id="rId3" Type="http://schemas.openxmlformats.org/officeDocument/2006/relationships/image" Target="../media/image44.png"/><Relationship Id="rId21" Type="http://schemas.openxmlformats.org/officeDocument/2006/relationships/image" Target="../media/image41.wmf"/><Relationship Id="rId7" Type="http://schemas.openxmlformats.org/officeDocument/2006/relationships/image" Target="../media/image26.wmf"/><Relationship Id="rId12" Type="http://schemas.openxmlformats.org/officeDocument/2006/relationships/oleObject" Target="../embeddings/oleObject67.bin"/><Relationship Id="rId17" Type="http://schemas.openxmlformats.org/officeDocument/2006/relationships/image" Target="../media/image35.wmf"/><Relationship Id="rId2" Type="http://schemas.openxmlformats.org/officeDocument/2006/relationships/slideLayout" Target="../slideLayouts/slideLayout4.xml"/><Relationship Id="rId16" Type="http://schemas.openxmlformats.org/officeDocument/2006/relationships/oleObject" Target="../embeddings/oleObject69.bin"/><Relationship Id="rId20" Type="http://schemas.openxmlformats.org/officeDocument/2006/relationships/oleObject" Target="../embeddings/oleObject71.bin"/><Relationship Id="rId1" Type="http://schemas.openxmlformats.org/officeDocument/2006/relationships/vmlDrawing" Target="../drawings/vmlDrawing15.vml"/><Relationship Id="rId6" Type="http://schemas.openxmlformats.org/officeDocument/2006/relationships/oleObject" Target="../embeddings/oleObject64.bin"/><Relationship Id="rId11" Type="http://schemas.openxmlformats.org/officeDocument/2006/relationships/image" Target="../media/image37.wmf"/><Relationship Id="rId5" Type="http://schemas.openxmlformats.org/officeDocument/2006/relationships/image" Target="../media/image31.wmf"/><Relationship Id="rId15" Type="http://schemas.openxmlformats.org/officeDocument/2006/relationships/image" Target="../media/image39.wmf"/><Relationship Id="rId10" Type="http://schemas.openxmlformats.org/officeDocument/2006/relationships/oleObject" Target="../embeddings/oleObject66.bin"/><Relationship Id="rId19" Type="http://schemas.openxmlformats.org/officeDocument/2006/relationships/image" Target="../media/image40.wmf"/><Relationship Id="rId4" Type="http://schemas.openxmlformats.org/officeDocument/2006/relationships/oleObject" Target="../embeddings/oleObject63.bin"/><Relationship Id="rId9" Type="http://schemas.openxmlformats.org/officeDocument/2006/relationships/image" Target="../media/image36.wmf"/><Relationship Id="rId14" Type="http://schemas.openxmlformats.org/officeDocument/2006/relationships/oleObject" Target="../embeddings/oleObject68.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w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1.wmf"/><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5.wmf"/><Relationship Id="rId3" Type="http://schemas.openxmlformats.org/officeDocument/2006/relationships/image" Target="../media/image14.png"/><Relationship Id="rId7" Type="http://schemas.openxmlformats.org/officeDocument/2006/relationships/image" Target="../media/image2.wmf"/><Relationship Id="rId12" Type="http://schemas.openxmlformats.org/officeDocument/2006/relationships/oleObject" Target="../embeddings/oleObject9.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image" Target="../media/image4.wmf"/><Relationship Id="rId5" Type="http://schemas.openxmlformats.org/officeDocument/2006/relationships/image" Target="../media/image1.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3.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712" y="1122363"/>
            <a:ext cx="10826496" cy="2387600"/>
          </a:xfrm>
        </p:spPr>
        <p:txBody>
          <a:bodyPr>
            <a:normAutofit fontScale="90000"/>
          </a:bodyPr>
          <a:lstStyle/>
          <a:p>
            <a:r>
              <a:rPr lang="ja-JP" altLang="en-US" dirty="0"/>
              <a:t>国際経済関係論</a:t>
            </a:r>
            <a:r>
              <a:rPr lang="en-US" altLang="ja-JP" dirty="0"/>
              <a:t>Ⅰ</a:t>
            </a:r>
            <a:br>
              <a:rPr lang="en-US" altLang="ja-JP" dirty="0"/>
            </a:br>
            <a:r>
              <a:rPr lang="en-US" altLang="ja-JP" dirty="0"/>
              <a:t>4. </a:t>
            </a:r>
            <a:r>
              <a:rPr lang="ja-JP" altLang="en-US" dirty="0"/>
              <a:t>伝統的な比較優位論（</a:t>
            </a:r>
            <a:r>
              <a:rPr lang="en-US" altLang="ja-JP" dirty="0"/>
              <a:t>2</a:t>
            </a:r>
            <a:r>
              <a:rPr lang="ja-JP" altLang="en-US" dirty="0"/>
              <a:t>）</a:t>
            </a:r>
            <a:r>
              <a:rPr lang="en-US" altLang="ja-JP" dirty="0"/>
              <a:t/>
            </a:r>
            <a:br>
              <a:rPr lang="en-US" altLang="ja-JP" dirty="0"/>
            </a:br>
            <a:r>
              <a:rPr lang="ja-JP" altLang="en-US" dirty="0"/>
              <a:t>ヘクシャー</a:t>
            </a:r>
            <a:r>
              <a:rPr lang="en-US" altLang="ja-JP" dirty="0"/>
              <a:t>=</a:t>
            </a:r>
            <a:r>
              <a:rPr lang="ja-JP" altLang="en-US" dirty="0"/>
              <a:t>オリーンの比較優位論</a:t>
            </a:r>
            <a:endParaRPr kumimoji="1" lang="ja-JP" altLang="en-US" dirty="0"/>
          </a:p>
        </p:txBody>
      </p:sp>
      <p:sp>
        <p:nvSpPr>
          <p:cNvPr id="3" name="サブタイトル 2"/>
          <p:cNvSpPr>
            <a:spLocks noGrp="1"/>
          </p:cNvSpPr>
          <p:nvPr>
            <p:ph type="subTitle" idx="1"/>
          </p:nvPr>
        </p:nvSpPr>
        <p:spPr/>
        <p:txBody>
          <a:bodyPr/>
          <a:lstStyle/>
          <a:p>
            <a:r>
              <a:rPr lang="ja-JP" altLang="en-US" dirty="0"/>
              <a:t>柳瀬 明彦</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a:t>
            </a:fld>
            <a:endParaRPr kumimoji="1" lang="ja-JP" altLang="en-US" dirty="0"/>
          </a:p>
        </p:txBody>
      </p:sp>
    </p:spTree>
    <p:extLst>
      <p:ext uri="{BB962C8B-B14F-4D97-AF65-F5344CB8AC3E}">
        <p14:creationId xmlns:p14="http://schemas.microsoft.com/office/powerpoint/2010/main" val="4291641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a:t>企業による生産の決定</a:t>
            </a:r>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idx="1"/>
              </p:nvPr>
            </p:nvSpPr>
            <p:spPr>
              <a:xfrm>
                <a:off x="838200" y="1825625"/>
                <a:ext cx="10515600" cy="4530728"/>
              </a:xfrm>
            </p:spPr>
            <p:txBody>
              <a:bodyPr>
                <a:normAutofit fontScale="92500" lnSpcReduction="10000"/>
              </a:bodyPr>
              <a:lstStyle/>
              <a:p>
                <a:r>
                  <a:rPr lang="ja-JP" altLang="en-US" dirty="0">
                    <a:solidFill>
                      <a:srgbClr val="000000"/>
                    </a:solidFill>
                  </a:rPr>
                  <a:t>生産可能性フロンティア上のどこで生産が行われるか？→ 生産者の行動を検討する必要</a:t>
                </a:r>
                <a:endParaRPr lang="en-US" altLang="ja-JP" dirty="0">
                  <a:solidFill>
                    <a:srgbClr val="000000"/>
                  </a:solidFill>
                </a:endParaRPr>
              </a:p>
              <a:p>
                <a:pPr lvl="1"/>
                <a:r>
                  <a:rPr lang="ja-JP" altLang="en-US" dirty="0">
                    <a:solidFill>
                      <a:srgbClr val="000000"/>
                    </a:solidFill>
                  </a:rPr>
                  <a:t>生産量が財や生産要素の価格にどのように依存するか？</a:t>
                </a:r>
                <a:endParaRPr lang="en-US" altLang="ja-JP" dirty="0">
                  <a:solidFill>
                    <a:srgbClr val="000000"/>
                  </a:solidFill>
                </a:endParaRPr>
              </a:p>
              <a:p>
                <a:r>
                  <a:rPr lang="ja-JP" altLang="en-US" dirty="0">
                    <a:solidFill>
                      <a:srgbClr val="000000"/>
                    </a:solidFill>
                  </a:rPr>
                  <a:t>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財の生産から得られる収入：</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𝑦</m:t>
                        </m:r>
                      </m:e>
                      <m:sub>
                        <m:r>
                          <a:rPr lang="en-US" altLang="ja-JP" i="1">
                            <a:solidFill>
                              <a:srgbClr val="000000"/>
                            </a:solidFill>
                            <a:latin typeface="Cambria Math"/>
                          </a:rPr>
                          <m:t>𝑖</m:t>
                        </m:r>
                      </m:sub>
                    </m:sSub>
                  </m:oMath>
                </a14:m>
                <a:endParaRPr lang="en-US" altLang="ja-JP" dirty="0">
                  <a:solidFill>
                    <a:srgbClr val="000000"/>
                  </a:solidFill>
                </a:endParaRPr>
              </a:p>
              <a:p>
                <a:r>
                  <a:rPr lang="ja-JP" altLang="en-US" dirty="0">
                    <a:solidFill>
                      <a:srgbClr val="000000"/>
                    </a:solidFill>
                  </a:rPr>
                  <a:t>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財の生産に要する総費用：</a:t>
                </a:r>
                <a14:m>
                  <m:oMath xmlns:m="http://schemas.openxmlformats.org/officeDocument/2006/math">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𝑙</m:t>
                        </m:r>
                      </m:e>
                      <m:sub>
                        <m:r>
                          <a:rPr lang="en-US" altLang="ja-JP" i="1">
                            <a:solidFill>
                              <a:srgbClr val="000000"/>
                            </a:solidFill>
                            <a:latin typeface="Cambria Math"/>
                          </a:rPr>
                          <m:t>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𝑘</m:t>
                        </m:r>
                      </m:e>
                      <m:sub>
                        <m:r>
                          <a:rPr lang="en-US" altLang="ja-JP" i="1">
                            <a:solidFill>
                              <a:srgbClr val="000000"/>
                            </a:solidFill>
                            <a:latin typeface="Cambria Math"/>
                          </a:rPr>
                          <m:t>𝑖</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𝑦</m:t>
                        </m:r>
                      </m:e>
                      <m:sub>
                        <m:r>
                          <a:rPr lang="en-US" altLang="ja-JP" i="1">
                            <a:solidFill>
                              <a:srgbClr val="000000"/>
                            </a:solidFill>
                            <a:latin typeface="Cambria Math"/>
                          </a:rPr>
                          <m:t>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𝑦</m:t>
                        </m:r>
                      </m:e>
                      <m:sub>
                        <m:r>
                          <a:rPr lang="en-US" altLang="ja-JP" i="1">
                            <a:solidFill>
                              <a:srgbClr val="000000"/>
                            </a:solidFill>
                            <a:latin typeface="Cambria Math"/>
                          </a:rPr>
                          <m:t>𝑖</m:t>
                        </m:r>
                      </m:sub>
                    </m:sSub>
                  </m:oMath>
                </a14:m>
                <a:endParaRPr lang="en-US" altLang="ja-JP" dirty="0">
                  <a:solidFill>
                    <a:srgbClr val="000000"/>
                  </a:solidFill>
                </a:endParaRPr>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𝑦</m:t>
                        </m:r>
                      </m:e>
                      <m:sub>
                        <m:r>
                          <a:rPr lang="en-US" altLang="ja-JP" i="1">
                            <a:solidFill>
                              <a:srgbClr val="000000"/>
                            </a:solidFill>
                            <a:latin typeface="Cambria Math"/>
                          </a:rPr>
                          <m:t>𝑖</m:t>
                        </m:r>
                      </m:sub>
                    </m:sSub>
                  </m:oMath>
                </a14:m>
                <a:r>
                  <a:rPr lang="ja-JP" altLang="en-US" dirty="0">
                    <a:solidFill>
                      <a:srgbClr val="000000"/>
                    </a:solidFill>
                  </a:rPr>
                  <a:t>：第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財の個別の生産者の生産量</a:t>
                </a:r>
                <a:endParaRPr lang="en-US" altLang="ja-JP" dirty="0">
                  <a:solidFill>
                    <a:srgbClr val="000000"/>
                  </a:solidFill>
                </a:endParaRPr>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𝑙</m:t>
                        </m:r>
                      </m:e>
                      <m:sub>
                        <m:r>
                          <a:rPr lang="en-US" altLang="ja-JP" i="1">
                            <a:solidFill>
                              <a:srgbClr val="000000"/>
                            </a:solidFill>
                            <a:latin typeface="Cambria Math"/>
                          </a:rPr>
                          <m:t>𝑖</m:t>
                        </m:r>
                      </m:sub>
                    </m:sSub>
                    <m:r>
                      <m:rPr>
                        <m:nor/>
                      </m:rPr>
                      <a:rPr lang="ja-JP" altLang="en-US" dirty="0">
                        <a:solidFill>
                          <a:srgbClr val="000000"/>
                        </a:solidFill>
                      </a:rPr>
                      <m:t>：</m:t>
                    </m:r>
                  </m:oMath>
                </a14:m>
                <a:r>
                  <a:rPr lang="ja-JP" altLang="en-US" dirty="0">
                    <a:solidFill>
                      <a:srgbClr val="000000"/>
                    </a:solidFill>
                  </a:rPr>
                  <a:t>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財の個別の生産者の労働投入量</a:t>
                </a:r>
                <a:endParaRPr lang="en-US" altLang="ja-JP" dirty="0">
                  <a:solidFill>
                    <a:srgbClr val="000000"/>
                  </a:solidFill>
                </a:endParaRPr>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𝑘</m:t>
                        </m:r>
                      </m:e>
                      <m:sub>
                        <m:r>
                          <a:rPr lang="en-US" altLang="ja-JP" i="1">
                            <a:solidFill>
                              <a:srgbClr val="000000"/>
                            </a:solidFill>
                            <a:latin typeface="Cambria Math"/>
                          </a:rPr>
                          <m:t>𝑖</m:t>
                        </m:r>
                      </m:sub>
                    </m:sSub>
                  </m:oMath>
                </a14:m>
                <a:r>
                  <a:rPr lang="ja-JP" altLang="en-US" dirty="0">
                    <a:solidFill>
                      <a:srgbClr val="000000"/>
                    </a:solidFill>
                  </a:rPr>
                  <a:t>：第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財の個別の生産者の資本投入量</a:t>
                </a:r>
                <a:endParaRPr lang="en-US" altLang="ja-JP" dirty="0">
                  <a:solidFill>
                    <a:srgbClr val="000000"/>
                  </a:solidFill>
                </a:endParaRPr>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oMath>
                </a14:m>
                <a:r>
                  <a:rPr lang="ja-JP" altLang="en-US" dirty="0">
                    <a:solidFill>
                      <a:srgbClr val="000000"/>
                    </a:solidFill>
                  </a:rPr>
                  <a:t>：自国での第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財の価格</a:t>
                </a:r>
                <a:endParaRPr lang="en-US" altLang="ja-JP" dirty="0">
                  <a:solidFill>
                    <a:srgbClr val="000000"/>
                  </a:solidFill>
                </a:endParaRPr>
              </a:p>
              <a:p>
                <a:pPr lvl="1"/>
                <a14:m>
                  <m:oMath xmlns:m="http://schemas.openxmlformats.org/officeDocument/2006/math">
                    <m:r>
                      <a:rPr lang="en-US" altLang="ja-JP" i="1">
                        <a:solidFill>
                          <a:srgbClr val="000000"/>
                        </a:solidFill>
                        <a:latin typeface="Cambria Math"/>
                      </a:rPr>
                      <m:t>𝑊</m:t>
                    </m:r>
                  </m:oMath>
                </a14:m>
                <a:r>
                  <a:rPr lang="ja-JP" altLang="en-US" dirty="0">
                    <a:solidFill>
                      <a:srgbClr val="000000"/>
                    </a:solidFill>
                  </a:rPr>
                  <a:t>：自国の賃金</a:t>
                </a:r>
                <a:endParaRPr lang="en-US" altLang="ja-JP" dirty="0">
                  <a:solidFill>
                    <a:srgbClr val="000000"/>
                  </a:solidFill>
                </a:endParaRPr>
              </a:p>
              <a:p>
                <a:pPr lvl="1"/>
                <a14:m>
                  <m:oMath xmlns:m="http://schemas.openxmlformats.org/officeDocument/2006/math">
                    <m:r>
                      <a:rPr lang="en-US" altLang="ja-JP" i="1">
                        <a:solidFill>
                          <a:srgbClr val="000000"/>
                        </a:solidFill>
                        <a:latin typeface="Cambria Math"/>
                      </a:rPr>
                      <m:t>𝑅</m:t>
                    </m:r>
                  </m:oMath>
                </a14:m>
                <a:r>
                  <a:rPr lang="ja-JP" altLang="en-US" dirty="0">
                    <a:solidFill>
                      <a:srgbClr val="000000"/>
                    </a:solidFill>
                  </a:rPr>
                  <a:t>：自国の資本レンタル</a:t>
                </a:r>
                <a:endParaRPr lang="en-US" altLang="ja-JP" dirty="0">
                  <a:solidFill>
                    <a:srgbClr val="000000"/>
                  </a:solidFill>
                </a:endParaRPr>
              </a:p>
              <a:p>
                <a:pPr>
                  <a:buNone/>
                </a:pPr>
                <a:r>
                  <a:rPr lang="ja-JP" altLang="en-US" dirty="0">
                    <a:solidFill>
                      <a:srgbClr val="000000"/>
                    </a:solidFill>
                  </a:rPr>
                  <a:t>→ 利潤： </a:t>
                </a:r>
                <a14:m>
                  <m:oMath xmlns:m="http://schemas.openxmlformats.org/officeDocument/2006/math">
                    <m:sSub>
                      <m:sSubPr>
                        <m:ctrlPr>
                          <a:rPr lang="el-GR" altLang="ja-JP" i="1">
                            <a:solidFill>
                              <a:srgbClr val="000000"/>
                            </a:solidFill>
                            <a:latin typeface="Cambria Math" panose="02040503050406030204" pitchFamily="18" charset="0"/>
                          </a:rPr>
                        </m:ctrlPr>
                      </m:sSubPr>
                      <m:e>
                        <m:r>
                          <m:rPr>
                            <m:sty m:val="p"/>
                          </m:rPr>
                          <a:rPr lang="el-GR" altLang="ja-JP" i="1">
                            <a:solidFill>
                              <a:srgbClr val="000000"/>
                            </a:solidFill>
                            <a:latin typeface="Cambria Math" panose="02040503050406030204" pitchFamily="18" charset="0"/>
                          </a:rPr>
                          <m:t>Π</m:t>
                        </m:r>
                      </m:e>
                      <m:sub>
                        <m:r>
                          <a:rPr lang="en-US" altLang="ja-JP" i="1">
                            <a:solidFill>
                              <a:srgbClr val="000000"/>
                            </a:solidFill>
                            <a:latin typeface="Cambria Math" panose="02040503050406030204" pitchFamily="18" charset="0"/>
                          </a:rPr>
                          <m:t>𝑖</m:t>
                        </m:r>
                      </m:sub>
                    </m:sSub>
                    <m:r>
                      <a:rPr lang="en-US" altLang="ja-JP" i="1">
                        <a:solidFill>
                          <a:srgbClr val="000000"/>
                        </a:solidFill>
                        <a:latin typeface="Cambria Math" panose="02040503050406030204" pitchFamily="18" charset="0"/>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𝑦</m:t>
                        </m:r>
                      </m:e>
                      <m:sub>
                        <m:r>
                          <a:rPr lang="en-US" altLang="ja-JP" i="1">
                            <a:solidFill>
                              <a:srgbClr val="000000"/>
                            </a:solidFill>
                            <a:latin typeface="Cambria Math"/>
                          </a:rPr>
                          <m:t>𝑖</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𝑙</m:t>
                        </m:r>
                      </m:e>
                      <m:sub>
                        <m:r>
                          <a:rPr lang="en-US" altLang="ja-JP" i="1">
                            <a:solidFill>
                              <a:srgbClr val="000000"/>
                            </a:solidFill>
                            <a:latin typeface="Cambria Math"/>
                          </a:rPr>
                          <m:t>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𝑘</m:t>
                        </m:r>
                      </m:e>
                      <m:sub>
                        <m:r>
                          <a:rPr lang="en-US" altLang="ja-JP" i="1">
                            <a:solidFill>
                              <a:srgbClr val="000000"/>
                            </a:solidFill>
                            <a:latin typeface="Cambria Math"/>
                          </a:rPr>
                          <m:t>𝑖</m:t>
                        </m:r>
                      </m:sub>
                    </m:sSub>
                    <m:r>
                      <a:rPr lang="en-US" altLang="ja-JP" i="1">
                        <a:solidFill>
                          <a:srgbClr val="000000"/>
                        </a:solidFill>
                        <a:latin typeface="Cambria Math"/>
                      </a:rPr>
                      <m:t>=</m:t>
                    </m:r>
                    <m:d>
                      <m:dPr>
                        <m:begChr m:val="（"/>
                        <m:endChr m:val="）"/>
                        <m:ctrlPr>
                          <a:rPr lang="ja-JP" altLang="en-US" i="1">
                            <a:solidFill>
                              <a:srgbClr val="000000"/>
                            </a:solidFill>
                            <a:latin typeface="Cambria Math" panose="02040503050406030204" pitchFamily="18" charset="0"/>
                          </a:rPr>
                        </m:ctrlPr>
                      </m:dPr>
                      <m:e>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e>
                    </m:d>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𝑦</m:t>
                        </m:r>
                      </m:e>
                      <m:sub>
                        <m:r>
                          <a:rPr lang="en-US" altLang="ja-JP" i="1">
                            <a:solidFill>
                              <a:srgbClr val="000000"/>
                            </a:solidFill>
                            <a:latin typeface="Cambria Math"/>
                          </a:rPr>
                          <m:t>𝑖</m:t>
                        </m:r>
                      </m:sub>
                    </m:sSub>
                  </m:oMath>
                </a14:m>
                <a:endParaRPr lang="en-US" altLang="ja-JP" dirty="0">
                  <a:solidFill>
                    <a:srgbClr val="000000"/>
                  </a:solidFill>
                </a:endParaRPr>
              </a:p>
            </p:txBody>
          </p:sp>
        </mc:Choice>
        <mc:Fallback xmlns="">
          <p:sp>
            <p:nvSpPr>
              <p:cNvPr id="7" name="コンテンツ プレースホルダー 6"/>
              <p:cNvSpPr>
                <a:spLocks noGrp="1" noRot="1" noChangeAspect="1" noMove="1" noResize="1" noEditPoints="1" noAdjustHandles="1" noChangeArrowheads="1" noChangeShapeType="1" noTextEdit="1"/>
              </p:cNvSpPr>
              <p:nvPr>
                <p:ph idx="1"/>
              </p:nvPr>
            </p:nvSpPr>
            <p:spPr>
              <a:xfrm>
                <a:off x="838200" y="1825625"/>
                <a:ext cx="10515600" cy="4530728"/>
              </a:xfrm>
              <a:blipFill>
                <a:blip r:embed="rId2"/>
                <a:stretch>
                  <a:fillRect l="-1043" t="-3360" r="-812" b="-269"/>
                </a:stretch>
              </a:blipFill>
            </p:spPr>
            <p:txBody>
              <a:bodyPr/>
              <a:lstStyle/>
              <a:p>
                <a:r>
                  <a:rPr lang="ja-JP" altLang="en-US">
                    <a:noFill/>
                  </a:rPr>
                  <a:t> </a:t>
                </a:r>
              </a:p>
            </p:txBody>
          </p:sp>
        </mc:Fallback>
      </mc:AlternateContent>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10</a:t>
            </a:fld>
            <a:endParaRPr kumimoji="1" lang="ja-JP" altLang="en-US" dirty="0"/>
          </a:p>
        </p:txBody>
      </p:sp>
    </p:spTree>
    <p:extLst>
      <p:ext uri="{BB962C8B-B14F-4D97-AF65-F5344CB8AC3E}">
        <p14:creationId xmlns:p14="http://schemas.microsoft.com/office/powerpoint/2010/main" val="2151523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wipe(left)">
                                      <p:cBhvr>
                                        <p:cTn id="11" dur="500"/>
                                        <p:tgtEl>
                                          <p:spTgt spid="7">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wipe(left)">
                                      <p:cBhvr>
                                        <p:cTn id="16" dur="500"/>
                                        <p:tgtEl>
                                          <p:spTgt spid="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Effect transition="in" filter="wipe(left)">
                                      <p:cBhvr>
                                        <p:cTn id="21" dur="500"/>
                                        <p:tgtEl>
                                          <p:spTgt spid="7">
                                            <p:txEl>
                                              <p:pRg st="3" end="3"/>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wipe(left)">
                                      <p:cBhvr>
                                        <p:cTn id="25" dur="500"/>
                                        <p:tgtEl>
                                          <p:spTgt spid="7">
                                            <p:txEl>
                                              <p:pRg st="4" end="4"/>
                                            </p:txEl>
                                          </p:spTgt>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Effect transition="in" filter="wipe(left)">
                                      <p:cBhvr>
                                        <p:cTn id="29" dur="500"/>
                                        <p:tgtEl>
                                          <p:spTgt spid="7">
                                            <p:txEl>
                                              <p:pRg st="5" end="5"/>
                                            </p:txEl>
                                          </p:spTgt>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Effect transition="in" filter="wipe(left)">
                                      <p:cBhvr>
                                        <p:cTn id="33" dur="500"/>
                                        <p:tgtEl>
                                          <p:spTgt spid="7">
                                            <p:txEl>
                                              <p:pRg st="6" end="6"/>
                                            </p:txEl>
                                          </p:spTgt>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wipe(left)">
                                      <p:cBhvr>
                                        <p:cTn id="37" dur="500"/>
                                        <p:tgtEl>
                                          <p:spTgt spid="7">
                                            <p:txEl>
                                              <p:pRg st="7" end="7"/>
                                            </p:txEl>
                                          </p:spTgt>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Effect transition="in" filter="wipe(left)">
                                      <p:cBhvr>
                                        <p:cTn id="41" dur="500"/>
                                        <p:tgtEl>
                                          <p:spTgt spid="7">
                                            <p:txEl>
                                              <p:pRg st="8" end="8"/>
                                            </p:txEl>
                                          </p:spTgt>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7">
                                            <p:txEl>
                                              <p:pRg st="9" end="9"/>
                                            </p:txEl>
                                          </p:spTgt>
                                        </p:tgtEl>
                                        <p:attrNameLst>
                                          <p:attrName>style.visibility</p:attrName>
                                        </p:attrNameLst>
                                      </p:cBhvr>
                                      <p:to>
                                        <p:strVal val="visible"/>
                                      </p:to>
                                    </p:set>
                                    <p:animEffect transition="in" filter="wipe(left)">
                                      <p:cBhvr>
                                        <p:cTn id="45" dur="500"/>
                                        <p:tgtEl>
                                          <p:spTgt spid="7">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xEl>
                                              <p:pRg st="10" end="10"/>
                                            </p:txEl>
                                          </p:spTgt>
                                        </p:tgtEl>
                                        <p:attrNameLst>
                                          <p:attrName>style.visibility</p:attrName>
                                        </p:attrNameLst>
                                      </p:cBhvr>
                                      <p:to>
                                        <p:strVal val="visible"/>
                                      </p:to>
                                    </p:set>
                                    <p:animEffect transition="in" filter="wipe(left)">
                                      <p:cBhvr>
                                        <p:cTn id="50" dur="5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企業による生産の決定（つづき）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14:m>
                  <m:oMath xmlns:m="http://schemas.openxmlformats.org/officeDocument/2006/math">
                    <m:sSub>
                      <m:sSubPr>
                        <m:ctrlPr>
                          <a:rPr lang="en-US" altLang="ja-JP" i="1" smtClean="0">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oMath>
                </a14:m>
                <a:r>
                  <a:rPr lang="ja-JP" altLang="en-US" dirty="0">
                    <a:solidFill>
                      <a:srgbClr val="000000"/>
                    </a:solidFill>
                  </a:rPr>
                  <a:t> と </a:t>
                </a:r>
                <a14:m>
                  <m:oMath xmlns:m="http://schemas.openxmlformats.org/officeDocument/2006/math">
                    <m:r>
                      <a:rPr lang="en-US" altLang="ja-JP" i="1">
                        <a:solidFill>
                          <a:srgbClr val="000000"/>
                        </a:solidFill>
                        <a:latin typeface="Cambria Math" panose="02040503050406030204" pitchFamily="18" charset="0"/>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r>
                      <a:rPr lang="en-US" altLang="ja-JP" b="0" i="1" smtClean="0">
                        <a:solidFill>
                          <a:srgbClr val="000000"/>
                        </a:solidFill>
                        <a:latin typeface="Cambria Math" panose="02040503050406030204" pitchFamily="18" charset="0"/>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r>
                      <a:rPr lang="en-US" altLang="ja-JP" b="0" i="1" smtClean="0">
                        <a:solidFill>
                          <a:srgbClr val="000000"/>
                        </a:solidFill>
                        <a:latin typeface="Cambria Math" panose="02040503050406030204" pitchFamily="18" charset="0"/>
                      </a:rPr>
                      <m:t>)</m:t>
                    </m:r>
                  </m:oMath>
                </a14:m>
                <a:r>
                  <a:rPr lang="ja-JP" altLang="en-US" dirty="0">
                    <a:solidFill>
                      <a:srgbClr val="000000"/>
                    </a:solidFill>
                  </a:rPr>
                  <a:t> との大小関係と企業の生産活動：</a:t>
                </a:r>
                <a:endParaRPr lang="en-US" altLang="ja-JP" dirty="0">
                  <a:solidFill>
                    <a:srgbClr val="000000"/>
                  </a:solidFill>
                </a:endParaRPr>
              </a:p>
              <a:p>
                <a:pPr marL="971550" lvl="1" indent="-514350">
                  <a:buFont typeface="+mj-lt"/>
                  <a:buAutoNum type="arabicPeriod"/>
                </a:pPr>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a:rPr>
                      <m:t>&lt;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oMath>
                </a14:m>
                <a:r>
                  <a:rPr lang="ja-JP" altLang="en-US" dirty="0">
                    <a:solidFill>
                      <a:srgbClr val="000000"/>
                    </a:solidFill>
                  </a:rPr>
                  <a:t>：生産量＝０</a:t>
                </a:r>
                <a:endParaRPr lang="en-US" altLang="ja-JP" dirty="0">
                  <a:solidFill>
                    <a:srgbClr val="000000"/>
                  </a:solidFill>
                </a:endParaRPr>
              </a:p>
              <a:p>
                <a:pPr marL="971550" lvl="1" indent="-514350">
                  <a:buFont typeface="+mj-lt"/>
                  <a:buAutoNum type="arabicPeriod"/>
                </a:pP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oMath>
                </a14:m>
                <a:r>
                  <a:rPr lang="ja-JP" altLang="en-US" dirty="0">
                    <a:solidFill>
                      <a:srgbClr val="000000"/>
                    </a:solidFill>
                  </a:rPr>
                  <a:t>：生産量は任意の水準</a:t>
                </a:r>
                <a:endParaRPr lang="en-US" altLang="ja-JP" dirty="0">
                  <a:solidFill>
                    <a:srgbClr val="000000"/>
                  </a:solidFill>
                </a:endParaRPr>
              </a:p>
              <a:p>
                <a:pPr marL="971550" lvl="1" indent="-514350">
                  <a:buFont typeface="+mj-lt"/>
                  <a:buAutoNum type="arabicPeriod"/>
                </a:pP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a:rPr>
                      <m:t>&gt;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oMath>
                </a14:m>
                <a:r>
                  <a:rPr lang="ja-JP" altLang="en-US" dirty="0">
                    <a:solidFill>
                      <a:srgbClr val="000000"/>
                    </a:solidFill>
                  </a:rPr>
                  <a:t>：不均衡</a:t>
                </a:r>
                <a:endParaRPr lang="en-US" altLang="ja-JP" dirty="0">
                  <a:solidFill>
                    <a:srgbClr val="000000"/>
                  </a:solidFill>
                </a:endParaRPr>
              </a:p>
              <a:p>
                <a:pPr lvl="2"/>
                <a:r>
                  <a:rPr lang="ja-JP" altLang="en-US" dirty="0">
                    <a:solidFill>
                      <a:srgbClr val="000000"/>
                    </a:solidFill>
                  </a:rPr>
                  <a:t>個々の企業は生産量を拡大させようとするので、財価格の下落や賃金・資本レンタルの調整が発生</a:t>
                </a:r>
                <a:endParaRPr lang="en-US" altLang="ja-JP" dirty="0">
                  <a:solidFill>
                    <a:srgbClr val="000000"/>
                  </a:solidFill>
                </a:endParaRPr>
              </a:p>
              <a:p>
                <a:r>
                  <a:rPr lang="ja-JP" altLang="en-US" dirty="0">
                    <a:solidFill>
                      <a:srgbClr val="000000"/>
                    </a:solidFill>
                  </a:rPr>
                  <a:t>生産量と名目の財価格・要素価格の関係：</a:t>
                </a:r>
                <a:endParaRPr lang="en-US" altLang="ja-JP" dirty="0">
                  <a:solidFill>
                    <a:srgbClr val="000000"/>
                  </a:solidFill>
                </a:endParaRPr>
              </a:p>
              <a:p>
                <a:pPr lvl="1"/>
                <a:r>
                  <a:rPr lang="ja-JP" altLang="en-US" dirty="0">
                    <a:solidFill>
                      <a:srgbClr val="000000"/>
                    </a:solidFill>
                  </a:rPr>
                  <a:t>自国で第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財の生産量が正：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oMath>
                </a14:m>
                <a:r>
                  <a:rPr lang="ja-JP" altLang="en-US" dirty="0">
                    <a:solidFill>
                      <a:srgbClr val="000000"/>
                    </a:solidFill>
                  </a:rPr>
                  <a:t> </a:t>
                </a:r>
                <a:endParaRPr lang="en-US" altLang="ja-JP" dirty="0">
                  <a:solidFill>
                    <a:srgbClr val="000000"/>
                  </a:solidFill>
                </a:endParaRPr>
              </a:p>
              <a:p>
                <a:pPr lvl="1"/>
                <a:r>
                  <a:rPr lang="ja-JP" altLang="en-US" dirty="0">
                    <a:solidFill>
                      <a:srgbClr val="000000"/>
                    </a:solidFill>
                  </a:rPr>
                  <a:t>自国で第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財の生産量が０：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𝑖</m:t>
                        </m:r>
                      </m:sub>
                    </m:sSub>
                    <m:r>
                      <a:rPr lang="en-US" altLang="ja-JP" i="1">
                        <a:solidFill>
                          <a:srgbClr val="000000"/>
                        </a:solidFill>
                        <a:latin typeface="Cambria Math"/>
                        <a:ea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oMath>
                </a14:m>
                <a:r>
                  <a:rPr lang="ja-JP" altLang="en-US" dirty="0">
                    <a:solidFill>
                      <a:srgbClr val="000000"/>
                    </a:solidFill>
                  </a:rPr>
                  <a:t> </a:t>
                </a:r>
                <a:endParaRPr lang="en-US" altLang="ja-JP" dirty="0">
                  <a:solidFill>
                    <a:srgbClr val="000000"/>
                  </a:solidFill>
                </a:endParaRPr>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11</a:t>
            </a:fld>
            <a:endParaRPr kumimoji="1" lang="ja-JP" altLang="en-US" dirty="0"/>
          </a:p>
        </p:txBody>
      </p:sp>
    </p:spTree>
    <p:extLst>
      <p:ext uri="{BB962C8B-B14F-4D97-AF65-F5344CB8AC3E}">
        <p14:creationId xmlns:p14="http://schemas.microsoft.com/office/powerpoint/2010/main" val="237216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left)">
                                      <p:cBhvr>
                                        <p:cTn id="32" dur="500"/>
                                        <p:tgtEl>
                                          <p:spTgt spid="3">
                                            <p:txEl>
                                              <p:pRg st="6" end="6"/>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wipe(left)">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a:t>価格と生産の関係</a:t>
            </a:r>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idx="1"/>
              </p:nvPr>
            </p:nvSpPr>
            <p:spPr/>
            <p:txBody>
              <a:bodyPr/>
              <a:lstStyle/>
              <a:p>
                <a:r>
                  <a:rPr lang="ja-JP" altLang="en-US" dirty="0"/>
                  <a:t>一</a:t>
                </a:r>
                <a:r>
                  <a:rPr lang="ja-JP" altLang="en-US" dirty="0">
                    <a:solidFill>
                      <a:srgbClr val="000000"/>
                    </a:solidFill>
                  </a:rPr>
                  <a:t>国全体での、財の価格と生産量との関係は？</a:t>
                </a:r>
                <a:endParaRPr lang="en-US" altLang="ja-JP" dirty="0">
                  <a:solidFill>
                    <a:srgbClr val="000000"/>
                  </a:solidFill>
                </a:endParaRPr>
              </a:p>
              <a:p>
                <a:r>
                  <a:rPr lang="ja-JP" altLang="en-US" dirty="0"/>
                  <a:t>自国での生産：生産可能性フロンティア</a:t>
                </a:r>
                <a14:m>
                  <m:oMath xmlns:m="http://schemas.openxmlformats.org/officeDocument/2006/math">
                    <m:r>
                      <a:rPr lang="en-US" altLang="ja-JP" i="1">
                        <a:solidFill>
                          <a:srgbClr val="000000"/>
                        </a:solidFill>
                        <a:latin typeface="Cambria Math"/>
                      </a:rPr>
                      <m:t>𝐶</m:t>
                    </m:r>
                    <m:r>
                      <a:rPr lang="en-US" altLang="ja-JP" b="0" i="1" smtClean="0">
                        <a:solidFill>
                          <a:srgbClr val="000000"/>
                        </a:solidFill>
                        <a:latin typeface="Cambria Math" panose="02040503050406030204" pitchFamily="18" charset="0"/>
                      </a:rPr>
                      <m:t>𝐸</m:t>
                    </m:r>
                    <m:r>
                      <a:rPr lang="en-US" altLang="ja-JP" i="1">
                        <a:solidFill>
                          <a:srgbClr val="000000"/>
                        </a:solidFill>
                        <a:latin typeface="Cambria Math"/>
                      </a:rPr>
                      <m:t>𝐵</m:t>
                    </m:r>
                  </m:oMath>
                </a14:m>
                <a:r>
                  <a:rPr lang="ja-JP" altLang="en-US" dirty="0"/>
                  <a:t>上で行われる</a:t>
                </a:r>
                <a:endParaRPr lang="en-US" altLang="ja-JP" dirty="0"/>
              </a:p>
              <a:p>
                <a:r>
                  <a:rPr lang="ja-JP" altLang="en-US" dirty="0"/>
                  <a:t>→ どんな価格（相対価格）の下で</a:t>
                </a:r>
                <a:endParaRPr lang="en-US" altLang="ja-JP" dirty="0"/>
              </a:p>
              <a:p>
                <a:pPr lvl="1"/>
                <a:r>
                  <a:rPr lang="ja-JP" altLang="en-US" dirty="0"/>
                  <a:t>点</a:t>
                </a:r>
                <a14:m>
                  <m:oMath xmlns:m="http://schemas.openxmlformats.org/officeDocument/2006/math">
                    <m:r>
                      <a:rPr lang="en-US" altLang="ja-JP" i="1">
                        <a:solidFill>
                          <a:srgbClr val="000000"/>
                        </a:solidFill>
                        <a:latin typeface="Cambria Math"/>
                      </a:rPr>
                      <m:t>𝐶</m:t>
                    </m:r>
                  </m:oMath>
                </a14:m>
                <a:endParaRPr lang="en-US" altLang="ja-JP" dirty="0"/>
              </a:p>
              <a:p>
                <a:pPr lvl="1"/>
                <a:r>
                  <a:rPr lang="ja-JP" altLang="en-US" dirty="0"/>
                  <a:t>線分</a:t>
                </a:r>
                <a14:m>
                  <m:oMath xmlns:m="http://schemas.openxmlformats.org/officeDocument/2006/math">
                    <m:r>
                      <a:rPr lang="en-US" altLang="ja-JP" i="1">
                        <a:solidFill>
                          <a:srgbClr val="000000"/>
                        </a:solidFill>
                        <a:latin typeface="Cambria Math"/>
                      </a:rPr>
                      <m:t>𝐶</m:t>
                    </m:r>
                    <m:r>
                      <a:rPr lang="en-US" altLang="ja-JP" b="0" i="1" smtClean="0">
                        <a:solidFill>
                          <a:srgbClr val="000000"/>
                        </a:solidFill>
                        <a:latin typeface="Cambria Math" panose="02040503050406030204" pitchFamily="18" charset="0"/>
                      </a:rPr>
                      <m:t>𝐸</m:t>
                    </m:r>
                  </m:oMath>
                </a14:m>
                <a:r>
                  <a:rPr lang="ja-JP" altLang="en-US" dirty="0"/>
                  <a:t>上の点</a:t>
                </a:r>
                <a:endParaRPr lang="en-US" altLang="ja-JP" dirty="0"/>
              </a:p>
              <a:p>
                <a:pPr lvl="1"/>
                <a:r>
                  <a:rPr lang="ja-JP" altLang="en-US" dirty="0"/>
                  <a:t>点</a:t>
                </a:r>
                <a14:m>
                  <m:oMath xmlns:m="http://schemas.openxmlformats.org/officeDocument/2006/math">
                    <m:r>
                      <a:rPr lang="en-US" altLang="ja-JP" b="0" i="1" smtClean="0">
                        <a:solidFill>
                          <a:srgbClr val="000000"/>
                        </a:solidFill>
                        <a:latin typeface="Cambria Math" panose="02040503050406030204" pitchFamily="18" charset="0"/>
                      </a:rPr>
                      <m:t>𝐸</m:t>
                    </m:r>
                  </m:oMath>
                </a14:m>
                <a:endParaRPr lang="en-US" altLang="ja-JP" dirty="0"/>
              </a:p>
              <a:p>
                <a:pPr lvl="1"/>
                <a:r>
                  <a:rPr lang="ja-JP" altLang="en-US" dirty="0"/>
                  <a:t>線分</a:t>
                </a:r>
                <a14:m>
                  <m:oMath xmlns:m="http://schemas.openxmlformats.org/officeDocument/2006/math">
                    <m:r>
                      <a:rPr lang="en-US" altLang="ja-JP" b="0" i="1" smtClean="0">
                        <a:solidFill>
                          <a:srgbClr val="000000"/>
                        </a:solidFill>
                        <a:latin typeface="Cambria Math" panose="02040503050406030204" pitchFamily="18" charset="0"/>
                      </a:rPr>
                      <m:t>𝐸</m:t>
                    </m:r>
                    <m:r>
                      <a:rPr lang="en-US" altLang="ja-JP" i="1">
                        <a:solidFill>
                          <a:srgbClr val="000000"/>
                        </a:solidFill>
                        <a:latin typeface="Cambria Math"/>
                      </a:rPr>
                      <m:t>𝐵</m:t>
                    </m:r>
                  </m:oMath>
                </a14:m>
                <a:r>
                  <a:rPr lang="ja-JP" altLang="en-US" dirty="0"/>
                  <a:t>上の点</a:t>
                </a:r>
                <a:endParaRPr lang="en-US" altLang="ja-JP" dirty="0"/>
              </a:p>
              <a:p>
                <a:pPr lvl="1"/>
                <a:r>
                  <a:rPr lang="ja-JP" altLang="en-US" dirty="0"/>
                  <a:t>点</a:t>
                </a:r>
                <a14:m>
                  <m:oMath xmlns:m="http://schemas.openxmlformats.org/officeDocument/2006/math">
                    <m:r>
                      <a:rPr lang="en-US" altLang="ja-JP" i="1">
                        <a:solidFill>
                          <a:srgbClr val="000000"/>
                        </a:solidFill>
                        <a:latin typeface="Cambria Math"/>
                      </a:rPr>
                      <m:t>𝐵</m:t>
                    </m:r>
                  </m:oMath>
                </a14:m>
                <a:endParaRPr lang="en-US" altLang="ja-JP" dirty="0"/>
              </a:p>
              <a:p>
                <a:pPr marL="0" indent="0">
                  <a:buNone/>
                </a:pPr>
                <a:r>
                  <a:rPr lang="ja-JP" altLang="en-US" dirty="0"/>
                  <a:t>　　がそれぞれ達成されるか？</a:t>
                </a:r>
              </a:p>
              <a:p>
                <a:endParaRPr kumimoji="1" lang="ja-JP" altLang="en-US" dirty="0"/>
              </a:p>
            </p:txBody>
          </p:sp>
        </mc:Choice>
        <mc:Fallback xmlns="">
          <p:sp>
            <p:nvSpPr>
              <p:cNvPr id="7" name="コンテンツ プレースホルダー 6"/>
              <p:cNvSpPr>
                <a:spLocks noGrp="1" noRot="1" noChangeAspect="1" noMove="1" noResize="1" noEditPoints="1" noAdjustHandles="1" noChangeArrowheads="1" noChangeShapeType="1" noTextEdit="1"/>
              </p:cNvSpPr>
              <p:nvPr>
                <p:ph idx="1"/>
              </p:nvPr>
            </p:nvSpPr>
            <p:spPr>
              <a:blipFill>
                <a:blip r:embed="rId3"/>
                <a:stretch>
                  <a:fillRect l="-1043" t="-2941"/>
                </a:stretch>
              </a:blipFill>
            </p:spPr>
            <p:txBody>
              <a:bodyPr/>
              <a:lstStyle/>
              <a:p>
                <a:r>
                  <a:rPr lang="ja-JP" altLang="en-US">
                    <a:noFill/>
                  </a:rPr>
                  <a:t> </a:t>
                </a:r>
              </a:p>
            </p:txBody>
          </p:sp>
        </mc:Fallback>
      </mc:AlternateContent>
      <p:sp>
        <p:nvSpPr>
          <p:cNvPr id="5" name="スライド番号プレースホルダー 4"/>
          <p:cNvSpPr>
            <a:spLocks noGrp="1"/>
          </p:cNvSpPr>
          <p:nvPr>
            <p:ph type="sldNum" sz="quarter" idx="12"/>
          </p:nvPr>
        </p:nvSpPr>
        <p:spPr/>
        <p:txBody>
          <a:bodyPr/>
          <a:lstStyle/>
          <a:p>
            <a:fld id="{4B716EDC-74FF-435D-9BD8-54C64339F356}" type="slidenum">
              <a:rPr kumimoji="1" lang="ja-JP" altLang="en-US" smtClean="0"/>
              <a:pPr/>
              <a:t>12</a:t>
            </a:fld>
            <a:endParaRPr kumimoji="1" lang="ja-JP" altLang="en-US" dirty="0"/>
          </a:p>
        </p:txBody>
      </p:sp>
      <p:cxnSp>
        <p:nvCxnSpPr>
          <p:cNvPr id="8" name="Line 171"/>
          <p:cNvCxnSpPr/>
          <p:nvPr/>
        </p:nvCxnSpPr>
        <p:spPr bwMode="auto">
          <a:xfrm flipV="1">
            <a:off x="7551233" y="2954256"/>
            <a:ext cx="248" cy="311697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9" name="Line 172"/>
          <p:cNvCxnSpPr/>
          <p:nvPr/>
        </p:nvCxnSpPr>
        <p:spPr bwMode="auto">
          <a:xfrm flipV="1">
            <a:off x="7554023" y="6071230"/>
            <a:ext cx="3276049"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10" name="Text Box 176"/>
          <p:cNvSpPr txBox="1">
            <a:spLocks noChangeArrowheads="1"/>
          </p:cNvSpPr>
          <p:nvPr/>
        </p:nvSpPr>
        <p:spPr bwMode="auto">
          <a:xfrm>
            <a:off x="7492888" y="3275890"/>
            <a:ext cx="347946" cy="24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A</a:t>
            </a:r>
            <a:endParaRPr lang="ja-JP" altLang="en-US" sz="1400" i="1" kern="100" dirty="0">
              <a:solidFill>
                <a:prstClr val="black"/>
              </a:solidFill>
              <a:latin typeface="Century"/>
              <a:ea typeface="ＭＳ 明朝"/>
              <a:cs typeface="Times New Roman"/>
            </a:endParaRPr>
          </a:p>
        </p:txBody>
      </p:sp>
      <p:sp>
        <p:nvSpPr>
          <p:cNvPr id="11" name="Text Box 177"/>
          <p:cNvSpPr txBox="1">
            <a:spLocks noChangeArrowheads="1"/>
          </p:cNvSpPr>
          <p:nvPr/>
        </p:nvSpPr>
        <p:spPr bwMode="auto">
          <a:xfrm>
            <a:off x="9162331" y="5870475"/>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cxnSp>
        <p:nvCxnSpPr>
          <p:cNvPr id="16" name="Line 188"/>
          <p:cNvCxnSpPr/>
          <p:nvPr/>
        </p:nvCxnSpPr>
        <p:spPr bwMode="auto">
          <a:xfrm>
            <a:off x="7551233" y="3516630"/>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17" name="Text Box 192"/>
          <p:cNvSpPr txBox="1">
            <a:spLocks noChangeArrowheads="1"/>
          </p:cNvSpPr>
          <p:nvPr/>
        </p:nvSpPr>
        <p:spPr bwMode="auto">
          <a:xfrm>
            <a:off x="7263011" y="3710538"/>
            <a:ext cx="328776" cy="25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altLang="ja-JP"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18" name="Text Box 193"/>
          <p:cNvSpPr txBox="1">
            <a:spLocks noChangeArrowheads="1"/>
          </p:cNvSpPr>
          <p:nvPr/>
        </p:nvSpPr>
        <p:spPr bwMode="auto">
          <a:xfrm>
            <a:off x="10304084" y="5845996"/>
            <a:ext cx="423528" cy="26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sp>
        <p:nvSpPr>
          <p:cNvPr id="19" name="Text Box 305"/>
          <p:cNvSpPr txBox="1">
            <a:spLocks noChangeArrowheads="1"/>
          </p:cNvSpPr>
          <p:nvPr/>
        </p:nvSpPr>
        <p:spPr bwMode="auto">
          <a:xfrm>
            <a:off x="7250966" y="6077297"/>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cxnSp>
        <p:nvCxnSpPr>
          <p:cNvPr id="20" name="Line 182"/>
          <p:cNvCxnSpPr/>
          <p:nvPr/>
        </p:nvCxnSpPr>
        <p:spPr bwMode="auto">
          <a:xfrm>
            <a:off x="7564181" y="3835650"/>
            <a:ext cx="2853907" cy="2247804"/>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22" name="Oval 22"/>
          <p:cNvSpPr>
            <a:spLocks noChangeAspect="1" noChangeArrowheads="1"/>
          </p:cNvSpPr>
          <p:nvPr/>
        </p:nvSpPr>
        <p:spPr bwMode="auto">
          <a:xfrm flipH="1" flipV="1">
            <a:off x="7926892" y="4099430"/>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24" name="テキスト ボックス 23"/>
          <p:cNvSpPr txBox="1"/>
          <p:nvPr/>
        </p:nvSpPr>
        <p:spPr>
          <a:xfrm>
            <a:off x="6504857" y="2899370"/>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25" name="テキスト ボックス 24"/>
          <p:cNvSpPr txBox="1"/>
          <p:nvPr/>
        </p:nvSpPr>
        <p:spPr>
          <a:xfrm>
            <a:off x="10822857" y="5940003"/>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26" name="Object 7"/>
          <p:cNvGraphicFramePr>
            <a:graphicFrameLocks noChangeAspect="1"/>
          </p:cNvGraphicFramePr>
          <p:nvPr>
            <p:extLst>
              <p:ext uri="{D42A27DB-BD31-4B8C-83A1-F6EECF244321}">
                <p14:modId xmlns:p14="http://schemas.microsoft.com/office/powerpoint/2010/main" val="929454614"/>
              </p:ext>
            </p:extLst>
          </p:nvPr>
        </p:nvGraphicFramePr>
        <p:xfrm>
          <a:off x="7983538" y="3843338"/>
          <a:ext cx="219075" cy="239712"/>
        </p:xfrm>
        <a:graphic>
          <a:graphicData uri="http://schemas.openxmlformats.org/presentationml/2006/ole">
            <mc:AlternateContent xmlns:mc="http://schemas.openxmlformats.org/markup-compatibility/2006">
              <mc:Choice xmlns:v="urn:schemas-microsoft-com:vml" Requires="v">
                <p:oleObj spid="_x0000_s8394" name="数式" r:id="rId4" imgW="152280" imgH="164880" progId="Equation.3">
                  <p:embed/>
                </p:oleObj>
              </mc:Choice>
              <mc:Fallback>
                <p:oleObj name="数式" r:id="rId4" imgW="152280" imgH="164880" progId="Equation.3">
                  <p:embed/>
                  <p:pic>
                    <p:nvPicPr>
                      <p:cNvPr id="0" name=""/>
                      <p:cNvPicPr>
                        <a:picLocks noChangeAspect="1" noChangeArrowheads="1"/>
                      </p:cNvPicPr>
                      <p:nvPr/>
                    </p:nvPicPr>
                    <p:blipFill>
                      <a:blip r:embed="rId5"/>
                      <a:srcRect/>
                      <a:stretch>
                        <a:fillRect/>
                      </a:stretch>
                    </p:blipFill>
                    <p:spPr bwMode="auto">
                      <a:xfrm>
                        <a:off x="7983538" y="3843338"/>
                        <a:ext cx="219075"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5900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left)">
                                      <p:cBhvr>
                                        <p:cTn id="17" dur="500"/>
                                        <p:tgtEl>
                                          <p:spTgt spid="7">
                                            <p:txEl>
                                              <p:pRg st="2" end="2"/>
                                            </p:txEl>
                                          </p:spTgt>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Effect transition="in" filter="wipe(left)">
                                      <p:cBhvr>
                                        <p:cTn id="21" dur="500"/>
                                        <p:tgtEl>
                                          <p:spTgt spid="7">
                                            <p:txEl>
                                              <p:pRg st="3" end="3"/>
                                            </p:txEl>
                                          </p:spTgt>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wipe(left)">
                                      <p:cBhvr>
                                        <p:cTn id="25" dur="500"/>
                                        <p:tgtEl>
                                          <p:spTgt spid="7">
                                            <p:txEl>
                                              <p:pRg st="4" end="4"/>
                                            </p:txEl>
                                          </p:spTgt>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Effect transition="in" filter="wipe(left)">
                                      <p:cBhvr>
                                        <p:cTn id="29" dur="500"/>
                                        <p:tgtEl>
                                          <p:spTgt spid="7">
                                            <p:txEl>
                                              <p:pRg st="5" end="5"/>
                                            </p:txEl>
                                          </p:spTgt>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Effect transition="in" filter="wipe(left)">
                                      <p:cBhvr>
                                        <p:cTn id="33" dur="500"/>
                                        <p:tgtEl>
                                          <p:spTgt spid="7">
                                            <p:txEl>
                                              <p:pRg st="6" end="6"/>
                                            </p:txEl>
                                          </p:spTgt>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wipe(left)">
                                      <p:cBhvr>
                                        <p:cTn id="37" dur="500"/>
                                        <p:tgtEl>
                                          <p:spTgt spid="7">
                                            <p:txEl>
                                              <p:pRg st="7" end="7"/>
                                            </p:txEl>
                                          </p:spTgt>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Effect transition="in" filter="wipe(left)">
                                      <p:cBhvr>
                                        <p:cTn id="41"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価格と生産の関係（つづき）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199" y="1825625"/>
                <a:ext cx="6696687" cy="4321175"/>
              </a:xfrm>
            </p:spPr>
            <p:txBody>
              <a:bodyPr>
                <a:normAutofit/>
              </a:bodyPr>
              <a:lstStyle/>
              <a:p>
                <a:r>
                  <a:rPr lang="ja-JP" altLang="en-US" dirty="0">
                    <a:solidFill>
                      <a:srgbClr val="000000"/>
                    </a:solidFill>
                  </a:rPr>
                  <a:t>ケース（</a:t>
                </a:r>
                <a:r>
                  <a:rPr lang="en-US" altLang="ja-JP" dirty="0">
                    <a:solidFill>
                      <a:srgbClr val="000000"/>
                    </a:solidFill>
                  </a:rPr>
                  <a:t>a</a:t>
                </a:r>
                <a:r>
                  <a:rPr lang="ja-JP" altLang="en-US" dirty="0">
                    <a:solidFill>
                      <a:srgbClr val="000000"/>
                    </a:solidFill>
                  </a:rPr>
                  <a:t>）：生産が点</a:t>
                </a:r>
                <a14:m>
                  <m:oMath xmlns:m="http://schemas.openxmlformats.org/officeDocument/2006/math">
                    <m:r>
                      <a:rPr lang="en-US" altLang="ja-JP" i="1">
                        <a:solidFill>
                          <a:srgbClr val="000000"/>
                        </a:solidFill>
                        <a:latin typeface="Cambria Math"/>
                      </a:rPr>
                      <m:t>𝐶</m:t>
                    </m:r>
                  </m:oMath>
                </a14:m>
                <a:r>
                  <a:rPr lang="ja-JP" altLang="en-US" dirty="0">
                    <a:solidFill>
                      <a:srgbClr val="000000"/>
                    </a:solidFill>
                  </a:rPr>
                  <a:t>の場合</a:t>
                </a:r>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1</a:t>
                </a:r>
                <a:r>
                  <a:rPr lang="ja-JP" altLang="en-US" dirty="0">
                    <a:solidFill>
                      <a:srgbClr val="000000"/>
                    </a:solidFill>
                  </a:rPr>
                  <a:t>財の生産量＝０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a:ea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r>
                      <a:rPr lang="en-US" altLang="ja-JP" i="1">
                        <a:solidFill>
                          <a:srgbClr val="000000"/>
                        </a:solidFill>
                        <a:latin typeface="Cambria Math"/>
                      </a:rPr>
                      <m:t> </m:t>
                    </m:r>
                  </m:oMath>
                </a14:m>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2</a:t>
                </a:r>
                <a:r>
                  <a:rPr lang="ja-JP" altLang="en-US" dirty="0">
                    <a:solidFill>
                      <a:srgbClr val="000000"/>
                    </a:solidFill>
                  </a:rPr>
                  <a:t>財の生産量＞０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oMath>
                </a14:m>
                <a:endParaRPr lang="en-US" altLang="ja-JP" dirty="0">
                  <a:solidFill>
                    <a:srgbClr val="000000"/>
                  </a:solidFill>
                </a:endParaRPr>
              </a:p>
              <a:p>
                <a:pPr lvl="1"/>
                <a:r>
                  <a:rPr lang="ja-JP" altLang="en-US" dirty="0">
                    <a:solidFill>
                      <a:srgbClr val="000000"/>
                    </a:solidFill>
                  </a:rPr>
                  <a:t>労働市場：失業が存在 → </a:t>
                </a:r>
                <a14:m>
                  <m:oMath xmlns:m="http://schemas.openxmlformats.org/officeDocument/2006/math">
                    <m:r>
                      <a:rPr lang="en-US" altLang="ja-JP" i="1">
                        <a:solidFill>
                          <a:srgbClr val="000000"/>
                        </a:solidFill>
                        <a:latin typeface="Cambria Math"/>
                      </a:rPr>
                      <m:t>𝑊</m:t>
                    </m:r>
                    <m:r>
                      <a:rPr lang="en-US" altLang="ja-JP" b="0" i="1" smtClean="0">
                        <a:solidFill>
                          <a:srgbClr val="000000"/>
                        </a:solidFill>
                        <a:latin typeface="Cambria Math" panose="02040503050406030204" pitchFamily="18" charset="0"/>
                      </a:rPr>
                      <m:t>=</m:t>
                    </m:r>
                    <m:r>
                      <a:rPr lang="en-US" altLang="ja-JP" b="0" i="1" smtClean="0">
                        <a:solidFill>
                          <a:srgbClr val="000000"/>
                        </a:solidFill>
                        <a:latin typeface="Cambria Math" panose="02040503050406030204" pitchFamily="18" charset="0"/>
                      </a:rPr>
                      <m:t>0</m:t>
                    </m:r>
                  </m:oMath>
                </a14:m>
                <a:endParaRPr lang="en-US" altLang="ja-JP" dirty="0">
                  <a:solidFill>
                    <a:srgbClr val="000000"/>
                  </a:solidFill>
                </a:endParaRPr>
              </a:p>
              <a:p>
                <a:pPr lvl="2"/>
                <a:r>
                  <a:rPr lang="ja-JP" altLang="en-US" dirty="0">
                    <a:solidFill>
                      <a:srgbClr val="000000"/>
                    </a:solidFill>
                  </a:rPr>
                  <a:t>労働賦存量や投入係数が固定されている</a:t>
                </a:r>
                <a:endParaRPr lang="en-US" altLang="ja-JP" dirty="0">
                  <a:solidFill>
                    <a:srgbClr val="000000"/>
                  </a:solidFill>
                </a:endParaRPr>
              </a:p>
              <a:p>
                <a:pPr lvl="2"/>
                <a:r>
                  <a:rPr lang="ja-JP" altLang="en-US" dirty="0">
                    <a:solidFill>
                      <a:srgbClr val="000000"/>
                    </a:solidFill>
                  </a:rPr>
                  <a:t>→ 供給＞需要であっても需給が賃金率に応じて変化せず、超過供給は解消されない</a:t>
                </a:r>
                <a:endParaRPr lang="en-US" altLang="ja-JP" dirty="0">
                  <a:solidFill>
                    <a:srgbClr val="000000"/>
                  </a:solidFill>
                </a:endParaRPr>
              </a:p>
              <a:p>
                <a:pPr lvl="2"/>
                <a:r>
                  <a:rPr lang="ja-JP" altLang="en-US" dirty="0">
                    <a:solidFill>
                      <a:srgbClr val="000000"/>
                    </a:solidFill>
                  </a:rPr>
                  <a:t>→ 賃金が</a:t>
                </a:r>
                <a:r>
                  <a:rPr lang="en-US" altLang="ja-JP" dirty="0">
                    <a:solidFill>
                      <a:srgbClr val="000000"/>
                    </a:solidFill>
                  </a:rPr>
                  <a:t>0</a:t>
                </a:r>
                <a:r>
                  <a:rPr lang="ja-JP" altLang="en-US" dirty="0" err="1">
                    <a:solidFill>
                      <a:srgbClr val="000000"/>
                    </a:solidFill>
                  </a:rPr>
                  <a:t>まで</a:t>
                </a:r>
                <a:r>
                  <a:rPr lang="ja-JP" altLang="en-US" dirty="0">
                    <a:solidFill>
                      <a:srgbClr val="000000"/>
                    </a:solidFill>
                  </a:rPr>
                  <a:t>下がってしまう</a:t>
                </a:r>
                <a:endParaRPr lang="en-US" altLang="ja-JP" dirty="0">
                  <a:solidFill>
                    <a:srgbClr val="000000"/>
                  </a:solidFill>
                </a:endParaRPr>
              </a:p>
              <a:p>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a:ea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oMath>
                </a14:m>
                <a:r>
                  <a:rPr lang="ja-JP" altLang="en-US" dirty="0">
                    <a:solidFill>
                      <a:srgbClr val="000000"/>
                    </a:solidFill>
                  </a:rPr>
                  <a:t>かつ</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oMath>
                </a14:m>
                <a:endParaRPr lang="en-US" altLang="ja-JP" dirty="0">
                  <a:solidFill>
                    <a:srgbClr val="000000"/>
                  </a:solidFill>
                </a:endParaRPr>
              </a:p>
              <a:p>
                <a:r>
                  <a:rPr lang="ja-JP" altLang="en-US" dirty="0">
                    <a:solidFill>
                      <a:srgbClr val="000000"/>
                    </a:solidFill>
                  </a:rPr>
                  <a:t>→ 第</a:t>
                </a:r>
                <a:r>
                  <a:rPr lang="en-US" altLang="ja-JP" dirty="0">
                    <a:solidFill>
                      <a:srgbClr val="000000"/>
                    </a:solidFill>
                  </a:rPr>
                  <a:t>1</a:t>
                </a:r>
                <a:r>
                  <a:rPr lang="ja-JP" altLang="en-US" dirty="0">
                    <a:solidFill>
                      <a:srgbClr val="000000"/>
                    </a:solidFill>
                  </a:rPr>
                  <a:t>財の相対価格：</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𝑝</m:t>
                        </m:r>
                      </m:e>
                      <m:sub>
                        <m:r>
                          <a:rPr lang="en-US" altLang="ja-JP" i="1">
                            <a:solidFill>
                              <a:srgbClr val="000000"/>
                            </a:solidFill>
                            <a:latin typeface="Cambria Math"/>
                          </a:rPr>
                          <m:t>1</m:t>
                        </m:r>
                      </m:sub>
                    </m:sSub>
                    <m:r>
                      <a:rPr lang="en-US" altLang="ja-JP" i="1">
                        <a:solidFill>
                          <a:srgbClr val="000000"/>
                        </a:solidFill>
                        <a:latin typeface="Cambria Math"/>
                      </a:rPr>
                      <m:t>=</m:t>
                    </m:r>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den>
                    </m:f>
                    <m:r>
                      <a:rPr lang="en-US" altLang="ja-JP" i="1">
                        <a:solidFill>
                          <a:srgbClr val="000000"/>
                        </a:solidFill>
                        <a:latin typeface="Cambria Math"/>
                        <a:ea typeface="Cambria Math"/>
                      </a:rPr>
                      <m:t>≤</m:t>
                    </m:r>
                    <m:f>
                      <m:fPr>
                        <m:ctrlPr>
                          <a:rPr lang="en-US" altLang="ja-JP" i="1" smtClean="0">
                            <a:solidFill>
                              <a:srgbClr val="000000"/>
                            </a:solidFill>
                            <a:latin typeface="Cambria Math" panose="02040503050406030204" pitchFamily="18" charset="0"/>
                            <a:ea typeface="Cambria Math"/>
                          </a:rPr>
                        </m:ctrlPr>
                      </m:fPr>
                      <m:num>
                        <m:sSub>
                          <m:sSubPr>
                            <m:ctrlPr>
                              <a:rPr lang="en-US" altLang="ja-JP" i="1" dirty="0">
                                <a:solidFill>
                                  <a:srgbClr val="000000"/>
                                </a:solidFill>
                                <a:latin typeface="Cambria Math" panose="02040503050406030204" pitchFamily="18" charset="0"/>
                              </a:rPr>
                            </m:ctrlPr>
                          </m:sSubPr>
                          <m:e>
                            <m:r>
                              <a:rPr lang="en-US" altLang="ja-JP" i="1" dirty="0">
                                <a:solidFill>
                                  <a:srgbClr val="000000"/>
                                </a:solidFill>
                                <a:latin typeface="Cambria Math"/>
                              </a:rPr>
                              <m:t>𝑎</m:t>
                            </m:r>
                          </m:e>
                          <m:sub>
                            <m:r>
                              <a:rPr lang="en-US" altLang="ja-JP" i="1" dirty="0">
                                <a:solidFill>
                                  <a:srgbClr val="000000"/>
                                </a:solidFill>
                                <a:latin typeface="Cambria Math"/>
                              </a:rPr>
                              <m:t>𝐾</m:t>
                            </m:r>
                            <m:r>
                              <a:rPr lang="en-US" altLang="ja-JP" i="1" dirty="0">
                                <a:solidFill>
                                  <a:srgbClr val="000000"/>
                                </a:solidFill>
                                <a:latin typeface="Cambria Math"/>
                              </a:rPr>
                              <m:t>1</m:t>
                            </m:r>
                          </m:sub>
                        </m:sSub>
                      </m:num>
                      <m:den>
                        <m:sSub>
                          <m:sSubPr>
                            <m:ctrlPr>
                              <a:rPr lang="en-US" altLang="ja-JP" i="1" dirty="0">
                                <a:solidFill>
                                  <a:srgbClr val="000000"/>
                                </a:solidFill>
                                <a:latin typeface="Cambria Math" panose="02040503050406030204" pitchFamily="18" charset="0"/>
                              </a:rPr>
                            </m:ctrlPr>
                          </m:sSubPr>
                          <m:e>
                            <m:r>
                              <a:rPr lang="en-US" altLang="ja-JP" i="1" dirty="0">
                                <a:solidFill>
                                  <a:srgbClr val="000000"/>
                                </a:solidFill>
                                <a:latin typeface="Cambria Math"/>
                              </a:rPr>
                              <m:t>𝑎</m:t>
                            </m:r>
                          </m:e>
                          <m:sub>
                            <m:r>
                              <a:rPr lang="en-US" altLang="ja-JP" i="1" dirty="0">
                                <a:solidFill>
                                  <a:srgbClr val="000000"/>
                                </a:solidFill>
                                <a:latin typeface="Cambria Math"/>
                              </a:rPr>
                              <m:t>𝐾</m:t>
                            </m:r>
                            <m:r>
                              <a:rPr lang="en-US" altLang="ja-JP" i="1" dirty="0">
                                <a:solidFill>
                                  <a:srgbClr val="000000"/>
                                </a:solidFill>
                                <a:latin typeface="Cambria Math"/>
                              </a:rPr>
                              <m:t>2</m:t>
                            </m:r>
                          </m:sub>
                        </m:sSub>
                      </m:den>
                    </m:f>
                  </m:oMath>
                </a14:m>
                <a:endParaRPr kumimoji="1"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199" y="1825625"/>
                <a:ext cx="6696687" cy="4321175"/>
              </a:xfrm>
              <a:blipFill>
                <a:blip r:embed="rId3"/>
                <a:stretch>
                  <a:fillRect l="-1547" t="-2962" r="-91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13</a:t>
            </a:fld>
            <a:endParaRPr kumimoji="1" lang="ja-JP" altLang="en-US" dirty="0"/>
          </a:p>
        </p:txBody>
      </p:sp>
      <p:cxnSp>
        <p:nvCxnSpPr>
          <p:cNvPr id="18" name="Line 171"/>
          <p:cNvCxnSpPr/>
          <p:nvPr/>
        </p:nvCxnSpPr>
        <p:spPr bwMode="auto">
          <a:xfrm flipV="1">
            <a:off x="7894133" y="1880511"/>
            <a:ext cx="248" cy="311697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19" name="Line 172"/>
          <p:cNvCxnSpPr/>
          <p:nvPr/>
        </p:nvCxnSpPr>
        <p:spPr bwMode="auto">
          <a:xfrm flipV="1">
            <a:off x="7896923" y="4997485"/>
            <a:ext cx="3276049"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20" name="Text Box 176"/>
          <p:cNvSpPr txBox="1">
            <a:spLocks noChangeArrowheads="1"/>
          </p:cNvSpPr>
          <p:nvPr/>
        </p:nvSpPr>
        <p:spPr bwMode="auto">
          <a:xfrm>
            <a:off x="7835788" y="2202145"/>
            <a:ext cx="347946" cy="24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A</a:t>
            </a:r>
            <a:endParaRPr lang="ja-JP" altLang="en-US" sz="1400" i="1" kern="100" dirty="0">
              <a:solidFill>
                <a:prstClr val="black"/>
              </a:solidFill>
              <a:latin typeface="Century"/>
              <a:ea typeface="ＭＳ 明朝"/>
              <a:cs typeface="Times New Roman"/>
            </a:endParaRPr>
          </a:p>
        </p:txBody>
      </p:sp>
      <p:sp>
        <p:nvSpPr>
          <p:cNvPr id="21" name="Text Box 177"/>
          <p:cNvSpPr txBox="1">
            <a:spLocks noChangeArrowheads="1"/>
          </p:cNvSpPr>
          <p:nvPr/>
        </p:nvSpPr>
        <p:spPr bwMode="auto">
          <a:xfrm>
            <a:off x="9505231" y="4796730"/>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cxnSp>
        <p:nvCxnSpPr>
          <p:cNvPr id="22" name="Line 188"/>
          <p:cNvCxnSpPr/>
          <p:nvPr/>
        </p:nvCxnSpPr>
        <p:spPr bwMode="auto">
          <a:xfrm>
            <a:off x="7894133" y="2442885"/>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23" name="Text Box 192"/>
          <p:cNvSpPr txBox="1">
            <a:spLocks noChangeArrowheads="1"/>
          </p:cNvSpPr>
          <p:nvPr/>
        </p:nvSpPr>
        <p:spPr bwMode="auto">
          <a:xfrm>
            <a:off x="7565357" y="2625370"/>
            <a:ext cx="328776" cy="25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altLang="ja-JP"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24" name="Text Box 193"/>
          <p:cNvSpPr txBox="1">
            <a:spLocks noChangeArrowheads="1"/>
          </p:cNvSpPr>
          <p:nvPr/>
        </p:nvSpPr>
        <p:spPr bwMode="auto">
          <a:xfrm>
            <a:off x="10646984" y="4772251"/>
            <a:ext cx="423528" cy="26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sp>
        <p:nvSpPr>
          <p:cNvPr id="25" name="Text Box 305"/>
          <p:cNvSpPr txBox="1">
            <a:spLocks noChangeArrowheads="1"/>
          </p:cNvSpPr>
          <p:nvPr/>
        </p:nvSpPr>
        <p:spPr bwMode="auto">
          <a:xfrm>
            <a:off x="7593866" y="5003552"/>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cxnSp>
        <p:nvCxnSpPr>
          <p:cNvPr id="26" name="Line 182"/>
          <p:cNvCxnSpPr/>
          <p:nvPr/>
        </p:nvCxnSpPr>
        <p:spPr bwMode="auto">
          <a:xfrm>
            <a:off x="7907081" y="2761905"/>
            <a:ext cx="2853907" cy="2247804"/>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27" name="Oval 22"/>
          <p:cNvSpPr>
            <a:spLocks noChangeAspect="1" noChangeArrowheads="1"/>
          </p:cNvSpPr>
          <p:nvPr/>
        </p:nvSpPr>
        <p:spPr bwMode="auto">
          <a:xfrm flipH="1" flipV="1">
            <a:off x="8269792" y="3025685"/>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28" name="テキスト ボックス 27"/>
          <p:cNvSpPr txBox="1"/>
          <p:nvPr/>
        </p:nvSpPr>
        <p:spPr>
          <a:xfrm>
            <a:off x="6847757" y="1825625"/>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29" name="テキスト ボックス 28"/>
          <p:cNvSpPr txBox="1"/>
          <p:nvPr/>
        </p:nvSpPr>
        <p:spPr>
          <a:xfrm>
            <a:off x="11165757" y="4866258"/>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30" name="Object 7"/>
          <p:cNvGraphicFramePr>
            <a:graphicFrameLocks noChangeAspect="1"/>
          </p:cNvGraphicFramePr>
          <p:nvPr>
            <p:extLst>
              <p:ext uri="{D42A27DB-BD31-4B8C-83A1-F6EECF244321}">
                <p14:modId xmlns:p14="http://schemas.microsoft.com/office/powerpoint/2010/main" val="3197898973"/>
              </p:ext>
            </p:extLst>
          </p:nvPr>
        </p:nvGraphicFramePr>
        <p:xfrm>
          <a:off x="8326438" y="2769593"/>
          <a:ext cx="219075" cy="239712"/>
        </p:xfrm>
        <a:graphic>
          <a:graphicData uri="http://schemas.openxmlformats.org/presentationml/2006/ole">
            <mc:AlternateContent xmlns:mc="http://schemas.openxmlformats.org/markup-compatibility/2006">
              <mc:Choice xmlns:v="urn:schemas-microsoft-com:vml" Requires="v">
                <p:oleObj spid="_x0000_s24619" name="数式" r:id="rId4" imgW="152280" imgH="164880" progId="Equation.3">
                  <p:embed/>
                </p:oleObj>
              </mc:Choice>
              <mc:Fallback>
                <p:oleObj name="数式" r:id="rId4" imgW="152280" imgH="164880" progId="Equation.3">
                  <p:embed/>
                  <p:pic>
                    <p:nvPicPr>
                      <p:cNvPr id="26" name="Object 7"/>
                      <p:cNvPicPr>
                        <a:picLocks noChangeAspect="1" noChangeArrowheads="1"/>
                      </p:cNvPicPr>
                      <p:nvPr/>
                    </p:nvPicPr>
                    <p:blipFill>
                      <a:blip r:embed="rId5"/>
                      <a:srcRect/>
                      <a:stretch>
                        <a:fillRect/>
                      </a:stretch>
                    </p:blipFill>
                    <p:spPr bwMode="auto">
                      <a:xfrm>
                        <a:off x="8326438" y="2769593"/>
                        <a:ext cx="219075"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 name="楕円 30"/>
          <p:cNvSpPr/>
          <p:nvPr/>
        </p:nvSpPr>
        <p:spPr>
          <a:xfrm>
            <a:off x="7847853" y="2706121"/>
            <a:ext cx="105508" cy="11156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87863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left)">
                                      <p:cBhvr>
                                        <p:cTn id="19" dur="500"/>
                                        <p:tgtEl>
                                          <p:spTgt spid="3">
                                            <p:txEl>
                                              <p:pRg st="2" end="2"/>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left)">
                                      <p:cBhvr>
                                        <p:cTn id="31" dur="500"/>
                                        <p:tgtEl>
                                          <p:spTgt spid="3">
                                            <p:txEl>
                                              <p:pRg st="5" end="5"/>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left)">
                                      <p:cBhvr>
                                        <p:cTn id="35" dur="5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wipe(left)">
                                      <p:cBhvr>
                                        <p:cTn id="40" dur="500"/>
                                        <p:tgtEl>
                                          <p:spTgt spid="3">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wipe(left)">
                                      <p:cBhvr>
                                        <p:cTn id="4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価格と生産の関係（つづき）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r>
                  <a:rPr lang="ja-JP" altLang="en-US" dirty="0">
                    <a:solidFill>
                      <a:srgbClr val="000000"/>
                    </a:solidFill>
                  </a:rPr>
                  <a:t>ケース（</a:t>
                </a:r>
                <a:r>
                  <a:rPr lang="en-US" altLang="ja-JP" dirty="0">
                    <a:solidFill>
                      <a:srgbClr val="000000"/>
                    </a:solidFill>
                  </a:rPr>
                  <a:t>b</a:t>
                </a:r>
                <a:r>
                  <a:rPr lang="ja-JP" altLang="en-US" dirty="0">
                    <a:solidFill>
                      <a:srgbClr val="000000"/>
                    </a:solidFill>
                  </a:rPr>
                  <a:t>）：生産の組み合わせが</a:t>
                </a:r>
                <a14:m>
                  <m:oMath xmlns:m="http://schemas.openxmlformats.org/officeDocument/2006/math">
                    <m:r>
                      <a:rPr lang="en-US" altLang="ja-JP" i="1">
                        <a:solidFill>
                          <a:srgbClr val="000000"/>
                        </a:solidFill>
                        <a:latin typeface="Cambria Math"/>
                      </a:rPr>
                      <m:t>𝐶</m:t>
                    </m:r>
                    <m:r>
                      <a:rPr lang="en-US" altLang="ja-JP" b="0" i="1" smtClean="0">
                        <a:solidFill>
                          <a:srgbClr val="000000"/>
                        </a:solidFill>
                        <a:latin typeface="Cambria Math" panose="02040503050406030204" pitchFamily="18" charset="0"/>
                      </a:rPr>
                      <m:t>𝐸</m:t>
                    </m:r>
                  </m:oMath>
                </a14:m>
                <a:r>
                  <a:rPr lang="ja-JP" altLang="en-US" dirty="0">
                    <a:solidFill>
                      <a:srgbClr val="000000"/>
                    </a:solidFill>
                  </a:rPr>
                  <a:t>上の場合</a:t>
                </a:r>
                <a:endParaRPr lang="en-US" altLang="ja-JP" dirty="0">
                  <a:solidFill>
                    <a:srgbClr val="000000"/>
                  </a:solidFill>
                </a:endParaRPr>
              </a:p>
              <a:p>
                <a:pPr lvl="1"/>
                <a:r>
                  <a:rPr lang="ja-JP" altLang="en-US" dirty="0">
                    <a:solidFill>
                      <a:srgbClr val="000000"/>
                    </a:solidFill>
                  </a:rPr>
                  <a:t>両財の生産量＞０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b="0" i="1" smtClean="0">
                        <a:solidFill>
                          <a:srgbClr val="000000"/>
                        </a:solidFill>
                        <a:latin typeface="Cambria Math" panose="02040503050406030204" pitchFamily="18" charset="0"/>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oMath>
                </a14:m>
                <a:r>
                  <a:rPr lang="en-US" altLang="ja-JP" dirty="0">
                    <a:solidFill>
                      <a:srgbClr val="000000"/>
                    </a:solidFill>
                  </a:rPr>
                  <a:t> </a:t>
                </a:r>
                <a:r>
                  <a:rPr lang="ja-JP" altLang="en-US" dirty="0">
                    <a:solidFill>
                      <a:srgbClr val="000000"/>
                    </a:solidFill>
                  </a:rPr>
                  <a:t>かつ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oMath>
                </a14:m>
                <a:r>
                  <a:rPr lang="ja-JP" altLang="en-US" dirty="0">
                    <a:solidFill>
                      <a:srgbClr val="000000"/>
                    </a:solidFill>
                  </a:rPr>
                  <a:t> </a:t>
                </a:r>
                <a:endParaRPr lang="en-US" altLang="ja-JP" dirty="0">
                  <a:solidFill>
                    <a:srgbClr val="000000"/>
                  </a:solidFill>
                </a:endParaRPr>
              </a:p>
              <a:p>
                <a:pPr lvl="1"/>
                <a:r>
                  <a:rPr lang="ja-JP" altLang="en-US" dirty="0">
                    <a:solidFill>
                      <a:srgbClr val="000000"/>
                    </a:solidFill>
                  </a:rPr>
                  <a:t>失業の存在 → </a:t>
                </a:r>
                <a14:m>
                  <m:oMath xmlns:m="http://schemas.openxmlformats.org/officeDocument/2006/math">
                    <m:r>
                      <a:rPr lang="en-US" altLang="ja-JP" i="1">
                        <a:solidFill>
                          <a:srgbClr val="000000"/>
                        </a:solidFill>
                        <a:latin typeface="Cambria Math"/>
                      </a:rPr>
                      <m:t>𝑊</m:t>
                    </m:r>
                    <m:r>
                      <a:rPr lang="en-US" altLang="ja-JP" i="1">
                        <a:solidFill>
                          <a:srgbClr val="000000"/>
                        </a:solidFill>
                        <a:latin typeface="Cambria Math" panose="02040503050406030204" pitchFamily="18" charset="0"/>
                      </a:rPr>
                      <m:t>=0</m:t>
                    </m:r>
                  </m:oMath>
                </a14:m>
                <a:endParaRPr lang="en-US" altLang="ja-JP" dirty="0">
                  <a:solidFill>
                    <a:srgbClr val="000000"/>
                  </a:solidFill>
                </a:endParaRPr>
              </a:p>
              <a:p>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𝑅𝑎</m:t>
                        </m:r>
                      </m:e>
                      <m:sub>
                        <m:r>
                          <a:rPr lang="en-US" altLang="ja-JP" i="1">
                            <a:solidFill>
                              <a:srgbClr val="000000"/>
                            </a:solidFill>
                            <a:latin typeface="Cambria Math"/>
                          </a:rPr>
                          <m:t>𝐾</m:t>
                        </m:r>
                        <m:r>
                          <a:rPr lang="en-US" altLang="ja-JP" i="1">
                            <a:solidFill>
                              <a:srgbClr val="000000"/>
                            </a:solidFill>
                            <a:latin typeface="Cambria Math"/>
                          </a:rPr>
                          <m:t>1</m:t>
                        </m:r>
                      </m:sub>
                    </m:sSub>
                  </m:oMath>
                </a14:m>
                <a:r>
                  <a:rPr lang="ja-JP" altLang="en-US" dirty="0">
                    <a:solidFill>
                      <a:srgbClr val="000000"/>
                    </a:solidFill>
                  </a:rPr>
                  <a:t> かつ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rPr>
                      <m: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𝑅𝑎</m:t>
                        </m:r>
                      </m:e>
                      <m:sub>
                        <m:r>
                          <a:rPr lang="en-US" altLang="ja-JP" i="1">
                            <a:solidFill>
                              <a:srgbClr val="000000"/>
                            </a:solidFill>
                            <a:latin typeface="Cambria Math"/>
                          </a:rPr>
                          <m:t>𝐾</m:t>
                        </m:r>
                        <m:r>
                          <a:rPr lang="en-US" altLang="ja-JP" i="1">
                            <a:solidFill>
                              <a:srgbClr val="000000"/>
                            </a:solidFill>
                            <a:latin typeface="Cambria Math"/>
                          </a:rPr>
                          <m:t>2</m:t>
                        </m:r>
                      </m:sub>
                    </m:sSub>
                  </m:oMath>
                </a14:m>
                <a:endParaRPr lang="en-US" altLang="ja-JP" dirty="0">
                  <a:solidFill>
                    <a:srgbClr val="000000"/>
                  </a:solidFill>
                </a:endParaRPr>
              </a:p>
              <a:p>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𝑝</m:t>
                        </m:r>
                      </m:e>
                      <m:sub>
                        <m:r>
                          <a:rPr lang="en-US" altLang="ja-JP" i="1">
                            <a:solidFill>
                              <a:srgbClr val="000000"/>
                            </a:solidFill>
                            <a:latin typeface="Cambria Math"/>
                          </a:rPr>
                          <m:t>1</m:t>
                        </m:r>
                      </m:sub>
                    </m:sSub>
                    <m:r>
                      <a:rPr lang="en-US" altLang="ja-JP" i="1">
                        <a:solidFill>
                          <a:srgbClr val="000000"/>
                        </a:solidFill>
                        <a:latin typeface="Cambria Math"/>
                      </a:rPr>
                      <m:t>=</m:t>
                    </m:r>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den>
                    </m:f>
                  </m:oMath>
                </a14:m>
                <a:endParaRPr lang="en-US" altLang="ja-JP"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a:blip r:embed="rId3"/>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14</a:t>
            </a:fld>
            <a:endParaRPr kumimoji="1" lang="ja-JP" altLang="en-US" dirty="0"/>
          </a:p>
        </p:txBody>
      </p:sp>
      <p:cxnSp>
        <p:nvCxnSpPr>
          <p:cNvPr id="5" name="Line 171"/>
          <p:cNvCxnSpPr/>
          <p:nvPr/>
        </p:nvCxnSpPr>
        <p:spPr bwMode="auto">
          <a:xfrm flipV="1">
            <a:off x="7740803" y="2955460"/>
            <a:ext cx="248" cy="311697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6" name="Line 172"/>
          <p:cNvCxnSpPr/>
          <p:nvPr/>
        </p:nvCxnSpPr>
        <p:spPr bwMode="auto">
          <a:xfrm flipV="1">
            <a:off x="7743593" y="6072434"/>
            <a:ext cx="3276049"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7" name="Text Box 176"/>
          <p:cNvSpPr txBox="1">
            <a:spLocks noChangeArrowheads="1"/>
          </p:cNvSpPr>
          <p:nvPr/>
        </p:nvSpPr>
        <p:spPr bwMode="auto">
          <a:xfrm>
            <a:off x="7682458" y="3277094"/>
            <a:ext cx="347946" cy="24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A</a:t>
            </a:r>
            <a:endParaRPr lang="ja-JP" altLang="en-US" sz="1400" i="1" kern="100" dirty="0">
              <a:solidFill>
                <a:prstClr val="black"/>
              </a:solidFill>
              <a:latin typeface="Century"/>
              <a:ea typeface="ＭＳ 明朝"/>
              <a:cs typeface="Times New Roman"/>
            </a:endParaRPr>
          </a:p>
        </p:txBody>
      </p:sp>
      <p:sp>
        <p:nvSpPr>
          <p:cNvPr id="8" name="Text Box 177"/>
          <p:cNvSpPr txBox="1">
            <a:spLocks noChangeArrowheads="1"/>
          </p:cNvSpPr>
          <p:nvPr/>
        </p:nvSpPr>
        <p:spPr bwMode="auto">
          <a:xfrm>
            <a:off x="9351901" y="5871679"/>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cxnSp>
        <p:nvCxnSpPr>
          <p:cNvPr id="9" name="Line 188"/>
          <p:cNvCxnSpPr/>
          <p:nvPr/>
        </p:nvCxnSpPr>
        <p:spPr bwMode="auto">
          <a:xfrm>
            <a:off x="7740803" y="3517834"/>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10" name="Text Box 192"/>
          <p:cNvSpPr txBox="1">
            <a:spLocks noChangeArrowheads="1"/>
          </p:cNvSpPr>
          <p:nvPr/>
        </p:nvSpPr>
        <p:spPr bwMode="auto">
          <a:xfrm>
            <a:off x="7452581" y="3711742"/>
            <a:ext cx="328776" cy="25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altLang="ja-JP"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11" name="Text Box 193"/>
          <p:cNvSpPr txBox="1">
            <a:spLocks noChangeArrowheads="1"/>
          </p:cNvSpPr>
          <p:nvPr/>
        </p:nvSpPr>
        <p:spPr bwMode="auto">
          <a:xfrm>
            <a:off x="10493654" y="5847200"/>
            <a:ext cx="423528" cy="26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sp>
        <p:nvSpPr>
          <p:cNvPr id="12" name="Text Box 305"/>
          <p:cNvSpPr txBox="1">
            <a:spLocks noChangeArrowheads="1"/>
          </p:cNvSpPr>
          <p:nvPr/>
        </p:nvSpPr>
        <p:spPr bwMode="auto">
          <a:xfrm>
            <a:off x="7440536" y="6078501"/>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cxnSp>
        <p:nvCxnSpPr>
          <p:cNvPr id="13" name="Line 182"/>
          <p:cNvCxnSpPr/>
          <p:nvPr/>
        </p:nvCxnSpPr>
        <p:spPr bwMode="auto">
          <a:xfrm>
            <a:off x="7753751" y="3836854"/>
            <a:ext cx="2853907" cy="2247804"/>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14" name="Oval 22"/>
          <p:cNvSpPr>
            <a:spLocks noChangeAspect="1" noChangeArrowheads="1"/>
          </p:cNvSpPr>
          <p:nvPr/>
        </p:nvSpPr>
        <p:spPr bwMode="auto">
          <a:xfrm flipH="1" flipV="1">
            <a:off x="8116462" y="4100634"/>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15" name="テキスト ボックス 14"/>
          <p:cNvSpPr txBox="1"/>
          <p:nvPr/>
        </p:nvSpPr>
        <p:spPr>
          <a:xfrm>
            <a:off x="6694427" y="2900574"/>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16" name="テキスト ボックス 15"/>
          <p:cNvSpPr txBox="1"/>
          <p:nvPr/>
        </p:nvSpPr>
        <p:spPr>
          <a:xfrm>
            <a:off x="11012427" y="5941207"/>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17" name="Object 7"/>
          <p:cNvGraphicFramePr>
            <a:graphicFrameLocks noChangeAspect="1"/>
          </p:cNvGraphicFramePr>
          <p:nvPr>
            <p:extLst>
              <p:ext uri="{D42A27DB-BD31-4B8C-83A1-F6EECF244321}">
                <p14:modId xmlns:p14="http://schemas.microsoft.com/office/powerpoint/2010/main" val="3343291376"/>
              </p:ext>
            </p:extLst>
          </p:nvPr>
        </p:nvGraphicFramePr>
        <p:xfrm>
          <a:off x="8173108" y="3844542"/>
          <a:ext cx="219075" cy="239712"/>
        </p:xfrm>
        <a:graphic>
          <a:graphicData uri="http://schemas.openxmlformats.org/presentationml/2006/ole">
            <mc:AlternateContent xmlns:mc="http://schemas.openxmlformats.org/markup-compatibility/2006">
              <mc:Choice xmlns:v="urn:schemas-microsoft-com:vml" Requires="v">
                <p:oleObj spid="_x0000_s25642" name="数式" r:id="rId4" imgW="152280" imgH="164880" progId="Equation.3">
                  <p:embed/>
                </p:oleObj>
              </mc:Choice>
              <mc:Fallback>
                <p:oleObj name="数式" r:id="rId4" imgW="152280" imgH="164880" progId="Equation.3">
                  <p:embed/>
                  <p:pic>
                    <p:nvPicPr>
                      <p:cNvPr id="26" name="Object 7"/>
                      <p:cNvPicPr>
                        <a:picLocks noChangeAspect="1" noChangeArrowheads="1"/>
                      </p:cNvPicPr>
                      <p:nvPr/>
                    </p:nvPicPr>
                    <p:blipFill>
                      <a:blip r:embed="rId5"/>
                      <a:srcRect/>
                      <a:stretch>
                        <a:fillRect/>
                      </a:stretch>
                    </p:blipFill>
                    <p:spPr bwMode="auto">
                      <a:xfrm>
                        <a:off x="8173108" y="3844542"/>
                        <a:ext cx="219075"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9" name="直線コネクタ 18"/>
          <p:cNvCxnSpPr>
            <a:cxnSpLocks/>
            <a:endCxn id="14" idx="1"/>
          </p:cNvCxnSpPr>
          <p:nvPr/>
        </p:nvCxnSpPr>
        <p:spPr>
          <a:xfrm>
            <a:off x="7735358" y="3827110"/>
            <a:ext cx="437691" cy="33404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5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left)">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left)">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wipe(left)">
                                      <p:cBhvr>
                                        <p:cTn id="2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価格と生産の関係（つづき）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6365488" cy="4679950"/>
              </a:xfrm>
            </p:spPr>
            <p:txBody>
              <a:bodyPr>
                <a:normAutofit/>
              </a:bodyPr>
              <a:lstStyle/>
              <a:p>
                <a:r>
                  <a:rPr lang="ja-JP" altLang="en-US" dirty="0">
                    <a:solidFill>
                      <a:srgbClr val="000000"/>
                    </a:solidFill>
                  </a:rPr>
                  <a:t>ケース（</a:t>
                </a:r>
                <a:r>
                  <a:rPr lang="en-US" altLang="ja-JP" dirty="0">
                    <a:solidFill>
                      <a:srgbClr val="000000"/>
                    </a:solidFill>
                  </a:rPr>
                  <a:t>c</a:t>
                </a:r>
                <a:r>
                  <a:rPr lang="ja-JP" altLang="en-US" dirty="0">
                    <a:solidFill>
                      <a:srgbClr val="000000"/>
                    </a:solidFill>
                  </a:rPr>
                  <a:t>）：生産の組合せが点</a:t>
                </a:r>
                <a14:m>
                  <m:oMath xmlns:m="http://schemas.openxmlformats.org/officeDocument/2006/math">
                    <m:r>
                      <a:rPr lang="en-US" altLang="ja-JP" b="0" i="1" smtClean="0">
                        <a:solidFill>
                          <a:srgbClr val="000000"/>
                        </a:solidFill>
                        <a:latin typeface="Cambria Math" panose="02040503050406030204" pitchFamily="18" charset="0"/>
                      </a:rPr>
                      <m:t>𝐸</m:t>
                    </m:r>
                  </m:oMath>
                </a14:m>
                <a:r>
                  <a:rPr lang="ja-JP" altLang="en-US" dirty="0">
                    <a:solidFill>
                      <a:srgbClr val="000000"/>
                    </a:solidFill>
                  </a:rPr>
                  <a:t>の場合</a:t>
                </a:r>
                <a:endParaRPr lang="en-US" altLang="ja-JP" dirty="0">
                  <a:solidFill>
                    <a:srgbClr val="000000"/>
                  </a:solidFill>
                </a:endParaRPr>
              </a:p>
              <a:p>
                <a:pPr lvl="1"/>
                <a:r>
                  <a:rPr lang="ja-JP" altLang="en-US" dirty="0">
                    <a:solidFill>
                      <a:srgbClr val="000000"/>
                    </a:solidFill>
                  </a:rPr>
                  <a:t>労働・資本市場は需給一致 → 賃金も資本レンタルも正</a:t>
                </a:r>
                <a:endParaRPr lang="en-US" altLang="ja-JP" dirty="0">
                  <a:solidFill>
                    <a:srgbClr val="000000"/>
                  </a:solidFill>
                </a:endParaRPr>
              </a:p>
              <a:p>
                <a:pPr lvl="1"/>
                <a:r>
                  <a:rPr lang="ja-JP" altLang="en-US" dirty="0">
                    <a:solidFill>
                      <a:srgbClr val="000000"/>
                    </a:solidFill>
                  </a:rPr>
                  <a:t>両財の生産量＞０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oMath>
                </a14:m>
                <a:r>
                  <a:rPr lang="en-US" altLang="ja-JP" dirty="0">
                    <a:solidFill>
                      <a:srgbClr val="000000"/>
                    </a:solidFill>
                  </a:rPr>
                  <a:t> </a:t>
                </a:r>
                <a:r>
                  <a:rPr lang="ja-JP" altLang="en-US" dirty="0">
                    <a:solidFill>
                      <a:srgbClr val="000000"/>
                    </a:solidFill>
                  </a:rPr>
                  <a:t>かつ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oMath>
                </a14:m>
                <a:endParaRPr lang="en-US" altLang="ja-JP" dirty="0">
                  <a:solidFill>
                    <a:srgbClr val="000000"/>
                  </a:solidFill>
                </a:endParaRPr>
              </a:p>
              <a:p>
                <a:r>
                  <a:rPr lang="ja-JP" altLang="en-US" dirty="0">
                    <a:solidFill>
                      <a:srgbClr val="000000"/>
                    </a:solidFill>
                  </a:rPr>
                  <a:t>→ 第</a:t>
                </a:r>
                <a:r>
                  <a:rPr lang="en-US" altLang="ja-JP" dirty="0">
                    <a:solidFill>
                      <a:srgbClr val="000000"/>
                    </a:solidFill>
                  </a:rPr>
                  <a:t>1</a:t>
                </a:r>
                <a:r>
                  <a:rPr lang="ja-JP" altLang="en-US" dirty="0">
                    <a:solidFill>
                      <a:srgbClr val="000000"/>
                    </a:solidFill>
                  </a:rPr>
                  <a:t>財の相対価格：</a:t>
                </a: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𝑝</m:t>
                        </m:r>
                      </m:e>
                      <m:sub>
                        <m:r>
                          <a:rPr lang="en-US" altLang="ja-JP" i="1">
                            <a:solidFill>
                              <a:srgbClr val="000000"/>
                            </a:solidFill>
                            <a:latin typeface="Cambria Math"/>
                          </a:rPr>
                          <m:t>1</m:t>
                        </m:r>
                      </m:sub>
                    </m:sSub>
                    <m:r>
                      <a:rPr lang="en-US" altLang="ja-JP" i="1">
                        <a:solidFill>
                          <a:srgbClr val="000000"/>
                        </a:solidFill>
                        <a:latin typeface="Cambria Math"/>
                      </a:rPr>
                      <m:t>=</m:t>
                    </m:r>
                    <m:f>
                      <m:fPr>
                        <m:ctrlPr>
                          <a:rPr lang="en-US" altLang="ja-JP" i="1" smtClean="0">
                            <a:solidFill>
                              <a:srgbClr val="000000"/>
                            </a:solidFill>
                            <a:latin typeface="Cambria Math" panose="02040503050406030204" pitchFamily="18" charset="0"/>
                          </a:rPr>
                        </m:ctrlPr>
                      </m:fPr>
                      <m:num>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den>
                    </m:f>
                  </m:oMath>
                </a14:m>
                <a:endParaRPr lang="en-US" altLang="ja-JP"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6365488" cy="4679950"/>
              </a:xfrm>
              <a:blipFill>
                <a:blip r:embed="rId3"/>
                <a:stretch>
                  <a:fillRect l="-1724" t="-273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15</a:t>
            </a:fld>
            <a:endParaRPr kumimoji="1" lang="ja-JP" altLang="en-US" dirty="0"/>
          </a:p>
        </p:txBody>
      </p:sp>
      <p:cxnSp>
        <p:nvCxnSpPr>
          <p:cNvPr id="5" name="Line 171"/>
          <p:cNvCxnSpPr/>
          <p:nvPr/>
        </p:nvCxnSpPr>
        <p:spPr bwMode="auto">
          <a:xfrm flipV="1">
            <a:off x="7807710" y="2810494"/>
            <a:ext cx="248" cy="311697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6" name="Line 172"/>
          <p:cNvCxnSpPr/>
          <p:nvPr/>
        </p:nvCxnSpPr>
        <p:spPr bwMode="auto">
          <a:xfrm flipV="1">
            <a:off x="7810500" y="5927468"/>
            <a:ext cx="3276049"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7" name="Text Box 176"/>
          <p:cNvSpPr txBox="1">
            <a:spLocks noChangeArrowheads="1"/>
          </p:cNvSpPr>
          <p:nvPr/>
        </p:nvSpPr>
        <p:spPr bwMode="auto">
          <a:xfrm>
            <a:off x="7749365" y="3132128"/>
            <a:ext cx="347946" cy="24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A</a:t>
            </a:r>
            <a:endParaRPr lang="ja-JP" altLang="en-US" sz="1400" i="1" kern="100" dirty="0">
              <a:solidFill>
                <a:prstClr val="black"/>
              </a:solidFill>
              <a:latin typeface="Century"/>
              <a:ea typeface="ＭＳ 明朝"/>
              <a:cs typeface="Times New Roman"/>
            </a:endParaRPr>
          </a:p>
        </p:txBody>
      </p:sp>
      <p:sp>
        <p:nvSpPr>
          <p:cNvPr id="8" name="Text Box 177"/>
          <p:cNvSpPr txBox="1">
            <a:spLocks noChangeArrowheads="1"/>
          </p:cNvSpPr>
          <p:nvPr/>
        </p:nvSpPr>
        <p:spPr bwMode="auto">
          <a:xfrm>
            <a:off x="9418808" y="5726713"/>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cxnSp>
        <p:nvCxnSpPr>
          <p:cNvPr id="9" name="Line 188"/>
          <p:cNvCxnSpPr/>
          <p:nvPr/>
        </p:nvCxnSpPr>
        <p:spPr bwMode="auto">
          <a:xfrm>
            <a:off x="7807710" y="3372868"/>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10" name="Text Box 192"/>
          <p:cNvSpPr txBox="1">
            <a:spLocks noChangeArrowheads="1"/>
          </p:cNvSpPr>
          <p:nvPr/>
        </p:nvSpPr>
        <p:spPr bwMode="auto">
          <a:xfrm>
            <a:off x="7519488" y="3566776"/>
            <a:ext cx="328776" cy="25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altLang="ja-JP"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11" name="Text Box 193"/>
          <p:cNvSpPr txBox="1">
            <a:spLocks noChangeArrowheads="1"/>
          </p:cNvSpPr>
          <p:nvPr/>
        </p:nvSpPr>
        <p:spPr bwMode="auto">
          <a:xfrm>
            <a:off x="10560561" y="5702234"/>
            <a:ext cx="423528" cy="26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sp>
        <p:nvSpPr>
          <p:cNvPr id="12" name="Text Box 305"/>
          <p:cNvSpPr txBox="1">
            <a:spLocks noChangeArrowheads="1"/>
          </p:cNvSpPr>
          <p:nvPr/>
        </p:nvSpPr>
        <p:spPr bwMode="auto">
          <a:xfrm>
            <a:off x="7507443" y="5933535"/>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cxnSp>
        <p:nvCxnSpPr>
          <p:cNvPr id="13" name="Line 182"/>
          <p:cNvCxnSpPr/>
          <p:nvPr/>
        </p:nvCxnSpPr>
        <p:spPr bwMode="auto">
          <a:xfrm>
            <a:off x="7820658" y="3691888"/>
            <a:ext cx="2853907" cy="2247804"/>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14" name="Oval 22"/>
          <p:cNvSpPr>
            <a:spLocks noChangeAspect="1" noChangeArrowheads="1"/>
          </p:cNvSpPr>
          <p:nvPr/>
        </p:nvSpPr>
        <p:spPr bwMode="auto">
          <a:xfrm flipH="1" flipV="1">
            <a:off x="8183367" y="3955666"/>
            <a:ext cx="103382" cy="107383"/>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FF0000"/>
          </a:solidFill>
          <a:ln w="1270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15" name="テキスト ボックス 14"/>
          <p:cNvSpPr txBox="1"/>
          <p:nvPr/>
        </p:nvSpPr>
        <p:spPr>
          <a:xfrm>
            <a:off x="6761334" y="2755608"/>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16" name="テキスト ボックス 15"/>
          <p:cNvSpPr txBox="1"/>
          <p:nvPr/>
        </p:nvSpPr>
        <p:spPr>
          <a:xfrm>
            <a:off x="11079334" y="5796241"/>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17" name="Object 7"/>
          <p:cNvGraphicFramePr>
            <a:graphicFrameLocks noChangeAspect="1"/>
          </p:cNvGraphicFramePr>
          <p:nvPr>
            <p:extLst>
              <p:ext uri="{D42A27DB-BD31-4B8C-83A1-F6EECF244321}">
                <p14:modId xmlns:p14="http://schemas.microsoft.com/office/powerpoint/2010/main" val="734484118"/>
              </p:ext>
            </p:extLst>
          </p:nvPr>
        </p:nvGraphicFramePr>
        <p:xfrm>
          <a:off x="8240015" y="3699576"/>
          <a:ext cx="219075" cy="239712"/>
        </p:xfrm>
        <a:graphic>
          <a:graphicData uri="http://schemas.openxmlformats.org/presentationml/2006/ole">
            <mc:AlternateContent xmlns:mc="http://schemas.openxmlformats.org/markup-compatibility/2006">
              <mc:Choice xmlns:v="urn:schemas-microsoft-com:vml" Requires="v">
                <p:oleObj spid="_x0000_s26666" name="数式" r:id="rId4" imgW="152280" imgH="164880" progId="Equation.3">
                  <p:embed/>
                </p:oleObj>
              </mc:Choice>
              <mc:Fallback>
                <p:oleObj name="数式" r:id="rId4" imgW="152280" imgH="164880" progId="Equation.3">
                  <p:embed/>
                  <p:pic>
                    <p:nvPicPr>
                      <p:cNvPr id="17" name="Object 7"/>
                      <p:cNvPicPr>
                        <a:picLocks noChangeAspect="1" noChangeArrowheads="1"/>
                      </p:cNvPicPr>
                      <p:nvPr/>
                    </p:nvPicPr>
                    <p:blipFill>
                      <a:blip r:embed="rId5"/>
                      <a:srcRect/>
                      <a:stretch>
                        <a:fillRect/>
                      </a:stretch>
                    </p:blipFill>
                    <p:spPr bwMode="auto">
                      <a:xfrm>
                        <a:off x="8240015" y="3699576"/>
                        <a:ext cx="219075"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750002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left)">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left)">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価格と生産の関係（つづき）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679950"/>
              </a:xfrm>
            </p:spPr>
            <p:txBody>
              <a:bodyPr>
                <a:normAutofit/>
              </a:bodyPr>
              <a:lstStyle/>
              <a:p>
                <a:r>
                  <a:rPr lang="ja-JP" altLang="en-US" dirty="0">
                    <a:solidFill>
                      <a:srgbClr val="000000"/>
                    </a:solidFill>
                  </a:rPr>
                  <a:t>ケース（</a:t>
                </a:r>
                <a:r>
                  <a:rPr lang="en-US" altLang="ja-JP" dirty="0">
                    <a:solidFill>
                      <a:srgbClr val="000000"/>
                    </a:solidFill>
                  </a:rPr>
                  <a:t>c</a:t>
                </a:r>
                <a:r>
                  <a:rPr lang="ja-JP" altLang="en-US" dirty="0">
                    <a:solidFill>
                      <a:srgbClr val="000000"/>
                    </a:solidFill>
                  </a:rPr>
                  <a:t>）：生産の組合せが点</a:t>
                </a:r>
                <a14:m>
                  <m:oMath xmlns:m="http://schemas.openxmlformats.org/officeDocument/2006/math">
                    <m:r>
                      <a:rPr lang="en-US" altLang="ja-JP" b="0" i="1" smtClean="0">
                        <a:solidFill>
                          <a:srgbClr val="000000"/>
                        </a:solidFill>
                        <a:latin typeface="Cambria Math" panose="02040503050406030204" pitchFamily="18" charset="0"/>
                      </a:rPr>
                      <m:t>𝐸</m:t>
                    </m:r>
                  </m:oMath>
                </a14:m>
                <a:r>
                  <a:rPr lang="ja-JP" altLang="en-US" dirty="0">
                    <a:solidFill>
                      <a:srgbClr val="000000"/>
                    </a:solidFill>
                  </a:rPr>
                  <a:t>の場合（つづき）</a:t>
                </a:r>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1</a:t>
                </a:r>
                <a:r>
                  <a:rPr lang="ja-JP" altLang="en-US" dirty="0">
                    <a:solidFill>
                      <a:srgbClr val="000000"/>
                    </a:solidFill>
                  </a:rPr>
                  <a:t>財の相対価格：</a:t>
                </a: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𝑝</m:t>
                        </m:r>
                      </m:e>
                      <m:sub>
                        <m:r>
                          <a:rPr lang="en-US" altLang="ja-JP" i="1">
                            <a:solidFill>
                              <a:srgbClr val="000000"/>
                            </a:solidFill>
                            <a:latin typeface="Cambria Math"/>
                          </a:rPr>
                          <m:t>1</m:t>
                        </m:r>
                      </m:sub>
                    </m:sSub>
                    <m:r>
                      <a:rPr lang="en-US" altLang="ja-JP" i="1">
                        <a:solidFill>
                          <a:srgbClr val="000000"/>
                        </a:solidFill>
                        <a:latin typeface="Cambria Math"/>
                      </a:rPr>
                      <m:t>=</m:t>
                    </m:r>
                    <m:f>
                      <m:fPr>
                        <m:ctrlPr>
                          <a:rPr lang="en-US" altLang="ja-JP" i="1" smtClean="0">
                            <a:solidFill>
                              <a:srgbClr val="000000"/>
                            </a:solidFill>
                            <a:latin typeface="Cambria Math" panose="02040503050406030204" pitchFamily="18" charset="0"/>
                          </a:rPr>
                        </m:ctrlPr>
                      </m:fPr>
                      <m:num>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den>
                    </m:f>
                  </m:oMath>
                </a14:m>
                <a:endParaRPr lang="en-US" altLang="ja-JP" dirty="0">
                  <a:solidFill>
                    <a:srgbClr val="000000"/>
                  </a:solidFill>
                </a:endParaRPr>
              </a:p>
              <a:p>
                <a:pPr lvl="1"/>
                <a:r>
                  <a:rPr lang="ja-JP" altLang="en-US" dirty="0">
                    <a:solidFill>
                      <a:srgbClr val="000000"/>
                    </a:solidFill>
                  </a:rPr>
                  <a:t>→ 変形し、第</a:t>
                </a:r>
                <a:r>
                  <a:rPr lang="en-US" altLang="ja-JP" dirty="0">
                    <a:solidFill>
                      <a:srgbClr val="000000"/>
                    </a:solidFill>
                  </a:rPr>
                  <a:t>1</a:t>
                </a:r>
                <a:r>
                  <a:rPr lang="ja-JP" altLang="en-US" dirty="0">
                    <a:solidFill>
                      <a:srgbClr val="000000"/>
                    </a:solidFill>
                  </a:rPr>
                  <a:t>財が労働集約的＆第</a:t>
                </a:r>
                <a:r>
                  <a:rPr lang="en-US" altLang="ja-JP" dirty="0">
                    <a:solidFill>
                      <a:srgbClr val="000000"/>
                    </a:solidFill>
                  </a:rPr>
                  <a:t>2</a:t>
                </a:r>
                <a:r>
                  <a:rPr lang="ja-JP" altLang="en-US" dirty="0">
                    <a:solidFill>
                      <a:srgbClr val="000000"/>
                    </a:solidFill>
                  </a:rPr>
                  <a:t>財が資本集約的（</a:t>
                </a:r>
                <a14:m>
                  <m:oMath xmlns:m="http://schemas.openxmlformats.org/officeDocument/2006/math">
                    <m:f>
                      <m:fPr>
                        <m:type m:val="lin"/>
                        <m:ctrlPr>
                          <a:rPr lang="ja-JP" altLang="en-US"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den>
                    </m:f>
                    <m:r>
                      <a:rPr lang="en-US" altLang="ja-JP" i="1">
                        <a:solidFill>
                          <a:srgbClr val="000000"/>
                        </a:solidFill>
                        <a:latin typeface="Cambria Math"/>
                        <a:ea typeface="Cambria Math"/>
                      </a:rPr>
                      <m:t>&lt;</m:t>
                    </m:r>
                    <m:f>
                      <m:fPr>
                        <m:type m:val="lin"/>
                        <m:ctrlPr>
                          <a:rPr lang="ja-JP" altLang="en-US"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oMath>
                </a14:m>
                <a:r>
                  <a:rPr lang="ja-JP" altLang="en-US" dirty="0">
                    <a:solidFill>
                      <a:srgbClr val="000000"/>
                    </a:solidFill>
                  </a:rPr>
                  <a:t>）という仮定を考慮に入れて書き換える：</a:t>
                </a:r>
                <a:endParaRPr lang="en-US" altLang="ja-JP" dirty="0">
                  <a:solidFill>
                    <a:srgbClr val="000000"/>
                  </a:solidFill>
                </a:endParaRPr>
              </a:p>
              <a:p>
                <a:pPr lvl="1"/>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𝑝</m:t>
                        </m:r>
                      </m:e>
                      <m:sub>
                        <m:r>
                          <a:rPr lang="en-US" altLang="ja-JP" i="1">
                            <a:solidFill>
                              <a:srgbClr val="000000"/>
                            </a:solidFill>
                            <a:latin typeface="Cambria Math"/>
                          </a:rPr>
                          <m:t>1</m:t>
                        </m:r>
                      </m:sub>
                    </m:sSub>
                    <m:r>
                      <a:rPr lang="en-US" altLang="ja-JP" i="1">
                        <a:solidFill>
                          <a:srgbClr val="000000"/>
                        </a:solidFill>
                        <a:latin typeface="Cambria Math"/>
                      </a:rPr>
                      <m:t>=</m:t>
                    </m:r>
                    <m:d>
                      <m:dPr>
                        <m:ctrlPr>
                          <a:rPr lang="en-US" altLang="ja-JP" i="1">
                            <a:solidFill>
                              <a:srgbClr val="000000"/>
                            </a:solidFill>
                            <a:latin typeface="Cambria Math" panose="02040503050406030204" pitchFamily="18" charset="0"/>
                          </a:rPr>
                        </m:ctrlPr>
                      </m:dPr>
                      <m:e>
                        <m:f>
                          <m:fPr>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e>
                    </m:d>
                    <m:f>
                      <m:fPr>
                        <m:ctrlPr>
                          <a:rPr lang="en-US" altLang="ja-JP" i="1">
                            <a:solidFill>
                              <a:srgbClr val="000000"/>
                            </a:solidFill>
                            <a:latin typeface="Cambria Math" panose="02040503050406030204" pitchFamily="18" charset="0"/>
                          </a:rPr>
                        </m:ctrlPr>
                      </m:fPr>
                      <m:num>
                        <m:r>
                          <a:rPr lang="en-US" altLang="ja-JP" i="1">
                            <a:solidFill>
                              <a:srgbClr val="000000"/>
                            </a:solidFill>
                            <a:latin typeface="Cambria Math"/>
                          </a:rPr>
                          <m:t>𝑊</m:t>
                        </m:r>
                        <m:r>
                          <a:rPr lang="en-US" altLang="ja-JP" i="1">
                            <a:solidFill>
                              <a:srgbClr val="000000"/>
                            </a:solidFill>
                            <a:latin typeface="Cambria Math"/>
                          </a:rPr>
                          <m:t>+</m:t>
                        </m:r>
                        <m:d>
                          <m:dPr>
                            <m:ctrlPr>
                              <a:rPr lang="en-US" altLang="ja-JP" i="1">
                                <a:solidFill>
                                  <a:srgbClr val="000000"/>
                                </a:solidFill>
                                <a:latin typeface="Cambria Math" panose="02040503050406030204" pitchFamily="18" charset="0"/>
                              </a:rPr>
                            </m:ctrlPr>
                          </m:dPr>
                          <m:e>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den>
                            </m:f>
                          </m:e>
                        </m:d>
                        <m:r>
                          <a:rPr lang="en-US" altLang="ja-JP" i="1">
                            <a:solidFill>
                              <a:srgbClr val="000000"/>
                            </a:solidFill>
                            <a:latin typeface="Cambria Math"/>
                          </a:rPr>
                          <m:t>𝑅</m:t>
                        </m:r>
                      </m:num>
                      <m:den>
                        <m:r>
                          <a:rPr lang="en-US" altLang="ja-JP" i="1">
                            <a:solidFill>
                              <a:srgbClr val="000000"/>
                            </a:solidFill>
                            <a:latin typeface="Cambria Math"/>
                          </a:rPr>
                          <m:t>𝑊</m:t>
                        </m:r>
                        <m:r>
                          <a:rPr lang="en-US" altLang="ja-JP" i="1">
                            <a:solidFill>
                              <a:srgbClr val="000000"/>
                            </a:solidFill>
                            <a:latin typeface="Cambria Math"/>
                          </a:rPr>
                          <m:t>+</m:t>
                        </m:r>
                        <m:d>
                          <m:dPr>
                            <m:ctrlPr>
                              <a:rPr lang="en-US" altLang="ja-JP" i="1">
                                <a:solidFill>
                                  <a:srgbClr val="000000"/>
                                </a:solidFill>
                                <a:latin typeface="Cambria Math" panose="02040503050406030204" pitchFamily="18" charset="0"/>
                              </a:rPr>
                            </m:ctrlPr>
                          </m:dPr>
                          <m:e>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e>
                        </m:d>
                        <m:r>
                          <a:rPr lang="en-US" altLang="ja-JP" i="1">
                            <a:solidFill>
                              <a:srgbClr val="000000"/>
                            </a:solidFill>
                            <a:latin typeface="Cambria Math"/>
                          </a:rPr>
                          <m:t>𝑅</m:t>
                        </m:r>
                      </m:den>
                    </m:f>
                    <m:r>
                      <a:rPr lang="en-US" altLang="ja-JP" i="1">
                        <a:solidFill>
                          <a:srgbClr val="000000"/>
                        </a:solidFill>
                        <a:latin typeface="Cambria Math"/>
                        <a:ea typeface="Cambria Math"/>
                      </a:rPr>
                      <m:t>&lt;</m:t>
                    </m:r>
                    <m:f>
                      <m:fPr>
                        <m:ctrlPr>
                          <a:rPr lang="en-US" altLang="ja-JP" i="1">
                            <a:solidFill>
                              <a:srgbClr val="000000"/>
                            </a:solidFill>
                            <a:latin typeface="Cambria Math" panose="02040503050406030204" pitchFamily="18" charset="0"/>
                            <a:ea typeface="Cambria Math"/>
                          </a:rPr>
                        </m:ctrlPr>
                      </m:fPr>
                      <m:num>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1</m:t>
                            </m:r>
                          </m:sub>
                        </m:sSub>
                      </m:num>
                      <m:den>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2</m:t>
                            </m:r>
                          </m:sub>
                        </m:sSub>
                      </m:den>
                    </m:f>
                  </m:oMath>
                </a14:m>
                <a:r>
                  <a:rPr lang="ja-JP" altLang="en-US" dirty="0">
                    <a:solidFill>
                      <a:srgbClr val="000000"/>
                    </a:solidFill>
                  </a:rPr>
                  <a:t> ＆</a:t>
                </a: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𝑝</m:t>
                        </m:r>
                      </m:e>
                      <m:sub>
                        <m:r>
                          <a:rPr lang="en-US" altLang="ja-JP" i="1">
                            <a:solidFill>
                              <a:srgbClr val="000000"/>
                            </a:solidFill>
                            <a:latin typeface="Cambria Math"/>
                          </a:rPr>
                          <m:t>1</m:t>
                        </m:r>
                      </m:sub>
                    </m:sSub>
                    <m:r>
                      <a:rPr lang="en-US" altLang="ja-JP" i="1">
                        <a:solidFill>
                          <a:srgbClr val="000000"/>
                        </a:solidFill>
                        <a:latin typeface="Cambria Math"/>
                      </a:rPr>
                      <m:t>=</m:t>
                    </m:r>
                    <m:d>
                      <m:dPr>
                        <m:ctrlPr>
                          <a:rPr lang="en-US" altLang="ja-JP" i="1">
                            <a:solidFill>
                              <a:srgbClr val="000000"/>
                            </a:solidFill>
                            <a:latin typeface="Cambria Math" panose="02040503050406030204" pitchFamily="18" charset="0"/>
                          </a:rPr>
                        </m:ctrlPr>
                      </m:dPr>
                      <m:e>
                        <m:f>
                          <m:fPr>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den>
                        </m:f>
                      </m:e>
                    </m:d>
                    <m:f>
                      <m:fPr>
                        <m:ctrlPr>
                          <a:rPr lang="en-US" altLang="ja-JP" i="1">
                            <a:solidFill>
                              <a:srgbClr val="000000"/>
                            </a:solidFill>
                            <a:latin typeface="Cambria Math" panose="02040503050406030204" pitchFamily="18" charset="0"/>
                          </a:rPr>
                        </m:ctrlPr>
                      </m:fPr>
                      <m:num>
                        <m:d>
                          <m:dPr>
                            <m:ctrlPr>
                              <a:rPr lang="en-US" altLang="ja-JP" i="1">
                                <a:solidFill>
                                  <a:srgbClr val="000000"/>
                                </a:solidFill>
                                <a:latin typeface="Cambria Math" panose="02040503050406030204" pitchFamily="18" charset="0"/>
                              </a:rPr>
                            </m:ctrlPr>
                          </m:dPr>
                          <m:e>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den>
                            </m:f>
                          </m:e>
                        </m:d>
                        <m:r>
                          <a:rPr lang="en-US" altLang="ja-JP" i="1">
                            <a:solidFill>
                              <a:srgbClr val="000000"/>
                            </a:solidFill>
                            <a:latin typeface="Cambria Math"/>
                          </a:rPr>
                          <m:t>𝑊</m:t>
                        </m:r>
                        <m:r>
                          <a:rPr lang="en-US" altLang="ja-JP" i="1">
                            <a:solidFill>
                              <a:srgbClr val="000000"/>
                            </a:solidFill>
                            <a:latin typeface="Cambria Math"/>
                          </a:rPr>
                          <m:t>+</m:t>
                        </m:r>
                        <m:r>
                          <a:rPr lang="en-US" altLang="ja-JP" i="1">
                            <a:solidFill>
                              <a:srgbClr val="000000"/>
                            </a:solidFill>
                            <a:latin typeface="Cambria Math"/>
                          </a:rPr>
                          <m:t>𝑅</m:t>
                        </m:r>
                      </m:num>
                      <m:den>
                        <m:d>
                          <m:dPr>
                            <m:ctrlPr>
                              <a:rPr lang="en-US" altLang="ja-JP" i="1">
                                <a:solidFill>
                                  <a:srgbClr val="000000"/>
                                </a:solidFill>
                                <a:latin typeface="Cambria Math" panose="02040503050406030204" pitchFamily="18" charset="0"/>
                              </a:rPr>
                            </m:ctrlPr>
                          </m:dPr>
                          <m:e>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den>
                            </m:f>
                          </m:e>
                        </m:d>
                        <m:r>
                          <a:rPr lang="en-US" altLang="ja-JP" i="1">
                            <a:solidFill>
                              <a:srgbClr val="000000"/>
                            </a:solidFill>
                            <a:latin typeface="Cambria Math"/>
                          </a:rPr>
                          <m:t>𝑊</m:t>
                        </m:r>
                        <m:r>
                          <a:rPr lang="en-US" altLang="ja-JP" i="1">
                            <a:solidFill>
                              <a:srgbClr val="000000"/>
                            </a:solidFill>
                            <a:latin typeface="Cambria Math"/>
                          </a:rPr>
                          <m:t>+</m:t>
                        </m:r>
                        <m:r>
                          <a:rPr lang="en-US" altLang="ja-JP" i="1">
                            <a:solidFill>
                              <a:srgbClr val="000000"/>
                            </a:solidFill>
                            <a:latin typeface="Cambria Math"/>
                          </a:rPr>
                          <m:t>𝑅</m:t>
                        </m:r>
                      </m:den>
                    </m:f>
                    <m:r>
                      <a:rPr lang="en-US" altLang="ja-JP" i="1">
                        <a:solidFill>
                          <a:srgbClr val="000000"/>
                        </a:solidFill>
                        <a:latin typeface="Cambria Math"/>
                      </a:rPr>
                      <m:t>&gt;</m:t>
                    </m:r>
                    <m:f>
                      <m:fPr>
                        <m:ctrlPr>
                          <a:rPr lang="en-US" altLang="ja-JP" i="1">
                            <a:solidFill>
                              <a:srgbClr val="000000"/>
                            </a:solidFill>
                            <a:latin typeface="Cambria Math" panose="02040503050406030204" pitchFamily="18" charset="0"/>
                            <a:ea typeface="Cambria Math"/>
                          </a:rPr>
                        </m:ctrlPr>
                      </m:fPr>
                      <m:num>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𝐾</m:t>
                            </m:r>
                            <m:r>
                              <a:rPr lang="en-US" altLang="ja-JP" i="1">
                                <a:solidFill>
                                  <a:srgbClr val="000000"/>
                                </a:solidFill>
                                <a:latin typeface="Cambria Math"/>
                                <a:ea typeface="Cambria Math"/>
                              </a:rPr>
                              <m:t>1</m:t>
                            </m:r>
                          </m:sub>
                        </m:sSub>
                      </m:num>
                      <m:den>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𝐾</m:t>
                            </m:r>
                            <m:r>
                              <a:rPr lang="en-US" altLang="ja-JP" i="1">
                                <a:solidFill>
                                  <a:srgbClr val="000000"/>
                                </a:solidFill>
                                <a:latin typeface="Cambria Math"/>
                                <a:ea typeface="Cambria Math"/>
                              </a:rPr>
                              <m:t>2</m:t>
                            </m:r>
                          </m:sub>
                        </m:sSub>
                      </m:den>
                    </m:f>
                  </m:oMath>
                </a14:m>
                <a:endParaRPr lang="en-US" altLang="ja-JP" dirty="0">
                  <a:solidFill>
                    <a:srgbClr val="000000"/>
                  </a:solidFill>
                  <a:ea typeface="Cambria Math"/>
                </a:endParaRPr>
              </a:p>
              <a:p>
                <a:r>
                  <a:rPr lang="ja-JP" altLang="en-US" dirty="0">
                    <a:solidFill>
                      <a:srgbClr val="000000"/>
                    </a:solidFill>
                  </a:rPr>
                  <a:t>→第</a:t>
                </a:r>
                <a:r>
                  <a:rPr lang="en-US" altLang="ja-JP" dirty="0">
                    <a:solidFill>
                      <a:srgbClr val="000000"/>
                    </a:solidFill>
                  </a:rPr>
                  <a:t>1</a:t>
                </a:r>
                <a:r>
                  <a:rPr lang="ja-JP" altLang="en-US" dirty="0">
                    <a:solidFill>
                      <a:srgbClr val="000000"/>
                    </a:solidFill>
                  </a:rPr>
                  <a:t>財の相対価格の範囲：</a:t>
                </a:r>
                <a:r>
                  <a:rPr lang="en-US" altLang="ja-JP" dirty="0">
                    <a:solidFill>
                      <a:srgbClr val="000000"/>
                    </a:solidFill>
                  </a:rPr>
                  <a:t> </a:t>
                </a:r>
                <a14:m>
                  <m:oMath xmlns:m="http://schemas.openxmlformats.org/officeDocument/2006/math">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den>
                    </m:f>
                    <m:r>
                      <a:rPr lang="en-US" altLang="ja-JP" i="1">
                        <a:solidFill>
                          <a:srgbClr val="000000"/>
                        </a:solidFill>
                        <a:latin typeface="Cambria Math"/>
                      </a:rPr>
                      <m:t>&lt;</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𝑝</m:t>
                        </m:r>
                      </m:e>
                      <m:sub>
                        <m:r>
                          <a:rPr lang="en-US" altLang="ja-JP" i="1">
                            <a:solidFill>
                              <a:srgbClr val="000000"/>
                            </a:solidFill>
                            <a:latin typeface="Cambria Math"/>
                          </a:rPr>
                          <m:t>1</m:t>
                        </m:r>
                      </m:sub>
                    </m:sSub>
                    <m:r>
                      <a:rPr lang="en-US" altLang="ja-JP" i="1">
                        <a:solidFill>
                          <a:srgbClr val="000000"/>
                        </a:solidFill>
                        <a:latin typeface="Cambria Math"/>
                        <a:ea typeface="Cambria Math"/>
                      </a:rPr>
                      <m:t>&lt;</m:t>
                    </m:r>
                    <m:f>
                      <m:fPr>
                        <m:type m:val="lin"/>
                        <m:ctrlPr>
                          <a:rPr lang="en-US" altLang="ja-JP" i="1">
                            <a:solidFill>
                              <a:srgbClr val="000000"/>
                            </a:solidFill>
                            <a:latin typeface="Cambria Math" panose="02040503050406030204" pitchFamily="18" charset="0"/>
                            <a:ea typeface="Cambria Math"/>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oMath>
                </a14:m>
                <a:endParaRPr lang="en-US" altLang="ja-JP" dirty="0">
                  <a:solidFill>
                    <a:srgbClr val="000000"/>
                  </a:solidFill>
                </a:endParaRPr>
              </a:p>
              <a:p>
                <a:r>
                  <a:rPr lang="ja-JP" altLang="en-US" dirty="0">
                    <a:solidFill>
                      <a:srgbClr val="000000"/>
                    </a:solidFill>
                  </a:rPr>
                  <a:t>第</a:t>
                </a:r>
                <a:r>
                  <a:rPr lang="en-US" altLang="ja-JP" dirty="0">
                    <a:solidFill>
                      <a:srgbClr val="000000"/>
                    </a:solidFill>
                  </a:rPr>
                  <a:t>1</a:t>
                </a:r>
                <a:r>
                  <a:rPr lang="ja-JP" altLang="en-US" dirty="0">
                    <a:solidFill>
                      <a:srgbClr val="000000"/>
                    </a:solidFill>
                  </a:rPr>
                  <a:t>財の生産量：</a:t>
                </a:r>
                <a:r>
                  <a:rPr lang="en-US" altLang="ja-JP" dirty="0"/>
                  <a:t> </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1</m:t>
                        </m:r>
                      </m:sub>
                    </m:sSub>
                    <m:r>
                      <a:rPr lang="en-US" altLang="ja-JP" b="0" i="1" smtClean="0">
                        <a:latin typeface="Cambria Math" panose="02040503050406030204" pitchFamily="18" charset="0"/>
                      </a:rPr>
                      <m:t>=</m:t>
                    </m:r>
                    <m:f>
                      <m:fPr>
                        <m:ctrlPr>
                          <a:rPr lang="en-US" altLang="ja-JP" b="0" i="1" smtClean="0">
                            <a:latin typeface="Cambria Math" panose="02040503050406030204" pitchFamily="18" charset="0"/>
                          </a:rPr>
                        </m:ctrlPr>
                      </m:fPr>
                      <m:num>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𝐾</m:t>
                            </m:r>
                            <m:r>
                              <a:rPr lang="en-US" altLang="ja-JP" i="1">
                                <a:latin typeface="Cambria Math" panose="02040503050406030204" pitchFamily="18" charset="0"/>
                              </a:rPr>
                              <m:t>2</m:t>
                            </m:r>
                          </m:sub>
                        </m:sSub>
                        <m:r>
                          <a:rPr lang="en-US" altLang="ja-JP" b="0" i="1" smtClean="0">
                            <a:latin typeface="Cambria Math" panose="02040503050406030204" pitchFamily="18" charset="0"/>
                          </a:rPr>
                          <m:t>𝐿</m:t>
                        </m:r>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𝐿</m:t>
                            </m:r>
                            <m:r>
                              <a:rPr lang="en-US" altLang="ja-JP" i="1">
                                <a:latin typeface="Cambria Math" panose="02040503050406030204" pitchFamily="18" charset="0"/>
                              </a:rPr>
                              <m:t>2</m:t>
                            </m:r>
                          </m:sub>
                        </m:sSub>
                        <m:r>
                          <a:rPr lang="en-US" altLang="ja-JP" b="0" i="1" smtClean="0">
                            <a:latin typeface="Cambria Math" panose="02040503050406030204" pitchFamily="18" charset="0"/>
                          </a:rPr>
                          <m:t>𝐾</m:t>
                        </m:r>
                      </m:num>
                      <m:den>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𝑎</m:t>
                            </m:r>
                          </m:e>
                          <m:sub>
                            <m:r>
                              <a:rPr lang="en-US" altLang="ja-JP" b="0" i="1" smtClean="0">
                                <a:latin typeface="Cambria Math" panose="02040503050406030204" pitchFamily="18" charset="0"/>
                              </a:rPr>
                              <m:t>𝐾</m:t>
                            </m:r>
                            <m:r>
                              <a:rPr lang="en-US" altLang="ja-JP" b="0" i="1" smtClean="0">
                                <a:latin typeface="Cambria Math" panose="02040503050406030204" pitchFamily="18" charset="0"/>
                              </a:rPr>
                              <m:t>2</m:t>
                            </m:r>
                          </m:sub>
                        </m:sSub>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b="0" i="1" smtClean="0">
                                <a:latin typeface="Cambria Math" panose="02040503050406030204" pitchFamily="18" charset="0"/>
                              </a:rPr>
                              <m:t>𝐿</m:t>
                            </m:r>
                            <m:r>
                              <a:rPr lang="en-US" altLang="ja-JP" b="0" i="1" smtClean="0">
                                <a:latin typeface="Cambria Math" panose="02040503050406030204" pitchFamily="18" charset="0"/>
                              </a:rPr>
                              <m:t>1</m:t>
                            </m:r>
                          </m:sub>
                        </m:sSub>
                        <m:r>
                          <a:rPr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𝐾</m:t>
                            </m:r>
                            <m:r>
                              <a:rPr lang="en-US" altLang="ja-JP" b="0" i="1" smtClean="0">
                                <a:latin typeface="Cambria Math" panose="02040503050406030204" pitchFamily="18" charset="0"/>
                              </a:rPr>
                              <m:t>1</m:t>
                            </m:r>
                          </m:sub>
                        </m:sSub>
                        <m:sSub>
                          <m:sSubPr>
                            <m:ctrlPr>
                              <a:rPr lang="en-US" altLang="ja-JP" i="1">
                                <a:latin typeface="Cambria Math" panose="02040503050406030204" pitchFamily="18" charset="0"/>
                              </a:rPr>
                            </m:ctrlPr>
                          </m:sSubPr>
                          <m:e>
                            <m:r>
                              <a:rPr lang="en-US" altLang="ja-JP" i="1">
                                <a:latin typeface="Cambria Math" panose="02040503050406030204" pitchFamily="18" charset="0"/>
                              </a:rPr>
                              <m:t>𝑎</m:t>
                            </m:r>
                          </m:e>
                          <m:sub>
                            <m:r>
                              <a:rPr lang="en-US" altLang="ja-JP" i="1">
                                <a:latin typeface="Cambria Math" panose="02040503050406030204" pitchFamily="18" charset="0"/>
                              </a:rPr>
                              <m:t>𝐿</m:t>
                            </m:r>
                            <m:r>
                              <a:rPr lang="en-US" altLang="ja-JP" b="0" i="1" smtClean="0">
                                <a:latin typeface="Cambria Math" panose="02040503050406030204" pitchFamily="18" charset="0"/>
                              </a:rPr>
                              <m:t>2</m:t>
                            </m:r>
                          </m:sub>
                        </m:sSub>
                      </m:den>
                    </m:f>
                    <m:r>
                      <a:rPr lang="en-US" altLang="ja-JP" b="0" i="1" smtClean="0">
                        <a:latin typeface="Cambria Math" panose="02040503050406030204" pitchFamily="18" charset="0"/>
                        <a:ea typeface="Cambria Math" panose="02040503050406030204" pitchFamily="18" charset="0"/>
                      </a:rPr>
                      <m:t>≡</m:t>
                    </m:r>
                    <m:sSubSup>
                      <m:sSubSupPr>
                        <m:ctrlPr>
                          <a:rPr kumimoji="0" lang="en-US" altLang="ja-JP" i="1" kern="0">
                            <a:solidFill>
                              <a:srgbClr val="000000"/>
                            </a:solidFill>
                            <a:latin typeface="Cambria Math" panose="02040503050406030204" pitchFamily="18" charset="0"/>
                          </a:rPr>
                        </m:ctrlPr>
                      </m:sSubSupPr>
                      <m:e>
                        <m:r>
                          <a:rPr kumimoji="0" lang="en-US" altLang="ja-JP" i="1" kern="0">
                            <a:solidFill>
                              <a:srgbClr val="000000"/>
                            </a:solidFill>
                            <a:latin typeface="Cambria Math" panose="02040503050406030204" pitchFamily="18" charset="0"/>
                          </a:rPr>
                          <m:t>𝑌</m:t>
                        </m:r>
                      </m:e>
                      <m:sub>
                        <m:r>
                          <a:rPr kumimoji="0" lang="en-US" altLang="ja-JP" i="1" kern="0">
                            <a:solidFill>
                              <a:srgbClr val="000000"/>
                            </a:solidFill>
                            <a:latin typeface="Cambria Math"/>
                          </a:rPr>
                          <m:t>1</m:t>
                        </m:r>
                      </m:sub>
                      <m:sup>
                        <m:r>
                          <a:rPr kumimoji="0" lang="en-US" altLang="ja-JP" i="1" kern="0">
                            <a:solidFill>
                              <a:srgbClr val="000000"/>
                            </a:solidFill>
                            <a:latin typeface="Cambria Math"/>
                          </a:rPr>
                          <m:t>𝐻</m:t>
                        </m:r>
                      </m:sup>
                    </m:sSubSup>
                  </m:oMath>
                </a14:m>
                <a:endParaRPr lang="en-US" altLang="ja-JP" dirty="0">
                  <a:solidFill>
                    <a:srgbClr val="000000"/>
                  </a:solidFill>
                </a:endParaRPr>
              </a:p>
              <a:p>
                <a:pPr lvl="1"/>
                <a:r>
                  <a:rPr lang="ja-JP" altLang="en-US" dirty="0">
                    <a:solidFill>
                      <a:srgbClr val="000000"/>
                    </a:solidFill>
                  </a:rPr>
                  <a:t>労働の完全雇用条件 </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m:t>
                        </m:r>
                        <m:r>
                          <a:rPr lang="en-US" altLang="ja-JP">
                            <a:latin typeface="Cambria Math" panose="02040503050406030204" pitchFamily="18" charset="0"/>
                          </a:rPr>
                          <m:t>1</m:t>
                        </m:r>
                      </m:sub>
                    </m:sSub>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1</m:t>
                        </m:r>
                      </m:sub>
                    </m:sSub>
                    <m:r>
                      <a:rPr lang="en-US" altLang="ja-JP">
                        <a:latin typeface="Cambria Math" panose="02040503050406030204" pitchFamily="18" charset="0"/>
                      </a:rPr>
                      <m:t>+</m:t>
                    </m:r>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m:t>
                        </m:r>
                        <m:r>
                          <a:rPr lang="en-US" altLang="ja-JP">
                            <a:latin typeface="Cambria Math" panose="02040503050406030204" pitchFamily="18" charset="0"/>
                          </a:rPr>
                          <m:t>2</m:t>
                        </m:r>
                      </m:sub>
                    </m:sSub>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2</m:t>
                        </m:r>
                      </m:sub>
                    </m:sSub>
                    <m:r>
                      <a:rPr lang="en-US" altLang="ja-JP" b="0" i="0" smtClean="0">
                        <a:latin typeface="Cambria Math" panose="02040503050406030204" pitchFamily="18" charset="0"/>
                      </a:rPr>
                      <m:t>=</m:t>
                    </m:r>
                    <m:r>
                      <a:rPr lang="en-US" altLang="ja-JP">
                        <a:latin typeface="Cambria Math" panose="02040503050406030204" pitchFamily="18" charset="0"/>
                      </a:rPr>
                      <m:t>𝐿</m:t>
                    </m:r>
                  </m:oMath>
                </a14:m>
                <a:r>
                  <a:rPr lang="en-US" altLang="ja-JP" dirty="0"/>
                  <a:t> </a:t>
                </a:r>
                <a:r>
                  <a:rPr lang="ja-JP" altLang="en-US" dirty="0" err="1"/>
                  <a:t>と資</a:t>
                </a:r>
                <a:r>
                  <a:rPr lang="ja-JP" altLang="en-US" dirty="0"/>
                  <a:t>本の完全利用条件</a:t>
                </a:r>
                <a:r>
                  <a:rPr lang="en-US" altLang="ja-JP" dirty="0"/>
                  <a:t> </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𝐾</m:t>
                        </m:r>
                        <m:r>
                          <a:rPr lang="en-US" altLang="ja-JP">
                            <a:latin typeface="Cambria Math" panose="02040503050406030204" pitchFamily="18" charset="0"/>
                          </a:rPr>
                          <m:t>1</m:t>
                        </m:r>
                      </m:sub>
                    </m:sSub>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1</m:t>
                        </m:r>
                      </m:sub>
                    </m:sSub>
                    <m:r>
                      <a:rPr lang="en-US" altLang="ja-JP">
                        <a:latin typeface="Cambria Math" panose="02040503050406030204" pitchFamily="18" charset="0"/>
                      </a:rPr>
                      <m:t>+</m:t>
                    </m:r>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𝐾</m:t>
                        </m:r>
                        <m:r>
                          <a:rPr lang="en-US" altLang="ja-JP">
                            <a:latin typeface="Cambria Math" panose="02040503050406030204" pitchFamily="18" charset="0"/>
                          </a:rPr>
                          <m:t>2</m:t>
                        </m:r>
                      </m:sub>
                    </m:sSub>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2</m:t>
                        </m:r>
                      </m:sub>
                    </m:sSub>
                    <m:r>
                      <a:rPr lang="en-US" altLang="ja-JP" b="0" i="0" smtClean="0">
                        <a:latin typeface="Cambria Math" panose="02040503050406030204" pitchFamily="18" charset="0"/>
                      </a:rPr>
                      <m:t>=</m:t>
                    </m:r>
                    <m:r>
                      <a:rPr lang="en-US" altLang="ja-JP">
                        <a:latin typeface="Cambria Math" panose="02040503050406030204" pitchFamily="18" charset="0"/>
                      </a:rPr>
                      <m:t>𝐾</m:t>
                    </m:r>
                  </m:oMath>
                </a14:m>
                <a:r>
                  <a:rPr lang="en-US" altLang="ja-JP" dirty="0"/>
                  <a:t> </a:t>
                </a:r>
                <a:r>
                  <a:rPr lang="ja-JP" altLang="en-US" dirty="0"/>
                  <a:t>を</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1</m:t>
                        </m:r>
                      </m:sub>
                    </m:sSub>
                  </m:oMath>
                </a14:m>
                <a:r>
                  <a:rPr lang="ja-JP" altLang="en-US" dirty="0">
                    <a:solidFill>
                      <a:srgbClr val="000000"/>
                    </a:solidFill>
                  </a:rPr>
                  <a:t>と</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2</m:t>
                        </m:r>
                      </m:sub>
                    </m:sSub>
                  </m:oMath>
                </a14:m>
                <a:r>
                  <a:rPr lang="ja-JP" altLang="en-US" dirty="0">
                    <a:solidFill>
                      <a:srgbClr val="000000"/>
                    </a:solidFill>
                  </a:rPr>
                  <a:t>について解く</a:t>
                </a:r>
                <a:endParaRPr lang="en-US" altLang="ja-JP"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679950"/>
              </a:xfrm>
              <a:blipFill>
                <a:blip r:embed="rId2"/>
                <a:stretch>
                  <a:fillRect l="-1043" t="-273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16</a:t>
            </a:fld>
            <a:endParaRPr kumimoji="1" lang="ja-JP" altLang="en-US" dirty="0"/>
          </a:p>
        </p:txBody>
      </p:sp>
    </p:spTree>
    <p:extLst>
      <p:ext uri="{BB962C8B-B14F-4D97-AF65-F5344CB8AC3E}">
        <p14:creationId xmlns:p14="http://schemas.microsoft.com/office/powerpoint/2010/main" val="290895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wipe(left)">
                                      <p:cBhvr>
                                        <p:cTn id="14" dur="500"/>
                                        <p:tgtEl>
                                          <p:spTgt spid="3">
                                            <p:txEl>
                                              <p:pRg st="2" end="2"/>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left)">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left)">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価格と生産の関係（つづき）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6504154" cy="4351338"/>
              </a:xfrm>
            </p:spPr>
            <p:txBody>
              <a:bodyPr/>
              <a:lstStyle/>
              <a:p>
                <a:r>
                  <a:rPr lang="ja-JP" altLang="en-US" dirty="0">
                    <a:solidFill>
                      <a:srgbClr val="000000"/>
                    </a:solidFill>
                  </a:rPr>
                  <a:t>ケース（</a:t>
                </a:r>
                <a:r>
                  <a:rPr lang="en-US" altLang="ja-JP" dirty="0">
                    <a:solidFill>
                      <a:srgbClr val="000000"/>
                    </a:solidFill>
                  </a:rPr>
                  <a:t>d</a:t>
                </a:r>
                <a:r>
                  <a:rPr lang="ja-JP" altLang="en-US" dirty="0">
                    <a:solidFill>
                      <a:srgbClr val="000000"/>
                    </a:solidFill>
                  </a:rPr>
                  <a:t>）：生産の組合せが</a:t>
                </a:r>
                <a14:m>
                  <m:oMath xmlns:m="http://schemas.openxmlformats.org/officeDocument/2006/math">
                    <m:r>
                      <a:rPr lang="en-US" altLang="ja-JP" b="0" i="1" smtClean="0">
                        <a:solidFill>
                          <a:srgbClr val="000000"/>
                        </a:solidFill>
                        <a:latin typeface="Cambria Math" panose="02040503050406030204" pitchFamily="18" charset="0"/>
                      </a:rPr>
                      <m:t>𝐸</m:t>
                    </m:r>
                    <m:r>
                      <a:rPr lang="en-US" altLang="ja-JP" i="1">
                        <a:solidFill>
                          <a:srgbClr val="000000"/>
                        </a:solidFill>
                        <a:latin typeface="Cambria Math" panose="02040503050406030204" pitchFamily="18" charset="0"/>
                      </a:rPr>
                      <m:t>𝐵</m:t>
                    </m:r>
                  </m:oMath>
                </a14:m>
                <a:r>
                  <a:rPr lang="ja-JP" altLang="en-US" dirty="0">
                    <a:solidFill>
                      <a:srgbClr val="000000"/>
                    </a:solidFill>
                  </a:rPr>
                  <a:t>上の場合</a:t>
                </a:r>
                <a:endParaRPr lang="en-US" altLang="ja-JP" dirty="0">
                  <a:solidFill>
                    <a:srgbClr val="000000"/>
                  </a:solidFill>
                </a:endParaRPr>
              </a:p>
              <a:p>
                <a:pPr lvl="1"/>
                <a:r>
                  <a:rPr lang="ja-JP" altLang="en-US" dirty="0">
                    <a:solidFill>
                      <a:srgbClr val="000000"/>
                    </a:solidFill>
                  </a:rPr>
                  <a:t>両財の生産量＞０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panose="02040503050406030204" pitchFamily="18" charset="0"/>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oMath>
                </a14:m>
                <a:r>
                  <a:rPr lang="en-US" altLang="ja-JP" dirty="0">
                    <a:solidFill>
                      <a:srgbClr val="000000"/>
                    </a:solidFill>
                  </a:rPr>
                  <a:t> </a:t>
                </a:r>
                <a:r>
                  <a:rPr lang="ja-JP" altLang="en-US" dirty="0">
                    <a:solidFill>
                      <a:srgbClr val="000000"/>
                    </a:solidFill>
                  </a:rPr>
                  <a:t>かつ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oMath>
                </a14:m>
                <a:r>
                  <a:rPr lang="ja-JP" altLang="en-US" dirty="0">
                    <a:solidFill>
                      <a:srgbClr val="000000"/>
                    </a:solidFill>
                  </a:rPr>
                  <a:t> </a:t>
                </a:r>
                <a:endParaRPr lang="en-US" altLang="ja-JP" dirty="0">
                  <a:solidFill>
                    <a:srgbClr val="000000"/>
                  </a:solidFill>
                </a:endParaRPr>
              </a:p>
              <a:p>
                <a:pPr lvl="1"/>
                <a:r>
                  <a:rPr lang="ja-JP" altLang="en-US" dirty="0">
                    <a:solidFill>
                      <a:srgbClr val="000000"/>
                    </a:solidFill>
                  </a:rPr>
                  <a:t>資本市場：遊休資本が存在 → </a:t>
                </a:r>
                <a14:m>
                  <m:oMath xmlns:m="http://schemas.openxmlformats.org/officeDocument/2006/math">
                    <m:r>
                      <a:rPr lang="en-US" altLang="ja-JP" b="0" i="1" smtClean="0">
                        <a:solidFill>
                          <a:srgbClr val="000000"/>
                        </a:solidFill>
                        <a:latin typeface="Cambria Math" panose="02040503050406030204" pitchFamily="18" charset="0"/>
                      </a:rPr>
                      <m:t>𝑅</m:t>
                    </m:r>
                    <m:r>
                      <a:rPr lang="en-US" altLang="ja-JP" i="1">
                        <a:solidFill>
                          <a:srgbClr val="000000"/>
                        </a:solidFill>
                        <a:latin typeface="Cambria Math" panose="02040503050406030204" pitchFamily="18" charset="0"/>
                      </a:rPr>
                      <m:t>=0</m:t>
                    </m:r>
                  </m:oMath>
                </a14:m>
                <a:endParaRPr lang="en-US" altLang="ja-JP" dirty="0">
                  <a:solidFill>
                    <a:srgbClr val="000000"/>
                  </a:solidFill>
                </a:endParaRPr>
              </a:p>
              <a:p>
                <a:pPr lvl="2"/>
                <a:r>
                  <a:rPr lang="ja-JP" altLang="en-US" dirty="0">
                    <a:solidFill>
                      <a:srgbClr val="000000"/>
                    </a:solidFill>
                  </a:rPr>
                  <a:t>資本賦存量や投入係数が固定されている</a:t>
                </a:r>
                <a:endParaRPr lang="en-US" altLang="ja-JP" dirty="0">
                  <a:solidFill>
                    <a:srgbClr val="000000"/>
                  </a:solidFill>
                </a:endParaRPr>
              </a:p>
              <a:p>
                <a:pPr lvl="2"/>
                <a:r>
                  <a:rPr lang="ja-JP" altLang="en-US" dirty="0">
                    <a:solidFill>
                      <a:srgbClr val="000000"/>
                    </a:solidFill>
                  </a:rPr>
                  <a:t>→ 供給＞需要であっても需給が資本レンタルに応じて変化せず、超過供給は解消されない</a:t>
                </a:r>
                <a:endParaRPr lang="en-US" altLang="ja-JP" dirty="0">
                  <a:solidFill>
                    <a:srgbClr val="000000"/>
                  </a:solidFill>
                </a:endParaRPr>
              </a:p>
              <a:p>
                <a:pPr lvl="2"/>
                <a:r>
                  <a:rPr lang="ja-JP" altLang="en-US" dirty="0">
                    <a:solidFill>
                      <a:srgbClr val="000000"/>
                    </a:solidFill>
                  </a:rPr>
                  <a:t>→ 資本レンタルが</a:t>
                </a:r>
                <a:r>
                  <a:rPr lang="en-US" altLang="ja-JP" dirty="0">
                    <a:solidFill>
                      <a:srgbClr val="000000"/>
                    </a:solidFill>
                  </a:rPr>
                  <a:t>0</a:t>
                </a:r>
                <a:r>
                  <a:rPr lang="ja-JP" altLang="en-US" dirty="0" err="1">
                    <a:solidFill>
                      <a:srgbClr val="000000"/>
                    </a:solidFill>
                  </a:rPr>
                  <a:t>まで</a:t>
                </a:r>
                <a:r>
                  <a:rPr lang="ja-JP" altLang="en-US" dirty="0">
                    <a:solidFill>
                      <a:srgbClr val="000000"/>
                    </a:solidFill>
                  </a:rPr>
                  <a:t>下がってしまう</a:t>
                </a:r>
                <a:endParaRPr lang="en-US" altLang="ja-JP" dirty="0">
                  <a:solidFill>
                    <a:srgbClr val="000000"/>
                  </a:solidFill>
                </a:endParaRPr>
              </a:p>
              <a:p>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oMath>
                </a14:m>
                <a:r>
                  <a:rPr lang="ja-JP" altLang="en-US" dirty="0">
                    <a:solidFill>
                      <a:srgbClr val="000000"/>
                    </a:solidFill>
                  </a:rPr>
                  <a:t> かつ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oMath>
                </a14:m>
                <a:endParaRPr lang="en-US" altLang="ja-JP" dirty="0">
                  <a:solidFill>
                    <a:srgbClr val="000000"/>
                  </a:solidFill>
                </a:endParaRPr>
              </a:p>
              <a:p>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𝑝</m:t>
                        </m:r>
                      </m:e>
                      <m:sub>
                        <m:r>
                          <a:rPr lang="en-US" altLang="ja-JP" i="1">
                            <a:solidFill>
                              <a:srgbClr val="000000"/>
                            </a:solidFill>
                            <a:latin typeface="Cambria Math"/>
                          </a:rPr>
                          <m:t>1</m:t>
                        </m:r>
                      </m:sub>
                    </m:sSub>
                    <m:r>
                      <a:rPr lang="en-US" altLang="ja-JP" i="1">
                        <a:solidFill>
                          <a:srgbClr val="000000"/>
                        </a:solidFill>
                        <a:latin typeface="Cambria Math"/>
                      </a:rPr>
                      <m:t>=</m:t>
                    </m:r>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oMath>
                </a14:m>
                <a:endParaRPr lang="en-US" altLang="ja-JP" dirty="0">
                  <a:solidFill>
                    <a:srgbClr val="000000"/>
                  </a:solidFill>
                </a:endParaRPr>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6504154" cy="4351338"/>
              </a:xfrm>
              <a:blipFill>
                <a:blip r:embed="rId3"/>
                <a:stretch>
                  <a:fillRect l="-1689" t="-2941" r="-150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17</a:t>
            </a:fld>
            <a:endParaRPr kumimoji="1" lang="ja-JP" altLang="en-US" dirty="0"/>
          </a:p>
        </p:txBody>
      </p:sp>
      <p:cxnSp>
        <p:nvCxnSpPr>
          <p:cNvPr id="5" name="Line 171"/>
          <p:cNvCxnSpPr/>
          <p:nvPr/>
        </p:nvCxnSpPr>
        <p:spPr bwMode="auto">
          <a:xfrm flipV="1">
            <a:off x="7816074" y="2955460"/>
            <a:ext cx="248" cy="311697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6" name="Line 172"/>
          <p:cNvCxnSpPr/>
          <p:nvPr/>
        </p:nvCxnSpPr>
        <p:spPr bwMode="auto">
          <a:xfrm flipV="1">
            <a:off x="7818864" y="6072434"/>
            <a:ext cx="3276049"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7" name="Text Box 176"/>
          <p:cNvSpPr txBox="1">
            <a:spLocks noChangeArrowheads="1"/>
          </p:cNvSpPr>
          <p:nvPr/>
        </p:nvSpPr>
        <p:spPr bwMode="auto">
          <a:xfrm>
            <a:off x="7757729" y="3277094"/>
            <a:ext cx="347946" cy="24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A</a:t>
            </a:r>
            <a:endParaRPr lang="ja-JP" altLang="en-US" sz="1400" i="1" kern="100" dirty="0">
              <a:solidFill>
                <a:prstClr val="black"/>
              </a:solidFill>
              <a:latin typeface="Century"/>
              <a:ea typeface="ＭＳ 明朝"/>
              <a:cs typeface="Times New Roman"/>
            </a:endParaRPr>
          </a:p>
        </p:txBody>
      </p:sp>
      <p:sp>
        <p:nvSpPr>
          <p:cNvPr id="8" name="Text Box 177"/>
          <p:cNvSpPr txBox="1">
            <a:spLocks noChangeArrowheads="1"/>
          </p:cNvSpPr>
          <p:nvPr/>
        </p:nvSpPr>
        <p:spPr bwMode="auto">
          <a:xfrm>
            <a:off x="9427172" y="5871679"/>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cxnSp>
        <p:nvCxnSpPr>
          <p:cNvPr id="9" name="Line 188"/>
          <p:cNvCxnSpPr/>
          <p:nvPr/>
        </p:nvCxnSpPr>
        <p:spPr bwMode="auto">
          <a:xfrm>
            <a:off x="7816074" y="3517834"/>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10" name="Text Box 192"/>
          <p:cNvSpPr txBox="1">
            <a:spLocks noChangeArrowheads="1"/>
          </p:cNvSpPr>
          <p:nvPr/>
        </p:nvSpPr>
        <p:spPr bwMode="auto">
          <a:xfrm>
            <a:off x="7527852" y="3711742"/>
            <a:ext cx="328776" cy="25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altLang="ja-JP"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11" name="Text Box 193"/>
          <p:cNvSpPr txBox="1">
            <a:spLocks noChangeArrowheads="1"/>
          </p:cNvSpPr>
          <p:nvPr/>
        </p:nvSpPr>
        <p:spPr bwMode="auto">
          <a:xfrm>
            <a:off x="10568925" y="5847200"/>
            <a:ext cx="423528" cy="26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sp>
        <p:nvSpPr>
          <p:cNvPr id="12" name="Text Box 305"/>
          <p:cNvSpPr txBox="1">
            <a:spLocks noChangeArrowheads="1"/>
          </p:cNvSpPr>
          <p:nvPr/>
        </p:nvSpPr>
        <p:spPr bwMode="auto">
          <a:xfrm>
            <a:off x="7515807" y="6078501"/>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cxnSp>
        <p:nvCxnSpPr>
          <p:cNvPr id="13" name="Line 182"/>
          <p:cNvCxnSpPr/>
          <p:nvPr/>
        </p:nvCxnSpPr>
        <p:spPr bwMode="auto">
          <a:xfrm>
            <a:off x="7829022" y="3836854"/>
            <a:ext cx="2853907" cy="2247804"/>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14" name="Oval 22"/>
          <p:cNvSpPr>
            <a:spLocks noChangeAspect="1" noChangeArrowheads="1"/>
          </p:cNvSpPr>
          <p:nvPr/>
        </p:nvSpPr>
        <p:spPr bwMode="auto">
          <a:xfrm flipH="1" flipV="1">
            <a:off x="8191733" y="4100634"/>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15" name="テキスト ボックス 14"/>
          <p:cNvSpPr txBox="1"/>
          <p:nvPr/>
        </p:nvSpPr>
        <p:spPr>
          <a:xfrm>
            <a:off x="6769698" y="2900574"/>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16" name="テキスト ボックス 15"/>
          <p:cNvSpPr txBox="1"/>
          <p:nvPr/>
        </p:nvSpPr>
        <p:spPr>
          <a:xfrm>
            <a:off x="11087698" y="5941207"/>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17" name="Object 7"/>
          <p:cNvGraphicFramePr>
            <a:graphicFrameLocks noChangeAspect="1"/>
          </p:cNvGraphicFramePr>
          <p:nvPr>
            <p:extLst>
              <p:ext uri="{D42A27DB-BD31-4B8C-83A1-F6EECF244321}">
                <p14:modId xmlns:p14="http://schemas.microsoft.com/office/powerpoint/2010/main" val="2795828206"/>
              </p:ext>
            </p:extLst>
          </p:nvPr>
        </p:nvGraphicFramePr>
        <p:xfrm>
          <a:off x="8248379" y="3844542"/>
          <a:ext cx="219075" cy="239712"/>
        </p:xfrm>
        <a:graphic>
          <a:graphicData uri="http://schemas.openxmlformats.org/presentationml/2006/ole">
            <mc:AlternateContent xmlns:mc="http://schemas.openxmlformats.org/markup-compatibility/2006">
              <mc:Choice xmlns:v="urn:schemas-microsoft-com:vml" Requires="v">
                <p:oleObj spid="_x0000_s27688" name="数式" r:id="rId4" imgW="152280" imgH="164880" progId="Equation.3">
                  <p:embed/>
                </p:oleObj>
              </mc:Choice>
              <mc:Fallback>
                <p:oleObj name="数式" r:id="rId4" imgW="152280" imgH="164880" progId="Equation.3">
                  <p:embed/>
                  <p:pic>
                    <p:nvPicPr>
                      <p:cNvPr id="30" name="Object 7"/>
                      <p:cNvPicPr>
                        <a:picLocks noChangeAspect="1" noChangeArrowheads="1"/>
                      </p:cNvPicPr>
                      <p:nvPr/>
                    </p:nvPicPr>
                    <p:blipFill>
                      <a:blip r:embed="rId5"/>
                      <a:srcRect/>
                      <a:stretch>
                        <a:fillRect/>
                      </a:stretch>
                    </p:blipFill>
                    <p:spPr bwMode="auto">
                      <a:xfrm>
                        <a:off x="8248379" y="3844542"/>
                        <a:ext cx="219075"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21" name="直線コネクタ 20"/>
          <p:cNvCxnSpPr>
            <a:cxnSpLocks/>
          </p:cNvCxnSpPr>
          <p:nvPr/>
        </p:nvCxnSpPr>
        <p:spPr>
          <a:xfrm>
            <a:off x="8213485" y="4116648"/>
            <a:ext cx="1287167" cy="1955786"/>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627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left)">
                                      <p:cBhvr>
                                        <p:cTn id="19" dur="500"/>
                                        <p:tgtEl>
                                          <p:spTgt spid="3">
                                            <p:txEl>
                                              <p:pRg st="2" end="2"/>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left)">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wipe(left)">
                                      <p:cBhvr>
                                        <p:cTn id="36" dur="500"/>
                                        <p:tgtEl>
                                          <p:spTgt spid="3">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wipe(left)">
                                      <p:cBhvr>
                                        <p:cTn id="4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価格と生産の関係（つづき）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rmAutofit/>
              </a:bodyPr>
              <a:lstStyle/>
              <a:p>
                <a:r>
                  <a:rPr lang="ja-JP" altLang="en-US" dirty="0">
                    <a:solidFill>
                      <a:srgbClr val="000000"/>
                    </a:solidFill>
                  </a:rPr>
                  <a:t>ケース（</a:t>
                </a:r>
                <a:r>
                  <a:rPr lang="en-US" altLang="ja-JP" dirty="0">
                    <a:solidFill>
                      <a:srgbClr val="000000"/>
                    </a:solidFill>
                  </a:rPr>
                  <a:t>e</a:t>
                </a:r>
                <a:r>
                  <a:rPr lang="ja-JP" altLang="en-US" dirty="0">
                    <a:solidFill>
                      <a:srgbClr val="000000"/>
                    </a:solidFill>
                  </a:rPr>
                  <a:t>）：生産の組合せが点</a:t>
                </a:r>
                <a14:m>
                  <m:oMath xmlns:m="http://schemas.openxmlformats.org/officeDocument/2006/math">
                    <m:r>
                      <a:rPr lang="en-US" altLang="ja-JP" i="1">
                        <a:solidFill>
                          <a:srgbClr val="000000"/>
                        </a:solidFill>
                        <a:latin typeface="Cambria Math"/>
                      </a:rPr>
                      <m:t>𝐵</m:t>
                    </m:r>
                  </m:oMath>
                </a14:m>
                <a:r>
                  <a:rPr lang="ja-JP" altLang="en-US" dirty="0">
                    <a:solidFill>
                      <a:srgbClr val="000000"/>
                    </a:solidFill>
                  </a:rPr>
                  <a:t>の場合</a:t>
                </a:r>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1</a:t>
                </a:r>
                <a:r>
                  <a:rPr lang="ja-JP" altLang="en-US" dirty="0">
                    <a:solidFill>
                      <a:srgbClr val="000000"/>
                    </a:solidFill>
                  </a:rPr>
                  <a:t>財の生産量＞０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r>
                      <a:rPr lang="en-US" altLang="ja-JP" i="1">
                        <a:solidFill>
                          <a:srgbClr val="000000"/>
                        </a:solidFill>
                        <a:latin typeface="Cambria Math"/>
                      </a:rPr>
                      <m:t> </m:t>
                    </m:r>
                  </m:oMath>
                </a14:m>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2</a:t>
                </a:r>
                <a:r>
                  <a:rPr lang="ja-JP" altLang="en-US" dirty="0">
                    <a:solidFill>
                      <a:srgbClr val="000000"/>
                    </a:solidFill>
                  </a:rPr>
                  <a:t>財の生産量＝０　→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ea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r>
                      <a:rPr lang="en-US" altLang="ja-JP" i="1">
                        <a:solidFill>
                          <a:srgbClr val="000000"/>
                        </a:solidFill>
                        <a:latin typeface="Cambria Math"/>
                      </a:rPr>
                      <m:t>+</m:t>
                    </m:r>
                    <m:r>
                      <a:rPr lang="en-US" altLang="ja-JP" i="1">
                        <a:solidFill>
                          <a:srgbClr val="000000"/>
                        </a:solidFill>
                        <a:latin typeface="Cambria Math"/>
                      </a:rPr>
                      <m:t>𝑅</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oMath>
                </a14:m>
                <a:endParaRPr lang="en-US" altLang="ja-JP" dirty="0">
                  <a:solidFill>
                    <a:srgbClr val="000000"/>
                  </a:solidFill>
                </a:endParaRPr>
              </a:p>
              <a:p>
                <a:pPr lvl="1"/>
                <a:r>
                  <a:rPr lang="ja-JP" altLang="en-US" dirty="0">
                    <a:solidFill>
                      <a:srgbClr val="000000"/>
                    </a:solidFill>
                  </a:rPr>
                  <a:t>遊休資本の存在 → </a:t>
                </a:r>
                <a14:m>
                  <m:oMath xmlns:m="http://schemas.openxmlformats.org/officeDocument/2006/math">
                    <m:r>
                      <a:rPr lang="en-US" altLang="ja-JP" b="0" i="1" smtClean="0">
                        <a:solidFill>
                          <a:srgbClr val="000000"/>
                        </a:solidFill>
                        <a:latin typeface="Cambria Math" panose="02040503050406030204" pitchFamily="18" charset="0"/>
                      </a:rPr>
                      <m:t>𝑅</m:t>
                    </m:r>
                    <m:r>
                      <a:rPr lang="en-US" altLang="ja-JP" i="1">
                        <a:solidFill>
                          <a:srgbClr val="000000"/>
                        </a:solidFill>
                        <a:latin typeface="Cambria Math" panose="02040503050406030204" pitchFamily="18" charset="0"/>
                      </a:rPr>
                      <m:t>=0</m:t>
                    </m:r>
                  </m:oMath>
                </a14:m>
                <a:endParaRPr lang="en-US" altLang="ja-JP" dirty="0">
                  <a:solidFill>
                    <a:srgbClr val="000000"/>
                  </a:solidFill>
                </a:endParaRPr>
              </a:p>
              <a:p>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1</m:t>
                        </m:r>
                      </m:sub>
                    </m:sSub>
                    <m:r>
                      <a:rPr lang="en-US" altLang="ja-JP" i="1">
                        <a:solidFill>
                          <a:srgbClr val="000000"/>
                        </a:solidFill>
                        <a:latin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oMath>
                </a14:m>
                <a:r>
                  <a:rPr lang="ja-JP" altLang="en-US" dirty="0">
                    <a:solidFill>
                      <a:srgbClr val="000000"/>
                    </a:solidFill>
                  </a:rPr>
                  <a:t> かつ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𝑃</m:t>
                        </m:r>
                      </m:e>
                      <m:sub>
                        <m:r>
                          <a:rPr lang="en-US" altLang="ja-JP" i="1">
                            <a:solidFill>
                              <a:srgbClr val="000000"/>
                            </a:solidFill>
                            <a:latin typeface="Cambria Math"/>
                          </a:rPr>
                          <m:t>2</m:t>
                        </m:r>
                      </m:sub>
                    </m:sSub>
                    <m:r>
                      <a:rPr lang="en-US" altLang="ja-JP" i="1">
                        <a:solidFill>
                          <a:srgbClr val="000000"/>
                        </a:solidFill>
                        <a:latin typeface="Cambria Math"/>
                        <a:ea typeface="Cambria Math"/>
                      </a:rPr>
                      <m:t>≤</m:t>
                    </m:r>
                    <m:r>
                      <a:rPr lang="en-US" altLang="ja-JP" i="1">
                        <a:solidFill>
                          <a:srgbClr val="000000"/>
                        </a:solidFill>
                        <a:latin typeface="Cambria Math"/>
                      </a:rPr>
                      <m:t>𝑊</m:t>
                    </m:r>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oMath>
                </a14:m>
                <a:endParaRPr lang="en-US" altLang="ja-JP" dirty="0">
                  <a:solidFill>
                    <a:srgbClr val="000000"/>
                  </a:solidFill>
                </a:endParaRPr>
              </a:p>
              <a:p>
                <a:r>
                  <a:rPr lang="ja-JP" altLang="en-US"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panose="02040503050406030204" pitchFamily="18" charset="0"/>
                          </a:rPr>
                          <m:t>𝑝</m:t>
                        </m:r>
                      </m:e>
                      <m:sub>
                        <m:r>
                          <a:rPr lang="en-US" altLang="ja-JP" i="1">
                            <a:solidFill>
                              <a:srgbClr val="000000"/>
                            </a:solidFill>
                            <a:latin typeface="Cambria Math"/>
                          </a:rPr>
                          <m:t>1</m:t>
                        </m:r>
                      </m:sub>
                    </m:sSub>
                    <m:r>
                      <a:rPr lang="en-US" altLang="ja-JP" i="1">
                        <a:solidFill>
                          <a:srgbClr val="000000"/>
                        </a:solidFill>
                        <a:latin typeface="Cambria Math"/>
                        <a:ea typeface="Cambria Math"/>
                      </a:rPr>
                      <m:t>≥</m:t>
                    </m:r>
                    <m:f>
                      <m:fPr>
                        <m:type m:val="lin"/>
                        <m:ctrlPr>
                          <a:rPr lang="en-US" altLang="ja-JP" i="1">
                            <a:solidFill>
                              <a:srgbClr val="000000"/>
                            </a:solidFill>
                            <a:latin typeface="Cambria Math" panose="02040503050406030204" pitchFamily="18" charset="0"/>
                            <a:ea typeface="Cambria Math"/>
                          </a:rPr>
                        </m:ctrlPr>
                      </m:fPr>
                      <m:num>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1</m:t>
                            </m:r>
                          </m:sub>
                        </m:sSub>
                      </m:num>
                      <m:den>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2</m:t>
                            </m:r>
                          </m:sub>
                        </m:sSub>
                      </m:den>
                    </m:f>
                  </m:oMath>
                </a14:m>
                <a:endParaRPr kumimoji="1" lang="en-US" altLang="ja-JP" dirty="0"/>
              </a:p>
              <a:p>
                <a:r>
                  <a:rPr lang="ja-JP" altLang="en-US" dirty="0"/>
                  <a:t>第</a:t>
                </a:r>
                <a:r>
                  <a:rPr lang="en-US" altLang="ja-JP" dirty="0"/>
                  <a:t>1</a:t>
                </a:r>
                <a:r>
                  <a:rPr lang="ja-JP" altLang="en-US" dirty="0"/>
                  <a:t>財の生産量：</a:t>
                </a:r>
                <a:r>
                  <a:rPr lang="en-US" altLang="ja-JP" dirty="0">
                    <a:solidFill>
                      <a:srgbClr val="000000"/>
                    </a:solidFill>
                  </a:rPr>
                  <a:t> </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𝑌</m:t>
                        </m:r>
                      </m:e>
                      <m:sub>
                        <m:r>
                          <a:rPr lang="en-US" altLang="ja-JP" i="1">
                            <a:solidFill>
                              <a:srgbClr val="000000"/>
                            </a:solidFill>
                            <a:latin typeface="Cambria Math"/>
                          </a:rPr>
                          <m:t>1</m:t>
                        </m:r>
                      </m:sub>
                    </m:sSub>
                    <m:r>
                      <a:rPr lang="en-US" altLang="ja-JP" b="0" i="1" smtClean="0">
                        <a:solidFill>
                          <a:srgbClr val="000000"/>
                        </a:solidFill>
                        <a:latin typeface="Cambria Math" panose="02040503050406030204" pitchFamily="18" charset="0"/>
                      </a:rPr>
                      <m:t>=</m:t>
                    </m:r>
                    <m:r>
                      <a:rPr lang="en-US" altLang="ja-JP" i="1">
                        <a:solidFill>
                          <a:srgbClr val="000000"/>
                        </a:solidFill>
                        <a:latin typeface="Cambria Math" panose="02040503050406030204" pitchFamily="18" charset="0"/>
                        <a:ea typeface="Cambria Math"/>
                      </a:rPr>
                      <m:t>𝐿</m:t>
                    </m:r>
                    <m:r>
                      <a:rPr lang="en-US" altLang="ja-JP" i="1">
                        <a:solidFill>
                          <a:srgbClr val="000000"/>
                        </a:solidFill>
                        <a:latin typeface="Cambria Math" panose="02040503050406030204" pitchFamily="18" charset="0"/>
                        <a:ea typeface="Cambria Math"/>
                      </a:rPr>
                      <m:t>/</m:t>
                    </m:r>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1</m:t>
                        </m:r>
                      </m:sub>
                    </m:sSub>
                    <m:r>
                      <a:rPr lang="en-US" altLang="ja-JP" i="1" smtClean="0">
                        <a:solidFill>
                          <a:srgbClr val="000000"/>
                        </a:solidFill>
                        <a:latin typeface="Cambria Math" panose="02040503050406030204" pitchFamily="18" charset="0"/>
                        <a:ea typeface="Cambria Math" panose="02040503050406030204" pitchFamily="18" charset="0"/>
                      </a:rPr>
                      <m:t>≡</m:t>
                    </m:r>
                    <m:sSub>
                      <m:sSubPr>
                        <m:ctrlPr>
                          <a:rPr lang="en-US" altLang="ja-JP" i="1" smtClean="0">
                            <a:solidFill>
                              <a:srgbClr val="000000"/>
                            </a:solidFill>
                            <a:latin typeface="Cambria Math" panose="02040503050406030204" pitchFamily="18" charset="0"/>
                            <a:ea typeface="Cambria Math" panose="02040503050406030204" pitchFamily="18" charset="0"/>
                          </a:rPr>
                        </m:ctrlPr>
                      </m:sSubPr>
                      <m:e>
                        <m:acc>
                          <m:accPr>
                            <m:chr m:val="̅"/>
                            <m:ctrlPr>
                              <a:rPr lang="en-US" altLang="ja-JP" i="1">
                                <a:solidFill>
                                  <a:srgbClr val="000000"/>
                                </a:solidFill>
                                <a:latin typeface="Cambria Math" panose="02040503050406030204" pitchFamily="18" charset="0"/>
                                <a:ea typeface="Cambria Math" panose="02040503050406030204" pitchFamily="18" charset="0"/>
                              </a:rPr>
                            </m:ctrlPr>
                          </m:accPr>
                          <m:e>
                            <m:r>
                              <a:rPr lang="en-US" altLang="ja-JP" i="1">
                                <a:solidFill>
                                  <a:srgbClr val="000000"/>
                                </a:solidFill>
                                <a:latin typeface="Cambria Math" panose="02040503050406030204" pitchFamily="18" charset="0"/>
                                <a:ea typeface="Cambria Math" panose="02040503050406030204" pitchFamily="18" charset="0"/>
                              </a:rPr>
                              <m:t>𝑌</m:t>
                            </m:r>
                          </m:e>
                        </m:acc>
                      </m:e>
                      <m:sub>
                        <m:r>
                          <a:rPr lang="en-US" altLang="ja-JP" b="0" i="1" smtClean="0">
                            <a:solidFill>
                              <a:srgbClr val="000000"/>
                            </a:solidFill>
                            <a:latin typeface="Cambria Math" panose="02040503050406030204" pitchFamily="18" charset="0"/>
                            <a:ea typeface="Cambria Math" panose="02040503050406030204" pitchFamily="18" charset="0"/>
                          </a:rPr>
                          <m:t>1</m:t>
                        </m:r>
                      </m:sub>
                    </m:sSub>
                  </m:oMath>
                </a14:m>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a:blip r:embed="rId3"/>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18</a:t>
            </a:fld>
            <a:endParaRPr kumimoji="1" lang="ja-JP" altLang="en-US" dirty="0"/>
          </a:p>
        </p:txBody>
      </p:sp>
      <p:cxnSp>
        <p:nvCxnSpPr>
          <p:cNvPr id="5" name="Line 171"/>
          <p:cNvCxnSpPr/>
          <p:nvPr/>
        </p:nvCxnSpPr>
        <p:spPr bwMode="auto">
          <a:xfrm flipV="1">
            <a:off x="7593050" y="3194924"/>
            <a:ext cx="248" cy="311697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6" name="Line 172"/>
          <p:cNvCxnSpPr/>
          <p:nvPr/>
        </p:nvCxnSpPr>
        <p:spPr bwMode="auto">
          <a:xfrm flipV="1">
            <a:off x="7595840" y="6311898"/>
            <a:ext cx="3276049"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7" name="Text Box 176"/>
          <p:cNvSpPr txBox="1">
            <a:spLocks noChangeArrowheads="1"/>
          </p:cNvSpPr>
          <p:nvPr/>
        </p:nvSpPr>
        <p:spPr bwMode="auto">
          <a:xfrm>
            <a:off x="7534705" y="3516558"/>
            <a:ext cx="347946" cy="24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A</a:t>
            </a:r>
            <a:endParaRPr lang="ja-JP" altLang="en-US" sz="1400" i="1" kern="100" dirty="0">
              <a:solidFill>
                <a:prstClr val="black"/>
              </a:solidFill>
              <a:latin typeface="Century"/>
              <a:ea typeface="ＭＳ 明朝"/>
              <a:cs typeface="Times New Roman"/>
            </a:endParaRPr>
          </a:p>
        </p:txBody>
      </p:sp>
      <p:sp>
        <p:nvSpPr>
          <p:cNvPr id="8" name="Text Box 177"/>
          <p:cNvSpPr txBox="1">
            <a:spLocks noChangeArrowheads="1"/>
          </p:cNvSpPr>
          <p:nvPr/>
        </p:nvSpPr>
        <p:spPr bwMode="auto">
          <a:xfrm>
            <a:off x="9259030" y="6054584"/>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cxnSp>
        <p:nvCxnSpPr>
          <p:cNvPr id="9" name="Line 188"/>
          <p:cNvCxnSpPr/>
          <p:nvPr/>
        </p:nvCxnSpPr>
        <p:spPr bwMode="auto">
          <a:xfrm>
            <a:off x="7593050" y="3757298"/>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10" name="Text Box 192"/>
          <p:cNvSpPr txBox="1">
            <a:spLocks noChangeArrowheads="1"/>
          </p:cNvSpPr>
          <p:nvPr/>
        </p:nvSpPr>
        <p:spPr bwMode="auto">
          <a:xfrm>
            <a:off x="7304828" y="3951206"/>
            <a:ext cx="328776" cy="25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altLang="ja-JP"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11" name="Text Box 193"/>
          <p:cNvSpPr txBox="1">
            <a:spLocks noChangeArrowheads="1"/>
          </p:cNvSpPr>
          <p:nvPr/>
        </p:nvSpPr>
        <p:spPr bwMode="auto">
          <a:xfrm>
            <a:off x="10345901" y="6086664"/>
            <a:ext cx="423528" cy="26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sp>
        <p:nvSpPr>
          <p:cNvPr id="12" name="Text Box 305"/>
          <p:cNvSpPr txBox="1">
            <a:spLocks noChangeArrowheads="1"/>
          </p:cNvSpPr>
          <p:nvPr/>
        </p:nvSpPr>
        <p:spPr bwMode="auto">
          <a:xfrm>
            <a:off x="7292783" y="6317965"/>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cxnSp>
        <p:nvCxnSpPr>
          <p:cNvPr id="13" name="Line 182"/>
          <p:cNvCxnSpPr/>
          <p:nvPr/>
        </p:nvCxnSpPr>
        <p:spPr bwMode="auto">
          <a:xfrm>
            <a:off x="7605998" y="4076318"/>
            <a:ext cx="2853907" cy="2247804"/>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14" name="Oval 22"/>
          <p:cNvSpPr>
            <a:spLocks noChangeAspect="1" noChangeArrowheads="1"/>
          </p:cNvSpPr>
          <p:nvPr/>
        </p:nvSpPr>
        <p:spPr bwMode="auto">
          <a:xfrm flipH="1" flipV="1">
            <a:off x="7968709" y="4340098"/>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15" name="テキスト ボックス 14"/>
          <p:cNvSpPr txBox="1"/>
          <p:nvPr/>
        </p:nvSpPr>
        <p:spPr>
          <a:xfrm>
            <a:off x="6546674" y="3140038"/>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16" name="テキスト ボックス 15"/>
          <p:cNvSpPr txBox="1"/>
          <p:nvPr/>
        </p:nvSpPr>
        <p:spPr>
          <a:xfrm>
            <a:off x="10864674" y="6180671"/>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17" name="Object 7"/>
          <p:cNvGraphicFramePr>
            <a:graphicFrameLocks noChangeAspect="1"/>
          </p:cNvGraphicFramePr>
          <p:nvPr>
            <p:extLst>
              <p:ext uri="{D42A27DB-BD31-4B8C-83A1-F6EECF244321}">
                <p14:modId xmlns:p14="http://schemas.microsoft.com/office/powerpoint/2010/main" val="390041933"/>
              </p:ext>
            </p:extLst>
          </p:nvPr>
        </p:nvGraphicFramePr>
        <p:xfrm>
          <a:off x="8025355" y="4084006"/>
          <a:ext cx="219075" cy="239712"/>
        </p:xfrm>
        <a:graphic>
          <a:graphicData uri="http://schemas.openxmlformats.org/presentationml/2006/ole">
            <mc:AlternateContent xmlns:mc="http://schemas.openxmlformats.org/markup-compatibility/2006">
              <mc:Choice xmlns:v="urn:schemas-microsoft-com:vml" Requires="v">
                <p:oleObj spid="_x0000_s28714" name="数式" r:id="rId4" imgW="152280" imgH="164880" progId="Equation.3">
                  <p:embed/>
                </p:oleObj>
              </mc:Choice>
              <mc:Fallback>
                <p:oleObj name="数式" r:id="rId4" imgW="152280" imgH="164880" progId="Equation.3">
                  <p:embed/>
                  <p:pic>
                    <p:nvPicPr>
                      <p:cNvPr id="30" name="Object 7"/>
                      <p:cNvPicPr>
                        <a:picLocks noChangeAspect="1" noChangeArrowheads="1"/>
                      </p:cNvPicPr>
                      <p:nvPr/>
                    </p:nvPicPr>
                    <p:blipFill>
                      <a:blip r:embed="rId5"/>
                      <a:srcRect/>
                      <a:stretch>
                        <a:fillRect/>
                      </a:stretch>
                    </p:blipFill>
                    <p:spPr bwMode="auto">
                      <a:xfrm>
                        <a:off x="8025355" y="4084006"/>
                        <a:ext cx="219075"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楕円 17"/>
          <p:cNvSpPr/>
          <p:nvPr/>
        </p:nvSpPr>
        <p:spPr>
          <a:xfrm>
            <a:off x="9197471" y="6239519"/>
            <a:ext cx="129402" cy="12905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5103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left)">
                                      <p:cBhvr>
                                        <p:cTn id="19" dur="500"/>
                                        <p:tgtEl>
                                          <p:spTgt spid="3">
                                            <p:txEl>
                                              <p:pRg st="2" end="2"/>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left)">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ipe(left)">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wipe(left)">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供給曲線</a:t>
            </a:r>
          </a:p>
        </p:txBody>
      </p:sp>
      <p:sp>
        <p:nvSpPr>
          <p:cNvPr id="3" name="コンテンツ プレースホルダー 2"/>
          <p:cNvSpPr>
            <a:spLocks noGrp="1"/>
          </p:cNvSpPr>
          <p:nvPr>
            <p:ph sz="half" idx="1"/>
          </p:nvPr>
        </p:nvSpPr>
        <p:spPr>
          <a:xfrm>
            <a:off x="838200" y="1825625"/>
            <a:ext cx="5493774" cy="4351338"/>
          </a:xfrm>
        </p:spPr>
        <p:txBody>
          <a:bodyPr/>
          <a:lstStyle/>
          <a:p>
            <a:r>
              <a:rPr lang="ja-JP" altLang="en-US" dirty="0">
                <a:solidFill>
                  <a:srgbClr val="000000"/>
                </a:solidFill>
              </a:rPr>
              <a:t>第</a:t>
            </a:r>
            <a:r>
              <a:rPr lang="en-US" altLang="ja-JP" dirty="0">
                <a:solidFill>
                  <a:srgbClr val="000000"/>
                </a:solidFill>
              </a:rPr>
              <a:t>1</a:t>
            </a:r>
            <a:r>
              <a:rPr lang="ja-JP" altLang="en-US" dirty="0">
                <a:solidFill>
                  <a:srgbClr val="000000"/>
                </a:solidFill>
              </a:rPr>
              <a:t>財の相対価格と自国における供給量の関係：</a:t>
            </a:r>
            <a:endParaRPr lang="en-US" altLang="ja-JP" dirty="0">
              <a:solidFill>
                <a:srgbClr val="000000"/>
              </a:solidFill>
            </a:endParaRP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19</a:t>
            </a:fld>
            <a:endParaRPr kumimoji="1" lang="ja-JP" altLang="en-US" dirty="0"/>
          </a:p>
        </p:txBody>
      </p:sp>
      <mc:AlternateContent xmlns:mc="http://schemas.openxmlformats.org/markup-compatibility/2006" xmlns:a14="http://schemas.microsoft.com/office/drawing/2010/main">
        <mc:Choice Requires="a14">
          <p:sp>
            <p:nvSpPr>
              <p:cNvPr id="7" name="正方形/長方形 6"/>
              <p:cNvSpPr/>
              <p:nvPr/>
            </p:nvSpPr>
            <p:spPr>
              <a:xfrm>
                <a:off x="838200" y="2774153"/>
                <a:ext cx="6339645" cy="3212867"/>
              </a:xfrm>
              <a:prstGeom prst="rect">
                <a:avLst/>
              </a:prstGeom>
              <a:ln>
                <a:solidFill>
                  <a:schemeClr val="tx1"/>
                </a:solidFill>
              </a:ln>
            </p:spPr>
            <p:txBody>
              <a:bodyPr wrap="square">
                <a:spAutoFit/>
              </a:bodyPr>
              <a:lstStyle/>
              <a:p>
                <a:pPr marL="342900" lvl="0" indent="-342900" defTabSz="457200">
                  <a:spcBef>
                    <a:spcPct val="20000"/>
                  </a:spcBef>
                  <a:defRPr/>
                </a:pPr>
                <a14:m>
                  <m:oMath xmlns:m="http://schemas.openxmlformats.org/officeDocument/2006/math">
                    <m:sSub>
                      <m:sSubPr>
                        <m:ctrlP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smtClean="0">
                            <a:ln>
                              <a:noFill/>
                            </a:ln>
                            <a:solidFill>
                              <a:srgbClr val="000000"/>
                            </a:solidFill>
                            <a:effectLst/>
                            <a:uLnTx/>
                            <a:uFillTx/>
                            <a:latin typeface="Cambria Math"/>
                          </a:rPr>
                          <m:t>𝑝</m:t>
                        </m:r>
                      </m:e>
                      <m:sub>
                        <m:r>
                          <a:rPr kumimoji="0" lang="en-US" altLang="ja-JP" sz="2400" b="0" i="1" u="none" strike="noStrike" kern="0" cap="none" spc="0" normalizeH="0" baseline="0" noProof="0" smtClean="0">
                            <a:ln>
                              <a:noFill/>
                            </a:ln>
                            <a:solidFill>
                              <a:srgbClr val="000000"/>
                            </a:solidFill>
                            <a:effectLst/>
                            <a:uLnTx/>
                            <a:uFillTx/>
                            <a:latin typeface="Cambria Math"/>
                          </a:rPr>
                          <m:t>1</m:t>
                        </m:r>
                      </m:sub>
                    </m:sSub>
                    <m:r>
                      <a:rPr kumimoji="0" lang="en-US" altLang="ja-JP" sz="2400" b="0" i="1" u="none" strike="noStrike" kern="0" cap="none" spc="0" normalizeH="0" baseline="0" noProof="0" smtClean="0">
                        <a:ln>
                          <a:noFill/>
                        </a:ln>
                        <a:solidFill>
                          <a:srgbClr val="000000"/>
                        </a:solidFill>
                        <a:effectLst/>
                        <a:uLnTx/>
                        <a:uFillTx/>
                        <a:latin typeface="Cambria Math"/>
                        <a:ea typeface="Cambria Math"/>
                      </a:rPr>
                      <m:t>&lt;</m:t>
                    </m:r>
                    <m:f>
                      <m:fPr>
                        <m:ctrlPr>
                          <a:rPr lang="en-US" altLang="ja-JP" sz="2400" i="1">
                            <a:solidFill>
                              <a:srgbClr val="000000"/>
                            </a:solidFill>
                            <a:latin typeface="Cambria Math" panose="02040503050406030204" pitchFamily="18" charset="0"/>
                            <a:ea typeface="Cambria Math"/>
                          </a:rPr>
                        </m:ctrlPr>
                      </m:fPr>
                      <m:num>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a:rPr>
                              <m:t>𝐾</m:t>
                            </m:r>
                            <m:r>
                              <a:rPr lang="en-US" altLang="ja-JP" sz="2400" i="1" dirty="0">
                                <a:solidFill>
                                  <a:srgbClr val="000000"/>
                                </a:solidFill>
                                <a:latin typeface="Cambria Math"/>
                              </a:rPr>
                              <m:t>1</m:t>
                            </m:r>
                          </m:sub>
                        </m:sSub>
                      </m:num>
                      <m:den>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a:rPr>
                              <m:t>𝐾</m:t>
                            </m:r>
                            <m:r>
                              <a:rPr lang="en-US" altLang="ja-JP" sz="2400" i="1" dirty="0">
                                <a:solidFill>
                                  <a:srgbClr val="000000"/>
                                </a:solidFill>
                                <a:latin typeface="Cambria Math"/>
                              </a:rPr>
                              <m:t>2</m:t>
                            </m:r>
                          </m:sub>
                        </m:sSub>
                      </m:den>
                    </m:f>
                  </m:oMath>
                </a14:m>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　　   ：</a:t>
                </a:r>
                <a:r>
                  <a:rPr kumimoji="0" lang="en-US" altLang="ja-JP"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0</a:t>
                </a:r>
              </a:p>
              <a:p>
                <a:pPr marL="342900" lvl="0" indent="-342900" defTabSz="457200">
                  <a:spcBef>
                    <a:spcPct val="20000"/>
                  </a:spcBef>
                  <a:defRPr/>
                </a:pPr>
                <a14:m>
                  <m:oMath xmlns:m="http://schemas.openxmlformats.org/officeDocument/2006/math">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srgbClr val="000000"/>
                            </a:solidFill>
                            <a:effectLst/>
                            <a:uLnTx/>
                            <a:uFillTx/>
                            <a:latin typeface="Cambria Math"/>
                          </a:rPr>
                          <m:t>𝑝</m:t>
                        </m:r>
                      </m:e>
                      <m:sub>
                        <m:r>
                          <a:rPr kumimoji="0" lang="en-US" altLang="ja-JP" sz="2400" b="0" i="1" u="none" strike="noStrike" kern="0" cap="none" spc="0" normalizeH="0" baseline="0" noProof="0">
                            <a:ln>
                              <a:noFill/>
                            </a:ln>
                            <a:solidFill>
                              <a:srgbClr val="000000"/>
                            </a:solidFill>
                            <a:effectLst/>
                            <a:uLnTx/>
                            <a:uFillTx/>
                            <a:latin typeface="Cambria Math"/>
                          </a:rPr>
                          <m:t>1</m:t>
                        </m:r>
                      </m:sub>
                    </m:sSub>
                    <m:r>
                      <a:rPr kumimoji="0" lang="en-US" altLang="ja-JP" sz="2400" b="0" i="1" u="none" strike="noStrike" kern="0" cap="none" spc="0" normalizeH="0" baseline="0" noProof="0" smtClean="0">
                        <a:ln>
                          <a:noFill/>
                        </a:ln>
                        <a:solidFill>
                          <a:srgbClr val="000000"/>
                        </a:solidFill>
                        <a:effectLst/>
                        <a:uLnTx/>
                        <a:uFillTx/>
                        <a:latin typeface="Cambria Math"/>
                      </a:rPr>
                      <m:t>=</m:t>
                    </m:r>
                    <m:f>
                      <m:fPr>
                        <m:ctrlPr>
                          <a:rPr lang="en-US" altLang="ja-JP" sz="2400" i="1">
                            <a:solidFill>
                              <a:srgbClr val="000000"/>
                            </a:solidFill>
                            <a:latin typeface="Cambria Math" panose="02040503050406030204" pitchFamily="18" charset="0"/>
                            <a:ea typeface="Cambria Math"/>
                          </a:rPr>
                        </m:ctrlPr>
                      </m:fPr>
                      <m:num>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a:rPr>
                              <m:t>𝐾</m:t>
                            </m:r>
                            <m:r>
                              <a:rPr lang="en-US" altLang="ja-JP" sz="2400" i="1" dirty="0">
                                <a:solidFill>
                                  <a:srgbClr val="000000"/>
                                </a:solidFill>
                                <a:latin typeface="Cambria Math"/>
                              </a:rPr>
                              <m:t>1</m:t>
                            </m:r>
                          </m:sub>
                        </m:sSub>
                      </m:num>
                      <m:den>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a:rPr>
                              <m:t>𝐾</m:t>
                            </m:r>
                            <m:r>
                              <a:rPr lang="en-US" altLang="ja-JP" sz="2400" i="1" dirty="0">
                                <a:solidFill>
                                  <a:srgbClr val="000000"/>
                                </a:solidFill>
                                <a:latin typeface="Cambria Math"/>
                              </a:rPr>
                              <m:t>2</m:t>
                            </m:r>
                          </m:sub>
                        </m:sSub>
                      </m:den>
                    </m:f>
                  </m:oMath>
                </a14:m>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　　</a:t>
                </a:r>
                <a:r>
                  <a:rPr kumimoji="0" lang="ja-JP" altLang="en-US" sz="2400" b="0" i="0" u="none" strike="noStrike" kern="0" cap="none" spc="0" normalizeH="0" noProof="0" dirty="0">
                    <a:ln>
                      <a:noFill/>
                    </a:ln>
                    <a:solidFill>
                      <a:srgbClr val="000000"/>
                    </a:solidFill>
                    <a:effectLst/>
                    <a:uLnTx/>
                    <a:uFillTx/>
                    <a:latin typeface="News Gothic MT"/>
                    <a:ea typeface="メイリオ" panose="020B0604030504040204" pitchFamily="50" charset="-128"/>
                  </a:rPr>
                  <a:t>   </a:t>
                </a:r>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a:t>
                </a:r>
                <a:r>
                  <a:rPr kumimoji="0" lang="en-US" altLang="ja-JP"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0</a:t>
                </a:r>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から</a:t>
                </a:r>
                <a14:m>
                  <m:oMath xmlns:m="http://schemas.openxmlformats.org/officeDocument/2006/math">
                    <m:sSubSup>
                      <m:sSubSupPr>
                        <m:ctrlPr>
                          <a:rPr kumimoji="0" lang="en-US" altLang="ja-JP" sz="2400" i="1" kern="0">
                            <a:solidFill>
                              <a:srgbClr val="000000"/>
                            </a:solidFill>
                            <a:latin typeface="Cambria Math" panose="02040503050406030204" pitchFamily="18" charset="0"/>
                          </a:rPr>
                        </m:ctrlPr>
                      </m:sSubSupPr>
                      <m:e>
                        <m:r>
                          <a:rPr kumimoji="0" lang="en-US" altLang="ja-JP" sz="2400" i="1" kern="0">
                            <a:solidFill>
                              <a:srgbClr val="000000"/>
                            </a:solidFill>
                            <a:latin typeface="Cambria Math" panose="02040503050406030204" pitchFamily="18" charset="0"/>
                          </a:rPr>
                          <m:t>𝑌</m:t>
                        </m:r>
                      </m:e>
                      <m:sub>
                        <m:r>
                          <a:rPr kumimoji="0" lang="en-US" altLang="ja-JP" sz="2400" i="1" kern="0">
                            <a:solidFill>
                              <a:srgbClr val="000000"/>
                            </a:solidFill>
                            <a:latin typeface="Cambria Math"/>
                          </a:rPr>
                          <m:t>1</m:t>
                        </m:r>
                      </m:sub>
                      <m:sup>
                        <m:r>
                          <a:rPr kumimoji="0" lang="en-US" altLang="ja-JP" sz="2400" i="1" kern="0">
                            <a:solidFill>
                              <a:srgbClr val="000000"/>
                            </a:solidFill>
                            <a:latin typeface="Cambria Math"/>
                          </a:rPr>
                          <m:t>𝐻</m:t>
                        </m:r>
                      </m:sup>
                    </m:sSubSup>
                  </m:oMath>
                </a14:m>
                <a:r>
                  <a:rPr kumimoji="0" lang="ja-JP" altLang="en-US" sz="2400" b="0" i="0" u="none" strike="noStrike" kern="0" cap="none" spc="0" normalizeH="0" baseline="0" noProof="0" dirty="0" err="1">
                    <a:ln>
                      <a:noFill/>
                    </a:ln>
                    <a:solidFill>
                      <a:srgbClr val="000000"/>
                    </a:solidFill>
                    <a:effectLst/>
                    <a:uLnTx/>
                    <a:uFillTx/>
                    <a:latin typeface="News Gothic MT"/>
                    <a:ea typeface="メイリオ" panose="020B0604030504040204" pitchFamily="50" charset="-128"/>
                  </a:rPr>
                  <a:t>までの</a:t>
                </a:r>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任意の水準</a:t>
                </a:r>
                <a:endParaRPr kumimoji="0" lang="en-US" altLang="ja-JP"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endParaRPr>
              </a:p>
              <a:p>
                <a:pPr marL="342900" lvl="0" indent="-342900" defTabSz="457200">
                  <a:spcBef>
                    <a:spcPct val="20000"/>
                  </a:spcBef>
                  <a:defRPr/>
                </a:pPr>
                <a14:m>
                  <m:oMath xmlns:m="http://schemas.openxmlformats.org/officeDocument/2006/math">
                    <m:f>
                      <m:fPr>
                        <m:ctrlPr>
                          <a:rPr lang="en-US" altLang="ja-JP" sz="2400" i="1">
                            <a:solidFill>
                              <a:srgbClr val="000000"/>
                            </a:solidFill>
                            <a:latin typeface="Cambria Math" panose="02040503050406030204" pitchFamily="18" charset="0"/>
                            <a:ea typeface="Cambria Math"/>
                          </a:rPr>
                        </m:ctrlPr>
                      </m:fPr>
                      <m:num>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a:rPr>
                              <m:t>𝐾</m:t>
                            </m:r>
                            <m:r>
                              <a:rPr lang="en-US" altLang="ja-JP" sz="2400" i="1" dirty="0">
                                <a:solidFill>
                                  <a:srgbClr val="000000"/>
                                </a:solidFill>
                                <a:latin typeface="Cambria Math"/>
                              </a:rPr>
                              <m:t>1</m:t>
                            </m:r>
                          </m:sub>
                        </m:sSub>
                      </m:num>
                      <m:den>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a:rPr>
                              <m:t>𝐾</m:t>
                            </m:r>
                            <m:r>
                              <a:rPr lang="en-US" altLang="ja-JP" sz="2400" i="1" dirty="0">
                                <a:solidFill>
                                  <a:srgbClr val="000000"/>
                                </a:solidFill>
                                <a:latin typeface="Cambria Math"/>
                              </a:rPr>
                              <m:t>2</m:t>
                            </m:r>
                          </m:sub>
                        </m:sSub>
                      </m:den>
                    </m:f>
                    <m:r>
                      <a:rPr kumimoji="0" lang="en-US" altLang="ja-JP" sz="2400" b="0" i="0" u="none" strike="noStrike" kern="0" cap="none" spc="0" normalizeH="0" baseline="0" noProof="0" smtClean="0">
                        <a:ln>
                          <a:noFill/>
                        </a:ln>
                        <a:solidFill>
                          <a:srgbClr val="000000"/>
                        </a:solidFill>
                        <a:effectLst/>
                        <a:uLnTx/>
                        <a:uFillTx/>
                        <a:latin typeface="Cambria Math"/>
                        <a:ea typeface="Cambria Math"/>
                      </a:rPr>
                      <m:t>&lt;</m:t>
                    </m:r>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ea typeface="Cambria Math"/>
                          </a:rPr>
                        </m:ctrlPr>
                      </m:sSubPr>
                      <m:e>
                        <m:r>
                          <a:rPr kumimoji="0" lang="en-US" altLang="ja-JP" sz="2400" b="0" i="1" u="none" strike="noStrike" kern="0" cap="none" spc="0" normalizeH="0" baseline="0" noProof="0" smtClean="0">
                            <a:ln>
                              <a:noFill/>
                            </a:ln>
                            <a:solidFill>
                              <a:srgbClr val="000000"/>
                            </a:solidFill>
                            <a:effectLst/>
                            <a:uLnTx/>
                            <a:uFillTx/>
                            <a:latin typeface="Cambria Math"/>
                            <a:ea typeface="Cambria Math"/>
                          </a:rPr>
                          <m:t>𝑝</m:t>
                        </m:r>
                      </m:e>
                      <m:sub>
                        <m:r>
                          <a:rPr kumimoji="0" lang="en-US" altLang="ja-JP" sz="2400" b="0" i="1" u="none" strike="noStrike" kern="0" cap="none" spc="0" normalizeH="0" baseline="0" noProof="0">
                            <a:ln>
                              <a:noFill/>
                            </a:ln>
                            <a:solidFill>
                              <a:srgbClr val="000000"/>
                            </a:solidFill>
                            <a:effectLst/>
                            <a:uLnTx/>
                            <a:uFillTx/>
                            <a:latin typeface="Cambria Math"/>
                            <a:ea typeface="Cambria Math"/>
                          </a:rPr>
                          <m:t>1</m:t>
                        </m:r>
                      </m:sub>
                    </m:sSub>
                    <m:r>
                      <a:rPr kumimoji="0" lang="en-US" altLang="ja-JP" sz="2400" b="0" i="1" u="none" strike="noStrike" kern="0" cap="none" spc="0" normalizeH="0" baseline="0" noProof="0" smtClean="0">
                        <a:ln>
                          <a:noFill/>
                        </a:ln>
                        <a:solidFill>
                          <a:srgbClr val="000000"/>
                        </a:solidFill>
                        <a:effectLst/>
                        <a:uLnTx/>
                        <a:uFillTx/>
                        <a:latin typeface="Cambria Math"/>
                        <a:ea typeface="Cambria Math"/>
                      </a:rPr>
                      <m:t>&lt;</m:t>
                    </m:r>
                    <m:f>
                      <m:fPr>
                        <m:ctrlPr>
                          <a:rPr lang="en-US" altLang="ja-JP" sz="2400" i="1">
                            <a:solidFill>
                              <a:srgbClr val="000000"/>
                            </a:solidFill>
                            <a:latin typeface="Cambria Math" panose="02040503050406030204" pitchFamily="18" charset="0"/>
                            <a:ea typeface="Cambria Math"/>
                          </a:rPr>
                        </m:ctrlPr>
                      </m:fPr>
                      <m:num>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b="0" i="1" dirty="0" smtClean="0">
                                <a:solidFill>
                                  <a:srgbClr val="000000"/>
                                </a:solidFill>
                                <a:latin typeface="Cambria Math" panose="02040503050406030204" pitchFamily="18" charset="0"/>
                              </a:rPr>
                              <m:t>𝐿</m:t>
                            </m:r>
                            <m:r>
                              <a:rPr lang="en-US" altLang="ja-JP" sz="2400" i="1" dirty="0">
                                <a:solidFill>
                                  <a:srgbClr val="000000"/>
                                </a:solidFill>
                                <a:latin typeface="Cambria Math"/>
                              </a:rPr>
                              <m:t>1</m:t>
                            </m:r>
                          </m:sub>
                        </m:sSub>
                      </m:num>
                      <m:den>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b="0" i="1" dirty="0" smtClean="0">
                                <a:solidFill>
                                  <a:srgbClr val="000000"/>
                                </a:solidFill>
                                <a:latin typeface="Cambria Math" panose="02040503050406030204" pitchFamily="18" charset="0"/>
                              </a:rPr>
                              <m:t>𝐿</m:t>
                            </m:r>
                            <m:r>
                              <a:rPr lang="en-US" altLang="ja-JP" sz="2400" i="1" dirty="0">
                                <a:solidFill>
                                  <a:srgbClr val="000000"/>
                                </a:solidFill>
                                <a:latin typeface="Cambria Math"/>
                              </a:rPr>
                              <m:t>2</m:t>
                            </m:r>
                          </m:sub>
                        </m:sSub>
                      </m:den>
                    </m:f>
                  </m:oMath>
                </a14:m>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 ：</a:t>
                </a:r>
                <a14:m>
                  <m:oMath xmlns:m="http://schemas.openxmlformats.org/officeDocument/2006/math">
                    <m:sSubSup>
                      <m:sSubSup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SupPr>
                      <m:e>
                        <m: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t>𝑌</m:t>
                        </m:r>
                      </m:e>
                      <m:sub>
                        <m:r>
                          <a:rPr kumimoji="0" lang="en-US" altLang="ja-JP" sz="2400" b="0" i="1" u="none" strike="noStrike" kern="0" cap="none" spc="0" normalizeH="0" baseline="0" noProof="0">
                            <a:ln>
                              <a:noFill/>
                            </a:ln>
                            <a:solidFill>
                              <a:srgbClr val="000000"/>
                            </a:solidFill>
                            <a:effectLst/>
                            <a:uLnTx/>
                            <a:uFillTx/>
                            <a:latin typeface="Cambria Math"/>
                          </a:rPr>
                          <m:t>1</m:t>
                        </m:r>
                      </m:sub>
                      <m:sup>
                        <m:r>
                          <a:rPr kumimoji="0" lang="en-US" altLang="ja-JP" sz="2400" b="0" i="1" u="none" strike="noStrike" kern="0" cap="none" spc="0" normalizeH="0" baseline="0" noProof="0">
                            <a:ln>
                              <a:noFill/>
                            </a:ln>
                            <a:solidFill>
                              <a:srgbClr val="000000"/>
                            </a:solidFill>
                            <a:effectLst/>
                            <a:uLnTx/>
                            <a:uFillTx/>
                            <a:latin typeface="Cambria Math"/>
                          </a:rPr>
                          <m:t>𝐻</m:t>
                        </m:r>
                      </m:sup>
                    </m:sSubSup>
                    <m:r>
                      <a:rPr kumimoji="0" lang="en-US" altLang="ja-JP" sz="2400" b="0" i="1" u="none" strike="noStrike" kern="0" cap="none" spc="0" normalizeH="0" baseline="0" noProof="0">
                        <a:ln>
                          <a:noFill/>
                        </a:ln>
                        <a:solidFill>
                          <a:srgbClr val="000000"/>
                        </a:solidFill>
                        <a:effectLst/>
                        <a:uLnTx/>
                        <a:uFillTx/>
                        <a:latin typeface="Cambria Math"/>
                      </a:rPr>
                      <m:t> </m:t>
                    </m:r>
                  </m:oMath>
                </a14:m>
                <a:endParaRPr kumimoji="0" lang="en-US" altLang="ja-JP"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endParaRPr>
              </a:p>
              <a:p>
                <a:pPr marL="342900" lvl="0" indent="-342900" defTabSz="457200">
                  <a:spcBef>
                    <a:spcPct val="20000"/>
                  </a:spcBef>
                  <a:defRPr/>
                </a:pPr>
                <a14:m>
                  <m:oMath xmlns:m="http://schemas.openxmlformats.org/officeDocument/2006/math">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ea typeface="Cambria Math"/>
                          </a:rPr>
                        </m:ctrlPr>
                      </m:sSubPr>
                      <m:e>
                        <m:r>
                          <a:rPr kumimoji="0" lang="en-US" altLang="ja-JP" sz="2400" b="0" i="1" u="none" strike="noStrike" kern="0" cap="none" spc="0" normalizeH="0" baseline="0" noProof="0">
                            <a:ln>
                              <a:noFill/>
                            </a:ln>
                            <a:solidFill>
                              <a:srgbClr val="000000"/>
                            </a:solidFill>
                            <a:effectLst/>
                            <a:uLnTx/>
                            <a:uFillTx/>
                            <a:latin typeface="Cambria Math"/>
                            <a:ea typeface="Cambria Math"/>
                          </a:rPr>
                          <m:t>𝑝</m:t>
                        </m:r>
                      </m:e>
                      <m:sub>
                        <m:r>
                          <a:rPr kumimoji="0" lang="en-US" altLang="ja-JP" sz="2400" b="0" i="1" u="none" strike="noStrike" kern="0" cap="none" spc="0" normalizeH="0" baseline="0" noProof="0">
                            <a:ln>
                              <a:noFill/>
                            </a:ln>
                            <a:solidFill>
                              <a:srgbClr val="000000"/>
                            </a:solidFill>
                            <a:effectLst/>
                            <a:uLnTx/>
                            <a:uFillTx/>
                            <a:latin typeface="Cambria Math"/>
                            <a:ea typeface="Cambria Math"/>
                          </a:rPr>
                          <m:t>1</m:t>
                        </m:r>
                      </m:sub>
                    </m:sSub>
                    <m:r>
                      <a:rPr kumimoji="0" lang="en-US" altLang="ja-JP" sz="2400" b="0" i="1" u="none" strike="noStrike" kern="0" cap="none" spc="0" normalizeH="0" baseline="0" noProof="0" smtClean="0">
                        <a:ln>
                          <a:noFill/>
                        </a:ln>
                        <a:solidFill>
                          <a:srgbClr val="000000"/>
                        </a:solidFill>
                        <a:effectLst/>
                        <a:uLnTx/>
                        <a:uFillTx/>
                        <a:latin typeface="Cambria Math"/>
                        <a:ea typeface="Cambria Math"/>
                      </a:rPr>
                      <m:t>=</m:t>
                    </m:r>
                    <m:f>
                      <m:fPr>
                        <m:ctrlPr>
                          <a:rPr lang="en-US" altLang="ja-JP" sz="2400" i="1">
                            <a:solidFill>
                              <a:srgbClr val="000000"/>
                            </a:solidFill>
                            <a:latin typeface="Cambria Math" panose="02040503050406030204" pitchFamily="18" charset="0"/>
                            <a:ea typeface="Cambria Math"/>
                          </a:rPr>
                        </m:ctrlPr>
                      </m:fPr>
                      <m:num>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panose="02040503050406030204" pitchFamily="18" charset="0"/>
                              </a:rPr>
                              <m:t>𝐿</m:t>
                            </m:r>
                            <m:r>
                              <a:rPr lang="en-US" altLang="ja-JP" sz="2400" i="1" dirty="0">
                                <a:solidFill>
                                  <a:srgbClr val="000000"/>
                                </a:solidFill>
                                <a:latin typeface="Cambria Math"/>
                              </a:rPr>
                              <m:t>1</m:t>
                            </m:r>
                          </m:sub>
                        </m:sSub>
                      </m:num>
                      <m:den>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panose="02040503050406030204" pitchFamily="18" charset="0"/>
                              </a:rPr>
                              <m:t>𝐿</m:t>
                            </m:r>
                            <m:r>
                              <a:rPr lang="en-US" altLang="ja-JP" sz="2400" i="1" dirty="0">
                                <a:solidFill>
                                  <a:srgbClr val="000000"/>
                                </a:solidFill>
                                <a:latin typeface="Cambria Math"/>
                              </a:rPr>
                              <m:t>2</m:t>
                            </m:r>
                          </m:sub>
                        </m:sSub>
                      </m:den>
                    </m:f>
                  </m:oMath>
                </a14:m>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　　</a:t>
                </a:r>
                <a:r>
                  <a:rPr kumimoji="0" lang="ja-JP" altLang="en-US" sz="2400" b="0" i="0" u="none" strike="noStrike" kern="0" cap="none" spc="0" normalizeH="0" noProof="0" dirty="0">
                    <a:ln>
                      <a:noFill/>
                    </a:ln>
                    <a:solidFill>
                      <a:srgbClr val="000000"/>
                    </a:solidFill>
                    <a:effectLst/>
                    <a:uLnTx/>
                    <a:uFillTx/>
                    <a:latin typeface="News Gothic MT"/>
                    <a:ea typeface="メイリオ" panose="020B0604030504040204" pitchFamily="50" charset="-128"/>
                  </a:rPr>
                  <a:t>    </a:t>
                </a:r>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a:t>
                </a:r>
                <a14:m>
                  <m:oMath xmlns:m="http://schemas.openxmlformats.org/officeDocument/2006/math">
                    <m:sSubSup>
                      <m:sSubSup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rPr>
                        </m:ctrlPr>
                      </m:sSubSupPr>
                      <m:e>
                        <m: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t>𝑌</m:t>
                        </m:r>
                      </m:e>
                      <m:sub>
                        <m:r>
                          <a:rPr kumimoji="0" lang="en-US" altLang="ja-JP" sz="2400" b="0" i="1" u="none" strike="noStrike" kern="0" cap="none" spc="0" normalizeH="0" baseline="0" noProof="0">
                            <a:ln>
                              <a:noFill/>
                            </a:ln>
                            <a:solidFill>
                              <a:srgbClr val="000000"/>
                            </a:solidFill>
                            <a:effectLst/>
                            <a:uLnTx/>
                            <a:uFillTx/>
                            <a:latin typeface="Cambria Math"/>
                          </a:rPr>
                          <m:t>1</m:t>
                        </m:r>
                      </m:sub>
                      <m:sup>
                        <m:r>
                          <a:rPr kumimoji="0" lang="en-US" altLang="ja-JP" sz="2400" b="0" i="1" u="none" strike="noStrike" kern="0" cap="none" spc="0" normalizeH="0" baseline="0" noProof="0">
                            <a:ln>
                              <a:noFill/>
                            </a:ln>
                            <a:solidFill>
                              <a:srgbClr val="000000"/>
                            </a:solidFill>
                            <a:effectLst/>
                            <a:uLnTx/>
                            <a:uFillTx/>
                            <a:latin typeface="Cambria Math"/>
                          </a:rPr>
                          <m:t>𝐻</m:t>
                        </m:r>
                      </m:sup>
                    </m:sSubSup>
                  </m:oMath>
                </a14:m>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から</a:t>
                </a:r>
                <a14:m>
                  <m:oMath xmlns:m="http://schemas.openxmlformats.org/officeDocument/2006/math">
                    <m:sSub>
                      <m:sSubPr>
                        <m:ctrlP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ctrlPr>
                      </m:sSubPr>
                      <m:e>
                        <m:bar>
                          <m:barPr>
                            <m:pos m:val="top"/>
                            <m:ctrlP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ctrlPr>
                          </m:barPr>
                          <m:e>
                            <m: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rPr>
                              <m:t>𝑌</m:t>
                            </m:r>
                          </m:e>
                        </m:bar>
                      </m:e>
                      <m:sub>
                        <m:r>
                          <a:rPr kumimoji="0" lang="en-US" altLang="ja-JP" sz="2400" b="0" i="1" u="none" strike="noStrike" kern="0" cap="none" spc="0" normalizeH="0" baseline="0" noProof="0" smtClean="0">
                            <a:ln>
                              <a:noFill/>
                            </a:ln>
                            <a:solidFill>
                              <a:srgbClr val="000000"/>
                            </a:solidFill>
                            <a:effectLst/>
                            <a:uLnTx/>
                            <a:uFillTx/>
                            <a:latin typeface="Cambria Math"/>
                          </a:rPr>
                          <m:t>1</m:t>
                        </m:r>
                      </m:sub>
                    </m:sSub>
                  </m:oMath>
                </a14:m>
                <a:r>
                  <a:rPr kumimoji="0" lang="ja-JP" altLang="en-US" sz="2400" b="0" i="0" u="none" strike="noStrike" kern="0" cap="none" spc="0" normalizeH="0" baseline="0" noProof="0" dirty="0" err="1">
                    <a:ln>
                      <a:noFill/>
                    </a:ln>
                    <a:solidFill>
                      <a:srgbClr val="000000"/>
                    </a:solidFill>
                    <a:effectLst/>
                    <a:uLnTx/>
                    <a:uFillTx/>
                    <a:latin typeface="News Gothic MT"/>
                    <a:ea typeface="メイリオ" panose="020B0604030504040204" pitchFamily="50" charset="-128"/>
                  </a:rPr>
                  <a:t>までの</a:t>
                </a:r>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任意の水準</a:t>
                </a:r>
                <a:endParaRPr kumimoji="0" lang="en-US" altLang="ja-JP"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endParaRPr>
              </a:p>
              <a:p>
                <a:pPr marL="342900" lvl="0" indent="-342900" defTabSz="457200">
                  <a:spcBef>
                    <a:spcPct val="20000"/>
                  </a:spcBef>
                  <a:defRPr/>
                </a:pPr>
                <a14:m>
                  <m:oMath xmlns:m="http://schemas.openxmlformats.org/officeDocument/2006/math">
                    <m:f>
                      <m:fPr>
                        <m:ctrlPr>
                          <a:rPr lang="en-US" altLang="ja-JP" sz="2400" i="1">
                            <a:solidFill>
                              <a:srgbClr val="000000"/>
                            </a:solidFill>
                            <a:latin typeface="Cambria Math" panose="02040503050406030204" pitchFamily="18" charset="0"/>
                            <a:ea typeface="Cambria Math"/>
                          </a:rPr>
                        </m:ctrlPr>
                      </m:fPr>
                      <m:num>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panose="02040503050406030204" pitchFamily="18" charset="0"/>
                              </a:rPr>
                              <m:t>𝐿</m:t>
                            </m:r>
                            <m:r>
                              <a:rPr lang="en-US" altLang="ja-JP" sz="2400" i="1" dirty="0">
                                <a:solidFill>
                                  <a:srgbClr val="000000"/>
                                </a:solidFill>
                                <a:latin typeface="Cambria Math"/>
                              </a:rPr>
                              <m:t>1</m:t>
                            </m:r>
                          </m:sub>
                        </m:sSub>
                      </m:num>
                      <m:den>
                        <m:sSub>
                          <m:sSubPr>
                            <m:ctrlPr>
                              <a:rPr lang="en-US" altLang="ja-JP" sz="2400" i="1" dirty="0">
                                <a:solidFill>
                                  <a:srgbClr val="000000"/>
                                </a:solidFill>
                                <a:latin typeface="Cambria Math" panose="02040503050406030204" pitchFamily="18" charset="0"/>
                              </a:rPr>
                            </m:ctrlPr>
                          </m:sSubPr>
                          <m:e>
                            <m:r>
                              <a:rPr lang="en-US" altLang="ja-JP" sz="2400" i="1" dirty="0">
                                <a:solidFill>
                                  <a:srgbClr val="000000"/>
                                </a:solidFill>
                                <a:latin typeface="Cambria Math"/>
                              </a:rPr>
                              <m:t>𝑎</m:t>
                            </m:r>
                          </m:e>
                          <m:sub>
                            <m:r>
                              <a:rPr lang="en-US" altLang="ja-JP" sz="2400" i="1" dirty="0">
                                <a:solidFill>
                                  <a:srgbClr val="000000"/>
                                </a:solidFill>
                                <a:latin typeface="Cambria Math" panose="02040503050406030204" pitchFamily="18" charset="0"/>
                              </a:rPr>
                              <m:t>𝐿</m:t>
                            </m:r>
                            <m:r>
                              <a:rPr lang="en-US" altLang="ja-JP" sz="2400" i="1" dirty="0">
                                <a:solidFill>
                                  <a:srgbClr val="000000"/>
                                </a:solidFill>
                                <a:latin typeface="Cambria Math"/>
                              </a:rPr>
                              <m:t>2</m:t>
                            </m:r>
                          </m:sub>
                        </m:sSub>
                      </m:den>
                    </m:f>
                    <m:r>
                      <a:rPr kumimoji="0" lang="en-US" altLang="ja-JP" sz="2400" b="0" i="1" u="none" strike="noStrike" kern="0" cap="none" spc="0" normalizeH="0" baseline="0" noProof="0" smtClean="0">
                        <a:ln>
                          <a:noFill/>
                        </a:ln>
                        <a:solidFill>
                          <a:srgbClr val="000000"/>
                        </a:solidFill>
                        <a:effectLst/>
                        <a:uLnTx/>
                        <a:uFillTx/>
                        <a:latin typeface="Cambria Math"/>
                        <a:ea typeface="Cambria Math"/>
                      </a:rPr>
                      <m:t>&lt;</m:t>
                    </m:r>
                    <m:sSub>
                      <m:sSubPr>
                        <m:ctrlP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ea typeface="Cambria Math"/>
                          </a:rPr>
                        </m:ctrlPr>
                      </m:sSubPr>
                      <m:e>
                        <m:r>
                          <a:rPr kumimoji="0" lang="en-US" altLang="ja-JP" sz="2400" b="0" i="1" u="none" strike="noStrike" kern="0" cap="none" spc="0" normalizeH="0" baseline="0" noProof="0" smtClean="0">
                            <a:ln>
                              <a:noFill/>
                            </a:ln>
                            <a:solidFill>
                              <a:srgbClr val="000000"/>
                            </a:solidFill>
                            <a:effectLst/>
                            <a:uLnTx/>
                            <a:uFillTx/>
                            <a:latin typeface="Cambria Math"/>
                            <a:ea typeface="Cambria Math"/>
                          </a:rPr>
                          <m:t>𝑝</m:t>
                        </m:r>
                      </m:e>
                      <m:sub>
                        <m:r>
                          <a:rPr kumimoji="0" lang="en-US" altLang="ja-JP" sz="2400" b="0" i="1" u="none" strike="noStrike" kern="0" cap="none" spc="0" normalizeH="0" baseline="0" noProof="0" smtClean="0">
                            <a:ln>
                              <a:noFill/>
                            </a:ln>
                            <a:solidFill>
                              <a:srgbClr val="000000"/>
                            </a:solidFill>
                            <a:effectLst/>
                            <a:uLnTx/>
                            <a:uFillTx/>
                            <a:latin typeface="Cambria Math"/>
                            <a:ea typeface="Cambria Math"/>
                          </a:rPr>
                          <m:t>1</m:t>
                        </m:r>
                      </m:sub>
                    </m:sSub>
                  </m:oMath>
                </a14:m>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　　</a:t>
                </a:r>
                <a:r>
                  <a:rPr kumimoji="0" lang="ja-JP" altLang="en-US" sz="2400" b="0" i="0" u="none" strike="noStrike" kern="0" cap="none" spc="0" normalizeH="0" noProof="0" dirty="0">
                    <a:ln>
                      <a:noFill/>
                    </a:ln>
                    <a:solidFill>
                      <a:srgbClr val="000000"/>
                    </a:solidFill>
                    <a:effectLst/>
                    <a:uLnTx/>
                    <a:uFillTx/>
                    <a:latin typeface="News Gothic MT"/>
                    <a:ea typeface="メイリオ" panose="020B0604030504040204" pitchFamily="50" charset="-128"/>
                  </a:rPr>
                  <a:t>    </a:t>
                </a:r>
                <a:r>
                  <a:rPr kumimoji="0" lang="ja-JP" altLang="en-US" sz="2400" b="0" i="0" u="none" strike="noStrike" kern="0" cap="none" spc="0" normalizeH="0" baseline="0" noProof="0" dirty="0">
                    <a:ln>
                      <a:noFill/>
                    </a:ln>
                    <a:solidFill>
                      <a:srgbClr val="000000"/>
                    </a:solidFill>
                    <a:effectLst/>
                    <a:uLnTx/>
                    <a:uFillTx/>
                    <a:latin typeface="News Gothic MT"/>
                    <a:ea typeface="メイリオ" panose="020B0604030504040204" pitchFamily="50" charset="-128"/>
                  </a:rPr>
                  <a:t>：</a:t>
                </a:r>
                <a14:m>
                  <m:oMath xmlns:m="http://schemas.openxmlformats.org/officeDocument/2006/math">
                    <m:sSub>
                      <m:sSubPr>
                        <m:ctrlPr>
                          <a:rPr kumimoji="0" lang="en-US" altLang="ja-JP" sz="2400" b="0" i="1" u="none" strike="noStrike" kern="0" cap="none" spc="0" normalizeH="0" baseline="0" noProof="0">
                            <a:ln>
                              <a:noFill/>
                            </a:ln>
                            <a:solidFill>
                              <a:srgbClr val="000000"/>
                            </a:solidFill>
                            <a:effectLst/>
                            <a:uLnTx/>
                            <a:uFillTx/>
                            <a:latin typeface="Cambria Math" panose="02040503050406030204" pitchFamily="18" charset="0"/>
                            <a:ea typeface="Cambria Math"/>
                          </a:rPr>
                        </m:ctrlPr>
                      </m:sSubPr>
                      <m:e>
                        <m:bar>
                          <m:barPr>
                            <m:pos m:val="top"/>
                            <m:ctrlP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ea typeface="Cambria Math"/>
                              </a:rPr>
                            </m:ctrlPr>
                          </m:barPr>
                          <m:e>
                            <m:r>
                              <a:rPr kumimoji="0" lang="en-US" altLang="ja-JP" sz="2400" b="0" i="1" u="none" strike="noStrike" kern="0" cap="none" spc="0" normalizeH="0" baseline="0" noProof="0" smtClean="0">
                                <a:ln>
                                  <a:noFill/>
                                </a:ln>
                                <a:solidFill>
                                  <a:srgbClr val="000000"/>
                                </a:solidFill>
                                <a:effectLst/>
                                <a:uLnTx/>
                                <a:uFillTx/>
                                <a:latin typeface="Cambria Math" panose="02040503050406030204" pitchFamily="18" charset="0"/>
                                <a:ea typeface="Cambria Math"/>
                              </a:rPr>
                              <m:t>𝑌</m:t>
                            </m:r>
                          </m:e>
                        </m:bar>
                      </m:e>
                      <m:sub>
                        <m:r>
                          <a:rPr kumimoji="0" lang="en-US" altLang="ja-JP" sz="2400" b="0" i="1" u="none" strike="noStrike" kern="0" cap="none" spc="0" normalizeH="0" baseline="0" noProof="0">
                            <a:ln>
                              <a:noFill/>
                            </a:ln>
                            <a:solidFill>
                              <a:srgbClr val="000000"/>
                            </a:solidFill>
                            <a:effectLst/>
                            <a:uLnTx/>
                            <a:uFillTx/>
                            <a:latin typeface="Cambria Math"/>
                            <a:ea typeface="Cambria Math"/>
                          </a:rPr>
                          <m:t>1</m:t>
                        </m:r>
                      </m:sub>
                    </m:sSub>
                  </m:oMath>
                </a14:m>
                <a:endParaRPr kumimoji="0" lang="ja-JP" altLang="en-US" sz="2400" b="0" i="0" u="none" strike="noStrike" kern="0" cap="none" spc="0" normalizeH="0" baseline="0" noProof="0" dirty="0">
                  <a:ln>
                    <a:noFill/>
                  </a:ln>
                  <a:solidFill>
                    <a:sysClr val="windowText" lastClr="000000"/>
                  </a:solidFill>
                  <a:effectLst/>
                  <a:uLnTx/>
                  <a:uFillTx/>
                </a:endParaRPr>
              </a:p>
            </p:txBody>
          </p:sp>
        </mc:Choice>
        <mc:Fallback xmlns="">
          <p:sp>
            <p:nvSpPr>
              <p:cNvPr id="7" name="正方形/長方形 6"/>
              <p:cNvSpPr>
                <a:spLocks noRot="1" noChangeAspect="1" noMove="1" noResize="1" noEditPoints="1" noAdjustHandles="1" noChangeArrowheads="1" noChangeShapeType="1" noTextEdit="1"/>
              </p:cNvSpPr>
              <p:nvPr/>
            </p:nvSpPr>
            <p:spPr>
              <a:xfrm>
                <a:off x="838200" y="2774153"/>
                <a:ext cx="6339645" cy="3212867"/>
              </a:xfrm>
              <a:prstGeom prst="rect">
                <a:avLst/>
              </a:prstGeom>
              <a:blipFill rotWithShape="0">
                <a:blip r:embed="rId3"/>
                <a:stretch>
                  <a:fillRect t="-756" r="-480" b="-567"/>
                </a:stretch>
              </a:blipFill>
              <a:ln>
                <a:solidFill>
                  <a:schemeClr val="tx1"/>
                </a:solidFill>
              </a:ln>
            </p:spPr>
            <p:txBody>
              <a:bodyPr/>
              <a:lstStyle/>
              <a:p>
                <a:r>
                  <a:rPr lang="ja-JP" altLang="en-US">
                    <a:noFill/>
                  </a:rPr>
                  <a:t> </a:t>
                </a:r>
              </a:p>
            </p:txBody>
          </p:sp>
        </mc:Fallback>
      </mc:AlternateContent>
      <p:sp>
        <p:nvSpPr>
          <p:cNvPr id="8" name="右矢印 7"/>
          <p:cNvSpPr/>
          <p:nvPr/>
        </p:nvSpPr>
        <p:spPr>
          <a:xfrm>
            <a:off x="7305674" y="3765197"/>
            <a:ext cx="533400" cy="247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589668" y="2059479"/>
            <a:ext cx="4403770" cy="461665"/>
          </a:xfrm>
          <a:prstGeom prst="rect">
            <a:avLst/>
          </a:prstGeom>
          <a:noFill/>
        </p:spPr>
        <p:txBody>
          <a:bodyPr wrap="none" rtlCol="0">
            <a:spAutoFit/>
          </a:bodyPr>
          <a:lstStyle/>
          <a:p>
            <a:r>
              <a:rPr lang="ja-JP" altLang="en-US" sz="2400" dirty="0">
                <a:solidFill>
                  <a:srgbClr val="000000"/>
                </a:solidFill>
              </a:rPr>
              <a:t>自国における第</a:t>
            </a:r>
            <a:r>
              <a:rPr lang="en-US" altLang="ja-JP" sz="2400" dirty="0">
                <a:solidFill>
                  <a:srgbClr val="000000"/>
                </a:solidFill>
              </a:rPr>
              <a:t>1</a:t>
            </a:r>
            <a:r>
              <a:rPr lang="ja-JP" altLang="en-US" sz="2400" dirty="0">
                <a:solidFill>
                  <a:srgbClr val="000000"/>
                </a:solidFill>
              </a:rPr>
              <a:t>財の供給曲線：</a:t>
            </a:r>
            <a:endParaRPr kumimoji="1" lang="ja-JP" altLang="en-US" sz="2400" dirty="0"/>
          </a:p>
        </p:txBody>
      </p:sp>
      <p:cxnSp>
        <p:nvCxnSpPr>
          <p:cNvPr id="43" name="Line 495"/>
          <p:cNvCxnSpPr/>
          <p:nvPr/>
        </p:nvCxnSpPr>
        <p:spPr bwMode="auto">
          <a:xfrm flipV="1">
            <a:off x="8346375" y="3073686"/>
            <a:ext cx="0" cy="316902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44" name="Line 496"/>
          <p:cNvCxnSpPr/>
          <p:nvPr/>
        </p:nvCxnSpPr>
        <p:spPr bwMode="auto">
          <a:xfrm>
            <a:off x="8352220" y="6242710"/>
            <a:ext cx="247380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45" name="Line 497"/>
          <p:cNvCxnSpPr/>
          <p:nvPr/>
        </p:nvCxnSpPr>
        <p:spPr bwMode="auto">
          <a:xfrm>
            <a:off x="8346375" y="5622867"/>
            <a:ext cx="713310" cy="78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8" name="Line 501"/>
          <p:cNvCxnSpPr/>
          <p:nvPr/>
        </p:nvCxnSpPr>
        <p:spPr bwMode="auto">
          <a:xfrm>
            <a:off x="10047815" y="3606169"/>
            <a:ext cx="130" cy="75530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9" name="Line 502"/>
          <p:cNvCxnSpPr/>
          <p:nvPr/>
        </p:nvCxnSpPr>
        <p:spPr bwMode="auto">
          <a:xfrm>
            <a:off x="10035491" y="4361471"/>
            <a:ext cx="15574" cy="1875519"/>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50" name="Text Box 503"/>
          <p:cNvSpPr txBox="1">
            <a:spLocks noChangeArrowheads="1"/>
          </p:cNvSpPr>
          <p:nvPr/>
        </p:nvSpPr>
        <p:spPr bwMode="auto">
          <a:xfrm>
            <a:off x="8049828" y="6243753"/>
            <a:ext cx="347536" cy="260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51" name="Text Box 504"/>
          <p:cNvSpPr txBox="1">
            <a:spLocks noChangeArrowheads="1"/>
          </p:cNvSpPr>
          <p:nvPr/>
        </p:nvSpPr>
        <p:spPr bwMode="auto">
          <a:xfrm>
            <a:off x="9963688" y="3093447"/>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52" name="Text Box 510"/>
          <p:cNvSpPr txBox="1">
            <a:spLocks noChangeArrowheads="1"/>
          </p:cNvSpPr>
          <p:nvPr/>
        </p:nvSpPr>
        <p:spPr bwMode="auto">
          <a:xfrm>
            <a:off x="8065857" y="4087432"/>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55" name="直線コネクタ 54"/>
          <p:cNvCxnSpPr/>
          <p:nvPr/>
        </p:nvCxnSpPr>
        <p:spPr bwMode="auto">
          <a:xfrm>
            <a:off x="8346245" y="5622867"/>
            <a:ext cx="0" cy="62894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56" name="Line 501"/>
          <p:cNvCxnSpPr/>
          <p:nvPr/>
        </p:nvCxnSpPr>
        <p:spPr bwMode="auto">
          <a:xfrm>
            <a:off x="9060465" y="4361472"/>
            <a:ext cx="130" cy="1277905"/>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57" name="Line 497"/>
          <p:cNvCxnSpPr/>
          <p:nvPr/>
        </p:nvCxnSpPr>
        <p:spPr bwMode="auto">
          <a:xfrm flipV="1">
            <a:off x="9039925" y="4338719"/>
            <a:ext cx="1011140" cy="8848"/>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58" name="Line 502"/>
          <p:cNvCxnSpPr/>
          <p:nvPr/>
        </p:nvCxnSpPr>
        <p:spPr bwMode="auto">
          <a:xfrm flipH="1">
            <a:off x="9057995" y="5639377"/>
            <a:ext cx="1690" cy="60333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59" name="Line 502"/>
          <p:cNvCxnSpPr/>
          <p:nvPr/>
        </p:nvCxnSpPr>
        <p:spPr bwMode="auto">
          <a:xfrm>
            <a:off x="8352220" y="4361602"/>
            <a:ext cx="708245"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61" name="Text Box 806"/>
          <p:cNvSpPr txBox="1">
            <a:spLocks noChangeArrowheads="1"/>
          </p:cNvSpPr>
          <p:nvPr/>
        </p:nvSpPr>
        <p:spPr bwMode="auto">
          <a:xfrm>
            <a:off x="10522873" y="5654197"/>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ja-JP" altLang="en-US" sz="1400" i="1" kern="100">
              <a:solidFill>
                <a:prstClr val="black"/>
              </a:solidFill>
              <a:latin typeface="Century"/>
              <a:ea typeface="ＭＳ 明朝"/>
              <a:cs typeface="Times New Roman"/>
            </a:endParaRPr>
          </a:p>
        </p:txBody>
      </p:sp>
      <p:sp>
        <p:nvSpPr>
          <p:cNvPr id="63" name="Text Box 510"/>
          <p:cNvSpPr txBox="1">
            <a:spLocks noChangeArrowheads="1"/>
          </p:cNvSpPr>
          <p:nvPr/>
        </p:nvSpPr>
        <p:spPr bwMode="auto">
          <a:xfrm>
            <a:off x="8050566" y="4543863"/>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67" name="テキスト ボックス 66"/>
          <p:cNvSpPr txBox="1"/>
          <p:nvPr/>
        </p:nvSpPr>
        <p:spPr>
          <a:xfrm>
            <a:off x="7929561" y="2788410"/>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sp>
        <p:nvSpPr>
          <p:cNvPr id="68" name="テキスト ボックス 67"/>
          <p:cNvSpPr txBox="1"/>
          <p:nvPr/>
        </p:nvSpPr>
        <p:spPr>
          <a:xfrm>
            <a:off x="10765311" y="6081033"/>
            <a:ext cx="1027209" cy="307777"/>
          </a:xfrm>
          <a:prstGeom prst="rect">
            <a:avLst/>
          </a:prstGeom>
          <a:noFill/>
        </p:spPr>
        <p:txBody>
          <a:bodyPr wrap="squar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71" name="Object 21"/>
          <p:cNvGraphicFramePr>
            <a:graphicFrameLocks noChangeAspect="1"/>
          </p:cNvGraphicFramePr>
          <p:nvPr>
            <p:extLst>
              <p:ext uri="{D42A27DB-BD31-4B8C-83A1-F6EECF244321}">
                <p14:modId xmlns:p14="http://schemas.microsoft.com/office/powerpoint/2010/main" val="241926102"/>
              </p:ext>
            </p:extLst>
          </p:nvPr>
        </p:nvGraphicFramePr>
        <p:xfrm>
          <a:off x="8875959" y="6244794"/>
          <a:ext cx="330324" cy="330324"/>
        </p:xfrm>
        <a:graphic>
          <a:graphicData uri="http://schemas.openxmlformats.org/presentationml/2006/ole">
            <mc:AlternateContent xmlns:mc="http://schemas.openxmlformats.org/markup-compatibility/2006">
              <mc:Choice xmlns:v="urn:schemas-microsoft-com:vml" Requires="v">
                <p:oleObj spid="_x0000_s9778" name="数式" r:id="rId4" imgW="228600" imgH="228600" progId="Equation.3">
                  <p:embed/>
                </p:oleObj>
              </mc:Choice>
              <mc:Fallback>
                <p:oleObj name="数式" r:id="rId4" imgW="228600" imgH="228600" progId="Equation.3">
                  <p:embed/>
                  <p:pic>
                    <p:nvPicPr>
                      <p:cNvPr id="0" name=""/>
                      <p:cNvPicPr>
                        <a:picLocks noChangeAspect="1" noChangeArrowheads="1"/>
                      </p:cNvPicPr>
                      <p:nvPr/>
                    </p:nvPicPr>
                    <p:blipFill>
                      <a:blip r:embed="rId5"/>
                      <a:srcRect/>
                      <a:stretch>
                        <a:fillRect/>
                      </a:stretch>
                    </p:blipFill>
                    <p:spPr bwMode="auto">
                      <a:xfrm>
                        <a:off x="8875959" y="6244794"/>
                        <a:ext cx="330324" cy="330324"/>
                      </a:xfrm>
                      <a:prstGeom prst="rect">
                        <a:avLst/>
                      </a:prstGeom>
                      <a:noFill/>
                      <a:ln>
                        <a:noFill/>
                      </a:ln>
                      <a:effectLst/>
                      <a:extLst/>
                    </p:spPr>
                  </p:pic>
                </p:oleObj>
              </mc:Fallback>
            </mc:AlternateContent>
          </a:graphicData>
        </a:graphic>
      </p:graphicFrame>
      <p:graphicFrame>
        <p:nvGraphicFramePr>
          <p:cNvPr id="72" name="Object 22"/>
          <p:cNvGraphicFramePr>
            <a:graphicFrameLocks noChangeAspect="1"/>
          </p:cNvGraphicFramePr>
          <p:nvPr>
            <p:extLst>
              <p:ext uri="{D42A27DB-BD31-4B8C-83A1-F6EECF244321}">
                <p14:modId xmlns:p14="http://schemas.microsoft.com/office/powerpoint/2010/main" val="4005747228"/>
              </p:ext>
            </p:extLst>
          </p:nvPr>
        </p:nvGraphicFramePr>
        <p:xfrm>
          <a:off x="9964738" y="6248400"/>
          <a:ext cx="220662" cy="331788"/>
        </p:xfrm>
        <a:graphic>
          <a:graphicData uri="http://schemas.openxmlformats.org/presentationml/2006/ole">
            <mc:AlternateContent xmlns:mc="http://schemas.openxmlformats.org/markup-compatibility/2006">
              <mc:Choice xmlns:v="urn:schemas-microsoft-com:vml" Requires="v">
                <p:oleObj spid="_x0000_s9779" name="数式" r:id="rId6" imgW="152280" imgH="228600" progId="Equation.3">
                  <p:embed/>
                </p:oleObj>
              </mc:Choice>
              <mc:Fallback>
                <p:oleObj name="数式" r:id="rId6" imgW="152280" imgH="228600" progId="Equation.3">
                  <p:embed/>
                  <p:pic>
                    <p:nvPicPr>
                      <p:cNvPr id="0" name=""/>
                      <p:cNvPicPr>
                        <a:picLocks noChangeAspect="1" noChangeArrowheads="1"/>
                      </p:cNvPicPr>
                      <p:nvPr/>
                    </p:nvPicPr>
                    <p:blipFill>
                      <a:blip r:embed="rId7"/>
                      <a:srcRect/>
                      <a:stretch>
                        <a:fillRect/>
                      </a:stretch>
                    </p:blipFill>
                    <p:spPr bwMode="auto">
                      <a:xfrm>
                        <a:off x="9964738" y="6248400"/>
                        <a:ext cx="220662" cy="331788"/>
                      </a:xfrm>
                      <a:prstGeom prst="rect">
                        <a:avLst/>
                      </a:prstGeom>
                      <a:noFill/>
                      <a:extLst/>
                    </p:spPr>
                  </p:pic>
                </p:oleObj>
              </mc:Fallback>
            </mc:AlternateContent>
          </a:graphicData>
        </a:graphic>
      </p:graphicFrame>
      <p:graphicFrame>
        <p:nvGraphicFramePr>
          <p:cNvPr id="73" name="Object 28"/>
          <p:cNvGraphicFramePr>
            <a:graphicFrameLocks noChangeAspect="1"/>
          </p:cNvGraphicFramePr>
          <p:nvPr>
            <p:extLst>
              <p:ext uri="{D42A27DB-BD31-4B8C-83A1-F6EECF244321}">
                <p14:modId xmlns:p14="http://schemas.microsoft.com/office/powerpoint/2010/main" val="482966368"/>
              </p:ext>
            </p:extLst>
          </p:nvPr>
        </p:nvGraphicFramePr>
        <p:xfrm>
          <a:off x="7916007" y="5288666"/>
          <a:ext cx="412750" cy="612775"/>
        </p:xfrm>
        <a:graphic>
          <a:graphicData uri="http://schemas.openxmlformats.org/presentationml/2006/ole">
            <mc:AlternateContent xmlns:mc="http://schemas.openxmlformats.org/markup-compatibility/2006">
              <mc:Choice xmlns:v="urn:schemas-microsoft-com:vml" Requires="v">
                <p:oleObj spid="_x0000_s9780" name="数式" r:id="rId8" imgW="291960" imgH="431640" progId="Equation.3">
                  <p:embed/>
                </p:oleObj>
              </mc:Choice>
              <mc:Fallback>
                <p:oleObj name="数式" r:id="rId8" imgW="291960" imgH="431640" progId="Equation.3">
                  <p:embed/>
                  <p:pic>
                    <p:nvPicPr>
                      <p:cNvPr id="0" name=""/>
                      <p:cNvPicPr>
                        <a:picLocks noChangeAspect="1" noChangeArrowheads="1"/>
                      </p:cNvPicPr>
                      <p:nvPr/>
                    </p:nvPicPr>
                    <p:blipFill>
                      <a:blip r:embed="rId9"/>
                      <a:srcRect/>
                      <a:stretch>
                        <a:fillRect/>
                      </a:stretch>
                    </p:blipFill>
                    <p:spPr bwMode="auto">
                      <a:xfrm>
                        <a:off x="7916007" y="5288666"/>
                        <a:ext cx="412750" cy="612775"/>
                      </a:xfrm>
                      <a:prstGeom prst="rect">
                        <a:avLst/>
                      </a:prstGeom>
                      <a:noFill/>
                      <a:ln>
                        <a:noFill/>
                      </a:ln>
                      <a:effectLst/>
                      <a:extLst/>
                    </p:spPr>
                  </p:pic>
                </p:oleObj>
              </mc:Fallback>
            </mc:AlternateContent>
          </a:graphicData>
        </a:graphic>
      </p:graphicFrame>
      <p:graphicFrame>
        <p:nvGraphicFramePr>
          <p:cNvPr id="74" name="Object 33"/>
          <p:cNvGraphicFramePr>
            <a:graphicFrameLocks noChangeAspect="1"/>
          </p:cNvGraphicFramePr>
          <p:nvPr>
            <p:extLst>
              <p:ext uri="{D42A27DB-BD31-4B8C-83A1-F6EECF244321}">
                <p14:modId xmlns:p14="http://schemas.microsoft.com/office/powerpoint/2010/main" val="3420362322"/>
              </p:ext>
            </p:extLst>
          </p:nvPr>
        </p:nvGraphicFramePr>
        <p:xfrm>
          <a:off x="7933020" y="4050704"/>
          <a:ext cx="366712" cy="593725"/>
        </p:xfrm>
        <a:graphic>
          <a:graphicData uri="http://schemas.openxmlformats.org/presentationml/2006/ole">
            <mc:AlternateContent xmlns:mc="http://schemas.openxmlformats.org/markup-compatibility/2006">
              <mc:Choice xmlns:v="urn:schemas-microsoft-com:vml" Requires="v">
                <p:oleObj spid="_x0000_s9781" name="数式" r:id="rId10" imgW="266400" imgH="431640" progId="Equation.3">
                  <p:embed/>
                </p:oleObj>
              </mc:Choice>
              <mc:Fallback>
                <p:oleObj name="数式" r:id="rId10" imgW="266400" imgH="431640" progId="Equation.3">
                  <p:embed/>
                  <p:pic>
                    <p:nvPicPr>
                      <p:cNvPr id="0" name=""/>
                      <p:cNvPicPr>
                        <a:picLocks noChangeAspect="1" noChangeArrowheads="1"/>
                      </p:cNvPicPr>
                      <p:nvPr/>
                    </p:nvPicPr>
                    <p:blipFill>
                      <a:blip r:embed="rId11"/>
                      <a:srcRect/>
                      <a:stretch>
                        <a:fillRect/>
                      </a:stretch>
                    </p:blipFill>
                    <p:spPr bwMode="auto">
                      <a:xfrm>
                        <a:off x="7933020" y="4050704"/>
                        <a:ext cx="366712" cy="593725"/>
                      </a:xfrm>
                      <a:prstGeom prst="rect">
                        <a:avLst/>
                      </a:prstGeom>
                      <a:noFill/>
                      <a:extLst/>
                    </p:spPr>
                  </p:pic>
                </p:oleObj>
              </mc:Fallback>
            </mc:AlternateContent>
          </a:graphicData>
        </a:graphic>
      </p:graphicFrame>
      <p:graphicFrame>
        <p:nvGraphicFramePr>
          <p:cNvPr id="34" name="オブジェクト 33"/>
          <p:cNvGraphicFramePr>
            <a:graphicFrameLocks noChangeAspect="1"/>
          </p:cNvGraphicFramePr>
          <p:nvPr>
            <p:extLst>
              <p:ext uri="{D42A27DB-BD31-4B8C-83A1-F6EECF244321}">
                <p14:modId xmlns:p14="http://schemas.microsoft.com/office/powerpoint/2010/main" val="3176336429"/>
              </p:ext>
            </p:extLst>
          </p:nvPr>
        </p:nvGraphicFramePr>
        <p:xfrm>
          <a:off x="9930819" y="3225083"/>
          <a:ext cx="288499" cy="367181"/>
        </p:xfrm>
        <a:graphic>
          <a:graphicData uri="http://schemas.openxmlformats.org/presentationml/2006/ole">
            <mc:AlternateContent xmlns:mc="http://schemas.openxmlformats.org/markup-compatibility/2006">
              <mc:Choice xmlns:v="urn:schemas-microsoft-com:vml" Requires="v">
                <p:oleObj spid="_x0000_s9782" name="数式" r:id="rId12" imgW="164880" imgH="215640" progId="Equation.3">
                  <p:embed/>
                </p:oleObj>
              </mc:Choice>
              <mc:Fallback>
                <p:oleObj name="数式" r:id="rId12" imgW="164880" imgH="215640" progId="Equation.3">
                  <p:embed/>
                  <p:pic>
                    <p:nvPicPr>
                      <p:cNvPr id="40" name="オブジェクト 39"/>
                      <p:cNvPicPr>
                        <a:picLocks noChangeAspect="1" noChangeArrowheads="1"/>
                      </p:cNvPicPr>
                      <p:nvPr/>
                    </p:nvPicPr>
                    <p:blipFill>
                      <a:blip r:embed="rId13"/>
                      <a:srcRect/>
                      <a:stretch>
                        <a:fillRect/>
                      </a:stretch>
                    </p:blipFill>
                    <p:spPr bwMode="auto">
                      <a:xfrm>
                        <a:off x="9930819" y="3225083"/>
                        <a:ext cx="288499" cy="3671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22403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fade">
                                      <p:cBhvr>
                                        <p:cTn id="24" dur="500"/>
                                        <p:tgtEl>
                                          <p:spTgt spid="73"/>
                                        </p:tgtEl>
                                      </p:cBhvr>
                                    </p:animEffect>
                                  </p:childTnLst>
                                </p:cTn>
                              </p:par>
                              <p:par>
                                <p:cTn id="25" presetID="10" presetClass="entr" presetSubtype="0" fill="hold" nodeType="with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par>
                                <p:cTn id="28" presetID="10" presetClass="entr" presetSubtype="0" fill="hold"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par>
                                <p:cTn id="31" presetID="10" presetClass="entr" presetSubtype="0" fill="hold" nodeType="with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fade">
                                      <p:cBhvr>
                                        <p:cTn id="33" dur="500"/>
                                        <p:tgtEl>
                                          <p:spTgt spid="58"/>
                                        </p:tgtEl>
                                      </p:cBhvr>
                                    </p:animEffect>
                                  </p:childTnLst>
                                </p:cTn>
                              </p:par>
                              <p:par>
                                <p:cTn id="34" presetID="10" presetClass="entr" presetSubtype="0" fill="hold"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500"/>
                                        <p:tgtEl>
                                          <p:spTgt spid="49"/>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wipe(down)">
                                      <p:cBhvr>
                                        <p:cTn id="40" dur="500"/>
                                        <p:tgtEl>
                                          <p:spTgt spid="55"/>
                                        </p:tgtEl>
                                      </p:cBhvr>
                                    </p:animEffect>
                                  </p:childTnLst>
                                </p:cTn>
                              </p:par>
                            </p:childTnLst>
                          </p:cTn>
                        </p:par>
                        <p:par>
                          <p:cTn id="41" fill="hold">
                            <p:stCondLst>
                              <p:cond delay="2000"/>
                            </p:stCondLst>
                            <p:childTnLst>
                              <p:par>
                                <p:cTn id="42" presetID="22" presetClass="entr" presetSubtype="8"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wipe(left)">
                                      <p:cBhvr>
                                        <p:cTn id="44" dur="500"/>
                                        <p:tgtEl>
                                          <p:spTgt spid="45"/>
                                        </p:tgtEl>
                                      </p:cBhvr>
                                    </p:animEffect>
                                  </p:childTnLst>
                                </p:cTn>
                              </p:par>
                            </p:childTnLst>
                          </p:cTn>
                        </p:par>
                        <p:par>
                          <p:cTn id="45" fill="hold">
                            <p:stCondLst>
                              <p:cond delay="2500"/>
                            </p:stCondLst>
                            <p:childTnLst>
                              <p:par>
                                <p:cTn id="46" presetID="22" presetClass="entr" presetSubtype="4"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down)">
                                      <p:cBhvr>
                                        <p:cTn id="48" dur="500"/>
                                        <p:tgtEl>
                                          <p:spTgt spid="56"/>
                                        </p:tgtEl>
                                      </p:cBhvr>
                                    </p:animEffect>
                                  </p:childTnLst>
                                </p:cTn>
                              </p:par>
                            </p:childTnLst>
                          </p:cTn>
                        </p:par>
                        <p:par>
                          <p:cTn id="49" fill="hold">
                            <p:stCondLst>
                              <p:cond delay="3000"/>
                            </p:stCondLst>
                            <p:childTnLst>
                              <p:par>
                                <p:cTn id="50" presetID="22" presetClass="entr" presetSubtype="8" fill="hold" nodeType="after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left)">
                                      <p:cBhvr>
                                        <p:cTn id="52" dur="500"/>
                                        <p:tgtEl>
                                          <p:spTgt spid="57"/>
                                        </p:tgtEl>
                                      </p:cBhvr>
                                    </p:animEffect>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wipe(down)">
                                      <p:cBhvr>
                                        <p:cTn id="56" dur="500"/>
                                        <p:tgtEl>
                                          <p:spTgt spid="48"/>
                                        </p:tgtEl>
                                      </p:cBhvr>
                                    </p:animEffect>
                                  </p:childTnLst>
                                </p:cTn>
                              </p:par>
                            </p:childTnLst>
                          </p:cTn>
                        </p:par>
                        <p:par>
                          <p:cTn id="57" fill="hold">
                            <p:stCondLst>
                              <p:cond delay="4000"/>
                            </p:stCondLst>
                            <p:childTnLst>
                              <p:par>
                                <p:cTn id="58" presetID="10" presetClass="entr" presetSubtype="0" fill="hold"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ヘクシャー＝オリーンの貿易理論</a:t>
            </a:r>
            <a:endParaRPr kumimoji="1" lang="ja-JP" altLang="en-US" dirty="0"/>
          </a:p>
        </p:txBody>
      </p:sp>
      <p:sp>
        <p:nvSpPr>
          <p:cNvPr id="3" name="コンテンツ プレースホルダー 2"/>
          <p:cNvSpPr>
            <a:spLocks noGrp="1"/>
          </p:cNvSpPr>
          <p:nvPr>
            <p:ph idx="1"/>
          </p:nvPr>
        </p:nvSpPr>
        <p:spPr>
          <a:xfrm>
            <a:off x="838200" y="1825625"/>
            <a:ext cx="10515600" cy="4895852"/>
          </a:xfrm>
        </p:spPr>
        <p:txBody>
          <a:bodyPr>
            <a:normAutofit/>
          </a:bodyPr>
          <a:lstStyle/>
          <a:p>
            <a:r>
              <a:rPr lang="ja-JP" altLang="en-US" dirty="0"/>
              <a:t>比較優位の決定要因</a:t>
            </a:r>
            <a:endParaRPr lang="en-US" altLang="ja-JP" dirty="0"/>
          </a:p>
          <a:p>
            <a:pPr lvl="1"/>
            <a:r>
              <a:rPr lang="ja-JP" altLang="en-US" dirty="0"/>
              <a:t>リカード・モデル：各国における生産の効率性の違い → 同じような生産技術を持つ国の間では貿易は行われない</a:t>
            </a:r>
            <a:endParaRPr lang="en-US" altLang="ja-JP" dirty="0"/>
          </a:p>
          <a:p>
            <a:pPr lvl="1"/>
            <a:r>
              <a:rPr lang="ja-JP" altLang="en-US" dirty="0"/>
              <a:t>現実には、生産技術の類似した国の間でも貿易</a:t>
            </a:r>
          </a:p>
          <a:p>
            <a:r>
              <a:rPr kumimoji="1" lang="ja-JP" altLang="en-US" dirty="0"/>
              <a:t>ヘクシャーとオリーンの貿易理論</a:t>
            </a:r>
            <a:endParaRPr kumimoji="1" lang="en-US" altLang="ja-JP" dirty="0"/>
          </a:p>
          <a:p>
            <a:pPr lvl="1"/>
            <a:r>
              <a:rPr lang="en-US" altLang="ja-JP" dirty="0"/>
              <a:t>Heckscher, E. (1919), “The Effect of Foreign Trade on the Distribution of Income”</a:t>
            </a:r>
          </a:p>
          <a:p>
            <a:pPr lvl="1"/>
            <a:r>
              <a:rPr lang="en-US" altLang="ja-JP" dirty="0"/>
              <a:t>Ohlin, B. (1933), </a:t>
            </a:r>
            <a:r>
              <a:rPr lang="en-US" altLang="ja-JP" i="1" dirty="0"/>
              <a:t>Interregional and International Trade</a:t>
            </a:r>
            <a:endParaRPr lang="en-US" altLang="ja-JP" dirty="0"/>
          </a:p>
          <a:p>
            <a:r>
              <a:rPr lang="ja-JP" altLang="en-US" dirty="0"/>
              <a:t>複数の生産要素を想定、似通った生産技術を持つ国の間の貿易を説明</a:t>
            </a:r>
            <a:endParaRPr lang="en-US" altLang="ja-JP" dirty="0"/>
          </a:p>
          <a:p>
            <a:pPr lvl="1"/>
            <a:r>
              <a:rPr lang="ja-JP" altLang="en-US" dirty="0"/>
              <a:t>各国は、生産において自国に相対的に豊富に存在する生産要素を集約的に利用する財に比較優位</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a:t>
            </a:fld>
            <a:endParaRPr kumimoji="1" lang="ja-JP" altLang="en-US" dirty="0"/>
          </a:p>
        </p:txBody>
      </p:sp>
    </p:spTree>
    <p:extLst>
      <p:ext uri="{BB962C8B-B14F-4D97-AF65-F5344CB8AC3E}">
        <p14:creationId xmlns:p14="http://schemas.microsoft.com/office/powerpoint/2010/main" val="327618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left)">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ja-JP" altLang="en-US"/>
              <a:t>供給曲線（つづき）</a:t>
            </a:r>
            <a:endParaRPr lang="ja-JP" altLang="en-US" dirty="0"/>
          </a:p>
        </p:txBody>
      </p:sp>
      <mc:AlternateContent xmlns:mc="http://schemas.openxmlformats.org/markup-compatibility/2006" xmlns:a14="http://schemas.microsoft.com/office/drawing/2010/main">
        <mc:Choice Requires="a14">
          <p:sp>
            <p:nvSpPr>
              <p:cNvPr id="7" name="コンテンツ プレースホルダー 6"/>
              <p:cNvSpPr>
                <a:spLocks noGrp="1"/>
              </p:cNvSpPr>
              <p:nvPr>
                <p:ph idx="1"/>
              </p:nvPr>
            </p:nvSpPr>
            <p:spPr>
              <a:xfrm>
                <a:off x="838200" y="1615634"/>
                <a:ext cx="10515600" cy="1405863"/>
              </a:xfrm>
            </p:spPr>
            <p:txBody>
              <a:bodyPr>
                <a:normAutofit/>
              </a:bodyPr>
              <a:lstStyle/>
              <a:p>
                <a:r>
                  <a:rPr lang="ja-JP" altLang="en-US" dirty="0"/>
                  <a:t>各国の第</a:t>
                </a:r>
                <a:r>
                  <a:rPr lang="en-US" altLang="ja-JP" dirty="0"/>
                  <a:t>1</a:t>
                </a:r>
                <a:r>
                  <a:rPr lang="ja-JP" altLang="en-US" dirty="0"/>
                  <a:t>財の供給曲線</a:t>
                </a:r>
                <a:endParaRPr lang="en-US" altLang="ja-JP" dirty="0"/>
              </a:p>
              <a:p>
                <a:pPr lvl="1"/>
                <a:r>
                  <a:rPr lang="ja-JP" altLang="en-US" dirty="0"/>
                  <a:t>自国は資本豊富国＆外国は労働豊富国 → 第</a:t>
                </a:r>
                <a:r>
                  <a:rPr lang="en-US" altLang="ja-JP" dirty="0"/>
                  <a:t>1</a:t>
                </a:r>
                <a:r>
                  <a:rPr lang="ja-JP" altLang="en-US" dirty="0"/>
                  <a:t>財（労働集約財）の生産量について、</a:t>
                </a:r>
                <a14:m>
                  <m:oMath xmlns:m="http://schemas.openxmlformats.org/officeDocument/2006/math">
                    <m:sSubSup>
                      <m:sSubSupPr>
                        <m:ctrlPr>
                          <a:rPr lang="en-US" altLang="ja-JP" i="1" smtClean="0">
                            <a:latin typeface="Cambria Math" panose="02040503050406030204" pitchFamily="18" charset="0"/>
                          </a:rPr>
                        </m:ctrlPr>
                      </m:sSubSupPr>
                      <m:e>
                        <m:r>
                          <a:rPr lang="en-US" altLang="ja-JP" b="0" i="1" smtClean="0">
                            <a:latin typeface="Cambria Math" panose="02040503050406030204" pitchFamily="18" charset="0"/>
                          </a:rPr>
                          <m:t>𝑌</m:t>
                        </m:r>
                      </m:e>
                      <m:sub>
                        <m:r>
                          <a:rPr lang="en-US" altLang="ja-JP" smtClean="0">
                            <a:latin typeface="Cambria Math" panose="02040503050406030204" pitchFamily="18" charset="0"/>
                          </a:rPr>
                          <m:t>1</m:t>
                        </m:r>
                      </m:sub>
                      <m:sup>
                        <m:r>
                          <a:rPr lang="en-US" altLang="ja-JP" smtClean="0">
                            <a:latin typeface="Cambria Math" panose="02040503050406030204" pitchFamily="18" charset="0"/>
                          </a:rPr>
                          <m:t>𝐻</m:t>
                        </m:r>
                      </m:sup>
                    </m:sSubSup>
                    <m:r>
                      <a:rPr lang="en-US" altLang="ja-JP" smtClean="0">
                        <a:latin typeface="Cambria Math" panose="02040503050406030204" pitchFamily="18" charset="0"/>
                      </a:rPr>
                      <m:t>&lt;</m:t>
                    </m:r>
                    <m:sSubSup>
                      <m:sSubSupPr>
                        <m:ctrlPr>
                          <a:rPr lang="en-US" altLang="ja-JP" i="1">
                            <a:latin typeface="Cambria Math" panose="02040503050406030204" pitchFamily="18" charset="0"/>
                          </a:rPr>
                        </m:ctrlPr>
                      </m:sSubSupPr>
                      <m:e>
                        <m:r>
                          <a:rPr lang="en-US" altLang="ja-JP" b="0" i="1" smtClean="0">
                            <a:latin typeface="Cambria Math" panose="02040503050406030204" pitchFamily="18" charset="0"/>
                          </a:rPr>
                          <m:t>𝑌</m:t>
                        </m:r>
                      </m:e>
                      <m:sub>
                        <m:r>
                          <a:rPr lang="en-US" altLang="ja-JP">
                            <a:latin typeface="Cambria Math" panose="02040503050406030204" pitchFamily="18" charset="0"/>
                          </a:rPr>
                          <m:t>1</m:t>
                        </m:r>
                      </m:sub>
                      <m:sup>
                        <m:r>
                          <a:rPr lang="en-US" altLang="ja-JP" smtClean="0">
                            <a:latin typeface="Cambria Math" panose="02040503050406030204" pitchFamily="18" charset="0"/>
                          </a:rPr>
                          <m:t>𝐹</m:t>
                        </m:r>
                      </m:sup>
                    </m:sSubSup>
                  </m:oMath>
                </a14:m>
                <a:r>
                  <a:rPr lang="ja-JP" altLang="en-US" dirty="0"/>
                  <a:t> が成立（リプチンスキー定理）</a:t>
                </a:r>
              </a:p>
            </p:txBody>
          </p:sp>
        </mc:Choice>
        <mc:Fallback xmlns="">
          <p:sp>
            <p:nvSpPr>
              <p:cNvPr id="7" name="コンテンツ プレースホルダー 6"/>
              <p:cNvSpPr>
                <a:spLocks noGrp="1" noRot="1" noChangeAspect="1" noMove="1" noResize="1" noEditPoints="1" noAdjustHandles="1" noChangeArrowheads="1" noChangeShapeType="1" noTextEdit="1"/>
              </p:cNvSpPr>
              <p:nvPr>
                <p:ph idx="1"/>
              </p:nvPr>
            </p:nvSpPr>
            <p:spPr>
              <a:xfrm>
                <a:off x="838200" y="1615634"/>
                <a:ext cx="10515600" cy="1405863"/>
              </a:xfrm>
              <a:blipFill>
                <a:blip r:embed="rId3"/>
                <a:stretch>
                  <a:fillRect l="-1043" t="-9091"/>
                </a:stretch>
              </a:blipFill>
            </p:spPr>
            <p:txBody>
              <a:bodyPr/>
              <a:lstStyle/>
              <a:p>
                <a:r>
                  <a:rPr lang="ja-JP" altLang="en-US">
                    <a:noFill/>
                  </a:rPr>
                  <a:t> </a:t>
                </a:r>
              </a:p>
            </p:txBody>
          </p:sp>
        </mc:Fallback>
      </mc:AlternateContent>
      <p:sp>
        <p:nvSpPr>
          <p:cNvPr id="5" name="スライド番号プレースホルダー 4"/>
          <p:cNvSpPr>
            <a:spLocks noGrp="1"/>
          </p:cNvSpPr>
          <p:nvPr>
            <p:ph type="sldNum" sz="quarter" idx="12"/>
          </p:nvPr>
        </p:nvSpPr>
        <p:spPr/>
        <p:txBody>
          <a:bodyPr/>
          <a:lstStyle/>
          <a:p>
            <a:fld id="{4B716EDC-74FF-435D-9BD8-54C64339F356}" type="slidenum">
              <a:rPr lang="ja-JP" altLang="en-US" smtClean="0"/>
              <a:pPr/>
              <a:t>20</a:t>
            </a:fld>
            <a:endParaRPr lang="ja-JP" altLang="en-US" dirty="0"/>
          </a:p>
        </p:txBody>
      </p:sp>
      <p:cxnSp>
        <p:nvCxnSpPr>
          <p:cNvPr id="8" name="Line 495"/>
          <p:cNvCxnSpPr/>
          <p:nvPr/>
        </p:nvCxnSpPr>
        <p:spPr bwMode="auto">
          <a:xfrm flipV="1">
            <a:off x="2378374" y="3142874"/>
            <a:ext cx="0" cy="316902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9" name="Line 496"/>
          <p:cNvCxnSpPr/>
          <p:nvPr/>
        </p:nvCxnSpPr>
        <p:spPr bwMode="auto">
          <a:xfrm>
            <a:off x="2384219" y="6311898"/>
            <a:ext cx="247380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10" name="Line 497"/>
          <p:cNvCxnSpPr/>
          <p:nvPr/>
        </p:nvCxnSpPr>
        <p:spPr bwMode="auto">
          <a:xfrm>
            <a:off x="2378374" y="5692055"/>
            <a:ext cx="713310" cy="78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13" name="Line 501"/>
          <p:cNvCxnSpPr/>
          <p:nvPr/>
        </p:nvCxnSpPr>
        <p:spPr bwMode="auto">
          <a:xfrm>
            <a:off x="4079814" y="3675357"/>
            <a:ext cx="130" cy="75530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14" name="Line 502"/>
          <p:cNvCxnSpPr/>
          <p:nvPr/>
        </p:nvCxnSpPr>
        <p:spPr bwMode="auto">
          <a:xfrm>
            <a:off x="4067490" y="4430659"/>
            <a:ext cx="15574" cy="1875519"/>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5" name="Text Box 503"/>
          <p:cNvSpPr txBox="1">
            <a:spLocks noChangeArrowheads="1"/>
          </p:cNvSpPr>
          <p:nvPr/>
        </p:nvSpPr>
        <p:spPr bwMode="auto">
          <a:xfrm>
            <a:off x="2081827" y="6312941"/>
            <a:ext cx="347536" cy="260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16" name="Text Box 504"/>
          <p:cNvSpPr txBox="1">
            <a:spLocks noChangeArrowheads="1"/>
          </p:cNvSpPr>
          <p:nvPr/>
        </p:nvSpPr>
        <p:spPr bwMode="auto">
          <a:xfrm>
            <a:off x="3995687" y="3162635"/>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18" name="Text Box 515"/>
          <p:cNvSpPr txBox="1">
            <a:spLocks noChangeArrowheads="1"/>
          </p:cNvSpPr>
          <p:nvPr/>
        </p:nvSpPr>
        <p:spPr bwMode="auto">
          <a:xfrm>
            <a:off x="2886052" y="2851120"/>
            <a:ext cx="1361230" cy="285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a</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 </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自国市場</a:t>
            </a:r>
          </a:p>
        </p:txBody>
      </p:sp>
      <p:sp>
        <p:nvSpPr>
          <p:cNvPr id="19" name="Text Box 521"/>
          <p:cNvSpPr txBox="1">
            <a:spLocks noChangeArrowheads="1"/>
          </p:cNvSpPr>
          <p:nvPr/>
        </p:nvSpPr>
        <p:spPr bwMode="auto">
          <a:xfrm>
            <a:off x="6050463" y="6330729"/>
            <a:ext cx="347490" cy="24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20" name="Text Box 525"/>
          <p:cNvSpPr txBox="1">
            <a:spLocks noChangeArrowheads="1"/>
          </p:cNvSpPr>
          <p:nvPr/>
        </p:nvSpPr>
        <p:spPr bwMode="auto">
          <a:xfrm>
            <a:off x="8933780" y="6315278"/>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21" name="Text Box 608"/>
          <p:cNvSpPr txBox="1">
            <a:spLocks noChangeArrowheads="1"/>
          </p:cNvSpPr>
          <p:nvPr/>
        </p:nvSpPr>
        <p:spPr bwMode="auto">
          <a:xfrm>
            <a:off x="6865589" y="2851120"/>
            <a:ext cx="1384321" cy="3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b</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 </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外国市場</a:t>
            </a:r>
          </a:p>
        </p:txBody>
      </p:sp>
      <p:sp>
        <p:nvSpPr>
          <p:cNvPr id="22" name="Text Box 609"/>
          <p:cNvSpPr txBox="1">
            <a:spLocks noChangeArrowheads="1"/>
          </p:cNvSpPr>
          <p:nvPr/>
        </p:nvSpPr>
        <p:spPr bwMode="auto">
          <a:xfrm>
            <a:off x="8084328" y="6306178"/>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25" name="Line 628"/>
          <p:cNvCxnSpPr/>
          <p:nvPr/>
        </p:nvCxnSpPr>
        <p:spPr bwMode="auto">
          <a:xfrm flipV="1">
            <a:off x="8105723" y="4355520"/>
            <a:ext cx="910" cy="192504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6" name="直線コネクタ 25"/>
          <p:cNvCxnSpPr/>
          <p:nvPr/>
        </p:nvCxnSpPr>
        <p:spPr bwMode="auto">
          <a:xfrm>
            <a:off x="2378244" y="5692055"/>
            <a:ext cx="0" cy="62894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7" name="Line 501"/>
          <p:cNvCxnSpPr/>
          <p:nvPr/>
        </p:nvCxnSpPr>
        <p:spPr bwMode="auto">
          <a:xfrm>
            <a:off x="3092464" y="4430660"/>
            <a:ext cx="130" cy="1277905"/>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8" name="Line 497"/>
          <p:cNvCxnSpPr/>
          <p:nvPr/>
        </p:nvCxnSpPr>
        <p:spPr bwMode="auto">
          <a:xfrm flipV="1">
            <a:off x="3071924" y="4407907"/>
            <a:ext cx="1011140" cy="8848"/>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9" name="Line 502"/>
          <p:cNvCxnSpPr/>
          <p:nvPr/>
        </p:nvCxnSpPr>
        <p:spPr bwMode="auto">
          <a:xfrm flipH="1">
            <a:off x="3089994" y="5708565"/>
            <a:ext cx="1690" cy="60333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30" name="Line 502"/>
          <p:cNvCxnSpPr/>
          <p:nvPr/>
        </p:nvCxnSpPr>
        <p:spPr bwMode="auto">
          <a:xfrm>
            <a:off x="2384219" y="4430790"/>
            <a:ext cx="708245"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35" name="Line 502"/>
          <p:cNvCxnSpPr/>
          <p:nvPr/>
        </p:nvCxnSpPr>
        <p:spPr bwMode="auto">
          <a:xfrm flipH="1">
            <a:off x="7551013" y="5714285"/>
            <a:ext cx="1690" cy="60346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6" name="Text Box 508"/>
          <p:cNvSpPr txBox="1">
            <a:spLocks noChangeArrowheads="1"/>
          </p:cNvSpPr>
          <p:nvPr/>
        </p:nvSpPr>
        <p:spPr bwMode="auto">
          <a:xfrm>
            <a:off x="7601468" y="6339198"/>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37" name="Line 502"/>
          <p:cNvCxnSpPr/>
          <p:nvPr/>
        </p:nvCxnSpPr>
        <p:spPr bwMode="auto">
          <a:xfrm flipH="1">
            <a:off x="6401943" y="4356300"/>
            <a:ext cx="1188000" cy="13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9" name="Text Box 510"/>
          <p:cNvSpPr txBox="1">
            <a:spLocks noChangeArrowheads="1"/>
          </p:cNvSpPr>
          <p:nvPr/>
        </p:nvSpPr>
        <p:spPr bwMode="auto">
          <a:xfrm>
            <a:off x="6057725" y="5424515"/>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41" name="Text Box 806"/>
          <p:cNvSpPr txBox="1">
            <a:spLocks noChangeArrowheads="1"/>
          </p:cNvSpPr>
          <p:nvPr/>
        </p:nvSpPr>
        <p:spPr bwMode="auto">
          <a:xfrm>
            <a:off x="4554872" y="5723385"/>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ja-JP" altLang="en-US" sz="1400" i="1" kern="100">
              <a:solidFill>
                <a:prstClr val="black"/>
              </a:solidFill>
              <a:latin typeface="Century"/>
              <a:ea typeface="ＭＳ 明朝"/>
              <a:cs typeface="Times New Roman"/>
            </a:endParaRPr>
          </a:p>
        </p:txBody>
      </p:sp>
      <p:cxnSp>
        <p:nvCxnSpPr>
          <p:cNvPr id="46" name="直線コネクタ 45"/>
          <p:cNvCxnSpPr/>
          <p:nvPr/>
        </p:nvCxnSpPr>
        <p:spPr bwMode="auto">
          <a:xfrm>
            <a:off x="6382053" y="5688674"/>
            <a:ext cx="7540" cy="632324"/>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7" name="Line 497"/>
          <p:cNvCxnSpPr/>
          <p:nvPr/>
        </p:nvCxnSpPr>
        <p:spPr bwMode="auto">
          <a:xfrm>
            <a:off x="6374643" y="5688676"/>
            <a:ext cx="1188000" cy="17261"/>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8" name="Line 501"/>
          <p:cNvCxnSpPr/>
          <p:nvPr/>
        </p:nvCxnSpPr>
        <p:spPr bwMode="auto">
          <a:xfrm>
            <a:off x="7557750" y="4363385"/>
            <a:ext cx="130" cy="136000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9" name="Line 502"/>
          <p:cNvCxnSpPr/>
          <p:nvPr/>
        </p:nvCxnSpPr>
        <p:spPr bwMode="auto">
          <a:xfrm flipH="1">
            <a:off x="7071518" y="5701211"/>
            <a:ext cx="1690" cy="60333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54" name="Line 497"/>
          <p:cNvCxnSpPr/>
          <p:nvPr/>
        </p:nvCxnSpPr>
        <p:spPr bwMode="auto">
          <a:xfrm>
            <a:off x="7542725" y="4367810"/>
            <a:ext cx="576000" cy="344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55" name="Line 501"/>
          <p:cNvCxnSpPr/>
          <p:nvPr/>
        </p:nvCxnSpPr>
        <p:spPr bwMode="auto">
          <a:xfrm>
            <a:off x="8105593" y="3612507"/>
            <a:ext cx="130" cy="75530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56" name="Line 495"/>
          <p:cNvCxnSpPr/>
          <p:nvPr/>
        </p:nvCxnSpPr>
        <p:spPr bwMode="auto">
          <a:xfrm flipV="1">
            <a:off x="6373333" y="3135520"/>
            <a:ext cx="0" cy="316902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57" name="Line 496"/>
          <p:cNvCxnSpPr/>
          <p:nvPr/>
        </p:nvCxnSpPr>
        <p:spPr bwMode="auto">
          <a:xfrm>
            <a:off x="6397953" y="6311898"/>
            <a:ext cx="247380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60" name="テキスト ボックス 59"/>
          <p:cNvSpPr txBox="1"/>
          <p:nvPr/>
        </p:nvSpPr>
        <p:spPr>
          <a:xfrm>
            <a:off x="1430062" y="3114876"/>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sp>
        <p:nvSpPr>
          <p:cNvPr id="61" name="テキスト ボックス 60"/>
          <p:cNvSpPr txBox="1"/>
          <p:nvPr/>
        </p:nvSpPr>
        <p:spPr>
          <a:xfrm>
            <a:off x="5402749" y="3114876"/>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sp>
        <p:nvSpPr>
          <p:cNvPr id="62" name="テキスト ボックス 61"/>
          <p:cNvSpPr txBox="1"/>
          <p:nvPr/>
        </p:nvSpPr>
        <p:spPr>
          <a:xfrm>
            <a:off x="4797310" y="6150221"/>
            <a:ext cx="1027209" cy="307777"/>
          </a:xfrm>
          <a:prstGeom prst="rect">
            <a:avLst/>
          </a:prstGeom>
          <a:noFill/>
        </p:spPr>
        <p:txBody>
          <a:bodyPr wrap="squar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sp>
        <p:nvSpPr>
          <p:cNvPr id="63" name="テキスト ボックス 62"/>
          <p:cNvSpPr txBox="1"/>
          <p:nvPr/>
        </p:nvSpPr>
        <p:spPr>
          <a:xfrm>
            <a:off x="8803135" y="6160822"/>
            <a:ext cx="1080120" cy="307777"/>
          </a:xfrm>
          <a:prstGeom prst="rect">
            <a:avLst/>
          </a:prstGeom>
          <a:noFill/>
        </p:spPr>
        <p:txBody>
          <a:bodyPr wrap="squar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66" name="Object 21"/>
          <p:cNvGraphicFramePr>
            <a:graphicFrameLocks noChangeAspect="1"/>
          </p:cNvGraphicFramePr>
          <p:nvPr>
            <p:extLst>
              <p:ext uri="{D42A27DB-BD31-4B8C-83A1-F6EECF244321}">
                <p14:modId xmlns:p14="http://schemas.microsoft.com/office/powerpoint/2010/main" val="327029132"/>
              </p:ext>
            </p:extLst>
          </p:nvPr>
        </p:nvGraphicFramePr>
        <p:xfrm>
          <a:off x="2907958" y="6313982"/>
          <a:ext cx="330324" cy="330324"/>
        </p:xfrm>
        <a:graphic>
          <a:graphicData uri="http://schemas.openxmlformats.org/presentationml/2006/ole">
            <mc:AlternateContent xmlns:mc="http://schemas.openxmlformats.org/markup-compatibility/2006">
              <mc:Choice xmlns:v="urn:schemas-microsoft-com:vml" Requires="v">
                <p:oleObj spid="_x0000_s30879" name="数式" r:id="rId4" imgW="228600" imgH="228600" progId="Equation.3">
                  <p:embed/>
                </p:oleObj>
              </mc:Choice>
              <mc:Fallback>
                <p:oleObj name="数式" r:id="rId4" imgW="228600" imgH="228600" progId="Equation.3">
                  <p:embed/>
                  <p:pic>
                    <p:nvPicPr>
                      <p:cNvPr id="0" name=""/>
                      <p:cNvPicPr>
                        <a:picLocks noChangeAspect="1" noChangeArrowheads="1"/>
                      </p:cNvPicPr>
                      <p:nvPr/>
                    </p:nvPicPr>
                    <p:blipFill>
                      <a:blip r:embed="rId5"/>
                      <a:srcRect/>
                      <a:stretch>
                        <a:fillRect/>
                      </a:stretch>
                    </p:blipFill>
                    <p:spPr bwMode="auto">
                      <a:xfrm>
                        <a:off x="2907958" y="6313982"/>
                        <a:ext cx="330324" cy="33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 name="Object 23"/>
          <p:cNvGraphicFramePr>
            <a:graphicFrameLocks noChangeAspect="1"/>
          </p:cNvGraphicFramePr>
          <p:nvPr>
            <p:extLst>
              <p:ext uri="{D42A27DB-BD31-4B8C-83A1-F6EECF244321}">
                <p14:modId xmlns:p14="http://schemas.microsoft.com/office/powerpoint/2010/main" val="3004657127"/>
              </p:ext>
            </p:extLst>
          </p:nvPr>
        </p:nvGraphicFramePr>
        <p:xfrm>
          <a:off x="6917335" y="6343822"/>
          <a:ext cx="330200" cy="330200"/>
        </p:xfrm>
        <a:graphic>
          <a:graphicData uri="http://schemas.openxmlformats.org/presentationml/2006/ole">
            <mc:AlternateContent xmlns:mc="http://schemas.openxmlformats.org/markup-compatibility/2006">
              <mc:Choice xmlns:v="urn:schemas-microsoft-com:vml" Requires="v">
                <p:oleObj spid="_x0000_s30880" name="数式" r:id="rId6" imgW="228600" imgH="228600" progId="Equation.3">
                  <p:embed/>
                </p:oleObj>
              </mc:Choice>
              <mc:Fallback>
                <p:oleObj name="数式" r:id="rId6" imgW="228600" imgH="228600" progId="Equation.3">
                  <p:embed/>
                  <p:pic>
                    <p:nvPicPr>
                      <p:cNvPr id="0" name=""/>
                      <p:cNvPicPr>
                        <a:picLocks noChangeAspect="1" noChangeArrowheads="1"/>
                      </p:cNvPicPr>
                      <p:nvPr/>
                    </p:nvPicPr>
                    <p:blipFill>
                      <a:blip r:embed="rId7"/>
                      <a:srcRect/>
                      <a:stretch>
                        <a:fillRect/>
                      </a:stretch>
                    </p:blipFill>
                    <p:spPr bwMode="auto">
                      <a:xfrm>
                        <a:off x="6917335" y="6343822"/>
                        <a:ext cx="330200"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4" name="Object 23"/>
          <p:cNvGraphicFramePr>
            <a:graphicFrameLocks noChangeAspect="1"/>
          </p:cNvGraphicFramePr>
          <p:nvPr>
            <p:extLst>
              <p:ext uri="{D42A27DB-BD31-4B8C-83A1-F6EECF244321}">
                <p14:modId xmlns:p14="http://schemas.microsoft.com/office/powerpoint/2010/main" val="2349582743"/>
              </p:ext>
            </p:extLst>
          </p:nvPr>
        </p:nvGraphicFramePr>
        <p:xfrm>
          <a:off x="7456488" y="6351588"/>
          <a:ext cx="312737" cy="330200"/>
        </p:xfrm>
        <a:graphic>
          <a:graphicData uri="http://schemas.openxmlformats.org/presentationml/2006/ole">
            <mc:AlternateContent xmlns:mc="http://schemas.openxmlformats.org/markup-compatibility/2006">
              <mc:Choice xmlns:v="urn:schemas-microsoft-com:vml" Requires="v">
                <p:oleObj spid="_x0000_s30881" name="数式" r:id="rId8" imgW="215640" imgH="228600" progId="Equation.3">
                  <p:embed/>
                </p:oleObj>
              </mc:Choice>
              <mc:Fallback>
                <p:oleObj name="数式" r:id="rId8" imgW="215640" imgH="228600" progId="Equation.3">
                  <p:embed/>
                  <p:pic>
                    <p:nvPicPr>
                      <p:cNvPr id="68" name="Object 23"/>
                      <p:cNvPicPr>
                        <a:picLocks noChangeAspect="1" noChangeArrowheads="1"/>
                      </p:cNvPicPr>
                      <p:nvPr/>
                    </p:nvPicPr>
                    <p:blipFill>
                      <a:blip r:embed="rId9"/>
                      <a:srcRect/>
                      <a:stretch>
                        <a:fillRect/>
                      </a:stretch>
                    </p:blipFill>
                    <p:spPr bwMode="auto">
                      <a:xfrm>
                        <a:off x="7456488" y="6351588"/>
                        <a:ext cx="312737" cy="330200"/>
                      </a:xfrm>
                      <a:prstGeom prst="rect">
                        <a:avLst/>
                      </a:prstGeom>
                      <a:noFill/>
                      <a:ln>
                        <a:noFill/>
                      </a:ln>
                      <a:effectLst/>
                      <a:extLst/>
                    </p:spPr>
                  </p:pic>
                </p:oleObj>
              </mc:Fallback>
            </mc:AlternateContent>
          </a:graphicData>
        </a:graphic>
      </p:graphicFrame>
      <p:graphicFrame>
        <p:nvGraphicFramePr>
          <p:cNvPr id="65" name="Object 22"/>
          <p:cNvGraphicFramePr>
            <a:graphicFrameLocks noChangeAspect="1"/>
          </p:cNvGraphicFramePr>
          <p:nvPr>
            <p:extLst>
              <p:ext uri="{D42A27DB-BD31-4B8C-83A1-F6EECF244321}">
                <p14:modId xmlns:p14="http://schemas.microsoft.com/office/powerpoint/2010/main" val="150382570"/>
              </p:ext>
            </p:extLst>
          </p:nvPr>
        </p:nvGraphicFramePr>
        <p:xfrm>
          <a:off x="3957638" y="6337300"/>
          <a:ext cx="220662" cy="331788"/>
        </p:xfrm>
        <a:graphic>
          <a:graphicData uri="http://schemas.openxmlformats.org/presentationml/2006/ole">
            <mc:AlternateContent xmlns:mc="http://schemas.openxmlformats.org/markup-compatibility/2006">
              <mc:Choice xmlns:v="urn:schemas-microsoft-com:vml" Requires="v">
                <p:oleObj spid="_x0000_s30882" name="数式" r:id="rId10" imgW="152280" imgH="228600" progId="Equation.3">
                  <p:embed/>
                </p:oleObj>
              </mc:Choice>
              <mc:Fallback>
                <p:oleObj name="数式" r:id="rId10" imgW="152280" imgH="228600" progId="Equation.3">
                  <p:embed/>
                  <p:pic>
                    <p:nvPicPr>
                      <p:cNvPr id="72" name="Object 22"/>
                      <p:cNvPicPr>
                        <a:picLocks noChangeAspect="1" noChangeArrowheads="1"/>
                      </p:cNvPicPr>
                      <p:nvPr/>
                    </p:nvPicPr>
                    <p:blipFill>
                      <a:blip r:embed="rId11"/>
                      <a:srcRect/>
                      <a:stretch>
                        <a:fillRect/>
                      </a:stretch>
                    </p:blipFill>
                    <p:spPr bwMode="auto">
                      <a:xfrm>
                        <a:off x="3957638" y="6337300"/>
                        <a:ext cx="220662" cy="331788"/>
                      </a:xfrm>
                      <a:prstGeom prst="rect">
                        <a:avLst/>
                      </a:prstGeom>
                      <a:noFill/>
                      <a:extLst/>
                    </p:spPr>
                  </p:pic>
                </p:oleObj>
              </mc:Fallback>
            </mc:AlternateContent>
          </a:graphicData>
        </a:graphic>
      </p:graphicFrame>
      <p:graphicFrame>
        <p:nvGraphicFramePr>
          <p:cNvPr id="71" name="オブジェクト 70"/>
          <p:cNvGraphicFramePr>
            <a:graphicFrameLocks noChangeAspect="1"/>
          </p:cNvGraphicFramePr>
          <p:nvPr>
            <p:extLst>
              <p:ext uri="{D42A27DB-BD31-4B8C-83A1-F6EECF244321}">
                <p14:modId xmlns:p14="http://schemas.microsoft.com/office/powerpoint/2010/main" val="32573184"/>
              </p:ext>
            </p:extLst>
          </p:nvPr>
        </p:nvGraphicFramePr>
        <p:xfrm>
          <a:off x="3948117" y="3301224"/>
          <a:ext cx="288499" cy="367181"/>
        </p:xfrm>
        <a:graphic>
          <a:graphicData uri="http://schemas.openxmlformats.org/presentationml/2006/ole">
            <mc:AlternateContent xmlns:mc="http://schemas.openxmlformats.org/markup-compatibility/2006">
              <mc:Choice xmlns:v="urn:schemas-microsoft-com:vml" Requires="v">
                <p:oleObj spid="_x0000_s30883" name="数式" r:id="rId12" imgW="164880" imgH="215640" progId="Equation.3">
                  <p:embed/>
                </p:oleObj>
              </mc:Choice>
              <mc:Fallback>
                <p:oleObj name="数式" r:id="rId12" imgW="164880" imgH="215640" progId="Equation.3">
                  <p:embed/>
                  <p:pic>
                    <p:nvPicPr>
                      <p:cNvPr id="34" name="オブジェクト 33"/>
                      <p:cNvPicPr>
                        <a:picLocks noChangeAspect="1" noChangeArrowheads="1"/>
                      </p:cNvPicPr>
                      <p:nvPr/>
                    </p:nvPicPr>
                    <p:blipFill>
                      <a:blip r:embed="rId13"/>
                      <a:srcRect/>
                      <a:stretch>
                        <a:fillRect/>
                      </a:stretch>
                    </p:blipFill>
                    <p:spPr bwMode="auto">
                      <a:xfrm>
                        <a:off x="3948117" y="3301224"/>
                        <a:ext cx="288499" cy="3671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2" name="オブジェクト 71"/>
          <p:cNvGraphicFramePr>
            <a:graphicFrameLocks noChangeAspect="1"/>
          </p:cNvGraphicFramePr>
          <p:nvPr>
            <p:extLst>
              <p:ext uri="{D42A27DB-BD31-4B8C-83A1-F6EECF244321}">
                <p14:modId xmlns:p14="http://schemas.microsoft.com/office/powerpoint/2010/main" val="4136946226"/>
              </p:ext>
            </p:extLst>
          </p:nvPr>
        </p:nvGraphicFramePr>
        <p:xfrm>
          <a:off x="7973916" y="3241085"/>
          <a:ext cx="376238" cy="387350"/>
        </p:xfrm>
        <a:graphic>
          <a:graphicData uri="http://schemas.openxmlformats.org/presentationml/2006/ole">
            <mc:AlternateContent xmlns:mc="http://schemas.openxmlformats.org/markup-compatibility/2006">
              <mc:Choice xmlns:v="urn:schemas-microsoft-com:vml" Requires="v">
                <p:oleObj spid="_x0000_s30884" name="数式" r:id="rId14" imgW="215640" imgH="228600" progId="Equation.3">
                  <p:embed/>
                </p:oleObj>
              </mc:Choice>
              <mc:Fallback>
                <p:oleObj name="数式" r:id="rId14" imgW="215640" imgH="228600" progId="Equation.3">
                  <p:embed/>
                  <p:pic>
                    <p:nvPicPr>
                      <p:cNvPr id="34" name="オブジェクト 33"/>
                      <p:cNvPicPr>
                        <a:picLocks noChangeAspect="1" noChangeArrowheads="1"/>
                      </p:cNvPicPr>
                      <p:nvPr/>
                    </p:nvPicPr>
                    <p:blipFill>
                      <a:blip r:embed="rId15"/>
                      <a:srcRect/>
                      <a:stretch>
                        <a:fillRect/>
                      </a:stretch>
                    </p:blipFill>
                    <p:spPr bwMode="auto">
                      <a:xfrm>
                        <a:off x="7973916" y="3241085"/>
                        <a:ext cx="376238"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 name="Object 28"/>
          <p:cNvGraphicFramePr>
            <a:graphicFrameLocks noChangeAspect="1"/>
          </p:cNvGraphicFramePr>
          <p:nvPr>
            <p:extLst>
              <p:ext uri="{D42A27DB-BD31-4B8C-83A1-F6EECF244321}">
                <p14:modId xmlns:p14="http://schemas.microsoft.com/office/powerpoint/2010/main" val="1047429251"/>
              </p:ext>
            </p:extLst>
          </p:nvPr>
        </p:nvGraphicFramePr>
        <p:xfrm>
          <a:off x="1934543" y="5382286"/>
          <a:ext cx="412750" cy="612775"/>
        </p:xfrm>
        <a:graphic>
          <a:graphicData uri="http://schemas.openxmlformats.org/presentationml/2006/ole">
            <mc:AlternateContent xmlns:mc="http://schemas.openxmlformats.org/markup-compatibility/2006">
              <mc:Choice xmlns:v="urn:schemas-microsoft-com:vml" Requires="v">
                <p:oleObj spid="_x0000_s30885" name="数式" r:id="rId16" imgW="291960" imgH="431640" progId="Equation.3">
                  <p:embed/>
                </p:oleObj>
              </mc:Choice>
              <mc:Fallback>
                <p:oleObj name="数式" r:id="rId16" imgW="291960" imgH="431640" progId="Equation.3">
                  <p:embed/>
                  <p:pic>
                    <p:nvPicPr>
                      <p:cNvPr id="73" name="Object 28"/>
                      <p:cNvPicPr>
                        <a:picLocks noChangeAspect="1" noChangeArrowheads="1"/>
                      </p:cNvPicPr>
                      <p:nvPr/>
                    </p:nvPicPr>
                    <p:blipFill>
                      <a:blip r:embed="rId17"/>
                      <a:srcRect/>
                      <a:stretch>
                        <a:fillRect/>
                      </a:stretch>
                    </p:blipFill>
                    <p:spPr bwMode="auto">
                      <a:xfrm>
                        <a:off x="1934543" y="5382286"/>
                        <a:ext cx="412750" cy="612775"/>
                      </a:xfrm>
                      <a:prstGeom prst="rect">
                        <a:avLst/>
                      </a:prstGeom>
                      <a:noFill/>
                      <a:ln>
                        <a:noFill/>
                      </a:ln>
                      <a:effectLst/>
                      <a:extLst/>
                    </p:spPr>
                  </p:pic>
                </p:oleObj>
              </mc:Fallback>
            </mc:AlternateContent>
          </a:graphicData>
        </a:graphic>
      </p:graphicFrame>
      <p:graphicFrame>
        <p:nvGraphicFramePr>
          <p:cNvPr id="78" name="Object 33"/>
          <p:cNvGraphicFramePr>
            <a:graphicFrameLocks noChangeAspect="1"/>
          </p:cNvGraphicFramePr>
          <p:nvPr>
            <p:extLst>
              <p:ext uri="{D42A27DB-BD31-4B8C-83A1-F6EECF244321}">
                <p14:modId xmlns:p14="http://schemas.microsoft.com/office/powerpoint/2010/main" val="4286173060"/>
              </p:ext>
            </p:extLst>
          </p:nvPr>
        </p:nvGraphicFramePr>
        <p:xfrm>
          <a:off x="1951556" y="4144324"/>
          <a:ext cx="366712" cy="593725"/>
        </p:xfrm>
        <a:graphic>
          <a:graphicData uri="http://schemas.openxmlformats.org/presentationml/2006/ole">
            <mc:AlternateContent xmlns:mc="http://schemas.openxmlformats.org/markup-compatibility/2006">
              <mc:Choice xmlns:v="urn:schemas-microsoft-com:vml" Requires="v">
                <p:oleObj spid="_x0000_s30886" name="数式" r:id="rId18" imgW="266400" imgH="431640" progId="Equation.3">
                  <p:embed/>
                </p:oleObj>
              </mc:Choice>
              <mc:Fallback>
                <p:oleObj name="数式" r:id="rId18" imgW="266400" imgH="431640" progId="Equation.3">
                  <p:embed/>
                  <p:pic>
                    <p:nvPicPr>
                      <p:cNvPr id="74" name="Object 33"/>
                      <p:cNvPicPr>
                        <a:picLocks noChangeAspect="1" noChangeArrowheads="1"/>
                      </p:cNvPicPr>
                      <p:nvPr/>
                    </p:nvPicPr>
                    <p:blipFill>
                      <a:blip r:embed="rId19"/>
                      <a:srcRect/>
                      <a:stretch>
                        <a:fillRect/>
                      </a:stretch>
                    </p:blipFill>
                    <p:spPr bwMode="auto">
                      <a:xfrm>
                        <a:off x="1951556" y="4144324"/>
                        <a:ext cx="366712" cy="593725"/>
                      </a:xfrm>
                      <a:prstGeom prst="rect">
                        <a:avLst/>
                      </a:prstGeom>
                      <a:noFill/>
                      <a:extLst/>
                    </p:spPr>
                  </p:pic>
                </p:oleObj>
              </mc:Fallback>
            </mc:AlternateContent>
          </a:graphicData>
        </a:graphic>
      </p:graphicFrame>
      <p:graphicFrame>
        <p:nvGraphicFramePr>
          <p:cNvPr id="79" name="Object 28"/>
          <p:cNvGraphicFramePr>
            <a:graphicFrameLocks noChangeAspect="1"/>
          </p:cNvGraphicFramePr>
          <p:nvPr>
            <p:extLst>
              <p:ext uri="{D42A27DB-BD31-4B8C-83A1-F6EECF244321}">
                <p14:modId xmlns:p14="http://schemas.microsoft.com/office/powerpoint/2010/main" val="421224329"/>
              </p:ext>
            </p:extLst>
          </p:nvPr>
        </p:nvGraphicFramePr>
        <p:xfrm>
          <a:off x="5895418" y="5351524"/>
          <a:ext cx="412750" cy="612775"/>
        </p:xfrm>
        <a:graphic>
          <a:graphicData uri="http://schemas.openxmlformats.org/presentationml/2006/ole">
            <mc:AlternateContent xmlns:mc="http://schemas.openxmlformats.org/markup-compatibility/2006">
              <mc:Choice xmlns:v="urn:schemas-microsoft-com:vml" Requires="v">
                <p:oleObj spid="_x0000_s30887" name="数式" r:id="rId20" imgW="291960" imgH="431640" progId="Equation.3">
                  <p:embed/>
                </p:oleObj>
              </mc:Choice>
              <mc:Fallback>
                <p:oleObj name="数式" r:id="rId20" imgW="291960" imgH="431640" progId="Equation.3">
                  <p:embed/>
                  <p:pic>
                    <p:nvPicPr>
                      <p:cNvPr id="73" name="Object 28"/>
                      <p:cNvPicPr>
                        <a:picLocks noChangeAspect="1" noChangeArrowheads="1"/>
                      </p:cNvPicPr>
                      <p:nvPr/>
                    </p:nvPicPr>
                    <p:blipFill>
                      <a:blip r:embed="rId17"/>
                      <a:srcRect/>
                      <a:stretch>
                        <a:fillRect/>
                      </a:stretch>
                    </p:blipFill>
                    <p:spPr bwMode="auto">
                      <a:xfrm>
                        <a:off x="5895418" y="5351524"/>
                        <a:ext cx="412750" cy="612775"/>
                      </a:xfrm>
                      <a:prstGeom prst="rect">
                        <a:avLst/>
                      </a:prstGeom>
                      <a:noFill/>
                      <a:ln>
                        <a:noFill/>
                      </a:ln>
                      <a:effectLst/>
                      <a:extLst/>
                    </p:spPr>
                  </p:pic>
                </p:oleObj>
              </mc:Fallback>
            </mc:AlternateContent>
          </a:graphicData>
        </a:graphic>
      </p:graphicFrame>
      <p:graphicFrame>
        <p:nvGraphicFramePr>
          <p:cNvPr id="80" name="Object 33"/>
          <p:cNvGraphicFramePr>
            <a:graphicFrameLocks noChangeAspect="1"/>
          </p:cNvGraphicFramePr>
          <p:nvPr>
            <p:extLst>
              <p:ext uri="{D42A27DB-BD31-4B8C-83A1-F6EECF244321}">
                <p14:modId xmlns:p14="http://schemas.microsoft.com/office/powerpoint/2010/main" val="1439249824"/>
              </p:ext>
            </p:extLst>
          </p:nvPr>
        </p:nvGraphicFramePr>
        <p:xfrm>
          <a:off x="5912431" y="4113562"/>
          <a:ext cx="366712" cy="593725"/>
        </p:xfrm>
        <a:graphic>
          <a:graphicData uri="http://schemas.openxmlformats.org/presentationml/2006/ole">
            <mc:AlternateContent xmlns:mc="http://schemas.openxmlformats.org/markup-compatibility/2006">
              <mc:Choice xmlns:v="urn:schemas-microsoft-com:vml" Requires="v">
                <p:oleObj spid="_x0000_s30888" name="数式" r:id="rId21" imgW="266400" imgH="431640" progId="Equation.3">
                  <p:embed/>
                </p:oleObj>
              </mc:Choice>
              <mc:Fallback>
                <p:oleObj name="数式" r:id="rId21" imgW="266400" imgH="431640" progId="Equation.3">
                  <p:embed/>
                  <p:pic>
                    <p:nvPicPr>
                      <p:cNvPr id="74" name="Object 33"/>
                      <p:cNvPicPr>
                        <a:picLocks noChangeAspect="1" noChangeArrowheads="1"/>
                      </p:cNvPicPr>
                      <p:nvPr/>
                    </p:nvPicPr>
                    <p:blipFill>
                      <a:blip r:embed="rId22"/>
                      <a:srcRect/>
                      <a:stretch>
                        <a:fillRect/>
                      </a:stretch>
                    </p:blipFill>
                    <p:spPr bwMode="auto">
                      <a:xfrm>
                        <a:off x="5912431" y="4113562"/>
                        <a:ext cx="366712" cy="593725"/>
                      </a:xfrm>
                      <a:prstGeom prst="rect">
                        <a:avLst/>
                      </a:prstGeom>
                      <a:noFill/>
                      <a:extLst/>
                    </p:spPr>
                  </p:pic>
                </p:oleObj>
              </mc:Fallback>
            </mc:AlternateContent>
          </a:graphicData>
        </a:graphic>
      </p:graphicFrame>
      <p:graphicFrame>
        <p:nvGraphicFramePr>
          <p:cNvPr id="81" name="Object 33"/>
          <p:cNvGraphicFramePr>
            <a:graphicFrameLocks noChangeAspect="1"/>
          </p:cNvGraphicFramePr>
          <p:nvPr>
            <p:extLst>
              <p:ext uri="{D42A27DB-BD31-4B8C-83A1-F6EECF244321}">
                <p14:modId xmlns:p14="http://schemas.microsoft.com/office/powerpoint/2010/main" val="770223940"/>
              </p:ext>
            </p:extLst>
          </p:nvPr>
        </p:nvGraphicFramePr>
        <p:xfrm>
          <a:off x="7961760" y="6376326"/>
          <a:ext cx="646112" cy="314325"/>
        </p:xfrm>
        <a:graphic>
          <a:graphicData uri="http://schemas.openxmlformats.org/presentationml/2006/ole">
            <mc:AlternateContent xmlns:mc="http://schemas.openxmlformats.org/markup-compatibility/2006">
              <mc:Choice xmlns:v="urn:schemas-microsoft-com:vml" Requires="v">
                <p:oleObj spid="_x0000_s30889" name="数式" r:id="rId23" imgW="469800" imgH="228600" progId="Equation.3">
                  <p:embed/>
                </p:oleObj>
              </mc:Choice>
              <mc:Fallback>
                <p:oleObj name="数式" r:id="rId23" imgW="469800" imgH="228600" progId="Equation.3">
                  <p:embed/>
                  <p:pic>
                    <p:nvPicPr>
                      <p:cNvPr id="80" name="Object 33"/>
                      <p:cNvPicPr>
                        <a:picLocks noChangeAspect="1" noChangeArrowheads="1"/>
                      </p:cNvPicPr>
                      <p:nvPr/>
                    </p:nvPicPr>
                    <p:blipFill>
                      <a:blip r:embed="rId24"/>
                      <a:srcRect/>
                      <a:stretch>
                        <a:fillRect/>
                      </a:stretch>
                    </p:blipFill>
                    <p:spPr bwMode="auto">
                      <a:xfrm>
                        <a:off x="7961760" y="6376326"/>
                        <a:ext cx="646112" cy="314325"/>
                      </a:xfrm>
                      <a:prstGeom prst="rect">
                        <a:avLst/>
                      </a:prstGeom>
                      <a:noFill/>
                      <a:extLst/>
                    </p:spPr>
                  </p:pic>
                </p:oleObj>
              </mc:Fallback>
            </mc:AlternateContent>
          </a:graphicData>
        </a:graphic>
      </p:graphicFrame>
    </p:spTree>
    <p:extLst>
      <p:ext uri="{BB962C8B-B14F-4D97-AF65-F5344CB8AC3E}">
        <p14:creationId xmlns:p14="http://schemas.microsoft.com/office/powerpoint/2010/main" val="1221117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500"/>
                                        <p:tgtEl>
                                          <p:spTgt spid="26"/>
                                        </p:tgtEl>
                                      </p:cBhvr>
                                    </p:animEffect>
                                  </p:childTnLst>
                                </p:cTn>
                              </p:par>
                              <p:par>
                                <p:cTn id="12" presetID="22" presetClass="entr" presetSubtype="4" fill="hold" nodeType="with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down)">
                                      <p:cBhvr>
                                        <p:cTn id="14" dur="500"/>
                                        <p:tgtEl>
                                          <p:spTgt spid="46"/>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par>
                                <p:cTn id="19" presetID="22" presetClass="entr" presetSubtype="8"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left)">
                                      <p:cBhvr>
                                        <p:cTn id="21" dur="500"/>
                                        <p:tgtEl>
                                          <p:spTgt spid="47"/>
                                        </p:tgtEl>
                                      </p:cBhvr>
                                    </p:animEffect>
                                  </p:childTnLst>
                                </p:cTn>
                              </p:par>
                              <p:par>
                                <p:cTn id="22" presetID="10" presetClass="entr" presetSubtype="0" fill="hold" nodeType="with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fade">
                                      <p:cBhvr>
                                        <p:cTn id="24" dur="500"/>
                                        <p:tgtEl>
                                          <p:spTgt spid="77"/>
                                        </p:tgtEl>
                                      </p:cBhvr>
                                    </p:animEffect>
                                  </p:childTnLst>
                                </p:cTn>
                              </p:par>
                              <p:par>
                                <p:cTn id="25" presetID="10"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fade">
                                      <p:cBhvr>
                                        <p:cTn id="36" dur="500"/>
                                        <p:tgtEl>
                                          <p:spTgt spid="80"/>
                                        </p:tgtEl>
                                      </p:cBhvr>
                                    </p:animEffect>
                                  </p:childTnLst>
                                </p:cTn>
                              </p:par>
                              <p:par>
                                <p:cTn id="37" presetID="10" presetClass="entr" presetSubtype="0" fill="hold" nodeType="with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par>
                          <p:cTn id="40" fill="hold">
                            <p:stCondLst>
                              <p:cond delay="1500"/>
                            </p:stCondLst>
                            <p:childTnLst>
                              <p:par>
                                <p:cTn id="41" presetID="22" presetClass="entr" presetSubtype="1" fill="hold"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up)">
                                      <p:cBhvr>
                                        <p:cTn id="43" dur="500"/>
                                        <p:tgtEl>
                                          <p:spTgt spid="64"/>
                                        </p:tgtEl>
                                      </p:cBhvr>
                                    </p:animEffect>
                                  </p:childTnLst>
                                </p:cTn>
                              </p:par>
                              <p:par>
                                <p:cTn id="44" presetID="10" presetClass="entr" presetSubtype="0" fill="hold"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10" presetClass="entr" presetSubtype="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2000"/>
                            </p:stCondLst>
                            <p:childTnLst>
                              <p:par>
                                <p:cTn id="54" presetID="22" presetClass="entr" presetSubtype="4" fill="hold"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down)">
                                      <p:cBhvr>
                                        <p:cTn id="56" dur="500"/>
                                        <p:tgtEl>
                                          <p:spTgt spid="27"/>
                                        </p:tgtEl>
                                      </p:cBhvr>
                                    </p:animEffect>
                                  </p:childTnLst>
                                </p:cTn>
                              </p:par>
                              <p:par>
                                <p:cTn id="57" presetID="22" presetClass="entr" presetSubtype="4"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down)">
                                      <p:cBhvr>
                                        <p:cTn id="59" dur="500"/>
                                        <p:tgtEl>
                                          <p:spTgt spid="48"/>
                                        </p:tgtEl>
                                      </p:cBhvr>
                                    </p:animEffect>
                                  </p:childTnLst>
                                </p:cTn>
                              </p:par>
                            </p:childTnLst>
                          </p:cTn>
                        </p:par>
                        <p:par>
                          <p:cTn id="60" fill="hold">
                            <p:stCondLst>
                              <p:cond delay="25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nodeType="with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left)">
                                      <p:cBhvr>
                                        <p:cTn id="66" dur="500"/>
                                        <p:tgtEl>
                                          <p:spTgt spid="54"/>
                                        </p:tgtEl>
                                      </p:cBhvr>
                                    </p:animEffect>
                                  </p:childTnLst>
                                </p:cTn>
                              </p:par>
                            </p:childTnLst>
                          </p:cTn>
                        </p:par>
                        <p:par>
                          <p:cTn id="67" fill="hold">
                            <p:stCondLst>
                              <p:cond delay="3000"/>
                            </p:stCondLst>
                            <p:childTnLst>
                              <p:par>
                                <p:cTn id="68" presetID="22" presetClass="entr" presetSubtype="4" fill="hold"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down)">
                                      <p:cBhvr>
                                        <p:cTn id="70" dur="500"/>
                                        <p:tgtEl>
                                          <p:spTgt spid="13"/>
                                        </p:tgtEl>
                                      </p:cBhvr>
                                    </p:animEffect>
                                  </p:childTnLst>
                                </p:cTn>
                              </p:par>
                              <p:par>
                                <p:cTn id="71" presetID="22" presetClass="entr" presetSubtype="4" fill="hold"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down)">
                                      <p:cBhvr>
                                        <p:cTn id="73" dur="500"/>
                                        <p:tgtEl>
                                          <p:spTgt spid="55"/>
                                        </p:tgtEl>
                                      </p:cBhvr>
                                    </p:animEffect>
                                  </p:childTnLst>
                                </p:cTn>
                              </p:par>
                              <p:par>
                                <p:cTn id="74" presetID="10" presetClass="entr" presetSubtype="0" fill="hold" nodeType="with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fade">
                                      <p:cBhvr>
                                        <p:cTn id="76" dur="500"/>
                                        <p:tgtEl>
                                          <p:spTgt spid="78"/>
                                        </p:tgtEl>
                                      </p:cBhvr>
                                    </p:animEffect>
                                  </p:childTnLst>
                                </p:cTn>
                              </p:par>
                            </p:childTnLst>
                          </p:cTn>
                        </p:par>
                        <p:par>
                          <p:cTn id="77" fill="hold">
                            <p:stCondLst>
                              <p:cond delay="3500"/>
                            </p:stCondLst>
                            <p:childTnLst>
                              <p:par>
                                <p:cTn id="78" presetID="10" presetClass="entr" presetSubtype="0" fill="hold" nodeType="after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500"/>
                                        <p:tgtEl>
                                          <p:spTgt spid="49"/>
                                        </p:tgtEl>
                                      </p:cBhvr>
                                    </p:animEffect>
                                  </p:childTnLst>
                                </p:cTn>
                              </p:par>
                            </p:childTnLst>
                          </p:cTn>
                        </p:par>
                        <p:par>
                          <p:cTn id="81" fill="hold">
                            <p:stCondLst>
                              <p:cond delay="4000"/>
                            </p:stCondLst>
                            <p:childTnLst>
                              <p:par>
                                <p:cTn id="82" presetID="10" presetClass="entr" presetSubtype="0" fill="hold" nodeType="after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fade">
                                      <p:cBhvr>
                                        <p:cTn id="84" dur="500"/>
                                        <p:tgtEl>
                                          <p:spTgt spid="71"/>
                                        </p:tgtEl>
                                      </p:cBhvr>
                                    </p:animEffect>
                                  </p:childTnLst>
                                </p:cTn>
                              </p:par>
                              <p:par>
                                <p:cTn id="85" presetID="10" presetClass="entr" presetSubtype="0" fill="hold"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fade">
                                      <p:cBhvr>
                                        <p:cTn id="87" dur="500"/>
                                        <p:tgtEl>
                                          <p:spTgt spid="72"/>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7">
                                            <p:txEl>
                                              <p:pRg st="1" end="1"/>
                                            </p:txEl>
                                          </p:spTgt>
                                        </p:tgtEl>
                                        <p:attrNameLst>
                                          <p:attrName>style.visibility</p:attrName>
                                        </p:attrNameLst>
                                      </p:cBhvr>
                                      <p:to>
                                        <p:strVal val="visible"/>
                                      </p:to>
                                    </p:set>
                                    <p:animEffect transition="in" filter="wipe(left)">
                                      <p:cBhvr>
                                        <p:cTn id="92" dur="500"/>
                                        <p:tgtEl>
                                          <p:spTgt spid="7">
                                            <p:txEl>
                                              <p:pRg st="1" end="1"/>
                                            </p:txEl>
                                          </p:spTgt>
                                        </p:tgtEl>
                                      </p:cBhvr>
                                    </p:animEffect>
                                  </p:childTnLst>
                                </p:cTn>
                              </p:par>
                            </p:childTnLst>
                          </p:cTn>
                        </p:par>
                        <p:par>
                          <p:cTn id="93" fill="hold">
                            <p:stCondLst>
                              <p:cond delay="500"/>
                            </p:stCondLst>
                            <p:childTnLst>
                              <p:par>
                                <p:cTn id="94" presetID="22" presetClass="entr" presetSubtype="1" fill="hold" nodeType="afterEffect">
                                  <p:stCondLst>
                                    <p:cond delay="0"/>
                                  </p:stCondLst>
                                  <p:childTnLst>
                                    <p:set>
                                      <p:cBhvr>
                                        <p:cTn id="95" dur="1" fill="hold">
                                          <p:stCondLst>
                                            <p:cond delay="0"/>
                                          </p:stCondLst>
                                        </p:cTn>
                                        <p:tgtEl>
                                          <p:spTgt spid="68"/>
                                        </p:tgtEl>
                                        <p:attrNameLst>
                                          <p:attrName>style.visibility</p:attrName>
                                        </p:attrNameLst>
                                      </p:cBhvr>
                                      <p:to>
                                        <p:strVal val="visible"/>
                                      </p:to>
                                    </p:set>
                                    <p:animEffect transition="in" filter="wipe(up)">
                                      <p:cBhvr>
                                        <p:cTn id="9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閉鎖経済の均衡と比較優位</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991850" cy="4351338"/>
              </a:xfrm>
            </p:spPr>
            <p:txBody>
              <a:bodyPr>
                <a:normAutofit/>
              </a:bodyPr>
              <a:lstStyle/>
              <a:p>
                <a:r>
                  <a:rPr kumimoji="1" lang="ja-JP" altLang="en-US" dirty="0"/>
                  <a:t>両国の国民は消費について同じ選好をもっていると仮定</a:t>
                </a:r>
                <a:endParaRPr kumimoji="1" lang="en-US" altLang="ja-JP" dirty="0"/>
              </a:p>
              <a:p>
                <a:pPr lvl="1"/>
                <a:r>
                  <a:rPr lang="ja-JP" altLang="en-US" dirty="0">
                    <a:solidFill>
                      <a:srgbClr val="000000"/>
                    </a:solidFill>
                  </a:rPr>
                  <a:t>共通の国内需要曲線</a:t>
                </a:r>
                <a14:m>
                  <m:oMath xmlns:m="http://schemas.openxmlformats.org/officeDocument/2006/math">
                    <m:sSub>
                      <m:sSubPr>
                        <m:ctrlPr>
                          <a:rPr lang="en-US" altLang="ja-JP" i="1">
                            <a:solidFill>
                              <a:srgbClr val="000000"/>
                            </a:solidFill>
                            <a:latin typeface="Cambria Math" panose="02040503050406030204" pitchFamily="18" charset="0"/>
                          </a:rPr>
                        </m:ctrlPr>
                      </m:sSubPr>
                      <m:e>
                        <m:r>
                          <a:rPr lang="en-US" altLang="ja-JP" b="0" i="1" smtClean="0">
                            <a:solidFill>
                              <a:srgbClr val="000000"/>
                            </a:solidFill>
                            <a:latin typeface="Cambria Math" panose="02040503050406030204" pitchFamily="18" charset="0"/>
                          </a:rPr>
                          <m:t>𝐷</m:t>
                        </m:r>
                      </m:e>
                      <m:sub>
                        <m:r>
                          <a:rPr lang="en-US" altLang="ja-JP" i="1">
                            <a:solidFill>
                              <a:srgbClr val="000000"/>
                            </a:solidFill>
                            <a:latin typeface="Cambria Math"/>
                          </a:rPr>
                          <m:t>1</m:t>
                        </m:r>
                      </m:sub>
                    </m:sSub>
                  </m:oMath>
                </a14:m>
                <a:endParaRPr lang="en-US" altLang="ja-JP" dirty="0"/>
              </a:p>
              <a:p>
                <a:r>
                  <a:rPr lang="ja-JP" altLang="en-US" dirty="0">
                    <a:solidFill>
                      <a:srgbClr val="000000"/>
                    </a:solidFill>
                  </a:rPr>
                  <a:t>閉鎖経済：各国で生産と消費が一致 → 各国で両財とも生産される必要</a:t>
                </a:r>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1</a:t>
                </a:r>
                <a:r>
                  <a:rPr lang="ja-JP" altLang="en-US" dirty="0">
                    <a:solidFill>
                      <a:srgbClr val="000000"/>
                    </a:solidFill>
                  </a:rPr>
                  <a:t>財の相対価格</a:t>
                </a:r>
                <a14:m>
                  <m:oMath xmlns:m="http://schemas.openxmlformats.org/officeDocument/2006/math">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𝑝</m:t>
                        </m:r>
                      </m:e>
                      <m:sub>
                        <m:r>
                          <a:rPr lang="en-US" altLang="ja-JP" i="1">
                            <a:solidFill>
                              <a:srgbClr val="000000"/>
                            </a:solidFill>
                            <a:latin typeface="Cambria Math"/>
                            <a:ea typeface="Cambria Math"/>
                          </a:rPr>
                          <m:t>1</m:t>
                        </m:r>
                      </m:sub>
                    </m:sSub>
                    <m:r>
                      <a:rPr lang="ja-JP" altLang="en-US" i="1" smtClean="0">
                        <a:solidFill>
                          <a:srgbClr val="000000"/>
                        </a:solidFill>
                        <a:latin typeface="Cambria Math" panose="02040503050406030204" pitchFamily="18" charset="0"/>
                        <a:ea typeface="Cambria Math"/>
                      </a:rPr>
                      <m:t>：</m:t>
                    </m:r>
                  </m:oMath>
                </a14:m>
                <a:r>
                  <a:rPr lang="ja-JP" altLang="en-US" dirty="0">
                    <a:solidFill>
                      <a:srgbClr val="000000"/>
                    </a:solidFill>
                  </a:rPr>
                  <a:t> </a:t>
                </a:r>
                <a14:m>
                  <m:oMath xmlns:m="http://schemas.openxmlformats.org/officeDocument/2006/math">
                    <m:f>
                      <m:fPr>
                        <m:type m:val="lin"/>
                        <m:ctrlPr>
                          <a:rPr lang="en-US" altLang="ja-JP"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den>
                    </m:f>
                  </m:oMath>
                </a14:m>
                <a:r>
                  <a:rPr lang="ja-JP" altLang="en-US" dirty="0">
                    <a:solidFill>
                      <a:srgbClr val="000000"/>
                    </a:solidFill>
                  </a:rPr>
                  <a:t>と </a:t>
                </a:r>
                <a14:m>
                  <m:oMath xmlns:m="http://schemas.openxmlformats.org/officeDocument/2006/math">
                    <m:f>
                      <m:fPr>
                        <m:type m:val="lin"/>
                        <m:ctrlPr>
                          <a:rPr lang="en-US" altLang="ja-JP" i="1">
                            <a:solidFill>
                              <a:srgbClr val="000000"/>
                            </a:solidFill>
                            <a:latin typeface="Cambria Math" panose="02040503050406030204" pitchFamily="18" charset="0"/>
                            <a:ea typeface="Cambria Math"/>
                          </a:rPr>
                        </m:ctrlPr>
                      </m:fPr>
                      <m:num>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1</m:t>
                            </m:r>
                          </m:sub>
                        </m:sSub>
                      </m:num>
                      <m:den>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𝑎</m:t>
                            </m:r>
                          </m:e>
                          <m:sub>
                            <m:r>
                              <a:rPr lang="en-US" altLang="ja-JP" i="1">
                                <a:solidFill>
                                  <a:srgbClr val="000000"/>
                                </a:solidFill>
                                <a:latin typeface="Cambria Math"/>
                                <a:ea typeface="Cambria Math"/>
                              </a:rPr>
                              <m:t>𝐿</m:t>
                            </m:r>
                            <m:r>
                              <a:rPr lang="en-US" altLang="ja-JP" i="1">
                                <a:solidFill>
                                  <a:srgbClr val="000000"/>
                                </a:solidFill>
                                <a:latin typeface="Cambria Math"/>
                                <a:ea typeface="Cambria Math"/>
                              </a:rPr>
                              <m:t>2</m:t>
                            </m:r>
                          </m:sub>
                        </m:sSub>
                      </m:den>
                    </m:f>
                  </m:oMath>
                </a14:m>
                <a:r>
                  <a:rPr lang="ja-JP" altLang="en-US" dirty="0">
                    <a:solidFill>
                      <a:srgbClr val="000000"/>
                    </a:solidFill>
                  </a:rPr>
                  <a:t>の間にある必要</a:t>
                </a:r>
                <a:endParaRPr lang="en-US" altLang="ja-JP" dirty="0">
                  <a:solidFill>
                    <a:srgbClr val="000000"/>
                  </a:solidFill>
                </a:endParaRPr>
              </a:p>
              <a:p>
                <a:pPr lvl="1"/>
                <a:r>
                  <a:rPr lang="ja-JP" altLang="en-US" dirty="0">
                    <a:solidFill>
                      <a:srgbClr val="000000"/>
                    </a:solidFill>
                  </a:rPr>
                  <a:t>労働市場・資本市場ともに需給が一致</a:t>
                </a:r>
                <a:endParaRPr lang="en-US" altLang="ja-JP" dirty="0">
                  <a:solidFill>
                    <a:srgbClr val="000000"/>
                  </a:solidFill>
                </a:endParaRPr>
              </a:p>
              <a:p>
                <a:r>
                  <a:rPr lang="ja-JP" altLang="en-US" dirty="0">
                    <a:solidFill>
                      <a:srgbClr val="000000"/>
                    </a:solidFill>
                  </a:rPr>
                  <a:t>閉鎖経済の均衡では、各国市場における第</a:t>
                </a:r>
                <a:r>
                  <a:rPr lang="en-US" altLang="ja-JP" dirty="0">
                    <a:solidFill>
                      <a:srgbClr val="000000"/>
                    </a:solidFill>
                  </a:rPr>
                  <a:t>1</a:t>
                </a:r>
                <a:r>
                  <a:rPr lang="ja-JP" altLang="en-US" dirty="0">
                    <a:solidFill>
                      <a:srgbClr val="000000"/>
                    </a:solidFill>
                  </a:rPr>
                  <a:t>財の需要と供給が等しくなるように</a:t>
                </a:r>
                <a14:m>
                  <m:oMath xmlns:m="http://schemas.openxmlformats.org/officeDocument/2006/math">
                    <m:sSub>
                      <m:sSubPr>
                        <m:ctrlPr>
                          <a:rPr lang="en-US" altLang="ja-JP" i="1">
                            <a:solidFill>
                              <a:srgbClr val="000000"/>
                            </a:solidFill>
                            <a:latin typeface="Cambria Math" panose="02040503050406030204" pitchFamily="18" charset="0"/>
                            <a:ea typeface="Cambria Math"/>
                          </a:rPr>
                        </m:ctrlPr>
                      </m:sSubPr>
                      <m:e>
                        <m:r>
                          <a:rPr lang="en-US" altLang="ja-JP" i="1">
                            <a:solidFill>
                              <a:srgbClr val="000000"/>
                            </a:solidFill>
                            <a:latin typeface="Cambria Math"/>
                            <a:ea typeface="Cambria Math"/>
                          </a:rPr>
                          <m:t>𝑝</m:t>
                        </m:r>
                      </m:e>
                      <m:sub>
                        <m:r>
                          <a:rPr lang="en-US" altLang="ja-JP" i="1">
                            <a:solidFill>
                              <a:srgbClr val="000000"/>
                            </a:solidFill>
                            <a:latin typeface="Cambria Math"/>
                            <a:ea typeface="Cambria Math"/>
                          </a:rPr>
                          <m:t>1</m:t>
                        </m:r>
                      </m:sub>
                    </m:sSub>
                  </m:oMath>
                </a14:m>
                <a:r>
                  <a:rPr lang="ja-JP" altLang="en-US" dirty="0">
                    <a:solidFill>
                      <a:srgbClr val="000000"/>
                    </a:solidFill>
                  </a:rPr>
                  <a:t>が決定</a:t>
                </a:r>
                <a:endParaRPr lang="en-US" altLang="ja-JP" dirty="0">
                  <a:solidFill>
                    <a:srgbClr val="000000"/>
                  </a:solidFill>
                </a:endParaRPr>
              </a:p>
              <a:p>
                <a:pPr lvl="1"/>
                <a:r>
                  <a:rPr lang="ja-JP" altLang="en-US" dirty="0">
                    <a:solidFill>
                      <a:srgbClr val="000000"/>
                    </a:solidFill>
                  </a:rPr>
                  <a:t>ワルラス法則 → 第</a:t>
                </a:r>
                <a:r>
                  <a:rPr lang="en-US" altLang="ja-JP" dirty="0">
                    <a:solidFill>
                      <a:srgbClr val="000000"/>
                    </a:solidFill>
                  </a:rPr>
                  <a:t>2</a:t>
                </a:r>
                <a:r>
                  <a:rPr lang="ja-JP" altLang="en-US" dirty="0">
                    <a:solidFill>
                      <a:srgbClr val="000000"/>
                    </a:solidFill>
                  </a:rPr>
                  <a:t>財でも需給が一致</a:t>
                </a:r>
                <a:endParaRPr lang="en-US" altLang="ja-JP"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991850" cy="4351338"/>
              </a:xfrm>
              <a:blipFill>
                <a:blip r:embed="rId2"/>
                <a:stretch>
                  <a:fillRect l="-998" t="-2941" r="-499"/>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21</a:t>
            </a:fld>
            <a:endParaRPr kumimoji="1" lang="ja-JP" altLang="en-US" dirty="0"/>
          </a:p>
        </p:txBody>
      </p:sp>
    </p:spTree>
    <p:extLst>
      <p:ext uri="{BB962C8B-B14F-4D97-AF65-F5344CB8AC3E}">
        <p14:creationId xmlns:p14="http://schemas.microsoft.com/office/powerpoint/2010/main" val="2016562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閉鎖経済の均衡と比較優位（つづき）</a:t>
            </a:r>
          </a:p>
        </p:txBody>
      </p:sp>
      <p:sp>
        <p:nvSpPr>
          <p:cNvPr id="3" name="コンテンツ プレースホルダー 2"/>
          <p:cNvSpPr>
            <a:spLocks noGrp="1"/>
          </p:cNvSpPr>
          <p:nvPr>
            <p:ph idx="1"/>
          </p:nvPr>
        </p:nvSpPr>
        <p:spPr/>
        <p:txBody>
          <a:bodyPr/>
          <a:lstStyle/>
          <a:p>
            <a:r>
              <a:rPr kumimoji="1" lang="ja-JP" altLang="en-US" dirty="0"/>
              <a:t>各国の閉鎖経済の均衡</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22</a:t>
            </a:fld>
            <a:endParaRPr kumimoji="1" lang="ja-JP" altLang="en-US" dirty="0"/>
          </a:p>
        </p:txBody>
      </p:sp>
      <p:cxnSp>
        <p:nvCxnSpPr>
          <p:cNvPr id="5" name="Line 495"/>
          <p:cNvCxnSpPr/>
          <p:nvPr/>
        </p:nvCxnSpPr>
        <p:spPr bwMode="auto">
          <a:xfrm flipV="1">
            <a:off x="1909191" y="3007939"/>
            <a:ext cx="0" cy="316902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6" name="Line 496"/>
          <p:cNvCxnSpPr/>
          <p:nvPr/>
        </p:nvCxnSpPr>
        <p:spPr bwMode="auto">
          <a:xfrm>
            <a:off x="1915036" y="6176963"/>
            <a:ext cx="247380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7" name="Line 497"/>
          <p:cNvCxnSpPr/>
          <p:nvPr/>
        </p:nvCxnSpPr>
        <p:spPr bwMode="auto">
          <a:xfrm>
            <a:off x="1909191" y="5557120"/>
            <a:ext cx="713310" cy="78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10" name="Line 501"/>
          <p:cNvCxnSpPr/>
          <p:nvPr/>
        </p:nvCxnSpPr>
        <p:spPr bwMode="auto">
          <a:xfrm>
            <a:off x="3610631" y="3540422"/>
            <a:ext cx="130" cy="75530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11" name="Line 502"/>
          <p:cNvCxnSpPr/>
          <p:nvPr/>
        </p:nvCxnSpPr>
        <p:spPr bwMode="auto">
          <a:xfrm>
            <a:off x="3598307" y="4295724"/>
            <a:ext cx="15574" cy="1875519"/>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2" name="Text Box 503"/>
          <p:cNvSpPr txBox="1">
            <a:spLocks noChangeArrowheads="1"/>
          </p:cNvSpPr>
          <p:nvPr/>
        </p:nvSpPr>
        <p:spPr bwMode="auto">
          <a:xfrm>
            <a:off x="1612644" y="6178006"/>
            <a:ext cx="347536" cy="260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13" name="Text Box 504"/>
          <p:cNvSpPr txBox="1">
            <a:spLocks noChangeArrowheads="1"/>
          </p:cNvSpPr>
          <p:nvPr/>
        </p:nvSpPr>
        <p:spPr bwMode="auto">
          <a:xfrm>
            <a:off x="3526504" y="3027700"/>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14" name="Text Box 510"/>
          <p:cNvSpPr txBox="1">
            <a:spLocks noChangeArrowheads="1"/>
          </p:cNvSpPr>
          <p:nvPr/>
        </p:nvSpPr>
        <p:spPr bwMode="auto">
          <a:xfrm>
            <a:off x="1628673" y="4021685"/>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15" name="Text Box 515"/>
          <p:cNvSpPr txBox="1">
            <a:spLocks noChangeArrowheads="1"/>
          </p:cNvSpPr>
          <p:nvPr/>
        </p:nvSpPr>
        <p:spPr bwMode="auto">
          <a:xfrm>
            <a:off x="2438775" y="2506639"/>
            <a:ext cx="1361230" cy="285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a</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 </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自国市場</a:t>
            </a:r>
          </a:p>
        </p:txBody>
      </p:sp>
      <p:sp>
        <p:nvSpPr>
          <p:cNvPr id="16" name="Text Box 521"/>
          <p:cNvSpPr txBox="1">
            <a:spLocks noChangeArrowheads="1"/>
          </p:cNvSpPr>
          <p:nvPr/>
        </p:nvSpPr>
        <p:spPr bwMode="auto">
          <a:xfrm>
            <a:off x="5581280" y="6195794"/>
            <a:ext cx="347490" cy="24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17" name="Text Box 525"/>
          <p:cNvSpPr txBox="1">
            <a:spLocks noChangeArrowheads="1"/>
          </p:cNvSpPr>
          <p:nvPr/>
        </p:nvSpPr>
        <p:spPr bwMode="auto">
          <a:xfrm>
            <a:off x="8464597" y="6180343"/>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18" name="Text Box 608"/>
          <p:cNvSpPr txBox="1">
            <a:spLocks noChangeArrowheads="1"/>
          </p:cNvSpPr>
          <p:nvPr/>
        </p:nvSpPr>
        <p:spPr bwMode="auto">
          <a:xfrm>
            <a:off x="6418312" y="2506639"/>
            <a:ext cx="1384321" cy="3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b</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 </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外国市場</a:t>
            </a:r>
          </a:p>
        </p:txBody>
      </p:sp>
      <p:sp>
        <p:nvSpPr>
          <p:cNvPr id="19" name="Text Box 609"/>
          <p:cNvSpPr txBox="1">
            <a:spLocks noChangeArrowheads="1"/>
          </p:cNvSpPr>
          <p:nvPr/>
        </p:nvSpPr>
        <p:spPr bwMode="auto">
          <a:xfrm>
            <a:off x="7615145" y="6171243"/>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22" name="Line 628"/>
          <p:cNvCxnSpPr/>
          <p:nvPr/>
        </p:nvCxnSpPr>
        <p:spPr bwMode="auto">
          <a:xfrm flipV="1">
            <a:off x="7636540" y="4220585"/>
            <a:ext cx="910" cy="192504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3" name="直線コネクタ 22"/>
          <p:cNvCxnSpPr/>
          <p:nvPr/>
        </p:nvCxnSpPr>
        <p:spPr bwMode="auto">
          <a:xfrm>
            <a:off x="1909061" y="5557120"/>
            <a:ext cx="0" cy="62894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4" name="Line 501"/>
          <p:cNvCxnSpPr/>
          <p:nvPr/>
        </p:nvCxnSpPr>
        <p:spPr bwMode="auto">
          <a:xfrm>
            <a:off x="2623281" y="4295725"/>
            <a:ext cx="130" cy="1277905"/>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5" name="Line 497"/>
          <p:cNvCxnSpPr/>
          <p:nvPr/>
        </p:nvCxnSpPr>
        <p:spPr bwMode="auto">
          <a:xfrm flipV="1">
            <a:off x="2602741" y="4272972"/>
            <a:ext cx="1011140" cy="8848"/>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6" name="Line 502"/>
          <p:cNvCxnSpPr/>
          <p:nvPr/>
        </p:nvCxnSpPr>
        <p:spPr bwMode="auto">
          <a:xfrm flipH="1">
            <a:off x="2620811" y="5573630"/>
            <a:ext cx="1690" cy="60333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7" name="Line 502"/>
          <p:cNvCxnSpPr/>
          <p:nvPr/>
        </p:nvCxnSpPr>
        <p:spPr bwMode="auto">
          <a:xfrm>
            <a:off x="1915036" y="4295855"/>
            <a:ext cx="708245"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32" name="Line 502"/>
          <p:cNvCxnSpPr/>
          <p:nvPr/>
        </p:nvCxnSpPr>
        <p:spPr bwMode="auto">
          <a:xfrm flipH="1">
            <a:off x="7081830" y="5579350"/>
            <a:ext cx="1690" cy="60346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3" name="Text Box 508"/>
          <p:cNvSpPr txBox="1">
            <a:spLocks noChangeArrowheads="1"/>
          </p:cNvSpPr>
          <p:nvPr/>
        </p:nvSpPr>
        <p:spPr bwMode="auto">
          <a:xfrm>
            <a:off x="7132285" y="6204263"/>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34" name="Line 502"/>
          <p:cNvCxnSpPr/>
          <p:nvPr/>
        </p:nvCxnSpPr>
        <p:spPr bwMode="auto">
          <a:xfrm flipH="1">
            <a:off x="5932760" y="4221365"/>
            <a:ext cx="1188000" cy="13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6" name="Text Box 510"/>
          <p:cNvSpPr txBox="1">
            <a:spLocks noChangeArrowheads="1"/>
          </p:cNvSpPr>
          <p:nvPr/>
        </p:nvSpPr>
        <p:spPr bwMode="auto">
          <a:xfrm>
            <a:off x="5588542" y="5289580"/>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37" name="Line 805"/>
          <p:cNvCxnSpPr/>
          <p:nvPr/>
        </p:nvCxnSpPr>
        <p:spPr bwMode="auto">
          <a:xfrm>
            <a:off x="1886961" y="4082222"/>
            <a:ext cx="2084420" cy="1870231"/>
          </a:xfrm>
          <a:prstGeom prst="line">
            <a:avLst/>
          </a:prstGeom>
          <a:noFill/>
          <a:ln w="38100" cmpd="sng">
            <a:solidFill>
              <a:sysClr val="window" lastClr="FFFFFF">
                <a:lumMod val="65000"/>
              </a:sysClr>
            </a:solidFill>
            <a:prstDash val="solid"/>
            <a:round/>
            <a:headEnd/>
            <a:tailEnd/>
          </a:ln>
          <a:extLst>
            <a:ext uri="{909E8E84-426E-40DD-AFC4-6F175D3DCCD1}">
              <a14:hiddenFill xmlns:a14="http://schemas.microsoft.com/office/drawing/2010/main">
                <a:noFill/>
              </a14:hiddenFill>
            </a:ext>
          </a:extLst>
        </p:spPr>
      </p:cxnSp>
      <p:sp>
        <p:nvSpPr>
          <p:cNvPr id="38" name="Text Box 806"/>
          <p:cNvSpPr txBox="1">
            <a:spLocks noChangeArrowheads="1"/>
          </p:cNvSpPr>
          <p:nvPr/>
        </p:nvSpPr>
        <p:spPr bwMode="auto">
          <a:xfrm>
            <a:off x="4085689" y="5588450"/>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ja-JP" altLang="en-US" sz="1400" i="1" kern="100">
              <a:solidFill>
                <a:prstClr val="black"/>
              </a:solidFill>
              <a:latin typeface="Century"/>
              <a:ea typeface="ＭＳ 明朝"/>
              <a:cs typeface="Times New Roman"/>
            </a:endParaRPr>
          </a:p>
        </p:txBody>
      </p:sp>
      <p:cxnSp>
        <p:nvCxnSpPr>
          <p:cNvPr id="39" name="Line 502"/>
          <p:cNvCxnSpPr/>
          <p:nvPr/>
        </p:nvCxnSpPr>
        <p:spPr bwMode="auto">
          <a:xfrm>
            <a:off x="1915036" y="4752208"/>
            <a:ext cx="716565"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40" name="Text Box 510"/>
          <p:cNvSpPr txBox="1">
            <a:spLocks noChangeArrowheads="1"/>
          </p:cNvSpPr>
          <p:nvPr/>
        </p:nvSpPr>
        <p:spPr bwMode="auto">
          <a:xfrm>
            <a:off x="1613382" y="4478116"/>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41" name="Line 502"/>
          <p:cNvCxnSpPr/>
          <p:nvPr/>
        </p:nvCxnSpPr>
        <p:spPr bwMode="auto">
          <a:xfrm>
            <a:off x="5917940" y="5095232"/>
            <a:ext cx="1120210" cy="13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42" name="Line 805"/>
          <p:cNvCxnSpPr/>
          <p:nvPr/>
        </p:nvCxnSpPr>
        <p:spPr bwMode="auto">
          <a:xfrm>
            <a:off x="5904150" y="4021685"/>
            <a:ext cx="2100680" cy="1885477"/>
          </a:xfrm>
          <a:prstGeom prst="line">
            <a:avLst/>
          </a:prstGeom>
          <a:noFill/>
          <a:ln w="38100" cmpd="sng">
            <a:solidFill>
              <a:sysClr val="window" lastClr="FFFFFF">
                <a:lumMod val="65000"/>
              </a:sysClr>
            </a:solidFill>
            <a:prstDash val="solid"/>
            <a:round/>
            <a:headEnd/>
            <a:tailEnd/>
          </a:ln>
          <a:extLst>
            <a:ext uri="{909E8E84-426E-40DD-AFC4-6F175D3DCCD1}">
              <a14:hiddenFill xmlns:a14="http://schemas.microsoft.com/office/drawing/2010/main">
                <a:noFill/>
              </a14:hiddenFill>
            </a:ext>
          </a:extLst>
        </p:spPr>
      </p:cxnSp>
      <p:cxnSp>
        <p:nvCxnSpPr>
          <p:cNvPr id="43" name="直線コネクタ 42"/>
          <p:cNvCxnSpPr/>
          <p:nvPr/>
        </p:nvCxnSpPr>
        <p:spPr bwMode="auto">
          <a:xfrm>
            <a:off x="5912870" y="5553739"/>
            <a:ext cx="7540" cy="632324"/>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4" name="Line 497"/>
          <p:cNvCxnSpPr/>
          <p:nvPr/>
        </p:nvCxnSpPr>
        <p:spPr bwMode="auto">
          <a:xfrm>
            <a:off x="5905460" y="5553741"/>
            <a:ext cx="1188000" cy="17261"/>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5" name="Line 501"/>
          <p:cNvCxnSpPr/>
          <p:nvPr/>
        </p:nvCxnSpPr>
        <p:spPr bwMode="auto">
          <a:xfrm>
            <a:off x="7088567" y="4228450"/>
            <a:ext cx="130" cy="136000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6" name="Line 502"/>
          <p:cNvCxnSpPr/>
          <p:nvPr/>
        </p:nvCxnSpPr>
        <p:spPr bwMode="auto">
          <a:xfrm flipH="1">
            <a:off x="6602335" y="5566276"/>
            <a:ext cx="1690" cy="60333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47" name="Oval 22"/>
          <p:cNvSpPr>
            <a:spLocks noChangeAspect="1" noChangeArrowheads="1"/>
          </p:cNvSpPr>
          <p:nvPr/>
        </p:nvSpPr>
        <p:spPr bwMode="auto">
          <a:xfrm flipH="1" flipV="1">
            <a:off x="2585966" y="4712823"/>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48" name="Oval 22"/>
          <p:cNvSpPr>
            <a:spLocks noChangeAspect="1" noChangeArrowheads="1"/>
          </p:cNvSpPr>
          <p:nvPr/>
        </p:nvSpPr>
        <p:spPr bwMode="auto">
          <a:xfrm flipH="1" flipV="1">
            <a:off x="7058503" y="5058043"/>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cxnSp>
        <p:nvCxnSpPr>
          <p:cNvPr id="51" name="Line 497"/>
          <p:cNvCxnSpPr/>
          <p:nvPr/>
        </p:nvCxnSpPr>
        <p:spPr bwMode="auto">
          <a:xfrm>
            <a:off x="7073542" y="4232875"/>
            <a:ext cx="576000" cy="344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52" name="Line 501"/>
          <p:cNvCxnSpPr/>
          <p:nvPr/>
        </p:nvCxnSpPr>
        <p:spPr bwMode="auto">
          <a:xfrm>
            <a:off x="7636410" y="3477572"/>
            <a:ext cx="130" cy="75530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53" name="Line 495"/>
          <p:cNvCxnSpPr/>
          <p:nvPr/>
        </p:nvCxnSpPr>
        <p:spPr bwMode="auto">
          <a:xfrm flipV="1">
            <a:off x="5904150" y="3000585"/>
            <a:ext cx="0" cy="316902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54" name="Line 496"/>
          <p:cNvCxnSpPr/>
          <p:nvPr/>
        </p:nvCxnSpPr>
        <p:spPr bwMode="auto">
          <a:xfrm>
            <a:off x="5928770" y="6176963"/>
            <a:ext cx="247380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57" name="テキスト ボックス 56"/>
          <p:cNvSpPr txBox="1"/>
          <p:nvPr/>
        </p:nvSpPr>
        <p:spPr>
          <a:xfrm>
            <a:off x="1492377" y="2722663"/>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sp>
        <p:nvSpPr>
          <p:cNvPr id="58" name="テキスト ボックス 57"/>
          <p:cNvSpPr txBox="1"/>
          <p:nvPr/>
        </p:nvSpPr>
        <p:spPr>
          <a:xfrm>
            <a:off x="5465064" y="2722663"/>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sp>
        <p:nvSpPr>
          <p:cNvPr id="59" name="テキスト ボックス 58"/>
          <p:cNvSpPr txBox="1"/>
          <p:nvPr/>
        </p:nvSpPr>
        <p:spPr>
          <a:xfrm>
            <a:off x="4328127" y="6015286"/>
            <a:ext cx="1027209" cy="307777"/>
          </a:xfrm>
          <a:prstGeom prst="rect">
            <a:avLst/>
          </a:prstGeom>
          <a:noFill/>
        </p:spPr>
        <p:txBody>
          <a:bodyPr wrap="squar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sp>
        <p:nvSpPr>
          <p:cNvPr id="60" name="テキスト ボックス 59"/>
          <p:cNvSpPr txBox="1"/>
          <p:nvPr/>
        </p:nvSpPr>
        <p:spPr>
          <a:xfrm>
            <a:off x="8333952" y="6025887"/>
            <a:ext cx="1080120" cy="307777"/>
          </a:xfrm>
          <a:prstGeom prst="rect">
            <a:avLst/>
          </a:prstGeom>
          <a:noFill/>
        </p:spPr>
        <p:txBody>
          <a:bodyPr wrap="squar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61" name="Object 19"/>
          <p:cNvGraphicFramePr>
            <a:graphicFrameLocks noChangeAspect="1"/>
          </p:cNvGraphicFramePr>
          <p:nvPr>
            <p:extLst>
              <p:ext uri="{D42A27DB-BD31-4B8C-83A1-F6EECF244321}">
                <p14:modId xmlns:p14="http://schemas.microsoft.com/office/powerpoint/2010/main" val="3054076501"/>
              </p:ext>
            </p:extLst>
          </p:nvPr>
        </p:nvGraphicFramePr>
        <p:xfrm>
          <a:off x="1588901" y="4563949"/>
          <a:ext cx="336674" cy="318954"/>
        </p:xfrm>
        <a:graphic>
          <a:graphicData uri="http://schemas.openxmlformats.org/presentationml/2006/ole">
            <mc:AlternateContent xmlns:mc="http://schemas.openxmlformats.org/markup-compatibility/2006">
              <mc:Choice xmlns:v="urn:schemas-microsoft-com:vml" Requires="v">
                <p:oleObj spid="_x0000_s24366" name="数式" r:id="rId3" imgW="241200" imgH="228600" progId="Equation.3">
                  <p:embed/>
                </p:oleObj>
              </mc:Choice>
              <mc:Fallback>
                <p:oleObj name="数式" r:id="rId3" imgW="241200" imgH="228600" progId="Equation.3">
                  <p:embed/>
                  <p:pic>
                    <p:nvPicPr>
                      <p:cNvPr id="0" name=""/>
                      <p:cNvPicPr>
                        <a:picLocks noChangeAspect="1" noChangeArrowheads="1"/>
                      </p:cNvPicPr>
                      <p:nvPr/>
                    </p:nvPicPr>
                    <p:blipFill>
                      <a:blip r:embed="rId4"/>
                      <a:srcRect/>
                      <a:stretch>
                        <a:fillRect/>
                      </a:stretch>
                    </p:blipFill>
                    <p:spPr bwMode="auto">
                      <a:xfrm>
                        <a:off x="1588901" y="4563949"/>
                        <a:ext cx="336674" cy="318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2" name="Object 20"/>
          <p:cNvGraphicFramePr>
            <a:graphicFrameLocks noChangeAspect="1"/>
          </p:cNvGraphicFramePr>
          <p:nvPr>
            <p:extLst>
              <p:ext uri="{D42A27DB-BD31-4B8C-83A1-F6EECF244321}">
                <p14:modId xmlns:p14="http://schemas.microsoft.com/office/powerpoint/2010/main" val="2071474585"/>
              </p:ext>
            </p:extLst>
          </p:nvPr>
        </p:nvGraphicFramePr>
        <p:xfrm>
          <a:off x="2704834" y="4532536"/>
          <a:ext cx="336550" cy="265112"/>
        </p:xfrm>
        <a:graphic>
          <a:graphicData uri="http://schemas.openxmlformats.org/presentationml/2006/ole">
            <mc:AlternateContent xmlns:mc="http://schemas.openxmlformats.org/markup-compatibility/2006">
              <mc:Choice xmlns:v="urn:schemas-microsoft-com:vml" Requires="v">
                <p:oleObj spid="_x0000_s24367" name="数式" r:id="rId5" imgW="241200" imgH="190440" progId="Equation.3">
                  <p:embed/>
                </p:oleObj>
              </mc:Choice>
              <mc:Fallback>
                <p:oleObj name="数式" r:id="rId5" imgW="241200" imgH="190440" progId="Equation.3">
                  <p:embed/>
                  <p:pic>
                    <p:nvPicPr>
                      <p:cNvPr id="0" name=""/>
                      <p:cNvPicPr>
                        <a:picLocks noChangeAspect="1" noChangeArrowheads="1"/>
                      </p:cNvPicPr>
                      <p:nvPr/>
                    </p:nvPicPr>
                    <p:blipFill>
                      <a:blip r:embed="rId6"/>
                      <a:srcRect/>
                      <a:stretch>
                        <a:fillRect/>
                      </a:stretch>
                    </p:blipFill>
                    <p:spPr bwMode="auto">
                      <a:xfrm>
                        <a:off x="2704834" y="4532536"/>
                        <a:ext cx="336550" cy="265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 name="Object 26"/>
          <p:cNvGraphicFramePr>
            <a:graphicFrameLocks noChangeAspect="1"/>
          </p:cNvGraphicFramePr>
          <p:nvPr>
            <p:extLst>
              <p:ext uri="{D42A27DB-BD31-4B8C-83A1-F6EECF244321}">
                <p14:modId xmlns:p14="http://schemas.microsoft.com/office/powerpoint/2010/main" val="791671970"/>
              </p:ext>
            </p:extLst>
          </p:nvPr>
        </p:nvGraphicFramePr>
        <p:xfrm>
          <a:off x="7143663" y="4829266"/>
          <a:ext cx="319087" cy="265113"/>
        </p:xfrm>
        <a:graphic>
          <a:graphicData uri="http://schemas.openxmlformats.org/presentationml/2006/ole">
            <mc:AlternateContent xmlns:mc="http://schemas.openxmlformats.org/markup-compatibility/2006">
              <mc:Choice xmlns:v="urn:schemas-microsoft-com:vml" Requires="v">
                <p:oleObj spid="_x0000_s24368" name="数式" r:id="rId7" imgW="228600" imgH="190440" progId="Equation.3">
                  <p:embed/>
                </p:oleObj>
              </mc:Choice>
              <mc:Fallback>
                <p:oleObj name="数式" r:id="rId7" imgW="228600" imgH="190440" progId="Equation.3">
                  <p:embed/>
                  <p:pic>
                    <p:nvPicPr>
                      <p:cNvPr id="0" name=""/>
                      <p:cNvPicPr>
                        <a:picLocks noChangeAspect="1" noChangeArrowheads="1"/>
                      </p:cNvPicPr>
                      <p:nvPr/>
                    </p:nvPicPr>
                    <p:blipFill>
                      <a:blip r:embed="rId8"/>
                      <a:srcRect/>
                      <a:stretch>
                        <a:fillRect/>
                      </a:stretch>
                    </p:blipFill>
                    <p:spPr bwMode="auto">
                      <a:xfrm>
                        <a:off x="7143663" y="4829266"/>
                        <a:ext cx="319087" cy="265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 name="Object 27"/>
          <p:cNvGraphicFramePr>
            <a:graphicFrameLocks noChangeAspect="1"/>
          </p:cNvGraphicFramePr>
          <p:nvPr>
            <p:extLst>
              <p:ext uri="{D42A27DB-BD31-4B8C-83A1-F6EECF244321}">
                <p14:modId xmlns:p14="http://schemas.microsoft.com/office/powerpoint/2010/main" val="3123225076"/>
              </p:ext>
            </p:extLst>
          </p:nvPr>
        </p:nvGraphicFramePr>
        <p:xfrm>
          <a:off x="5554216" y="4954911"/>
          <a:ext cx="319087" cy="319088"/>
        </p:xfrm>
        <a:graphic>
          <a:graphicData uri="http://schemas.openxmlformats.org/presentationml/2006/ole">
            <mc:AlternateContent xmlns:mc="http://schemas.openxmlformats.org/markup-compatibility/2006">
              <mc:Choice xmlns:v="urn:schemas-microsoft-com:vml" Requires="v">
                <p:oleObj spid="_x0000_s24369" name="数式" r:id="rId9" imgW="228600" imgH="228600" progId="Equation.3">
                  <p:embed/>
                </p:oleObj>
              </mc:Choice>
              <mc:Fallback>
                <p:oleObj name="数式" r:id="rId9" imgW="228600" imgH="228600" progId="Equation.3">
                  <p:embed/>
                  <p:pic>
                    <p:nvPicPr>
                      <p:cNvPr id="0" name=""/>
                      <p:cNvPicPr>
                        <a:picLocks noChangeAspect="1" noChangeArrowheads="1"/>
                      </p:cNvPicPr>
                      <p:nvPr/>
                    </p:nvPicPr>
                    <p:blipFill>
                      <a:blip r:embed="rId10"/>
                      <a:srcRect/>
                      <a:stretch>
                        <a:fillRect/>
                      </a:stretch>
                    </p:blipFill>
                    <p:spPr bwMode="auto">
                      <a:xfrm>
                        <a:off x="5554216" y="4954911"/>
                        <a:ext cx="319087"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4" name="Object 28"/>
          <p:cNvGraphicFramePr>
            <a:graphicFrameLocks noChangeAspect="1"/>
          </p:cNvGraphicFramePr>
          <p:nvPr>
            <p:extLst>
              <p:ext uri="{D42A27DB-BD31-4B8C-83A1-F6EECF244321}">
                <p14:modId xmlns:p14="http://schemas.microsoft.com/office/powerpoint/2010/main" val="1068588988"/>
              </p:ext>
            </p:extLst>
          </p:nvPr>
        </p:nvGraphicFramePr>
        <p:xfrm>
          <a:off x="1415213" y="5299108"/>
          <a:ext cx="412750" cy="612775"/>
        </p:xfrm>
        <a:graphic>
          <a:graphicData uri="http://schemas.openxmlformats.org/presentationml/2006/ole">
            <mc:AlternateContent xmlns:mc="http://schemas.openxmlformats.org/markup-compatibility/2006">
              <mc:Choice xmlns:v="urn:schemas-microsoft-com:vml" Requires="v">
                <p:oleObj spid="_x0000_s24370" name="数式" r:id="rId11" imgW="291960" imgH="431640" progId="Equation.3">
                  <p:embed/>
                </p:oleObj>
              </mc:Choice>
              <mc:Fallback>
                <p:oleObj name="数式" r:id="rId11" imgW="291960" imgH="431640" progId="Equation.3">
                  <p:embed/>
                  <p:pic>
                    <p:nvPicPr>
                      <p:cNvPr id="77" name="Object 28"/>
                      <p:cNvPicPr>
                        <a:picLocks noChangeAspect="1" noChangeArrowheads="1"/>
                      </p:cNvPicPr>
                      <p:nvPr/>
                    </p:nvPicPr>
                    <p:blipFill>
                      <a:blip r:embed="rId12"/>
                      <a:srcRect/>
                      <a:stretch>
                        <a:fillRect/>
                      </a:stretch>
                    </p:blipFill>
                    <p:spPr bwMode="auto">
                      <a:xfrm>
                        <a:off x="1415213" y="5299108"/>
                        <a:ext cx="412750" cy="612775"/>
                      </a:xfrm>
                      <a:prstGeom prst="rect">
                        <a:avLst/>
                      </a:prstGeom>
                      <a:noFill/>
                      <a:ln>
                        <a:noFill/>
                      </a:ln>
                      <a:effectLst/>
                      <a:extLst/>
                    </p:spPr>
                  </p:pic>
                </p:oleObj>
              </mc:Fallback>
            </mc:AlternateContent>
          </a:graphicData>
        </a:graphic>
      </p:graphicFrame>
      <p:graphicFrame>
        <p:nvGraphicFramePr>
          <p:cNvPr id="75" name="Object 33"/>
          <p:cNvGraphicFramePr>
            <a:graphicFrameLocks noChangeAspect="1"/>
          </p:cNvGraphicFramePr>
          <p:nvPr>
            <p:extLst>
              <p:ext uri="{D42A27DB-BD31-4B8C-83A1-F6EECF244321}">
                <p14:modId xmlns:p14="http://schemas.microsoft.com/office/powerpoint/2010/main" val="1361563808"/>
              </p:ext>
            </p:extLst>
          </p:nvPr>
        </p:nvGraphicFramePr>
        <p:xfrm>
          <a:off x="1472068" y="3998726"/>
          <a:ext cx="366712" cy="593725"/>
        </p:xfrm>
        <a:graphic>
          <a:graphicData uri="http://schemas.openxmlformats.org/presentationml/2006/ole">
            <mc:AlternateContent xmlns:mc="http://schemas.openxmlformats.org/markup-compatibility/2006">
              <mc:Choice xmlns:v="urn:schemas-microsoft-com:vml" Requires="v">
                <p:oleObj spid="_x0000_s24371" name="数式" r:id="rId13" imgW="266400" imgH="431640" progId="Equation.3">
                  <p:embed/>
                </p:oleObj>
              </mc:Choice>
              <mc:Fallback>
                <p:oleObj name="数式" r:id="rId13" imgW="266400" imgH="431640" progId="Equation.3">
                  <p:embed/>
                  <p:pic>
                    <p:nvPicPr>
                      <p:cNvPr id="78" name="Object 33"/>
                      <p:cNvPicPr>
                        <a:picLocks noChangeAspect="1" noChangeArrowheads="1"/>
                      </p:cNvPicPr>
                      <p:nvPr/>
                    </p:nvPicPr>
                    <p:blipFill>
                      <a:blip r:embed="rId14"/>
                      <a:srcRect/>
                      <a:stretch>
                        <a:fillRect/>
                      </a:stretch>
                    </p:blipFill>
                    <p:spPr bwMode="auto">
                      <a:xfrm>
                        <a:off x="1472068" y="3998726"/>
                        <a:ext cx="366712" cy="593725"/>
                      </a:xfrm>
                      <a:prstGeom prst="rect">
                        <a:avLst/>
                      </a:prstGeom>
                      <a:noFill/>
                      <a:extLst/>
                    </p:spPr>
                  </p:pic>
                </p:oleObj>
              </mc:Fallback>
            </mc:AlternateContent>
          </a:graphicData>
        </a:graphic>
      </p:graphicFrame>
      <p:graphicFrame>
        <p:nvGraphicFramePr>
          <p:cNvPr id="76" name="Object 28"/>
          <p:cNvGraphicFramePr>
            <a:graphicFrameLocks noChangeAspect="1"/>
          </p:cNvGraphicFramePr>
          <p:nvPr>
            <p:extLst>
              <p:ext uri="{D42A27DB-BD31-4B8C-83A1-F6EECF244321}">
                <p14:modId xmlns:p14="http://schemas.microsoft.com/office/powerpoint/2010/main" val="3517355923"/>
              </p:ext>
            </p:extLst>
          </p:nvPr>
        </p:nvGraphicFramePr>
        <p:xfrm>
          <a:off x="5426345" y="5266027"/>
          <a:ext cx="412750" cy="612775"/>
        </p:xfrm>
        <a:graphic>
          <a:graphicData uri="http://schemas.openxmlformats.org/presentationml/2006/ole">
            <mc:AlternateContent xmlns:mc="http://schemas.openxmlformats.org/markup-compatibility/2006">
              <mc:Choice xmlns:v="urn:schemas-microsoft-com:vml" Requires="v">
                <p:oleObj spid="_x0000_s24372" name="数式" r:id="rId15" imgW="291960" imgH="431640" progId="Equation.3">
                  <p:embed/>
                </p:oleObj>
              </mc:Choice>
              <mc:Fallback>
                <p:oleObj name="数式" r:id="rId15" imgW="291960" imgH="431640" progId="Equation.3">
                  <p:embed/>
                  <p:pic>
                    <p:nvPicPr>
                      <p:cNvPr id="77" name="Object 28"/>
                      <p:cNvPicPr>
                        <a:picLocks noChangeAspect="1" noChangeArrowheads="1"/>
                      </p:cNvPicPr>
                      <p:nvPr/>
                    </p:nvPicPr>
                    <p:blipFill>
                      <a:blip r:embed="rId12"/>
                      <a:srcRect/>
                      <a:stretch>
                        <a:fillRect/>
                      </a:stretch>
                    </p:blipFill>
                    <p:spPr bwMode="auto">
                      <a:xfrm>
                        <a:off x="5426345" y="5266027"/>
                        <a:ext cx="412750" cy="612775"/>
                      </a:xfrm>
                      <a:prstGeom prst="rect">
                        <a:avLst/>
                      </a:prstGeom>
                      <a:noFill/>
                      <a:ln>
                        <a:noFill/>
                      </a:ln>
                      <a:effectLst/>
                      <a:extLst/>
                    </p:spPr>
                  </p:pic>
                </p:oleObj>
              </mc:Fallback>
            </mc:AlternateContent>
          </a:graphicData>
        </a:graphic>
      </p:graphicFrame>
      <p:graphicFrame>
        <p:nvGraphicFramePr>
          <p:cNvPr id="77" name="Object 33"/>
          <p:cNvGraphicFramePr>
            <a:graphicFrameLocks noChangeAspect="1"/>
          </p:cNvGraphicFramePr>
          <p:nvPr>
            <p:extLst>
              <p:ext uri="{D42A27DB-BD31-4B8C-83A1-F6EECF244321}">
                <p14:modId xmlns:p14="http://schemas.microsoft.com/office/powerpoint/2010/main" val="590512508"/>
              </p:ext>
            </p:extLst>
          </p:nvPr>
        </p:nvGraphicFramePr>
        <p:xfrm>
          <a:off x="5467637" y="3939452"/>
          <a:ext cx="366712" cy="593725"/>
        </p:xfrm>
        <a:graphic>
          <a:graphicData uri="http://schemas.openxmlformats.org/presentationml/2006/ole">
            <mc:AlternateContent xmlns:mc="http://schemas.openxmlformats.org/markup-compatibility/2006">
              <mc:Choice xmlns:v="urn:schemas-microsoft-com:vml" Requires="v">
                <p:oleObj spid="_x0000_s24373" name="数式" r:id="rId16" imgW="266400" imgH="431640" progId="Equation.3">
                  <p:embed/>
                </p:oleObj>
              </mc:Choice>
              <mc:Fallback>
                <p:oleObj name="数式" r:id="rId16" imgW="266400" imgH="431640" progId="Equation.3">
                  <p:embed/>
                  <p:pic>
                    <p:nvPicPr>
                      <p:cNvPr id="78" name="Object 33"/>
                      <p:cNvPicPr>
                        <a:picLocks noChangeAspect="1" noChangeArrowheads="1"/>
                      </p:cNvPicPr>
                      <p:nvPr/>
                    </p:nvPicPr>
                    <p:blipFill>
                      <a:blip r:embed="rId14"/>
                      <a:srcRect/>
                      <a:stretch>
                        <a:fillRect/>
                      </a:stretch>
                    </p:blipFill>
                    <p:spPr bwMode="auto">
                      <a:xfrm>
                        <a:off x="5467637" y="3939452"/>
                        <a:ext cx="366712" cy="593725"/>
                      </a:xfrm>
                      <a:prstGeom prst="rect">
                        <a:avLst/>
                      </a:prstGeom>
                      <a:noFill/>
                      <a:extLst/>
                    </p:spPr>
                  </p:pic>
                </p:oleObj>
              </mc:Fallback>
            </mc:AlternateContent>
          </a:graphicData>
        </a:graphic>
      </p:graphicFrame>
      <p:graphicFrame>
        <p:nvGraphicFramePr>
          <p:cNvPr id="78" name="Object 21"/>
          <p:cNvGraphicFramePr>
            <a:graphicFrameLocks noChangeAspect="1"/>
          </p:cNvGraphicFramePr>
          <p:nvPr>
            <p:extLst>
              <p:ext uri="{D42A27DB-BD31-4B8C-83A1-F6EECF244321}">
                <p14:modId xmlns:p14="http://schemas.microsoft.com/office/powerpoint/2010/main" val="127853700"/>
              </p:ext>
            </p:extLst>
          </p:nvPr>
        </p:nvGraphicFramePr>
        <p:xfrm>
          <a:off x="2539672" y="6160727"/>
          <a:ext cx="330324" cy="330324"/>
        </p:xfrm>
        <a:graphic>
          <a:graphicData uri="http://schemas.openxmlformats.org/presentationml/2006/ole">
            <mc:AlternateContent xmlns:mc="http://schemas.openxmlformats.org/markup-compatibility/2006">
              <mc:Choice xmlns:v="urn:schemas-microsoft-com:vml" Requires="v">
                <p:oleObj spid="_x0000_s24374" name="数式" r:id="rId17" imgW="228600" imgH="228600" progId="Equation.3">
                  <p:embed/>
                </p:oleObj>
              </mc:Choice>
              <mc:Fallback>
                <p:oleObj name="数式" r:id="rId17" imgW="228600" imgH="228600" progId="Equation.3">
                  <p:embed/>
                  <p:pic>
                    <p:nvPicPr>
                      <p:cNvPr id="66" name="Object 21"/>
                      <p:cNvPicPr>
                        <a:picLocks noChangeAspect="1" noChangeArrowheads="1"/>
                      </p:cNvPicPr>
                      <p:nvPr/>
                    </p:nvPicPr>
                    <p:blipFill>
                      <a:blip r:embed="rId18"/>
                      <a:srcRect/>
                      <a:stretch>
                        <a:fillRect/>
                      </a:stretch>
                    </p:blipFill>
                    <p:spPr bwMode="auto">
                      <a:xfrm>
                        <a:off x="2539672" y="6160727"/>
                        <a:ext cx="330324" cy="33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 name="Object 23"/>
          <p:cNvGraphicFramePr>
            <a:graphicFrameLocks noChangeAspect="1"/>
          </p:cNvGraphicFramePr>
          <p:nvPr>
            <p:extLst>
              <p:ext uri="{D42A27DB-BD31-4B8C-83A1-F6EECF244321}">
                <p14:modId xmlns:p14="http://schemas.microsoft.com/office/powerpoint/2010/main" val="3535721688"/>
              </p:ext>
            </p:extLst>
          </p:nvPr>
        </p:nvGraphicFramePr>
        <p:xfrm>
          <a:off x="6472860" y="6177203"/>
          <a:ext cx="330200" cy="330200"/>
        </p:xfrm>
        <a:graphic>
          <a:graphicData uri="http://schemas.openxmlformats.org/presentationml/2006/ole">
            <mc:AlternateContent xmlns:mc="http://schemas.openxmlformats.org/markup-compatibility/2006">
              <mc:Choice xmlns:v="urn:schemas-microsoft-com:vml" Requires="v">
                <p:oleObj spid="_x0000_s24375" name="数式" r:id="rId19" imgW="228600" imgH="228600" progId="Equation.3">
                  <p:embed/>
                </p:oleObj>
              </mc:Choice>
              <mc:Fallback>
                <p:oleObj name="数式" r:id="rId19" imgW="228600" imgH="228600" progId="Equation.3">
                  <p:embed/>
                  <p:pic>
                    <p:nvPicPr>
                      <p:cNvPr id="68" name="Object 23"/>
                      <p:cNvPicPr>
                        <a:picLocks noChangeAspect="1" noChangeArrowheads="1"/>
                      </p:cNvPicPr>
                      <p:nvPr/>
                    </p:nvPicPr>
                    <p:blipFill>
                      <a:blip r:embed="rId20"/>
                      <a:srcRect/>
                      <a:stretch>
                        <a:fillRect/>
                      </a:stretch>
                    </p:blipFill>
                    <p:spPr bwMode="auto">
                      <a:xfrm>
                        <a:off x="6472860" y="6177203"/>
                        <a:ext cx="330200"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0" name="Object 23"/>
          <p:cNvGraphicFramePr>
            <a:graphicFrameLocks noChangeAspect="1"/>
          </p:cNvGraphicFramePr>
          <p:nvPr>
            <p:extLst>
              <p:ext uri="{D42A27DB-BD31-4B8C-83A1-F6EECF244321}">
                <p14:modId xmlns:p14="http://schemas.microsoft.com/office/powerpoint/2010/main" val="3511254802"/>
              </p:ext>
            </p:extLst>
          </p:nvPr>
        </p:nvGraphicFramePr>
        <p:xfrm>
          <a:off x="6987770" y="6186488"/>
          <a:ext cx="312737" cy="330200"/>
        </p:xfrm>
        <a:graphic>
          <a:graphicData uri="http://schemas.openxmlformats.org/presentationml/2006/ole">
            <mc:AlternateContent xmlns:mc="http://schemas.openxmlformats.org/markup-compatibility/2006">
              <mc:Choice xmlns:v="urn:schemas-microsoft-com:vml" Requires="v">
                <p:oleObj spid="_x0000_s24376" name="数式" r:id="rId21" imgW="215640" imgH="228600" progId="Equation.3">
                  <p:embed/>
                </p:oleObj>
              </mc:Choice>
              <mc:Fallback>
                <p:oleObj name="数式" r:id="rId21" imgW="215640" imgH="228600" progId="Equation.3">
                  <p:embed/>
                  <p:pic>
                    <p:nvPicPr>
                      <p:cNvPr id="64" name="Object 23"/>
                      <p:cNvPicPr>
                        <a:picLocks noChangeAspect="1" noChangeArrowheads="1"/>
                      </p:cNvPicPr>
                      <p:nvPr/>
                    </p:nvPicPr>
                    <p:blipFill>
                      <a:blip r:embed="rId22"/>
                      <a:srcRect/>
                      <a:stretch>
                        <a:fillRect/>
                      </a:stretch>
                    </p:blipFill>
                    <p:spPr bwMode="auto">
                      <a:xfrm>
                        <a:off x="6987770" y="6186488"/>
                        <a:ext cx="312737" cy="330200"/>
                      </a:xfrm>
                      <a:prstGeom prst="rect">
                        <a:avLst/>
                      </a:prstGeom>
                      <a:noFill/>
                      <a:ln>
                        <a:noFill/>
                      </a:ln>
                      <a:effectLst/>
                      <a:extLst/>
                    </p:spPr>
                  </p:pic>
                </p:oleObj>
              </mc:Fallback>
            </mc:AlternateContent>
          </a:graphicData>
        </a:graphic>
      </p:graphicFrame>
      <p:graphicFrame>
        <p:nvGraphicFramePr>
          <p:cNvPr id="81" name="Object 22"/>
          <p:cNvGraphicFramePr>
            <a:graphicFrameLocks noChangeAspect="1"/>
          </p:cNvGraphicFramePr>
          <p:nvPr>
            <p:extLst>
              <p:ext uri="{D42A27DB-BD31-4B8C-83A1-F6EECF244321}">
                <p14:modId xmlns:p14="http://schemas.microsoft.com/office/powerpoint/2010/main" val="2011242986"/>
              </p:ext>
            </p:extLst>
          </p:nvPr>
        </p:nvGraphicFramePr>
        <p:xfrm>
          <a:off x="3500476" y="6184900"/>
          <a:ext cx="220662" cy="331788"/>
        </p:xfrm>
        <a:graphic>
          <a:graphicData uri="http://schemas.openxmlformats.org/presentationml/2006/ole">
            <mc:AlternateContent xmlns:mc="http://schemas.openxmlformats.org/markup-compatibility/2006">
              <mc:Choice xmlns:v="urn:schemas-microsoft-com:vml" Requires="v">
                <p:oleObj spid="_x0000_s24377" name="数式" r:id="rId23" imgW="152280" imgH="228600" progId="Equation.3">
                  <p:embed/>
                </p:oleObj>
              </mc:Choice>
              <mc:Fallback>
                <p:oleObj name="数式" r:id="rId23" imgW="152280" imgH="228600" progId="Equation.3">
                  <p:embed/>
                  <p:pic>
                    <p:nvPicPr>
                      <p:cNvPr id="65" name="Object 22"/>
                      <p:cNvPicPr>
                        <a:picLocks noChangeAspect="1" noChangeArrowheads="1"/>
                      </p:cNvPicPr>
                      <p:nvPr/>
                    </p:nvPicPr>
                    <p:blipFill>
                      <a:blip r:embed="rId24"/>
                      <a:srcRect/>
                      <a:stretch>
                        <a:fillRect/>
                      </a:stretch>
                    </p:blipFill>
                    <p:spPr bwMode="auto">
                      <a:xfrm>
                        <a:off x="3500476" y="6184900"/>
                        <a:ext cx="220662" cy="331788"/>
                      </a:xfrm>
                      <a:prstGeom prst="rect">
                        <a:avLst/>
                      </a:prstGeom>
                      <a:noFill/>
                      <a:extLst/>
                    </p:spPr>
                  </p:pic>
                </p:oleObj>
              </mc:Fallback>
            </mc:AlternateContent>
          </a:graphicData>
        </a:graphic>
      </p:graphicFrame>
      <p:graphicFrame>
        <p:nvGraphicFramePr>
          <p:cNvPr id="82" name="Object 33"/>
          <p:cNvGraphicFramePr>
            <a:graphicFrameLocks noChangeAspect="1"/>
          </p:cNvGraphicFramePr>
          <p:nvPr>
            <p:extLst>
              <p:ext uri="{D42A27DB-BD31-4B8C-83A1-F6EECF244321}">
                <p14:modId xmlns:p14="http://schemas.microsoft.com/office/powerpoint/2010/main" val="1092351352"/>
              </p:ext>
            </p:extLst>
          </p:nvPr>
        </p:nvGraphicFramePr>
        <p:xfrm>
          <a:off x="7479160" y="6211226"/>
          <a:ext cx="646112" cy="314325"/>
        </p:xfrm>
        <a:graphic>
          <a:graphicData uri="http://schemas.openxmlformats.org/presentationml/2006/ole">
            <mc:AlternateContent xmlns:mc="http://schemas.openxmlformats.org/markup-compatibility/2006">
              <mc:Choice xmlns:v="urn:schemas-microsoft-com:vml" Requires="v">
                <p:oleObj spid="_x0000_s24378" name="Equation" r:id="rId25" imgW="469800" imgH="228600" progId="Equation.DSMT4">
                  <p:embed/>
                </p:oleObj>
              </mc:Choice>
              <mc:Fallback>
                <p:oleObj name="Equation" r:id="rId25" imgW="469800" imgH="228600" progId="Equation.DSMT4">
                  <p:embed/>
                  <p:pic>
                    <p:nvPicPr>
                      <p:cNvPr id="81" name="Object 33"/>
                      <p:cNvPicPr>
                        <a:picLocks noChangeAspect="1" noChangeArrowheads="1"/>
                      </p:cNvPicPr>
                      <p:nvPr/>
                    </p:nvPicPr>
                    <p:blipFill>
                      <a:blip r:embed="rId26"/>
                      <a:srcRect/>
                      <a:stretch>
                        <a:fillRect/>
                      </a:stretch>
                    </p:blipFill>
                    <p:spPr bwMode="auto">
                      <a:xfrm>
                        <a:off x="7479160" y="6211226"/>
                        <a:ext cx="646112" cy="314325"/>
                      </a:xfrm>
                      <a:prstGeom prst="rect">
                        <a:avLst/>
                      </a:prstGeom>
                      <a:noFill/>
                      <a:extLst/>
                    </p:spPr>
                  </p:pic>
                </p:oleObj>
              </mc:Fallback>
            </mc:AlternateContent>
          </a:graphicData>
        </a:graphic>
      </p:graphicFrame>
      <p:graphicFrame>
        <p:nvGraphicFramePr>
          <p:cNvPr id="83" name="オブジェクト 82"/>
          <p:cNvGraphicFramePr>
            <a:graphicFrameLocks noChangeAspect="1"/>
          </p:cNvGraphicFramePr>
          <p:nvPr>
            <p:extLst>
              <p:ext uri="{D42A27DB-BD31-4B8C-83A1-F6EECF244321}">
                <p14:modId xmlns:p14="http://schemas.microsoft.com/office/powerpoint/2010/main" val="3177473414"/>
              </p:ext>
            </p:extLst>
          </p:nvPr>
        </p:nvGraphicFramePr>
        <p:xfrm>
          <a:off x="3485595" y="3172198"/>
          <a:ext cx="288499" cy="367181"/>
        </p:xfrm>
        <a:graphic>
          <a:graphicData uri="http://schemas.openxmlformats.org/presentationml/2006/ole">
            <mc:AlternateContent xmlns:mc="http://schemas.openxmlformats.org/markup-compatibility/2006">
              <mc:Choice xmlns:v="urn:schemas-microsoft-com:vml" Requires="v">
                <p:oleObj spid="_x0000_s24379" name="数式" r:id="rId27" imgW="164880" imgH="215640" progId="Equation.3">
                  <p:embed/>
                </p:oleObj>
              </mc:Choice>
              <mc:Fallback>
                <p:oleObj name="数式" r:id="rId27" imgW="164880" imgH="215640" progId="Equation.3">
                  <p:embed/>
                  <p:pic>
                    <p:nvPicPr>
                      <p:cNvPr id="71" name="オブジェクト 70"/>
                      <p:cNvPicPr>
                        <a:picLocks noChangeAspect="1" noChangeArrowheads="1"/>
                      </p:cNvPicPr>
                      <p:nvPr/>
                    </p:nvPicPr>
                    <p:blipFill>
                      <a:blip r:embed="rId28"/>
                      <a:srcRect/>
                      <a:stretch>
                        <a:fillRect/>
                      </a:stretch>
                    </p:blipFill>
                    <p:spPr bwMode="auto">
                      <a:xfrm>
                        <a:off x="3485595" y="3172198"/>
                        <a:ext cx="288499" cy="3671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 name="オブジェクト 83"/>
          <p:cNvGraphicFramePr>
            <a:graphicFrameLocks noChangeAspect="1"/>
          </p:cNvGraphicFramePr>
          <p:nvPr>
            <p:extLst>
              <p:ext uri="{D42A27DB-BD31-4B8C-83A1-F6EECF244321}">
                <p14:modId xmlns:p14="http://schemas.microsoft.com/office/powerpoint/2010/main" val="532896713"/>
              </p:ext>
            </p:extLst>
          </p:nvPr>
        </p:nvGraphicFramePr>
        <p:xfrm>
          <a:off x="7502079" y="3104508"/>
          <a:ext cx="376238" cy="387350"/>
        </p:xfrm>
        <a:graphic>
          <a:graphicData uri="http://schemas.openxmlformats.org/presentationml/2006/ole">
            <mc:AlternateContent xmlns:mc="http://schemas.openxmlformats.org/markup-compatibility/2006">
              <mc:Choice xmlns:v="urn:schemas-microsoft-com:vml" Requires="v">
                <p:oleObj spid="_x0000_s24380" name="数式" r:id="rId29" imgW="215640" imgH="228600" progId="Equation.3">
                  <p:embed/>
                </p:oleObj>
              </mc:Choice>
              <mc:Fallback>
                <p:oleObj name="数式" r:id="rId29" imgW="215640" imgH="228600" progId="Equation.3">
                  <p:embed/>
                  <p:pic>
                    <p:nvPicPr>
                      <p:cNvPr id="72" name="オブジェクト 71"/>
                      <p:cNvPicPr>
                        <a:picLocks noChangeAspect="1" noChangeArrowheads="1"/>
                      </p:cNvPicPr>
                      <p:nvPr/>
                    </p:nvPicPr>
                    <p:blipFill>
                      <a:blip r:embed="rId30"/>
                      <a:srcRect/>
                      <a:stretch>
                        <a:fillRect/>
                      </a:stretch>
                    </p:blipFill>
                    <p:spPr bwMode="auto">
                      <a:xfrm>
                        <a:off x="7502079" y="3104508"/>
                        <a:ext cx="376238"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5" name="オブジェクト 84"/>
          <p:cNvGraphicFramePr>
            <a:graphicFrameLocks noChangeAspect="1"/>
          </p:cNvGraphicFramePr>
          <p:nvPr>
            <p:extLst>
              <p:ext uri="{D42A27DB-BD31-4B8C-83A1-F6EECF244321}">
                <p14:modId xmlns:p14="http://schemas.microsoft.com/office/powerpoint/2010/main" val="27115326"/>
              </p:ext>
            </p:extLst>
          </p:nvPr>
        </p:nvGraphicFramePr>
        <p:xfrm>
          <a:off x="4015302" y="5767187"/>
          <a:ext cx="333375" cy="366713"/>
        </p:xfrm>
        <a:graphic>
          <a:graphicData uri="http://schemas.openxmlformats.org/presentationml/2006/ole">
            <mc:AlternateContent xmlns:mc="http://schemas.openxmlformats.org/markup-compatibility/2006">
              <mc:Choice xmlns:v="urn:schemas-microsoft-com:vml" Requires="v">
                <p:oleObj spid="_x0000_s24381" name="数式" r:id="rId31" imgW="190440" imgH="215640" progId="Equation.3">
                  <p:embed/>
                </p:oleObj>
              </mc:Choice>
              <mc:Fallback>
                <p:oleObj name="数式" r:id="rId31" imgW="190440" imgH="215640" progId="Equation.3">
                  <p:embed/>
                  <p:pic>
                    <p:nvPicPr>
                      <p:cNvPr id="71" name="オブジェクト 70"/>
                      <p:cNvPicPr>
                        <a:picLocks noChangeAspect="1" noChangeArrowheads="1"/>
                      </p:cNvPicPr>
                      <p:nvPr/>
                    </p:nvPicPr>
                    <p:blipFill>
                      <a:blip r:embed="rId32"/>
                      <a:srcRect/>
                      <a:stretch>
                        <a:fillRect/>
                      </a:stretch>
                    </p:blipFill>
                    <p:spPr bwMode="auto">
                      <a:xfrm>
                        <a:off x="4015302" y="5767187"/>
                        <a:ext cx="333375" cy="36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 name="オブジェクト 86"/>
          <p:cNvGraphicFramePr>
            <a:graphicFrameLocks noChangeAspect="1"/>
          </p:cNvGraphicFramePr>
          <p:nvPr>
            <p:extLst>
              <p:ext uri="{D42A27DB-BD31-4B8C-83A1-F6EECF244321}">
                <p14:modId xmlns:p14="http://schemas.microsoft.com/office/powerpoint/2010/main" val="3821479401"/>
              </p:ext>
            </p:extLst>
          </p:nvPr>
        </p:nvGraphicFramePr>
        <p:xfrm>
          <a:off x="8015951" y="5734712"/>
          <a:ext cx="333375" cy="366713"/>
        </p:xfrm>
        <a:graphic>
          <a:graphicData uri="http://schemas.openxmlformats.org/presentationml/2006/ole">
            <mc:AlternateContent xmlns:mc="http://schemas.openxmlformats.org/markup-compatibility/2006">
              <mc:Choice xmlns:v="urn:schemas-microsoft-com:vml" Requires="v">
                <p:oleObj spid="_x0000_s24382" name="数式" r:id="rId33" imgW="190440" imgH="215640" progId="Equation.3">
                  <p:embed/>
                </p:oleObj>
              </mc:Choice>
              <mc:Fallback>
                <p:oleObj name="数式" r:id="rId33" imgW="190440" imgH="215640" progId="Equation.3">
                  <p:embed/>
                  <p:pic>
                    <p:nvPicPr>
                      <p:cNvPr id="85" name="オブジェクト 84"/>
                      <p:cNvPicPr>
                        <a:picLocks noChangeAspect="1" noChangeArrowheads="1"/>
                      </p:cNvPicPr>
                      <p:nvPr/>
                    </p:nvPicPr>
                    <p:blipFill>
                      <a:blip r:embed="rId32"/>
                      <a:srcRect/>
                      <a:stretch>
                        <a:fillRect/>
                      </a:stretch>
                    </p:blipFill>
                    <p:spPr bwMode="auto">
                      <a:xfrm>
                        <a:off x="8015951" y="5734712"/>
                        <a:ext cx="333375" cy="36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34851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par>
                                <p:cTn id="8" presetID="22" presetClass="entr" presetSubtype="1"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wipe(up)">
                                      <p:cBhvr>
                                        <p:cTn id="10" dur="500"/>
                                        <p:tgtEl>
                                          <p:spTgt spid="4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right)">
                                      <p:cBhvr>
                                        <p:cTn id="15" dur="500"/>
                                        <p:tgtEl>
                                          <p:spTgt spid="47"/>
                                        </p:tgtEl>
                                      </p:cBhvr>
                                    </p:animEffect>
                                  </p:childTnLst>
                                </p:cTn>
                              </p:par>
                            </p:childTnLst>
                          </p:cTn>
                        </p:par>
                        <p:par>
                          <p:cTn id="16" fill="hold">
                            <p:stCondLst>
                              <p:cond delay="500"/>
                            </p:stCondLst>
                            <p:childTnLst>
                              <p:par>
                                <p:cTn id="17" presetID="22" presetClass="entr" presetSubtype="2"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right)">
                                      <p:cBhvr>
                                        <p:cTn id="19" dur="500"/>
                                        <p:tgtEl>
                                          <p:spTgt spid="62"/>
                                        </p:tgtEl>
                                      </p:cBhvr>
                                    </p:animEffect>
                                  </p:childTnLst>
                                </p:cTn>
                              </p:par>
                            </p:childTnLst>
                          </p:cTn>
                        </p:par>
                        <p:par>
                          <p:cTn id="20" fill="hold">
                            <p:stCondLst>
                              <p:cond delay="1000"/>
                            </p:stCondLst>
                            <p:childTnLst>
                              <p:par>
                                <p:cTn id="21" presetID="22" presetClass="entr" presetSubtype="2"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right)">
                                      <p:cBhvr>
                                        <p:cTn id="23" dur="500"/>
                                        <p:tgtEl>
                                          <p:spTgt spid="39"/>
                                        </p:tgtEl>
                                      </p:cBhvr>
                                    </p:animEffect>
                                  </p:childTnLst>
                                </p:cTn>
                              </p:par>
                            </p:childTnLst>
                          </p:cTn>
                        </p:par>
                        <p:par>
                          <p:cTn id="24" fill="hold">
                            <p:stCondLst>
                              <p:cond delay="1500"/>
                            </p:stCondLst>
                            <p:childTnLst>
                              <p:par>
                                <p:cTn id="25" presetID="22" presetClass="entr" presetSubtype="2"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right)">
                                      <p:cBhvr>
                                        <p:cTn id="27" dur="500"/>
                                        <p:tgtEl>
                                          <p:spTgt spid="6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right)">
                                      <p:cBhvr>
                                        <p:cTn id="32" dur="500"/>
                                        <p:tgtEl>
                                          <p:spTgt spid="48"/>
                                        </p:tgtEl>
                                      </p:cBhvr>
                                    </p:animEffect>
                                  </p:childTnLst>
                                </p:cTn>
                              </p:par>
                            </p:childTnLst>
                          </p:cTn>
                        </p:par>
                        <p:par>
                          <p:cTn id="33" fill="hold">
                            <p:stCondLst>
                              <p:cond delay="500"/>
                            </p:stCondLst>
                            <p:childTnLst>
                              <p:par>
                                <p:cTn id="34" presetID="22" presetClass="entr" presetSubtype="2" fill="hold"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wipe(right)">
                                      <p:cBhvr>
                                        <p:cTn id="36" dur="500"/>
                                        <p:tgtEl>
                                          <p:spTgt spid="68"/>
                                        </p:tgtEl>
                                      </p:cBhvr>
                                    </p:animEffect>
                                  </p:childTnLst>
                                </p:cTn>
                              </p:par>
                            </p:childTnLst>
                          </p:cTn>
                        </p:par>
                        <p:par>
                          <p:cTn id="37" fill="hold">
                            <p:stCondLst>
                              <p:cond delay="1000"/>
                            </p:stCondLst>
                            <p:childTnLst>
                              <p:par>
                                <p:cTn id="38" presetID="22" presetClass="entr" presetSubtype="2"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par>
                          <p:cTn id="41" fill="hold">
                            <p:stCondLst>
                              <p:cond delay="1500"/>
                            </p:stCondLst>
                            <p:childTnLst>
                              <p:par>
                                <p:cTn id="42" presetID="22" presetClass="entr" presetSubtype="2"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right)">
                                      <p:cBhvr>
                                        <p:cTn id="44" dur="500"/>
                                        <p:tgtEl>
                                          <p:spTgt spid="69"/>
                                        </p:tgtEl>
                                      </p:cBhvr>
                                    </p:animEffect>
                                  </p:childTnLst>
                                </p:cTn>
                              </p:par>
                            </p:childTnLst>
                          </p:cTn>
                        </p:par>
                        <p:par>
                          <p:cTn id="45" fill="hold">
                            <p:stCondLst>
                              <p:cond delay="2000"/>
                            </p:stCondLst>
                            <p:childTnLst>
                              <p:par>
                                <p:cTn id="46" presetID="22" presetClass="entr" presetSubtype="1" fill="hold" nodeType="afterEffect">
                                  <p:stCondLst>
                                    <p:cond delay="0"/>
                                  </p:stCondLst>
                                  <p:childTnLst>
                                    <p:set>
                                      <p:cBhvr>
                                        <p:cTn id="47" dur="1" fill="hold">
                                          <p:stCondLst>
                                            <p:cond delay="0"/>
                                          </p:stCondLst>
                                        </p:cTn>
                                        <p:tgtEl>
                                          <p:spTgt spid="79"/>
                                        </p:tgtEl>
                                        <p:attrNameLst>
                                          <p:attrName>style.visibility</p:attrName>
                                        </p:attrNameLst>
                                      </p:cBhvr>
                                      <p:to>
                                        <p:strVal val="visible"/>
                                      </p:to>
                                    </p:set>
                                    <p:animEffect transition="in" filter="wipe(up)">
                                      <p:cBhvr>
                                        <p:cTn id="48" dur="500"/>
                                        <p:tgtEl>
                                          <p:spTgt spid="79"/>
                                        </p:tgtEl>
                                      </p:cBhvr>
                                    </p:animEffect>
                                  </p:childTnLst>
                                </p:cTn>
                              </p:par>
                            </p:childTnLst>
                          </p:cTn>
                        </p:par>
                        <p:par>
                          <p:cTn id="49" fill="hold">
                            <p:stCondLst>
                              <p:cond delay="2500"/>
                            </p:stCondLst>
                            <p:childTnLst>
                              <p:par>
                                <p:cTn id="50" presetID="22" presetClass="entr" presetSubtype="1" fill="hold" nodeType="after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wipe(up)">
                                      <p:cBhvr>
                                        <p:cTn id="52"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閉鎖経済の均衡と比較優位（つづき）</a:t>
            </a:r>
            <a:endParaRPr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lstStyle/>
              <a:p>
                <a14:m>
                  <m:oMath xmlns:m="http://schemas.openxmlformats.org/officeDocument/2006/math">
                    <m:sSubSup>
                      <m:sSubSupPr>
                        <m:ctrlPr>
                          <a:rPr lang="en-US" altLang="ja-JP" i="1" smtClean="0">
                            <a:latin typeface="Cambria Math" panose="02040503050406030204" pitchFamily="18" charset="0"/>
                          </a:rPr>
                        </m:ctrlPr>
                      </m:sSubSup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1</m:t>
                        </m:r>
                      </m:sub>
                      <m:sup>
                        <m:r>
                          <a:rPr lang="en-US" altLang="ja-JP" b="0" i="1" smtClean="0">
                            <a:latin typeface="Cambria Math" panose="02040503050406030204" pitchFamily="18" charset="0"/>
                          </a:rPr>
                          <m:t>𝐻</m:t>
                        </m:r>
                      </m:sup>
                    </m:sSubSup>
                    <m:r>
                      <a:rPr lang="en-US" altLang="ja-JP" b="0" i="1" smtClean="0">
                        <a:latin typeface="Cambria Math" panose="02040503050406030204" pitchFamily="18" charset="0"/>
                      </a:rPr>
                      <m:t>&gt;</m:t>
                    </m:r>
                    <m:sSubSup>
                      <m:sSubSupPr>
                        <m:ctrlPr>
                          <a:rPr lang="en-US" altLang="ja-JP" i="1">
                            <a:latin typeface="Cambria Math" panose="02040503050406030204" pitchFamily="18" charset="0"/>
                          </a:rPr>
                        </m:ctrlPr>
                      </m:sSubSupPr>
                      <m:e>
                        <m:r>
                          <a:rPr lang="en-US" altLang="ja-JP" b="0" i="1" smtClean="0">
                            <a:latin typeface="Cambria Math" panose="02040503050406030204" pitchFamily="18" charset="0"/>
                          </a:rPr>
                          <m:t>𝑝</m:t>
                        </m:r>
                      </m:e>
                      <m:sub>
                        <m:r>
                          <a:rPr lang="en-US" altLang="ja-JP" i="1">
                            <a:latin typeface="Cambria Math" panose="02040503050406030204" pitchFamily="18" charset="0"/>
                          </a:rPr>
                          <m:t>1</m:t>
                        </m:r>
                      </m:sub>
                      <m:sup>
                        <m:r>
                          <a:rPr lang="en-US" altLang="ja-JP" b="0" i="1" smtClean="0">
                            <a:latin typeface="Cambria Math" panose="02040503050406030204" pitchFamily="18" charset="0"/>
                          </a:rPr>
                          <m:t>𝐹</m:t>
                        </m:r>
                      </m:sup>
                    </m:sSubSup>
                  </m:oMath>
                </a14:m>
                <a:r>
                  <a:rPr lang="en-US" altLang="ja-JP" dirty="0"/>
                  <a:t> </a:t>
                </a:r>
                <a:r>
                  <a:rPr lang="ja-JP" altLang="en-US" dirty="0"/>
                  <a:t>が成立</a:t>
                </a:r>
                <a:endParaRPr lang="en-US" altLang="ja-JP" dirty="0"/>
              </a:p>
              <a:p>
                <a:pPr lvl="1"/>
                <a:r>
                  <a:rPr lang="ja-JP" altLang="en-US" dirty="0"/>
                  <a:t>自国（資本豊富国）：第</a:t>
                </a:r>
                <a:r>
                  <a:rPr lang="en-US" altLang="ja-JP" dirty="0"/>
                  <a:t>2</a:t>
                </a:r>
                <a:r>
                  <a:rPr lang="ja-JP" altLang="en-US" dirty="0"/>
                  <a:t>財（資本集約財）に比較優位</a:t>
                </a:r>
                <a:endParaRPr lang="en-US" altLang="ja-JP" dirty="0"/>
              </a:p>
              <a:p>
                <a:pPr lvl="1"/>
                <a:r>
                  <a:rPr lang="ja-JP" altLang="en-US" dirty="0"/>
                  <a:t>外国（労働豊富国）：第</a:t>
                </a:r>
                <a:r>
                  <a:rPr lang="en-US" altLang="ja-JP" dirty="0"/>
                  <a:t>1</a:t>
                </a:r>
                <a:r>
                  <a:rPr lang="ja-JP" altLang="en-US" dirty="0"/>
                  <a:t>財（労働集約財）に比較優位</a:t>
                </a:r>
                <a:endParaRPr lang="en-US" altLang="ja-JP" dirty="0"/>
              </a:p>
              <a:p>
                <a:r>
                  <a:rPr lang="ja-JP" altLang="en-US" dirty="0"/>
                  <a:t>ヘクシャー＝オリーン定理：</a:t>
                </a: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a:blip r:embed="rId2"/>
                <a:stretch>
                  <a:fillRect l="-1043" t="-29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23</a:t>
            </a:fld>
            <a:endParaRPr lang="ja-JP" altLang="en-US" dirty="0"/>
          </a:p>
        </p:txBody>
      </p:sp>
      <p:sp>
        <p:nvSpPr>
          <p:cNvPr id="5" name="正方形/長方形 4"/>
          <p:cNvSpPr/>
          <p:nvPr/>
        </p:nvSpPr>
        <p:spPr>
          <a:xfrm>
            <a:off x="1438274" y="3660765"/>
            <a:ext cx="7172326" cy="954107"/>
          </a:xfrm>
          <a:prstGeom prst="rect">
            <a:avLst/>
          </a:prstGeom>
          <a:ln>
            <a:solidFill>
              <a:schemeClr val="tx1"/>
            </a:solidFill>
          </a:ln>
        </p:spPr>
        <p:txBody>
          <a:bodyPr wrap="square">
            <a:spAutoFit/>
          </a:bodyPr>
          <a:lstStyle/>
          <a:p>
            <a:pPr>
              <a:buNone/>
            </a:pPr>
            <a:r>
              <a:rPr lang="ja-JP" altLang="en-US" sz="2800" dirty="0">
                <a:solidFill>
                  <a:srgbClr val="000000"/>
                </a:solidFill>
              </a:rPr>
              <a:t>資本豊富国は資本集約財に比較優位を持ち、</a:t>
            </a:r>
            <a:endParaRPr lang="en-US" altLang="ja-JP" sz="2800" dirty="0">
              <a:solidFill>
                <a:srgbClr val="000000"/>
              </a:solidFill>
            </a:endParaRPr>
          </a:p>
          <a:p>
            <a:pPr>
              <a:buNone/>
            </a:pPr>
            <a:r>
              <a:rPr lang="ja-JP" altLang="en-US" sz="2800" dirty="0">
                <a:solidFill>
                  <a:srgbClr val="000000"/>
                </a:solidFill>
              </a:rPr>
              <a:t>労働豊富国は労働集約財に比較優位を持つ</a:t>
            </a:r>
            <a:endParaRPr lang="ja-JP" altLang="en-US" sz="2800" dirty="0"/>
          </a:p>
        </p:txBody>
      </p:sp>
    </p:spTree>
    <p:extLst>
      <p:ext uri="{BB962C8B-B14F-4D97-AF65-F5344CB8AC3E}">
        <p14:creationId xmlns:p14="http://schemas.microsoft.com/office/powerpoint/2010/main" val="287003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自由貿易均衡</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795000" cy="4351338"/>
              </a:xfrm>
            </p:spPr>
            <p:txBody>
              <a:bodyPr/>
              <a:lstStyle/>
              <a:p>
                <a:r>
                  <a:rPr kumimoji="1" lang="ja-JP" altLang="en-US" dirty="0"/>
                  <a:t>自国と外国との間で財の自由貿易を開始</a:t>
                </a:r>
                <a:endParaRPr kumimoji="1" lang="en-US" altLang="ja-JP" dirty="0"/>
              </a:p>
              <a:p>
                <a:r>
                  <a:rPr kumimoji="1" lang="ja-JP" altLang="en-US" dirty="0"/>
                  <a:t>国際市場の均衡</a:t>
                </a:r>
                <a:r>
                  <a:rPr lang="ja-JP" altLang="en-US" dirty="0"/>
                  <a:t> → 第</a:t>
                </a:r>
                <a:r>
                  <a:rPr lang="en-US" altLang="ja-JP" dirty="0"/>
                  <a:t>1</a:t>
                </a:r>
                <a:r>
                  <a:rPr lang="ja-JP" altLang="en-US" dirty="0"/>
                  <a:t>財の均衡相対価格</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𝑝</m:t>
                        </m:r>
                      </m:e>
                      <m:sub>
                        <m:r>
                          <a:rPr lang="en-US" altLang="ja-JP" i="1">
                            <a:solidFill>
                              <a:srgbClr val="000000"/>
                            </a:solidFill>
                            <a:latin typeface="Cambria Math"/>
                          </a:rPr>
                          <m:t>1</m:t>
                        </m:r>
                      </m:sub>
                      <m:sup>
                        <m:r>
                          <a:rPr lang="en-US" altLang="ja-JP" i="1">
                            <a:solidFill>
                              <a:srgbClr val="000000"/>
                            </a:solidFill>
                            <a:latin typeface="Cambria Math"/>
                          </a:rPr>
                          <m:t>∗</m:t>
                        </m:r>
                      </m:sup>
                    </m:sSubSup>
                  </m:oMath>
                </a14:m>
                <a:r>
                  <a:rPr lang="ja-JP" altLang="en-US" dirty="0"/>
                  <a:t>の決定</a:t>
                </a:r>
                <a:endParaRPr lang="en-US" altLang="ja-JP" dirty="0"/>
              </a:p>
              <a:p>
                <a:pPr lvl="1"/>
                <a:r>
                  <a:rPr kumimoji="1" lang="ja-JP" altLang="en-US" dirty="0"/>
                  <a:t>第</a:t>
                </a:r>
                <a:r>
                  <a:rPr kumimoji="1" lang="en-US" altLang="ja-JP" dirty="0"/>
                  <a:t>1</a:t>
                </a:r>
                <a:r>
                  <a:rPr kumimoji="1" lang="ja-JP" altLang="en-US" dirty="0"/>
                  <a:t>財に対する世界全体（自国＋外国）の需要＝世界全体の供給</a:t>
                </a:r>
                <a:endParaRPr kumimoji="1" lang="en-US" altLang="ja-JP" dirty="0"/>
              </a:p>
              <a:p>
                <a:pPr lvl="1"/>
                <a:r>
                  <a:rPr lang="ja-JP" altLang="en-US" dirty="0">
                    <a:solidFill>
                      <a:srgbClr val="000000"/>
                    </a:solidFill>
                  </a:rPr>
                  <a:t>貿易後も両国内で両方の財を生産 → 生産要素市場も需給が一致</a:t>
                </a:r>
                <a:endParaRPr lang="en-US" altLang="ja-JP" dirty="0">
                  <a:solidFill>
                    <a:srgbClr val="000000"/>
                  </a:solidFill>
                </a:endParaRPr>
              </a:p>
              <a:p>
                <a:pPr lvl="1"/>
                <a:r>
                  <a:rPr lang="ja-JP" altLang="en-US" dirty="0">
                    <a:solidFill>
                      <a:srgbClr val="000000"/>
                    </a:solidFill>
                  </a:rPr>
                  <a:t>ワルラス法則 → 第</a:t>
                </a:r>
                <a:r>
                  <a:rPr lang="en-US" altLang="ja-JP" dirty="0">
                    <a:solidFill>
                      <a:srgbClr val="000000"/>
                    </a:solidFill>
                  </a:rPr>
                  <a:t>1</a:t>
                </a:r>
                <a:r>
                  <a:rPr lang="ja-JP" altLang="en-US" dirty="0">
                    <a:solidFill>
                      <a:srgbClr val="000000"/>
                    </a:solidFill>
                  </a:rPr>
                  <a:t>財の世界市場で需給が一致すれば、第</a:t>
                </a:r>
                <a:r>
                  <a:rPr lang="en-US" altLang="ja-JP" dirty="0">
                    <a:solidFill>
                      <a:srgbClr val="000000"/>
                    </a:solidFill>
                  </a:rPr>
                  <a:t>2</a:t>
                </a:r>
                <a:r>
                  <a:rPr lang="ja-JP" altLang="en-US" dirty="0">
                    <a:solidFill>
                      <a:srgbClr val="000000"/>
                    </a:solidFill>
                  </a:rPr>
                  <a:t>財の需給も一致</a:t>
                </a:r>
                <a:endParaRPr lang="en-US" altLang="ja-JP" dirty="0">
                  <a:solidFill>
                    <a:srgbClr val="000000"/>
                  </a:solidFill>
                </a:endParaRPr>
              </a:p>
              <a:p>
                <a:r>
                  <a:rPr lang="ja-JP" altLang="en-US" dirty="0"/>
                  <a:t>第</a:t>
                </a:r>
                <a:r>
                  <a:rPr lang="en-US" altLang="ja-JP" dirty="0"/>
                  <a:t>1</a:t>
                </a:r>
                <a:r>
                  <a:rPr lang="ja-JP" altLang="en-US" dirty="0"/>
                  <a:t>財に比較優位を持つのは外国 → 第</a:t>
                </a:r>
                <a:r>
                  <a:rPr lang="en-US" altLang="ja-JP" dirty="0"/>
                  <a:t>1</a:t>
                </a:r>
                <a:r>
                  <a:rPr lang="ja-JP" altLang="en-US" dirty="0"/>
                  <a:t>財は外国が輸出</a:t>
                </a:r>
                <a:endParaRPr lang="en-US" altLang="ja-JP" dirty="0"/>
              </a:p>
              <a:p>
                <a:r>
                  <a:rPr kumimoji="1" lang="ja-JP" altLang="en-US" dirty="0" smtClean="0"/>
                  <a:t>→</a:t>
                </a:r>
                <a:endParaRPr kumimoji="1"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795000" cy="4351338"/>
              </a:xfrm>
              <a:blipFill rotWithShape="0">
                <a:blip r:embed="rId2"/>
                <a:stretch>
                  <a:fillRect l="-1017" t="-2941" r="-22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24</a:t>
            </a:fld>
            <a:endParaRPr kumimoji="1" lang="ja-JP" altLang="en-US" dirty="0"/>
          </a:p>
        </p:txBody>
      </p:sp>
      <p:sp>
        <p:nvSpPr>
          <p:cNvPr id="5" name="正方形/長方形 4"/>
          <p:cNvSpPr/>
          <p:nvPr/>
        </p:nvSpPr>
        <p:spPr>
          <a:xfrm>
            <a:off x="1586024" y="4495833"/>
            <a:ext cx="8808822" cy="523220"/>
          </a:xfrm>
          <a:prstGeom prst="rect">
            <a:avLst/>
          </a:prstGeom>
          <a:ln>
            <a:solidFill>
              <a:schemeClr val="tx1"/>
            </a:solidFill>
          </a:ln>
        </p:spPr>
        <p:txBody>
          <a:bodyPr wrap="none">
            <a:spAutoFit/>
          </a:bodyPr>
          <a:lstStyle/>
          <a:p>
            <a:pPr>
              <a:buNone/>
            </a:pPr>
            <a:r>
              <a:rPr lang="ja-JP" altLang="en-US" sz="2800" dirty="0">
                <a:solidFill>
                  <a:srgbClr val="000000"/>
                </a:solidFill>
              </a:rPr>
              <a:t>自国の第</a:t>
            </a:r>
            <a:r>
              <a:rPr lang="en-US" altLang="ja-JP" sz="2800" dirty="0">
                <a:solidFill>
                  <a:srgbClr val="000000"/>
                </a:solidFill>
              </a:rPr>
              <a:t>1</a:t>
            </a:r>
            <a:r>
              <a:rPr lang="ja-JP" altLang="en-US" sz="2800" dirty="0">
                <a:solidFill>
                  <a:srgbClr val="000000"/>
                </a:solidFill>
              </a:rPr>
              <a:t>財の輸入需要量＝外国の第</a:t>
            </a:r>
            <a:r>
              <a:rPr lang="en-US" altLang="ja-JP" sz="2800" dirty="0">
                <a:solidFill>
                  <a:srgbClr val="000000"/>
                </a:solidFill>
              </a:rPr>
              <a:t>1</a:t>
            </a:r>
            <a:r>
              <a:rPr lang="ja-JP" altLang="en-US" sz="2800" dirty="0">
                <a:solidFill>
                  <a:srgbClr val="000000"/>
                </a:solidFill>
              </a:rPr>
              <a:t>財の輸出供給量</a:t>
            </a:r>
            <a:endParaRPr lang="en-US" altLang="ja-JP" sz="2800" dirty="0">
              <a:solidFill>
                <a:srgbClr val="000000"/>
              </a:solidFill>
            </a:endParaRPr>
          </a:p>
        </p:txBody>
      </p:sp>
    </p:spTree>
    <p:extLst>
      <p:ext uri="{BB962C8B-B14F-4D97-AF65-F5344CB8AC3E}">
        <p14:creationId xmlns:p14="http://schemas.microsoft.com/office/powerpoint/2010/main" val="345142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自由貿易均衡（つづき）</a:t>
            </a:r>
          </a:p>
        </p:txBody>
      </p:sp>
      <p:sp>
        <p:nvSpPr>
          <p:cNvPr id="3" name="コンテンツ プレースホルダー 2"/>
          <p:cNvSpPr>
            <a:spLocks noGrp="1"/>
          </p:cNvSpPr>
          <p:nvPr>
            <p:ph idx="1"/>
          </p:nvPr>
        </p:nvSpPr>
        <p:spPr/>
        <p:txBody>
          <a:bodyPr/>
          <a:lstStyle/>
          <a:p>
            <a:r>
              <a:rPr kumimoji="1" lang="ja-JP" altLang="en-US" dirty="0"/>
              <a:t>自国市場</a:t>
            </a:r>
            <a:r>
              <a:rPr lang="ja-JP" altLang="en-US" dirty="0"/>
              <a:t>：</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25</a:t>
            </a:fld>
            <a:endParaRPr kumimoji="1" lang="ja-JP" altLang="en-US" dirty="0"/>
          </a:p>
        </p:txBody>
      </p:sp>
      <p:cxnSp>
        <p:nvCxnSpPr>
          <p:cNvPr id="5" name="Line 549"/>
          <p:cNvCxnSpPr/>
          <p:nvPr/>
        </p:nvCxnSpPr>
        <p:spPr bwMode="auto">
          <a:xfrm>
            <a:off x="2384784" y="4744166"/>
            <a:ext cx="3612592" cy="395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6" name="Text Box 553"/>
          <p:cNvSpPr txBox="1">
            <a:spLocks noChangeArrowheads="1"/>
          </p:cNvSpPr>
          <p:nvPr/>
        </p:nvSpPr>
        <p:spPr bwMode="auto">
          <a:xfrm>
            <a:off x="2816771" y="2494548"/>
            <a:ext cx="1485141" cy="285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a</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 </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国内市場</a:t>
            </a:r>
          </a:p>
        </p:txBody>
      </p:sp>
      <p:sp>
        <p:nvSpPr>
          <p:cNvPr id="7" name="Text Box 554"/>
          <p:cNvSpPr txBox="1">
            <a:spLocks noChangeArrowheads="1"/>
          </p:cNvSpPr>
          <p:nvPr/>
        </p:nvSpPr>
        <p:spPr bwMode="auto">
          <a:xfrm>
            <a:off x="5841107" y="2505596"/>
            <a:ext cx="3137450" cy="314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defTabSz="914400"/>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b</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sz="1400" kern="100" dirty="0">
                <a:solidFill>
                  <a:prstClr val="black"/>
                </a:solidFill>
                <a:latin typeface=""/>
                <a:cs typeface="Times New Roman"/>
              </a:rPr>
              <a:t> </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輸入需要曲線</a:t>
            </a:r>
          </a:p>
        </p:txBody>
      </p:sp>
      <p:sp>
        <p:nvSpPr>
          <p:cNvPr id="8" name="Text Box 559"/>
          <p:cNvSpPr txBox="1">
            <a:spLocks noChangeArrowheads="1"/>
          </p:cNvSpPr>
          <p:nvPr/>
        </p:nvSpPr>
        <p:spPr bwMode="auto">
          <a:xfrm>
            <a:off x="5720862" y="6182331"/>
            <a:ext cx="347495" cy="417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O</a:t>
            </a:r>
            <a:endParaRPr lang="ja-JP" altLang="en-US" sz="1400" i="1" kern="100">
              <a:solidFill>
                <a:prstClr val="black"/>
              </a:solidFill>
              <a:latin typeface="Century"/>
              <a:ea typeface="ＭＳ 明朝"/>
              <a:cs typeface="Times New Roman"/>
            </a:endParaRPr>
          </a:p>
        </p:txBody>
      </p:sp>
      <p:cxnSp>
        <p:nvCxnSpPr>
          <p:cNvPr id="9" name="Line 560"/>
          <p:cNvCxnSpPr/>
          <p:nvPr/>
        </p:nvCxnSpPr>
        <p:spPr bwMode="auto">
          <a:xfrm>
            <a:off x="6012663" y="4710470"/>
            <a:ext cx="987855" cy="837770"/>
          </a:xfrm>
          <a:prstGeom prst="line">
            <a:avLst/>
          </a:prstGeom>
          <a:noFill/>
          <a:ln w="38100">
            <a:solidFill>
              <a:sysClr val="window" lastClr="FFFFFF">
                <a:lumMod val="65000"/>
              </a:sysClr>
            </a:solidFill>
            <a:round/>
            <a:headEnd/>
            <a:tailEnd/>
          </a:ln>
          <a:extLst>
            <a:ext uri="{909E8E84-426E-40DD-AFC4-6F175D3DCCD1}">
              <a14:hiddenFill xmlns:a14="http://schemas.microsoft.com/office/drawing/2010/main">
                <a:noFill/>
              </a14:hiddenFill>
            </a:ext>
          </a:extLst>
        </p:spPr>
      </p:cxnSp>
      <p:sp>
        <p:nvSpPr>
          <p:cNvPr id="10" name="Text Box 561"/>
          <p:cNvSpPr txBox="1">
            <a:spLocks noChangeArrowheads="1"/>
          </p:cNvSpPr>
          <p:nvPr/>
        </p:nvSpPr>
        <p:spPr bwMode="auto">
          <a:xfrm>
            <a:off x="8572178" y="5633468"/>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11" name="Text Box 562"/>
          <p:cNvSpPr txBox="1">
            <a:spLocks noChangeArrowheads="1"/>
          </p:cNvSpPr>
          <p:nvPr/>
        </p:nvSpPr>
        <p:spPr bwMode="auto">
          <a:xfrm>
            <a:off x="5927479" y="4521820"/>
            <a:ext cx="561700" cy="2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defTabSz="914400"/>
            <a:r>
              <a:rPr lang="en-US" sz="1400" i="1" kern="100" dirty="0">
                <a:solidFill>
                  <a:prstClr val="black"/>
                </a:solidFill>
                <a:latin typeface="Century"/>
                <a:ea typeface="ＭＳ 明朝"/>
                <a:cs typeface="Times New Roman"/>
              </a:rPr>
              <a:t>E </a:t>
            </a:r>
            <a:r>
              <a:rPr lang="en-US" sz="1400" i="1" kern="100" baseline="30000" dirty="0">
                <a:solidFill>
                  <a:prstClr val="black"/>
                </a:solidFill>
                <a:latin typeface="Century"/>
                <a:ea typeface="ＭＳ 明朝"/>
                <a:cs typeface="Times New Roman"/>
              </a:rPr>
              <a:t>H</a:t>
            </a:r>
            <a:endParaRPr lang="ja-JP" altLang="en-US" sz="1400" i="1" kern="100" dirty="0">
              <a:solidFill>
                <a:prstClr val="black"/>
              </a:solidFill>
              <a:latin typeface="Century"/>
              <a:ea typeface="ＭＳ 明朝"/>
              <a:cs typeface="Times New Roman"/>
            </a:endParaRPr>
          </a:p>
        </p:txBody>
      </p:sp>
      <p:sp>
        <p:nvSpPr>
          <p:cNvPr id="12" name="Text Box 563"/>
          <p:cNvSpPr txBox="1">
            <a:spLocks noChangeArrowheads="1"/>
          </p:cNvSpPr>
          <p:nvPr/>
        </p:nvSpPr>
        <p:spPr bwMode="auto">
          <a:xfrm>
            <a:off x="8590844" y="6185711"/>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13" name="Text Box 567"/>
          <p:cNvSpPr txBox="1">
            <a:spLocks noChangeArrowheads="1"/>
          </p:cNvSpPr>
          <p:nvPr/>
        </p:nvSpPr>
        <p:spPr bwMode="auto">
          <a:xfrm>
            <a:off x="5649895" y="2869657"/>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15" name="Line 549"/>
          <p:cNvCxnSpPr/>
          <p:nvPr/>
        </p:nvCxnSpPr>
        <p:spPr bwMode="auto">
          <a:xfrm flipV="1">
            <a:off x="3100777" y="5549865"/>
            <a:ext cx="3899741" cy="5005"/>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6" name="Line 535"/>
          <p:cNvCxnSpPr/>
          <p:nvPr/>
        </p:nvCxnSpPr>
        <p:spPr bwMode="auto">
          <a:xfrm>
            <a:off x="6975118" y="5548240"/>
            <a:ext cx="668519" cy="1625"/>
          </a:xfrm>
          <a:prstGeom prst="line">
            <a:avLst/>
          </a:prstGeom>
          <a:noFill/>
          <a:ln w="38100">
            <a:solidFill>
              <a:sysClr val="window" lastClr="FFFFFF">
                <a:lumMod val="65000"/>
              </a:sysClr>
            </a:solidFill>
            <a:round/>
            <a:headEnd/>
            <a:tailEnd/>
          </a:ln>
          <a:extLst>
            <a:ext uri="{909E8E84-426E-40DD-AFC4-6F175D3DCCD1}">
              <a14:hiddenFill xmlns:a14="http://schemas.microsoft.com/office/drawing/2010/main">
                <a:noFill/>
              </a14:hiddenFill>
            </a:ext>
          </a:extLst>
        </p:spPr>
      </p:cxnSp>
      <p:cxnSp>
        <p:nvCxnSpPr>
          <p:cNvPr id="17" name="Line 560"/>
          <p:cNvCxnSpPr/>
          <p:nvPr/>
        </p:nvCxnSpPr>
        <p:spPr bwMode="auto">
          <a:xfrm>
            <a:off x="7630937" y="5559366"/>
            <a:ext cx="227763" cy="231141"/>
          </a:xfrm>
          <a:prstGeom prst="line">
            <a:avLst/>
          </a:prstGeom>
          <a:noFill/>
          <a:ln w="38100">
            <a:solidFill>
              <a:sysClr val="window" lastClr="FFFFFF">
                <a:lumMod val="65000"/>
              </a:sysClr>
            </a:solidFill>
            <a:round/>
            <a:headEnd/>
            <a:tailEnd/>
          </a:ln>
          <a:extLst>
            <a:ext uri="{909E8E84-426E-40DD-AFC4-6F175D3DCCD1}">
              <a14:hiddenFill xmlns:a14="http://schemas.microsoft.com/office/drawing/2010/main">
                <a:noFill/>
              </a14:hiddenFill>
            </a:ext>
          </a:extLst>
        </p:spPr>
      </p:cxnSp>
      <p:cxnSp>
        <p:nvCxnSpPr>
          <p:cNvPr id="18" name="Line 495"/>
          <p:cNvCxnSpPr/>
          <p:nvPr/>
        </p:nvCxnSpPr>
        <p:spPr bwMode="auto">
          <a:xfrm flipV="1">
            <a:off x="2359195" y="3006896"/>
            <a:ext cx="0" cy="316902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19" name="Line 496"/>
          <p:cNvCxnSpPr/>
          <p:nvPr/>
        </p:nvCxnSpPr>
        <p:spPr bwMode="auto">
          <a:xfrm>
            <a:off x="2365040" y="6175920"/>
            <a:ext cx="247380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20" name="Line 497"/>
          <p:cNvCxnSpPr/>
          <p:nvPr/>
        </p:nvCxnSpPr>
        <p:spPr bwMode="auto">
          <a:xfrm>
            <a:off x="2359195" y="5556077"/>
            <a:ext cx="713310" cy="78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1" name="Line 501"/>
          <p:cNvCxnSpPr/>
          <p:nvPr/>
        </p:nvCxnSpPr>
        <p:spPr bwMode="auto">
          <a:xfrm>
            <a:off x="4060635" y="3539379"/>
            <a:ext cx="130" cy="75530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2" name="Line 502"/>
          <p:cNvCxnSpPr/>
          <p:nvPr/>
        </p:nvCxnSpPr>
        <p:spPr bwMode="auto">
          <a:xfrm>
            <a:off x="4048311" y="4294681"/>
            <a:ext cx="15574" cy="1875519"/>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23" name="Text Box 503"/>
          <p:cNvSpPr txBox="1">
            <a:spLocks noChangeArrowheads="1"/>
          </p:cNvSpPr>
          <p:nvPr/>
        </p:nvSpPr>
        <p:spPr bwMode="auto">
          <a:xfrm>
            <a:off x="2062648" y="6176963"/>
            <a:ext cx="347536" cy="260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24" name="Text Box 504"/>
          <p:cNvSpPr txBox="1">
            <a:spLocks noChangeArrowheads="1"/>
          </p:cNvSpPr>
          <p:nvPr/>
        </p:nvSpPr>
        <p:spPr bwMode="auto">
          <a:xfrm>
            <a:off x="3976508" y="3026657"/>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25" name="直線コネクタ 24"/>
          <p:cNvCxnSpPr/>
          <p:nvPr/>
        </p:nvCxnSpPr>
        <p:spPr bwMode="auto">
          <a:xfrm>
            <a:off x="2359065" y="5556077"/>
            <a:ext cx="0" cy="62894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6" name="Line 501"/>
          <p:cNvCxnSpPr/>
          <p:nvPr/>
        </p:nvCxnSpPr>
        <p:spPr bwMode="auto">
          <a:xfrm>
            <a:off x="3073285" y="4294682"/>
            <a:ext cx="130" cy="1277905"/>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7" name="Line 497"/>
          <p:cNvCxnSpPr/>
          <p:nvPr/>
        </p:nvCxnSpPr>
        <p:spPr bwMode="auto">
          <a:xfrm flipV="1">
            <a:off x="3052745" y="4271929"/>
            <a:ext cx="1011140" cy="8848"/>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28" name="Line 502"/>
          <p:cNvCxnSpPr/>
          <p:nvPr/>
        </p:nvCxnSpPr>
        <p:spPr bwMode="auto">
          <a:xfrm flipH="1">
            <a:off x="3070815" y="5572587"/>
            <a:ext cx="1690" cy="60333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9" name="Line 805"/>
          <p:cNvCxnSpPr/>
          <p:nvPr/>
        </p:nvCxnSpPr>
        <p:spPr bwMode="auto">
          <a:xfrm>
            <a:off x="2336965" y="4081179"/>
            <a:ext cx="2084420" cy="1870231"/>
          </a:xfrm>
          <a:prstGeom prst="line">
            <a:avLst/>
          </a:prstGeom>
          <a:noFill/>
          <a:ln w="38100" cmpd="sng">
            <a:solidFill>
              <a:sysClr val="window" lastClr="FFFFFF">
                <a:lumMod val="65000"/>
              </a:sysClr>
            </a:solidFill>
            <a:prstDash val="solid"/>
            <a:round/>
            <a:headEnd/>
            <a:tailEnd/>
          </a:ln>
          <a:extLst>
            <a:ext uri="{909E8E84-426E-40DD-AFC4-6F175D3DCCD1}">
              <a14:hiddenFill xmlns:a14="http://schemas.microsoft.com/office/drawing/2010/main">
                <a:noFill/>
              </a14:hiddenFill>
            </a:ext>
          </a:extLst>
        </p:spPr>
      </p:cxnSp>
      <p:sp>
        <p:nvSpPr>
          <p:cNvPr id="30" name="Text Box 806"/>
          <p:cNvSpPr txBox="1">
            <a:spLocks noChangeArrowheads="1"/>
          </p:cNvSpPr>
          <p:nvPr/>
        </p:nvSpPr>
        <p:spPr bwMode="auto">
          <a:xfrm>
            <a:off x="4535693" y="5587407"/>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ja-JP" altLang="en-US" sz="1400" i="1" kern="100">
              <a:solidFill>
                <a:prstClr val="black"/>
              </a:solidFill>
              <a:latin typeface="Century"/>
              <a:ea typeface="ＭＳ 明朝"/>
              <a:cs typeface="Times New Roman"/>
            </a:endParaRPr>
          </a:p>
        </p:txBody>
      </p:sp>
      <p:sp>
        <p:nvSpPr>
          <p:cNvPr id="31" name="Text Box 510"/>
          <p:cNvSpPr txBox="1">
            <a:spLocks noChangeArrowheads="1"/>
          </p:cNvSpPr>
          <p:nvPr/>
        </p:nvSpPr>
        <p:spPr bwMode="auto">
          <a:xfrm>
            <a:off x="2063386" y="4477073"/>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32" name="Text Box 500"/>
          <p:cNvSpPr txBox="1">
            <a:spLocks noChangeArrowheads="1"/>
          </p:cNvSpPr>
          <p:nvPr/>
        </p:nvSpPr>
        <p:spPr bwMode="auto">
          <a:xfrm>
            <a:off x="3081605" y="4534433"/>
            <a:ext cx="457327" cy="3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E </a:t>
            </a:r>
            <a:r>
              <a:rPr lang="en-US" sz="1400" i="1" kern="100" baseline="30000" dirty="0">
                <a:solidFill>
                  <a:prstClr val="black"/>
                </a:solidFill>
                <a:latin typeface="Century"/>
                <a:ea typeface="ＭＳ 明朝"/>
                <a:cs typeface="Times New Roman"/>
              </a:rPr>
              <a:t>H</a:t>
            </a:r>
            <a:endParaRPr lang="ja-JP" altLang="en-US" sz="1400" i="1" kern="100" dirty="0">
              <a:solidFill>
                <a:prstClr val="black"/>
              </a:solidFill>
              <a:latin typeface="Century"/>
              <a:ea typeface="ＭＳ 明朝"/>
              <a:cs typeface="Times New Roman"/>
            </a:endParaRPr>
          </a:p>
        </p:txBody>
      </p:sp>
      <p:sp>
        <p:nvSpPr>
          <p:cNvPr id="33" name="Oval 22"/>
          <p:cNvSpPr>
            <a:spLocks noChangeAspect="1" noChangeArrowheads="1"/>
          </p:cNvSpPr>
          <p:nvPr/>
        </p:nvSpPr>
        <p:spPr bwMode="auto">
          <a:xfrm flipH="1" flipV="1">
            <a:off x="3035970" y="4711780"/>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400" i="1">
              <a:solidFill>
                <a:prstClr val="black"/>
              </a:solidFill>
              <a:latin typeface="Calibri"/>
              <a:ea typeface="ＭＳ Ｐゴシック" panose="020B0600070205080204" pitchFamily="50" charset="-128"/>
            </a:endParaRPr>
          </a:p>
        </p:txBody>
      </p:sp>
      <p:cxnSp>
        <p:nvCxnSpPr>
          <p:cNvPr id="37" name="Line 495"/>
          <p:cNvCxnSpPr/>
          <p:nvPr/>
        </p:nvCxnSpPr>
        <p:spPr bwMode="auto">
          <a:xfrm flipV="1">
            <a:off x="6012663" y="3022017"/>
            <a:ext cx="0" cy="3169024"/>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38" name="Line 496"/>
          <p:cNvCxnSpPr/>
          <p:nvPr/>
        </p:nvCxnSpPr>
        <p:spPr bwMode="auto">
          <a:xfrm>
            <a:off x="6012663" y="6176963"/>
            <a:ext cx="2473800" cy="0"/>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graphicFrame>
        <p:nvGraphicFramePr>
          <p:cNvPr id="40" name="オブジェクト 39"/>
          <p:cNvGraphicFramePr>
            <a:graphicFrameLocks noChangeAspect="1"/>
          </p:cNvGraphicFramePr>
          <p:nvPr>
            <p:extLst>
              <p:ext uri="{D42A27DB-BD31-4B8C-83A1-F6EECF244321}">
                <p14:modId xmlns:p14="http://schemas.microsoft.com/office/powerpoint/2010/main" val="1947571630"/>
              </p:ext>
            </p:extLst>
          </p:nvPr>
        </p:nvGraphicFramePr>
        <p:xfrm>
          <a:off x="3896424" y="3159731"/>
          <a:ext cx="288499" cy="367181"/>
        </p:xfrm>
        <a:graphic>
          <a:graphicData uri="http://schemas.openxmlformats.org/presentationml/2006/ole">
            <mc:AlternateContent xmlns:mc="http://schemas.openxmlformats.org/markup-compatibility/2006">
              <mc:Choice xmlns:v="urn:schemas-microsoft-com:vml" Requires="v">
                <p:oleObj spid="_x0000_s12994" name="数式" r:id="rId3" imgW="164880" imgH="215640" progId="Equation.3">
                  <p:embed/>
                </p:oleObj>
              </mc:Choice>
              <mc:Fallback>
                <p:oleObj name="数式" r:id="rId3" imgW="164880" imgH="215640" progId="Equation.3">
                  <p:embed/>
                  <p:pic>
                    <p:nvPicPr>
                      <p:cNvPr id="0" name=""/>
                      <p:cNvPicPr>
                        <a:picLocks noChangeAspect="1" noChangeArrowheads="1"/>
                      </p:cNvPicPr>
                      <p:nvPr/>
                    </p:nvPicPr>
                    <p:blipFill>
                      <a:blip r:embed="rId4"/>
                      <a:srcRect/>
                      <a:stretch>
                        <a:fillRect/>
                      </a:stretch>
                    </p:blipFill>
                    <p:spPr bwMode="auto">
                      <a:xfrm>
                        <a:off x="3896424" y="3159731"/>
                        <a:ext cx="288499" cy="3671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 name="オブジェクト 40"/>
          <p:cNvGraphicFramePr>
            <a:graphicFrameLocks noChangeAspect="1"/>
          </p:cNvGraphicFramePr>
          <p:nvPr>
            <p:extLst>
              <p:ext uri="{D42A27DB-BD31-4B8C-83A1-F6EECF244321}">
                <p14:modId xmlns:p14="http://schemas.microsoft.com/office/powerpoint/2010/main" val="3108230785"/>
              </p:ext>
            </p:extLst>
          </p:nvPr>
        </p:nvGraphicFramePr>
        <p:xfrm>
          <a:off x="2884488" y="6207125"/>
          <a:ext cx="379412" cy="404813"/>
        </p:xfrm>
        <a:graphic>
          <a:graphicData uri="http://schemas.openxmlformats.org/presentationml/2006/ole">
            <mc:AlternateContent xmlns:mc="http://schemas.openxmlformats.org/markup-compatibility/2006">
              <mc:Choice xmlns:v="urn:schemas-microsoft-com:vml" Requires="v">
                <p:oleObj spid="_x0000_s12995" name="Equation" r:id="rId5" imgW="228600" imgH="241200" progId="Equation.DSMT4">
                  <p:embed/>
                </p:oleObj>
              </mc:Choice>
              <mc:Fallback>
                <p:oleObj name="Equation" r:id="rId5" imgW="228600" imgH="241200" progId="Equation.DSMT4">
                  <p:embed/>
                  <p:pic>
                    <p:nvPicPr>
                      <p:cNvPr id="0" name=""/>
                      <p:cNvPicPr>
                        <a:picLocks noChangeAspect="1" noChangeArrowheads="1"/>
                      </p:cNvPicPr>
                      <p:nvPr/>
                    </p:nvPicPr>
                    <p:blipFill>
                      <a:blip r:embed="rId6"/>
                      <a:srcRect/>
                      <a:stretch>
                        <a:fillRect/>
                      </a:stretch>
                    </p:blipFill>
                    <p:spPr bwMode="auto">
                      <a:xfrm>
                        <a:off x="2884488" y="6207125"/>
                        <a:ext cx="379412" cy="404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 name="オブジェクト 43"/>
          <p:cNvGraphicFramePr>
            <a:graphicFrameLocks noChangeAspect="1"/>
          </p:cNvGraphicFramePr>
          <p:nvPr>
            <p:extLst>
              <p:ext uri="{D42A27DB-BD31-4B8C-83A1-F6EECF244321}">
                <p14:modId xmlns:p14="http://schemas.microsoft.com/office/powerpoint/2010/main" val="3902506203"/>
              </p:ext>
            </p:extLst>
          </p:nvPr>
        </p:nvGraphicFramePr>
        <p:xfrm>
          <a:off x="3976508" y="6199825"/>
          <a:ext cx="258582" cy="382701"/>
        </p:xfrm>
        <a:graphic>
          <a:graphicData uri="http://schemas.openxmlformats.org/presentationml/2006/ole">
            <mc:AlternateContent xmlns:mc="http://schemas.openxmlformats.org/markup-compatibility/2006">
              <mc:Choice xmlns:v="urn:schemas-microsoft-com:vml" Requires="v">
                <p:oleObj spid="_x0000_s12996" name="数式" r:id="rId7" imgW="164880" imgH="241200" progId="Equation.3">
                  <p:embed/>
                </p:oleObj>
              </mc:Choice>
              <mc:Fallback>
                <p:oleObj name="数式" r:id="rId7" imgW="16488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76508" y="6199825"/>
                        <a:ext cx="258582" cy="3827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 name="オブジェクト 44"/>
          <p:cNvGraphicFramePr>
            <a:graphicFrameLocks noChangeAspect="1"/>
          </p:cNvGraphicFramePr>
          <p:nvPr>
            <p:extLst>
              <p:ext uri="{D42A27DB-BD31-4B8C-83A1-F6EECF244321}">
                <p14:modId xmlns:p14="http://schemas.microsoft.com/office/powerpoint/2010/main" val="2964761880"/>
              </p:ext>
            </p:extLst>
          </p:nvPr>
        </p:nvGraphicFramePr>
        <p:xfrm>
          <a:off x="7888547" y="5633467"/>
          <a:ext cx="492769" cy="328513"/>
        </p:xfrm>
        <a:graphic>
          <a:graphicData uri="http://schemas.openxmlformats.org/presentationml/2006/ole">
            <mc:AlternateContent xmlns:mc="http://schemas.openxmlformats.org/markup-compatibility/2006">
              <mc:Choice xmlns:v="urn:schemas-microsoft-com:vml" Requires="v">
                <p:oleObj spid="_x0000_s12997" name="数式" r:id="rId9" imgW="342751" imgH="228501" progId="Equation.3">
                  <p:embed/>
                </p:oleObj>
              </mc:Choice>
              <mc:Fallback>
                <p:oleObj name="数式" r:id="rId9" imgW="342751" imgH="228501"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88547" y="5633467"/>
                        <a:ext cx="492769" cy="328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 name="テキスト ボックス 45"/>
          <p:cNvSpPr txBox="1"/>
          <p:nvPr/>
        </p:nvSpPr>
        <p:spPr>
          <a:xfrm>
            <a:off x="1942381" y="2721620"/>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sp>
        <p:nvSpPr>
          <p:cNvPr id="47" name="テキスト ボックス 46"/>
          <p:cNvSpPr txBox="1"/>
          <p:nvPr/>
        </p:nvSpPr>
        <p:spPr>
          <a:xfrm>
            <a:off x="5553075" y="2758196"/>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sp>
        <p:nvSpPr>
          <p:cNvPr id="48" name="テキスト ボックス 47"/>
          <p:cNvSpPr txBox="1"/>
          <p:nvPr/>
        </p:nvSpPr>
        <p:spPr>
          <a:xfrm>
            <a:off x="4814707" y="5924528"/>
            <a:ext cx="667169" cy="523220"/>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a:t>
            </a:r>
            <a:endParaRPr lang="en-US" altLang="ja-JP" sz="1400" dirty="0">
              <a:solidFill>
                <a:prstClr val="black"/>
              </a:solidFill>
              <a:latin typeface="Calibri"/>
              <a:ea typeface="ＭＳ Ｐゴシック" panose="020B0600070205080204" pitchFamily="50" charset="-128"/>
            </a:endParaRPr>
          </a:p>
          <a:p>
            <a:pPr defTabSz="914400"/>
            <a:r>
              <a:rPr lang="ja-JP" altLang="en-US" sz="1400" dirty="0">
                <a:solidFill>
                  <a:prstClr val="black"/>
                </a:solidFill>
                <a:latin typeface="Calibri"/>
                <a:ea typeface="ＭＳ Ｐゴシック" panose="020B0600070205080204" pitchFamily="50" charset="-128"/>
              </a:rPr>
              <a:t>の量</a:t>
            </a:r>
          </a:p>
        </p:txBody>
      </p:sp>
      <p:sp>
        <p:nvSpPr>
          <p:cNvPr id="49" name="テキスト ボックス 48"/>
          <p:cNvSpPr txBox="1"/>
          <p:nvPr/>
        </p:nvSpPr>
        <p:spPr>
          <a:xfrm>
            <a:off x="8424497" y="5908260"/>
            <a:ext cx="846706" cy="523220"/>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a:t>
            </a:r>
            <a:endParaRPr lang="en-US" altLang="ja-JP" sz="1400" dirty="0">
              <a:solidFill>
                <a:prstClr val="black"/>
              </a:solidFill>
              <a:latin typeface="Calibri"/>
              <a:ea typeface="ＭＳ Ｐゴシック" panose="020B0600070205080204" pitchFamily="50" charset="-128"/>
            </a:endParaRPr>
          </a:p>
          <a:p>
            <a:pPr defTabSz="914400"/>
            <a:r>
              <a:rPr lang="ja-JP" altLang="en-US" sz="1400" dirty="0">
                <a:solidFill>
                  <a:prstClr val="black"/>
                </a:solidFill>
                <a:latin typeface="Calibri"/>
                <a:ea typeface="ＭＳ Ｐゴシック" panose="020B0600070205080204" pitchFamily="50" charset="-128"/>
              </a:rPr>
              <a:t>輸入量</a:t>
            </a:r>
          </a:p>
        </p:txBody>
      </p:sp>
      <p:sp>
        <p:nvSpPr>
          <p:cNvPr id="50" name="Oval 22"/>
          <p:cNvSpPr>
            <a:spLocks noChangeAspect="1" noChangeArrowheads="1"/>
          </p:cNvSpPr>
          <p:nvPr/>
        </p:nvSpPr>
        <p:spPr bwMode="auto">
          <a:xfrm flipH="1" flipV="1">
            <a:off x="5979967" y="4715264"/>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400" i="1">
              <a:solidFill>
                <a:prstClr val="black"/>
              </a:solidFill>
              <a:latin typeface="Calibri"/>
              <a:ea typeface="ＭＳ Ｐゴシック" panose="020B0600070205080204" pitchFamily="50" charset="-128"/>
            </a:endParaRPr>
          </a:p>
        </p:txBody>
      </p:sp>
      <p:graphicFrame>
        <p:nvGraphicFramePr>
          <p:cNvPr id="51" name="Object 52"/>
          <p:cNvGraphicFramePr>
            <a:graphicFrameLocks noChangeAspect="1"/>
          </p:cNvGraphicFramePr>
          <p:nvPr>
            <p:extLst>
              <p:ext uri="{D42A27DB-BD31-4B8C-83A1-F6EECF244321}">
                <p14:modId xmlns:p14="http://schemas.microsoft.com/office/powerpoint/2010/main" val="3922666223"/>
              </p:ext>
            </p:extLst>
          </p:nvPr>
        </p:nvGraphicFramePr>
        <p:xfrm>
          <a:off x="4397946" y="5798062"/>
          <a:ext cx="291033" cy="322531"/>
        </p:xfrm>
        <a:graphic>
          <a:graphicData uri="http://schemas.openxmlformats.org/presentationml/2006/ole">
            <mc:AlternateContent xmlns:mc="http://schemas.openxmlformats.org/markup-compatibility/2006">
              <mc:Choice xmlns:v="urn:schemas-microsoft-com:vml" Requires="v">
                <p:oleObj spid="_x0000_s12998" name="数式" r:id="rId11" imgW="190440" imgH="215640" progId="Equation.3">
                  <p:embed/>
                </p:oleObj>
              </mc:Choice>
              <mc:Fallback>
                <p:oleObj name="数式" r:id="rId11" imgW="190440" imgH="2156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97946" y="5798062"/>
                        <a:ext cx="291033" cy="3225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2" name="Object 11"/>
          <p:cNvGraphicFramePr>
            <a:graphicFrameLocks noChangeAspect="1"/>
          </p:cNvGraphicFramePr>
          <p:nvPr>
            <p:extLst>
              <p:ext uri="{D42A27DB-BD31-4B8C-83A1-F6EECF244321}">
                <p14:modId xmlns:p14="http://schemas.microsoft.com/office/powerpoint/2010/main" val="579143425"/>
              </p:ext>
            </p:extLst>
          </p:nvPr>
        </p:nvGraphicFramePr>
        <p:xfrm>
          <a:off x="2038350" y="4562847"/>
          <a:ext cx="336550" cy="319088"/>
        </p:xfrm>
        <a:graphic>
          <a:graphicData uri="http://schemas.openxmlformats.org/presentationml/2006/ole">
            <mc:AlternateContent xmlns:mc="http://schemas.openxmlformats.org/markup-compatibility/2006">
              <mc:Choice xmlns:v="urn:schemas-microsoft-com:vml" Requires="v">
                <p:oleObj spid="_x0000_s12999" name="数式" r:id="rId13" imgW="241200" imgH="228600" progId="Equation.3">
                  <p:embed/>
                </p:oleObj>
              </mc:Choice>
              <mc:Fallback>
                <p:oleObj name="数式" r:id="rId13" imgW="241200" imgH="228600" progId="Equation.3">
                  <p:embed/>
                  <p:pic>
                    <p:nvPicPr>
                      <p:cNvPr id="0" name=""/>
                      <p:cNvPicPr>
                        <a:picLocks noChangeAspect="1" noChangeArrowheads="1"/>
                      </p:cNvPicPr>
                      <p:nvPr/>
                    </p:nvPicPr>
                    <p:blipFill>
                      <a:blip r:embed="rId14"/>
                      <a:srcRect/>
                      <a:stretch>
                        <a:fillRect/>
                      </a:stretch>
                    </p:blipFill>
                    <p:spPr bwMode="auto">
                      <a:xfrm>
                        <a:off x="2038350" y="4562847"/>
                        <a:ext cx="336550"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407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自由貿易均衡（つづき）</a:t>
            </a:r>
          </a:p>
        </p:txBody>
      </p:sp>
      <p:sp>
        <p:nvSpPr>
          <p:cNvPr id="3" name="コンテンツ プレースホルダー 2"/>
          <p:cNvSpPr>
            <a:spLocks noGrp="1"/>
          </p:cNvSpPr>
          <p:nvPr>
            <p:ph idx="1"/>
          </p:nvPr>
        </p:nvSpPr>
        <p:spPr/>
        <p:txBody>
          <a:bodyPr/>
          <a:lstStyle/>
          <a:p>
            <a:r>
              <a:rPr kumimoji="1" lang="ja-JP" altLang="en-US" dirty="0"/>
              <a:t>外国</a:t>
            </a:r>
            <a:r>
              <a:rPr kumimoji="1" lang="ja-JP" altLang="en-US" dirty="0" smtClean="0"/>
              <a:t>市場：</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26</a:t>
            </a:fld>
            <a:endParaRPr kumimoji="1" lang="ja-JP" altLang="en-US" dirty="0"/>
          </a:p>
        </p:txBody>
      </p:sp>
      <p:graphicFrame>
        <p:nvGraphicFramePr>
          <p:cNvPr id="5" name="Object 40"/>
          <p:cNvGraphicFramePr>
            <a:graphicFrameLocks noChangeAspect="1"/>
          </p:cNvGraphicFramePr>
          <p:nvPr>
            <p:extLst>
              <p:ext uri="{D42A27DB-BD31-4B8C-83A1-F6EECF244321}">
                <p14:modId xmlns:p14="http://schemas.microsoft.com/office/powerpoint/2010/main" val="4151330196"/>
              </p:ext>
            </p:extLst>
          </p:nvPr>
        </p:nvGraphicFramePr>
        <p:xfrm>
          <a:off x="3891214" y="3176311"/>
          <a:ext cx="266700" cy="285750"/>
        </p:xfrm>
        <a:graphic>
          <a:graphicData uri="http://schemas.openxmlformats.org/presentationml/2006/ole">
            <mc:AlternateContent xmlns:mc="http://schemas.openxmlformats.org/markup-compatibility/2006">
              <mc:Choice xmlns:v="urn:schemas-microsoft-com:vml" Requires="v">
                <p:oleObj spid="_x0000_s14208" name="数式" r:id="rId3" imgW="215806" imgH="228501" progId="Equation.3">
                  <p:embed/>
                </p:oleObj>
              </mc:Choice>
              <mc:Fallback>
                <p:oleObj name="数式" r:id="rId3" imgW="215806"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1214" y="3176311"/>
                        <a:ext cx="266700"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5"/>
          <p:cNvGraphicFramePr>
            <a:graphicFrameLocks noChangeAspect="1"/>
          </p:cNvGraphicFramePr>
          <p:nvPr>
            <p:extLst>
              <p:ext uri="{D42A27DB-BD31-4B8C-83A1-F6EECF244321}">
                <p14:modId xmlns:p14="http://schemas.microsoft.com/office/powerpoint/2010/main" val="1729473261"/>
              </p:ext>
            </p:extLst>
          </p:nvPr>
        </p:nvGraphicFramePr>
        <p:xfrm>
          <a:off x="3852128" y="6195353"/>
          <a:ext cx="690562" cy="339725"/>
        </p:xfrm>
        <a:graphic>
          <a:graphicData uri="http://schemas.openxmlformats.org/presentationml/2006/ole">
            <mc:AlternateContent xmlns:mc="http://schemas.openxmlformats.org/markup-compatibility/2006">
              <mc:Choice xmlns:v="urn:schemas-microsoft-com:vml" Requires="v">
                <p:oleObj spid="_x0000_s14209" name="Equation" r:id="rId5" imgW="469800" imgH="241200" progId="Equation.DSMT4">
                  <p:embed/>
                </p:oleObj>
              </mc:Choice>
              <mc:Fallback>
                <p:oleObj name="Equation" r:id="rId5" imgW="469800" imgH="241200" progId="Equation.DSMT4">
                  <p:embed/>
                  <p:pic>
                    <p:nvPicPr>
                      <p:cNvPr id="0" name=""/>
                      <p:cNvPicPr>
                        <a:picLocks noChangeAspect="1" noChangeArrowheads="1"/>
                      </p:cNvPicPr>
                      <p:nvPr/>
                    </p:nvPicPr>
                    <p:blipFill>
                      <a:blip r:embed="rId6"/>
                      <a:srcRect/>
                      <a:stretch>
                        <a:fillRect/>
                      </a:stretch>
                    </p:blipFill>
                    <p:spPr bwMode="auto">
                      <a:xfrm>
                        <a:off x="3852128" y="6195353"/>
                        <a:ext cx="690562" cy="33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22"/>
          <p:cNvGraphicFramePr>
            <a:graphicFrameLocks noChangeAspect="1"/>
          </p:cNvGraphicFramePr>
          <p:nvPr>
            <p:extLst>
              <p:ext uri="{D42A27DB-BD31-4B8C-83A1-F6EECF244321}">
                <p14:modId xmlns:p14="http://schemas.microsoft.com/office/powerpoint/2010/main" val="905439156"/>
              </p:ext>
            </p:extLst>
          </p:nvPr>
        </p:nvGraphicFramePr>
        <p:xfrm>
          <a:off x="7689350" y="3868958"/>
          <a:ext cx="504056" cy="336037"/>
        </p:xfrm>
        <a:graphic>
          <a:graphicData uri="http://schemas.openxmlformats.org/presentationml/2006/ole">
            <mc:AlternateContent xmlns:mc="http://schemas.openxmlformats.org/markup-compatibility/2006">
              <mc:Choice xmlns:v="urn:schemas-microsoft-com:vml" Requires="v">
                <p:oleObj spid="_x0000_s14210" name="数式" r:id="rId7" imgW="342751" imgH="228501" progId="Equation.3">
                  <p:embed/>
                </p:oleObj>
              </mc:Choice>
              <mc:Fallback>
                <p:oleObj name="数式" r:id="rId7" imgW="342751" imgH="228501"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89350" y="3868958"/>
                        <a:ext cx="504056" cy="336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9"/>
          <p:cNvGraphicFramePr>
            <a:graphicFrameLocks noChangeAspect="1"/>
          </p:cNvGraphicFramePr>
          <p:nvPr>
            <p:extLst>
              <p:ext uri="{D42A27DB-BD31-4B8C-83A1-F6EECF244321}">
                <p14:modId xmlns:p14="http://schemas.microsoft.com/office/powerpoint/2010/main" val="2029901812"/>
              </p:ext>
            </p:extLst>
          </p:nvPr>
        </p:nvGraphicFramePr>
        <p:xfrm>
          <a:off x="3327954" y="6189759"/>
          <a:ext cx="346075" cy="369887"/>
        </p:xfrm>
        <a:graphic>
          <a:graphicData uri="http://schemas.openxmlformats.org/presentationml/2006/ole">
            <mc:AlternateContent xmlns:mc="http://schemas.openxmlformats.org/markup-compatibility/2006">
              <mc:Choice xmlns:v="urn:schemas-microsoft-com:vml" Requires="v">
                <p:oleObj spid="_x0000_s14211" name="Equation" r:id="rId9" imgW="215640" imgH="241200" progId="Equation.DSMT4">
                  <p:embed/>
                </p:oleObj>
              </mc:Choice>
              <mc:Fallback>
                <p:oleObj name="Equation" r:id="rId9" imgW="215640" imgH="241200" progId="Equation.DSMT4">
                  <p:embed/>
                  <p:pic>
                    <p:nvPicPr>
                      <p:cNvPr id="0" name=""/>
                      <p:cNvPicPr>
                        <a:picLocks noChangeAspect="1" noChangeArrowheads="1"/>
                      </p:cNvPicPr>
                      <p:nvPr/>
                    </p:nvPicPr>
                    <p:blipFill>
                      <a:blip r:embed="rId10"/>
                      <a:srcRect/>
                      <a:stretch>
                        <a:fillRect/>
                      </a:stretch>
                    </p:blipFill>
                    <p:spPr bwMode="auto">
                      <a:xfrm>
                        <a:off x="3327954" y="6189759"/>
                        <a:ext cx="346075" cy="369887"/>
                      </a:xfrm>
                      <a:prstGeom prst="rect">
                        <a:avLst/>
                      </a:prstGeom>
                      <a:noFill/>
                    </p:spPr>
                  </p:pic>
                </p:oleObj>
              </mc:Fallback>
            </mc:AlternateContent>
          </a:graphicData>
        </a:graphic>
      </p:graphicFrame>
      <p:sp>
        <p:nvSpPr>
          <p:cNvPr id="12" name="Line 596"/>
          <p:cNvSpPr>
            <a:spLocks noChangeShapeType="1"/>
          </p:cNvSpPr>
          <p:nvPr/>
        </p:nvSpPr>
        <p:spPr bwMode="auto">
          <a:xfrm flipV="1">
            <a:off x="7013846" y="4228999"/>
            <a:ext cx="491136" cy="780"/>
          </a:xfrm>
          <a:prstGeom prst="line">
            <a:avLst/>
          </a:prstGeom>
          <a:noFill/>
          <a:ln w="38100">
            <a:solidFill>
              <a:sysClr val="windowText" lastClr="000000">
                <a:lumMod val="65000"/>
                <a:lumOff val="3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13" name="Line 597"/>
          <p:cNvSpPr>
            <a:spLocks noChangeShapeType="1"/>
          </p:cNvSpPr>
          <p:nvPr/>
        </p:nvSpPr>
        <p:spPr bwMode="auto">
          <a:xfrm flipH="1">
            <a:off x="5880006" y="4228999"/>
            <a:ext cx="1152128" cy="864096"/>
          </a:xfrm>
          <a:prstGeom prst="line">
            <a:avLst/>
          </a:prstGeom>
          <a:noFill/>
          <a:ln w="38100">
            <a:solidFill>
              <a:sysClr val="windowText" lastClr="000000">
                <a:lumMod val="75000"/>
                <a:lumOff val="2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14" name="Text Box 599"/>
          <p:cNvSpPr txBox="1">
            <a:spLocks noChangeArrowheads="1"/>
          </p:cNvSpPr>
          <p:nvPr/>
        </p:nvSpPr>
        <p:spPr bwMode="auto">
          <a:xfrm>
            <a:off x="7701591" y="3494970"/>
            <a:ext cx="750353" cy="394556"/>
          </a:xfrm>
          <a:prstGeom prst="rect">
            <a:avLst/>
          </a:prstGeom>
          <a:noFill/>
          <a:ln w="9525">
            <a:noFill/>
            <a:miter lim="800000"/>
            <a:headEnd/>
            <a:tailEnd/>
          </a:ln>
        </p:spPr>
        <p:txBody>
          <a:bodyPr vert="horz" wrap="none" lIns="74295" tIns="8890" rIns="74295" bIns="8890" numCol="1" anchor="t" anchorCtr="0" compatLnSpc="1">
            <a:prstTxWarp prst="textNoShape">
              <a:avLst/>
            </a:prstTxWarp>
            <a:spAutoFit/>
          </a:bodyPr>
          <a:lstStyle/>
          <a:p>
            <a:pPr defTabSz="914400" fontAlgn="base">
              <a:spcBef>
                <a:spcPct val="0"/>
              </a:spcBef>
              <a:spcAft>
                <a:spcPct val="0"/>
              </a:spcAft>
            </a:pPr>
            <a:endParaRPr lang="ja-JP" altLang="ja-JP">
              <a:solidFill>
                <a:prstClr val="black"/>
              </a:solidFill>
              <a:latin typeface="Arial" pitchFamily="34" charset="0"/>
              <a:ea typeface="ＭＳ Ｐゴシック" pitchFamily="50" charset="-128"/>
              <a:cs typeface="ＭＳ Ｐゴシック" pitchFamily="50" charset="-128"/>
            </a:endParaRPr>
          </a:p>
        </p:txBody>
      </p:sp>
      <p:sp>
        <p:nvSpPr>
          <p:cNvPr id="15" name="Text Box 600"/>
          <p:cNvSpPr txBox="1">
            <a:spLocks noChangeArrowheads="1"/>
          </p:cNvSpPr>
          <p:nvPr/>
        </p:nvSpPr>
        <p:spPr bwMode="auto">
          <a:xfrm>
            <a:off x="5834418" y="5276386"/>
            <a:ext cx="490356" cy="270794"/>
          </a:xfrm>
          <a:prstGeom prst="rect">
            <a:avLst/>
          </a:prstGeom>
          <a:noFill/>
          <a:ln w="9525">
            <a:noFill/>
            <a:miter lim="800000"/>
            <a:headEnd/>
            <a:tailEnd/>
          </a:ln>
        </p:spPr>
        <p:txBody>
          <a:bodyPr vert="horz" wrap="none" lIns="74295" tIns="8890" rIns="74295" bIns="8890" numCol="1" anchor="t" anchorCtr="0" compatLnSpc="1">
            <a:prstTxWarp prst="textNoShape">
              <a:avLst/>
            </a:prstTxWarp>
            <a:spAutoFit/>
          </a:bodyPr>
          <a:lstStyle/>
          <a:p>
            <a:pPr defTabSz="914400" fontAlgn="base">
              <a:spcBef>
                <a:spcPct val="0"/>
              </a:spcBef>
              <a:spcAft>
                <a:spcPct val="0"/>
              </a:spcAft>
            </a:pPr>
            <a:endParaRPr lang="ja-JP" altLang="ja-JP">
              <a:solidFill>
                <a:prstClr val="black"/>
              </a:solidFill>
              <a:latin typeface="Arial" pitchFamily="34" charset="0"/>
              <a:ea typeface="ＭＳ Ｐゴシック" pitchFamily="50" charset="-128"/>
              <a:cs typeface="ＭＳ Ｐゴシック" pitchFamily="50" charset="-128"/>
            </a:endParaRPr>
          </a:p>
        </p:txBody>
      </p:sp>
      <p:sp>
        <p:nvSpPr>
          <p:cNvPr id="16" name="Text Box 602"/>
          <p:cNvSpPr txBox="1">
            <a:spLocks noChangeArrowheads="1"/>
          </p:cNvSpPr>
          <p:nvPr/>
        </p:nvSpPr>
        <p:spPr bwMode="auto">
          <a:xfrm>
            <a:off x="8337422" y="6056631"/>
            <a:ext cx="812082" cy="448841"/>
          </a:xfrm>
          <a:prstGeom prst="rect">
            <a:avLst/>
          </a:prstGeom>
          <a:noFill/>
          <a:ln w="9525">
            <a:noFill/>
            <a:miter lim="800000"/>
            <a:headEnd/>
            <a:tailEnd/>
          </a:ln>
        </p:spPr>
        <p:txBody>
          <a:bodyPr vert="horz" wrap="none" lIns="74295" tIns="8890" rIns="74295" bIns="8890" numCol="1" anchor="t" anchorCtr="0" compatLnSpc="1">
            <a:prstTxWarp prst="textNoShape">
              <a:avLst/>
            </a:prstTxWarp>
            <a:spAutoFit/>
          </a:bodyPr>
          <a:lstStyle/>
          <a:p>
            <a:pPr defTabSz="914400"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cs typeface="ＭＳ Ｐゴシック" pitchFamily="50" charset="-128"/>
              </a:rPr>
              <a:t>第１財の</a:t>
            </a:r>
            <a:endParaRPr lang="en-US" altLang="ja-JP" sz="1400" dirty="0">
              <a:solidFill>
                <a:prstClr val="black"/>
              </a:solidFill>
              <a:latin typeface="ＭＳ Ｐゴシック" panose="020B0600070205080204" pitchFamily="50" charset="-128"/>
              <a:ea typeface="ＭＳ Ｐゴシック" panose="020B0600070205080204" pitchFamily="50" charset="-128"/>
              <a:cs typeface="ＭＳ Ｐゴシック" pitchFamily="50" charset="-128"/>
            </a:endParaRPr>
          </a:p>
          <a:p>
            <a:pPr defTabSz="914400"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cs typeface="ＭＳ Ｐゴシック" pitchFamily="50" charset="-128"/>
              </a:rPr>
              <a:t>輸出量</a:t>
            </a:r>
          </a:p>
        </p:txBody>
      </p:sp>
      <p:sp>
        <p:nvSpPr>
          <p:cNvPr id="17" name="Text Box 606"/>
          <p:cNvSpPr txBox="1">
            <a:spLocks noChangeArrowheads="1"/>
          </p:cNvSpPr>
          <p:nvPr/>
        </p:nvSpPr>
        <p:spPr bwMode="auto">
          <a:xfrm>
            <a:off x="5889150" y="2545639"/>
            <a:ext cx="2808312" cy="288032"/>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algn="ctr" defTabSz="914400" fontAlgn="base">
              <a:spcBef>
                <a:spcPct val="0"/>
              </a:spcBef>
              <a:spcAft>
                <a:spcPct val="0"/>
              </a:spcAft>
            </a:pP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altLang="ja-JP" sz="1400" kern="100" dirty="0">
                <a:solidFill>
                  <a:prstClr val="black"/>
                </a:solidFill>
                <a:latin typeface=""/>
                <a:cs typeface="Times New Roman"/>
              </a:rPr>
              <a:t>b</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 </a:t>
            </a:r>
            <a:r>
              <a:rPr lang="ja-JP" altLang="en-US" sz="1400" dirty="0">
                <a:solidFill>
                  <a:prstClr val="black"/>
                </a:solidFill>
                <a:latin typeface="ＭＳ Ｐゴシック" panose="020B0600070205080204" pitchFamily="50" charset="-128"/>
                <a:ea typeface="ＭＳ Ｐゴシック" panose="020B0600070205080204" pitchFamily="50" charset="-128"/>
                <a:cs typeface="ＭＳ Ｐゴシック" pitchFamily="50" charset="-128"/>
              </a:rPr>
              <a:t>輸出供給曲線</a:t>
            </a:r>
          </a:p>
        </p:txBody>
      </p:sp>
      <p:sp>
        <p:nvSpPr>
          <p:cNvPr id="19" name="Line 586"/>
          <p:cNvSpPr>
            <a:spLocks noChangeShapeType="1"/>
          </p:cNvSpPr>
          <p:nvPr/>
        </p:nvSpPr>
        <p:spPr bwMode="auto">
          <a:xfrm>
            <a:off x="4016942" y="4228999"/>
            <a:ext cx="3096344"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pPr defTabSz="914400"/>
            <a:endParaRPr lang="ja-JP" altLang="en-US">
              <a:solidFill>
                <a:prstClr val="black"/>
              </a:solidFill>
              <a:latin typeface="Calibri"/>
              <a:ea typeface="ＭＳ Ｐゴシック" panose="020B0600070205080204" pitchFamily="50" charset="-128"/>
            </a:endParaRPr>
          </a:p>
        </p:txBody>
      </p:sp>
      <p:sp>
        <p:nvSpPr>
          <p:cNvPr id="20" name="Line 597"/>
          <p:cNvSpPr>
            <a:spLocks noChangeShapeType="1"/>
          </p:cNvSpPr>
          <p:nvPr/>
        </p:nvSpPr>
        <p:spPr bwMode="auto">
          <a:xfrm flipH="1">
            <a:off x="7489326" y="4012975"/>
            <a:ext cx="199028" cy="208133"/>
          </a:xfrm>
          <a:prstGeom prst="line">
            <a:avLst/>
          </a:prstGeom>
          <a:noFill/>
          <a:ln w="38100">
            <a:solidFill>
              <a:sysClr val="windowText" lastClr="000000">
                <a:lumMod val="75000"/>
                <a:lumOff val="2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21" name="Text Box 521"/>
          <p:cNvSpPr txBox="1">
            <a:spLocks noChangeArrowheads="1"/>
          </p:cNvSpPr>
          <p:nvPr/>
        </p:nvSpPr>
        <p:spPr bwMode="auto">
          <a:xfrm>
            <a:off x="1972918" y="6189962"/>
            <a:ext cx="347490" cy="24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22" name="Text Box 525"/>
          <p:cNvSpPr txBox="1">
            <a:spLocks noChangeArrowheads="1"/>
          </p:cNvSpPr>
          <p:nvPr/>
        </p:nvSpPr>
        <p:spPr bwMode="auto">
          <a:xfrm>
            <a:off x="4856235" y="6174511"/>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23" name="Text Box 608"/>
          <p:cNvSpPr txBox="1">
            <a:spLocks noChangeArrowheads="1"/>
          </p:cNvSpPr>
          <p:nvPr/>
        </p:nvSpPr>
        <p:spPr bwMode="auto">
          <a:xfrm>
            <a:off x="2792806" y="2495727"/>
            <a:ext cx="1384321" cy="3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a:t>
            </a:r>
            <a:r>
              <a:rPr lang="en-US" altLang="ja-JP" sz="1400" kern="100" dirty="0">
                <a:solidFill>
                  <a:prstClr val="black"/>
                </a:solidFill>
                <a:latin typeface=""/>
                <a:cs typeface="Times New Roman"/>
              </a:rPr>
              <a:t>a</a:t>
            </a:r>
            <a:r>
              <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rPr>
              <a:t>） </a:t>
            </a:r>
            <a:r>
              <a:rPr lang="ja-JP" altLang="en-US" sz="1400" kern="100" dirty="0" smtClean="0">
                <a:solidFill>
                  <a:prstClr val="black"/>
                </a:solidFill>
                <a:latin typeface="ＭＳ Ｐゴシック" panose="020B0600070205080204" pitchFamily="50" charset="-128"/>
                <a:ea typeface="ＭＳ Ｐゴシック" panose="020B0600070205080204" pitchFamily="50" charset="-128"/>
                <a:cs typeface="Times New Roman"/>
              </a:rPr>
              <a:t>国内市場</a:t>
            </a:r>
            <a:endParaRPr lang="ja-JP" altLang="en-US" sz="1400" kern="100" dirty="0">
              <a:solidFill>
                <a:prstClr val="black"/>
              </a:solidFill>
              <a:latin typeface="ＭＳ Ｐゴシック" panose="020B0600070205080204" pitchFamily="50" charset="-128"/>
              <a:ea typeface="ＭＳ Ｐゴシック" panose="020B0600070205080204" pitchFamily="50" charset="-128"/>
              <a:cs typeface="Times New Roman"/>
            </a:endParaRPr>
          </a:p>
        </p:txBody>
      </p:sp>
      <p:sp>
        <p:nvSpPr>
          <p:cNvPr id="24" name="Text Box 609"/>
          <p:cNvSpPr txBox="1">
            <a:spLocks noChangeArrowheads="1"/>
          </p:cNvSpPr>
          <p:nvPr/>
        </p:nvSpPr>
        <p:spPr bwMode="auto">
          <a:xfrm>
            <a:off x="4006783" y="6165411"/>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25" name="Line 628"/>
          <p:cNvCxnSpPr/>
          <p:nvPr/>
        </p:nvCxnSpPr>
        <p:spPr bwMode="auto">
          <a:xfrm flipV="1">
            <a:off x="4028178" y="4214753"/>
            <a:ext cx="910" cy="192504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30" name="Line 502"/>
          <p:cNvCxnSpPr/>
          <p:nvPr/>
        </p:nvCxnSpPr>
        <p:spPr bwMode="auto">
          <a:xfrm flipH="1">
            <a:off x="3473468" y="5573518"/>
            <a:ext cx="1690" cy="60346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1" name="Text Box 508"/>
          <p:cNvSpPr txBox="1">
            <a:spLocks noChangeArrowheads="1"/>
          </p:cNvSpPr>
          <p:nvPr/>
        </p:nvSpPr>
        <p:spPr bwMode="auto">
          <a:xfrm>
            <a:off x="3523923" y="6198431"/>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32" name="Text Box 510"/>
          <p:cNvSpPr txBox="1">
            <a:spLocks noChangeArrowheads="1"/>
          </p:cNvSpPr>
          <p:nvPr/>
        </p:nvSpPr>
        <p:spPr bwMode="auto">
          <a:xfrm>
            <a:off x="1934030" y="3959692"/>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sp>
        <p:nvSpPr>
          <p:cNvPr id="33" name="Text Box 510"/>
          <p:cNvSpPr txBox="1">
            <a:spLocks noChangeArrowheads="1"/>
          </p:cNvSpPr>
          <p:nvPr/>
        </p:nvSpPr>
        <p:spPr bwMode="auto">
          <a:xfrm>
            <a:off x="1980180" y="5283748"/>
            <a:ext cx="150106"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defTabSz="914400"/>
            <a:endParaRPr lang="en-US" sz="1400" i="1" kern="100">
              <a:solidFill>
                <a:prstClr val="black"/>
              </a:solidFill>
              <a:latin typeface="ＭＳ 明朝"/>
              <a:ea typeface="ＭＳ 明朝"/>
              <a:cs typeface="Times New Roman"/>
            </a:endParaRPr>
          </a:p>
        </p:txBody>
      </p:sp>
      <p:cxnSp>
        <p:nvCxnSpPr>
          <p:cNvPr id="34" name="Line 502"/>
          <p:cNvCxnSpPr/>
          <p:nvPr/>
        </p:nvCxnSpPr>
        <p:spPr bwMode="auto">
          <a:xfrm>
            <a:off x="2309578" y="5089400"/>
            <a:ext cx="3579572" cy="3695"/>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35" name="Line 805"/>
          <p:cNvCxnSpPr/>
          <p:nvPr/>
        </p:nvCxnSpPr>
        <p:spPr bwMode="auto">
          <a:xfrm>
            <a:off x="2295788" y="4015853"/>
            <a:ext cx="2100680" cy="1885477"/>
          </a:xfrm>
          <a:prstGeom prst="line">
            <a:avLst/>
          </a:prstGeom>
          <a:noFill/>
          <a:ln w="38100" cmpd="sng">
            <a:solidFill>
              <a:sysClr val="window" lastClr="FFFFFF">
                <a:lumMod val="65000"/>
              </a:sysClr>
            </a:solidFill>
            <a:prstDash val="solid"/>
            <a:round/>
            <a:headEnd/>
            <a:tailEnd/>
          </a:ln>
          <a:extLst>
            <a:ext uri="{909E8E84-426E-40DD-AFC4-6F175D3DCCD1}">
              <a14:hiddenFill xmlns:a14="http://schemas.microsoft.com/office/drawing/2010/main">
                <a:noFill/>
              </a14:hiddenFill>
            </a:ext>
          </a:extLst>
        </p:spPr>
      </p:cxnSp>
      <p:cxnSp>
        <p:nvCxnSpPr>
          <p:cNvPr id="36" name="直線コネクタ 35"/>
          <p:cNvCxnSpPr/>
          <p:nvPr/>
        </p:nvCxnSpPr>
        <p:spPr bwMode="auto">
          <a:xfrm>
            <a:off x="2304508" y="5547907"/>
            <a:ext cx="7540" cy="632324"/>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37" name="Line 497"/>
          <p:cNvCxnSpPr/>
          <p:nvPr/>
        </p:nvCxnSpPr>
        <p:spPr bwMode="auto">
          <a:xfrm>
            <a:off x="2297098" y="5547909"/>
            <a:ext cx="1188000" cy="17261"/>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38" name="Line 501"/>
          <p:cNvCxnSpPr/>
          <p:nvPr/>
        </p:nvCxnSpPr>
        <p:spPr bwMode="auto">
          <a:xfrm>
            <a:off x="3480205" y="4222618"/>
            <a:ext cx="130" cy="136000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sp>
        <p:nvSpPr>
          <p:cNvPr id="40" name="Oval 22"/>
          <p:cNvSpPr>
            <a:spLocks noChangeAspect="1" noChangeArrowheads="1"/>
          </p:cNvSpPr>
          <p:nvPr/>
        </p:nvSpPr>
        <p:spPr bwMode="auto">
          <a:xfrm flipH="1" flipV="1">
            <a:off x="3450141" y="5052211"/>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400" i="1">
              <a:solidFill>
                <a:prstClr val="black"/>
              </a:solidFill>
              <a:latin typeface="Calibri"/>
              <a:ea typeface="ＭＳ Ｐゴシック" panose="020B0600070205080204" pitchFamily="50" charset="-128"/>
            </a:endParaRPr>
          </a:p>
        </p:txBody>
      </p:sp>
      <p:cxnSp>
        <p:nvCxnSpPr>
          <p:cNvPr id="41" name="Line 497"/>
          <p:cNvCxnSpPr/>
          <p:nvPr/>
        </p:nvCxnSpPr>
        <p:spPr bwMode="auto">
          <a:xfrm>
            <a:off x="3459166" y="4219855"/>
            <a:ext cx="576000" cy="3440"/>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2" name="Line 501"/>
          <p:cNvCxnSpPr/>
          <p:nvPr/>
        </p:nvCxnSpPr>
        <p:spPr bwMode="auto">
          <a:xfrm>
            <a:off x="4028048" y="3471740"/>
            <a:ext cx="130" cy="755303"/>
          </a:xfrm>
          <a:prstGeom prst="line">
            <a:avLst/>
          </a:prstGeom>
          <a:noFill/>
          <a:ln w="38100">
            <a:solidFill>
              <a:sysClr val="windowText" lastClr="000000">
                <a:lumMod val="65000"/>
                <a:lumOff val="35000"/>
              </a:sysClr>
            </a:solidFill>
            <a:round/>
            <a:headEnd/>
            <a:tailEnd/>
          </a:ln>
          <a:extLst>
            <a:ext uri="{909E8E84-426E-40DD-AFC4-6F175D3DCCD1}">
              <a14:hiddenFill xmlns:a14="http://schemas.microsoft.com/office/drawing/2010/main">
                <a:noFill/>
              </a14:hiddenFill>
            </a:ext>
          </a:extLst>
        </p:spPr>
      </p:cxnSp>
      <p:cxnSp>
        <p:nvCxnSpPr>
          <p:cNvPr id="43" name="Line 495"/>
          <p:cNvCxnSpPr/>
          <p:nvPr/>
        </p:nvCxnSpPr>
        <p:spPr bwMode="auto">
          <a:xfrm flipV="1">
            <a:off x="2295788" y="2994753"/>
            <a:ext cx="0" cy="3169024"/>
          </a:xfrm>
          <a:prstGeom prst="line">
            <a:avLst/>
          </a:prstGeom>
          <a:noFill/>
          <a:ln w="19050">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44" name="Line 496"/>
          <p:cNvCxnSpPr/>
          <p:nvPr/>
        </p:nvCxnSpPr>
        <p:spPr bwMode="auto">
          <a:xfrm>
            <a:off x="2320408" y="6171131"/>
            <a:ext cx="2473800" cy="0"/>
          </a:xfrm>
          <a:prstGeom prst="line">
            <a:avLst/>
          </a:prstGeom>
          <a:noFill/>
          <a:ln w="19050">
            <a:solidFill>
              <a:srgbClr val="000000"/>
            </a:solidFill>
            <a:round/>
            <a:headEnd/>
            <a:tailEnd type="stealth" w="lg" len="lg"/>
          </a:ln>
          <a:extLst>
            <a:ext uri="{909E8E84-426E-40DD-AFC4-6F175D3DCCD1}">
              <a14:hiddenFill xmlns:a14="http://schemas.microsoft.com/office/drawing/2010/main">
                <a:noFill/>
              </a14:hiddenFill>
            </a:ext>
          </a:extLst>
        </p:spPr>
      </p:cxnSp>
      <p:sp>
        <p:nvSpPr>
          <p:cNvPr id="45" name="テキスト ボックス 44"/>
          <p:cNvSpPr txBox="1"/>
          <p:nvPr/>
        </p:nvSpPr>
        <p:spPr>
          <a:xfrm>
            <a:off x="1856702" y="2716831"/>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sp>
        <p:nvSpPr>
          <p:cNvPr id="46" name="テキスト ボックス 45"/>
          <p:cNvSpPr txBox="1"/>
          <p:nvPr/>
        </p:nvSpPr>
        <p:spPr>
          <a:xfrm>
            <a:off x="4737022" y="5953862"/>
            <a:ext cx="702936" cy="523220"/>
          </a:xfrm>
          <a:prstGeom prst="rect">
            <a:avLst/>
          </a:prstGeom>
          <a:noFill/>
        </p:spPr>
        <p:txBody>
          <a:bodyPr wrap="square" rtlCol="0">
            <a:spAutoFit/>
          </a:bodyPr>
          <a:lstStyle/>
          <a:p>
            <a:pPr defTabSz="914400"/>
            <a:r>
              <a:rPr lang="ja-JP" altLang="en-US" sz="1400" dirty="0">
                <a:solidFill>
                  <a:prstClr val="black"/>
                </a:solidFill>
                <a:latin typeface="Calibri"/>
                <a:ea typeface="ＭＳ Ｐゴシック" panose="020B0600070205080204" pitchFamily="50" charset="-128"/>
              </a:rPr>
              <a:t>第１財</a:t>
            </a:r>
            <a:endParaRPr lang="en-US" altLang="ja-JP" sz="1400" dirty="0">
              <a:solidFill>
                <a:prstClr val="black"/>
              </a:solidFill>
              <a:latin typeface="Calibri"/>
              <a:ea typeface="ＭＳ Ｐゴシック" panose="020B0600070205080204" pitchFamily="50" charset="-128"/>
            </a:endParaRPr>
          </a:p>
          <a:p>
            <a:pPr defTabSz="914400"/>
            <a:r>
              <a:rPr lang="ja-JP" altLang="en-US" sz="1400" dirty="0">
                <a:solidFill>
                  <a:prstClr val="black"/>
                </a:solidFill>
                <a:latin typeface="Calibri"/>
                <a:ea typeface="ＭＳ Ｐゴシック" panose="020B0600070205080204" pitchFamily="50" charset="-128"/>
              </a:rPr>
              <a:t>の量</a:t>
            </a:r>
          </a:p>
        </p:txBody>
      </p:sp>
      <p:sp>
        <p:nvSpPr>
          <p:cNvPr id="50" name="テキスト ボックス 49"/>
          <p:cNvSpPr txBox="1"/>
          <p:nvPr/>
        </p:nvSpPr>
        <p:spPr>
          <a:xfrm>
            <a:off x="5457102" y="2788839"/>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cxnSp>
        <p:nvCxnSpPr>
          <p:cNvPr id="51" name="Line 495"/>
          <p:cNvCxnSpPr/>
          <p:nvPr/>
        </p:nvCxnSpPr>
        <p:spPr bwMode="auto">
          <a:xfrm flipV="1">
            <a:off x="5880006" y="3076871"/>
            <a:ext cx="0" cy="3169024"/>
          </a:xfrm>
          <a:prstGeom prst="line">
            <a:avLst/>
          </a:prstGeom>
          <a:noFill/>
          <a:ln w="19050">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52" name="Line 496"/>
          <p:cNvCxnSpPr/>
          <p:nvPr/>
        </p:nvCxnSpPr>
        <p:spPr bwMode="auto">
          <a:xfrm>
            <a:off x="5889150" y="6245223"/>
            <a:ext cx="2473800" cy="0"/>
          </a:xfrm>
          <a:prstGeom prst="line">
            <a:avLst/>
          </a:prstGeom>
          <a:noFill/>
          <a:ln w="19050">
            <a:solidFill>
              <a:srgbClr val="000000"/>
            </a:solidFill>
            <a:round/>
            <a:headEnd/>
            <a:tailEnd type="stealth" w="lg" len="lg"/>
          </a:ln>
          <a:extLst>
            <a:ext uri="{909E8E84-426E-40DD-AFC4-6F175D3DCCD1}">
              <a14:hiddenFill xmlns:a14="http://schemas.microsoft.com/office/drawing/2010/main">
                <a:noFill/>
              </a14:hiddenFill>
            </a:ext>
          </a:extLst>
        </p:spPr>
      </p:cxnSp>
      <p:graphicFrame>
        <p:nvGraphicFramePr>
          <p:cNvPr id="53" name="Object 101"/>
          <p:cNvGraphicFramePr>
            <a:graphicFrameLocks noChangeAspect="1"/>
          </p:cNvGraphicFramePr>
          <p:nvPr>
            <p:extLst>
              <p:ext uri="{D42A27DB-BD31-4B8C-83A1-F6EECF244321}">
                <p14:modId xmlns:p14="http://schemas.microsoft.com/office/powerpoint/2010/main" val="2499208852"/>
              </p:ext>
            </p:extLst>
          </p:nvPr>
        </p:nvGraphicFramePr>
        <p:xfrm>
          <a:off x="4376982" y="5741167"/>
          <a:ext cx="304800" cy="285750"/>
        </p:xfrm>
        <a:graphic>
          <a:graphicData uri="http://schemas.openxmlformats.org/presentationml/2006/ole">
            <mc:AlternateContent xmlns:mc="http://schemas.openxmlformats.org/markup-compatibility/2006">
              <mc:Choice xmlns:v="urn:schemas-microsoft-com:vml" Requires="v">
                <p:oleObj spid="_x0000_s14212" name="数式" r:id="rId11" imgW="241300" imgH="228600" progId="Equation.3">
                  <p:embed/>
                </p:oleObj>
              </mc:Choice>
              <mc:Fallback>
                <p:oleObj name="数式" r:id="rId11" imgW="24130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76982" y="5741167"/>
                        <a:ext cx="304800"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 name="Oval 22"/>
          <p:cNvSpPr>
            <a:spLocks noChangeAspect="1" noChangeArrowheads="1"/>
          </p:cNvSpPr>
          <p:nvPr/>
        </p:nvSpPr>
        <p:spPr bwMode="auto">
          <a:xfrm flipH="1" flipV="1">
            <a:off x="5859280" y="5056024"/>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graphicFrame>
        <p:nvGraphicFramePr>
          <p:cNvPr id="55" name="Object 12"/>
          <p:cNvGraphicFramePr>
            <a:graphicFrameLocks noChangeAspect="1"/>
          </p:cNvGraphicFramePr>
          <p:nvPr>
            <p:extLst>
              <p:ext uri="{D42A27DB-BD31-4B8C-83A1-F6EECF244321}">
                <p14:modId xmlns:p14="http://schemas.microsoft.com/office/powerpoint/2010/main" val="4064124795"/>
              </p:ext>
            </p:extLst>
          </p:nvPr>
        </p:nvGraphicFramePr>
        <p:xfrm>
          <a:off x="1928710" y="4949079"/>
          <a:ext cx="319087" cy="319088"/>
        </p:xfrm>
        <a:graphic>
          <a:graphicData uri="http://schemas.openxmlformats.org/presentationml/2006/ole">
            <mc:AlternateContent xmlns:mc="http://schemas.openxmlformats.org/markup-compatibility/2006">
              <mc:Choice xmlns:v="urn:schemas-microsoft-com:vml" Requires="v">
                <p:oleObj spid="_x0000_s14213" name="数式" r:id="rId13" imgW="228600" imgH="228600" progId="Equation.3">
                  <p:embed/>
                </p:oleObj>
              </mc:Choice>
              <mc:Fallback>
                <p:oleObj name="数式" r:id="rId13" imgW="228600" imgH="228600" progId="Equation.3">
                  <p:embed/>
                  <p:pic>
                    <p:nvPicPr>
                      <p:cNvPr id="0" name=""/>
                      <p:cNvPicPr>
                        <a:picLocks noChangeAspect="1" noChangeArrowheads="1"/>
                      </p:cNvPicPr>
                      <p:nvPr/>
                    </p:nvPicPr>
                    <p:blipFill>
                      <a:blip r:embed="rId14"/>
                      <a:srcRect/>
                      <a:stretch>
                        <a:fillRect/>
                      </a:stretch>
                    </p:blipFill>
                    <p:spPr bwMode="auto">
                      <a:xfrm>
                        <a:off x="1928710" y="4949079"/>
                        <a:ext cx="319087"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6" name="Object 13"/>
          <p:cNvGraphicFramePr>
            <a:graphicFrameLocks noChangeAspect="1"/>
          </p:cNvGraphicFramePr>
          <p:nvPr>
            <p:extLst>
              <p:ext uri="{D42A27DB-BD31-4B8C-83A1-F6EECF244321}">
                <p14:modId xmlns:p14="http://schemas.microsoft.com/office/powerpoint/2010/main" val="2169827499"/>
              </p:ext>
            </p:extLst>
          </p:nvPr>
        </p:nvGraphicFramePr>
        <p:xfrm>
          <a:off x="3512886" y="4771985"/>
          <a:ext cx="288999" cy="321110"/>
        </p:xfrm>
        <a:graphic>
          <a:graphicData uri="http://schemas.openxmlformats.org/presentationml/2006/ole">
            <mc:AlternateContent xmlns:mc="http://schemas.openxmlformats.org/markup-compatibility/2006">
              <mc:Choice xmlns:v="urn:schemas-microsoft-com:vml" Requires="v">
                <p:oleObj spid="_x0000_s14214" name="数式" r:id="rId15" imgW="228600" imgH="253800" progId="Equation.3">
                  <p:embed/>
                </p:oleObj>
              </mc:Choice>
              <mc:Fallback>
                <p:oleObj name="数式" r:id="rId15" imgW="228600" imgH="2538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12886" y="4771985"/>
                        <a:ext cx="288999" cy="3211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 name="Object 14"/>
          <p:cNvGraphicFramePr>
            <a:graphicFrameLocks noChangeAspect="1"/>
          </p:cNvGraphicFramePr>
          <p:nvPr>
            <p:extLst>
              <p:ext uri="{D42A27DB-BD31-4B8C-83A1-F6EECF244321}">
                <p14:modId xmlns:p14="http://schemas.microsoft.com/office/powerpoint/2010/main" val="3062339886"/>
              </p:ext>
            </p:extLst>
          </p:nvPr>
        </p:nvGraphicFramePr>
        <p:xfrm>
          <a:off x="5889150" y="5093095"/>
          <a:ext cx="288925" cy="320675"/>
        </p:xfrm>
        <a:graphic>
          <a:graphicData uri="http://schemas.openxmlformats.org/presentationml/2006/ole">
            <mc:AlternateContent xmlns:mc="http://schemas.openxmlformats.org/markup-compatibility/2006">
              <mc:Choice xmlns:v="urn:schemas-microsoft-com:vml" Requires="v">
                <p:oleObj spid="_x0000_s14215" name="数式" r:id="rId17" imgW="228600" imgH="253800" progId="Equation.3">
                  <p:embed/>
                </p:oleObj>
              </mc:Choice>
              <mc:Fallback>
                <p:oleObj name="数式" r:id="rId17" imgW="228600" imgH="2538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89150" y="5093095"/>
                        <a:ext cx="288925" cy="320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029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500"/>
                                        <p:tgtEl>
                                          <p:spTgt spid="5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9" grpId="0" animBg="1"/>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自由貿易均衡（つづき）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sz="half" idx="1"/>
              </p:nvPr>
            </p:nvSpPr>
            <p:spPr>
              <a:xfrm>
                <a:off x="838199" y="1825625"/>
                <a:ext cx="5610407" cy="4895852"/>
              </a:xfrm>
            </p:spPr>
            <p:txBody>
              <a:bodyPr>
                <a:normAutofit/>
              </a:bodyPr>
              <a:lstStyle/>
              <a:p>
                <a:r>
                  <a:rPr lang="ja-JP" altLang="en-US" dirty="0" smtClean="0">
                    <a:solidFill>
                      <a:srgbClr val="000000"/>
                    </a:solidFill>
                  </a:rPr>
                  <a:t>自由</a:t>
                </a:r>
                <a:r>
                  <a:rPr lang="ja-JP" altLang="en-US" dirty="0">
                    <a:solidFill>
                      <a:srgbClr val="000000"/>
                    </a:solidFill>
                  </a:rPr>
                  <a:t>貿易の</a:t>
                </a:r>
                <a:r>
                  <a:rPr lang="ja-JP" altLang="en-US" dirty="0" smtClean="0">
                    <a:solidFill>
                      <a:srgbClr val="000000"/>
                    </a:solidFill>
                  </a:rPr>
                  <a:t>均衡</a:t>
                </a:r>
                <a:r>
                  <a:rPr lang="ja-JP" altLang="en-US" dirty="0">
                    <a:solidFill>
                      <a:srgbClr val="000000"/>
                    </a:solidFill>
                  </a:rPr>
                  <a:t>：</a:t>
                </a:r>
                <a:r>
                  <a:rPr lang="ja-JP" altLang="en-US" dirty="0" smtClean="0">
                    <a:solidFill>
                      <a:srgbClr val="000000"/>
                    </a:solidFill>
                  </a:rPr>
                  <a:t>自国</a:t>
                </a:r>
                <a:r>
                  <a:rPr lang="ja-JP" altLang="en-US" dirty="0">
                    <a:solidFill>
                      <a:srgbClr val="000000"/>
                    </a:solidFill>
                  </a:rPr>
                  <a:t>の輸入需要曲線</a:t>
                </a:r>
                <a14:m>
                  <m:oMath xmlns:m="http://schemas.openxmlformats.org/officeDocument/2006/math">
                    <m:r>
                      <a:rPr lang="en-US" altLang="ja-JP" i="1">
                        <a:solidFill>
                          <a:srgbClr val="000000"/>
                        </a:solidFill>
                        <a:latin typeface="Cambria Math"/>
                      </a:rPr>
                      <m:t>𝐼</m:t>
                    </m:r>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𝑀</m:t>
                        </m:r>
                      </m:e>
                      <m:sub>
                        <m:r>
                          <a:rPr lang="en-US" altLang="ja-JP" i="1">
                            <a:solidFill>
                              <a:srgbClr val="000000"/>
                            </a:solidFill>
                            <a:latin typeface="Cambria Math"/>
                          </a:rPr>
                          <m:t>1</m:t>
                        </m:r>
                      </m:sub>
                      <m:sup>
                        <m:r>
                          <a:rPr lang="en-US" altLang="ja-JP" i="1">
                            <a:solidFill>
                              <a:srgbClr val="000000"/>
                            </a:solidFill>
                            <a:latin typeface="Cambria Math"/>
                          </a:rPr>
                          <m:t>𝐻</m:t>
                        </m:r>
                      </m:sup>
                    </m:sSubSup>
                  </m:oMath>
                </a14:m>
                <a:r>
                  <a:rPr lang="ja-JP" altLang="en-US" dirty="0">
                    <a:solidFill>
                      <a:srgbClr val="000000"/>
                    </a:solidFill>
                  </a:rPr>
                  <a:t>と外国の輸出供給曲線</a:t>
                </a:r>
                <a14:m>
                  <m:oMath xmlns:m="http://schemas.openxmlformats.org/officeDocument/2006/math">
                    <m:r>
                      <a:rPr lang="en-US" altLang="ja-JP" i="1">
                        <a:solidFill>
                          <a:srgbClr val="000000"/>
                        </a:solidFill>
                        <a:latin typeface="Cambria Math"/>
                      </a:rPr>
                      <m:t>𝐸</m:t>
                    </m:r>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𝑋</m:t>
                        </m:r>
                      </m:e>
                      <m:sub>
                        <m:r>
                          <a:rPr lang="en-US" altLang="ja-JP" i="1">
                            <a:solidFill>
                              <a:srgbClr val="000000"/>
                            </a:solidFill>
                            <a:latin typeface="Cambria Math"/>
                          </a:rPr>
                          <m:t>1</m:t>
                        </m:r>
                      </m:sub>
                      <m:sup>
                        <m:r>
                          <a:rPr lang="en-US" altLang="ja-JP" i="1">
                            <a:solidFill>
                              <a:srgbClr val="000000"/>
                            </a:solidFill>
                            <a:latin typeface="Cambria Math"/>
                          </a:rPr>
                          <m:t>𝐻</m:t>
                        </m:r>
                      </m:sup>
                    </m:sSubSup>
                  </m:oMath>
                </a14:m>
                <a:r>
                  <a:rPr lang="ja-JP" altLang="en-US" dirty="0">
                    <a:solidFill>
                      <a:srgbClr val="000000"/>
                    </a:solidFill>
                  </a:rPr>
                  <a:t>との交点</a:t>
                </a:r>
                <a14:m>
                  <m:oMath xmlns:m="http://schemas.openxmlformats.org/officeDocument/2006/math">
                    <m:sSup>
                      <m:sSupPr>
                        <m:ctrlPr>
                          <a:rPr lang="en-US" altLang="ja-JP" i="1" smtClean="0">
                            <a:solidFill>
                              <a:srgbClr val="000000"/>
                            </a:solidFill>
                            <a:latin typeface="Cambria Math" panose="02040503050406030204" pitchFamily="18" charset="0"/>
                          </a:rPr>
                        </m:ctrlPr>
                      </m:sSupPr>
                      <m:e>
                        <m:r>
                          <a:rPr lang="en-US" altLang="ja-JP" b="0" i="1" smtClean="0">
                            <a:solidFill>
                              <a:srgbClr val="000000"/>
                            </a:solidFill>
                            <a:latin typeface="Cambria Math" panose="02040503050406030204" pitchFamily="18" charset="0"/>
                          </a:rPr>
                          <m:t>𝐸</m:t>
                        </m:r>
                      </m:e>
                      <m:sup>
                        <m:r>
                          <a:rPr lang="en-US" altLang="ja-JP" b="0" i="1" smtClean="0">
                            <a:solidFill>
                              <a:srgbClr val="000000"/>
                            </a:solidFill>
                            <a:latin typeface="Cambria Math" panose="02040503050406030204" pitchFamily="18" charset="0"/>
                          </a:rPr>
                          <m:t>∗</m:t>
                        </m:r>
                      </m:sup>
                    </m:sSup>
                  </m:oMath>
                </a14:m>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1</a:t>
                </a:r>
                <a:r>
                  <a:rPr lang="ja-JP" altLang="en-US" dirty="0">
                    <a:solidFill>
                      <a:srgbClr val="000000"/>
                    </a:solidFill>
                  </a:rPr>
                  <a:t>財の均衡相対価格：</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𝑝</m:t>
                        </m:r>
                      </m:e>
                      <m:sub>
                        <m:r>
                          <a:rPr lang="en-US" altLang="ja-JP" i="1">
                            <a:solidFill>
                              <a:srgbClr val="000000"/>
                            </a:solidFill>
                            <a:latin typeface="Cambria Math"/>
                          </a:rPr>
                          <m:t>1</m:t>
                        </m:r>
                      </m:sub>
                      <m:sup>
                        <m:r>
                          <a:rPr lang="en-US" altLang="ja-JP" i="1">
                            <a:solidFill>
                              <a:srgbClr val="000000"/>
                            </a:solidFill>
                            <a:latin typeface="Cambria Math"/>
                          </a:rPr>
                          <m:t>∗</m:t>
                        </m:r>
                      </m:sup>
                    </m:sSubSup>
                  </m:oMath>
                </a14:m>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1</a:t>
                </a:r>
                <a:r>
                  <a:rPr lang="ja-JP" altLang="en-US" dirty="0">
                    <a:solidFill>
                      <a:srgbClr val="000000"/>
                    </a:solidFill>
                  </a:rPr>
                  <a:t>財の自国の輸入量＆外国の輸出量：</a:t>
                </a:r>
                <a14:m>
                  <m:oMath xmlns:m="http://schemas.openxmlformats.org/officeDocument/2006/math">
                    <m:sSubSup>
                      <m:sSubSupPr>
                        <m:ctrlPr>
                          <a:rPr lang="en-US" altLang="ja-JP" i="1">
                            <a:solidFill>
                              <a:srgbClr val="000000"/>
                            </a:solidFill>
                            <a:latin typeface="Cambria Math" panose="02040503050406030204" pitchFamily="18" charset="0"/>
                          </a:rPr>
                        </m:ctrlPr>
                      </m:sSubSupPr>
                      <m:e>
                        <m:r>
                          <a:rPr lang="en-US" altLang="ja-JP" i="1">
                            <a:solidFill>
                              <a:srgbClr val="000000"/>
                            </a:solidFill>
                            <a:latin typeface="Cambria Math"/>
                          </a:rPr>
                          <m:t>𝑀</m:t>
                        </m:r>
                      </m:e>
                      <m:sub>
                        <m:r>
                          <a:rPr lang="en-US" altLang="ja-JP" i="1">
                            <a:solidFill>
                              <a:srgbClr val="000000"/>
                            </a:solidFill>
                            <a:latin typeface="Cambria Math"/>
                          </a:rPr>
                          <m:t>1</m:t>
                        </m:r>
                      </m:sub>
                      <m:sup>
                        <m:r>
                          <a:rPr lang="en-US" altLang="ja-JP" i="1">
                            <a:solidFill>
                              <a:srgbClr val="000000"/>
                            </a:solidFill>
                            <a:latin typeface="Cambria Math"/>
                          </a:rPr>
                          <m:t>∗</m:t>
                        </m:r>
                      </m:sup>
                    </m:sSubSup>
                  </m:oMath>
                </a14:m>
                <a:endParaRPr lang="en-US" altLang="ja-JP" dirty="0">
                  <a:solidFill>
                    <a:srgbClr val="000000"/>
                  </a:solidFill>
                </a:endParaRPr>
              </a:p>
              <a:p>
                <a:r>
                  <a:rPr lang="ja-JP" altLang="en-US" dirty="0" smtClean="0">
                    <a:solidFill>
                      <a:srgbClr val="000000"/>
                    </a:solidFill>
                  </a:rPr>
                  <a:t>第</a:t>
                </a:r>
                <a:r>
                  <a:rPr lang="en-US" altLang="ja-JP" dirty="0" smtClean="0">
                    <a:solidFill>
                      <a:srgbClr val="000000"/>
                    </a:solidFill>
                  </a:rPr>
                  <a:t>2</a:t>
                </a:r>
                <a:r>
                  <a:rPr lang="ja-JP" altLang="en-US" dirty="0" smtClean="0">
                    <a:solidFill>
                      <a:srgbClr val="000000"/>
                    </a:solidFill>
                  </a:rPr>
                  <a:t>財：自国</a:t>
                </a:r>
                <a:r>
                  <a:rPr lang="ja-JP" altLang="en-US" dirty="0">
                    <a:solidFill>
                      <a:srgbClr val="000000"/>
                    </a:solidFill>
                  </a:rPr>
                  <a:t>が輸出し、外国が輸入</a:t>
                </a:r>
                <a:endParaRPr lang="en-US" altLang="ja-JP" dirty="0">
                  <a:solidFill>
                    <a:srgbClr val="000000"/>
                  </a:solidFill>
                </a:endParaRPr>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sz="half" idx="1"/>
              </p:nvPr>
            </p:nvSpPr>
            <p:spPr>
              <a:xfrm>
                <a:off x="838199" y="1825625"/>
                <a:ext cx="5610407" cy="4895852"/>
              </a:xfrm>
              <a:blipFill rotWithShape="0">
                <a:blip r:embed="rId3"/>
                <a:stretch>
                  <a:fillRect l="-1846" t="-2114" r="-1412"/>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27</a:t>
            </a:fld>
            <a:endParaRPr kumimoji="1" lang="ja-JP" altLang="en-US" dirty="0"/>
          </a:p>
        </p:txBody>
      </p:sp>
      <p:graphicFrame>
        <p:nvGraphicFramePr>
          <p:cNvPr id="7" name="Object 26"/>
          <p:cNvGraphicFramePr>
            <a:graphicFrameLocks noChangeAspect="1"/>
          </p:cNvGraphicFramePr>
          <p:nvPr>
            <p:extLst>
              <p:ext uri="{D42A27DB-BD31-4B8C-83A1-F6EECF244321}">
                <p14:modId xmlns:p14="http://schemas.microsoft.com/office/powerpoint/2010/main" val="844770390"/>
              </p:ext>
            </p:extLst>
          </p:nvPr>
        </p:nvGraphicFramePr>
        <p:xfrm>
          <a:off x="10101436" y="2648571"/>
          <a:ext cx="536637" cy="357758"/>
        </p:xfrm>
        <a:graphic>
          <a:graphicData uri="http://schemas.openxmlformats.org/presentationml/2006/ole">
            <mc:AlternateContent xmlns:mc="http://schemas.openxmlformats.org/markup-compatibility/2006">
              <mc:Choice xmlns:v="urn:schemas-microsoft-com:vml" Requires="v">
                <p:oleObj spid="_x0000_s15220" name="数式" r:id="rId4" imgW="342751" imgH="228501" progId="Equation.3">
                  <p:embed/>
                </p:oleObj>
              </mc:Choice>
              <mc:Fallback>
                <p:oleObj name="数式" r:id="rId4" imgW="342751" imgH="22850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01436" y="2648571"/>
                        <a:ext cx="536637" cy="3577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24"/>
          <p:cNvGraphicFramePr>
            <a:graphicFrameLocks noChangeAspect="1"/>
          </p:cNvGraphicFramePr>
          <p:nvPr>
            <p:extLst>
              <p:ext uri="{D42A27DB-BD31-4B8C-83A1-F6EECF244321}">
                <p14:modId xmlns:p14="http://schemas.microsoft.com/office/powerpoint/2010/main" val="2025937001"/>
              </p:ext>
            </p:extLst>
          </p:nvPr>
        </p:nvGraphicFramePr>
        <p:xfrm>
          <a:off x="9957420" y="5600899"/>
          <a:ext cx="536637" cy="357758"/>
        </p:xfrm>
        <a:graphic>
          <a:graphicData uri="http://schemas.openxmlformats.org/presentationml/2006/ole">
            <mc:AlternateContent xmlns:mc="http://schemas.openxmlformats.org/markup-compatibility/2006">
              <mc:Choice xmlns:v="urn:schemas-microsoft-com:vml" Requires="v">
                <p:oleObj spid="_x0000_s15221" name="数式" r:id="rId6" imgW="342751" imgH="228501" progId="Equation.3">
                  <p:embed/>
                </p:oleObj>
              </mc:Choice>
              <mc:Fallback>
                <p:oleObj name="数式" r:id="rId6" imgW="342751" imgH="228501"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57420" y="5600899"/>
                        <a:ext cx="536637" cy="3577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16"/>
          <p:cNvGraphicFramePr>
            <a:graphicFrameLocks noChangeAspect="1"/>
          </p:cNvGraphicFramePr>
          <p:nvPr>
            <p:extLst>
              <p:ext uri="{D42A27DB-BD31-4B8C-83A1-F6EECF244321}">
                <p14:modId xmlns:p14="http://schemas.microsoft.com/office/powerpoint/2010/main" val="2612286269"/>
              </p:ext>
            </p:extLst>
          </p:nvPr>
        </p:nvGraphicFramePr>
        <p:xfrm>
          <a:off x="7806697" y="6186487"/>
          <a:ext cx="337820" cy="320040"/>
        </p:xfrm>
        <a:graphic>
          <a:graphicData uri="http://schemas.openxmlformats.org/presentationml/2006/ole">
            <mc:AlternateContent xmlns:mc="http://schemas.openxmlformats.org/markup-compatibility/2006">
              <mc:Choice xmlns:v="urn:schemas-microsoft-com:vml" Requires="v">
                <p:oleObj spid="_x0000_s15222" name="数式" r:id="rId8" imgW="241300" imgH="228600" progId="Equation.3">
                  <p:embed/>
                </p:oleObj>
              </mc:Choice>
              <mc:Fallback>
                <p:oleObj name="数式" r:id="rId8" imgW="241300" imgH="228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06697" y="6186487"/>
                        <a:ext cx="337820" cy="32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14"/>
          <p:cNvGraphicFramePr>
            <a:graphicFrameLocks noChangeAspect="1"/>
          </p:cNvGraphicFramePr>
          <p:nvPr>
            <p:extLst>
              <p:ext uri="{D42A27DB-BD31-4B8C-83A1-F6EECF244321}">
                <p14:modId xmlns:p14="http://schemas.microsoft.com/office/powerpoint/2010/main" val="273143899"/>
              </p:ext>
            </p:extLst>
          </p:nvPr>
        </p:nvGraphicFramePr>
        <p:xfrm>
          <a:off x="6717060" y="4218345"/>
          <a:ext cx="310133" cy="372160"/>
        </p:xfrm>
        <a:graphic>
          <a:graphicData uri="http://schemas.openxmlformats.org/presentationml/2006/ole">
            <mc:AlternateContent xmlns:mc="http://schemas.openxmlformats.org/markup-compatibility/2006">
              <mc:Choice xmlns:v="urn:schemas-microsoft-com:vml" Requires="v">
                <p:oleObj spid="_x0000_s15223" name="数式" r:id="rId10" imgW="190440" imgH="228600" progId="Equation.3">
                  <p:embed/>
                </p:oleObj>
              </mc:Choice>
              <mc:Fallback>
                <p:oleObj name="数式" r:id="rId10" imgW="190440" imgH="2286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17060" y="4218345"/>
                        <a:ext cx="310133" cy="372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Box 109"/>
          <p:cNvSpPr txBox="1">
            <a:spLocks noChangeArrowheads="1"/>
          </p:cNvSpPr>
          <p:nvPr/>
        </p:nvSpPr>
        <p:spPr bwMode="auto">
          <a:xfrm>
            <a:off x="10317460" y="5951796"/>
            <a:ext cx="780243" cy="459480"/>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defTabSz="914400"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cs typeface="ＭＳ Ｐゴシック" pitchFamily="50" charset="-128"/>
              </a:rPr>
              <a:t>輸出量・</a:t>
            </a:r>
            <a:endParaRPr lang="en-US" altLang="ja-JP" sz="1400" dirty="0">
              <a:solidFill>
                <a:prstClr val="black"/>
              </a:solidFill>
              <a:latin typeface="ＭＳ Ｐゴシック" panose="020B0600070205080204" pitchFamily="50" charset="-128"/>
              <a:ea typeface="ＭＳ Ｐゴシック" panose="020B0600070205080204" pitchFamily="50" charset="-128"/>
              <a:cs typeface="ＭＳ Ｐゴシック" pitchFamily="50" charset="-128"/>
            </a:endParaRPr>
          </a:p>
          <a:p>
            <a:pPr defTabSz="914400" fontAlgn="base">
              <a:spcBef>
                <a:spcPct val="0"/>
              </a:spcBef>
              <a:spcAft>
                <a:spcPct val="0"/>
              </a:spcAft>
            </a:pPr>
            <a:r>
              <a:rPr lang="ja-JP" altLang="en-US" sz="1400" dirty="0">
                <a:solidFill>
                  <a:prstClr val="black"/>
                </a:solidFill>
                <a:latin typeface="ＭＳ Ｐゴシック" panose="020B0600070205080204" pitchFamily="50" charset="-128"/>
                <a:ea typeface="ＭＳ Ｐゴシック" panose="020B0600070205080204" pitchFamily="50" charset="-128"/>
                <a:cs typeface="ＭＳ Ｐゴシック" pitchFamily="50" charset="-128"/>
              </a:rPr>
              <a:t>輸入量</a:t>
            </a:r>
            <a:endParaRPr lang="ja-JP" altLang="en-US" sz="4000" dirty="0">
              <a:solidFill>
                <a:prstClr val="black"/>
              </a:solidFill>
              <a:latin typeface="ＭＳ Ｐゴシック" panose="020B0600070205080204" pitchFamily="50" charset="-128"/>
              <a:ea typeface="ＭＳ Ｐゴシック" panose="020B0600070205080204" pitchFamily="50" charset="-128"/>
              <a:cs typeface="ＭＳ Ｐゴシック" pitchFamily="50" charset="-128"/>
            </a:endParaRPr>
          </a:p>
        </p:txBody>
      </p:sp>
      <p:sp>
        <p:nvSpPr>
          <p:cNvPr id="12" name="Line 110"/>
          <p:cNvSpPr>
            <a:spLocks noChangeShapeType="1"/>
          </p:cNvSpPr>
          <p:nvPr/>
        </p:nvSpPr>
        <p:spPr bwMode="auto">
          <a:xfrm>
            <a:off x="9298256" y="3173391"/>
            <a:ext cx="577806" cy="130"/>
          </a:xfrm>
          <a:prstGeom prst="line">
            <a:avLst/>
          </a:prstGeom>
          <a:noFill/>
          <a:ln w="38100">
            <a:solidFill>
              <a:sysClr val="windowText" lastClr="000000">
                <a:lumMod val="75000"/>
                <a:lumOff val="2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13" name="Line 114"/>
          <p:cNvSpPr>
            <a:spLocks noChangeShapeType="1"/>
          </p:cNvSpPr>
          <p:nvPr/>
        </p:nvSpPr>
        <p:spPr bwMode="auto">
          <a:xfrm flipH="1">
            <a:off x="7077099" y="3167671"/>
            <a:ext cx="2221155" cy="2145196"/>
          </a:xfrm>
          <a:prstGeom prst="line">
            <a:avLst/>
          </a:prstGeom>
          <a:noFill/>
          <a:ln w="38100">
            <a:solidFill>
              <a:sysClr val="windowText" lastClr="000000">
                <a:lumMod val="75000"/>
                <a:lumOff val="2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14" name="Text Box 117"/>
          <p:cNvSpPr txBox="1">
            <a:spLocks noChangeArrowheads="1"/>
          </p:cNvSpPr>
          <p:nvPr/>
        </p:nvSpPr>
        <p:spPr bwMode="auto">
          <a:xfrm>
            <a:off x="6497488" y="3167671"/>
            <a:ext cx="564547" cy="419345"/>
          </a:xfrm>
          <a:prstGeom prst="rect">
            <a:avLst/>
          </a:prstGeom>
          <a:noFill/>
          <a:ln w="9525">
            <a:noFill/>
            <a:miter lim="800000"/>
            <a:headEnd/>
            <a:tailEnd/>
          </a:ln>
        </p:spPr>
        <p:txBody>
          <a:bodyPr vert="horz" wrap="none" lIns="74295" tIns="8890" rIns="74295" bIns="8890" numCol="1" anchor="t" anchorCtr="0" compatLnSpc="1">
            <a:prstTxWarp prst="textNoShape">
              <a:avLst/>
            </a:prstTxWarp>
            <a:spAutoFit/>
          </a:bodyPr>
          <a:lstStyle/>
          <a:p>
            <a:pPr defTabSz="914400" fontAlgn="base">
              <a:spcBef>
                <a:spcPct val="0"/>
              </a:spcBef>
              <a:spcAft>
                <a:spcPct val="0"/>
              </a:spcAft>
            </a:pPr>
            <a:endParaRPr lang="ja-JP" altLang="ja-JP">
              <a:solidFill>
                <a:prstClr val="black"/>
              </a:solidFill>
              <a:latin typeface="Arial" pitchFamily="34" charset="0"/>
              <a:ea typeface="ＭＳ Ｐゴシック" pitchFamily="50" charset="-128"/>
              <a:cs typeface="ＭＳ Ｐゴシック" pitchFamily="50" charset="-128"/>
            </a:endParaRPr>
          </a:p>
        </p:txBody>
      </p:sp>
      <p:sp>
        <p:nvSpPr>
          <p:cNvPr id="15" name="Text Box 118"/>
          <p:cNvSpPr txBox="1">
            <a:spLocks noChangeArrowheads="1"/>
          </p:cNvSpPr>
          <p:nvPr/>
        </p:nvSpPr>
        <p:spPr bwMode="auto">
          <a:xfrm>
            <a:off x="6789068" y="6176963"/>
            <a:ext cx="288032" cy="216023"/>
          </a:xfrm>
          <a:prstGeom prst="rect">
            <a:avLst/>
          </a:prstGeom>
          <a:noFill/>
          <a:ln w="9525">
            <a:noFill/>
            <a:miter lim="800000"/>
            <a:headEnd/>
            <a:tailEnd/>
          </a:ln>
        </p:spPr>
        <p:txBody>
          <a:bodyPr vert="horz" wrap="none" lIns="74295" tIns="8890" rIns="74295" bIns="8890" numCol="1" anchor="t" anchorCtr="0" compatLnSpc="1">
            <a:prstTxWarp prst="textNoShape">
              <a:avLst/>
            </a:prstTxWarp>
          </a:bodyPr>
          <a:lstStyle/>
          <a:p>
            <a:pPr defTabSz="914400" fontAlgn="base">
              <a:spcBef>
                <a:spcPct val="0"/>
              </a:spcBef>
              <a:spcAft>
                <a:spcPct val="0"/>
              </a:spcAft>
            </a:pPr>
            <a:r>
              <a:rPr lang="en-US" altLang="ja-JP" sz="1200" i="1" dirty="0">
                <a:solidFill>
                  <a:prstClr val="black"/>
                </a:solidFill>
                <a:latin typeface="Century" pitchFamily="18" charset="0"/>
                <a:ea typeface="ＭＳ 明朝" pitchFamily="17" charset="-128"/>
                <a:cs typeface="ＭＳ Ｐゴシック" pitchFamily="50" charset="-128"/>
              </a:rPr>
              <a:t>O</a:t>
            </a:r>
            <a:endParaRPr lang="en-US" altLang="ja-JP" dirty="0">
              <a:solidFill>
                <a:prstClr val="black"/>
              </a:solidFill>
              <a:latin typeface="Arial" pitchFamily="34" charset="0"/>
              <a:ea typeface="ＭＳ Ｐゴシック" pitchFamily="50" charset="-128"/>
              <a:cs typeface="ＭＳ Ｐゴシック" pitchFamily="50" charset="-128"/>
            </a:endParaRPr>
          </a:p>
        </p:txBody>
      </p:sp>
      <p:sp>
        <p:nvSpPr>
          <p:cNvPr id="18" name="Text Box 130"/>
          <p:cNvSpPr txBox="1">
            <a:spLocks noChangeArrowheads="1"/>
          </p:cNvSpPr>
          <p:nvPr/>
        </p:nvSpPr>
        <p:spPr bwMode="auto">
          <a:xfrm>
            <a:off x="6560273" y="5030675"/>
            <a:ext cx="539849" cy="419345"/>
          </a:xfrm>
          <a:prstGeom prst="rect">
            <a:avLst/>
          </a:prstGeom>
          <a:noFill/>
          <a:ln w="9525">
            <a:noFill/>
            <a:miter lim="800000"/>
            <a:headEnd/>
            <a:tailEnd/>
          </a:ln>
        </p:spPr>
        <p:txBody>
          <a:bodyPr vert="horz" wrap="none" lIns="74295" tIns="8890" rIns="74295" bIns="8890" numCol="1" anchor="t" anchorCtr="0" compatLnSpc="1">
            <a:prstTxWarp prst="textNoShape">
              <a:avLst/>
            </a:prstTxWarp>
            <a:spAutoFit/>
          </a:bodyPr>
          <a:lstStyle/>
          <a:p>
            <a:pPr defTabSz="914400" fontAlgn="base">
              <a:spcBef>
                <a:spcPct val="0"/>
              </a:spcBef>
              <a:spcAft>
                <a:spcPct val="0"/>
              </a:spcAft>
            </a:pPr>
            <a:endParaRPr lang="ja-JP" altLang="ja-JP">
              <a:solidFill>
                <a:prstClr val="black"/>
              </a:solidFill>
              <a:latin typeface="Arial" pitchFamily="34" charset="0"/>
              <a:ea typeface="ＭＳ Ｐゴシック" pitchFamily="50" charset="-128"/>
              <a:cs typeface="ＭＳ Ｐゴシック" pitchFamily="50" charset="-128"/>
            </a:endParaRPr>
          </a:p>
        </p:txBody>
      </p:sp>
      <p:sp>
        <p:nvSpPr>
          <p:cNvPr id="19" name="Line 131"/>
          <p:cNvSpPr>
            <a:spLocks noChangeShapeType="1"/>
          </p:cNvSpPr>
          <p:nvPr/>
        </p:nvSpPr>
        <p:spPr bwMode="auto">
          <a:xfrm>
            <a:off x="7076074" y="3435839"/>
            <a:ext cx="1805303" cy="2159379"/>
          </a:xfrm>
          <a:prstGeom prst="line">
            <a:avLst/>
          </a:prstGeom>
          <a:noFill/>
          <a:ln w="38100">
            <a:solidFill>
              <a:sysClr val="window" lastClr="FFFFFF">
                <a:lumMod val="6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20" name="Line 132"/>
          <p:cNvSpPr>
            <a:spLocks noChangeShapeType="1"/>
          </p:cNvSpPr>
          <p:nvPr/>
        </p:nvSpPr>
        <p:spPr bwMode="auto">
          <a:xfrm>
            <a:off x="7076074" y="4461713"/>
            <a:ext cx="848576" cy="13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pPr defTabSz="914400"/>
            <a:endParaRPr lang="ja-JP" altLang="en-US">
              <a:solidFill>
                <a:prstClr val="black"/>
              </a:solidFill>
              <a:latin typeface="Calibri"/>
              <a:ea typeface="ＭＳ Ｐゴシック" panose="020B0600070205080204" pitchFamily="50" charset="-128"/>
            </a:endParaRPr>
          </a:p>
        </p:txBody>
      </p:sp>
      <p:sp>
        <p:nvSpPr>
          <p:cNvPr id="22" name="Line 213"/>
          <p:cNvSpPr>
            <a:spLocks noChangeShapeType="1"/>
          </p:cNvSpPr>
          <p:nvPr/>
        </p:nvSpPr>
        <p:spPr bwMode="auto">
          <a:xfrm>
            <a:off x="7941409" y="4469166"/>
            <a:ext cx="130" cy="1707797"/>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pPr defTabSz="914400"/>
            <a:endParaRPr lang="ja-JP" altLang="en-US">
              <a:solidFill>
                <a:prstClr val="black"/>
              </a:solidFill>
              <a:latin typeface="Calibri"/>
              <a:ea typeface="ＭＳ Ｐゴシック" panose="020B0600070205080204" pitchFamily="50" charset="-128"/>
            </a:endParaRPr>
          </a:p>
        </p:txBody>
      </p:sp>
      <p:sp>
        <p:nvSpPr>
          <p:cNvPr id="23" name="Text Box 445"/>
          <p:cNvSpPr txBox="1">
            <a:spLocks noChangeArrowheads="1"/>
          </p:cNvSpPr>
          <p:nvPr/>
        </p:nvSpPr>
        <p:spPr bwMode="auto">
          <a:xfrm>
            <a:off x="6998600" y="3173391"/>
            <a:ext cx="502672" cy="270767"/>
          </a:xfrm>
          <a:prstGeom prst="rect">
            <a:avLst/>
          </a:prstGeom>
          <a:noFill/>
          <a:ln w="9525">
            <a:noFill/>
            <a:miter lim="800000"/>
            <a:headEnd/>
            <a:tailEnd/>
          </a:ln>
        </p:spPr>
        <p:txBody>
          <a:bodyPr vert="horz" wrap="none" lIns="74295" tIns="8890" rIns="74295" bIns="8890" numCol="1" anchor="t" anchorCtr="0" compatLnSpc="1">
            <a:prstTxWarp prst="textNoShape">
              <a:avLst/>
            </a:prstTxWarp>
            <a:spAutoFit/>
          </a:bodyPr>
          <a:lstStyle/>
          <a:p>
            <a:pPr defTabSz="914400" fontAlgn="base">
              <a:spcBef>
                <a:spcPct val="0"/>
              </a:spcBef>
              <a:spcAft>
                <a:spcPct val="0"/>
              </a:spcAft>
            </a:pPr>
            <a:endParaRPr lang="ja-JP" altLang="ja-JP">
              <a:solidFill>
                <a:prstClr val="black"/>
              </a:solidFill>
              <a:latin typeface="Arial" pitchFamily="34" charset="0"/>
              <a:ea typeface="ＭＳ Ｐゴシック" pitchFamily="50" charset="-128"/>
              <a:cs typeface="ＭＳ Ｐゴシック" pitchFamily="50" charset="-128"/>
            </a:endParaRPr>
          </a:p>
        </p:txBody>
      </p:sp>
      <p:sp>
        <p:nvSpPr>
          <p:cNvPr id="26" name="Line 110"/>
          <p:cNvSpPr>
            <a:spLocks noChangeShapeType="1"/>
          </p:cNvSpPr>
          <p:nvPr/>
        </p:nvSpPr>
        <p:spPr bwMode="auto">
          <a:xfrm>
            <a:off x="8881377" y="5585988"/>
            <a:ext cx="858455" cy="4160"/>
          </a:xfrm>
          <a:prstGeom prst="line">
            <a:avLst/>
          </a:prstGeom>
          <a:noFill/>
          <a:ln w="38100">
            <a:solidFill>
              <a:sysClr val="window" lastClr="FFFFFF">
                <a:lumMod val="6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27" name="Line 114"/>
          <p:cNvSpPr>
            <a:spLocks noChangeShapeType="1"/>
          </p:cNvSpPr>
          <p:nvPr/>
        </p:nvSpPr>
        <p:spPr bwMode="auto">
          <a:xfrm flipH="1">
            <a:off x="9857774" y="2940710"/>
            <a:ext cx="255951" cy="232810"/>
          </a:xfrm>
          <a:prstGeom prst="line">
            <a:avLst/>
          </a:prstGeom>
          <a:noFill/>
          <a:ln w="38100">
            <a:solidFill>
              <a:sysClr val="windowText" lastClr="000000">
                <a:lumMod val="75000"/>
                <a:lumOff val="2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28" name="Line 131"/>
          <p:cNvSpPr>
            <a:spLocks noChangeShapeType="1"/>
          </p:cNvSpPr>
          <p:nvPr/>
        </p:nvSpPr>
        <p:spPr bwMode="auto">
          <a:xfrm>
            <a:off x="9730688" y="5586073"/>
            <a:ext cx="229433" cy="278957"/>
          </a:xfrm>
          <a:prstGeom prst="line">
            <a:avLst/>
          </a:prstGeom>
          <a:noFill/>
          <a:ln w="38100">
            <a:solidFill>
              <a:sysClr val="window" lastClr="FFFFFF">
                <a:lumMod val="6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a:ea typeface="ＭＳ Ｐゴシック" panose="020B0600070205080204" pitchFamily="50" charset="-128"/>
            </a:endParaRPr>
          </a:p>
        </p:txBody>
      </p:sp>
      <p:sp>
        <p:nvSpPr>
          <p:cNvPr id="29" name="テキスト ボックス 28"/>
          <p:cNvSpPr txBox="1"/>
          <p:nvPr/>
        </p:nvSpPr>
        <p:spPr>
          <a:xfrm>
            <a:off x="6645052" y="2360539"/>
            <a:ext cx="902812"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相対価格</a:t>
            </a:r>
          </a:p>
        </p:txBody>
      </p:sp>
      <p:cxnSp>
        <p:nvCxnSpPr>
          <p:cNvPr id="30" name="Line 495"/>
          <p:cNvCxnSpPr/>
          <p:nvPr/>
        </p:nvCxnSpPr>
        <p:spPr bwMode="auto">
          <a:xfrm flipV="1">
            <a:off x="7077100" y="2648571"/>
            <a:ext cx="0" cy="3528392"/>
          </a:xfrm>
          <a:prstGeom prst="line">
            <a:avLst/>
          </a:prstGeom>
          <a:noFill/>
          <a:ln w="19050">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31" name="Line 496"/>
          <p:cNvCxnSpPr/>
          <p:nvPr/>
        </p:nvCxnSpPr>
        <p:spPr bwMode="auto">
          <a:xfrm>
            <a:off x="7077100" y="6176963"/>
            <a:ext cx="3240360" cy="0"/>
          </a:xfrm>
          <a:prstGeom prst="line">
            <a:avLst/>
          </a:prstGeom>
          <a:noFill/>
          <a:ln w="19050">
            <a:solidFill>
              <a:srgbClr val="000000"/>
            </a:solidFill>
            <a:round/>
            <a:headEnd/>
            <a:tailEnd type="stealth" w="lg" len="lg"/>
          </a:ln>
          <a:extLst>
            <a:ext uri="{909E8E84-426E-40DD-AFC4-6F175D3DCCD1}">
              <a14:hiddenFill xmlns:a14="http://schemas.microsoft.com/office/drawing/2010/main">
                <a:noFill/>
              </a14:hiddenFill>
            </a:ext>
          </a:extLst>
        </p:spPr>
      </p:cxnSp>
      <p:sp>
        <p:nvSpPr>
          <p:cNvPr id="32" name="Oval 22"/>
          <p:cNvSpPr>
            <a:spLocks noChangeAspect="1" noChangeArrowheads="1"/>
          </p:cNvSpPr>
          <p:nvPr/>
        </p:nvSpPr>
        <p:spPr bwMode="auto">
          <a:xfrm flipH="1" flipV="1">
            <a:off x="7902529" y="4433818"/>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graphicFrame>
        <p:nvGraphicFramePr>
          <p:cNvPr id="33" name="Object 10"/>
          <p:cNvGraphicFramePr>
            <a:graphicFrameLocks noChangeAspect="1"/>
          </p:cNvGraphicFramePr>
          <p:nvPr>
            <p:extLst>
              <p:ext uri="{D42A27DB-BD31-4B8C-83A1-F6EECF244321}">
                <p14:modId xmlns:p14="http://schemas.microsoft.com/office/powerpoint/2010/main" val="4029426865"/>
              </p:ext>
            </p:extLst>
          </p:nvPr>
        </p:nvGraphicFramePr>
        <p:xfrm>
          <a:off x="6748652" y="5232027"/>
          <a:ext cx="301625" cy="338137"/>
        </p:xfrm>
        <a:graphic>
          <a:graphicData uri="http://schemas.openxmlformats.org/presentationml/2006/ole">
            <mc:AlternateContent xmlns:mc="http://schemas.openxmlformats.org/markup-compatibility/2006">
              <mc:Choice xmlns:v="urn:schemas-microsoft-com:vml" Requires="v">
                <p:oleObj spid="_x0000_s15224" name="Equation" r:id="rId12" imgW="215640" imgH="241200" progId="Equation.DSMT4">
                  <p:embed/>
                </p:oleObj>
              </mc:Choice>
              <mc:Fallback>
                <p:oleObj name="Equation" r:id="rId12" imgW="215640" imgH="241200" progId="Equation.DSMT4">
                  <p:embed/>
                  <p:pic>
                    <p:nvPicPr>
                      <p:cNvPr id="0" name=""/>
                      <p:cNvPicPr>
                        <a:picLocks noChangeAspect="1" noChangeArrowheads="1"/>
                      </p:cNvPicPr>
                      <p:nvPr/>
                    </p:nvPicPr>
                    <p:blipFill>
                      <a:blip r:embed="rId13"/>
                      <a:srcRect/>
                      <a:stretch>
                        <a:fillRect/>
                      </a:stretch>
                    </p:blipFill>
                    <p:spPr bwMode="auto">
                      <a:xfrm>
                        <a:off x="6748652" y="5232027"/>
                        <a:ext cx="301625"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4" name="Object 11"/>
          <p:cNvGraphicFramePr>
            <a:graphicFrameLocks noChangeAspect="1"/>
          </p:cNvGraphicFramePr>
          <p:nvPr>
            <p:extLst>
              <p:ext uri="{D42A27DB-BD31-4B8C-83A1-F6EECF244321}">
                <p14:modId xmlns:p14="http://schemas.microsoft.com/office/powerpoint/2010/main" val="3076372416"/>
              </p:ext>
            </p:extLst>
          </p:nvPr>
        </p:nvGraphicFramePr>
        <p:xfrm>
          <a:off x="6734175" y="3287713"/>
          <a:ext cx="319088" cy="338137"/>
        </p:xfrm>
        <a:graphic>
          <a:graphicData uri="http://schemas.openxmlformats.org/presentationml/2006/ole">
            <mc:AlternateContent xmlns:mc="http://schemas.openxmlformats.org/markup-compatibility/2006">
              <mc:Choice xmlns:v="urn:schemas-microsoft-com:vml" Requires="v">
                <p:oleObj spid="_x0000_s15225" name="Equation" r:id="rId14" imgW="228600" imgH="241200" progId="Equation.DSMT4">
                  <p:embed/>
                </p:oleObj>
              </mc:Choice>
              <mc:Fallback>
                <p:oleObj name="Equation" r:id="rId14" imgW="228600" imgH="241200" progId="Equation.DSMT4">
                  <p:embed/>
                  <p:pic>
                    <p:nvPicPr>
                      <p:cNvPr id="0" name=""/>
                      <p:cNvPicPr>
                        <a:picLocks noChangeAspect="1" noChangeArrowheads="1"/>
                      </p:cNvPicPr>
                      <p:nvPr/>
                    </p:nvPicPr>
                    <p:blipFill>
                      <a:blip r:embed="rId15"/>
                      <a:srcRect/>
                      <a:stretch>
                        <a:fillRect/>
                      </a:stretch>
                    </p:blipFill>
                    <p:spPr bwMode="auto">
                      <a:xfrm>
                        <a:off x="6734175" y="3287713"/>
                        <a:ext cx="319088"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 name="Object 12"/>
          <p:cNvGraphicFramePr>
            <a:graphicFrameLocks noChangeAspect="1"/>
          </p:cNvGraphicFramePr>
          <p:nvPr>
            <p:extLst>
              <p:ext uri="{D42A27DB-BD31-4B8C-83A1-F6EECF244321}">
                <p14:modId xmlns:p14="http://schemas.microsoft.com/office/powerpoint/2010/main" val="774219048"/>
              </p:ext>
            </p:extLst>
          </p:nvPr>
        </p:nvGraphicFramePr>
        <p:xfrm>
          <a:off x="7077100" y="5201294"/>
          <a:ext cx="360040" cy="399605"/>
        </p:xfrm>
        <a:graphic>
          <a:graphicData uri="http://schemas.openxmlformats.org/presentationml/2006/ole">
            <mc:AlternateContent xmlns:mc="http://schemas.openxmlformats.org/markup-compatibility/2006">
              <mc:Choice xmlns:v="urn:schemas-microsoft-com:vml" Requires="v">
                <p:oleObj spid="_x0000_s15226" name="数式" r:id="rId16" imgW="228600" imgH="253800" progId="Equation.3">
                  <p:embed/>
                </p:oleObj>
              </mc:Choice>
              <mc:Fallback>
                <p:oleObj name="数式" r:id="rId16" imgW="228600" imgH="25380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077100" y="5201294"/>
                        <a:ext cx="360040" cy="3996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Object 13"/>
          <p:cNvGraphicFramePr>
            <a:graphicFrameLocks noChangeAspect="1"/>
          </p:cNvGraphicFramePr>
          <p:nvPr>
            <p:extLst>
              <p:ext uri="{D42A27DB-BD31-4B8C-83A1-F6EECF244321}">
                <p14:modId xmlns:p14="http://schemas.microsoft.com/office/powerpoint/2010/main" val="1163953435"/>
              </p:ext>
            </p:extLst>
          </p:nvPr>
        </p:nvGraphicFramePr>
        <p:xfrm>
          <a:off x="7077100" y="3170915"/>
          <a:ext cx="360040" cy="378792"/>
        </p:xfrm>
        <a:graphic>
          <a:graphicData uri="http://schemas.openxmlformats.org/presentationml/2006/ole">
            <mc:AlternateContent xmlns:mc="http://schemas.openxmlformats.org/markup-compatibility/2006">
              <mc:Choice xmlns:v="urn:schemas-microsoft-com:vml" Requires="v">
                <p:oleObj spid="_x0000_s15227" name="数式" r:id="rId18" imgW="241200" imgH="253800" progId="Equation.3">
                  <p:embed/>
                </p:oleObj>
              </mc:Choice>
              <mc:Fallback>
                <p:oleObj name="数式" r:id="rId18" imgW="241200" imgH="25380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077100" y="3170915"/>
                        <a:ext cx="360040" cy="37879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 name="Object 14"/>
          <p:cNvGraphicFramePr>
            <a:graphicFrameLocks noChangeAspect="1"/>
          </p:cNvGraphicFramePr>
          <p:nvPr>
            <p:extLst>
              <p:ext uri="{D42A27DB-BD31-4B8C-83A1-F6EECF244321}">
                <p14:modId xmlns:p14="http://schemas.microsoft.com/office/powerpoint/2010/main" val="2712022656"/>
              </p:ext>
            </p:extLst>
          </p:nvPr>
        </p:nvGraphicFramePr>
        <p:xfrm>
          <a:off x="8013204" y="4296755"/>
          <a:ext cx="307234" cy="288032"/>
        </p:xfrm>
        <a:graphic>
          <a:graphicData uri="http://schemas.openxmlformats.org/presentationml/2006/ole">
            <mc:AlternateContent xmlns:mc="http://schemas.openxmlformats.org/markup-compatibility/2006">
              <mc:Choice xmlns:v="urn:schemas-microsoft-com:vml" Requires="v">
                <p:oleObj spid="_x0000_s15228" name="数式" r:id="rId20" imgW="203040" imgH="190440" progId="Equation.3">
                  <p:embed/>
                </p:oleObj>
              </mc:Choice>
              <mc:Fallback>
                <p:oleObj name="数式" r:id="rId20" imgW="203040" imgH="19044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013204" y="4296755"/>
                        <a:ext cx="307234" cy="2880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70773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par>
                                <p:cTn id="12" presetID="22" presetClass="entr" presetSubtype="8"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left)">
                                      <p:cBhvr>
                                        <p:cTn id="18" dur="500"/>
                                        <p:tgtEl>
                                          <p:spTgt spid="36"/>
                                        </p:tgtEl>
                                      </p:cBhvr>
                                    </p:animEffect>
                                  </p:childTnLst>
                                </p:cTn>
                              </p:par>
                              <p:par>
                                <p:cTn id="19" presetID="22" presetClass="entr" presetSubtype="8"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childTnLst>
                          </p:cTn>
                        </p:par>
                        <p:par>
                          <p:cTn id="43" fill="hold">
                            <p:stCondLst>
                              <p:cond delay="3000"/>
                            </p:stCondLst>
                            <p:childTnLst>
                              <p:par>
                                <p:cTn id="44" presetID="10" presetClass="entr" presetSubtype="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par>
                                <p:cTn id="47" presetID="10" presetClass="entr" presetSubtype="0"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4000"/>
                            </p:stCondLst>
                            <p:childTnLst>
                              <p:par>
                                <p:cTn id="58" presetID="10"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
                                            <p:txEl>
                                              <p:pRg st="1" end="1"/>
                                            </p:txEl>
                                          </p:spTgt>
                                        </p:tgtEl>
                                        <p:attrNameLst>
                                          <p:attrName>style.visibility</p:attrName>
                                        </p:attrNameLst>
                                      </p:cBhvr>
                                      <p:to>
                                        <p:strVal val="visible"/>
                                      </p:to>
                                    </p:set>
                                    <p:animEffect transition="in" filter="wipe(left)">
                                      <p:cBhvr>
                                        <p:cTn id="66" dur="500"/>
                                        <p:tgtEl>
                                          <p:spTgt spid="3">
                                            <p:txEl>
                                              <p:pRg st="1" end="1"/>
                                            </p:txEl>
                                          </p:spTgt>
                                        </p:tgtEl>
                                      </p:cBhvr>
                                    </p:animEffect>
                                  </p:childTnLst>
                                </p:cTn>
                              </p:par>
                              <p:par>
                                <p:cTn id="67" presetID="10" presetClass="entr" presetSubtype="0" fill="hold"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childTnLst>
                                </p:cTn>
                              </p:par>
                            </p:childTnLst>
                          </p:cTn>
                        </p:par>
                        <p:par>
                          <p:cTn id="70" fill="hold">
                            <p:stCondLst>
                              <p:cond delay="4500"/>
                            </p:stCondLst>
                            <p:childTnLst>
                              <p:par>
                                <p:cTn id="71" presetID="22" presetClass="entr" presetSubtype="8" fill="hold" grpId="0" nodeType="afterEffect">
                                  <p:stCondLst>
                                    <p:cond delay="0"/>
                                  </p:stCondLst>
                                  <p:childTnLst>
                                    <p:set>
                                      <p:cBhvr>
                                        <p:cTn id="72" dur="1" fill="hold">
                                          <p:stCondLst>
                                            <p:cond delay="0"/>
                                          </p:stCondLst>
                                        </p:cTn>
                                        <p:tgtEl>
                                          <p:spTgt spid="3">
                                            <p:txEl>
                                              <p:pRg st="2" end="2"/>
                                            </p:txEl>
                                          </p:spTgt>
                                        </p:tgtEl>
                                        <p:attrNameLst>
                                          <p:attrName>style.visibility</p:attrName>
                                        </p:attrNameLst>
                                      </p:cBhvr>
                                      <p:to>
                                        <p:strVal val="visible"/>
                                      </p:to>
                                    </p:set>
                                    <p:animEffect transition="in" filter="wipe(left)">
                                      <p:cBhvr>
                                        <p:cTn id="73" dur="500"/>
                                        <p:tgtEl>
                                          <p:spTgt spid="3">
                                            <p:txEl>
                                              <p:pRg st="2" end="2"/>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500"/>
                                        <p:tgtEl>
                                          <p:spTgt spid="9"/>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3">
                                            <p:txEl>
                                              <p:pRg st="3" end="3"/>
                                            </p:txEl>
                                          </p:spTgt>
                                        </p:tgtEl>
                                        <p:attrNameLst>
                                          <p:attrName>style.visibility</p:attrName>
                                        </p:attrNameLst>
                                      </p:cBhvr>
                                      <p:to>
                                        <p:strVal val="visible"/>
                                      </p:to>
                                    </p:set>
                                    <p:animEffect transition="in" filter="wipe(left)">
                                      <p:cBhvr>
                                        <p:cTn id="8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P spid="13" grpId="0" animBg="1"/>
      <p:bldP spid="19" grpId="0" animBg="1"/>
      <p:bldP spid="20" grpId="0" animBg="1"/>
      <p:bldP spid="22" grpId="0" animBg="1"/>
      <p:bldP spid="26" grpId="0" animBg="1"/>
      <p:bldP spid="27" grpId="0" animBg="1"/>
      <p:bldP spid="28" grpId="0" animBg="1"/>
      <p:bldP spid="3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t>データによるヘクシャー＝オリーン定理の検証</a:t>
            </a:r>
          </a:p>
        </p:txBody>
      </p:sp>
      <p:sp>
        <p:nvSpPr>
          <p:cNvPr id="3" name="コンテンツ プレースホルダー 2"/>
          <p:cNvSpPr>
            <a:spLocks noGrp="1"/>
          </p:cNvSpPr>
          <p:nvPr>
            <p:ph idx="1"/>
          </p:nvPr>
        </p:nvSpPr>
        <p:spPr>
          <a:xfrm>
            <a:off x="838200" y="1825625"/>
            <a:ext cx="10515600" cy="4895852"/>
          </a:xfrm>
        </p:spPr>
        <p:txBody>
          <a:bodyPr>
            <a:normAutofit/>
          </a:bodyPr>
          <a:lstStyle/>
          <a:p>
            <a:r>
              <a:rPr lang="ja-JP" altLang="en-US" dirty="0"/>
              <a:t>ヘクシャー</a:t>
            </a:r>
            <a:r>
              <a:rPr lang="en-US" altLang="ja-JP" dirty="0"/>
              <a:t>=</a:t>
            </a:r>
            <a:r>
              <a:rPr lang="ja-JP" altLang="en-US" dirty="0"/>
              <a:t>オリーン（</a:t>
            </a:r>
            <a:r>
              <a:rPr lang="en-US" altLang="ja-JP" dirty="0"/>
              <a:t>H-O</a:t>
            </a:r>
            <a:r>
              <a:rPr lang="ja-JP" altLang="en-US" dirty="0"/>
              <a:t>）・モデルが実際の貿易活動を説明できるかどうか、データを用いて確認</a:t>
            </a:r>
            <a:endParaRPr lang="en-US" altLang="ja-JP" dirty="0"/>
          </a:p>
          <a:p>
            <a:pPr lvl="1"/>
            <a:r>
              <a:rPr lang="ja-JP" altLang="en-US" dirty="0"/>
              <a:t>参考文献：</a:t>
            </a:r>
            <a:r>
              <a:rPr lang="ja-JP" altLang="ja-JP" dirty="0"/>
              <a:t>阿部顕三・遠藤正寛『国際経済学（有斐閣アルマ）』</a:t>
            </a:r>
            <a:r>
              <a:rPr lang="ja-JP" altLang="en-US" dirty="0"/>
              <a:t>第</a:t>
            </a:r>
            <a:r>
              <a:rPr lang="en-US" altLang="ja-JP" dirty="0"/>
              <a:t>4</a:t>
            </a:r>
            <a:r>
              <a:rPr lang="ja-JP" altLang="en-US" dirty="0"/>
              <a:t>章</a:t>
            </a:r>
            <a:r>
              <a:rPr lang="en-US" altLang="ja-JP" dirty="0"/>
              <a:t>4</a:t>
            </a:r>
            <a:r>
              <a:rPr lang="ja-JP" altLang="en-US" dirty="0"/>
              <a:t>節</a:t>
            </a:r>
            <a:endParaRPr lang="en-US" altLang="ja-JP" dirty="0"/>
          </a:p>
          <a:p>
            <a:r>
              <a:rPr lang="ja-JP" altLang="en-US" dirty="0"/>
              <a:t>分析対象：日本とアメリカ、中国、韓国の</a:t>
            </a:r>
            <a:r>
              <a:rPr lang="en-US" altLang="ja-JP" dirty="0"/>
              <a:t>2005</a:t>
            </a:r>
            <a:r>
              <a:rPr lang="ja-JP" altLang="en-US" dirty="0"/>
              <a:t>年の対世界貿易</a:t>
            </a:r>
            <a:endParaRPr lang="en-US" altLang="ja-JP" dirty="0"/>
          </a:p>
          <a:p>
            <a:r>
              <a:rPr lang="ja-JP" altLang="en-US" dirty="0"/>
              <a:t>分析の手順：</a:t>
            </a:r>
            <a:endParaRPr lang="en-US" altLang="ja-JP" dirty="0"/>
          </a:p>
          <a:p>
            <a:pPr marL="914400" lvl="1" indent="-457200">
              <a:buFont typeface="+mj-lt"/>
              <a:buAutoNum type="arabicPeriod"/>
            </a:pPr>
            <a:r>
              <a:rPr lang="ja-JP" altLang="en-US" dirty="0"/>
              <a:t>日本が資本豊富国か労働豊富国かをチェック</a:t>
            </a:r>
            <a:endParaRPr lang="en-US" altLang="ja-JP" dirty="0"/>
          </a:p>
          <a:p>
            <a:pPr marL="914400" lvl="1" indent="-457200">
              <a:buFont typeface="+mj-lt"/>
              <a:buAutoNum type="arabicPeriod"/>
            </a:pPr>
            <a:r>
              <a:rPr lang="ja-JP" altLang="en-US" dirty="0"/>
              <a:t>日本の輸出財が資本集約的か労働集約的かをチェック</a:t>
            </a:r>
            <a:endParaRPr lang="en-US" altLang="ja-JP" dirty="0"/>
          </a:p>
          <a:p>
            <a:r>
              <a:rPr lang="en-US" altLang="ja-JP" dirty="0"/>
              <a:t>H-O</a:t>
            </a:r>
            <a:r>
              <a:rPr lang="ja-JP" altLang="en-US" dirty="0"/>
              <a:t>モデルの仮定：生産関数（技術）は各国で同一</a:t>
            </a:r>
            <a:endParaRPr lang="en-US" altLang="ja-JP" dirty="0"/>
          </a:p>
          <a:p>
            <a:r>
              <a:rPr lang="ja-JP" altLang="en-US" dirty="0"/>
              <a:t>→ 労働・資本投入係数：日本の数字を他国にも適用</a:t>
            </a:r>
            <a:endParaRPr lang="en-US" altLang="ja-JP" dirty="0"/>
          </a:p>
          <a:p>
            <a:pPr lvl="1"/>
            <a:r>
              <a:rPr lang="ja-JP" altLang="en-US" dirty="0"/>
              <a:t>現実：労働投入係数は日本、アメリカ、中国、韓国で大きく異なる</a:t>
            </a:r>
            <a:r>
              <a:rPr lang="en-US" altLang="ja-JP" dirty="0"/>
              <a:t> </a:t>
            </a:r>
            <a:r>
              <a:rPr lang="ja-JP" altLang="en-US" dirty="0"/>
              <a:t>→ 分析結果の解釈を誤る恐れあり</a:t>
            </a:r>
          </a:p>
          <a:p>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28</a:t>
            </a:fld>
            <a:endParaRPr lang="ja-JP" altLang="en-US" dirty="0"/>
          </a:p>
        </p:txBody>
      </p:sp>
    </p:spTree>
    <p:extLst>
      <p:ext uri="{BB962C8B-B14F-4D97-AF65-F5344CB8AC3E}">
        <p14:creationId xmlns:p14="http://schemas.microsoft.com/office/powerpoint/2010/main" val="317875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wipe(left)">
                                      <p:cBhvr>
                                        <p:cTn id="39" dur="500"/>
                                        <p:tgtEl>
                                          <p:spTgt spid="3">
                                            <p:txEl>
                                              <p:pRg st="7" end="7"/>
                                            </p:txEl>
                                          </p:spTgt>
                                        </p:tgtEl>
                                      </p:cBhvr>
                                    </p:animEffect>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wipe(left)">
                                      <p:cBhvr>
                                        <p:cTn id="4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データに</a:t>
            </a:r>
            <a:r>
              <a:rPr lang="ja-JP" altLang="en-US" dirty="0" smtClean="0"/>
              <a:t>よる</a:t>
            </a:r>
            <a:r>
              <a:rPr lang="en-US" altLang="ja-JP" dirty="0" smtClean="0"/>
              <a:t>H-O</a:t>
            </a:r>
            <a:r>
              <a:rPr lang="ja-JP" altLang="en-US" dirty="0" smtClean="0"/>
              <a:t>定理</a:t>
            </a:r>
            <a:r>
              <a:rPr lang="ja-JP" altLang="en-US" dirty="0"/>
              <a:t>の検証（つづき）</a:t>
            </a:r>
          </a:p>
        </p:txBody>
      </p:sp>
      <p:sp>
        <p:nvSpPr>
          <p:cNvPr id="3" name="コンテンツ プレースホルダー 2"/>
          <p:cNvSpPr>
            <a:spLocks noGrp="1"/>
          </p:cNvSpPr>
          <p:nvPr>
            <p:ph idx="1"/>
          </p:nvPr>
        </p:nvSpPr>
        <p:spPr>
          <a:xfrm>
            <a:off x="838200" y="1825625"/>
            <a:ext cx="10934700" cy="4351338"/>
          </a:xfrm>
        </p:spPr>
        <p:txBody>
          <a:bodyPr/>
          <a:lstStyle/>
          <a:p>
            <a:r>
              <a:rPr lang="ja-JP" altLang="en-US" dirty="0"/>
              <a:t>労働投入係数：</a:t>
            </a:r>
            <a:endParaRPr lang="en-US" altLang="ja-JP" dirty="0"/>
          </a:p>
          <a:p>
            <a:pPr lvl="1"/>
            <a:r>
              <a:rPr lang="ja-JP" altLang="en-US" dirty="0"/>
              <a:t>日本で</a:t>
            </a:r>
            <a:r>
              <a:rPr lang="en-US" altLang="ja-JP" dirty="0"/>
              <a:t>1</a:t>
            </a:r>
            <a:r>
              <a:rPr lang="ja-JP" altLang="en-US" dirty="0"/>
              <a:t>年間に付加価値</a:t>
            </a:r>
            <a:r>
              <a:rPr lang="en-US" altLang="ja-JP" dirty="0"/>
              <a:t>100</a:t>
            </a:r>
            <a:r>
              <a:rPr lang="ja-JP" altLang="en-US" dirty="0"/>
              <a:t>万ドルを生み出すのに必要な労働者数（単位：人）</a:t>
            </a:r>
          </a:p>
          <a:p>
            <a:r>
              <a:rPr lang="ja-JP" altLang="en-US" dirty="0"/>
              <a:t>資本投入係数：</a:t>
            </a:r>
            <a:endParaRPr lang="en-US" altLang="ja-JP" dirty="0"/>
          </a:p>
          <a:p>
            <a:pPr lvl="1"/>
            <a:r>
              <a:rPr lang="ja-JP" altLang="en-US" dirty="0"/>
              <a:t>日本で</a:t>
            </a:r>
            <a:r>
              <a:rPr lang="en-US" altLang="ja-JP" dirty="0"/>
              <a:t>1</a:t>
            </a:r>
            <a:r>
              <a:rPr lang="ja-JP" altLang="en-US" dirty="0"/>
              <a:t>年間に付加価値</a:t>
            </a:r>
            <a:r>
              <a:rPr lang="en-US" altLang="ja-JP" dirty="0"/>
              <a:t>100</a:t>
            </a:r>
            <a:r>
              <a:rPr lang="ja-JP" altLang="en-US" dirty="0"/>
              <a:t>万ドルを生み出すのに必要な資本ストック（単位：</a:t>
            </a:r>
            <a:r>
              <a:rPr lang="en-US" altLang="ja-JP" dirty="0"/>
              <a:t>100</a:t>
            </a:r>
            <a:r>
              <a:rPr lang="ja-JP" altLang="en-US" dirty="0"/>
              <a:t>万ドル）</a:t>
            </a:r>
          </a:p>
          <a:p>
            <a:r>
              <a:rPr lang="ja-JP" altLang="en-US" dirty="0"/>
              <a:t>各産業の資本ストックの計算方法：</a:t>
            </a:r>
            <a:endParaRPr lang="en-US" altLang="ja-JP" dirty="0"/>
          </a:p>
          <a:p>
            <a:pPr lvl="1"/>
            <a:r>
              <a:rPr lang="ja-JP" altLang="en-US" dirty="0"/>
              <a:t>日本での各産業の総固定資本形成を、毎年の資本償却率を</a:t>
            </a:r>
            <a:r>
              <a:rPr lang="en-US" altLang="ja-JP" dirty="0"/>
              <a:t>10%</a:t>
            </a:r>
            <a:r>
              <a:rPr lang="ja-JP" altLang="en-US" dirty="0"/>
              <a:t>とし、</a:t>
            </a:r>
            <a:r>
              <a:rPr lang="en-US" altLang="ja-JP" dirty="0"/>
              <a:t>1975</a:t>
            </a:r>
            <a:r>
              <a:rPr lang="ja-JP" altLang="en-US" dirty="0"/>
              <a:t>年から</a:t>
            </a:r>
            <a:r>
              <a:rPr lang="en-US" altLang="ja-JP" dirty="0"/>
              <a:t>2005</a:t>
            </a:r>
            <a:r>
              <a:rPr lang="ja-JP" altLang="en-US" dirty="0"/>
              <a:t>年まで積み上げ（非常に粗い方法）</a:t>
            </a:r>
          </a:p>
          <a:p>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29</a:t>
            </a:fld>
            <a:endParaRPr lang="ja-JP" altLang="en-US" dirty="0"/>
          </a:p>
        </p:txBody>
      </p:sp>
    </p:spTree>
    <p:extLst>
      <p:ext uri="{BB962C8B-B14F-4D97-AF65-F5344CB8AC3E}">
        <p14:creationId xmlns:p14="http://schemas.microsoft.com/office/powerpoint/2010/main" val="3931966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モデルの基本設定</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515600" cy="4641850"/>
              </a:xfrm>
            </p:spPr>
            <p:txBody>
              <a:bodyPr>
                <a:normAutofit/>
              </a:bodyPr>
              <a:lstStyle/>
              <a:p>
                <a:r>
                  <a:rPr lang="ja-JP" altLang="en-US" dirty="0"/>
                  <a:t>要素賦存量のみが異なる</a:t>
                </a:r>
                <a:r>
                  <a:rPr lang="en-US" altLang="ja-JP" dirty="0"/>
                  <a:t>2</a:t>
                </a:r>
                <a:r>
                  <a:rPr lang="ja-JP" altLang="en-US" dirty="0"/>
                  <a:t>国（自国と外国）を想定</a:t>
                </a:r>
                <a:endParaRPr lang="en-US" altLang="ja-JP" dirty="0"/>
              </a:p>
              <a:p>
                <a:pPr lvl="1"/>
                <a:r>
                  <a:rPr lang="ja-JP" altLang="en-US" dirty="0"/>
                  <a:t>両国の生産技術と消費者の選好は同一と仮定</a:t>
                </a:r>
                <a:endParaRPr lang="en-US" altLang="ja-JP" dirty="0"/>
              </a:p>
              <a:p>
                <a:pPr lvl="1"/>
                <a:r>
                  <a:rPr lang="en-US" altLang="ja-JP" dirty="0"/>
                  <a:t>2</a:t>
                </a:r>
                <a:r>
                  <a:rPr lang="ja-JP" altLang="en-US" dirty="0" err="1"/>
                  <a:t>つの</a:t>
                </a:r>
                <a:r>
                  <a:rPr lang="ja-JP" altLang="en-US" dirty="0"/>
                  <a:t>財、労働と資本を用いて生産</a:t>
                </a:r>
                <a:endParaRPr lang="en-US" altLang="ja-JP" dirty="0"/>
              </a:p>
              <a:p>
                <a:r>
                  <a:rPr lang="ja-JP" altLang="en-US" dirty="0"/>
                  <a:t>仮定：自国は資本豊富国＆外国は労働豊富国</a:t>
                </a:r>
                <a:endParaRPr lang="en-US" altLang="ja-JP" dirty="0"/>
              </a:p>
              <a:p>
                <a:pPr lvl="1"/>
                <a14:m>
                  <m:oMath xmlns:m="http://schemas.openxmlformats.org/officeDocument/2006/math">
                    <m:r>
                      <a:rPr lang="en-US" altLang="ja-JP">
                        <a:latin typeface="Cambria Math" panose="02040503050406030204" pitchFamily="18" charset="0"/>
                      </a:rPr>
                      <m:t>𝐿</m:t>
                    </m:r>
                  </m:oMath>
                </a14:m>
                <a:r>
                  <a:rPr lang="ja-JP" altLang="en-US" dirty="0"/>
                  <a:t> と </a:t>
                </a:r>
                <a14:m>
                  <m:oMath xmlns:m="http://schemas.openxmlformats.org/officeDocument/2006/math">
                    <m:r>
                      <a:rPr lang="en-US" altLang="ja-JP" dirty="0">
                        <a:latin typeface="Cambria Math" panose="02040503050406030204" pitchFamily="18" charset="0"/>
                      </a:rPr>
                      <m:t>𝐾</m:t>
                    </m:r>
                  </m:oMath>
                </a14:m>
                <a:r>
                  <a:rPr lang="ja-JP" altLang="en-US" dirty="0"/>
                  <a:t> ：自国における労働と資本の賦存量</a:t>
                </a:r>
                <a:endParaRPr lang="en-US" altLang="ja-JP" dirty="0"/>
              </a:p>
              <a:p>
                <a:pPr lvl="1"/>
                <a14:m>
                  <m:oMath xmlns:m="http://schemas.openxmlformats.org/officeDocument/2006/math">
                    <m:sSup>
                      <m:sSupPr>
                        <m:ctrlPr>
                          <a:rPr lang="en-US" altLang="ja-JP" i="1">
                            <a:latin typeface="Cambria Math" panose="02040503050406030204" pitchFamily="18" charset="0"/>
                          </a:rPr>
                        </m:ctrlPr>
                      </m:sSupPr>
                      <m:e>
                        <m:r>
                          <a:rPr lang="en-US" altLang="ja-JP">
                            <a:latin typeface="Cambria Math" panose="02040503050406030204" pitchFamily="18" charset="0"/>
                          </a:rPr>
                          <m:t>𝐿</m:t>
                        </m:r>
                      </m:e>
                      <m:sup>
                        <m:r>
                          <a:rPr lang="en-US" altLang="ja-JP">
                            <a:latin typeface="Cambria Math" panose="02040503050406030204" pitchFamily="18" charset="0"/>
                          </a:rPr>
                          <m:t>𝐹</m:t>
                        </m:r>
                      </m:sup>
                    </m:sSup>
                  </m:oMath>
                </a14:m>
                <a:r>
                  <a:rPr lang="ja-JP" altLang="en-US" dirty="0"/>
                  <a:t>と</a:t>
                </a:r>
                <a14:m>
                  <m:oMath xmlns:m="http://schemas.openxmlformats.org/officeDocument/2006/math">
                    <m:sSup>
                      <m:sSupPr>
                        <m:ctrlPr>
                          <a:rPr lang="en-US" altLang="ja-JP" i="1" dirty="0">
                            <a:latin typeface="Cambria Math" panose="02040503050406030204" pitchFamily="18" charset="0"/>
                          </a:rPr>
                        </m:ctrlPr>
                      </m:sSupPr>
                      <m:e>
                        <m:r>
                          <a:rPr lang="en-US" altLang="ja-JP" dirty="0">
                            <a:latin typeface="Cambria Math" panose="02040503050406030204" pitchFamily="18" charset="0"/>
                          </a:rPr>
                          <m:t>𝐾</m:t>
                        </m:r>
                      </m:e>
                      <m:sup>
                        <m:r>
                          <a:rPr lang="en-US" altLang="ja-JP" dirty="0">
                            <a:latin typeface="Cambria Math" panose="02040503050406030204" pitchFamily="18" charset="0"/>
                          </a:rPr>
                          <m:t>𝐹</m:t>
                        </m:r>
                      </m:sup>
                    </m:sSup>
                  </m:oMath>
                </a14:m>
                <a:r>
                  <a:rPr lang="ja-JP" altLang="en-US" dirty="0"/>
                  <a:t>：外国における労働と資本の賦存量</a:t>
                </a:r>
                <a:endParaRPr lang="en-US" altLang="ja-JP" dirty="0"/>
              </a:p>
              <a:p>
                <a:pPr lvl="1"/>
                <a:endParaRPr lang="en-US" altLang="ja-JP" dirty="0"/>
              </a:p>
              <a:p>
                <a:endParaRPr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515600" cy="4641850"/>
              </a:xfrm>
              <a:blipFill>
                <a:blip r:embed="rId2"/>
                <a:stretch>
                  <a:fillRect l="-1043" t="-275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3</a:t>
            </a:fld>
            <a:endParaRPr lang="ja-JP" altLang="en-US" dirty="0"/>
          </a:p>
        </p:txBody>
      </p:sp>
      <mc:AlternateContent xmlns:mc="http://schemas.openxmlformats.org/markup-compatibility/2006" xmlns:a14="http://schemas.microsoft.com/office/drawing/2010/main">
        <mc:Choice Requires="a14">
          <p:sp>
            <p:nvSpPr>
              <p:cNvPr id="10" name="正方形/長方形 9"/>
              <p:cNvSpPr/>
              <p:nvPr/>
            </p:nvSpPr>
            <p:spPr>
              <a:xfrm>
                <a:off x="8345007" y="3066534"/>
                <a:ext cx="2405595" cy="523220"/>
              </a:xfrm>
              <a:prstGeom prst="rect">
                <a:avLst/>
              </a:prstGeom>
              <a:ln>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f>
                        <m:fPr>
                          <m:type m:val="lin"/>
                          <m:ctrlPr>
                            <a:rPr lang="ja-JP" altLang="en-US" sz="2800" i="1">
                              <a:solidFill>
                                <a:srgbClr val="000000"/>
                              </a:solidFill>
                              <a:latin typeface="Cambria Math" panose="02040503050406030204" pitchFamily="18" charset="0"/>
                            </a:rPr>
                          </m:ctrlPr>
                        </m:fPr>
                        <m:num>
                          <m:r>
                            <a:rPr lang="en-US" altLang="ja-JP" sz="2800" i="1">
                              <a:solidFill>
                                <a:srgbClr val="000000"/>
                              </a:solidFill>
                              <a:latin typeface="Cambria Math"/>
                            </a:rPr>
                            <m:t>𝐾</m:t>
                          </m:r>
                        </m:num>
                        <m:den>
                          <m:r>
                            <a:rPr lang="en-US" altLang="ja-JP" sz="2800" i="1">
                              <a:solidFill>
                                <a:srgbClr val="000000"/>
                              </a:solidFill>
                              <a:latin typeface="Cambria Math"/>
                            </a:rPr>
                            <m:t>𝐿</m:t>
                          </m:r>
                        </m:den>
                      </m:f>
                      <m:r>
                        <a:rPr lang="en-US" altLang="ja-JP" sz="2800" i="1">
                          <a:solidFill>
                            <a:srgbClr val="000000"/>
                          </a:solidFill>
                          <a:latin typeface="Cambria Math"/>
                          <a:ea typeface="Cambria Math"/>
                        </a:rPr>
                        <m:t>&gt;</m:t>
                      </m:r>
                      <m:f>
                        <m:fPr>
                          <m:type m:val="lin"/>
                          <m:ctrlPr>
                            <a:rPr lang="en-US" altLang="ja-JP" sz="2800" i="1">
                              <a:solidFill>
                                <a:srgbClr val="000000"/>
                              </a:solidFill>
                              <a:latin typeface="Cambria Math" panose="02040503050406030204" pitchFamily="18" charset="0"/>
                              <a:ea typeface="Cambria Math"/>
                            </a:rPr>
                          </m:ctrlPr>
                        </m:fPr>
                        <m:num>
                          <m:sSup>
                            <m:sSupPr>
                              <m:ctrlPr>
                                <a:rPr lang="en-US" altLang="ja-JP" sz="2800" i="1">
                                  <a:solidFill>
                                    <a:srgbClr val="000000"/>
                                  </a:solidFill>
                                  <a:latin typeface="Cambria Math" panose="02040503050406030204" pitchFamily="18" charset="0"/>
                                  <a:ea typeface="Cambria Math"/>
                                </a:rPr>
                              </m:ctrlPr>
                            </m:sSupPr>
                            <m:e>
                              <m:r>
                                <a:rPr lang="en-US" altLang="ja-JP" sz="2800" i="1">
                                  <a:solidFill>
                                    <a:srgbClr val="000000"/>
                                  </a:solidFill>
                                  <a:latin typeface="Cambria Math"/>
                                  <a:ea typeface="Cambria Math"/>
                                </a:rPr>
                                <m:t>𝐾</m:t>
                              </m:r>
                            </m:e>
                            <m:sup>
                              <m:r>
                                <a:rPr lang="en-US" altLang="ja-JP" sz="2800" i="1">
                                  <a:solidFill>
                                    <a:srgbClr val="000000"/>
                                  </a:solidFill>
                                  <a:latin typeface="Cambria Math"/>
                                  <a:ea typeface="Cambria Math"/>
                                </a:rPr>
                                <m:t>𝐹</m:t>
                              </m:r>
                            </m:sup>
                          </m:sSup>
                        </m:num>
                        <m:den>
                          <m:sSup>
                            <m:sSupPr>
                              <m:ctrlPr>
                                <a:rPr lang="en-US" altLang="ja-JP" sz="2800" i="1">
                                  <a:solidFill>
                                    <a:srgbClr val="000000"/>
                                  </a:solidFill>
                                  <a:latin typeface="Cambria Math" panose="02040503050406030204" pitchFamily="18" charset="0"/>
                                  <a:ea typeface="Cambria Math"/>
                                </a:rPr>
                              </m:ctrlPr>
                            </m:sSupPr>
                            <m:e>
                              <m:r>
                                <a:rPr lang="en-US" altLang="ja-JP" sz="2800" i="1">
                                  <a:solidFill>
                                    <a:srgbClr val="000000"/>
                                  </a:solidFill>
                                  <a:latin typeface="Cambria Math"/>
                                  <a:ea typeface="Cambria Math"/>
                                </a:rPr>
                                <m:t>𝐿</m:t>
                              </m:r>
                            </m:e>
                            <m:sup>
                              <m:r>
                                <a:rPr lang="en-US" altLang="ja-JP" sz="2800" i="1">
                                  <a:solidFill>
                                    <a:srgbClr val="000000"/>
                                  </a:solidFill>
                                  <a:latin typeface="Cambria Math"/>
                                  <a:ea typeface="Cambria Math"/>
                                </a:rPr>
                                <m:t>𝐹</m:t>
                              </m:r>
                            </m:sup>
                          </m:sSup>
                        </m:den>
                      </m:f>
                    </m:oMath>
                  </m:oMathPara>
                </a14:m>
                <a:endParaRPr lang="ja-JP" altLang="en-US" sz="2800" dirty="0"/>
              </a:p>
            </p:txBody>
          </p:sp>
        </mc:Choice>
        <mc:Fallback xmlns="">
          <p:sp>
            <p:nvSpPr>
              <p:cNvPr id="10" name="正方形/長方形 9"/>
              <p:cNvSpPr>
                <a:spLocks noRot="1" noChangeAspect="1" noMove="1" noResize="1" noEditPoints="1" noAdjustHandles="1" noChangeArrowheads="1" noChangeShapeType="1" noTextEdit="1"/>
              </p:cNvSpPr>
              <p:nvPr/>
            </p:nvSpPr>
            <p:spPr>
              <a:xfrm>
                <a:off x="8345007" y="3066534"/>
                <a:ext cx="2405595" cy="523220"/>
              </a:xfrm>
              <a:prstGeom prst="rect">
                <a:avLst/>
              </a:prstGeom>
              <a:blipFill>
                <a:blip r:embed="rId3"/>
                <a:stretch>
                  <a:fillRect/>
                </a:stretch>
              </a:blipFill>
              <a:ln>
                <a:solidFill>
                  <a:schemeClr val="tx1"/>
                </a:solidFill>
              </a:ln>
            </p:spPr>
            <p:txBody>
              <a:bodyPr/>
              <a:lstStyle/>
              <a:p>
                <a:r>
                  <a:rPr lang="ja-JP" altLang="en-US">
                    <a:noFill/>
                  </a:rPr>
                  <a:t> </a:t>
                </a:r>
              </a:p>
            </p:txBody>
          </p:sp>
        </mc:Fallback>
      </mc:AlternateContent>
    </p:spTree>
    <p:extLst>
      <p:ext uri="{BB962C8B-B14F-4D97-AF65-F5344CB8AC3E}">
        <p14:creationId xmlns:p14="http://schemas.microsoft.com/office/powerpoint/2010/main" val="420976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left)">
                                      <p:cBhvr>
                                        <p:cTn id="28" dur="500"/>
                                        <p:tgtEl>
                                          <p:spTgt spid="3">
                                            <p:txEl>
                                              <p:pRg st="4" end="4"/>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left)">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データに</a:t>
            </a:r>
            <a:r>
              <a:rPr lang="ja-JP" altLang="en-US" dirty="0" smtClean="0"/>
              <a:t>よる</a:t>
            </a:r>
            <a:r>
              <a:rPr lang="en-US" altLang="ja-JP" dirty="0" smtClean="0"/>
              <a:t>H-O</a:t>
            </a:r>
            <a:r>
              <a:rPr lang="ja-JP" altLang="en-US" dirty="0" smtClean="0"/>
              <a:t>定理</a:t>
            </a:r>
            <a:r>
              <a:rPr lang="ja-JP" altLang="en-US" dirty="0"/>
              <a:t>の検証（つづき）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資本・労働比率：資本投入係数と労働投入係数の比</a:t>
            </a:r>
            <a:endParaRPr lang="en-US" altLang="ja-JP" dirty="0"/>
          </a:p>
          <a:p>
            <a:pPr lvl="1"/>
            <a:r>
              <a:rPr lang="ja-JP" altLang="en-US" dirty="0"/>
              <a:t>この値が大きいほど資本集約的、小さいほど労働集約的</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30</a:t>
            </a:fld>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3849579105"/>
              </p:ext>
            </p:extLst>
          </p:nvPr>
        </p:nvGraphicFramePr>
        <p:xfrm>
          <a:off x="1257300" y="2920002"/>
          <a:ext cx="7484866" cy="3123612"/>
        </p:xfrm>
        <a:graphic>
          <a:graphicData uri="http://schemas.openxmlformats.org/drawingml/2006/table">
            <a:tbl>
              <a:tblPr/>
              <a:tblGrid>
                <a:gridCol w="1271249">
                  <a:extLst>
                    <a:ext uri="{9D8B030D-6E8A-4147-A177-3AD203B41FA5}">
                      <a16:colId xmlns:a16="http://schemas.microsoft.com/office/drawing/2014/main" xmlns="" val="1204680714"/>
                    </a:ext>
                  </a:extLst>
                </a:gridCol>
                <a:gridCol w="727382">
                  <a:extLst>
                    <a:ext uri="{9D8B030D-6E8A-4147-A177-3AD203B41FA5}">
                      <a16:colId xmlns:a16="http://schemas.microsoft.com/office/drawing/2014/main" xmlns="" val="3033996751"/>
                    </a:ext>
                  </a:extLst>
                </a:gridCol>
                <a:gridCol w="1782152">
                  <a:extLst>
                    <a:ext uri="{9D8B030D-6E8A-4147-A177-3AD203B41FA5}">
                      <a16:colId xmlns:a16="http://schemas.microsoft.com/office/drawing/2014/main" xmlns="" val="1692817105"/>
                    </a:ext>
                  </a:extLst>
                </a:gridCol>
                <a:gridCol w="1840394">
                  <a:extLst>
                    <a:ext uri="{9D8B030D-6E8A-4147-A177-3AD203B41FA5}">
                      <a16:colId xmlns:a16="http://schemas.microsoft.com/office/drawing/2014/main" xmlns="" val="2292391952"/>
                    </a:ext>
                  </a:extLst>
                </a:gridCol>
                <a:gridCol w="1863689">
                  <a:extLst>
                    <a:ext uri="{9D8B030D-6E8A-4147-A177-3AD203B41FA5}">
                      <a16:colId xmlns:a16="http://schemas.microsoft.com/office/drawing/2014/main" xmlns="" val="3932863890"/>
                    </a:ext>
                  </a:extLst>
                </a:gridCol>
              </a:tblGrid>
              <a:tr h="433724">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産業名</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a:solidFill>
                            <a:schemeClr val="tx1"/>
                          </a:solidFill>
                          <a:latin typeface="ＭＳ Ｐゴシック"/>
                        </a:rPr>
                        <a:t>労働投入係数</a:t>
                      </a:r>
                    </a:p>
                  </a:txBody>
                  <a:tcPr marL="6879" marR="6879" marT="6879"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zh-TW" altLang="en-US" sz="2000" b="0" i="0" u="none" strike="noStrike" baseline="0">
                          <a:solidFill>
                            <a:schemeClr val="tx1"/>
                          </a:solidFill>
                          <a:latin typeface="ＭＳ Ｐゴシック"/>
                        </a:rPr>
                        <a:t>資本投入係数</a:t>
                      </a:r>
                    </a:p>
                  </a:txBody>
                  <a:tcPr marL="6879" marR="6879" marT="6879"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a:solidFill>
                            <a:schemeClr val="tx1"/>
                          </a:solidFill>
                          <a:latin typeface="ＭＳ Ｐゴシック"/>
                        </a:rPr>
                        <a:t>資本・労働比率</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849055584"/>
                  </a:ext>
                </a:extLst>
              </a:tr>
              <a:tr h="336236">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食料・飲料</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11.47 </a:t>
                      </a:r>
                    </a:p>
                  </a:txBody>
                  <a:tcPr marL="6879" marR="6879" marT="6879"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0.72 </a:t>
                      </a:r>
                    </a:p>
                  </a:txBody>
                  <a:tcPr marL="6879" marR="6879" marT="687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a:solidFill>
                            <a:schemeClr val="tx1"/>
                          </a:solidFill>
                          <a:latin typeface="ＭＳ Ｐゴシック"/>
                        </a:rPr>
                        <a:t>0.06 </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3629575462"/>
                  </a:ext>
                </a:extLst>
              </a:tr>
              <a:tr h="336236">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繊維・衣料・皮革</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19.90 </a:t>
                      </a:r>
                    </a:p>
                  </a:txBody>
                  <a:tcPr marL="6879" marR="6879" marT="6879"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0.65 </a:t>
                      </a:r>
                    </a:p>
                  </a:txBody>
                  <a:tcPr marL="6879" marR="6879" marT="6879"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0.03 </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2680984195"/>
                  </a:ext>
                </a:extLst>
              </a:tr>
              <a:tr h="336236">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化学製品</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5.39 </a:t>
                      </a:r>
                    </a:p>
                  </a:txBody>
                  <a:tcPr marL="6879" marR="6879" marT="6879"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a:solidFill>
                            <a:schemeClr val="tx1"/>
                          </a:solidFill>
                          <a:latin typeface="ＭＳ Ｐゴシック"/>
                        </a:rPr>
                        <a:t>0.92 </a:t>
                      </a:r>
                    </a:p>
                  </a:txBody>
                  <a:tcPr marL="6879" marR="6879" marT="6879"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0.17 </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2212355379"/>
                  </a:ext>
                </a:extLst>
              </a:tr>
              <a:tr h="336236">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金属製品</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7.32 </a:t>
                      </a:r>
                    </a:p>
                  </a:txBody>
                  <a:tcPr marL="6879" marR="6879" marT="6879"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0.90 </a:t>
                      </a:r>
                    </a:p>
                  </a:txBody>
                  <a:tcPr marL="6879" marR="6879" marT="6879"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0.12 </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3583273344"/>
                  </a:ext>
                </a:extLst>
              </a:tr>
              <a:tr h="336236">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一般機械</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a:solidFill>
                            <a:schemeClr val="tx1"/>
                          </a:solidFill>
                          <a:latin typeface="ＭＳ Ｐゴシック"/>
                        </a:rPr>
                        <a:t>8.06 </a:t>
                      </a:r>
                    </a:p>
                  </a:txBody>
                  <a:tcPr marL="6879" marR="6879" marT="6879"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0.70 </a:t>
                      </a:r>
                    </a:p>
                  </a:txBody>
                  <a:tcPr marL="6879" marR="6879" marT="6879"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0.09 </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38154063"/>
                  </a:ext>
                </a:extLst>
              </a:tr>
              <a:tr h="336236">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電気機器</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7.79 </a:t>
                      </a:r>
                    </a:p>
                  </a:txBody>
                  <a:tcPr marL="6879" marR="6879" marT="6879"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1.50 </a:t>
                      </a:r>
                    </a:p>
                  </a:txBody>
                  <a:tcPr marL="6879" marR="6879" marT="6879"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0.19 </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960443194"/>
                  </a:ext>
                </a:extLst>
              </a:tr>
              <a:tr h="336236">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精密機器</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a:solidFill>
                            <a:schemeClr val="tx1"/>
                          </a:solidFill>
                          <a:latin typeface="ＭＳ Ｐゴシック"/>
                        </a:rPr>
                        <a:t>8.69 </a:t>
                      </a:r>
                    </a:p>
                  </a:txBody>
                  <a:tcPr marL="6879" marR="6879" marT="6879"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0.61 </a:t>
                      </a:r>
                    </a:p>
                  </a:txBody>
                  <a:tcPr marL="6879" marR="6879" marT="6879"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0.07 </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3173431077"/>
                  </a:ext>
                </a:extLst>
              </a:tr>
              <a:tr h="336236">
                <a:tc gridSpan="2">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輸送用機器</a:t>
                      </a:r>
                    </a:p>
                  </a:txBody>
                  <a:tcPr marL="6879" marR="6879" marT="687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a:solidFill>
                            <a:schemeClr val="tx1"/>
                          </a:solidFill>
                          <a:latin typeface="ＭＳ Ｐゴシック"/>
                        </a:rPr>
                        <a:t>6.17 </a:t>
                      </a:r>
                    </a:p>
                  </a:txBody>
                  <a:tcPr marL="6879" marR="6879" marT="6879"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0.99 </a:t>
                      </a:r>
                    </a:p>
                  </a:txBody>
                  <a:tcPr marL="6879" marR="6879" marT="6879"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0.16 </a:t>
                      </a:r>
                    </a:p>
                  </a:txBody>
                  <a:tcPr marL="6879" marR="6879" marT="687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824758388"/>
                  </a:ext>
                </a:extLst>
              </a:tr>
            </a:tbl>
          </a:graphicData>
        </a:graphic>
      </p:graphicFrame>
      <p:sp>
        <p:nvSpPr>
          <p:cNvPr id="6" name="四角形: 角を丸くする 5"/>
          <p:cNvSpPr/>
          <p:nvPr/>
        </p:nvSpPr>
        <p:spPr>
          <a:xfrm>
            <a:off x="1257300" y="5054600"/>
            <a:ext cx="7484866" cy="31750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8856466" y="4982517"/>
            <a:ext cx="2279791" cy="461665"/>
          </a:xfrm>
          <a:prstGeom prst="rect">
            <a:avLst/>
          </a:prstGeom>
        </p:spPr>
        <p:txBody>
          <a:bodyPr wrap="none">
            <a:spAutoFit/>
          </a:bodyPr>
          <a:lstStyle/>
          <a:p>
            <a:r>
              <a:rPr lang="ja-JP" altLang="en-US" sz="2400" dirty="0">
                <a:solidFill>
                  <a:srgbClr val="FF0000"/>
                </a:solidFill>
              </a:rPr>
              <a:t>最も資本集約的</a:t>
            </a:r>
          </a:p>
        </p:txBody>
      </p:sp>
      <p:sp>
        <p:nvSpPr>
          <p:cNvPr id="9" name="四角形: 角を丸くする 8"/>
          <p:cNvSpPr/>
          <p:nvPr/>
        </p:nvSpPr>
        <p:spPr>
          <a:xfrm>
            <a:off x="1257300" y="3692529"/>
            <a:ext cx="7484866" cy="317500"/>
          </a:xfrm>
          <a:prstGeom prst="round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856466" y="3620446"/>
            <a:ext cx="2279791" cy="461665"/>
          </a:xfrm>
          <a:prstGeom prst="rect">
            <a:avLst/>
          </a:prstGeom>
        </p:spPr>
        <p:txBody>
          <a:bodyPr wrap="none">
            <a:spAutoFit/>
          </a:bodyPr>
          <a:lstStyle/>
          <a:p>
            <a:r>
              <a:rPr lang="ja-JP" altLang="en-US" sz="2400" dirty="0" smtClean="0">
                <a:solidFill>
                  <a:srgbClr val="0070C0"/>
                </a:solidFill>
              </a:rPr>
              <a:t>最も労働集約的</a:t>
            </a:r>
            <a:endParaRPr lang="ja-JP" altLang="en-US" sz="2400" dirty="0">
              <a:solidFill>
                <a:srgbClr val="0070C0"/>
              </a:solidFill>
            </a:endParaRPr>
          </a:p>
        </p:txBody>
      </p:sp>
    </p:spTree>
    <p:extLst>
      <p:ext uri="{BB962C8B-B14F-4D97-AF65-F5344CB8AC3E}">
        <p14:creationId xmlns:p14="http://schemas.microsoft.com/office/powerpoint/2010/main" val="1228053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p:bldP spid="9" grpId="0" animBg="1"/>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データに</a:t>
            </a:r>
            <a:r>
              <a:rPr lang="ja-JP" altLang="en-US" dirty="0" smtClean="0"/>
              <a:t>よる</a:t>
            </a:r>
            <a:r>
              <a:rPr lang="en-US" altLang="ja-JP" dirty="0" smtClean="0"/>
              <a:t>H-O</a:t>
            </a:r>
            <a:r>
              <a:rPr lang="ja-JP" altLang="en-US" dirty="0" smtClean="0"/>
              <a:t>定理</a:t>
            </a:r>
            <a:r>
              <a:rPr lang="ja-JP" altLang="en-US" dirty="0"/>
              <a:t>の検証（つづき）</a:t>
            </a:r>
            <a:endParaRPr kumimoji="1" lang="ja-JP" altLang="en-US" dirty="0"/>
          </a:p>
        </p:txBody>
      </p:sp>
      <p:sp>
        <p:nvSpPr>
          <p:cNvPr id="3" name="コンテンツ プレースホルダー 2"/>
          <p:cNvSpPr>
            <a:spLocks noGrp="1"/>
          </p:cNvSpPr>
          <p:nvPr>
            <p:ph idx="1"/>
          </p:nvPr>
        </p:nvSpPr>
        <p:spPr>
          <a:xfrm>
            <a:off x="838200" y="1690689"/>
            <a:ext cx="11156004" cy="5030787"/>
          </a:xfrm>
        </p:spPr>
        <p:txBody>
          <a:bodyPr>
            <a:normAutofit/>
          </a:bodyPr>
          <a:lstStyle/>
          <a:p>
            <a:r>
              <a:rPr lang="ja-JP" altLang="en-US" dirty="0"/>
              <a:t>各国の労働者数：</a:t>
            </a:r>
            <a:endParaRPr lang="en-US" altLang="ja-JP" dirty="0"/>
          </a:p>
          <a:p>
            <a:pPr lvl="1"/>
            <a:r>
              <a:rPr lang="en-US" altLang="ja-JP" dirty="0"/>
              <a:t>2005</a:t>
            </a:r>
            <a:r>
              <a:rPr lang="ja-JP" altLang="en-US" dirty="0"/>
              <a:t>年の総労働人口</a:t>
            </a:r>
          </a:p>
          <a:p>
            <a:r>
              <a:rPr lang="ja-JP" altLang="en-US" dirty="0"/>
              <a:t>各国の資本ストック：</a:t>
            </a:r>
            <a:endParaRPr lang="en-US" altLang="ja-JP" dirty="0"/>
          </a:p>
          <a:p>
            <a:pPr lvl="1"/>
            <a:r>
              <a:rPr lang="en-US" altLang="ja-JP" dirty="0"/>
              <a:t>2000</a:t>
            </a:r>
            <a:r>
              <a:rPr lang="ja-JP" altLang="en-US" dirty="0"/>
              <a:t>年の物価で評価した総固定資本形成の米ドル額を、毎年の償却率を</a:t>
            </a:r>
            <a:r>
              <a:rPr lang="en-US" altLang="ja-JP" dirty="0"/>
              <a:t>10%</a:t>
            </a:r>
            <a:r>
              <a:rPr lang="ja-JP" altLang="en-US" dirty="0"/>
              <a:t>とし、</a:t>
            </a:r>
            <a:r>
              <a:rPr lang="en-US" altLang="ja-JP" dirty="0"/>
              <a:t>1975 </a:t>
            </a:r>
            <a:r>
              <a:rPr lang="ja-JP" altLang="en-US" dirty="0"/>
              <a:t>年から</a:t>
            </a:r>
            <a:r>
              <a:rPr lang="en-US" altLang="ja-JP" dirty="0"/>
              <a:t>2005</a:t>
            </a:r>
            <a:r>
              <a:rPr lang="ja-JP" altLang="en-US" dirty="0"/>
              <a:t>年まで積み上げて推計（非常に粗い方法）</a:t>
            </a:r>
            <a:endParaRPr lang="en-US" altLang="ja-JP" dirty="0"/>
          </a:p>
          <a:p>
            <a:pPr lvl="1"/>
            <a:endParaRPr lang="en-US" altLang="ja-JP" dirty="0"/>
          </a:p>
          <a:p>
            <a:pPr lvl="1"/>
            <a:endParaRPr lang="en-US" altLang="ja-JP" dirty="0"/>
          </a:p>
          <a:p>
            <a:pPr lvl="1"/>
            <a:endParaRPr lang="en-US" altLang="ja-JP" dirty="0"/>
          </a:p>
          <a:p>
            <a:pPr lvl="1"/>
            <a:endParaRPr lang="ja-JP" altLang="en-US" dirty="0"/>
          </a:p>
          <a:p>
            <a:r>
              <a:rPr lang="ja-JP" altLang="en-US" dirty="0"/>
              <a:t>労働者</a:t>
            </a:r>
            <a:r>
              <a:rPr lang="en-US" altLang="ja-JP" dirty="0"/>
              <a:t>1</a:t>
            </a:r>
            <a:r>
              <a:rPr lang="ja-JP" altLang="en-US" dirty="0"/>
              <a:t>人当たりの資本ストック額（要素賦存比率）：</a:t>
            </a:r>
          </a:p>
          <a:p>
            <a:pPr lvl="1"/>
            <a:r>
              <a:rPr lang="ja-JP" altLang="en-US" dirty="0"/>
              <a:t>大きい順：日本、アメリカ、韓国、中国</a:t>
            </a:r>
            <a:r>
              <a:rPr lang="en-US" altLang="ja-JP" dirty="0"/>
              <a:t> </a:t>
            </a:r>
            <a:r>
              <a:rPr lang="ja-JP" altLang="en-US" dirty="0"/>
              <a:t>→ 日本は他の</a:t>
            </a:r>
            <a:r>
              <a:rPr lang="en-US" altLang="ja-JP" dirty="0"/>
              <a:t>3</a:t>
            </a:r>
            <a:r>
              <a:rPr lang="ja-JP" altLang="en-US" dirty="0"/>
              <a:t>国と比べて資本豊富国と定義可能</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31</a:t>
            </a:fld>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1061260988"/>
              </p:ext>
            </p:extLst>
          </p:nvPr>
        </p:nvGraphicFramePr>
        <p:xfrm>
          <a:off x="1097548" y="3868988"/>
          <a:ext cx="8451095" cy="1399116"/>
        </p:xfrm>
        <a:graphic>
          <a:graphicData uri="http://schemas.openxmlformats.org/drawingml/2006/table">
            <a:tbl>
              <a:tblPr/>
              <a:tblGrid>
                <a:gridCol w="1501654">
                  <a:extLst>
                    <a:ext uri="{9D8B030D-6E8A-4147-A177-3AD203B41FA5}">
                      <a16:colId xmlns:a16="http://schemas.microsoft.com/office/drawing/2014/main" xmlns="" val="828696592"/>
                    </a:ext>
                  </a:extLst>
                </a:gridCol>
                <a:gridCol w="2307489">
                  <a:extLst>
                    <a:ext uri="{9D8B030D-6E8A-4147-A177-3AD203B41FA5}">
                      <a16:colId xmlns:a16="http://schemas.microsoft.com/office/drawing/2014/main" xmlns="" val="3334656578"/>
                    </a:ext>
                  </a:extLst>
                </a:gridCol>
                <a:gridCol w="1152558">
                  <a:extLst>
                    <a:ext uri="{9D8B030D-6E8A-4147-A177-3AD203B41FA5}">
                      <a16:colId xmlns:a16="http://schemas.microsoft.com/office/drawing/2014/main" xmlns="" val="3782910735"/>
                    </a:ext>
                  </a:extLst>
                </a:gridCol>
                <a:gridCol w="1283170">
                  <a:extLst>
                    <a:ext uri="{9D8B030D-6E8A-4147-A177-3AD203B41FA5}">
                      <a16:colId xmlns:a16="http://schemas.microsoft.com/office/drawing/2014/main" xmlns="" val="559788937"/>
                    </a:ext>
                  </a:extLst>
                </a:gridCol>
                <a:gridCol w="1103112">
                  <a:extLst>
                    <a:ext uri="{9D8B030D-6E8A-4147-A177-3AD203B41FA5}">
                      <a16:colId xmlns:a16="http://schemas.microsoft.com/office/drawing/2014/main" xmlns="" val="1409266356"/>
                    </a:ext>
                  </a:extLst>
                </a:gridCol>
                <a:gridCol w="1103112">
                  <a:extLst>
                    <a:ext uri="{9D8B030D-6E8A-4147-A177-3AD203B41FA5}">
                      <a16:colId xmlns:a16="http://schemas.microsoft.com/office/drawing/2014/main" xmlns="" val="2547735503"/>
                    </a:ext>
                  </a:extLst>
                </a:gridCol>
              </a:tblGrid>
              <a:tr h="127946">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1800" b="0" i="0" u="none" strike="noStrike" dirty="0">
                          <a:solidFill>
                            <a:schemeClr val="tx1"/>
                          </a:solidFill>
                          <a:latin typeface="ＭＳ Ｐゴシック"/>
                        </a:rPr>
                        <a:t>　</a:t>
                      </a:r>
                    </a:p>
                  </a:txBody>
                  <a:tcPr marL="6879" marR="6879" marT="6879"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1800" b="0" i="0" u="none" strike="noStrike" dirty="0">
                          <a:solidFill>
                            <a:schemeClr val="tx1"/>
                          </a:solidFill>
                          <a:latin typeface="ＭＳ Ｐゴシック"/>
                        </a:rPr>
                        <a:t>　</a:t>
                      </a:r>
                    </a:p>
                  </a:txBody>
                  <a:tcPr marL="6879" marR="6879" marT="6879"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1800" b="0" i="0" u="none" strike="noStrike" dirty="0">
                          <a:solidFill>
                            <a:schemeClr val="tx1"/>
                          </a:solidFill>
                          <a:latin typeface="ＭＳ Ｐゴシック"/>
                        </a:rPr>
                        <a:t>日本</a:t>
                      </a:r>
                    </a:p>
                  </a:txBody>
                  <a:tcPr marL="6879" marR="6879" marT="6879"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1800" b="0" i="0" u="none" strike="noStrike" dirty="0">
                          <a:solidFill>
                            <a:schemeClr val="tx1"/>
                          </a:solidFill>
                          <a:latin typeface="ＭＳ Ｐゴシック"/>
                        </a:rPr>
                        <a:t>アメリカ</a:t>
                      </a:r>
                    </a:p>
                  </a:txBody>
                  <a:tcPr marL="6879" marR="6879" marT="6879"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1800" b="0" i="0" u="none" strike="noStrike" dirty="0">
                          <a:solidFill>
                            <a:schemeClr val="tx1"/>
                          </a:solidFill>
                          <a:latin typeface="ＭＳ Ｐゴシック"/>
                        </a:rPr>
                        <a:t>中国</a:t>
                      </a:r>
                    </a:p>
                  </a:txBody>
                  <a:tcPr marL="6879" marR="6879" marT="6879"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1800" b="0" i="0" u="none" strike="noStrike" dirty="0">
                          <a:solidFill>
                            <a:schemeClr val="tx1"/>
                          </a:solidFill>
                          <a:latin typeface="ＭＳ Ｐゴシック"/>
                        </a:rPr>
                        <a:t>韓国</a:t>
                      </a:r>
                    </a:p>
                  </a:txBody>
                  <a:tcPr marL="6879" marR="6879" marT="6879"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544782157"/>
                  </a:ext>
                </a:extLst>
              </a:tr>
              <a:tr h="127946">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1800" b="0" i="0" u="none" strike="noStrike" dirty="0">
                          <a:solidFill>
                            <a:schemeClr val="tx1"/>
                          </a:solidFill>
                          <a:latin typeface="ＭＳ Ｐゴシック"/>
                        </a:rPr>
                        <a:t>労働者数</a:t>
                      </a:r>
                    </a:p>
                  </a:txBody>
                  <a:tcPr marL="6879" marR="6879" marT="687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1800" b="0" i="0" u="none" strike="noStrike" dirty="0">
                          <a:solidFill>
                            <a:schemeClr val="tx1"/>
                          </a:solidFill>
                          <a:latin typeface="ＭＳ Ｐゴシック"/>
                        </a:rPr>
                        <a:t>（単位：千人）</a:t>
                      </a:r>
                    </a:p>
                  </a:txBody>
                  <a:tcPr marL="6879" marR="6879" marT="687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66,680 </a:t>
                      </a:r>
                    </a:p>
                  </a:txBody>
                  <a:tcPr marL="6879" marR="6879" marT="6879"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153,467 </a:t>
                      </a:r>
                    </a:p>
                  </a:txBody>
                  <a:tcPr marL="6879" marR="6879" marT="6879"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a:solidFill>
                            <a:schemeClr val="tx1"/>
                          </a:solidFill>
                          <a:latin typeface="ＭＳ Ｐゴシック"/>
                        </a:rPr>
                        <a:t>772,594 </a:t>
                      </a:r>
                    </a:p>
                  </a:txBody>
                  <a:tcPr marL="6879" marR="6879" marT="6879"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24,047 </a:t>
                      </a:r>
                    </a:p>
                  </a:txBody>
                  <a:tcPr marL="6879" marR="6879" marT="6879"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201657483"/>
                  </a:ext>
                </a:extLst>
              </a:tr>
              <a:tr h="127946">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1800" b="0" i="0" u="none" strike="noStrike" dirty="0">
                          <a:solidFill>
                            <a:schemeClr val="tx1"/>
                          </a:solidFill>
                          <a:latin typeface="ＭＳ Ｐゴシック"/>
                        </a:rPr>
                        <a:t>資本ストック</a:t>
                      </a:r>
                    </a:p>
                  </a:txBody>
                  <a:tcPr marL="6879" marR="6879" marT="6879" marB="0" anchor="ctr">
                    <a:lnL w="1270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1800" b="0" i="0" u="none" strike="noStrike" dirty="0">
                          <a:solidFill>
                            <a:schemeClr val="tx1"/>
                          </a:solidFill>
                          <a:latin typeface="ＭＳ Ｐゴシック"/>
                        </a:rPr>
                        <a:t>（単位：百万米ドル）</a:t>
                      </a:r>
                    </a:p>
                  </a:txBody>
                  <a:tcPr marL="6879" marR="6879" marT="6879"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10,829,080 </a:t>
                      </a:r>
                    </a:p>
                  </a:txBody>
                  <a:tcPr marL="6879" marR="6879" marT="6879" marB="0" anchor="ctr">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15,421,812 </a:t>
                      </a:r>
                    </a:p>
                  </a:txBody>
                  <a:tcPr marL="6879" marR="6879" marT="6879"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3,777,700 </a:t>
                      </a:r>
                    </a:p>
                  </a:txBody>
                  <a:tcPr marL="6879" marR="6879" marT="6879"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1,373,454 </a:t>
                      </a:r>
                    </a:p>
                  </a:txBody>
                  <a:tcPr marL="6879" marR="6879" marT="6879" marB="0" anchor="ctr">
                    <a:lnL>
                      <a:noFill/>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901737113"/>
                  </a:ext>
                </a:extLst>
              </a:tr>
              <a:tr h="316425">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zh-TW" altLang="en-US" sz="1800" b="0" i="0" u="none" strike="noStrike" dirty="0">
                          <a:solidFill>
                            <a:schemeClr val="tx1"/>
                          </a:solidFill>
                          <a:latin typeface="ＭＳ Ｐゴシック"/>
                        </a:rPr>
                        <a:t>資本労働比率</a:t>
                      </a:r>
                    </a:p>
                  </a:txBody>
                  <a:tcPr marL="6879" marR="6879" marT="6879"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1800" b="0" i="0" u="none" strike="noStrike" dirty="0">
                          <a:solidFill>
                            <a:schemeClr val="tx1"/>
                          </a:solidFill>
                          <a:latin typeface="ＭＳ Ｐゴシック"/>
                        </a:rPr>
                        <a:t>（労働者</a:t>
                      </a:r>
                      <a:r>
                        <a:rPr lang="en-US" altLang="ja-JP" sz="1800" b="0" i="0" u="none" strike="noStrike" dirty="0">
                          <a:solidFill>
                            <a:schemeClr val="tx1"/>
                          </a:solidFill>
                          <a:latin typeface="ＭＳ Ｐゴシック"/>
                        </a:rPr>
                        <a:t>1</a:t>
                      </a:r>
                      <a:r>
                        <a:rPr lang="ja-JP" altLang="en-US" sz="1800" b="0" i="0" u="none" strike="noStrike" dirty="0">
                          <a:solidFill>
                            <a:schemeClr val="tx1"/>
                          </a:solidFill>
                          <a:latin typeface="ＭＳ Ｐゴシック"/>
                        </a:rPr>
                        <a:t>人当りの</a:t>
                      </a:r>
                      <a:br>
                        <a:rPr lang="ja-JP" altLang="en-US" sz="1800" b="0" i="0" u="none" strike="noStrike" dirty="0">
                          <a:solidFill>
                            <a:schemeClr val="tx1"/>
                          </a:solidFill>
                          <a:latin typeface="ＭＳ Ｐゴシック"/>
                        </a:rPr>
                      </a:br>
                      <a:r>
                        <a:rPr lang="ja-JP" altLang="en-US" sz="1800" b="0" i="0" u="none" strike="noStrike" dirty="0">
                          <a:solidFill>
                            <a:schemeClr val="tx1"/>
                          </a:solidFill>
                          <a:latin typeface="ＭＳ Ｐゴシック"/>
                        </a:rPr>
                        <a:t>資本ストック額，米ドル）</a:t>
                      </a:r>
                    </a:p>
                  </a:txBody>
                  <a:tcPr marL="6879" marR="6879" marT="6879"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162,404 </a:t>
                      </a:r>
                    </a:p>
                  </a:txBody>
                  <a:tcPr marL="6879" marR="6879" marT="6879"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100,489 </a:t>
                      </a:r>
                    </a:p>
                  </a:txBody>
                  <a:tcPr marL="6879" marR="6879" marT="6879"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4,890 </a:t>
                      </a:r>
                    </a:p>
                  </a:txBody>
                  <a:tcPr marL="6879" marR="6879" marT="6879"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r" fontAlgn="ctr"/>
                      <a:r>
                        <a:rPr lang="en-US" altLang="ja-JP" sz="1800" b="0" i="0" u="none" strike="noStrike" dirty="0">
                          <a:solidFill>
                            <a:schemeClr val="tx1"/>
                          </a:solidFill>
                          <a:latin typeface="ＭＳ Ｐゴシック"/>
                        </a:rPr>
                        <a:t>57,115 </a:t>
                      </a:r>
                    </a:p>
                  </a:txBody>
                  <a:tcPr marL="6879" marR="6879" marT="6879"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089024661"/>
                  </a:ext>
                </a:extLst>
              </a:tr>
            </a:tbl>
          </a:graphicData>
        </a:graphic>
      </p:graphicFrame>
    </p:spTree>
    <p:extLst>
      <p:ext uri="{BB962C8B-B14F-4D97-AF65-F5344CB8AC3E}">
        <p14:creationId xmlns:p14="http://schemas.microsoft.com/office/powerpoint/2010/main" val="2671273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wipe(left)">
                                      <p:cBhvr>
                                        <p:cTn id="25" dur="500"/>
                                        <p:tgtEl>
                                          <p:spTgt spid="3">
                                            <p:txEl>
                                              <p:pRg st="8" end="8"/>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wipe(left)">
                                      <p:cBhvr>
                                        <p:cTn id="2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比較優位の検証</a:t>
            </a:r>
          </a:p>
        </p:txBody>
      </p:sp>
      <p:sp>
        <p:nvSpPr>
          <p:cNvPr id="3" name="コンテンツ プレースホルダー 2"/>
          <p:cNvSpPr>
            <a:spLocks noGrp="1"/>
          </p:cNvSpPr>
          <p:nvPr>
            <p:ph idx="1"/>
          </p:nvPr>
        </p:nvSpPr>
        <p:spPr/>
        <p:txBody>
          <a:bodyPr/>
          <a:lstStyle/>
          <a:p>
            <a:r>
              <a:rPr lang="ja-JP" altLang="en-US" dirty="0"/>
              <a:t>ヘクシャー</a:t>
            </a:r>
            <a:r>
              <a:rPr lang="en-US" altLang="ja-JP" dirty="0"/>
              <a:t>=</a:t>
            </a:r>
            <a:r>
              <a:rPr lang="ja-JP" altLang="en-US" dirty="0"/>
              <a:t>オリーン（</a:t>
            </a:r>
            <a:r>
              <a:rPr lang="en-US" altLang="ja-JP" dirty="0"/>
              <a:t>H-O</a:t>
            </a:r>
            <a:r>
              <a:rPr lang="ja-JP" altLang="en-US" dirty="0"/>
              <a:t>）定理が成り立つならば、</a:t>
            </a:r>
          </a:p>
          <a:p>
            <a:pPr lvl="1"/>
            <a:r>
              <a:rPr lang="ja-JP" altLang="en-US" dirty="0"/>
              <a:t>日本：資本豊富国 → 資本集約財に比較優位</a:t>
            </a:r>
          </a:p>
          <a:p>
            <a:r>
              <a:rPr lang="ja-JP" altLang="en-US" dirty="0"/>
              <a:t>→ 実際にデータで確かめよう</a:t>
            </a:r>
            <a:endParaRPr lang="en-US" altLang="ja-JP" dirty="0"/>
          </a:p>
          <a:p>
            <a:r>
              <a:rPr lang="ja-JP" altLang="en-US" dirty="0"/>
              <a:t>日本とアメリカを比較した場合、</a:t>
            </a:r>
            <a:endParaRPr lang="en-US" altLang="ja-JP" dirty="0"/>
          </a:p>
          <a:p>
            <a:pPr lvl="1"/>
            <a:r>
              <a:rPr lang="ja-JP" altLang="en-US" dirty="0"/>
              <a:t>日本が比較優位を持つ産業：金属製品、電気機器、精密機器、輸送用機器の</a:t>
            </a:r>
            <a:r>
              <a:rPr lang="en-US" altLang="ja-JP" dirty="0"/>
              <a:t>4</a:t>
            </a:r>
            <a:r>
              <a:rPr lang="ja-JP" altLang="en-US" dirty="0"/>
              <a:t>産業</a:t>
            </a:r>
            <a:endParaRPr lang="en-US" altLang="ja-JP" dirty="0"/>
          </a:p>
          <a:p>
            <a:pPr lvl="1"/>
            <a:r>
              <a:rPr lang="ja-JP" altLang="en-US" dirty="0"/>
              <a:t>その他はアメリカが比較優位</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32</a:t>
            </a:fld>
            <a:endParaRPr kumimoji="1" lang="ja-JP" altLang="en-US" dirty="0"/>
          </a:p>
        </p:txBody>
      </p:sp>
    </p:spTree>
    <p:extLst>
      <p:ext uri="{BB962C8B-B14F-4D97-AF65-F5344CB8AC3E}">
        <p14:creationId xmlns:p14="http://schemas.microsoft.com/office/powerpoint/2010/main" val="88539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比較優位</a:t>
            </a:r>
            <a:r>
              <a:rPr lang="ja-JP" altLang="en-US" dirty="0"/>
              <a:t>の検証（つづき）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（復習）他国との比較における、日本の比較優位財の定義：</a:t>
            </a:r>
            <a:endParaRPr lang="en-US" altLang="ja-JP" dirty="0"/>
          </a:p>
          <a:p>
            <a:pPr lvl="1"/>
            <a:r>
              <a:rPr lang="ja-JP" altLang="en-US" dirty="0"/>
              <a:t>各産業の輸出構成比を計算 → 日本の方が輸出構成比が高い産業は、日本が比較優位を持つ</a:t>
            </a:r>
            <a:endParaRPr lang="en-US" altLang="ja-JP"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33</a:t>
            </a:fld>
            <a:endParaRPr kumimoji="1" lang="ja-JP" altLang="en-US" dirty="0"/>
          </a:p>
        </p:txBody>
      </p:sp>
      <p:pic>
        <p:nvPicPr>
          <p:cNvPr id="6" name="table"/>
          <p:cNvPicPr>
            <a:picLocks noChangeAspect="1"/>
          </p:cNvPicPr>
          <p:nvPr/>
        </p:nvPicPr>
        <p:blipFill rotWithShape="1">
          <a:blip r:embed="rId2"/>
          <a:srcRect l="3600" t="16061"/>
          <a:stretch/>
        </p:blipFill>
        <p:spPr>
          <a:xfrm>
            <a:off x="1308100" y="3038491"/>
            <a:ext cx="9105900" cy="3317861"/>
          </a:xfrm>
          <a:prstGeom prst="rect">
            <a:avLst/>
          </a:prstGeom>
        </p:spPr>
      </p:pic>
    </p:spTree>
    <p:extLst>
      <p:ext uri="{BB962C8B-B14F-4D97-AF65-F5344CB8AC3E}">
        <p14:creationId xmlns:p14="http://schemas.microsoft.com/office/powerpoint/2010/main" val="193536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比較優位の検証（つづき）</a:t>
            </a:r>
          </a:p>
        </p:txBody>
      </p:sp>
      <p:sp>
        <p:nvSpPr>
          <p:cNvPr id="3" name="コンテンツ プレースホルダー 2"/>
          <p:cNvSpPr>
            <a:spLocks noGrp="1"/>
          </p:cNvSpPr>
          <p:nvPr>
            <p:ph idx="1"/>
          </p:nvPr>
        </p:nvSpPr>
        <p:spPr/>
        <p:txBody>
          <a:bodyPr>
            <a:normAutofit/>
          </a:bodyPr>
          <a:lstStyle/>
          <a:p>
            <a:r>
              <a:rPr lang="ja-JP" altLang="en-US" dirty="0"/>
              <a:t>日本と米国の</a:t>
            </a:r>
            <a:r>
              <a:rPr lang="ja-JP" altLang="en-US" dirty="0" smtClean="0"/>
              <a:t>例</a:t>
            </a:r>
            <a:r>
              <a:rPr lang="ja-JP" altLang="en-US" dirty="0"/>
              <a:t>：</a:t>
            </a:r>
            <a:endParaRPr lang="en-US" altLang="ja-JP" dirty="0"/>
          </a:p>
          <a:p>
            <a:endParaRPr lang="en-US" altLang="ja-JP" dirty="0"/>
          </a:p>
          <a:p>
            <a:pPr marL="0" indent="0">
              <a:buNone/>
            </a:pPr>
            <a:endParaRPr lang="en-US" altLang="ja-JP" dirty="0"/>
          </a:p>
          <a:p>
            <a:pPr lvl="1"/>
            <a:r>
              <a:rPr lang="ja-JP" altLang="en-US" dirty="0"/>
              <a:t>日本が比較優位を持つ</a:t>
            </a:r>
            <a:r>
              <a:rPr lang="en-US" altLang="ja-JP" dirty="0"/>
              <a:t>4</a:t>
            </a:r>
            <a:r>
              <a:rPr lang="ja-JP" altLang="en-US" dirty="0"/>
              <a:t>産業（金属製品、電気機器、精密機器、輸送用機器）の資本・労働比率の単純平均：</a:t>
            </a:r>
            <a:r>
              <a:rPr lang="en-US" altLang="ja-JP" dirty="0"/>
              <a:t>0.14</a:t>
            </a:r>
          </a:p>
          <a:p>
            <a:pPr lvl="1"/>
            <a:r>
              <a:rPr lang="ja-JP" altLang="en-US" dirty="0"/>
              <a:t>＞米国が比較優位を持つ</a:t>
            </a:r>
            <a:r>
              <a:rPr lang="en-US" altLang="ja-JP" dirty="0"/>
              <a:t>4</a:t>
            </a:r>
            <a:r>
              <a:rPr lang="ja-JP" altLang="en-US" dirty="0"/>
              <a:t>産業の値：</a:t>
            </a:r>
            <a:r>
              <a:rPr lang="en-US" altLang="ja-JP" dirty="0"/>
              <a:t>0.09</a:t>
            </a:r>
          </a:p>
          <a:p>
            <a:r>
              <a:rPr lang="ja-JP" altLang="en-US" dirty="0"/>
              <a:t>→ 日本の比較優位財の方が資本集約的</a:t>
            </a:r>
          </a:p>
          <a:p>
            <a:r>
              <a:rPr lang="ja-JP" altLang="en-US" dirty="0"/>
              <a:t>→ 理論の予想と一致</a:t>
            </a:r>
          </a:p>
          <a:p>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34</a:t>
            </a:fld>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210110303"/>
              </p:ext>
            </p:extLst>
          </p:nvPr>
        </p:nvGraphicFramePr>
        <p:xfrm>
          <a:off x="1415716" y="2388125"/>
          <a:ext cx="7620000" cy="681590"/>
        </p:xfrm>
        <a:graphic>
          <a:graphicData uri="http://schemas.openxmlformats.org/drawingml/2006/table">
            <a:tbl>
              <a:tblPr/>
              <a:tblGrid>
                <a:gridCol w="2540000"/>
                <a:gridCol w="2540000"/>
                <a:gridCol w="2540000"/>
              </a:tblGrid>
              <a:tr h="367265">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日本の比較優位財</a:t>
                      </a:r>
                    </a:p>
                  </a:txBody>
                  <a:tcPr marL="9525" marR="9525" marT="9525"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アメリカの比較優位財</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11913">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資本・労働比率</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0.14</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0.09</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204131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left)">
                                      <p:cBhvr>
                                        <p:cTn id="12" dur="500"/>
                                        <p:tgtEl>
                                          <p:spTgt spid="3">
                                            <p:txEl>
                                              <p:pRg st="3" end="3"/>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left)">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left)">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wipe(left)">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比較優位の検証（つづき）</a:t>
            </a:r>
            <a:endParaRPr lang="ja-JP" altLang="en-US" dirty="0"/>
          </a:p>
        </p:txBody>
      </p:sp>
      <p:sp>
        <p:nvSpPr>
          <p:cNvPr id="3" name="コンテンツ プレースホルダー 2"/>
          <p:cNvSpPr>
            <a:spLocks noGrp="1"/>
          </p:cNvSpPr>
          <p:nvPr>
            <p:ph idx="1"/>
          </p:nvPr>
        </p:nvSpPr>
        <p:spPr/>
        <p:txBody>
          <a:bodyPr/>
          <a:lstStyle/>
          <a:p>
            <a:r>
              <a:rPr lang="ja-JP" altLang="en-US" dirty="0"/>
              <a:t>日本と中国の例：</a:t>
            </a:r>
            <a:endParaRPr lang="en-US" altLang="ja-JP" dirty="0"/>
          </a:p>
          <a:p>
            <a:pPr lvl="1"/>
            <a:endParaRPr lang="en-US" altLang="ja-JP" dirty="0"/>
          </a:p>
          <a:p>
            <a:pPr lvl="1"/>
            <a:endParaRPr lang="en-US" altLang="ja-JP" dirty="0"/>
          </a:p>
          <a:p>
            <a:pPr lvl="1"/>
            <a:r>
              <a:rPr lang="ja-JP" altLang="en-US" dirty="0"/>
              <a:t>日本の比較優位財の方が資本・労働比率が高い → </a:t>
            </a:r>
            <a:r>
              <a:rPr lang="en-US" altLang="ja-JP" dirty="0"/>
              <a:t>H-O</a:t>
            </a:r>
            <a:r>
              <a:rPr lang="ja-JP" altLang="en-US" dirty="0"/>
              <a:t>定理と整合的</a:t>
            </a:r>
          </a:p>
          <a:p>
            <a:r>
              <a:rPr lang="ja-JP" altLang="en-US" dirty="0"/>
              <a:t>日本と韓国の例：</a:t>
            </a:r>
            <a:endParaRPr lang="en-US" altLang="ja-JP" dirty="0"/>
          </a:p>
          <a:p>
            <a:pPr lvl="1"/>
            <a:endParaRPr lang="en-US" altLang="ja-JP" dirty="0"/>
          </a:p>
          <a:p>
            <a:pPr lvl="1"/>
            <a:endParaRPr lang="en-US" altLang="ja-JP" dirty="0"/>
          </a:p>
          <a:p>
            <a:pPr lvl="1"/>
            <a:r>
              <a:rPr lang="ja-JP" altLang="en-US" dirty="0"/>
              <a:t>日本の比較優位財が韓国の比較優位財よりも労働集約的 → 定理と矛盾</a:t>
            </a:r>
          </a:p>
          <a:p>
            <a:pPr lvl="1"/>
            <a:r>
              <a:rPr lang="ja-JP" altLang="en-US" dirty="0"/>
              <a:t>資本・労働比率が大きいとされた電気機器や化学製品で、韓国が比較優位を持っているため</a:t>
            </a:r>
          </a:p>
          <a:p>
            <a:pPr lvl="1"/>
            <a:endParaRPr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35</a:t>
            </a:fld>
            <a:endParaRPr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4209619048"/>
              </p:ext>
            </p:extLst>
          </p:nvPr>
        </p:nvGraphicFramePr>
        <p:xfrm>
          <a:off x="1460500" y="2373068"/>
          <a:ext cx="6686361" cy="628650"/>
        </p:xfrm>
        <a:graphic>
          <a:graphicData uri="http://schemas.openxmlformats.org/drawingml/2006/table">
            <a:tbl>
              <a:tblPr/>
              <a:tblGrid>
                <a:gridCol w="2228787">
                  <a:extLst>
                    <a:ext uri="{9D8B030D-6E8A-4147-A177-3AD203B41FA5}">
                      <a16:colId xmlns:a16="http://schemas.microsoft.com/office/drawing/2014/main" xmlns="" val="3409803733"/>
                    </a:ext>
                  </a:extLst>
                </a:gridCol>
                <a:gridCol w="2228787">
                  <a:extLst>
                    <a:ext uri="{9D8B030D-6E8A-4147-A177-3AD203B41FA5}">
                      <a16:colId xmlns:a16="http://schemas.microsoft.com/office/drawing/2014/main" xmlns="" val="1916675509"/>
                    </a:ext>
                  </a:extLst>
                </a:gridCol>
                <a:gridCol w="2228787">
                  <a:extLst>
                    <a:ext uri="{9D8B030D-6E8A-4147-A177-3AD203B41FA5}">
                      <a16:colId xmlns:a16="http://schemas.microsoft.com/office/drawing/2014/main" xmlns="" val="2160751105"/>
                    </a:ext>
                  </a:extLst>
                </a:gridCol>
              </a:tblGrid>
              <a:tr h="171450">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日本の比較優位財</a:t>
                      </a:r>
                    </a:p>
                  </a:txBody>
                  <a:tcPr marL="9525" marR="9525" marT="9525"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中国の比較優位財</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543688284"/>
                  </a:ext>
                </a:extLst>
              </a:tr>
              <a:tr h="180975">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資本・労働比率</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0.13</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0.10</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63334991"/>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308773098"/>
              </p:ext>
            </p:extLst>
          </p:nvPr>
        </p:nvGraphicFramePr>
        <p:xfrm>
          <a:off x="1460500" y="3989706"/>
          <a:ext cx="6686361" cy="628650"/>
        </p:xfrm>
        <a:graphic>
          <a:graphicData uri="http://schemas.openxmlformats.org/drawingml/2006/table">
            <a:tbl>
              <a:tblPr/>
              <a:tblGrid>
                <a:gridCol w="2228787">
                  <a:extLst>
                    <a:ext uri="{9D8B030D-6E8A-4147-A177-3AD203B41FA5}">
                      <a16:colId xmlns:a16="http://schemas.microsoft.com/office/drawing/2014/main" xmlns="" val="3984440958"/>
                    </a:ext>
                  </a:extLst>
                </a:gridCol>
                <a:gridCol w="2228787">
                  <a:extLst>
                    <a:ext uri="{9D8B030D-6E8A-4147-A177-3AD203B41FA5}">
                      <a16:colId xmlns:a16="http://schemas.microsoft.com/office/drawing/2014/main" xmlns="" val="104130838"/>
                    </a:ext>
                  </a:extLst>
                </a:gridCol>
                <a:gridCol w="2228787">
                  <a:extLst>
                    <a:ext uri="{9D8B030D-6E8A-4147-A177-3AD203B41FA5}">
                      <a16:colId xmlns:a16="http://schemas.microsoft.com/office/drawing/2014/main" xmlns="" val="2108964164"/>
                    </a:ext>
                  </a:extLst>
                </a:gridCol>
              </a:tblGrid>
              <a:tr h="171450">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l" fontAlgn="ctr"/>
                      <a:r>
                        <a:rPr lang="ja-JP" altLang="en-US" sz="2000" b="0" i="0" u="none" strike="noStrike" baseline="0" dirty="0">
                          <a:solidFill>
                            <a:schemeClr val="tx1"/>
                          </a:solidFill>
                          <a:latin typeface="ＭＳ Ｐゴシック"/>
                        </a:rPr>
                        <a:t>　</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日本の比較優位財</a:t>
                      </a:r>
                    </a:p>
                  </a:txBody>
                  <a:tcPr marL="9525" marR="9525" marT="9525"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韓国の比較優位財</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543350261"/>
                  </a:ext>
                </a:extLst>
              </a:tr>
              <a:tr h="180975">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ja-JP" altLang="en-US" sz="2000" b="0" i="0" u="none" strike="noStrike" baseline="0" dirty="0">
                          <a:solidFill>
                            <a:schemeClr val="tx1"/>
                          </a:solidFill>
                          <a:latin typeface="ＭＳ Ｐゴシック"/>
                        </a:rPr>
                        <a:t>資本・労働比率</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kumimoji="1" sz="1800" kern="1200">
                          <a:solidFill>
                            <a:schemeClr val="tx1"/>
                          </a:solidFill>
                          <a:latin typeface="Calibri"/>
                          <a:ea typeface=""/>
                          <a:cs typeface=""/>
                        </a:defRPr>
                      </a:lvl1pPr>
                      <a:lvl2pPr marL="457200" algn="l" defTabSz="457200" rtl="0" eaLnBrk="1" latinLnBrk="0" hangingPunct="1">
                        <a:defRPr kumimoji="1" sz="1800" kern="1200">
                          <a:solidFill>
                            <a:schemeClr val="tx1"/>
                          </a:solidFill>
                          <a:latin typeface="Calibri"/>
                          <a:ea typeface=""/>
                          <a:cs typeface=""/>
                        </a:defRPr>
                      </a:lvl2pPr>
                      <a:lvl3pPr marL="914400" algn="l" defTabSz="457200" rtl="0" eaLnBrk="1" latinLnBrk="0" hangingPunct="1">
                        <a:defRPr kumimoji="1" sz="1800" kern="1200">
                          <a:solidFill>
                            <a:schemeClr val="tx1"/>
                          </a:solidFill>
                          <a:latin typeface="Calibri"/>
                          <a:ea typeface=""/>
                          <a:cs typeface=""/>
                        </a:defRPr>
                      </a:lvl3pPr>
                      <a:lvl4pPr marL="1371600" algn="l" defTabSz="457200" rtl="0" eaLnBrk="1" latinLnBrk="0" hangingPunct="1">
                        <a:defRPr kumimoji="1" sz="1800" kern="1200">
                          <a:solidFill>
                            <a:schemeClr val="tx1"/>
                          </a:solidFill>
                          <a:latin typeface="Calibri"/>
                          <a:ea typeface=""/>
                          <a:cs typeface=""/>
                        </a:defRPr>
                      </a:lvl4pPr>
                      <a:lvl5pPr marL="1828800" algn="l" defTabSz="457200" rtl="0" eaLnBrk="1" latinLnBrk="0" hangingPunct="1">
                        <a:defRPr kumimoji="1" sz="1800" kern="1200">
                          <a:solidFill>
                            <a:schemeClr val="tx1"/>
                          </a:solidFill>
                          <a:latin typeface="Calibri"/>
                          <a:ea typeface=""/>
                          <a:cs typeface=""/>
                        </a:defRPr>
                      </a:lvl5pPr>
                      <a:lvl6pPr marL="2286000" algn="l" defTabSz="457200" rtl="0" eaLnBrk="1" latinLnBrk="0" hangingPunct="1">
                        <a:defRPr kumimoji="1" sz="1800" kern="1200">
                          <a:solidFill>
                            <a:schemeClr val="tx1"/>
                          </a:solidFill>
                          <a:latin typeface="Calibri"/>
                          <a:ea typeface=""/>
                          <a:cs typeface=""/>
                        </a:defRPr>
                      </a:lvl6pPr>
                      <a:lvl7pPr marL="2743200" algn="l" defTabSz="457200" rtl="0" eaLnBrk="1" latinLnBrk="0" hangingPunct="1">
                        <a:defRPr kumimoji="1" sz="1800" kern="1200">
                          <a:solidFill>
                            <a:schemeClr val="tx1"/>
                          </a:solidFill>
                          <a:latin typeface="Calibri"/>
                          <a:ea typeface=""/>
                          <a:cs typeface=""/>
                        </a:defRPr>
                      </a:lvl7pPr>
                      <a:lvl8pPr marL="3200400" algn="l" defTabSz="457200" rtl="0" eaLnBrk="1" latinLnBrk="0" hangingPunct="1">
                        <a:defRPr kumimoji="1" sz="1800" kern="1200">
                          <a:solidFill>
                            <a:schemeClr val="tx1"/>
                          </a:solidFill>
                          <a:latin typeface="Calibri"/>
                          <a:ea typeface=""/>
                          <a:cs typeface=""/>
                        </a:defRPr>
                      </a:lvl8pPr>
                      <a:lvl9pPr marL="3657600" algn="l" defTabSz="457200" rtl="0" eaLnBrk="1" latinLnBrk="0" hangingPunct="1">
                        <a:defRPr kumimoji="1" sz="1800" kern="1200">
                          <a:solidFill>
                            <a:schemeClr val="tx1"/>
                          </a:solidFill>
                          <a:latin typeface="Calibri"/>
                          <a:ea typeface=""/>
                          <a:cs typeface=""/>
                        </a:defRPr>
                      </a:lvl9pPr>
                    </a:lstStyle>
                    <a:p>
                      <a:pPr algn="ctr" fontAlgn="ctr"/>
                      <a:r>
                        <a:rPr lang="en-US" altLang="ja-JP" sz="2000" b="0" i="0" u="none" strike="noStrike" baseline="0" dirty="0">
                          <a:solidFill>
                            <a:schemeClr val="tx1"/>
                          </a:solidFill>
                          <a:latin typeface="ＭＳ Ｐゴシック"/>
                        </a:rPr>
                        <a:t>0.12</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972256057"/>
                  </a:ext>
                </a:extLst>
              </a:tr>
            </a:tbl>
          </a:graphicData>
        </a:graphic>
      </p:graphicFrame>
    </p:spTree>
    <p:extLst>
      <p:ext uri="{BB962C8B-B14F-4D97-AF65-F5344CB8AC3E}">
        <p14:creationId xmlns:p14="http://schemas.microsoft.com/office/powerpoint/2010/main" val="267843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wipe(left)">
                                      <p:cBhvr>
                                        <p:cTn id="11" dur="500"/>
                                        <p:tgtEl>
                                          <p:spTgt spid="3">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left)">
                                      <p:cBhvr>
                                        <p:cTn id="16" dur="500"/>
                                        <p:tgtEl>
                                          <p:spTgt spid="3">
                                            <p:txEl>
                                              <p:pRg st="4" end="4"/>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wipe(left)">
                                      <p:cBhvr>
                                        <p:cTn id="20" dur="500"/>
                                        <p:tgtEl>
                                          <p:spTgt spid="3">
                                            <p:txEl>
                                              <p:pRg st="7" end="7"/>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wipe(left)">
                                      <p:cBhvr>
                                        <p:cTn id="2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レオンチェフ・パラドックス</a:t>
            </a:r>
          </a:p>
        </p:txBody>
      </p:sp>
      <p:sp>
        <p:nvSpPr>
          <p:cNvPr id="3" name="コンテンツ プレースホルダー 2"/>
          <p:cNvSpPr>
            <a:spLocks noGrp="1"/>
          </p:cNvSpPr>
          <p:nvPr>
            <p:ph idx="1"/>
          </p:nvPr>
        </p:nvSpPr>
        <p:spPr>
          <a:xfrm>
            <a:off x="838200" y="1825625"/>
            <a:ext cx="10515600" cy="4895852"/>
          </a:xfrm>
        </p:spPr>
        <p:txBody>
          <a:bodyPr>
            <a:normAutofit/>
          </a:bodyPr>
          <a:lstStyle/>
          <a:p>
            <a:r>
              <a:rPr lang="ja-JP" altLang="en-US" dirty="0"/>
              <a:t>日本と韓国の例：理論モデルが予想する貿易パターンと実際の貿易パターンとが相反する事例：</a:t>
            </a:r>
            <a:endParaRPr lang="en-US" altLang="ja-JP" dirty="0"/>
          </a:p>
          <a:p>
            <a:r>
              <a:rPr lang="ja-JP" altLang="en-US" dirty="0"/>
              <a:t>レオンチェフが、アメリカの輸出入について発見：「レオンチェフ・パラドックス（レオンチェフの逆説）」</a:t>
            </a:r>
            <a:endParaRPr lang="en-US" altLang="ja-JP" dirty="0"/>
          </a:p>
          <a:p>
            <a:pPr lvl="1"/>
            <a:r>
              <a:rPr lang="en-US" altLang="ja-JP" dirty="0"/>
              <a:t>Leontief, W. (1953), “Domestic Production and Foreign Trade; The American Capital Position Re-Examined”</a:t>
            </a:r>
          </a:p>
          <a:p>
            <a:pPr lvl="1"/>
            <a:r>
              <a:rPr lang="ja-JP" altLang="en-US" dirty="0"/>
              <a:t>当時、アメリカは世界有数の資本豊富国 → しかし、レオンチェフの分析によれば、アメリカの輸出財は輸入財よりも労働集約的</a:t>
            </a:r>
          </a:p>
          <a:p>
            <a:r>
              <a:rPr lang="ja-JP" altLang="en-US" dirty="0"/>
              <a:t>レオンチェフ・パラドックスの解釈：</a:t>
            </a:r>
            <a:endParaRPr lang="en-US" altLang="ja-JP" dirty="0"/>
          </a:p>
          <a:p>
            <a:pPr lvl="1"/>
            <a:r>
              <a:rPr lang="ja-JP" altLang="en-US" dirty="0"/>
              <a:t>労働者の質を考慮するとアメリカは労働豊富国であった</a:t>
            </a:r>
            <a:endParaRPr lang="en-US" altLang="ja-JP" dirty="0"/>
          </a:p>
          <a:p>
            <a:pPr lvl="1"/>
            <a:r>
              <a:rPr lang="ja-JP" altLang="en-US" dirty="0"/>
              <a:t>アメリカは資本集約財ではなく知識集約財に比較優位があった</a:t>
            </a:r>
            <a:endParaRPr lang="en-US" altLang="ja-JP" dirty="0"/>
          </a:p>
          <a:p>
            <a:pPr lvl="1"/>
            <a:r>
              <a:rPr lang="ja-JP" altLang="en-US" dirty="0"/>
              <a:t>実証分析の方法が妥当でなかった</a:t>
            </a:r>
            <a:endParaRPr kumimoji="1" lang="ja-JP" altLang="en-US" dirty="0"/>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36</a:t>
            </a:fld>
            <a:endParaRPr kumimoji="1" lang="ja-JP" altLang="en-US" dirty="0"/>
          </a:p>
        </p:txBody>
      </p:sp>
    </p:spTree>
    <p:extLst>
      <p:ext uri="{BB962C8B-B14F-4D97-AF65-F5344CB8AC3E}">
        <p14:creationId xmlns:p14="http://schemas.microsoft.com/office/powerpoint/2010/main" val="92100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left)">
                                      <p:cBhvr>
                                        <p:cTn id="26" dur="500"/>
                                        <p:tgtEl>
                                          <p:spTgt spid="3">
                                            <p:txEl>
                                              <p:pRg st="4" end="4"/>
                                            </p:txEl>
                                          </p:spTgt>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left)">
                                      <p:cBhvr>
                                        <p:cTn id="30" dur="500"/>
                                        <p:tgtEl>
                                          <p:spTgt spid="3">
                                            <p:txEl>
                                              <p:pRg st="5" end="5"/>
                                            </p:txEl>
                                          </p:spTgt>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7"/>
            <a:ext cx="10515600" cy="1325563"/>
          </a:xfrm>
        </p:spPr>
        <p:txBody>
          <a:bodyPr/>
          <a:lstStyle/>
          <a:p>
            <a:r>
              <a:rPr lang="ja-JP" altLang="en-US" dirty="0"/>
              <a:t>モデルの基本設定（つづき）</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lstStyle/>
              <a:p>
                <a:r>
                  <a:rPr lang="ja-JP" altLang="en-US" dirty="0"/>
                  <a:t>第</a:t>
                </a:r>
                <a14:m>
                  <m:oMath xmlns:m="http://schemas.openxmlformats.org/officeDocument/2006/math">
                    <m:r>
                      <a:rPr lang="en-US" altLang="ja-JP">
                        <a:latin typeface="Cambria Math" panose="02040503050406030204" pitchFamily="18" charset="0"/>
                      </a:rPr>
                      <m:t>𝑖</m:t>
                    </m:r>
                  </m:oMath>
                </a14:m>
                <a:r>
                  <a:rPr lang="ja-JP" altLang="en-US" dirty="0"/>
                  <a:t>財の投入係数（両国で共通）</a:t>
                </a:r>
                <a:endParaRPr lang="en-US" altLang="ja-JP" dirty="0"/>
              </a:p>
              <a:p>
                <a:pPr lvl="1"/>
                <a:r>
                  <a:rPr lang="ja-JP" altLang="en-US" dirty="0"/>
                  <a:t>労働投入係数 </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𝐿𝑖</m:t>
                        </m:r>
                      </m:sub>
                    </m:sSub>
                  </m:oMath>
                </a14:m>
                <a:r>
                  <a:rPr lang="ja-JP" altLang="en-US" dirty="0"/>
                  <a:t>：第</a:t>
                </a:r>
                <a14:m>
                  <m:oMath xmlns:m="http://schemas.openxmlformats.org/officeDocument/2006/math">
                    <m:r>
                      <a:rPr lang="en-US" altLang="ja-JP">
                        <a:latin typeface="Cambria Math" panose="02040503050406030204" pitchFamily="18" charset="0"/>
                      </a:rPr>
                      <m:t>𝑖</m:t>
                    </m:r>
                  </m:oMath>
                </a14:m>
                <a:r>
                  <a:rPr lang="ja-JP" altLang="en-US" dirty="0"/>
                  <a:t>財を</a:t>
                </a:r>
                <a:r>
                  <a:rPr lang="en-US" altLang="ja-JP" dirty="0"/>
                  <a:t>1</a:t>
                </a:r>
                <a:r>
                  <a:rPr lang="ja-JP" altLang="en-US" dirty="0"/>
                  <a:t>単位生産するのに必要な労働量</a:t>
                </a:r>
                <a:endParaRPr lang="en-US" altLang="ja-JP" dirty="0"/>
              </a:p>
              <a:p>
                <a:pPr lvl="1"/>
                <a:r>
                  <a:rPr lang="ja-JP" altLang="en-US" dirty="0"/>
                  <a:t>資本投入係数 </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𝐾𝑖</m:t>
                        </m:r>
                      </m:sub>
                    </m:sSub>
                  </m:oMath>
                </a14:m>
                <a:r>
                  <a:rPr lang="ja-JP" altLang="en-US" dirty="0"/>
                  <a:t>：第</a:t>
                </a:r>
                <a14:m>
                  <m:oMath xmlns:m="http://schemas.openxmlformats.org/officeDocument/2006/math">
                    <m:r>
                      <a:rPr lang="en-US" altLang="ja-JP">
                        <a:latin typeface="Cambria Math" panose="02040503050406030204" pitchFamily="18" charset="0"/>
                      </a:rPr>
                      <m:t>𝑖</m:t>
                    </m:r>
                  </m:oMath>
                </a14:m>
                <a:r>
                  <a:rPr lang="ja-JP" altLang="en-US" dirty="0"/>
                  <a:t>財を</a:t>
                </a:r>
                <a:r>
                  <a:rPr lang="en-US" altLang="ja-JP" dirty="0"/>
                  <a:t>1</a:t>
                </a:r>
                <a:r>
                  <a:rPr lang="ja-JP" altLang="en-US" dirty="0"/>
                  <a:t>単位生産するのに必要な資本量</a:t>
                </a:r>
                <a:endParaRPr lang="en-US" altLang="ja-JP" dirty="0"/>
              </a:p>
              <a:p>
                <a:pPr lvl="1"/>
                <a:r>
                  <a:rPr lang="ja-JP" altLang="en-US" dirty="0"/>
                  <a:t>投入係数は一定と仮定（固定投入係数）</a:t>
                </a:r>
                <a:endParaRPr lang="en-US" altLang="ja-JP" dirty="0"/>
              </a:p>
              <a:p>
                <a:pPr lvl="2"/>
                <a:r>
                  <a:rPr lang="ja-JP" altLang="en-US" dirty="0"/>
                  <a:t>生産要素間の代替が存在しないと仮定</a:t>
                </a:r>
                <a:endParaRPr lang="en-US" altLang="ja-JP" dirty="0"/>
              </a:p>
              <a:p>
                <a:pPr lvl="2"/>
                <a:r>
                  <a:rPr lang="ja-JP" altLang="en-US" dirty="0"/>
                  <a:t>生産要素間の代替が存在 → 投入係数は可変的（生産要素価格に依存）</a:t>
                </a:r>
                <a:endParaRPr lang="en-US" altLang="ja-JP" dirty="0"/>
              </a:p>
              <a:p>
                <a:r>
                  <a:rPr lang="ja-JP" altLang="en-US" dirty="0"/>
                  <a:t>仮定：第</a:t>
                </a:r>
                <a:r>
                  <a:rPr lang="en-US" altLang="ja-JP" dirty="0"/>
                  <a:t>1</a:t>
                </a:r>
                <a:r>
                  <a:rPr lang="ja-JP" altLang="en-US" dirty="0"/>
                  <a:t>財は労働集約的＆第</a:t>
                </a:r>
                <a:r>
                  <a:rPr lang="en-US" altLang="ja-JP" dirty="0"/>
                  <a:t>2</a:t>
                </a:r>
                <a:r>
                  <a:rPr lang="ja-JP" altLang="en-US" dirty="0"/>
                  <a:t>財は資本集約的</a:t>
                </a:r>
                <a:endParaRPr lang="en-US" altLang="ja-JP" dirty="0"/>
              </a:p>
              <a:p>
                <a:pPr lvl="1"/>
                <a:r>
                  <a:rPr lang="ja-JP" altLang="en-US" dirty="0"/>
                  <a:t>第</a:t>
                </a:r>
                <a:r>
                  <a:rPr lang="en-US" altLang="ja-JP" dirty="0"/>
                  <a:t>1</a:t>
                </a:r>
                <a:r>
                  <a:rPr lang="ja-JP" altLang="en-US" dirty="0"/>
                  <a:t>財の生産における資本・労働比率（</a:t>
                </a:r>
                <a14:m>
                  <m:oMath xmlns:m="http://schemas.openxmlformats.org/officeDocument/2006/math">
                    <m:f>
                      <m:fPr>
                        <m:type m:val="lin"/>
                        <m:ctrlPr>
                          <a:rPr lang="ja-JP" altLang="en-US" i="1">
                            <a:latin typeface="Cambria Math" panose="02040503050406030204" pitchFamily="18" charset="0"/>
                          </a:rPr>
                        </m:ctrlPr>
                      </m:fPr>
                      <m:num>
                        <m:sSub>
                          <m:sSubPr>
                            <m:ctrlPr>
                              <a:rPr lang="en-US" altLang="ja-JP" i="1" smtClean="0">
                                <a:latin typeface="Cambria Math" panose="02040503050406030204" pitchFamily="18" charset="0"/>
                              </a:rPr>
                            </m:ctrlPr>
                          </m:sSubPr>
                          <m:e>
                            <m:r>
                              <a:rPr lang="en-US" altLang="ja-JP">
                                <a:latin typeface="Cambria Math" panose="02040503050406030204" pitchFamily="18" charset="0"/>
                              </a:rPr>
                              <m:t>𝐾</m:t>
                            </m:r>
                          </m:e>
                          <m:sub>
                            <m:r>
                              <a:rPr lang="en-US" altLang="ja-JP">
                                <a:latin typeface="Cambria Math" panose="02040503050406030204" pitchFamily="18" charset="0"/>
                              </a:rPr>
                              <m:t>1</m:t>
                            </m:r>
                          </m:sub>
                        </m:sSub>
                      </m:num>
                      <m:den>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𝐿</m:t>
                            </m:r>
                          </m:e>
                          <m:sub>
                            <m:r>
                              <a:rPr lang="en-US" altLang="ja-JP">
                                <a:latin typeface="Cambria Math" panose="02040503050406030204" pitchFamily="18" charset="0"/>
                              </a:rPr>
                              <m:t>1</m:t>
                            </m:r>
                          </m:sub>
                        </m:sSub>
                      </m:den>
                    </m:f>
                  </m:oMath>
                </a14:m>
                <a:r>
                  <a:rPr lang="ja-JP" altLang="en-US" dirty="0"/>
                  <a:t>）＜ 第</a:t>
                </a:r>
                <a:r>
                  <a:rPr lang="en-US" altLang="ja-JP" dirty="0"/>
                  <a:t>2</a:t>
                </a:r>
                <a:r>
                  <a:rPr lang="ja-JP" altLang="en-US" dirty="0"/>
                  <a:t>財の生産における資本・労働比率（</a:t>
                </a:r>
                <a14:m>
                  <m:oMath xmlns:m="http://schemas.openxmlformats.org/officeDocument/2006/math">
                    <m:f>
                      <m:fPr>
                        <m:type m:val="lin"/>
                        <m:ctrlPr>
                          <a:rPr lang="ja-JP" altLang="en-US" i="1">
                            <a:latin typeface="Cambria Math" panose="02040503050406030204" pitchFamily="18" charset="0"/>
                          </a:rPr>
                        </m:ctrlPr>
                      </m:fPr>
                      <m:num>
                        <m:sSub>
                          <m:sSubPr>
                            <m:ctrlPr>
                              <a:rPr lang="en-US" altLang="ja-JP" i="1">
                                <a:latin typeface="Cambria Math" panose="02040503050406030204" pitchFamily="18" charset="0"/>
                              </a:rPr>
                            </m:ctrlPr>
                          </m:sSubPr>
                          <m:e>
                            <m:r>
                              <a:rPr lang="en-US" altLang="ja-JP">
                                <a:latin typeface="Cambria Math" panose="02040503050406030204" pitchFamily="18" charset="0"/>
                              </a:rPr>
                              <m:t>𝐾</m:t>
                            </m:r>
                          </m:e>
                          <m:sub>
                            <m:r>
                              <a:rPr lang="en-US" altLang="ja-JP" b="0" i="0" smtClean="0">
                                <a:latin typeface="Cambria Math" panose="02040503050406030204" pitchFamily="18" charset="0"/>
                              </a:rPr>
                              <m:t>2</m:t>
                            </m:r>
                          </m:sub>
                        </m:sSub>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𝐿</m:t>
                            </m:r>
                          </m:e>
                          <m:sub>
                            <m:r>
                              <a:rPr lang="en-US" altLang="ja-JP" b="0" i="0" smtClean="0">
                                <a:latin typeface="Cambria Math" panose="02040503050406030204" pitchFamily="18" charset="0"/>
                              </a:rPr>
                              <m:t>2</m:t>
                            </m:r>
                          </m:sub>
                        </m:sSub>
                      </m:den>
                    </m:f>
                  </m:oMath>
                </a14:m>
                <a:r>
                  <a:rPr lang="ja-JP" altLang="en-US" dirty="0"/>
                  <a:t>）</a:t>
                </a:r>
                <a:endParaRPr lang="en-US" altLang="ja-JP" dirty="0"/>
              </a:p>
              <a:p>
                <a:pPr lvl="1"/>
                <a:r>
                  <a:rPr lang="ja-JP" altLang="en-US" dirty="0">
                    <a:solidFill>
                      <a:srgbClr val="000000"/>
                    </a:solidFill>
                  </a:rPr>
                  <a:t>第</a:t>
                </a:r>
                <a14:m>
                  <m:oMath xmlns:m="http://schemas.openxmlformats.org/officeDocument/2006/math">
                    <m:r>
                      <a:rPr lang="en-US" altLang="ja-JP" i="1">
                        <a:solidFill>
                          <a:srgbClr val="000000"/>
                        </a:solidFill>
                        <a:latin typeface="Cambria Math"/>
                      </a:rPr>
                      <m:t>𝑖</m:t>
                    </m:r>
                  </m:oMath>
                </a14:m>
                <a:r>
                  <a:rPr lang="ja-JP" altLang="en-US" dirty="0">
                    <a:solidFill>
                      <a:srgbClr val="000000"/>
                    </a:solidFill>
                  </a:rPr>
                  <a:t>財の生産の資本・労働比率 ＝ </a:t>
                </a:r>
                <a14:m>
                  <m:oMath xmlns:m="http://schemas.openxmlformats.org/officeDocument/2006/math">
                    <m:f>
                      <m:fPr>
                        <m:type m:val="lin"/>
                        <m:ctrlPr>
                          <a:rPr lang="ja-JP" altLang="en-US"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𝐾𝑖</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𝐿𝑖</m:t>
                            </m:r>
                          </m:sub>
                        </m:sSub>
                      </m:den>
                    </m:f>
                  </m:oMath>
                </a14:m>
                <a:r>
                  <a:rPr lang="en-US" altLang="ja-JP" dirty="0"/>
                  <a:t> </a:t>
                </a:r>
                <a:r>
                  <a:rPr lang="ja-JP" altLang="en-US" dirty="0"/>
                  <a:t>→ </a:t>
                </a:r>
                <a:endParaRPr lang="en-US" altLang="ja-JP" dirty="0"/>
              </a:p>
              <a:p>
                <a:endParaRPr lang="ja-JP" altLang="en-US" dirty="0"/>
              </a:p>
              <a:p>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a:blip r:embed="rId2"/>
                <a:stretch>
                  <a:fillRect l="-1043" t="-2941" b="-11485"/>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4</a:t>
            </a:fld>
            <a:endParaRPr lang="ja-JP" altLang="en-US" dirty="0"/>
          </a:p>
        </p:txBody>
      </p:sp>
      <mc:AlternateContent xmlns:mc="http://schemas.openxmlformats.org/markup-compatibility/2006" xmlns:a14="http://schemas.microsoft.com/office/drawing/2010/main">
        <mc:Choice Requires="a14">
          <p:sp>
            <p:nvSpPr>
              <p:cNvPr id="24" name="正方形/長方形 23"/>
              <p:cNvSpPr/>
              <p:nvPr/>
            </p:nvSpPr>
            <p:spPr>
              <a:xfrm>
                <a:off x="7429501" y="5312550"/>
                <a:ext cx="3209924" cy="523220"/>
              </a:xfrm>
              <a:prstGeom prst="rect">
                <a:avLst/>
              </a:prstGeom>
              <a:ln>
                <a:solidFill>
                  <a:schemeClr val="tx1"/>
                </a:solidFill>
              </a:ln>
            </p:spPr>
            <p:txBody>
              <a:bodyPr wrap="square">
                <a:spAutoFit/>
              </a:bodyPr>
              <a:lstStyle/>
              <a:p>
                <a:pPr>
                  <a:buNone/>
                </a:pPr>
                <a14:m>
                  <m:oMathPara xmlns:m="http://schemas.openxmlformats.org/officeDocument/2006/math">
                    <m:oMathParaPr>
                      <m:jc m:val="left"/>
                    </m:oMathParaPr>
                    <m:oMath xmlns:m="http://schemas.openxmlformats.org/officeDocument/2006/math">
                      <m:f>
                        <m:fPr>
                          <m:type m:val="lin"/>
                          <m:ctrlPr>
                            <a:rPr lang="ja-JP" altLang="en-US" sz="2800" i="1">
                              <a:solidFill>
                                <a:srgbClr val="000000"/>
                              </a:solidFill>
                              <a:latin typeface="Cambria Math" panose="02040503050406030204" pitchFamily="18" charset="0"/>
                            </a:rPr>
                          </m:ctrlPr>
                        </m:fPr>
                        <m:num>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a:rPr>
                                <m:t>𝐾</m:t>
                              </m:r>
                              <m:r>
                                <a:rPr lang="en-US" altLang="ja-JP" sz="2800" i="1">
                                  <a:solidFill>
                                    <a:srgbClr val="000000"/>
                                  </a:solidFill>
                                  <a:latin typeface="Cambria Math"/>
                                </a:rPr>
                                <m:t>1</m:t>
                              </m:r>
                            </m:sub>
                          </m:sSub>
                        </m:num>
                        <m:den>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a:rPr>
                                <m:t>𝐿</m:t>
                              </m:r>
                              <m:r>
                                <a:rPr lang="en-US" altLang="ja-JP" sz="2800" i="1">
                                  <a:solidFill>
                                    <a:srgbClr val="000000"/>
                                  </a:solidFill>
                                  <a:latin typeface="Cambria Math"/>
                                </a:rPr>
                                <m:t>1</m:t>
                              </m:r>
                            </m:sub>
                          </m:sSub>
                        </m:den>
                      </m:f>
                      <m:r>
                        <a:rPr lang="en-US" altLang="ja-JP" sz="2800" i="1">
                          <a:solidFill>
                            <a:srgbClr val="000000"/>
                          </a:solidFill>
                          <a:latin typeface="Cambria Math"/>
                          <a:ea typeface="Cambria Math"/>
                        </a:rPr>
                        <m:t>&lt;</m:t>
                      </m:r>
                      <m:f>
                        <m:fPr>
                          <m:type m:val="lin"/>
                          <m:ctrlPr>
                            <a:rPr lang="ja-JP" altLang="en-US" sz="2800" i="1">
                              <a:solidFill>
                                <a:srgbClr val="000000"/>
                              </a:solidFill>
                              <a:latin typeface="Cambria Math" panose="02040503050406030204" pitchFamily="18" charset="0"/>
                            </a:rPr>
                          </m:ctrlPr>
                        </m:fPr>
                        <m:num>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a:rPr>
                                <m:t>𝐾</m:t>
                              </m:r>
                              <m:r>
                                <a:rPr lang="en-US" altLang="ja-JP" sz="2800" i="1">
                                  <a:solidFill>
                                    <a:srgbClr val="000000"/>
                                  </a:solidFill>
                                  <a:latin typeface="Cambria Math"/>
                                </a:rPr>
                                <m:t>2</m:t>
                              </m:r>
                            </m:sub>
                          </m:sSub>
                        </m:num>
                        <m:den>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a:rPr>
                                <m:t>𝐿</m:t>
                              </m:r>
                              <m:r>
                                <a:rPr lang="en-US" altLang="ja-JP" sz="2800" i="1">
                                  <a:solidFill>
                                    <a:srgbClr val="000000"/>
                                  </a:solidFill>
                                  <a:latin typeface="Cambria Math"/>
                                </a:rPr>
                                <m:t>2</m:t>
                              </m:r>
                            </m:sub>
                          </m:sSub>
                        </m:den>
                      </m:f>
                    </m:oMath>
                  </m:oMathPara>
                </a14:m>
                <a:endParaRPr lang="en-US" altLang="ja-JP" sz="2800" dirty="0">
                  <a:solidFill>
                    <a:srgbClr val="000000"/>
                  </a:solidFill>
                </a:endParaRPr>
              </a:p>
            </p:txBody>
          </p:sp>
        </mc:Choice>
        <mc:Fallback xmlns="">
          <p:sp>
            <p:nvSpPr>
              <p:cNvPr id="24" name="正方形/長方形 23"/>
              <p:cNvSpPr>
                <a:spLocks noRot="1" noChangeAspect="1" noMove="1" noResize="1" noEditPoints="1" noAdjustHandles="1" noChangeArrowheads="1" noChangeShapeType="1" noTextEdit="1"/>
              </p:cNvSpPr>
              <p:nvPr/>
            </p:nvSpPr>
            <p:spPr>
              <a:xfrm>
                <a:off x="7429501" y="5312550"/>
                <a:ext cx="3209924" cy="523220"/>
              </a:xfrm>
              <a:prstGeom prst="rect">
                <a:avLst/>
              </a:prstGeom>
              <a:blipFill>
                <a:blip r:embed="rId3"/>
                <a:stretch>
                  <a:fillRect/>
                </a:stretch>
              </a:blipFill>
              <a:ln>
                <a:solidFill>
                  <a:schemeClr val="tx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正方形/長方形 24"/>
              <p:cNvSpPr/>
              <p:nvPr/>
            </p:nvSpPr>
            <p:spPr>
              <a:xfrm>
                <a:off x="7429501" y="5915353"/>
                <a:ext cx="3625801" cy="523220"/>
              </a:xfrm>
              <a:prstGeom prst="rect">
                <a:avLst/>
              </a:prstGeom>
              <a:ln>
                <a:solidFill>
                  <a:schemeClr val="tx1"/>
                </a:solidFill>
              </a:ln>
            </p:spPr>
            <p:txBody>
              <a:bodyPr wrap="none">
                <a:spAutoFit/>
              </a:bodyPr>
              <a:lstStyle/>
              <a:p>
                <a:r>
                  <a:rPr lang="ja-JP" altLang="en-US" sz="2800" dirty="0">
                    <a:solidFill>
                      <a:srgbClr val="000000"/>
                    </a:solidFill>
                  </a:rPr>
                  <a:t>⇔ </a:t>
                </a:r>
                <a14:m>
                  <m:oMath xmlns:m="http://schemas.openxmlformats.org/officeDocument/2006/math">
                    <m:f>
                      <m:fPr>
                        <m:type m:val="lin"/>
                        <m:ctrlPr>
                          <a:rPr lang="ja-JP" altLang="en-US" sz="2800" i="1">
                            <a:solidFill>
                              <a:srgbClr val="000000"/>
                            </a:solidFill>
                            <a:latin typeface="Cambria Math" panose="02040503050406030204" pitchFamily="18" charset="0"/>
                          </a:rPr>
                        </m:ctrlPr>
                      </m:fPr>
                      <m:num>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a:rPr>
                              <m:t>𝐾</m:t>
                            </m:r>
                            <m:r>
                              <a:rPr lang="en-US" altLang="ja-JP" sz="2800" i="1">
                                <a:solidFill>
                                  <a:srgbClr val="000000"/>
                                </a:solidFill>
                                <a:latin typeface="Cambria Math"/>
                              </a:rPr>
                              <m:t>1</m:t>
                            </m:r>
                          </m:sub>
                        </m:sSub>
                      </m:num>
                      <m:den>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a:rPr>
                              <m:t>𝐾</m:t>
                            </m:r>
                            <m:r>
                              <a:rPr lang="en-US" altLang="ja-JP" sz="2800" i="1">
                                <a:solidFill>
                                  <a:srgbClr val="000000"/>
                                </a:solidFill>
                                <a:latin typeface="Cambria Math"/>
                              </a:rPr>
                              <m:t>2</m:t>
                            </m:r>
                          </m:sub>
                        </m:sSub>
                      </m:den>
                    </m:f>
                    <m:r>
                      <a:rPr lang="en-US" altLang="ja-JP" sz="2800" i="1">
                        <a:solidFill>
                          <a:srgbClr val="000000"/>
                        </a:solidFill>
                        <a:latin typeface="Cambria Math"/>
                        <a:ea typeface="Cambria Math"/>
                      </a:rPr>
                      <m:t>&lt;</m:t>
                    </m:r>
                    <m:f>
                      <m:fPr>
                        <m:type m:val="lin"/>
                        <m:ctrlPr>
                          <a:rPr lang="ja-JP" altLang="en-US" sz="2800" i="1">
                            <a:solidFill>
                              <a:srgbClr val="000000"/>
                            </a:solidFill>
                            <a:latin typeface="Cambria Math" panose="02040503050406030204" pitchFamily="18" charset="0"/>
                          </a:rPr>
                        </m:ctrlPr>
                      </m:fPr>
                      <m:num>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a:rPr>
                              <m:t>𝐿</m:t>
                            </m:r>
                            <m:r>
                              <a:rPr lang="en-US" altLang="ja-JP" sz="2800" i="1">
                                <a:solidFill>
                                  <a:srgbClr val="000000"/>
                                </a:solidFill>
                                <a:latin typeface="Cambria Math"/>
                              </a:rPr>
                              <m:t>1</m:t>
                            </m:r>
                          </m:sub>
                        </m:sSub>
                      </m:num>
                      <m:den>
                        <m:sSub>
                          <m:sSubPr>
                            <m:ctrlPr>
                              <a:rPr lang="en-US" altLang="ja-JP" sz="2800" i="1">
                                <a:solidFill>
                                  <a:srgbClr val="000000"/>
                                </a:solidFill>
                                <a:latin typeface="Cambria Math" panose="02040503050406030204" pitchFamily="18" charset="0"/>
                              </a:rPr>
                            </m:ctrlPr>
                          </m:sSubPr>
                          <m:e>
                            <m:r>
                              <a:rPr lang="en-US" altLang="ja-JP" sz="2800" i="1">
                                <a:solidFill>
                                  <a:srgbClr val="000000"/>
                                </a:solidFill>
                                <a:latin typeface="Cambria Math"/>
                              </a:rPr>
                              <m:t>𝑎</m:t>
                            </m:r>
                          </m:e>
                          <m:sub>
                            <m:r>
                              <a:rPr lang="en-US" altLang="ja-JP" sz="2800" i="1">
                                <a:solidFill>
                                  <a:srgbClr val="000000"/>
                                </a:solidFill>
                                <a:latin typeface="Cambria Math"/>
                              </a:rPr>
                              <m:t>𝐿</m:t>
                            </m:r>
                            <m:r>
                              <a:rPr lang="en-US" altLang="ja-JP" sz="2800" i="1">
                                <a:solidFill>
                                  <a:srgbClr val="000000"/>
                                </a:solidFill>
                                <a:latin typeface="Cambria Math"/>
                              </a:rPr>
                              <m:t>2</m:t>
                            </m:r>
                          </m:sub>
                        </m:sSub>
                      </m:den>
                    </m:f>
                  </m:oMath>
                </a14:m>
                <a:endParaRPr lang="ja-JP" altLang="en-US" sz="2800" dirty="0"/>
              </a:p>
            </p:txBody>
          </p:sp>
        </mc:Choice>
        <mc:Fallback xmlns="">
          <p:sp>
            <p:nvSpPr>
              <p:cNvPr id="25" name="正方形/長方形 24"/>
              <p:cNvSpPr>
                <a:spLocks noRot="1" noChangeAspect="1" noMove="1" noResize="1" noEditPoints="1" noAdjustHandles="1" noChangeArrowheads="1" noChangeShapeType="1" noTextEdit="1"/>
              </p:cNvSpPr>
              <p:nvPr/>
            </p:nvSpPr>
            <p:spPr>
              <a:xfrm>
                <a:off x="7429501" y="5915353"/>
                <a:ext cx="3625801" cy="523220"/>
              </a:xfrm>
              <a:prstGeom prst="rect">
                <a:avLst/>
              </a:prstGeom>
              <a:blipFill rotWithShape="0">
                <a:blip r:embed="rId4"/>
                <a:stretch>
                  <a:fillRect l="-3350" t="-14773" b="-25000"/>
                </a:stretch>
              </a:blipFill>
              <a:ln>
                <a:solidFill>
                  <a:schemeClr val="tx1"/>
                </a:solidFill>
              </a:ln>
            </p:spPr>
            <p:txBody>
              <a:bodyPr/>
              <a:lstStyle/>
              <a:p>
                <a:r>
                  <a:rPr lang="ja-JP" altLang="en-US">
                    <a:noFill/>
                  </a:rPr>
                  <a:t> </a:t>
                </a:r>
              </a:p>
            </p:txBody>
          </p:sp>
        </mc:Fallback>
      </mc:AlternateContent>
    </p:spTree>
    <p:extLst>
      <p:ext uri="{BB962C8B-B14F-4D97-AF65-F5344CB8AC3E}">
        <p14:creationId xmlns:p14="http://schemas.microsoft.com/office/powerpoint/2010/main" val="1233205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wipe(left)">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left)">
                                      <p:cBhvr>
                                        <p:cTn id="32" dur="500"/>
                                        <p:tgtEl>
                                          <p:spTgt spid="3">
                                            <p:txEl>
                                              <p:pRg st="6" end="6"/>
                                            </p:txEl>
                                          </p:spTgt>
                                        </p:tgtEl>
                                      </p:cBhvr>
                                    </p:animEffec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wipe(left)">
                                      <p:cBhvr>
                                        <p:cTn id="36" dur="500"/>
                                        <p:tgtEl>
                                          <p:spTgt spid="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wipe(left)">
                                      <p:cBhvr>
                                        <p:cTn id="41" dur="500"/>
                                        <p:tgtEl>
                                          <p:spTgt spid="3">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4"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生産可能性フロンティア</a:t>
            </a:r>
            <a:endParaRPr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10948639" cy="4895852"/>
              </a:xfrm>
            </p:spPr>
            <p:txBody>
              <a:bodyPr>
                <a:normAutofit/>
              </a:bodyPr>
              <a:lstStyle/>
              <a:p>
                <a:r>
                  <a:rPr lang="ja-JP" altLang="en-US" dirty="0"/>
                  <a:t>比較優位：閉鎖経済の均衡相対価格に依存 → 各国の供給曲線の形状がどうなるか？</a:t>
                </a:r>
                <a:endParaRPr lang="en-US" altLang="ja-JP" dirty="0"/>
              </a:p>
              <a:p>
                <a:r>
                  <a:rPr lang="ja-JP" altLang="en-US" dirty="0"/>
                  <a:t>リカード・モデルと同様に、まず生産可能性フロンティアを導出</a:t>
                </a:r>
                <a:endParaRPr lang="en-US" altLang="ja-JP" dirty="0"/>
              </a:p>
              <a:p>
                <a:pPr lvl="1"/>
                <a:r>
                  <a:rPr lang="ja-JP" altLang="en-US" dirty="0"/>
                  <a:t>生産可能性フロンティア：生産要素（労働と資本）の供給が有限な経済で、与えられた生産技術を用いて生産することのできる最も効率的な生産の組合せ</a:t>
                </a:r>
                <a:endParaRPr lang="en-US" altLang="ja-JP" dirty="0"/>
              </a:p>
              <a:p>
                <a:r>
                  <a:rPr lang="ja-JP" altLang="en-US" dirty="0"/>
                  <a:t>自国における各生産要素の制約条件</a:t>
                </a:r>
                <a:endParaRPr lang="en-US" altLang="ja-JP" dirty="0"/>
              </a:p>
              <a:p>
                <a:pPr lvl="1"/>
                <a:r>
                  <a:rPr lang="ja-JP" altLang="en-US" dirty="0"/>
                  <a:t>労働：</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m:t>
                        </m:r>
                        <m:r>
                          <a:rPr lang="en-US" altLang="ja-JP">
                            <a:latin typeface="Cambria Math" panose="02040503050406030204" pitchFamily="18" charset="0"/>
                          </a:rPr>
                          <m:t>1</m:t>
                        </m:r>
                      </m:sub>
                    </m:sSub>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1</m:t>
                        </m:r>
                      </m:sub>
                    </m:sSub>
                    <m:r>
                      <a:rPr lang="en-US" altLang="ja-JP">
                        <a:latin typeface="Cambria Math" panose="02040503050406030204" pitchFamily="18" charset="0"/>
                      </a:rPr>
                      <m:t>+</m:t>
                    </m:r>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m:t>
                        </m:r>
                        <m:r>
                          <a:rPr lang="en-US" altLang="ja-JP">
                            <a:latin typeface="Cambria Math" panose="02040503050406030204" pitchFamily="18" charset="0"/>
                          </a:rPr>
                          <m:t>2</m:t>
                        </m:r>
                      </m:sub>
                    </m:sSub>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2</m:t>
                        </m:r>
                      </m:sub>
                    </m:sSub>
                    <m:r>
                      <a:rPr lang="en-US" altLang="ja-JP">
                        <a:latin typeface="Cambria Math" panose="02040503050406030204" pitchFamily="18" charset="0"/>
                      </a:rPr>
                      <m:t>≤</m:t>
                    </m:r>
                    <m:r>
                      <a:rPr lang="en-US" altLang="ja-JP">
                        <a:latin typeface="Cambria Math" panose="02040503050406030204" pitchFamily="18" charset="0"/>
                      </a:rPr>
                      <m:t>𝐿</m:t>
                    </m:r>
                  </m:oMath>
                </a14:m>
                <a:endParaRPr lang="en-US" altLang="ja-JP" dirty="0"/>
              </a:p>
              <a:p>
                <a:pPr lvl="1"/>
                <a:r>
                  <a:rPr lang="ja-JP" altLang="en-US" dirty="0"/>
                  <a:t>資本：</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𝐾</m:t>
                        </m:r>
                        <m:r>
                          <a:rPr lang="en-US" altLang="ja-JP">
                            <a:latin typeface="Cambria Math" panose="02040503050406030204" pitchFamily="18" charset="0"/>
                          </a:rPr>
                          <m:t>1</m:t>
                        </m:r>
                      </m:sub>
                    </m:sSub>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1</m:t>
                        </m:r>
                      </m:sub>
                    </m:sSub>
                    <m:r>
                      <a:rPr lang="en-US" altLang="ja-JP">
                        <a:latin typeface="Cambria Math" panose="02040503050406030204" pitchFamily="18" charset="0"/>
                      </a:rPr>
                      <m:t>+</m:t>
                    </m:r>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𝐾</m:t>
                        </m:r>
                        <m:r>
                          <a:rPr lang="en-US" altLang="ja-JP">
                            <a:latin typeface="Cambria Math" panose="02040503050406030204" pitchFamily="18" charset="0"/>
                          </a:rPr>
                          <m:t>2</m:t>
                        </m:r>
                      </m:sub>
                    </m:sSub>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2</m:t>
                        </m:r>
                      </m:sub>
                    </m:sSub>
                    <m:r>
                      <a:rPr lang="en-US" altLang="ja-JP">
                        <a:latin typeface="Cambria Math" panose="02040503050406030204" pitchFamily="18" charset="0"/>
                      </a:rPr>
                      <m:t>≤</m:t>
                    </m:r>
                    <m:r>
                      <a:rPr lang="en-US" altLang="ja-JP">
                        <a:latin typeface="Cambria Math" panose="02040503050406030204" pitchFamily="18" charset="0"/>
                      </a:rPr>
                      <m:t>𝐾</m:t>
                    </m:r>
                  </m:oMath>
                </a14:m>
                <a:endParaRPr lang="en-US" altLang="ja-JP" dirty="0"/>
              </a:p>
              <a:p>
                <a:r>
                  <a:rPr lang="ja-JP" altLang="en-US" dirty="0">
                    <a:solidFill>
                      <a:srgbClr val="000000"/>
                    </a:solidFill>
                  </a:rPr>
                  <a:t>→ 両者を同時に満たすのが、自国が生産できる</a:t>
                </a:r>
                <a:r>
                  <a:rPr lang="en-US" altLang="ja-JP" dirty="0">
                    <a:solidFill>
                      <a:srgbClr val="000000"/>
                    </a:solidFill>
                  </a:rPr>
                  <a:t>2</a:t>
                </a:r>
                <a:r>
                  <a:rPr lang="ja-JP" altLang="en-US" dirty="0" err="1">
                    <a:solidFill>
                      <a:srgbClr val="000000"/>
                    </a:solidFill>
                  </a:rPr>
                  <a:t>つの</a:t>
                </a:r>
                <a:r>
                  <a:rPr lang="ja-JP" altLang="en-US" dirty="0">
                    <a:solidFill>
                      <a:srgbClr val="000000"/>
                    </a:solidFill>
                  </a:rPr>
                  <a:t>財の組み合わせ</a:t>
                </a:r>
                <a:endParaRPr lang="en-US" altLang="ja-JP" dirty="0">
                  <a:solidFill>
                    <a:srgbClr val="000000"/>
                  </a:solidFill>
                </a:endParaRPr>
              </a:p>
              <a:p>
                <a:pPr lvl="1"/>
                <a:r>
                  <a:rPr lang="ja-JP" altLang="en-US" dirty="0">
                    <a:solidFill>
                      <a:srgbClr val="000000"/>
                    </a:solidFill>
                  </a:rPr>
                  <a:t>生産可能性フロンティア上では、少なくとも一方の条件は等号で満たされる必要</a:t>
                </a:r>
                <a:endParaRPr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10948639" cy="4895852"/>
              </a:xfrm>
              <a:blipFill>
                <a:blip r:embed="rId2"/>
                <a:stretch>
                  <a:fillRect l="-1002" t="-2612" r="-66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5</a:t>
            </a:fld>
            <a:endParaRPr lang="ja-JP" altLang="en-US" dirty="0"/>
          </a:p>
        </p:txBody>
      </p:sp>
    </p:spTree>
    <p:extLst>
      <p:ext uri="{BB962C8B-B14F-4D97-AF65-F5344CB8AC3E}">
        <p14:creationId xmlns:p14="http://schemas.microsoft.com/office/powerpoint/2010/main" val="1249506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500"/>
                                        <p:tgtEl>
                                          <p:spTgt spid="3">
                                            <p:txEl>
                                              <p:pRg st="3" end="3"/>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left)">
                                      <p:cBhvr>
                                        <p:cTn id="25" dur="500"/>
                                        <p:tgtEl>
                                          <p:spTgt spid="3">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left)">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生産可能性フロンティア（つづき）</a:t>
            </a:r>
            <a:endParaRPr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sz="half" idx="1"/>
              </p:nvPr>
            </p:nvSpPr>
            <p:spPr>
              <a:xfrm>
                <a:off x="838199" y="1825625"/>
                <a:ext cx="5613931" cy="4351338"/>
              </a:xfrm>
            </p:spPr>
            <p:txBody>
              <a:bodyPr>
                <a:normAutofit/>
              </a:bodyPr>
              <a:lstStyle/>
              <a:p>
                <a:r>
                  <a:rPr lang="ja-JP" altLang="en-US" dirty="0"/>
                  <a:t>自国において労働市場と資本市場の需給が一致 → 労働と資本の制約条件が等号で満たされる</a:t>
                </a:r>
                <a:endParaRPr lang="en-US" altLang="ja-JP" dirty="0"/>
              </a:p>
              <a:p>
                <a:pPr lvl="1"/>
                <a:r>
                  <a:rPr lang="ja-JP" altLang="en-US" dirty="0"/>
                  <a:t>労働：</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2</m:t>
                        </m:r>
                      </m:sub>
                    </m:sSub>
                    <m:r>
                      <a:rPr lang="en-US" altLang="ja-JP">
                        <a:latin typeface="Cambria Math" panose="02040503050406030204" pitchFamily="18" charset="0"/>
                      </a:rPr>
                      <m:t>=</m:t>
                    </m:r>
                    <m:f>
                      <m:fPr>
                        <m:ctrlPr>
                          <a:rPr lang="en-US" altLang="ja-JP" i="1">
                            <a:latin typeface="Cambria Math" panose="02040503050406030204" pitchFamily="18" charset="0"/>
                          </a:rPr>
                        </m:ctrlPr>
                      </m:fPr>
                      <m:num>
                        <m:r>
                          <a:rPr lang="en-US" altLang="ja-JP">
                            <a:latin typeface="Cambria Math" panose="02040503050406030204" pitchFamily="18" charset="0"/>
                          </a:rPr>
                          <m:t>𝐿</m:t>
                        </m:r>
                      </m:num>
                      <m:den>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m:t>
                            </m:r>
                            <m:r>
                              <a:rPr lang="en-US" altLang="ja-JP">
                                <a:latin typeface="Cambria Math" panose="02040503050406030204" pitchFamily="18" charset="0"/>
                              </a:rPr>
                              <m:t>2</m:t>
                            </m:r>
                          </m:sub>
                        </m:sSub>
                      </m:den>
                    </m:f>
                    <m:r>
                      <a:rPr lang="en-US" altLang="ja-JP">
                        <a:latin typeface="Cambria Math" panose="02040503050406030204" pitchFamily="18" charset="0"/>
                      </a:rPr>
                      <m:t>−</m:t>
                    </m:r>
                    <m:f>
                      <m:fPr>
                        <m:ctrlPr>
                          <a:rPr lang="en-US" altLang="ja-JP" i="1">
                            <a:latin typeface="Cambria Math" panose="02040503050406030204" pitchFamily="18" charset="0"/>
                          </a:rPr>
                        </m:ctrlPr>
                      </m:fPr>
                      <m:num>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m:t>
                            </m:r>
                            <m:r>
                              <a:rPr lang="en-US" altLang="ja-JP">
                                <a:latin typeface="Cambria Math" panose="02040503050406030204" pitchFamily="18" charset="0"/>
                              </a:rPr>
                              <m:t>1</m:t>
                            </m:r>
                          </m:sub>
                        </m:sSub>
                      </m:num>
                      <m:den>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𝐿</m:t>
                            </m:r>
                            <m:r>
                              <a:rPr lang="en-US" altLang="ja-JP">
                                <a:latin typeface="Cambria Math" panose="02040503050406030204" pitchFamily="18" charset="0"/>
                              </a:rPr>
                              <m:t>2</m:t>
                            </m:r>
                          </m:sub>
                        </m:sSub>
                      </m:den>
                    </m:f>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1</m:t>
                        </m:r>
                      </m:sub>
                    </m:sSub>
                  </m:oMath>
                </a14:m>
                <a:r>
                  <a:rPr lang="en-US" altLang="ja-JP" dirty="0"/>
                  <a:t> </a:t>
                </a:r>
              </a:p>
              <a:p>
                <a:pPr lvl="1"/>
                <a:r>
                  <a:rPr lang="ja-JP" altLang="en-US" dirty="0"/>
                  <a:t>資本：</a:t>
                </a:r>
                <a14:m>
                  <m:oMath xmlns:m="http://schemas.openxmlformats.org/officeDocument/2006/math">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2</m:t>
                        </m:r>
                      </m:sub>
                    </m:sSub>
                    <m:r>
                      <a:rPr lang="en-US" altLang="ja-JP">
                        <a:latin typeface="Cambria Math" panose="02040503050406030204" pitchFamily="18" charset="0"/>
                      </a:rPr>
                      <m:t>=</m:t>
                    </m:r>
                    <m:f>
                      <m:fPr>
                        <m:ctrlPr>
                          <a:rPr lang="en-US" altLang="ja-JP" i="1">
                            <a:latin typeface="Cambria Math" panose="02040503050406030204" pitchFamily="18" charset="0"/>
                          </a:rPr>
                        </m:ctrlPr>
                      </m:fPr>
                      <m:num>
                        <m:r>
                          <a:rPr lang="en-US" altLang="ja-JP">
                            <a:latin typeface="Cambria Math" panose="02040503050406030204" pitchFamily="18" charset="0"/>
                          </a:rPr>
                          <m:t>𝐾</m:t>
                        </m:r>
                      </m:num>
                      <m:den>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𝐾</m:t>
                            </m:r>
                            <m:r>
                              <a:rPr lang="en-US" altLang="ja-JP">
                                <a:latin typeface="Cambria Math" panose="02040503050406030204" pitchFamily="18" charset="0"/>
                              </a:rPr>
                              <m:t>2</m:t>
                            </m:r>
                          </m:sub>
                        </m:sSub>
                      </m:den>
                    </m:f>
                    <m:r>
                      <a:rPr lang="en-US" altLang="ja-JP">
                        <a:latin typeface="Cambria Math" panose="02040503050406030204" pitchFamily="18" charset="0"/>
                      </a:rPr>
                      <m:t>−</m:t>
                    </m:r>
                    <m:f>
                      <m:fPr>
                        <m:ctrlPr>
                          <a:rPr lang="en-US" altLang="ja-JP" i="1">
                            <a:latin typeface="Cambria Math" panose="02040503050406030204" pitchFamily="18" charset="0"/>
                          </a:rPr>
                        </m:ctrlPr>
                      </m:fPr>
                      <m:num>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𝐾</m:t>
                            </m:r>
                            <m:r>
                              <a:rPr lang="en-US" altLang="ja-JP">
                                <a:latin typeface="Cambria Math" panose="02040503050406030204" pitchFamily="18" charset="0"/>
                              </a:rPr>
                              <m:t>1</m:t>
                            </m:r>
                          </m:sub>
                        </m:sSub>
                      </m:num>
                      <m:den>
                        <m:sSub>
                          <m:sSubPr>
                            <m:ctrlPr>
                              <a:rPr lang="en-US" altLang="ja-JP" i="1">
                                <a:latin typeface="Cambria Math" panose="02040503050406030204" pitchFamily="18" charset="0"/>
                              </a:rPr>
                            </m:ctrlPr>
                          </m:sSubPr>
                          <m:e>
                            <m:r>
                              <a:rPr lang="en-US" altLang="ja-JP">
                                <a:latin typeface="Cambria Math" panose="02040503050406030204" pitchFamily="18" charset="0"/>
                              </a:rPr>
                              <m:t>𝑎</m:t>
                            </m:r>
                          </m:e>
                          <m:sub>
                            <m:r>
                              <a:rPr lang="en-US" altLang="ja-JP">
                                <a:latin typeface="Cambria Math" panose="02040503050406030204" pitchFamily="18" charset="0"/>
                              </a:rPr>
                              <m:t>𝐾</m:t>
                            </m:r>
                            <m:r>
                              <a:rPr lang="en-US" altLang="ja-JP">
                                <a:latin typeface="Cambria Math" panose="02040503050406030204" pitchFamily="18" charset="0"/>
                              </a:rPr>
                              <m:t>2</m:t>
                            </m:r>
                          </m:sub>
                        </m:sSub>
                      </m:den>
                    </m:f>
                    <m:sSub>
                      <m:sSubPr>
                        <m:ctrlPr>
                          <a:rPr lang="en-US" altLang="ja-JP" i="1">
                            <a:latin typeface="Cambria Math" panose="02040503050406030204" pitchFamily="18" charset="0"/>
                          </a:rPr>
                        </m:ctrlPr>
                      </m:sSubPr>
                      <m:e>
                        <m:r>
                          <a:rPr lang="en-US" altLang="ja-JP">
                            <a:latin typeface="Cambria Math" panose="02040503050406030204" pitchFamily="18" charset="0"/>
                          </a:rPr>
                          <m:t>𝑌</m:t>
                        </m:r>
                      </m:e>
                      <m:sub>
                        <m:r>
                          <a:rPr lang="en-US" altLang="ja-JP">
                            <a:latin typeface="Cambria Math" panose="02040503050406030204" pitchFamily="18" charset="0"/>
                          </a:rPr>
                          <m:t>1</m:t>
                        </m:r>
                      </m:sub>
                    </m:sSub>
                  </m:oMath>
                </a14:m>
                <a:endParaRPr lang="en-US" altLang="ja-JP" dirty="0"/>
              </a:p>
              <a:p>
                <a14:m>
                  <m:oMath xmlns:m="http://schemas.openxmlformats.org/officeDocument/2006/math">
                    <m:f>
                      <m:fPr>
                        <m:type m:val="lin"/>
                        <m:ctrlPr>
                          <a:rPr lang="ja-JP" altLang="en-US"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1</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1</m:t>
                            </m:r>
                          </m:sub>
                        </m:sSub>
                      </m:den>
                    </m:f>
                    <m:r>
                      <a:rPr lang="en-US" altLang="ja-JP" i="1">
                        <a:solidFill>
                          <a:srgbClr val="000000"/>
                        </a:solidFill>
                        <a:latin typeface="Cambria Math"/>
                        <a:ea typeface="Cambria Math"/>
                      </a:rPr>
                      <m:t>&lt;</m:t>
                    </m:r>
                    <m:f>
                      <m:fPr>
                        <m:type m:val="lin"/>
                        <m:ctrlPr>
                          <a:rPr lang="ja-JP" altLang="en-US" i="1">
                            <a:solidFill>
                              <a:srgbClr val="000000"/>
                            </a:solidFill>
                            <a:latin typeface="Cambria Math" panose="02040503050406030204" pitchFamily="18" charset="0"/>
                          </a:rPr>
                        </m:ctrlPr>
                      </m:fPr>
                      <m:num>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𝐾</m:t>
                            </m:r>
                            <m:r>
                              <a:rPr lang="en-US" altLang="ja-JP" i="1">
                                <a:solidFill>
                                  <a:srgbClr val="000000"/>
                                </a:solidFill>
                                <a:latin typeface="Cambria Math"/>
                              </a:rPr>
                              <m:t>2</m:t>
                            </m:r>
                          </m:sub>
                        </m:sSub>
                      </m:num>
                      <m:den>
                        <m:sSub>
                          <m:sSubPr>
                            <m:ctrlPr>
                              <a:rPr lang="en-US" altLang="ja-JP" i="1">
                                <a:solidFill>
                                  <a:srgbClr val="000000"/>
                                </a:solidFill>
                                <a:latin typeface="Cambria Math" panose="02040503050406030204" pitchFamily="18" charset="0"/>
                              </a:rPr>
                            </m:ctrlPr>
                          </m:sSubPr>
                          <m:e>
                            <m:r>
                              <a:rPr lang="en-US" altLang="ja-JP" i="1">
                                <a:solidFill>
                                  <a:srgbClr val="000000"/>
                                </a:solidFill>
                                <a:latin typeface="Cambria Math"/>
                              </a:rPr>
                              <m:t>𝑎</m:t>
                            </m:r>
                          </m:e>
                          <m:sub>
                            <m:r>
                              <a:rPr lang="en-US" altLang="ja-JP" i="1">
                                <a:solidFill>
                                  <a:srgbClr val="000000"/>
                                </a:solidFill>
                                <a:latin typeface="Cambria Math"/>
                              </a:rPr>
                              <m:t>𝐿</m:t>
                            </m:r>
                            <m:r>
                              <a:rPr lang="en-US" altLang="ja-JP" i="1">
                                <a:solidFill>
                                  <a:srgbClr val="000000"/>
                                </a:solidFill>
                                <a:latin typeface="Cambria Math"/>
                              </a:rPr>
                              <m:t>2</m:t>
                            </m:r>
                          </m:sub>
                        </m:sSub>
                      </m:den>
                    </m:f>
                    <m:r>
                      <a:rPr lang="en-US" altLang="ja-JP" i="1">
                        <a:solidFill>
                          <a:srgbClr val="000000"/>
                        </a:solidFill>
                        <a:latin typeface="Cambria Math" panose="02040503050406030204" pitchFamily="18" charset="0"/>
                      </a:rPr>
                      <m:t> </m:t>
                    </m:r>
                  </m:oMath>
                </a14:m>
                <a:r>
                  <a:rPr lang="ja-JP" altLang="en-US" dirty="0"/>
                  <a:t>の仮定の下で</a:t>
                </a:r>
                <a:endParaRPr lang="en-US" altLang="ja-JP" dirty="0"/>
              </a:p>
              <a:p>
                <a:pPr lvl="1"/>
                <a:r>
                  <a:rPr lang="ja-JP" altLang="en-US" dirty="0"/>
                  <a:t>直線</a:t>
                </a:r>
                <a14:m>
                  <m:oMath xmlns:m="http://schemas.openxmlformats.org/officeDocument/2006/math">
                    <m:r>
                      <a:rPr lang="en-US" altLang="ja-JP">
                        <a:latin typeface="Cambria Math" panose="02040503050406030204" pitchFamily="18" charset="0"/>
                      </a:rPr>
                      <m:t>𝐴𝐵</m:t>
                    </m:r>
                  </m:oMath>
                </a14:m>
                <a:r>
                  <a:rPr lang="ja-JP" altLang="en-US" dirty="0"/>
                  <a:t>：労働の需給一致条件</a:t>
                </a:r>
                <a:endParaRPr lang="en-US" altLang="ja-JP" dirty="0"/>
              </a:p>
              <a:p>
                <a:pPr lvl="1"/>
                <a:r>
                  <a:rPr lang="ja-JP" altLang="en-US" dirty="0"/>
                  <a:t>直線</a:t>
                </a:r>
                <a14:m>
                  <m:oMath xmlns:m="http://schemas.openxmlformats.org/officeDocument/2006/math">
                    <m:r>
                      <a:rPr lang="en-US" altLang="ja-JP">
                        <a:latin typeface="Cambria Math" panose="02040503050406030204" pitchFamily="18" charset="0"/>
                      </a:rPr>
                      <m:t>𝐶𝐷</m:t>
                    </m:r>
                  </m:oMath>
                </a14:m>
                <a:r>
                  <a:rPr lang="ja-JP" altLang="en-US" dirty="0"/>
                  <a:t>：資本の需給一致条件</a:t>
                </a:r>
                <a:endParaRPr lang="en-US" altLang="ja-JP"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sz="half" idx="1"/>
              </p:nvPr>
            </p:nvSpPr>
            <p:spPr>
              <a:xfrm>
                <a:off x="838199" y="1825625"/>
                <a:ext cx="5613931" cy="4351338"/>
              </a:xfrm>
              <a:blipFill>
                <a:blip r:embed="rId3"/>
                <a:stretch>
                  <a:fillRect l="-1846" t="-2381" r="-108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6</a:t>
            </a:fld>
            <a:endParaRPr lang="ja-JP" altLang="en-US" dirty="0"/>
          </a:p>
        </p:txBody>
      </p:sp>
      <p:cxnSp>
        <p:nvCxnSpPr>
          <p:cNvPr id="8" name="Line 171"/>
          <p:cNvCxnSpPr/>
          <p:nvPr/>
        </p:nvCxnSpPr>
        <p:spPr bwMode="auto">
          <a:xfrm flipH="1" flipV="1">
            <a:off x="7322755" y="2570418"/>
            <a:ext cx="12455" cy="3183943"/>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9" name="Line 172"/>
          <p:cNvCxnSpPr/>
          <p:nvPr/>
        </p:nvCxnSpPr>
        <p:spPr bwMode="auto">
          <a:xfrm flipV="1">
            <a:off x="7332760" y="5748221"/>
            <a:ext cx="3276049" cy="8892"/>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10" name="Text Box 176"/>
          <p:cNvSpPr txBox="1">
            <a:spLocks noChangeArrowheads="1"/>
          </p:cNvSpPr>
          <p:nvPr/>
        </p:nvSpPr>
        <p:spPr bwMode="auto">
          <a:xfrm>
            <a:off x="7271625" y="2952698"/>
            <a:ext cx="377641" cy="28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11" name="Text Box 177"/>
          <p:cNvSpPr txBox="1">
            <a:spLocks noChangeArrowheads="1"/>
          </p:cNvSpPr>
          <p:nvPr/>
        </p:nvSpPr>
        <p:spPr bwMode="auto">
          <a:xfrm>
            <a:off x="8941068" y="5547466"/>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sp>
        <p:nvSpPr>
          <p:cNvPr id="12" name="Text Box 179"/>
          <p:cNvSpPr txBox="1">
            <a:spLocks noChangeArrowheads="1"/>
          </p:cNvSpPr>
          <p:nvPr/>
        </p:nvSpPr>
        <p:spPr bwMode="auto">
          <a:xfrm>
            <a:off x="7060211" y="3775239"/>
            <a:ext cx="25654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13" name="Text Box 180"/>
          <p:cNvSpPr txBox="1">
            <a:spLocks noChangeArrowheads="1"/>
          </p:cNvSpPr>
          <p:nvPr/>
        </p:nvSpPr>
        <p:spPr bwMode="auto">
          <a:xfrm>
            <a:off x="9620659" y="5543824"/>
            <a:ext cx="39421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cxnSp>
        <p:nvCxnSpPr>
          <p:cNvPr id="14" name="Line 182"/>
          <p:cNvCxnSpPr/>
          <p:nvPr/>
        </p:nvCxnSpPr>
        <p:spPr bwMode="auto">
          <a:xfrm>
            <a:off x="7330126" y="3887197"/>
            <a:ext cx="2387304" cy="1873248"/>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cxnSp>
        <p:nvCxnSpPr>
          <p:cNvPr id="15" name="Line 183"/>
          <p:cNvCxnSpPr/>
          <p:nvPr/>
        </p:nvCxnSpPr>
        <p:spPr bwMode="auto">
          <a:xfrm>
            <a:off x="8274141" y="4636543"/>
            <a:ext cx="0" cy="1123902"/>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6" name="Line 184"/>
          <p:cNvCxnSpPr/>
          <p:nvPr/>
        </p:nvCxnSpPr>
        <p:spPr bwMode="auto">
          <a:xfrm flipH="1">
            <a:off x="7347911" y="4636543"/>
            <a:ext cx="926230" cy="156"/>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7" name="Text Box 187"/>
          <p:cNvSpPr txBox="1">
            <a:spLocks noChangeArrowheads="1"/>
          </p:cNvSpPr>
          <p:nvPr/>
        </p:nvSpPr>
        <p:spPr bwMode="auto">
          <a:xfrm>
            <a:off x="8271282" y="4392858"/>
            <a:ext cx="242080" cy="21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en-US" sz="1600" i="1" kern="100" dirty="0">
                <a:solidFill>
                  <a:prstClr val="black"/>
                </a:solidFill>
                <a:latin typeface="Century"/>
                <a:ea typeface="ＭＳ 明朝"/>
                <a:cs typeface="Times New Roman"/>
              </a:rPr>
              <a:t>E</a:t>
            </a:r>
            <a:endParaRPr lang="ja-JP" altLang="en-US" sz="1600" i="1" kern="100" dirty="0">
              <a:solidFill>
                <a:prstClr val="black"/>
              </a:solidFill>
              <a:latin typeface="Century"/>
              <a:ea typeface="ＭＳ 明朝"/>
              <a:cs typeface="Times New Roman"/>
            </a:endParaRPr>
          </a:p>
        </p:txBody>
      </p:sp>
      <p:cxnSp>
        <p:nvCxnSpPr>
          <p:cNvPr id="18" name="Line 188"/>
          <p:cNvCxnSpPr/>
          <p:nvPr/>
        </p:nvCxnSpPr>
        <p:spPr bwMode="auto">
          <a:xfrm>
            <a:off x="7329970" y="3193621"/>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19" name="Text Box 305"/>
          <p:cNvSpPr txBox="1">
            <a:spLocks noChangeArrowheads="1"/>
          </p:cNvSpPr>
          <p:nvPr/>
        </p:nvSpPr>
        <p:spPr bwMode="auto">
          <a:xfrm>
            <a:off x="7029703" y="5754288"/>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21" name="Oval 22"/>
          <p:cNvSpPr>
            <a:spLocks noChangeAspect="1" noChangeArrowheads="1"/>
          </p:cNvSpPr>
          <p:nvPr/>
        </p:nvSpPr>
        <p:spPr bwMode="auto">
          <a:xfrm flipH="1" flipV="1">
            <a:off x="8248190" y="4592978"/>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23" name="テキスト ボックス 22"/>
          <p:cNvSpPr txBox="1"/>
          <p:nvPr/>
        </p:nvSpPr>
        <p:spPr>
          <a:xfrm>
            <a:off x="6821746" y="2249386"/>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24" name="テキスト ボックス 23"/>
          <p:cNvSpPr txBox="1"/>
          <p:nvPr/>
        </p:nvSpPr>
        <p:spPr>
          <a:xfrm>
            <a:off x="10592450" y="5598706"/>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25" name="Object 4"/>
          <p:cNvGraphicFramePr>
            <a:graphicFrameLocks noChangeAspect="1"/>
          </p:cNvGraphicFramePr>
          <p:nvPr>
            <p:extLst/>
          </p:nvPr>
        </p:nvGraphicFramePr>
        <p:xfrm>
          <a:off x="7001194" y="4464866"/>
          <a:ext cx="275270" cy="330324"/>
        </p:xfrm>
        <a:graphic>
          <a:graphicData uri="http://schemas.openxmlformats.org/presentationml/2006/ole">
            <mc:AlternateContent xmlns:mc="http://schemas.openxmlformats.org/markup-compatibility/2006">
              <mc:Choice xmlns:v="urn:schemas-microsoft-com:vml" Requires="v">
                <p:oleObj spid="_x0000_s2340" name="数式" r:id="rId4" imgW="190440" imgH="228600" progId="Equation.3">
                  <p:embed/>
                </p:oleObj>
              </mc:Choice>
              <mc:Fallback>
                <p:oleObj name="数式" r:id="rId4" imgW="19044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1194" y="4464866"/>
                        <a:ext cx="275270" cy="330324"/>
                      </a:xfrm>
                      <a:prstGeom prst="rect">
                        <a:avLst/>
                      </a:prstGeom>
                      <a:noFill/>
                      <a:ln>
                        <a:noFill/>
                      </a:ln>
                      <a:effectLst/>
                      <a:extLst/>
                    </p:spPr>
                  </p:pic>
                </p:oleObj>
              </mc:Fallback>
            </mc:AlternateContent>
          </a:graphicData>
        </a:graphic>
      </p:graphicFrame>
      <p:graphicFrame>
        <p:nvGraphicFramePr>
          <p:cNvPr id="26" name="Object 5"/>
          <p:cNvGraphicFramePr>
            <a:graphicFrameLocks noChangeAspect="1"/>
          </p:cNvGraphicFramePr>
          <p:nvPr>
            <p:extLst/>
          </p:nvPr>
        </p:nvGraphicFramePr>
        <p:xfrm>
          <a:off x="8153322" y="5761010"/>
          <a:ext cx="274637" cy="330200"/>
        </p:xfrm>
        <a:graphic>
          <a:graphicData uri="http://schemas.openxmlformats.org/presentationml/2006/ole">
            <mc:AlternateContent xmlns:mc="http://schemas.openxmlformats.org/markup-compatibility/2006">
              <mc:Choice xmlns:v="urn:schemas-microsoft-com:vml" Requires="v">
                <p:oleObj spid="_x0000_s2341" name="数式" r:id="rId6" imgW="190440" imgH="228600" progId="Equation.3">
                  <p:embed/>
                </p:oleObj>
              </mc:Choice>
              <mc:Fallback>
                <p:oleObj name="数式" r:id="rId6" imgW="19044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53322" y="5761010"/>
                        <a:ext cx="274637" cy="3302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53616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wipe(left)">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up)">
                                      <p:cBhvr>
                                        <p:cTn id="32" dur="500"/>
                                        <p:tgtEl>
                                          <p:spTgt spid="18"/>
                                        </p:tgtEl>
                                      </p:cBhvr>
                                    </p:animEffect>
                                  </p:childTnLst>
                                </p:cTn>
                              </p:par>
                            </p:childTnLst>
                          </p:cTn>
                        </p:par>
                        <p:par>
                          <p:cTn id="33" fill="hold">
                            <p:stCondLst>
                              <p:cond delay="1500"/>
                            </p:stCondLst>
                            <p:childTnLst>
                              <p:par>
                                <p:cTn id="34" presetID="22" presetClass="entr" presetSubtype="1"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wipe(left)">
                                      <p:cBhvr>
                                        <p:cTn id="41" dur="500"/>
                                        <p:tgtEl>
                                          <p:spTgt spid="3">
                                            <p:txEl>
                                              <p:pRg st="5" end="5"/>
                                            </p:txEl>
                                          </p:spTgt>
                                        </p:tgtEl>
                                      </p:cBhvr>
                                    </p:animEffect>
                                  </p:childTnLst>
                                </p:cTn>
                              </p:par>
                            </p:childTnLst>
                          </p:cTn>
                        </p:par>
                        <p:par>
                          <p:cTn id="42" fill="hold">
                            <p:stCondLst>
                              <p:cond delay="500"/>
                            </p:stCondLst>
                            <p:childTnLst>
                              <p:par>
                                <p:cTn id="43" presetID="22" presetClass="entr" presetSubtype="1"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par>
                          <p:cTn id="46" fill="hold">
                            <p:stCondLst>
                              <p:cond delay="1000"/>
                            </p:stCondLst>
                            <p:childTnLst>
                              <p:par>
                                <p:cTn id="47" presetID="22" presetClass="entr" presetSubtype="1"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up)">
                                      <p:cBhvr>
                                        <p:cTn id="49" dur="500"/>
                                        <p:tgtEl>
                                          <p:spTgt spid="14"/>
                                        </p:tgtEl>
                                      </p:cBhvr>
                                    </p:animEffect>
                                  </p:childTnLst>
                                </p:cTn>
                              </p:par>
                            </p:childTnLst>
                          </p:cTn>
                        </p:par>
                        <p:par>
                          <p:cTn id="50" fill="hold">
                            <p:stCondLst>
                              <p:cond delay="1500"/>
                            </p:stCondLst>
                            <p:childTnLst>
                              <p:par>
                                <p:cTn id="51" presetID="22" presetClass="entr" presetSubtype="1"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up)">
                                      <p:cBhvr>
                                        <p:cTn id="53" dur="500"/>
                                        <p:tgtEl>
                                          <p:spTgt spid="13"/>
                                        </p:tgtEl>
                                      </p:cBhvr>
                                    </p:animEffect>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par>
                                <p:cTn id="61" presetID="10" presetClass="entr" presetSubtype="0"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par>
                                <p:cTn id="64" presetID="10" presetClass="entr" presetSubtype="0" fill="hold"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par>
                                <p:cTn id="67" presetID="10" presetClass="entr" presetSubtype="0"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500"/>
                                        <p:tgtEl>
                                          <p:spTgt spid="15"/>
                                        </p:tgtEl>
                                      </p:cBhvr>
                                    </p:animEffect>
                                  </p:childTnLst>
                                </p:cTn>
                              </p:par>
                              <p:par>
                                <p:cTn id="70" presetID="10" presetClass="entr" presetSubtype="0" fill="hold"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p:bldP spid="11" grpId="0"/>
      <p:bldP spid="12" grpId="0"/>
      <p:bldP spid="13" grpId="0"/>
      <p:bldP spid="17" grpId="0"/>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7332541" y="3909526"/>
            <a:ext cx="1651380" cy="1838508"/>
          </a:xfrm>
          <a:custGeom>
            <a:avLst/>
            <a:gdLst>
              <a:gd name="connsiteX0" fmla="*/ 0 w 2123748"/>
              <a:gd name="connsiteY0" fmla="*/ 0 h 1773503"/>
              <a:gd name="connsiteX1" fmla="*/ 2123748 w 2123748"/>
              <a:gd name="connsiteY1" fmla="*/ 0 h 1773503"/>
              <a:gd name="connsiteX2" fmla="*/ 2123748 w 2123748"/>
              <a:gd name="connsiteY2" fmla="*/ 1773503 h 1773503"/>
              <a:gd name="connsiteX3" fmla="*/ 0 w 2123748"/>
              <a:gd name="connsiteY3" fmla="*/ 1773503 h 1773503"/>
              <a:gd name="connsiteX4" fmla="*/ 0 w 2123748"/>
              <a:gd name="connsiteY4" fmla="*/ 0 h 1773503"/>
              <a:gd name="connsiteX0" fmla="*/ 0 w 2132415"/>
              <a:gd name="connsiteY0" fmla="*/ 0 h 1834174"/>
              <a:gd name="connsiteX1" fmla="*/ 2132415 w 2132415"/>
              <a:gd name="connsiteY1" fmla="*/ 60671 h 1834174"/>
              <a:gd name="connsiteX2" fmla="*/ 2132415 w 2132415"/>
              <a:gd name="connsiteY2" fmla="*/ 1834174 h 1834174"/>
              <a:gd name="connsiteX3" fmla="*/ 8667 w 2132415"/>
              <a:gd name="connsiteY3" fmla="*/ 1834174 h 1834174"/>
              <a:gd name="connsiteX4" fmla="*/ 0 w 2132415"/>
              <a:gd name="connsiteY4" fmla="*/ 0 h 1834174"/>
              <a:gd name="connsiteX0" fmla="*/ 0 w 2132415"/>
              <a:gd name="connsiteY0" fmla="*/ 0 h 1834174"/>
              <a:gd name="connsiteX1" fmla="*/ 905993 w 2132415"/>
              <a:gd name="connsiteY1" fmla="*/ 719386 h 1834174"/>
              <a:gd name="connsiteX2" fmla="*/ 2132415 w 2132415"/>
              <a:gd name="connsiteY2" fmla="*/ 1834174 h 1834174"/>
              <a:gd name="connsiteX3" fmla="*/ 8667 w 2132415"/>
              <a:gd name="connsiteY3" fmla="*/ 1834174 h 1834174"/>
              <a:gd name="connsiteX4" fmla="*/ 0 w 2132415"/>
              <a:gd name="connsiteY4" fmla="*/ 0 h 1834174"/>
              <a:gd name="connsiteX0" fmla="*/ 0 w 1651380"/>
              <a:gd name="connsiteY0" fmla="*/ 0 h 1838508"/>
              <a:gd name="connsiteX1" fmla="*/ 905993 w 1651380"/>
              <a:gd name="connsiteY1" fmla="*/ 719386 h 1838508"/>
              <a:gd name="connsiteX2" fmla="*/ 1651380 w 1651380"/>
              <a:gd name="connsiteY2" fmla="*/ 1838508 h 1838508"/>
              <a:gd name="connsiteX3" fmla="*/ 8667 w 1651380"/>
              <a:gd name="connsiteY3" fmla="*/ 1834174 h 1838508"/>
              <a:gd name="connsiteX4" fmla="*/ 0 w 1651380"/>
              <a:gd name="connsiteY4" fmla="*/ 0 h 1838508"/>
              <a:gd name="connsiteX0" fmla="*/ 0 w 1651380"/>
              <a:gd name="connsiteY0" fmla="*/ 0 h 1838508"/>
              <a:gd name="connsiteX1" fmla="*/ 936328 w 1651380"/>
              <a:gd name="connsiteY1" fmla="*/ 728053 h 1838508"/>
              <a:gd name="connsiteX2" fmla="*/ 1651380 w 1651380"/>
              <a:gd name="connsiteY2" fmla="*/ 1838508 h 1838508"/>
              <a:gd name="connsiteX3" fmla="*/ 8667 w 1651380"/>
              <a:gd name="connsiteY3" fmla="*/ 1834174 h 1838508"/>
              <a:gd name="connsiteX4" fmla="*/ 0 w 1651380"/>
              <a:gd name="connsiteY4" fmla="*/ 0 h 183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1380" h="1838508">
                <a:moveTo>
                  <a:pt x="0" y="0"/>
                </a:moveTo>
                <a:lnTo>
                  <a:pt x="936328" y="728053"/>
                </a:lnTo>
                <a:lnTo>
                  <a:pt x="1651380" y="1838508"/>
                </a:lnTo>
                <a:lnTo>
                  <a:pt x="8667" y="1834174"/>
                </a:lnTo>
                <a:lnTo>
                  <a:pt x="0" y="0"/>
                </a:lnTo>
                <a:close/>
              </a:path>
            </a:pathLst>
          </a:cu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a:t>生産可能性フロンティア（つづき）</a:t>
            </a:r>
            <a:endParaRPr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838200" y="1825625"/>
                <a:ext cx="5381323" cy="4685935"/>
              </a:xfrm>
            </p:spPr>
            <p:txBody>
              <a:bodyPr>
                <a:normAutofit fontScale="92500" lnSpcReduction="10000"/>
              </a:bodyPr>
              <a:lstStyle/>
              <a:p>
                <a:r>
                  <a:rPr lang="ja-JP" altLang="en-US" dirty="0"/>
                  <a:t>自国の生産可能領域：労働と資本の制約条件をともに満たす生産量の組み合わせ</a:t>
                </a:r>
                <a:endParaRPr lang="en-US" altLang="ja-JP" dirty="0"/>
              </a:p>
              <a:p>
                <a:r>
                  <a:rPr lang="ja-JP" altLang="en-US" dirty="0"/>
                  <a:t>→ 折線𝐶𝐸𝐵よりも左下の領域</a:t>
                </a:r>
                <a:endParaRPr lang="en-US" altLang="ja-JP" dirty="0"/>
              </a:p>
              <a:p>
                <a:pPr lvl="1"/>
                <a:r>
                  <a:rPr lang="ja-JP" altLang="en-US" dirty="0"/>
                  <a:t>領域</a:t>
                </a:r>
                <a14:m>
                  <m:oMath xmlns:m="http://schemas.openxmlformats.org/officeDocument/2006/math">
                    <m:r>
                      <a:rPr lang="en-US" altLang="ja-JP">
                        <a:latin typeface="Cambria Math" panose="02040503050406030204" pitchFamily="18" charset="0"/>
                      </a:rPr>
                      <m:t>𝐴𝐶</m:t>
                    </m:r>
                    <m:r>
                      <a:rPr lang="en-US" altLang="ja-JP" i="1">
                        <a:solidFill>
                          <a:srgbClr val="000000"/>
                        </a:solidFill>
                        <a:latin typeface="Cambria Math"/>
                      </a:rPr>
                      <m:t>𝐸</m:t>
                    </m:r>
                  </m:oMath>
                </a14:m>
                <a:r>
                  <a:rPr lang="ja-JP" altLang="en-US" dirty="0"/>
                  <a:t>：</a:t>
                </a:r>
                <a:r>
                  <a:rPr lang="ja-JP" altLang="en-US" dirty="0">
                    <a:solidFill>
                      <a:srgbClr val="000000"/>
                    </a:solidFill>
                  </a:rPr>
                  <a:t>資本が不足 → 生産不可能</a:t>
                </a:r>
                <a:endParaRPr lang="en-US" altLang="ja-JP" dirty="0">
                  <a:solidFill>
                    <a:srgbClr val="000000"/>
                  </a:solidFill>
                </a:endParaRPr>
              </a:p>
              <a:p>
                <a:pPr lvl="1"/>
                <a:r>
                  <a:rPr lang="ja-JP" altLang="en-US" dirty="0"/>
                  <a:t>領域</a:t>
                </a:r>
                <a14:m>
                  <m:oMath xmlns:m="http://schemas.openxmlformats.org/officeDocument/2006/math">
                    <m:r>
                      <a:rPr lang="en-US" altLang="ja-JP" i="1">
                        <a:solidFill>
                          <a:srgbClr val="000000"/>
                        </a:solidFill>
                        <a:latin typeface="Cambria Math"/>
                      </a:rPr>
                      <m:t>𝐸</m:t>
                    </m:r>
                    <m:r>
                      <a:rPr lang="en-US" altLang="ja-JP">
                        <a:latin typeface="Cambria Math" panose="02040503050406030204" pitchFamily="18" charset="0"/>
                      </a:rPr>
                      <m:t>𝐵𝐷</m:t>
                    </m:r>
                  </m:oMath>
                </a14:m>
                <a:r>
                  <a:rPr lang="ja-JP" altLang="en-US" dirty="0"/>
                  <a:t>：</a:t>
                </a:r>
                <a:r>
                  <a:rPr lang="ja-JP" altLang="en-US" dirty="0">
                    <a:solidFill>
                      <a:srgbClr val="000000"/>
                    </a:solidFill>
                  </a:rPr>
                  <a:t>労働が不足 → 生産不可能</a:t>
                </a:r>
                <a:endParaRPr lang="en-US" altLang="ja-JP" dirty="0">
                  <a:solidFill>
                    <a:srgbClr val="000000"/>
                  </a:solidFill>
                </a:endParaRPr>
              </a:p>
              <a:p>
                <a:r>
                  <a:rPr lang="ja-JP" altLang="en-US" dirty="0"/>
                  <a:t>自国の生産可能性フロンティア：効率的な生産の組みあわせ</a:t>
                </a:r>
                <a:endParaRPr lang="en-US" altLang="ja-JP" dirty="0"/>
              </a:p>
              <a:p>
                <a:r>
                  <a:rPr lang="ja-JP" altLang="en-US" dirty="0"/>
                  <a:t>→ 折線𝐶𝐸𝐵上の組み合わせ</a:t>
                </a:r>
                <a:endParaRPr lang="en-US" altLang="ja-JP" dirty="0"/>
              </a:p>
              <a:p>
                <a:pPr lvl="1"/>
                <a:r>
                  <a:rPr lang="ja-JP" altLang="en-US" dirty="0"/>
                  <a:t>直線</a:t>
                </a:r>
                <a14:m>
                  <m:oMath xmlns:m="http://schemas.openxmlformats.org/officeDocument/2006/math">
                    <m:r>
                      <a:rPr lang="en-US" altLang="ja-JP">
                        <a:latin typeface="Cambria Math" panose="02040503050406030204" pitchFamily="18" charset="0"/>
                      </a:rPr>
                      <m:t>𝐶</m:t>
                    </m:r>
                    <m:r>
                      <a:rPr lang="en-US" altLang="ja-JP" i="1">
                        <a:solidFill>
                          <a:srgbClr val="000000"/>
                        </a:solidFill>
                        <a:latin typeface="Cambria Math"/>
                      </a:rPr>
                      <m:t>𝐸</m:t>
                    </m:r>
                  </m:oMath>
                </a14:m>
                <a:r>
                  <a:rPr lang="ja-JP" altLang="en-US" dirty="0"/>
                  <a:t>上：資本は完全利用、失業が発生</a:t>
                </a:r>
                <a:endParaRPr lang="en-US" altLang="ja-JP" dirty="0"/>
              </a:p>
              <a:p>
                <a:pPr lvl="1"/>
                <a:r>
                  <a:rPr lang="ja-JP" altLang="en-US" dirty="0"/>
                  <a:t>直線</a:t>
                </a:r>
                <a14:m>
                  <m:oMath xmlns:m="http://schemas.openxmlformats.org/officeDocument/2006/math">
                    <m:r>
                      <a:rPr lang="en-US" altLang="ja-JP" i="1">
                        <a:solidFill>
                          <a:srgbClr val="000000"/>
                        </a:solidFill>
                        <a:latin typeface="Cambria Math"/>
                      </a:rPr>
                      <m:t>𝐸</m:t>
                    </m:r>
                    <m:r>
                      <a:rPr lang="en-US" altLang="ja-JP">
                        <a:latin typeface="Cambria Math" panose="02040503050406030204" pitchFamily="18" charset="0"/>
                      </a:rPr>
                      <m:t>𝐵</m:t>
                    </m:r>
                  </m:oMath>
                </a14:m>
                <a:r>
                  <a:rPr lang="ja-JP" altLang="en-US" dirty="0"/>
                  <a:t>上：労働は完全雇用、</a:t>
                </a:r>
                <a:r>
                  <a:rPr lang="ja-JP" altLang="en-US" dirty="0">
                    <a:solidFill>
                      <a:srgbClr val="000000"/>
                    </a:solidFill>
                  </a:rPr>
                  <a:t>遊休資本が発生</a:t>
                </a:r>
                <a:endParaRPr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838200" y="1825625"/>
                <a:ext cx="5381323" cy="4685935"/>
              </a:xfrm>
              <a:blipFill rotWithShape="0">
                <a:blip r:embed="rId3"/>
                <a:stretch>
                  <a:fillRect l="-1814" t="-2731" r="-113"/>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7</a:t>
            </a:fld>
            <a:endParaRPr lang="ja-JP" altLang="en-US" dirty="0"/>
          </a:p>
        </p:txBody>
      </p:sp>
      <p:cxnSp>
        <p:nvCxnSpPr>
          <p:cNvPr id="8" name="Line 171"/>
          <p:cNvCxnSpPr/>
          <p:nvPr/>
        </p:nvCxnSpPr>
        <p:spPr bwMode="auto">
          <a:xfrm flipH="1" flipV="1">
            <a:off x="7322755" y="2570418"/>
            <a:ext cx="12455" cy="3183943"/>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9" name="Line 172"/>
          <p:cNvCxnSpPr/>
          <p:nvPr/>
        </p:nvCxnSpPr>
        <p:spPr bwMode="auto">
          <a:xfrm flipV="1">
            <a:off x="7332760" y="5748221"/>
            <a:ext cx="3276049" cy="8892"/>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10" name="Text Box 176"/>
          <p:cNvSpPr txBox="1">
            <a:spLocks noChangeArrowheads="1"/>
          </p:cNvSpPr>
          <p:nvPr/>
        </p:nvSpPr>
        <p:spPr bwMode="auto">
          <a:xfrm>
            <a:off x="7271625" y="2952698"/>
            <a:ext cx="377641" cy="28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11" name="Text Box 177"/>
          <p:cNvSpPr txBox="1">
            <a:spLocks noChangeArrowheads="1"/>
          </p:cNvSpPr>
          <p:nvPr/>
        </p:nvSpPr>
        <p:spPr bwMode="auto">
          <a:xfrm>
            <a:off x="8941068" y="5547466"/>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sp>
        <p:nvSpPr>
          <p:cNvPr id="12" name="Text Box 179"/>
          <p:cNvSpPr txBox="1">
            <a:spLocks noChangeArrowheads="1"/>
          </p:cNvSpPr>
          <p:nvPr/>
        </p:nvSpPr>
        <p:spPr bwMode="auto">
          <a:xfrm>
            <a:off x="7060211" y="3775239"/>
            <a:ext cx="25654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13" name="Text Box 180"/>
          <p:cNvSpPr txBox="1">
            <a:spLocks noChangeArrowheads="1"/>
          </p:cNvSpPr>
          <p:nvPr/>
        </p:nvSpPr>
        <p:spPr bwMode="auto">
          <a:xfrm>
            <a:off x="9620659" y="5543824"/>
            <a:ext cx="39421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cxnSp>
        <p:nvCxnSpPr>
          <p:cNvPr id="14" name="Line 182"/>
          <p:cNvCxnSpPr/>
          <p:nvPr/>
        </p:nvCxnSpPr>
        <p:spPr bwMode="auto">
          <a:xfrm>
            <a:off x="7330126" y="3887197"/>
            <a:ext cx="2387304" cy="1873248"/>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cxnSp>
        <p:nvCxnSpPr>
          <p:cNvPr id="15" name="Line 183"/>
          <p:cNvCxnSpPr/>
          <p:nvPr/>
        </p:nvCxnSpPr>
        <p:spPr bwMode="auto">
          <a:xfrm>
            <a:off x="8274141" y="4636543"/>
            <a:ext cx="0" cy="1123902"/>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6" name="Line 184"/>
          <p:cNvCxnSpPr/>
          <p:nvPr/>
        </p:nvCxnSpPr>
        <p:spPr bwMode="auto">
          <a:xfrm flipH="1">
            <a:off x="7347911" y="4636543"/>
            <a:ext cx="926230" cy="156"/>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7" name="Text Box 187"/>
          <p:cNvSpPr txBox="1">
            <a:spLocks noChangeArrowheads="1"/>
          </p:cNvSpPr>
          <p:nvPr/>
        </p:nvSpPr>
        <p:spPr bwMode="auto">
          <a:xfrm>
            <a:off x="8271282" y="4392858"/>
            <a:ext cx="242080" cy="21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en-US" sz="1600" i="1" kern="100" dirty="0">
                <a:solidFill>
                  <a:prstClr val="black"/>
                </a:solidFill>
                <a:latin typeface="Century"/>
                <a:ea typeface="ＭＳ 明朝"/>
                <a:cs typeface="Times New Roman"/>
              </a:rPr>
              <a:t>E</a:t>
            </a:r>
            <a:endParaRPr lang="ja-JP" altLang="en-US" sz="1600" i="1" kern="100" dirty="0">
              <a:solidFill>
                <a:prstClr val="black"/>
              </a:solidFill>
              <a:latin typeface="Century"/>
              <a:ea typeface="ＭＳ 明朝"/>
              <a:cs typeface="Times New Roman"/>
            </a:endParaRPr>
          </a:p>
        </p:txBody>
      </p:sp>
      <p:cxnSp>
        <p:nvCxnSpPr>
          <p:cNvPr id="18" name="Line 188"/>
          <p:cNvCxnSpPr/>
          <p:nvPr/>
        </p:nvCxnSpPr>
        <p:spPr bwMode="auto">
          <a:xfrm>
            <a:off x="7329970" y="3193621"/>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19" name="Text Box 305"/>
          <p:cNvSpPr txBox="1">
            <a:spLocks noChangeArrowheads="1"/>
          </p:cNvSpPr>
          <p:nvPr/>
        </p:nvSpPr>
        <p:spPr bwMode="auto">
          <a:xfrm>
            <a:off x="7029703" y="5754288"/>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sp>
        <p:nvSpPr>
          <p:cNvPr id="21" name="Oval 22"/>
          <p:cNvSpPr>
            <a:spLocks noChangeAspect="1" noChangeArrowheads="1"/>
          </p:cNvSpPr>
          <p:nvPr/>
        </p:nvSpPr>
        <p:spPr bwMode="auto">
          <a:xfrm flipH="1" flipV="1">
            <a:off x="8248190" y="4592978"/>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23" name="テキスト ボックス 22"/>
          <p:cNvSpPr txBox="1"/>
          <p:nvPr/>
        </p:nvSpPr>
        <p:spPr>
          <a:xfrm>
            <a:off x="6821746" y="2249386"/>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24" name="テキスト ボックス 23"/>
          <p:cNvSpPr txBox="1"/>
          <p:nvPr/>
        </p:nvSpPr>
        <p:spPr>
          <a:xfrm>
            <a:off x="10592450" y="5598706"/>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25" name="Object 4"/>
          <p:cNvGraphicFramePr>
            <a:graphicFrameLocks noChangeAspect="1"/>
          </p:cNvGraphicFramePr>
          <p:nvPr>
            <p:extLst/>
          </p:nvPr>
        </p:nvGraphicFramePr>
        <p:xfrm>
          <a:off x="7001194" y="4464866"/>
          <a:ext cx="275270" cy="330324"/>
        </p:xfrm>
        <a:graphic>
          <a:graphicData uri="http://schemas.openxmlformats.org/presentationml/2006/ole">
            <mc:AlternateContent xmlns:mc="http://schemas.openxmlformats.org/markup-compatibility/2006">
              <mc:Choice xmlns:v="urn:schemas-microsoft-com:vml" Requires="v">
                <p:oleObj spid="_x0000_s3364" name="数式" r:id="rId4" imgW="190440" imgH="228600" progId="Equation.3">
                  <p:embed/>
                </p:oleObj>
              </mc:Choice>
              <mc:Fallback>
                <p:oleObj name="数式" r:id="rId4" imgW="19044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1194" y="4464866"/>
                        <a:ext cx="275270" cy="330324"/>
                      </a:xfrm>
                      <a:prstGeom prst="rect">
                        <a:avLst/>
                      </a:prstGeom>
                      <a:noFill/>
                      <a:ln>
                        <a:noFill/>
                      </a:ln>
                      <a:effectLst/>
                      <a:extLst/>
                    </p:spPr>
                  </p:pic>
                </p:oleObj>
              </mc:Fallback>
            </mc:AlternateContent>
          </a:graphicData>
        </a:graphic>
      </p:graphicFrame>
      <p:graphicFrame>
        <p:nvGraphicFramePr>
          <p:cNvPr id="26" name="Object 5"/>
          <p:cNvGraphicFramePr>
            <a:graphicFrameLocks noChangeAspect="1"/>
          </p:cNvGraphicFramePr>
          <p:nvPr>
            <p:extLst/>
          </p:nvPr>
        </p:nvGraphicFramePr>
        <p:xfrm>
          <a:off x="8153322" y="5761010"/>
          <a:ext cx="274637" cy="330200"/>
        </p:xfrm>
        <a:graphic>
          <a:graphicData uri="http://schemas.openxmlformats.org/presentationml/2006/ole">
            <mc:AlternateContent xmlns:mc="http://schemas.openxmlformats.org/markup-compatibility/2006">
              <mc:Choice xmlns:v="urn:schemas-microsoft-com:vml" Requires="v">
                <p:oleObj spid="_x0000_s3365" name="数式" r:id="rId6" imgW="190440" imgH="228600" progId="Equation.3">
                  <p:embed/>
                </p:oleObj>
              </mc:Choice>
              <mc:Fallback>
                <p:oleObj name="数式" r:id="rId6" imgW="19044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53322" y="5761010"/>
                        <a:ext cx="274637" cy="3302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113057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left)">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ipe(left)">
                                      <p:cBhvr>
                                        <p:cTn id="33" dur="500"/>
                                        <p:tgtEl>
                                          <p:spTgt spid="3">
                                            <p:txEl>
                                              <p:pRg st="5" end="5"/>
                                            </p:txEl>
                                          </p:spTgt>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wipe(left)">
                                      <p:cBhvr>
                                        <p:cTn id="4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リプチンスキー定理</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sz="half" idx="1"/>
              </p:nvPr>
            </p:nvSpPr>
            <p:spPr>
              <a:xfrm>
                <a:off x="838199" y="1825625"/>
                <a:ext cx="5508448" cy="4737100"/>
              </a:xfrm>
            </p:spPr>
            <p:txBody>
              <a:bodyPr>
                <a:normAutofit fontScale="92500" lnSpcReduction="10000"/>
              </a:bodyPr>
              <a:lstStyle/>
              <a:p>
                <a:r>
                  <a:rPr lang="ja-JP" altLang="en-US" dirty="0"/>
                  <a:t>労働市場と資本市場で需給が一致している場合の生産量の組み合わせ：点</a:t>
                </a:r>
                <a14:m>
                  <m:oMath xmlns:m="http://schemas.openxmlformats.org/officeDocument/2006/math">
                    <m:r>
                      <a:rPr lang="en-US" altLang="ja-JP">
                        <a:latin typeface="Cambria Math" panose="02040503050406030204" pitchFamily="18" charset="0"/>
                      </a:rPr>
                      <m:t>𝐸</m:t>
                    </m:r>
                  </m:oMath>
                </a14:m>
                <a:r>
                  <a:rPr lang="ja-JP" altLang="en-US" dirty="0"/>
                  <a:t>　</a:t>
                </a:r>
                <a:endParaRPr lang="en-US" altLang="ja-JP" dirty="0"/>
              </a:p>
              <a:p>
                <a:r>
                  <a:rPr lang="ja-JP" altLang="en-US" dirty="0">
                    <a:solidFill>
                      <a:srgbClr val="000000"/>
                    </a:solidFill>
                  </a:rPr>
                  <a:t>自国の資本賦存量のみが増加したとする</a:t>
                </a:r>
                <a:endParaRPr lang="en-US" altLang="ja-JP" dirty="0">
                  <a:solidFill>
                    <a:srgbClr val="000000"/>
                  </a:solidFill>
                </a:endParaRPr>
              </a:p>
              <a:p>
                <a:pPr lvl="1"/>
                <a:r>
                  <a:rPr lang="ja-JP" altLang="en-US" dirty="0">
                    <a:solidFill>
                      <a:srgbClr val="000000"/>
                    </a:solidFill>
                  </a:rPr>
                  <a:t>生産技術や労働賦存量は変化しない</a:t>
                </a:r>
                <a:endParaRPr lang="en-US" altLang="ja-JP" dirty="0">
                  <a:solidFill>
                    <a:srgbClr val="000000"/>
                  </a:solidFill>
                </a:endParaRPr>
              </a:p>
              <a:p>
                <a:r>
                  <a:rPr lang="ja-JP" altLang="en-US" dirty="0">
                    <a:solidFill>
                      <a:srgbClr val="000000"/>
                    </a:solidFill>
                  </a:rPr>
                  <a:t>→ 直線𝐶𝐷（資本の需給一致条件）が上方に平行にシフト</a:t>
                </a:r>
                <a:endParaRPr lang="en-US" altLang="ja-JP" dirty="0">
                  <a:solidFill>
                    <a:srgbClr val="000000"/>
                  </a:solidFill>
                </a:endParaRPr>
              </a:p>
              <a:p>
                <a:pPr lvl="1"/>
                <a:r>
                  <a:rPr lang="ja-JP" altLang="en-US" dirty="0">
                    <a:solidFill>
                      <a:srgbClr val="000000"/>
                    </a:solidFill>
                  </a:rPr>
                  <a:t>直線</a:t>
                </a:r>
                <a14:m>
                  <m:oMath xmlns:m="http://schemas.openxmlformats.org/officeDocument/2006/math">
                    <m:r>
                      <a:rPr lang="en-US" altLang="ja-JP" i="1">
                        <a:solidFill>
                          <a:srgbClr val="000000"/>
                        </a:solidFill>
                        <a:latin typeface="Cambria Math"/>
                      </a:rPr>
                      <m:t>𝐴𝐵</m:t>
                    </m:r>
                  </m:oMath>
                </a14:m>
                <a:r>
                  <a:rPr lang="ja-JP" altLang="en-US" dirty="0">
                    <a:solidFill>
                      <a:srgbClr val="000000"/>
                    </a:solidFill>
                  </a:rPr>
                  <a:t>（労働の需給一致条件）は変化しない</a:t>
                </a:r>
                <a:endParaRPr lang="en-US" altLang="ja-JP" dirty="0">
                  <a:solidFill>
                    <a:srgbClr val="000000"/>
                  </a:solidFill>
                </a:endParaRPr>
              </a:p>
              <a:p>
                <a:r>
                  <a:rPr lang="ja-JP" altLang="en-US" dirty="0">
                    <a:solidFill>
                      <a:srgbClr val="000000"/>
                    </a:solidFill>
                  </a:rPr>
                  <a:t>→ 生産の組み合わせは点</a:t>
                </a:r>
                <a14:m>
                  <m:oMath xmlns:m="http://schemas.openxmlformats.org/officeDocument/2006/math">
                    <m:r>
                      <a:rPr lang="en-US" altLang="ja-JP" i="1">
                        <a:solidFill>
                          <a:srgbClr val="000000"/>
                        </a:solidFill>
                        <a:latin typeface="Cambria Math"/>
                      </a:rPr>
                      <m:t>𝐸</m:t>
                    </m:r>
                    <m:r>
                      <a:rPr lang="en-US" altLang="ja-JP" i="1">
                        <a:solidFill>
                          <a:srgbClr val="000000"/>
                        </a:solidFill>
                        <a:latin typeface="Cambria Math"/>
                      </a:rPr>
                      <m:t>′</m:t>
                    </m:r>
                  </m:oMath>
                </a14:m>
                <a:r>
                  <a:rPr lang="ja-JP" altLang="en-US" dirty="0">
                    <a:solidFill>
                      <a:srgbClr val="000000"/>
                    </a:solidFill>
                  </a:rPr>
                  <a:t>に移動</a:t>
                </a:r>
                <a:endParaRPr lang="en-US" altLang="ja-JP" dirty="0">
                  <a:solidFill>
                    <a:srgbClr val="000000"/>
                  </a:solidFill>
                </a:endParaRPr>
              </a:p>
              <a:p>
                <a:pPr lvl="1"/>
                <a:r>
                  <a:rPr lang="ja-JP" altLang="en-US" dirty="0">
                    <a:solidFill>
                      <a:srgbClr val="000000"/>
                    </a:solidFill>
                  </a:rPr>
                  <a:t>第</a:t>
                </a:r>
                <a:r>
                  <a:rPr lang="en-US" altLang="ja-JP" dirty="0">
                    <a:solidFill>
                      <a:srgbClr val="000000"/>
                    </a:solidFill>
                  </a:rPr>
                  <a:t>1</a:t>
                </a:r>
                <a:r>
                  <a:rPr lang="ja-JP" altLang="en-US" dirty="0">
                    <a:solidFill>
                      <a:srgbClr val="000000"/>
                    </a:solidFill>
                  </a:rPr>
                  <a:t>財（労働集約財）の生産量は減少＆第</a:t>
                </a:r>
                <a:r>
                  <a:rPr lang="en-US" altLang="ja-JP" dirty="0">
                    <a:solidFill>
                      <a:srgbClr val="000000"/>
                    </a:solidFill>
                  </a:rPr>
                  <a:t>2</a:t>
                </a:r>
                <a:r>
                  <a:rPr lang="ja-JP" altLang="en-US" dirty="0">
                    <a:solidFill>
                      <a:srgbClr val="000000"/>
                    </a:solidFill>
                  </a:rPr>
                  <a:t>財（資本集約財）の生産量は増加</a:t>
                </a:r>
                <a:endParaRPr lang="en-US" altLang="ja-JP" dirty="0">
                  <a:solidFill>
                    <a:srgbClr val="000000"/>
                  </a:solidFill>
                </a:endParaRPr>
              </a:p>
              <a:p>
                <a:pPr lvl="1"/>
                <a:endParaRPr lang="ja-JP" altLang="en-US" dirty="0">
                  <a:solidFill>
                    <a:srgbClr val="00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sz="half" idx="1"/>
              </p:nvPr>
            </p:nvSpPr>
            <p:spPr>
              <a:xfrm>
                <a:off x="838199" y="1825625"/>
                <a:ext cx="5508448" cy="4737100"/>
              </a:xfrm>
              <a:blipFill rotWithShape="0">
                <a:blip r:embed="rId3"/>
                <a:stretch>
                  <a:fillRect l="-1659" t="-2699" r="-1659"/>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4B716EDC-74FF-435D-9BD8-54C64339F356}" type="slidenum">
              <a:rPr lang="ja-JP" altLang="en-US" smtClean="0"/>
              <a:pPr/>
              <a:t>8</a:t>
            </a:fld>
            <a:endParaRPr lang="ja-JP" altLang="en-US" dirty="0"/>
          </a:p>
        </p:txBody>
      </p:sp>
      <p:cxnSp>
        <p:nvCxnSpPr>
          <p:cNvPr id="9" name="Line 171"/>
          <p:cNvCxnSpPr/>
          <p:nvPr/>
        </p:nvCxnSpPr>
        <p:spPr bwMode="auto">
          <a:xfrm flipH="1" flipV="1">
            <a:off x="7057862" y="2146657"/>
            <a:ext cx="12455" cy="3183943"/>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cxnSp>
        <p:nvCxnSpPr>
          <p:cNvPr id="10" name="Line 172"/>
          <p:cNvCxnSpPr/>
          <p:nvPr/>
        </p:nvCxnSpPr>
        <p:spPr bwMode="auto">
          <a:xfrm flipV="1">
            <a:off x="7067867" y="5324460"/>
            <a:ext cx="3276049" cy="8892"/>
          </a:xfrm>
          <a:prstGeom prst="line">
            <a:avLst/>
          </a:prstGeom>
          <a:noFill/>
          <a:ln w="9525">
            <a:solidFill>
              <a:srgbClr val="000000"/>
            </a:solidFill>
            <a:round/>
            <a:headEnd/>
            <a:tailEnd type="stealth" w="lg" len="lg"/>
          </a:ln>
          <a:extLst>
            <a:ext uri="{909E8E84-426E-40DD-AFC4-6F175D3DCCD1}">
              <a14:hiddenFill xmlns:a14="http://schemas.microsoft.com/office/drawing/2010/main">
                <a:noFill/>
              </a14:hiddenFill>
            </a:ext>
          </a:extLst>
        </p:spPr>
      </p:cxnSp>
      <p:sp>
        <p:nvSpPr>
          <p:cNvPr id="11" name="Text Box 176"/>
          <p:cNvSpPr txBox="1">
            <a:spLocks noChangeArrowheads="1"/>
          </p:cNvSpPr>
          <p:nvPr/>
        </p:nvSpPr>
        <p:spPr bwMode="auto">
          <a:xfrm>
            <a:off x="7006732" y="2528937"/>
            <a:ext cx="377641" cy="28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600" i="1" kern="100" dirty="0">
                <a:solidFill>
                  <a:prstClr val="black"/>
                </a:solidFill>
                <a:latin typeface="Century"/>
                <a:ea typeface="ＭＳ 明朝"/>
                <a:cs typeface="Times New Roman"/>
              </a:rPr>
              <a:t>A</a:t>
            </a:r>
            <a:endParaRPr lang="ja-JP" altLang="en-US" sz="1600" i="1" kern="100" dirty="0">
              <a:solidFill>
                <a:prstClr val="black"/>
              </a:solidFill>
              <a:latin typeface="Century"/>
              <a:ea typeface="ＭＳ 明朝"/>
              <a:cs typeface="Times New Roman"/>
            </a:endParaRPr>
          </a:p>
        </p:txBody>
      </p:sp>
      <p:sp>
        <p:nvSpPr>
          <p:cNvPr id="12" name="Text Box 177"/>
          <p:cNvSpPr txBox="1">
            <a:spLocks noChangeArrowheads="1"/>
          </p:cNvSpPr>
          <p:nvPr/>
        </p:nvSpPr>
        <p:spPr bwMode="auto">
          <a:xfrm>
            <a:off x="8676175" y="5123705"/>
            <a:ext cx="292374"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defTabSz="914400"/>
            <a:r>
              <a:rPr lang="en-US" sz="1400" i="1" kern="100">
                <a:solidFill>
                  <a:prstClr val="black"/>
                </a:solidFill>
                <a:latin typeface="Century"/>
                <a:ea typeface="ＭＳ 明朝"/>
                <a:cs typeface="Times New Roman"/>
              </a:rPr>
              <a:t>B</a:t>
            </a:r>
            <a:endParaRPr lang="ja-JP" altLang="en-US" sz="1400" i="1" kern="100">
              <a:solidFill>
                <a:prstClr val="black"/>
              </a:solidFill>
              <a:latin typeface="Century"/>
              <a:ea typeface="ＭＳ 明朝"/>
              <a:cs typeface="Times New Roman"/>
            </a:endParaRPr>
          </a:p>
        </p:txBody>
      </p:sp>
      <p:sp>
        <p:nvSpPr>
          <p:cNvPr id="13" name="Text Box 179"/>
          <p:cNvSpPr txBox="1">
            <a:spLocks noChangeArrowheads="1"/>
          </p:cNvSpPr>
          <p:nvPr/>
        </p:nvSpPr>
        <p:spPr bwMode="auto">
          <a:xfrm>
            <a:off x="6795318" y="3351478"/>
            <a:ext cx="25654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C</a:t>
            </a:r>
            <a:endParaRPr lang="ja-JP" altLang="en-US" sz="1400" i="1" kern="100" dirty="0">
              <a:solidFill>
                <a:prstClr val="black"/>
              </a:solidFill>
              <a:latin typeface="Century"/>
              <a:ea typeface="ＭＳ 明朝"/>
              <a:cs typeface="Times New Roman"/>
            </a:endParaRPr>
          </a:p>
        </p:txBody>
      </p:sp>
      <p:sp>
        <p:nvSpPr>
          <p:cNvPr id="14" name="Text Box 180"/>
          <p:cNvSpPr txBox="1">
            <a:spLocks noChangeArrowheads="1"/>
          </p:cNvSpPr>
          <p:nvPr/>
        </p:nvSpPr>
        <p:spPr bwMode="auto">
          <a:xfrm>
            <a:off x="9355766" y="5120063"/>
            <a:ext cx="39421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just" defTabSz="914400"/>
            <a:r>
              <a:rPr lang="en-US" sz="1400" i="1" kern="100" dirty="0">
                <a:solidFill>
                  <a:prstClr val="black"/>
                </a:solidFill>
                <a:latin typeface="Century"/>
                <a:ea typeface="ＭＳ 明朝"/>
                <a:cs typeface="Times New Roman"/>
              </a:rPr>
              <a:t>D</a:t>
            </a:r>
            <a:endParaRPr lang="ja-JP" altLang="en-US" sz="1400" i="1" kern="100" dirty="0">
              <a:solidFill>
                <a:prstClr val="black"/>
              </a:solidFill>
              <a:latin typeface="Century"/>
              <a:ea typeface="ＭＳ 明朝"/>
              <a:cs typeface="Times New Roman"/>
            </a:endParaRPr>
          </a:p>
        </p:txBody>
      </p:sp>
      <p:cxnSp>
        <p:nvCxnSpPr>
          <p:cNvPr id="15" name="Line 182"/>
          <p:cNvCxnSpPr/>
          <p:nvPr/>
        </p:nvCxnSpPr>
        <p:spPr bwMode="auto">
          <a:xfrm>
            <a:off x="7065233" y="3463436"/>
            <a:ext cx="2387304" cy="1873248"/>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cxnSp>
        <p:nvCxnSpPr>
          <p:cNvPr id="16" name="Line 183"/>
          <p:cNvCxnSpPr/>
          <p:nvPr/>
        </p:nvCxnSpPr>
        <p:spPr bwMode="auto">
          <a:xfrm>
            <a:off x="8009248" y="4212782"/>
            <a:ext cx="0" cy="1123902"/>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7" name="Line 184"/>
          <p:cNvCxnSpPr/>
          <p:nvPr/>
        </p:nvCxnSpPr>
        <p:spPr bwMode="auto">
          <a:xfrm flipH="1">
            <a:off x="7083018" y="4212782"/>
            <a:ext cx="926230" cy="156"/>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8" name="Text Box 187"/>
          <p:cNvSpPr txBox="1">
            <a:spLocks noChangeArrowheads="1"/>
          </p:cNvSpPr>
          <p:nvPr/>
        </p:nvSpPr>
        <p:spPr bwMode="auto">
          <a:xfrm>
            <a:off x="8006389" y="3969097"/>
            <a:ext cx="242080" cy="21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noAutofit/>
          </a:bodyPr>
          <a:lstStyle/>
          <a:p>
            <a:pPr algn="ctr" defTabSz="914400"/>
            <a:r>
              <a:rPr lang="en-US" sz="1600" i="1" kern="100" dirty="0">
                <a:solidFill>
                  <a:prstClr val="black"/>
                </a:solidFill>
                <a:latin typeface="Century"/>
                <a:ea typeface="ＭＳ 明朝"/>
                <a:cs typeface="Times New Roman"/>
              </a:rPr>
              <a:t>E</a:t>
            </a:r>
            <a:endParaRPr lang="ja-JP" altLang="en-US" sz="1600" i="1" kern="100" dirty="0">
              <a:solidFill>
                <a:prstClr val="black"/>
              </a:solidFill>
              <a:latin typeface="Century"/>
              <a:ea typeface="ＭＳ 明朝"/>
              <a:cs typeface="Times New Roman"/>
            </a:endParaRPr>
          </a:p>
        </p:txBody>
      </p:sp>
      <p:cxnSp>
        <p:nvCxnSpPr>
          <p:cNvPr id="19" name="Line 188"/>
          <p:cNvCxnSpPr/>
          <p:nvPr/>
        </p:nvCxnSpPr>
        <p:spPr bwMode="auto">
          <a:xfrm>
            <a:off x="7065077" y="2769860"/>
            <a:ext cx="1676245" cy="2557776"/>
          </a:xfrm>
          <a:prstGeom prst="line">
            <a:avLst/>
          </a:prstGeom>
          <a:noFill/>
          <a:ln w="38100">
            <a:solidFill>
              <a:sysClr val="windowText" lastClr="000000">
                <a:lumMod val="75000"/>
                <a:lumOff val="25000"/>
              </a:sysClr>
            </a:solidFill>
            <a:round/>
            <a:headEnd/>
            <a:tailEnd/>
          </a:ln>
          <a:extLst>
            <a:ext uri="{909E8E84-426E-40DD-AFC4-6F175D3DCCD1}">
              <a14:hiddenFill xmlns:a14="http://schemas.microsoft.com/office/drawing/2010/main">
                <a:noFill/>
              </a14:hiddenFill>
            </a:ext>
          </a:extLst>
        </p:spPr>
      </p:cxnSp>
      <p:sp>
        <p:nvSpPr>
          <p:cNvPr id="20" name="Text Box 305"/>
          <p:cNvSpPr txBox="1">
            <a:spLocks noChangeArrowheads="1"/>
          </p:cNvSpPr>
          <p:nvPr/>
        </p:nvSpPr>
        <p:spPr bwMode="auto">
          <a:xfrm>
            <a:off x="6764810" y="5330527"/>
            <a:ext cx="300267"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spAutoFit/>
          </a:bodyPr>
          <a:lstStyle/>
          <a:p>
            <a:pPr algn="ctr" defTabSz="914400"/>
            <a:r>
              <a:rPr lang="en-US" sz="1400" i="1" kern="100" dirty="0">
                <a:solidFill>
                  <a:prstClr val="black"/>
                </a:solidFill>
                <a:latin typeface="Century"/>
                <a:ea typeface="ＭＳ 明朝"/>
                <a:cs typeface="Times New Roman"/>
              </a:rPr>
              <a:t>O</a:t>
            </a:r>
            <a:endParaRPr lang="ja-JP" altLang="en-US" sz="1400" i="1" kern="100" dirty="0">
              <a:solidFill>
                <a:prstClr val="black"/>
              </a:solidFill>
              <a:latin typeface="Century"/>
              <a:ea typeface="ＭＳ 明朝"/>
              <a:cs typeface="Times New Roman"/>
            </a:endParaRPr>
          </a:p>
        </p:txBody>
      </p:sp>
      <p:cxnSp>
        <p:nvCxnSpPr>
          <p:cNvPr id="21" name="Line 182"/>
          <p:cNvCxnSpPr/>
          <p:nvPr/>
        </p:nvCxnSpPr>
        <p:spPr bwMode="auto">
          <a:xfrm>
            <a:off x="7078025" y="3088880"/>
            <a:ext cx="2853907" cy="2247804"/>
          </a:xfrm>
          <a:prstGeom prst="line">
            <a:avLst/>
          </a:prstGeom>
          <a:noFill/>
          <a:ln w="38100">
            <a:solidFill>
              <a:sysClr val="window" lastClr="FFFFFF">
                <a:lumMod val="50000"/>
              </a:sysClr>
            </a:solidFill>
            <a:round/>
            <a:headEnd/>
            <a:tailEnd/>
          </a:ln>
          <a:extLst>
            <a:ext uri="{909E8E84-426E-40DD-AFC4-6F175D3DCCD1}">
              <a14:hiddenFill xmlns:a14="http://schemas.microsoft.com/office/drawing/2010/main">
                <a:noFill/>
              </a14:hiddenFill>
            </a:ext>
          </a:extLst>
        </p:spPr>
      </p:cxnSp>
      <p:sp>
        <p:nvSpPr>
          <p:cNvPr id="22" name="Oval 22"/>
          <p:cNvSpPr>
            <a:spLocks noChangeAspect="1" noChangeArrowheads="1"/>
          </p:cNvSpPr>
          <p:nvPr/>
        </p:nvSpPr>
        <p:spPr bwMode="auto">
          <a:xfrm flipH="1" flipV="1">
            <a:off x="7983297" y="4169217"/>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23" name="Oval 22"/>
          <p:cNvSpPr>
            <a:spLocks noChangeAspect="1" noChangeArrowheads="1"/>
          </p:cNvSpPr>
          <p:nvPr/>
        </p:nvSpPr>
        <p:spPr bwMode="auto">
          <a:xfrm flipH="1" flipV="1">
            <a:off x="7440736" y="3352660"/>
            <a:ext cx="64807" cy="72672"/>
          </a:xfrm>
          <a:custGeom>
            <a:avLst/>
            <a:gdLst>
              <a:gd name="connsiteX0" fmla="*/ 0 w 64807"/>
              <a:gd name="connsiteY0" fmla="*/ 36336 h 72672"/>
              <a:gd name="connsiteX1" fmla="*/ 8220 w 64807"/>
              <a:gd name="connsiteY1" fmla="*/ 12152 h 72672"/>
              <a:gd name="connsiteX2" fmla="*/ 32404 w 64807"/>
              <a:gd name="connsiteY2" fmla="*/ 0 h 72672"/>
              <a:gd name="connsiteX3" fmla="*/ 56588 w 64807"/>
              <a:gd name="connsiteY3" fmla="*/ 12152 h 72672"/>
              <a:gd name="connsiteX4" fmla="*/ 64808 w 64807"/>
              <a:gd name="connsiteY4" fmla="*/ 36336 h 72672"/>
              <a:gd name="connsiteX5" fmla="*/ 56588 w 64807"/>
              <a:gd name="connsiteY5" fmla="*/ 60520 h 72672"/>
              <a:gd name="connsiteX6" fmla="*/ 32404 w 64807"/>
              <a:gd name="connsiteY6" fmla="*/ 72672 h 72672"/>
              <a:gd name="connsiteX7" fmla="*/ 8220 w 64807"/>
              <a:gd name="connsiteY7" fmla="*/ 60520 h 72672"/>
              <a:gd name="connsiteX8" fmla="*/ 0 w 64807"/>
              <a:gd name="connsiteY8" fmla="*/ 36336 h 72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 h="72672">
                <a:moveTo>
                  <a:pt x="0" y="36336"/>
                </a:moveTo>
                <a:cubicBezTo>
                  <a:pt x="0" y="27417"/>
                  <a:pt x="2926" y="18809"/>
                  <a:pt x="8220" y="12152"/>
                </a:cubicBezTo>
                <a:cubicBezTo>
                  <a:pt x="14368" y="4421"/>
                  <a:pt x="23167" y="0"/>
                  <a:pt x="32404" y="0"/>
                </a:cubicBezTo>
                <a:cubicBezTo>
                  <a:pt x="41642" y="0"/>
                  <a:pt x="50440" y="4421"/>
                  <a:pt x="56588" y="12152"/>
                </a:cubicBezTo>
                <a:cubicBezTo>
                  <a:pt x="61882" y="18809"/>
                  <a:pt x="64808" y="27417"/>
                  <a:pt x="64808" y="36336"/>
                </a:cubicBezTo>
                <a:cubicBezTo>
                  <a:pt x="64808" y="45255"/>
                  <a:pt x="61882" y="53863"/>
                  <a:pt x="56588" y="60520"/>
                </a:cubicBezTo>
                <a:cubicBezTo>
                  <a:pt x="50440" y="68251"/>
                  <a:pt x="41641" y="72672"/>
                  <a:pt x="32404" y="72672"/>
                </a:cubicBezTo>
                <a:cubicBezTo>
                  <a:pt x="23166" y="72672"/>
                  <a:pt x="14368" y="68251"/>
                  <a:pt x="8220" y="60520"/>
                </a:cubicBezTo>
                <a:cubicBezTo>
                  <a:pt x="2926" y="53863"/>
                  <a:pt x="0" y="45255"/>
                  <a:pt x="0" y="36336"/>
                </a:cubicBezTo>
                <a:close/>
              </a:path>
            </a:pathLst>
          </a:custGeom>
          <a:solidFill>
            <a:srgbClr val="000000"/>
          </a:solidFill>
          <a:ln w="31750">
            <a:solidFill>
              <a:srgbClr val="000000"/>
            </a:solidFill>
            <a:round/>
            <a:headEnd/>
            <a:tailEnd/>
          </a:ln>
        </p:spPr>
        <p:txBody>
          <a:bodyPr lIns="74295" tIns="8890" rIns="74295" bIns="8890"/>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sz="1600" i="1">
              <a:solidFill>
                <a:prstClr val="black"/>
              </a:solidFill>
              <a:latin typeface="Calibri"/>
              <a:ea typeface="ＭＳ Ｐゴシック" panose="020B0600070205080204" pitchFamily="50" charset="-128"/>
            </a:endParaRPr>
          </a:p>
        </p:txBody>
      </p:sp>
      <p:sp>
        <p:nvSpPr>
          <p:cNvPr id="24" name="テキスト ボックス 23"/>
          <p:cNvSpPr txBox="1"/>
          <p:nvPr/>
        </p:nvSpPr>
        <p:spPr>
          <a:xfrm>
            <a:off x="6556853" y="1825625"/>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第２財の量</a:t>
            </a:r>
          </a:p>
        </p:txBody>
      </p:sp>
      <p:sp>
        <p:nvSpPr>
          <p:cNvPr id="25" name="テキスト ボックス 24"/>
          <p:cNvSpPr txBox="1"/>
          <p:nvPr/>
        </p:nvSpPr>
        <p:spPr>
          <a:xfrm>
            <a:off x="10327557" y="5174945"/>
            <a:ext cx="1026243" cy="307777"/>
          </a:xfrm>
          <a:prstGeom prst="rect">
            <a:avLst/>
          </a:prstGeom>
          <a:noFill/>
        </p:spPr>
        <p:txBody>
          <a:bodyPr wrap="none" rtlCol="0">
            <a:spAutoFit/>
          </a:bodyPr>
          <a:lstStyle/>
          <a:p>
            <a:pPr algn="ctr" defTabSz="914400"/>
            <a:r>
              <a:rPr lang="ja-JP" altLang="en-US" sz="1400" dirty="0">
                <a:solidFill>
                  <a:prstClr val="black"/>
                </a:solidFill>
                <a:latin typeface="Calibri"/>
                <a:ea typeface="ＭＳ Ｐゴシック" panose="020B0600070205080204" pitchFamily="50" charset="-128"/>
              </a:rPr>
              <a:t>第１財の量</a:t>
            </a:r>
          </a:p>
        </p:txBody>
      </p:sp>
      <p:graphicFrame>
        <p:nvGraphicFramePr>
          <p:cNvPr id="26" name="Object 4"/>
          <p:cNvGraphicFramePr>
            <a:graphicFrameLocks noChangeAspect="1"/>
          </p:cNvGraphicFramePr>
          <p:nvPr>
            <p:extLst>
              <p:ext uri="{D42A27DB-BD31-4B8C-83A1-F6EECF244321}">
                <p14:modId xmlns:p14="http://schemas.microsoft.com/office/powerpoint/2010/main" val="3787091585"/>
              </p:ext>
            </p:extLst>
          </p:nvPr>
        </p:nvGraphicFramePr>
        <p:xfrm>
          <a:off x="6736301" y="4041105"/>
          <a:ext cx="275270" cy="330324"/>
        </p:xfrm>
        <a:graphic>
          <a:graphicData uri="http://schemas.openxmlformats.org/presentationml/2006/ole">
            <mc:AlternateContent xmlns:mc="http://schemas.openxmlformats.org/markup-compatibility/2006">
              <mc:Choice xmlns:v="urn:schemas-microsoft-com:vml" Requires="v">
                <p:oleObj spid="_x0000_s5832" name="数式" r:id="rId4" imgW="190440" imgH="228600" progId="Equation.3">
                  <p:embed/>
                </p:oleObj>
              </mc:Choice>
              <mc:Fallback>
                <p:oleObj name="数式" r:id="rId4" imgW="19044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6301" y="4041105"/>
                        <a:ext cx="275270" cy="33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 name="Object 5"/>
          <p:cNvGraphicFramePr>
            <a:graphicFrameLocks noChangeAspect="1"/>
          </p:cNvGraphicFramePr>
          <p:nvPr>
            <p:extLst>
              <p:ext uri="{D42A27DB-BD31-4B8C-83A1-F6EECF244321}">
                <p14:modId xmlns:p14="http://schemas.microsoft.com/office/powerpoint/2010/main" val="3724400122"/>
              </p:ext>
            </p:extLst>
          </p:nvPr>
        </p:nvGraphicFramePr>
        <p:xfrm>
          <a:off x="7888429" y="5337249"/>
          <a:ext cx="274637" cy="330200"/>
        </p:xfrm>
        <a:graphic>
          <a:graphicData uri="http://schemas.openxmlformats.org/presentationml/2006/ole">
            <mc:AlternateContent xmlns:mc="http://schemas.openxmlformats.org/markup-compatibility/2006">
              <mc:Choice xmlns:v="urn:schemas-microsoft-com:vml" Requires="v">
                <p:oleObj spid="_x0000_s5833" name="数式" r:id="rId6" imgW="190440" imgH="228600" progId="Equation.3">
                  <p:embed/>
                </p:oleObj>
              </mc:Choice>
              <mc:Fallback>
                <p:oleObj name="数式" r:id="rId6" imgW="19044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88429" y="5337249"/>
                        <a:ext cx="274637"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 name="Object 6"/>
          <p:cNvGraphicFramePr>
            <a:graphicFrameLocks noChangeAspect="1"/>
          </p:cNvGraphicFramePr>
          <p:nvPr>
            <p:extLst>
              <p:ext uri="{D42A27DB-BD31-4B8C-83A1-F6EECF244321}">
                <p14:modId xmlns:p14="http://schemas.microsoft.com/office/powerpoint/2010/main" val="243766126"/>
              </p:ext>
            </p:extLst>
          </p:nvPr>
        </p:nvGraphicFramePr>
        <p:xfrm>
          <a:off x="7456381" y="3125145"/>
          <a:ext cx="288032" cy="249628"/>
        </p:xfrm>
        <a:graphic>
          <a:graphicData uri="http://schemas.openxmlformats.org/presentationml/2006/ole">
            <mc:AlternateContent xmlns:mc="http://schemas.openxmlformats.org/markup-compatibility/2006">
              <mc:Choice xmlns:v="urn:schemas-microsoft-com:vml" Requires="v">
                <p:oleObj spid="_x0000_s5834" name="数式" r:id="rId8" imgW="190440" imgH="164880" progId="Equation.3">
                  <p:embed/>
                </p:oleObj>
              </mc:Choice>
              <mc:Fallback>
                <p:oleObj name="数式" r:id="rId8" imgW="190440" imgH="1648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6381" y="3125145"/>
                        <a:ext cx="288032" cy="249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9" name="Object 8"/>
          <p:cNvGraphicFramePr>
            <a:graphicFrameLocks noChangeAspect="1"/>
          </p:cNvGraphicFramePr>
          <p:nvPr>
            <p:extLst>
              <p:ext uri="{D42A27DB-BD31-4B8C-83A1-F6EECF244321}">
                <p14:modId xmlns:p14="http://schemas.microsoft.com/office/powerpoint/2010/main" val="189441250"/>
              </p:ext>
            </p:extLst>
          </p:nvPr>
        </p:nvGraphicFramePr>
        <p:xfrm>
          <a:off x="6808309" y="2960985"/>
          <a:ext cx="249553" cy="232916"/>
        </p:xfrm>
        <a:graphic>
          <a:graphicData uri="http://schemas.openxmlformats.org/presentationml/2006/ole">
            <mc:AlternateContent xmlns:mc="http://schemas.openxmlformats.org/markup-compatibility/2006">
              <mc:Choice xmlns:v="urn:schemas-microsoft-com:vml" Requires="v">
                <p:oleObj spid="_x0000_s5835" name="数式" r:id="rId10" imgW="190440" imgH="177480" progId="Equation.3">
                  <p:embed/>
                </p:oleObj>
              </mc:Choice>
              <mc:Fallback>
                <p:oleObj name="数式" r:id="rId10" imgW="190440" imgH="1774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08309" y="2960985"/>
                        <a:ext cx="249553" cy="232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 name="Object 9"/>
          <p:cNvGraphicFramePr>
            <a:graphicFrameLocks noChangeAspect="1"/>
          </p:cNvGraphicFramePr>
          <p:nvPr>
            <p:extLst>
              <p:ext uri="{D42A27DB-BD31-4B8C-83A1-F6EECF244321}">
                <p14:modId xmlns:p14="http://schemas.microsoft.com/office/powerpoint/2010/main" val="979613433"/>
              </p:ext>
            </p:extLst>
          </p:nvPr>
        </p:nvGraphicFramePr>
        <p:xfrm>
          <a:off x="9904653" y="5110683"/>
          <a:ext cx="278851" cy="226566"/>
        </p:xfrm>
        <a:graphic>
          <a:graphicData uri="http://schemas.openxmlformats.org/presentationml/2006/ole">
            <mc:AlternateContent xmlns:mc="http://schemas.openxmlformats.org/markup-compatibility/2006">
              <mc:Choice xmlns:v="urn:schemas-microsoft-com:vml" Requires="v">
                <p:oleObj spid="_x0000_s5836" name="数式" r:id="rId12" imgW="203040" imgH="164880" progId="Equation.3">
                  <p:embed/>
                </p:oleObj>
              </mc:Choice>
              <mc:Fallback>
                <p:oleObj name="数式" r:id="rId12" imgW="203040" imgH="1648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904653" y="5110683"/>
                        <a:ext cx="278851" cy="226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136342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wipe(left)">
                                      <p:cBhvr>
                                        <p:cTn id="31" dur="500"/>
                                        <p:tgtEl>
                                          <p:spTgt spid="3">
                                            <p:txEl>
                                              <p:pRg st="1" end="1"/>
                                            </p:txEl>
                                          </p:spTgt>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wipe(left)">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wipe(left)">
                                      <p:cBhvr>
                                        <p:cTn id="40" dur="500"/>
                                        <p:tgtEl>
                                          <p:spTgt spid="3">
                                            <p:txEl>
                                              <p:pRg st="3" end="3"/>
                                            </p:txEl>
                                          </p:spTgt>
                                        </p:tgtEl>
                                      </p:cBhvr>
                                    </p:animEffect>
                                  </p:childTnLst>
                                </p:cTn>
                              </p:par>
                            </p:childTnLst>
                          </p:cTn>
                        </p:par>
                        <p:par>
                          <p:cTn id="41" fill="hold">
                            <p:stCondLst>
                              <p:cond delay="500"/>
                            </p:stCondLst>
                            <p:childTnLst>
                              <p:par>
                                <p:cTn id="42" presetID="22" presetClass="entr" presetSubtype="1"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up)">
                                      <p:cBhvr>
                                        <p:cTn id="44" dur="500"/>
                                        <p:tgtEl>
                                          <p:spTgt spid="29"/>
                                        </p:tgtEl>
                                      </p:cBhvr>
                                    </p:animEffect>
                                  </p:childTnLst>
                                </p:cTn>
                              </p:par>
                            </p:childTnLst>
                          </p:cTn>
                        </p:par>
                        <p:par>
                          <p:cTn id="45" fill="hold">
                            <p:stCondLst>
                              <p:cond delay="1000"/>
                            </p:stCondLst>
                            <p:childTnLst>
                              <p:par>
                                <p:cTn id="46" presetID="22" presetClass="entr" presetSubtype="1"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up)">
                                      <p:cBhvr>
                                        <p:cTn id="48" dur="500"/>
                                        <p:tgtEl>
                                          <p:spTgt spid="21"/>
                                        </p:tgtEl>
                                      </p:cBhvr>
                                    </p:animEffect>
                                  </p:childTnLst>
                                </p:cTn>
                              </p:par>
                            </p:childTnLst>
                          </p:cTn>
                        </p:par>
                        <p:par>
                          <p:cTn id="49" fill="hold">
                            <p:stCondLst>
                              <p:cond delay="1500"/>
                            </p:stCondLst>
                            <p:childTnLst>
                              <p:par>
                                <p:cTn id="50" presetID="22" presetClass="entr" presetSubtype="1"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up)">
                                      <p:cBhvr>
                                        <p:cTn id="52" dur="500"/>
                                        <p:tgtEl>
                                          <p:spTgt spid="3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Effect transition="in" filter="wipe(left)">
                                      <p:cBhvr>
                                        <p:cTn id="57" dur="500"/>
                                        <p:tgtEl>
                                          <p:spTgt spid="3">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Effect transition="in" filter="wipe(left)">
                                      <p:cBhvr>
                                        <p:cTn id="62" dur="500"/>
                                        <p:tgtEl>
                                          <p:spTgt spid="3">
                                            <p:txEl>
                                              <p:pRg st="5" end="5"/>
                                            </p:txEl>
                                          </p:spTgt>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3">
                                            <p:txEl>
                                              <p:pRg st="6" end="6"/>
                                            </p:txEl>
                                          </p:spTgt>
                                        </p:tgtEl>
                                        <p:attrNameLst>
                                          <p:attrName>style.visibility</p:attrName>
                                        </p:attrNameLst>
                                      </p:cBhvr>
                                      <p:to>
                                        <p:strVal val="visible"/>
                                      </p:to>
                                    </p:set>
                                    <p:animEffect transition="in" filter="wipe(left)">
                                      <p:cBhvr>
                                        <p:cTn id="66" dur="500"/>
                                        <p:tgtEl>
                                          <p:spTgt spid="3">
                                            <p:txEl>
                                              <p:pRg st="6" end="6"/>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childTnLst>
                          </p:cTn>
                        </p:par>
                        <p:par>
                          <p:cTn id="70" fill="hold">
                            <p:stCondLst>
                              <p:cond delay="1000"/>
                            </p:stCondLst>
                            <p:childTnLst>
                              <p:par>
                                <p:cTn id="71" presetID="10" presetClass="entr" presetSubtype="0"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8" grpId="0"/>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リプチンスキー定理（つづき）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生産要素賦存量と生産量の関係（労働の完全雇用＆資本の完全利用の下で）</a:t>
            </a:r>
            <a:endParaRPr lang="en-US" altLang="ja-JP" dirty="0"/>
          </a:p>
          <a:p>
            <a:pPr lvl="1"/>
            <a:r>
              <a:rPr lang="en-US" altLang="ja-JP" dirty="0" err="1"/>
              <a:t>Rybczynski</a:t>
            </a:r>
            <a:r>
              <a:rPr lang="en-US" altLang="ja-JP" dirty="0"/>
              <a:t>, T.M. (1955), “Factor Endowment and Relative Commodity Prices”</a:t>
            </a:r>
          </a:p>
        </p:txBody>
      </p:sp>
      <p:sp>
        <p:nvSpPr>
          <p:cNvPr id="4" name="スライド番号プレースホルダー 3"/>
          <p:cNvSpPr>
            <a:spLocks noGrp="1"/>
          </p:cNvSpPr>
          <p:nvPr>
            <p:ph type="sldNum" sz="quarter" idx="12"/>
          </p:nvPr>
        </p:nvSpPr>
        <p:spPr/>
        <p:txBody>
          <a:bodyPr/>
          <a:lstStyle/>
          <a:p>
            <a:fld id="{4B716EDC-74FF-435D-9BD8-54C64339F356}" type="slidenum">
              <a:rPr kumimoji="1" lang="ja-JP" altLang="en-US" smtClean="0"/>
              <a:pPr/>
              <a:t>9</a:t>
            </a:fld>
            <a:endParaRPr kumimoji="1" lang="ja-JP" altLang="en-US" dirty="0"/>
          </a:p>
        </p:txBody>
      </p:sp>
      <p:sp>
        <p:nvSpPr>
          <p:cNvPr id="5" name="正方形/長方形 4"/>
          <p:cNvSpPr/>
          <p:nvPr/>
        </p:nvSpPr>
        <p:spPr>
          <a:xfrm>
            <a:off x="1180288" y="3172608"/>
            <a:ext cx="9588231" cy="1815882"/>
          </a:xfrm>
          <a:prstGeom prst="rect">
            <a:avLst/>
          </a:prstGeom>
          <a:ln>
            <a:solidFill>
              <a:schemeClr val="tx1"/>
            </a:solidFill>
          </a:ln>
        </p:spPr>
        <p:txBody>
          <a:bodyPr wrap="square">
            <a:spAutoFit/>
          </a:bodyPr>
          <a:lstStyle/>
          <a:p>
            <a:r>
              <a:rPr lang="ja-JP" altLang="en-US" sz="2800" dirty="0"/>
              <a:t>資本賦存量が増加</a:t>
            </a:r>
            <a:endParaRPr lang="en-US" altLang="ja-JP" sz="2800" dirty="0"/>
          </a:p>
          <a:p>
            <a:r>
              <a:rPr lang="ja-JP" altLang="en-US" sz="2800" dirty="0"/>
              <a:t>→ 労働集約財の生産量は減少＆資本集約財の生産量は増加</a:t>
            </a:r>
            <a:endParaRPr lang="en-US" altLang="ja-JP" sz="2800" dirty="0"/>
          </a:p>
          <a:p>
            <a:r>
              <a:rPr lang="ja-JP" altLang="en-US" sz="2800" dirty="0"/>
              <a:t>労働賦存量が増加</a:t>
            </a:r>
            <a:endParaRPr lang="en-US" altLang="ja-JP" sz="2800" dirty="0"/>
          </a:p>
          <a:p>
            <a:r>
              <a:rPr lang="ja-JP" altLang="en-US" sz="2800" dirty="0"/>
              <a:t>→ 労働集約財の生産量は増加＆資本集約財の生産量は減少</a:t>
            </a:r>
            <a:endParaRPr lang="en-US" altLang="ja-JP" sz="2800" dirty="0"/>
          </a:p>
        </p:txBody>
      </p:sp>
    </p:spTree>
    <p:extLst>
      <p:ext uri="{BB962C8B-B14F-4D97-AF65-F5344CB8AC3E}">
        <p14:creationId xmlns:p14="http://schemas.microsoft.com/office/powerpoint/2010/main" val="2205365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8700</TotalTime>
  <Words>2280</Words>
  <Application>Microsoft Office PowerPoint</Application>
  <PresentationFormat>ワイド画面</PresentationFormat>
  <Paragraphs>489</Paragraphs>
  <Slides>36</Slides>
  <Notes>1</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2</vt:i4>
      </vt:variant>
      <vt:variant>
        <vt:lpstr>スライド タイトル</vt:lpstr>
      </vt:variant>
      <vt:variant>
        <vt:i4>36</vt:i4>
      </vt:variant>
    </vt:vector>
  </HeadingPairs>
  <TitlesOfParts>
    <vt:vector size="49" baseType="lpstr">
      <vt:lpstr>ＭＳ Ｐゴシック</vt:lpstr>
      <vt:lpstr>ＭＳ 明朝</vt:lpstr>
      <vt:lpstr>News Gothic MT</vt:lpstr>
      <vt:lpstr>メイリオ</vt:lpstr>
      <vt:lpstr>Arial</vt:lpstr>
      <vt:lpstr>Calibri</vt:lpstr>
      <vt:lpstr>Calibri Light</vt:lpstr>
      <vt:lpstr>Cambria Math</vt:lpstr>
      <vt:lpstr>Century</vt:lpstr>
      <vt:lpstr>Times New Roman</vt:lpstr>
      <vt:lpstr>Office テーマ</vt:lpstr>
      <vt:lpstr>数式</vt:lpstr>
      <vt:lpstr>Equation</vt:lpstr>
      <vt:lpstr>国際経済関係論Ⅰ 4. 伝統的な比較優位論（2） ヘクシャー=オリーンの比較優位論</vt:lpstr>
      <vt:lpstr>ヘクシャー＝オリーンの貿易理論</vt:lpstr>
      <vt:lpstr>モデルの基本設定</vt:lpstr>
      <vt:lpstr>モデルの基本設定（つづき）</vt:lpstr>
      <vt:lpstr>生産可能性フロンティア</vt:lpstr>
      <vt:lpstr>生産可能性フロンティア（つづき）</vt:lpstr>
      <vt:lpstr>生産可能性フロンティア（つづき）</vt:lpstr>
      <vt:lpstr>リプチンスキー定理</vt:lpstr>
      <vt:lpstr>リプチンスキー定理（つづき）</vt:lpstr>
      <vt:lpstr>企業による生産の決定</vt:lpstr>
      <vt:lpstr>企業による生産の決定（つづき）</vt:lpstr>
      <vt:lpstr>価格と生産の関係</vt:lpstr>
      <vt:lpstr>価格と生産の関係（つづき）</vt:lpstr>
      <vt:lpstr>価格と生産の関係（つづき）</vt:lpstr>
      <vt:lpstr>価格と生産の関係（つづき）</vt:lpstr>
      <vt:lpstr>価格と生産の関係（つづき）</vt:lpstr>
      <vt:lpstr>価格と生産の関係（つづき）</vt:lpstr>
      <vt:lpstr>価格と生産の関係（つづき）</vt:lpstr>
      <vt:lpstr>供給曲線</vt:lpstr>
      <vt:lpstr>供給曲線（つづき）</vt:lpstr>
      <vt:lpstr>閉鎖経済の均衡と比較優位</vt:lpstr>
      <vt:lpstr>閉鎖経済の均衡と比較優位（つづき）</vt:lpstr>
      <vt:lpstr>閉鎖経済の均衡と比較優位（つづき）</vt:lpstr>
      <vt:lpstr>自由貿易均衡</vt:lpstr>
      <vt:lpstr>自由貿易均衡（つづき）</vt:lpstr>
      <vt:lpstr>自由貿易均衡（つづき）</vt:lpstr>
      <vt:lpstr>自由貿易均衡（つづき）</vt:lpstr>
      <vt:lpstr>データによるヘクシャー＝オリーン定理の検証</vt:lpstr>
      <vt:lpstr>データによるH-O定理の検証（つづき）</vt:lpstr>
      <vt:lpstr>データによるH-O定理の検証（つづき）</vt:lpstr>
      <vt:lpstr>データによるH-O定理の検証（つづき）</vt:lpstr>
      <vt:lpstr>比較優位の検証</vt:lpstr>
      <vt:lpstr>比較優位の検証（つづき）</vt:lpstr>
      <vt:lpstr>比較優位の検証（つづき）</vt:lpstr>
      <vt:lpstr>比較優位の検証（つづき）</vt:lpstr>
      <vt:lpstr>レオンチェフ・パラドックス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IntEcon-NCU_04</dc:title>
  <dc:creator>Akihiko</dc:creator>
  <cp:lastModifiedBy>Akihiko</cp:lastModifiedBy>
  <cp:revision>485</cp:revision>
  <cp:lastPrinted>2016-11-13T06:19:30Z</cp:lastPrinted>
  <dcterms:created xsi:type="dcterms:W3CDTF">2013-10-01T12:14:26Z</dcterms:created>
  <dcterms:modified xsi:type="dcterms:W3CDTF">2017-05-02T07:20:47Z</dcterms:modified>
</cp:coreProperties>
</file>