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49" r:id="rId2"/>
    <p:sldId id="342" r:id="rId3"/>
    <p:sldId id="343" r:id="rId4"/>
    <p:sldId id="345" r:id="rId5"/>
    <p:sldId id="346" r:id="rId6"/>
    <p:sldId id="347" r:id="rId7"/>
    <p:sldId id="348" r:id="rId8"/>
    <p:sldId id="350" r:id="rId9"/>
    <p:sldId id="351" r:id="rId10"/>
    <p:sldId id="352" r:id="rId11"/>
    <p:sldId id="353" r:id="rId12"/>
    <p:sldId id="354" r:id="rId13"/>
    <p:sldId id="355" r:id="rId14"/>
    <p:sldId id="358" r:id="rId15"/>
    <p:sldId id="356" r:id="rId16"/>
    <p:sldId id="359" r:id="rId17"/>
    <p:sldId id="371" r:id="rId18"/>
    <p:sldId id="357" r:id="rId19"/>
    <p:sldId id="361" r:id="rId20"/>
    <p:sldId id="363" r:id="rId21"/>
    <p:sldId id="366" r:id="rId22"/>
    <p:sldId id="365" r:id="rId23"/>
    <p:sldId id="367" r:id="rId24"/>
    <p:sldId id="372" r:id="rId25"/>
    <p:sldId id="373" r:id="rId26"/>
    <p:sldId id="374" r:id="rId27"/>
    <p:sldId id="362" r:id="rId28"/>
    <p:sldId id="368" r:id="rId29"/>
    <p:sldId id="369" r:id="rId30"/>
    <p:sldId id="370" r:id="rId31"/>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57" autoAdjust="0"/>
    <p:restoredTop sz="94660"/>
  </p:normalViewPr>
  <p:slideViewPr>
    <p:cSldViewPr snapToGrid="0">
      <p:cViewPr varScale="1">
        <p:scale>
          <a:sx n="81" d="100"/>
          <a:sy n="81" d="100"/>
        </p:scale>
        <p:origin x="38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3962400" cy="344091"/>
          </a:xfrm>
          <a:prstGeom prst="rect">
            <a:avLst/>
          </a:prstGeom>
        </p:spPr>
        <p:txBody>
          <a:bodyPr vert="horz" lIns="91402" tIns="45702" rIns="91402" bIns="45702"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8" y="3"/>
            <a:ext cx="3962400" cy="344091"/>
          </a:xfrm>
          <a:prstGeom prst="rect">
            <a:avLst/>
          </a:prstGeom>
        </p:spPr>
        <p:txBody>
          <a:bodyPr vert="horz" lIns="91402" tIns="45702" rIns="91402" bIns="45702"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3" y="6513914"/>
            <a:ext cx="3962400" cy="344090"/>
          </a:xfrm>
          <a:prstGeom prst="rect">
            <a:avLst/>
          </a:prstGeom>
        </p:spPr>
        <p:txBody>
          <a:bodyPr vert="horz" lIns="91402" tIns="45702" rIns="91402" bIns="45702"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8" y="6513914"/>
            <a:ext cx="3962400" cy="344090"/>
          </a:xfrm>
          <a:prstGeom prst="rect">
            <a:avLst/>
          </a:prstGeom>
        </p:spPr>
        <p:txBody>
          <a:bodyPr vert="horz" lIns="91402" tIns="45702" rIns="91402" bIns="45702"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3962400" cy="344091"/>
          </a:xfrm>
          <a:prstGeom prst="rect">
            <a:avLst/>
          </a:prstGeom>
        </p:spPr>
        <p:txBody>
          <a:bodyPr vert="horz" lIns="91402" tIns="45702" rIns="91402" bIns="45702"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8" y="3"/>
            <a:ext cx="3962400" cy="344091"/>
          </a:xfrm>
          <a:prstGeom prst="rect">
            <a:avLst/>
          </a:prstGeom>
        </p:spPr>
        <p:txBody>
          <a:bodyPr vert="horz" lIns="91402" tIns="45702" rIns="91402" bIns="45702"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02" tIns="45702" rIns="91402" bIns="45702" rtlCol="0" anchor="ctr"/>
          <a:lstStyle/>
          <a:p>
            <a:endParaRPr lang="ja-JP" altLang="en-US" dirty="0"/>
          </a:p>
        </p:txBody>
      </p:sp>
      <p:sp>
        <p:nvSpPr>
          <p:cNvPr id="5" name="ノート プレースホルダー 4"/>
          <p:cNvSpPr>
            <a:spLocks noGrp="1"/>
          </p:cNvSpPr>
          <p:nvPr>
            <p:ph type="body" sz="quarter" idx="3"/>
          </p:nvPr>
        </p:nvSpPr>
        <p:spPr>
          <a:xfrm>
            <a:off x="914400" y="3300417"/>
            <a:ext cx="7315200" cy="2700338"/>
          </a:xfrm>
          <a:prstGeom prst="rect">
            <a:avLst/>
          </a:prstGeom>
        </p:spPr>
        <p:txBody>
          <a:bodyPr vert="horz" lIns="91402" tIns="45702" rIns="91402" bIns="4570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6513914"/>
            <a:ext cx="3962400" cy="344090"/>
          </a:xfrm>
          <a:prstGeom prst="rect">
            <a:avLst/>
          </a:prstGeom>
        </p:spPr>
        <p:txBody>
          <a:bodyPr vert="horz" lIns="91402" tIns="45702" rIns="91402" bIns="45702"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8" y="6513914"/>
            <a:ext cx="3962400" cy="344090"/>
          </a:xfrm>
          <a:prstGeom prst="rect">
            <a:avLst/>
          </a:prstGeom>
        </p:spPr>
        <p:txBody>
          <a:bodyPr vert="horz" lIns="91402" tIns="45702" rIns="91402" bIns="45702"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514600" y="857250"/>
            <a:ext cx="4114800" cy="23145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3965370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F80A0D6-8CEE-4B24-BF22-2339289D243F}"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FA832AD-84E6-485E-9E4B-90B8FA28ACD0}"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CB21595-83D6-4E81-B387-61E0151AAE09}"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B1F9A1D-ACB5-42C7-B5F9-D5F759D54C22}"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F3323C4-D1D2-43F2-AC97-94E154B659EB}"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D0D3C71-A2C8-48E9-A078-E8D3F5B3AA51}" type="datetime1">
              <a:rPr kumimoji="1" lang="ja-JP" altLang="en-US" smtClean="0"/>
              <a:pPr/>
              <a:t>2017/5/17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18AEF84-4B77-42B0-AC7B-D651C8E54054}" type="datetime1">
              <a:rPr kumimoji="1" lang="ja-JP" altLang="en-US" smtClean="0"/>
              <a:pPr/>
              <a:t>2017/5/17</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92D3809-7FEB-4DAC-A2A0-C857A7CE1CE0}" type="datetime1">
              <a:rPr kumimoji="1" lang="ja-JP" altLang="en-US" smtClean="0"/>
              <a:pPr/>
              <a:t>2017/5/17</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F9B98B3-55D0-44A7-824C-24B75A16AE09}" type="datetime1">
              <a:rPr kumimoji="1" lang="ja-JP" altLang="en-US" smtClean="0"/>
              <a:pPr/>
              <a:t>2017/5/17</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48DF16-80BC-4D55-AAF5-A094B1A8A775}" type="datetime1">
              <a:rPr kumimoji="1" lang="ja-JP" altLang="en-US" smtClean="0"/>
              <a:pPr/>
              <a:t>2017/5/17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5B2493-948B-4CA7-84FC-48FD4D3E7742}" type="datetime1">
              <a:rPr kumimoji="1" lang="ja-JP" altLang="en-US" smtClean="0"/>
              <a:pPr/>
              <a:t>2017/5/17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94CFC-2463-4038-B8EA-381C654068A2}" type="datetime1">
              <a:rPr kumimoji="1" lang="ja-JP" altLang="en-US" smtClean="0"/>
              <a:pPr/>
              <a:t>2017/5/17</a:t>
            </a:fld>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712" y="1122363"/>
            <a:ext cx="10826496" cy="2387600"/>
          </a:xfrm>
        </p:spPr>
        <p:txBody>
          <a:bodyPr>
            <a:normAutofit/>
          </a:bodyPr>
          <a:lstStyle/>
          <a:p>
            <a:r>
              <a:rPr lang="ja-JP" altLang="en-US" dirty="0"/>
              <a:t>国際経済関係論</a:t>
            </a:r>
            <a:r>
              <a:rPr lang="en-US" altLang="ja-JP" dirty="0"/>
              <a:t>Ⅰ</a:t>
            </a:r>
            <a:br>
              <a:rPr lang="en-US" altLang="ja-JP" dirty="0"/>
            </a:br>
            <a:r>
              <a:rPr lang="en-US" altLang="ja-JP" dirty="0"/>
              <a:t>5. </a:t>
            </a:r>
            <a:r>
              <a:rPr lang="ja-JP" altLang="en-US" dirty="0"/>
              <a:t>独占的競争と産業内貿易</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1798309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独占的競争の基本モデル（つづき）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1017102" cy="4731586"/>
              </a:xfrm>
            </p:spPr>
            <p:txBody>
              <a:bodyPr>
                <a:normAutofit/>
              </a:bodyPr>
              <a:lstStyle/>
              <a:p>
                <a:r>
                  <a:rPr kumimoji="1" lang="ja-JP" altLang="en-US" dirty="0"/>
                  <a:t>利潤最大化条件</a:t>
                </a:r>
                <a:r>
                  <a:rPr lang="ja-JP" altLang="en-US" dirty="0"/>
                  <a:t>：</a:t>
                </a:r>
                <a:endParaRPr kumimoji="1" lang="en-US" altLang="ja-JP" dirty="0"/>
              </a:p>
              <a:p>
                <a:endParaRPr lang="en-US" altLang="ja-JP" dirty="0"/>
              </a:p>
              <a:p>
                <a:endParaRPr lang="en-US" altLang="ja-JP" dirty="0"/>
              </a:p>
              <a:p>
                <a:pPr lvl="1"/>
                <a:r>
                  <a:rPr lang="ja-JP" altLang="ja-JP" dirty="0"/>
                  <a:t>完全競争企業</a:t>
                </a:r>
                <a:r>
                  <a:rPr lang="ja-JP" altLang="en-US" dirty="0"/>
                  <a:t>（</a:t>
                </a:r>
                <a:r>
                  <a:rPr lang="ja-JP" altLang="ja-JP" dirty="0"/>
                  <a:t>価格</a:t>
                </a:r>
                <a:r>
                  <a:rPr lang="ja-JP" altLang="en-US" dirty="0"/>
                  <a:t>＝</a:t>
                </a:r>
                <a:r>
                  <a:rPr lang="ja-JP" altLang="ja-JP" dirty="0"/>
                  <a:t>限界費用</a:t>
                </a:r>
                <a:r>
                  <a:rPr lang="ja-JP" altLang="en-US" dirty="0"/>
                  <a:t>）とは異なる</a:t>
                </a:r>
                <a:endParaRPr lang="en-US" altLang="ja-JP" dirty="0"/>
              </a:p>
              <a:p>
                <a:pPr lvl="1"/>
                <a:r>
                  <a:rPr lang="ja-JP" altLang="ja-JP" dirty="0"/>
                  <a:t>製品差別化が存在</a:t>
                </a:r>
                <a:r>
                  <a:rPr lang="en-US" altLang="ja-JP" dirty="0"/>
                  <a:t> </a:t>
                </a:r>
                <a:r>
                  <a:rPr lang="ja-JP" altLang="en-US" dirty="0"/>
                  <a:t>→ </a:t>
                </a:r>
                <a:r>
                  <a:rPr lang="ja-JP" altLang="ja-JP" dirty="0"/>
                  <a:t>各企業は自社製品を購入する消費者に対して独占的に行動</a:t>
                </a:r>
                <a:endParaRPr lang="en-US" altLang="ja-JP" dirty="0"/>
              </a:p>
              <a:p>
                <a:r>
                  <a:rPr lang="ja-JP" altLang="en-US" dirty="0"/>
                  <a:t>独占的競争の短期均衡</a:t>
                </a:r>
                <a:endParaRPr lang="en-US" altLang="ja-JP" dirty="0"/>
              </a:p>
              <a:p>
                <a:pPr lvl="1"/>
                <a:r>
                  <a:rPr lang="ja-JP" altLang="ja-JP" dirty="0"/>
                  <a:t>製品の種類</a:t>
                </a:r>
                <a:r>
                  <a:rPr lang="ja-JP" altLang="en-US" dirty="0"/>
                  <a:t>＝</a:t>
                </a:r>
                <a:r>
                  <a:rPr lang="ja-JP" altLang="ja-JP" dirty="0"/>
                  <a:t>企業数</a:t>
                </a:r>
                <a14:m>
                  <m:oMath xmlns:m="http://schemas.openxmlformats.org/officeDocument/2006/math">
                    <m:r>
                      <a:rPr lang="en-US" altLang="ja-JP" i="1">
                        <a:latin typeface="Cambria Math" panose="02040503050406030204" pitchFamily="18" charset="0"/>
                      </a:rPr>
                      <m:t>𝑁</m:t>
                    </m:r>
                  </m:oMath>
                </a14:m>
                <a:r>
                  <a:rPr lang="ja-JP" altLang="ja-JP" dirty="0"/>
                  <a:t>が</a:t>
                </a:r>
                <a:r>
                  <a:rPr lang="ja-JP" altLang="en-US" dirty="0"/>
                  <a:t>所与</a:t>
                </a:r>
                <a:endParaRPr lang="en-US" altLang="ja-JP" dirty="0"/>
              </a:p>
              <a:p>
                <a:pPr lvl="1"/>
                <a:r>
                  <a:rPr lang="ja-JP" altLang="ja-JP" dirty="0"/>
                  <a:t>生産量の均衡水準</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en-US" dirty="0"/>
                  <a:t>：</a:t>
                </a:r>
                <a:r>
                  <a:rPr lang="ja-JP" altLang="ja-JP" dirty="0"/>
                  <a:t>限界収入曲線</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𝑖</m:t>
                        </m:r>
                      </m:sub>
                    </m:sSub>
                  </m:oMath>
                </a14:m>
                <a:r>
                  <a:rPr lang="ja-JP" altLang="ja-JP" dirty="0"/>
                  <a:t>と限界費用曲線</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𝑀𝐶</m:t>
                        </m:r>
                      </m:e>
                      <m:sub>
                        <m:r>
                          <a:rPr lang="en-US" altLang="ja-JP" i="1">
                            <a:latin typeface="Cambria Math" panose="02040503050406030204" pitchFamily="18" charset="0"/>
                          </a:rPr>
                          <m:t>𝑖</m:t>
                        </m:r>
                      </m:sub>
                    </m:sSub>
                  </m:oMath>
                </a14:m>
                <a:r>
                  <a:rPr lang="ja-JP" altLang="ja-JP" dirty="0"/>
                  <a:t>との交点で</a:t>
                </a:r>
                <a:r>
                  <a:rPr lang="ja-JP" altLang="en-US" dirty="0"/>
                  <a:t>決定</a:t>
                </a:r>
                <a:endParaRPr lang="en-US" altLang="ja-JP" dirty="0"/>
              </a:p>
              <a:p>
                <a:pPr lvl="1"/>
                <a:r>
                  <a:rPr lang="ja-JP" altLang="ja-JP" dirty="0"/>
                  <a:t>製品</a:t>
                </a:r>
                <a:r>
                  <a:rPr lang="ja-JP" altLang="en-US" dirty="0"/>
                  <a:t>の均衡</a:t>
                </a:r>
                <a:r>
                  <a:rPr lang="ja-JP" altLang="ja-JP" dirty="0"/>
                  <a:t>価格</a:t>
                </a:r>
                <a:r>
                  <a:rPr lang="ja-JP" altLang="en-US" dirty="0"/>
                  <a:t>：</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en-US" dirty="0"/>
                  <a:t>（</a:t>
                </a:r>
                <a:r>
                  <a:rPr lang="ja-JP" altLang="ja-JP" dirty="0"/>
                  <a:t>生産量</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ja-JP" dirty="0"/>
                  <a:t>に対応する需要曲線上の点</a:t>
                </a:r>
                <a:r>
                  <a:rPr lang="ja-JP" altLang="en-US" dirty="0"/>
                  <a:t>）</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1017102" cy="4731586"/>
              </a:xfrm>
              <a:blipFill>
                <a:blip r:embed="rId2"/>
                <a:stretch>
                  <a:fillRect l="-996" t="-270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mc:AlternateContent xmlns:mc="http://schemas.openxmlformats.org/markup-compatibility/2006" xmlns:a14="http://schemas.microsoft.com/office/drawing/2010/main">
        <mc:Choice Requires="a14">
          <p:sp>
            <p:nvSpPr>
              <p:cNvPr id="5" name="正方形/長方形 4"/>
              <p:cNvSpPr/>
              <p:nvPr/>
            </p:nvSpPr>
            <p:spPr>
              <a:xfrm>
                <a:off x="3532271" y="1868021"/>
                <a:ext cx="2909386" cy="7087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d>
                        <m:dPr>
                          <m:begChr m:val="["/>
                          <m:endChr m:val="]"/>
                          <m:ctrlPr>
                            <a:rPr lang="ja-JP" altLang="ja-JP" i="1">
                              <a:latin typeface="Cambria Math" panose="02040503050406030204" pitchFamily="18" charset="0"/>
                            </a:rPr>
                          </m:ctrlPr>
                        </m:dPr>
                        <m:e>
                          <m:r>
                            <a:rPr lang="en-US" altLang="ja-JP" i="1">
                              <a:latin typeface="Cambria Math" panose="02040503050406030204" pitchFamily="18" charset="0"/>
                            </a:rPr>
                            <m:t>1−</m:t>
                          </m:r>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𝜀</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den>
                          </m:f>
                        </m:e>
                      </m:d>
                      <m:r>
                        <a:rPr lang="en-US" altLang="ja-JP">
                          <a:latin typeface="Cambria Math" panose="02040503050406030204" pitchFamily="18" charset="0"/>
                        </a:rPr>
                        <m:t>=</m:t>
                      </m:r>
                      <m:r>
                        <a:rPr lang="en-US" altLang="ja-JP" i="1">
                          <a:latin typeface="Cambria Math" panose="02040503050406030204" pitchFamily="18" charset="0"/>
                        </a:rPr>
                        <m:t>𝑐</m:t>
                      </m:r>
                    </m:oMath>
                  </m:oMathPara>
                </a14:m>
                <a:endParaRPr lang="en-US" altLang="ja-JP" dirty="0"/>
              </a:p>
            </p:txBody>
          </p:sp>
        </mc:Choice>
        <mc:Fallback xmlns="">
          <p:sp>
            <p:nvSpPr>
              <p:cNvPr id="5" name="正方形/長方形 4"/>
              <p:cNvSpPr>
                <a:spLocks noRot="1" noChangeAspect="1" noMove="1" noResize="1" noEditPoints="1" noAdjustHandles="1" noChangeArrowheads="1" noChangeShapeType="1" noTextEdit="1"/>
              </p:cNvSpPr>
              <p:nvPr/>
            </p:nvSpPr>
            <p:spPr>
              <a:xfrm>
                <a:off x="3532271" y="1868021"/>
                <a:ext cx="2909386" cy="708720"/>
              </a:xfrm>
              <a:prstGeom prst="rect">
                <a:avLst/>
              </a:prstGeom>
              <a:blipFill rotWithShape="0">
                <a:blip r:embed="rId3"/>
                <a:stretch>
                  <a:fillRect/>
                </a:stretch>
              </a:blipFill>
            </p:spPr>
            <p:txBody>
              <a:bodyPr/>
              <a:lstStyle/>
              <a:p>
                <a:r>
                  <a:rPr lang="ja-JP" altLang="en-US">
                    <a:noFill/>
                  </a:rPr>
                  <a:t> </a:t>
                </a:r>
              </a:p>
            </p:txBody>
          </p:sp>
        </mc:Fallback>
      </mc:AlternateContent>
      <p:sp>
        <p:nvSpPr>
          <p:cNvPr id="9" name="角丸四角形 8"/>
          <p:cNvSpPr/>
          <p:nvPr/>
        </p:nvSpPr>
        <p:spPr>
          <a:xfrm>
            <a:off x="4018547" y="1825625"/>
            <a:ext cx="1876927" cy="79351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548000" rtlCol="0" anchor="b" anchorCtr="0"/>
          <a:lstStyle/>
          <a:p>
            <a:pPr algn="ctr"/>
            <a:r>
              <a:rPr kumimoji="1" lang="ja-JP" altLang="en-US" dirty="0">
                <a:solidFill>
                  <a:srgbClr val="FF0000"/>
                </a:solidFill>
              </a:rPr>
              <a:t>限界収入</a:t>
            </a:r>
          </a:p>
        </p:txBody>
      </p:sp>
      <p:sp>
        <p:nvSpPr>
          <p:cNvPr id="10" name="円/楕円 9"/>
          <p:cNvSpPr/>
          <p:nvPr/>
        </p:nvSpPr>
        <p:spPr>
          <a:xfrm>
            <a:off x="6101139" y="2074564"/>
            <a:ext cx="280611" cy="34891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4000" rIns="0" rtlCol="0" anchor="ctr"/>
          <a:lstStyle/>
          <a:p>
            <a:pPr algn="ctr"/>
            <a:r>
              <a:rPr kumimoji="1" lang="ja-JP" altLang="en-US" dirty="0">
                <a:solidFill>
                  <a:srgbClr val="FF0000"/>
                </a:solidFill>
              </a:rPr>
              <a:t>限界費用</a:t>
            </a:r>
          </a:p>
        </p:txBody>
      </p:sp>
    </p:spTree>
    <p:extLst>
      <p:ext uri="{BB962C8B-B14F-4D97-AF65-F5344CB8AC3E}">
        <p14:creationId xmlns:p14="http://schemas.microsoft.com/office/powerpoint/2010/main" val="260481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500"/>
                                        <p:tgtEl>
                                          <p:spTgt spid="3">
                                            <p:txEl>
                                              <p:pRg st="3" end="3"/>
                                            </p:txEl>
                                          </p:spTgt>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par>
                          <p:cTn id="38" fill="hold">
                            <p:stCondLst>
                              <p:cond delay="1000"/>
                            </p:stCondLst>
                            <p:childTnLst>
                              <p:par>
                                <p:cTn id="39" presetID="22" presetClass="entr" presetSubtype="8" fill="hold" grpId="0" nodeType="afterEffect">
                                  <p:stCondLst>
                                    <p:cond delay="50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wipe(left)">
                                      <p:cBhvr>
                                        <p:cTn id="41" dur="2000"/>
                                        <p:tgtEl>
                                          <p:spTgt spid="3">
                                            <p:txEl>
                                              <p:pRg st="7" end="7"/>
                                            </p:txEl>
                                          </p:spTgt>
                                        </p:tgtEl>
                                      </p:cBhvr>
                                    </p:animEffect>
                                  </p:childTnLst>
                                </p:cTn>
                              </p:par>
                            </p:childTnLst>
                          </p:cTn>
                        </p:par>
                        <p:par>
                          <p:cTn id="42" fill="hold">
                            <p:stCondLst>
                              <p:cond delay="3500"/>
                            </p:stCondLst>
                            <p:childTnLst>
                              <p:par>
                                <p:cTn id="43" presetID="22" presetClass="entr" presetSubtype="8" fill="hold" grpId="0" nodeType="afterEffect">
                                  <p:stCondLst>
                                    <p:cond delay="50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wipe(left)">
                                      <p:cBhvr>
                                        <p:cTn id="45"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独占的競争の短期均衡</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11</a:t>
            </a:fld>
            <a:endParaRPr kumimoji="1" lang="ja-JP" altLang="en-US"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5480" y="1690690"/>
            <a:ext cx="7436240" cy="4891855"/>
          </a:xfrm>
          <a:prstGeom prst="rect">
            <a:avLst/>
          </a:prstGeom>
          <a:noFill/>
          <a:ln>
            <a:noFill/>
          </a:ln>
        </p:spPr>
      </p:pic>
    </p:spTree>
    <p:extLst>
      <p:ext uri="{BB962C8B-B14F-4D97-AF65-F5344CB8AC3E}">
        <p14:creationId xmlns:p14="http://schemas.microsoft.com/office/powerpoint/2010/main" val="178615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独占的競争の基本モデル（つづき）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777194"/>
              </a:xfrm>
            </p:spPr>
            <p:txBody>
              <a:bodyPr>
                <a:normAutofit/>
              </a:bodyPr>
              <a:lstStyle/>
              <a:p>
                <a:r>
                  <a:rPr lang="ja-JP" altLang="en-US" dirty="0"/>
                  <a:t>短期均衡：</a:t>
                </a:r>
                <a:r>
                  <a:rPr lang="ja-JP" altLang="ja-JP" dirty="0"/>
                  <a:t>持続可能ではない</a:t>
                </a:r>
                <a:endParaRPr lang="en-US" altLang="ja-JP" dirty="0"/>
              </a:p>
              <a:p>
                <a:pPr lvl="1"/>
                <a:r>
                  <a:rPr lang="ja-JP" altLang="en-US" dirty="0"/>
                  <a:t>利潤は</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𝜋</m:t>
                        </m:r>
                      </m:e>
                      <m:sub>
                        <m:r>
                          <a:rPr lang="en-US" altLang="ja-JP" i="1">
                            <a:latin typeface="Cambria Math" panose="02040503050406030204" pitchFamily="18" charset="0"/>
                          </a:rPr>
                          <m:t>𝑖</m:t>
                        </m:r>
                      </m:sub>
                    </m:sSub>
                    <m:r>
                      <a:rPr lang="en-US" altLang="ja-JP" i="1">
                        <a:latin typeface="Cambria Math" panose="02040503050406030204" pitchFamily="18" charset="0"/>
                      </a:rPr>
                      <m:t>=</m:t>
                    </m:r>
                    <m:d>
                      <m:dPr>
                        <m:begChr m:val="["/>
                        <m:endChr m:val="]"/>
                        <m:ctrlPr>
                          <a:rPr lang="ja-JP" altLang="ja-JP" i="1">
                            <a:latin typeface="Cambria Math" panose="02040503050406030204" pitchFamily="18" charset="0"/>
                          </a:rPr>
                        </m:ctrlPr>
                      </m:dPr>
                      <m:e>
                        <m:r>
                          <a:rPr lang="en-US" altLang="ja-JP" i="1">
                            <a:latin typeface="Cambria Math" panose="02040503050406030204" pitchFamily="18" charset="0"/>
                          </a:rPr>
                          <m:t>𝑝</m:t>
                        </m:r>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𝐴𝐶</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e>
                        </m:d>
                      </m:e>
                    </m:d>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oMath>
                </a14:m>
                <a:r>
                  <a:rPr lang="ja-JP" altLang="ja-JP" dirty="0"/>
                  <a:t>と書き換えられる</a:t>
                </a:r>
                <a:endParaRPr lang="en-US" altLang="ja-JP" dirty="0"/>
              </a:p>
              <a:p>
                <a:pPr lvl="1"/>
                <a:r>
                  <a:rPr lang="ja-JP" altLang="ja-JP" dirty="0"/>
                  <a:t>均衡生産量</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ja-JP" dirty="0"/>
                  <a:t>に対応する平均費用</a:t>
                </a:r>
                <a:r>
                  <a:rPr lang="ja-JP" altLang="en-US" dirty="0"/>
                  <a:t>：</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𝐴𝐶</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en-US" dirty="0"/>
                  <a:t>・・・</a:t>
                </a:r>
                <a:r>
                  <a:rPr lang="ja-JP" altLang="ja-JP" dirty="0"/>
                  <a:t>均衡価格</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𝑖</m:t>
                        </m:r>
                      </m:sub>
                      <m:sup>
                        <m:r>
                          <a:rPr lang="en-US" altLang="ja-JP" i="1">
                            <a:latin typeface="Cambria Math" panose="02040503050406030204" pitchFamily="18" charset="0"/>
                          </a:rPr>
                          <m:t>𝑆</m:t>
                        </m:r>
                      </m:sup>
                    </m:sSubSup>
                  </m:oMath>
                </a14:m>
                <a:r>
                  <a:rPr lang="ja-JP" altLang="ja-JP" dirty="0"/>
                  <a:t>を下回っている</a:t>
                </a:r>
                <a:endParaRPr lang="en-US" altLang="ja-JP" dirty="0"/>
              </a:p>
              <a:p>
                <a:pPr lvl="1"/>
                <a:r>
                  <a:rPr lang="ja-JP" altLang="en-US" dirty="0"/>
                  <a:t>→ </a:t>
                </a:r>
                <a:r>
                  <a:rPr lang="ja-JP" altLang="ja-JP" dirty="0"/>
                  <a:t>各企業には独占利潤が発生</a:t>
                </a:r>
                <a:endParaRPr lang="en-US" altLang="ja-JP" dirty="0"/>
              </a:p>
              <a:p>
                <a:pPr lvl="1"/>
                <a:r>
                  <a:rPr lang="ja-JP" altLang="en-US" dirty="0"/>
                  <a:t>→ </a:t>
                </a:r>
                <a:r>
                  <a:rPr lang="ja-JP" altLang="ja-JP" dirty="0"/>
                  <a:t>同様の利潤獲得を目指して潜在的な企業がこの産業</a:t>
                </a:r>
                <a:r>
                  <a:rPr lang="ja-JP" altLang="en-US" dirty="0"/>
                  <a:t>に</a:t>
                </a:r>
                <a:r>
                  <a:rPr lang="ja-JP" altLang="ja-JP" dirty="0"/>
                  <a:t>参入</a:t>
                </a:r>
                <a:endParaRPr lang="en-US" altLang="ja-JP" dirty="0"/>
              </a:p>
              <a:p>
                <a:r>
                  <a:rPr lang="ja-JP" altLang="en-US" dirty="0"/>
                  <a:t>新規参入の影響：</a:t>
                </a:r>
                <a:endParaRPr lang="en-US" altLang="ja-JP" dirty="0"/>
              </a:p>
              <a:p>
                <a:pPr lvl="1"/>
                <a:r>
                  <a:rPr lang="ja-JP" altLang="ja-JP" dirty="0"/>
                  <a:t>新規参入企業</a:t>
                </a:r>
                <a:r>
                  <a:rPr lang="ja-JP" altLang="en-US" dirty="0"/>
                  <a:t>：</a:t>
                </a:r>
                <a:r>
                  <a:rPr lang="ja-JP" altLang="ja-JP" dirty="0"/>
                  <a:t>既存企業とは別の差別化製品を生産し市場に売り込む</a:t>
                </a:r>
                <a:endParaRPr lang="en-US" altLang="ja-JP" dirty="0"/>
              </a:p>
              <a:p>
                <a:pPr lvl="1"/>
                <a:r>
                  <a:rPr lang="ja-JP" altLang="en-US" dirty="0"/>
                  <a:t>→ </a:t>
                </a:r>
                <a:r>
                  <a:rPr lang="ja-JP" altLang="ja-JP" dirty="0"/>
                  <a:t>既存企業の製品に対する需要の一部を奪う</a:t>
                </a:r>
                <a:r>
                  <a:rPr lang="ja-JP" altLang="en-US" dirty="0"/>
                  <a:t>（</a:t>
                </a:r>
                <a:r>
                  <a:rPr lang="ja-JP" altLang="ja-JP" dirty="0"/>
                  <a:t>需要曲線は左側にシフト</a:t>
                </a:r>
                <a:r>
                  <a:rPr lang="ja-JP" altLang="en-US" dirty="0"/>
                  <a:t>）</a:t>
                </a:r>
                <a:endParaRPr lang="en-US" altLang="ja-JP" dirty="0"/>
              </a:p>
              <a:p>
                <a:pPr lvl="1"/>
                <a:r>
                  <a:rPr lang="ja-JP" altLang="en-US" dirty="0"/>
                  <a:t>→ </a:t>
                </a:r>
                <a:r>
                  <a:rPr lang="ja-JP" altLang="ja-JP" dirty="0"/>
                  <a:t>各企業の独占利潤は減少</a:t>
                </a:r>
              </a:p>
              <a:p>
                <a:r>
                  <a:rPr lang="ja-JP" altLang="ja-JP" dirty="0"/>
                  <a:t>企業の新規参入</a:t>
                </a:r>
                <a:r>
                  <a:rPr lang="ja-JP" altLang="en-US" dirty="0"/>
                  <a:t>：</a:t>
                </a:r>
                <a:r>
                  <a:rPr lang="ja-JP" altLang="ja-JP" dirty="0"/>
                  <a:t>既存企業が正の独占利潤を得ている限り発生</a:t>
                </a:r>
                <a:endParaRPr lang="en-US" altLang="ja-JP" dirty="0"/>
              </a:p>
              <a:p>
                <a:pPr lvl="1"/>
                <a:r>
                  <a:rPr lang="ja-JP" altLang="ja-JP" dirty="0"/>
                  <a:t>既存企業の利潤が負の場合、市場から退出する企業が出てくる</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777194"/>
              </a:xfrm>
              <a:blipFill>
                <a:blip r:embed="rId2"/>
                <a:stretch>
                  <a:fillRect l="-1043" t="-267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spTree>
    <p:extLst>
      <p:ext uri="{BB962C8B-B14F-4D97-AF65-F5344CB8AC3E}">
        <p14:creationId xmlns:p14="http://schemas.microsoft.com/office/powerpoint/2010/main" val="200611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5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2000"/>
                                        <p:tgtEl>
                                          <p:spTgt spid="3">
                                            <p:txEl>
                                              <p:pRg st="3" end="3"/>
                                            </p:txEl>
                                          </p:spTgt>
                                        </p:tgtEl>
                                      </p:cBhvr>
                                    </p:animEffect>
                                  </p:childTnLst>
                                </p:cTn>
                              </p:par>
                            </p:childTnLst>
                          </p:cTn>
                        </p:par>
                        <p:par>
                          <p:cTn id="21" fill="hold">
                            <p:stCondLst>
                              <p:cond delay="3000"/>
                            </p:stCondLst>
                            <p:childTnLst>
                              <p:par>
                                <p:cTn id="22" presetID="22" presetClass="entr" presetSubtype="8" fill="hold" grpId="0"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2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1000"/>
                            </p:stCondLst>
                            <p:childTnLst>
                              <p:par>
                                <p:cTn id="35" presetID="22" presetClass="entr" presetSubtype="8" fill="hold" grpId="0" nodeType="afterEffect">
                                  <p:stCondLst>
                                    <p:cond delay="50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2000"/>
                                        <p:tgtEl>
                                          <p:spTgt spid="3">
                                            <p:txEl>
                                              <p:pRg st="7" end="7"/>
                                            </p:txEl>
                                          </p:spTgt>
                                        </p:tgtEl>
                                      </p:cBhvr>
                                    </p:animEffect>
                                  </p:childTnLst>
                                </p:cTn>
                              </p:par>
                            </p:childTnLst>
                          </p:cTn>
                        </p:par>
                        <p:par>
                          <p:cTn id="38" fill="hold">
                            <p:stCondLst>
                              <p:cond delay="3500"/>
                            </p:stCondLst>
                            <p:childTnLst>
                              <p:par>
                                <p:cTn id="39" presetID="22" presetClass="entr" presetSubtype="8" fill="hold" grpId="0" nodeType="afterEffect">
                                  <p:stCondLst>
                                    <p:cond delay="50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wipe(left)">
                                      <p:cBhvr>
                                        <p:cTn id="41" dur="2000"/>
                                        <p:tgtEl>
                                          <p:spTgt spid="3">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left)">
                                      <p:cBhvr>
                                        <p:cTn id="46" dur="500"/>
                                        <p:tgtEl>
                                          <p:spTgt spid="3">
                                            <p:txEl>
                                              <p:pRg st="9" end="9"/>
                                            </p:txEl>
                                          </p:spTgt>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wipe(left)">
                                      <p:cBhvr>
                                        <p:cTn id="5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独占的競争の基本モデル（つづき）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4"/>
                <a:ext cx="10515600" cy="4748795"/>
              </a:xfrm>
            </p:spPr>
            <p:txBody>
              <a:bodyPr>
                <a:normAutofit/>
              </a:bodyPr>
              <a:lstStyle/>
              <a:p>
                <a:r>
                  <a:rPr lang="ja-JP" altLang="en-US" dirty="0"/>
                  <a:t>長期的に、</a:t>
                </a:r>
                <a:r>
                  <a:rPr lang="ja-JP" altLang="ja-JP" dirty="0"/>
                  <a:t>企業の参入・退出</a:t>
                </a:r>
                <a:r>
                  <a:rPr lang="ja-JP" altLang="en-US" dirty="0"/>
                  <a:t>は</a:t>
                </a:r>
                <a:r>
                  <a:rPr lang="ja-JP" altLang="ja-JP" dirty="0"/>
                  <a:t>完了</a:t>
                </a:r>
                <a:endParaRPr lang="en-US" altLang="ja-JP" dirty="0"/>
              </a:p>
              <a:p>
                <a:pPr lvl="1"/>
                <a:r>
                  <a:rPr lang="ja-JP" altLang="ja-JP" dirty="0"/>
                  <a:t>すべての企業が同じ生産技術</a:t>
                </a:r>
                <a:r>
                  <a:rPr lang="en-US" altLang="ja-JP" dirty="0"/>
                  <a:t> </a:t>
                </a:r>
                <a:r>
                  <a:rPr lang="ja-JP" altLang="en-US" dirty="0"/>
                  <a:t>→ </a:t>
                </a:r>
                <a:r>
                  <a:rPr lang="ja-JP" altLang="ja-JP" dirty="0"/>
                  <a:t>各企業の利潤はゼロ</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𝜋</m:t>
                        </m:r>
                      </m:e>
                      <m:sub>
                        <m:r>
                          <a:rPr lang="en-US" altLang="ja-JP" i="1">
                            <a:latin typeface="Cambria Math" panose="02040503050406030204" pitchFamily="18" charset="0"/>
                          </a:rPr>
                          <m:t>𝑖</m:t>
                        </m:r>
                      </m:sub>
                    </m:sSub>
                    <m:r>
                      <a:rPr lang="en-US" altLang="ja-JP">
                        <a:latin typeface="Cambria Math" panose="02040503050406030204" pitchFamily="18" charset="0"/>
                      </a:rPr>
                      <m:t>=0</m:t>
                    </m:r>
                  </m:oMath>
                </a14:m>
                <a:r>
                  <a:rPr lang="ja-JP" altLang="en-US" dirty="0"/>
                  <a:t>）</a:t>
                </a:r>
                <a:endParaRPr lang="en-US" altLang="ja-JP" dirty="0"/>
              </a:p>
              <a:p>
                <a:pPr lvl="1"/>
                <a:endParaRPr lang="en-US" altLang="ja-JP" dirty="0"/>
              </a:p>
              <a:p>
                <a:r>
                  <a:rPr lang="ja-JP" altLang="en-US" dirty="0"/>
                  <a:t>利潤ゼロ条件 →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a:latin typeface="Cambria Math" panose="02040503050406030204" pitchFamily="18" charset="0"/>
                      </a:rPr>
                      <m:t>=</m:t>
                    </m:r>
                    <m:r>
                      <a:rPr lang="en-US" altLang="ja-JP" i="1">
                        <a:latin typeface="Cambria Math" panose="02040503050406030204" pitchFamily="18" charset="0"/>
                      </a:rPr>
                      <m:t>𝑐</m:t>
                    </m:r>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𝑓</m:t>
                        </m:r>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den>
                    </m:f>
                  </m:oMath>
                </a14:m>
                <a:endParaRPr lang="en-US" altLang="ja-JP" dirty="0"/>
              </a:p>
              <a:p>
                <a:pPr marL="457200" lvl="1" indent="0">
                  <a:buNone/>
                </a:pPr>
                <a:endParaRPr lang="en-US" altLang="ja-JP" dirty="0"/>
              </a:p>
              <a:p>
                <a:r>
                  <a:rPr lang="ja-JP" altLang="ja-JP" dirty="0"/>
                  <a:t>独占的競争の長期均衡</a:t>
                </a:r>
                <a:r>
                  <a:rPr lang="ja-JP" altLang="en-US" dirty="0"/>
                  <a:t>：</a:t>
                </a:r>
                <a:r>
                  <a:rPr lang="ja-JP" altLang="ja-JP" dirty="0"/>
                  <a:t>利潤最大化条件</a:t>
                </a:r>
                <a:r>
                  <a:rPr lang="ja-JP" altLang="en-US" dirty="0"/>
                  <a:t>と</a:t>
                </a:r>
                <a:r>
                  <a:rPr lang="ja-JP" altLang="ja-JP" dirty="0"/>
                  <a:t>利潤ゼロ条件がともに成立</a:t>
                </a:r>
                <a:endParaRPr lang="en-US" altLang="ja-JP" dirty="0"/>
              </a:p>
              <a:p>
                <a:pPr lvl="1"/>
                <a:r>
                  <a:rPr lang="ja-JP" altLang="ja-JP" dirty="0"/>
                  <a:t>生産量の均衡水準</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𝑖</m:t>
                        </m:r>
                      </m:sub>
                      <m:sup>
                        <m:r>
                          <a:rPr lang="en-US" altLang="ja-JP" i="1">
                            <a:latin typeface="Cambria Math" panose="02040503050406030204" pitchFamily="18" charset="0"/>
                          </a:rPr>
                          <m:t>𝐿</m:t>
                        </m:r>
                      </m:sup>
                    </m:sSubSup>
                    <m:r>
                      <a:rPr lang="ja-JP" altLang="en-US" i="1">
                        <a:latin typeface="Cambria Math" panose="02040503050406030204" pitchFamily="18" charset="0"/>
                      </a:rPr>
                      <m:t>：</m:t>
                    </m:r>
                  </m:oMath>
                </a14:m>
                <a:r>
                  <a:rPr lang="ja-JP" altLang="ja-JP" dirty="0"/>
                  <a:t>限界収入曲線と限界費用曲線との交点</a:t>
                </a:r>
                <a14:m>
                  <m:oMath xmlns:m="http://schemas.openxmlformats.org/officeDocument/2006/math">
                    <m:sSup>
                      <m:sSupPr>
                        <m:ctrlPr>
                          <a:rPr lang="ja-JP" altLang="ja-JP" i="1">
                            <a:latin typeface="Cambria Math" panose="02040503050406030204" pitchFamily="18" charset="0"/>
                          </a:rPr>
                        </m:ctrlPr>
                      </m:sSupPr>
                      <m:e>
                        <m:r>
                          <a:rPr lang="en-US" altLang="ja-JP" i="1">
                            <a:latin typeface="Cambria Math" panose="02040503050406030204" pitchFamily="18" charset="0"/>
                          </a:rPr>
                          <m:t>𝐹</m:t>
                        </m:r>
                      </m:e>
                      <m:sup>
                        <m:r>
                          <a:rPr lang="en-US" altLang="ja-JP" i="1">
                            <a:latin typeface="Cambria Math" panose="02040503050406030204" pitchFamily="18" charset="0"/>
                          </a:rPr>
                          <m:t>𝐿</m:t>
                        </m:r>
                      </m:sup>
                    </m:sSup>
                  </m:oMath>
                </a14:m>
                <a:endParaRPr lang="en-US" altLang="ja-JP" dirty="0"/>
              </a:p>
              <a:p>
                <a:pPr lvl="1"/>
                <a:r>
                  <a:rPr lang="ja-JP" altLang="ja-JP" dirty="0"/>
                  <a:t>製品の均衡価格</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𝑖</m:t>
                        </m:r>
                      </m:sub>
                      <m:sup>
                        <m:r>
                          <a:rPr lang="en-US" altLang="ja-JP" i="1">
                            <a:latin typeface="Cambria Math" panose="02040503050406030204" pitchFamily="18" charset="0"/>
                          </a:rPr>
                          <m:t>𝐿</m:t>
                        </m:r>
                      </m:sup>
                    </m:sSubSup>
                    <m:r>
                      <a:rPr lang="ja-JP" altLang="en-US" i="1">
                        <a:latin typeface="Cambria Math" panose="02040503050406030204" pitchFamily="18" charset="0"/>
                      </a:rPr>
                      <m:t>：</m:t>
                    </m:r>
                  </m:oMath>
                </a14:m>
                <a:r>
                  <a:rPr lang="ja-JP" altLang="ja-JP" dirty="0"/>
                  <a:t>平均費用曲線と需要曲線との接点</a:t>
                </a:r>
                <a14:m>
                  <m:oMath xmlns:m="http://schemas.openxmlformats.org/officeDocument/2006/math">
                    <m:sSup>
                      <m:sSupPr>
                        <m:ctrlPr>
                          <a:rPr lang="ja-JP" altLang="ja-JP" i="1">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𝐿</m:t>
                        </m:r>
                      </m:sup>
                    </m:sSup>
                  </m:oMath>
                </a14:m>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515600" cy="4748795"/>
              </a:xfrm>
              <a:blipFill>
                <a:blip r:embed="rId2"/>
                <a:stretch>
                  <a:fillRect l="-1043" t="-269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sp>
        <p:nvSpPr>
          <p:cNvPr id="6" name="角丸四角形 8"/>
          <p:cNvSpPr/>
          <p:nvPr/>
        </p:nvSpPr>
        <p:spPr>
          <a:xfrm>
            <a:off x="4900603" y="3036055"/>
            <a:ext cx="1905311" cy="79351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1548000" rtlCol="0" anchor="b" anchorCtr="0"/>
          <a:lstStyle/>
          <a:p>
            <a:pPr algn="ctr"/>
            <a:r>
              <a:rPr lang="ja-JP" altLang="en-US">
                <a:solidFill>
                  <a:srgbClr val="FF0000"/>
                </a:solidFill>
              </a:rPr>
              <a:t>平均費用</a:t>
            </a:r>
            <a:endParaRPr kumimoji="1" lang="ja-JP" altLang="en-US" dirty="0">
              <a:solidFill>
                <a:srgbClr val="FF0000"/>
              </a:solidFill>
            </a:endParaRPr>
          </a:p>
        </p:txBody>
      </p:sp>
      <p:sp>
        <p:nvSpPr>
          <p:cNvPr id="7" name="円/楕円 9"/>
          <p:cNvSpPr/>
          <p:nvPr/>
        </p:nvSpPr>
        <p:spPr>
          <a:xfrm>
            <a:off x="4111378" y="3193312"/>
            <a:ext cx="439510" cy="47899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4000" rIns="1476000" rtlCol="0" anchor="ctr"/>
          <a:lstStyle/>
          <a:p>
            <a:pPr algn="ctr"/>
            <a:r>
              <a:rPr kumimoji="1" lang="ja-JP" altLang="en-US" dirty="0">
                <a:solidFill>
                  <a:srgbClr val="FF0000"/>
                </a:solidFill>
              </a:rPr>
              <a:t>価格</a:t>
            </a:r>
          </a:p>
        </p:txBody>
      </p:sp>
    </p:spTree>
    <p:extLst>
      <p:ext uri="{BB962C8B-B14F-4D97-AF65-F5344CB8AC3E}">
        <p14:creationId xmlns:p14="http://schemas.microsoft.com/office/powerpoint/2010/main" val="3879946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50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1000"/>
                                        <p:tgtEl>
                                          <p:spTgt spid="3">
                                            <p:txEl>
                                              <p:pRg st="6" end="6"/>
                                            </p:txEl>
                                          </p:spTgt>
                                        </p:tgtEl>
                                      </p:cBhvr>
                                    </p:animEffect>
                                  </p:childTnLst>
                                </p:cTn>
                              </p:par>
                            </p:childTnLst>
                          </p:cTn>
                        </p:par>
                        <p:par>
                          <p:cTn id="34" fill="hold">
                            <p:stCondLst>
                              <p:cond delay="2000"/>
                            </p:stCondLst>
                            <p:childTnLst>
                              <p:par>
                                <p:cTn id="35" presetID="22" presetClass="entr" presetSubtype="8" fill="hold" grpId="0" nodeType="afterEffect">
                                  <p:stCondLst>
                                    <p:cond delay="50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独占的競争の長期均衡</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6935" y="1690690"/>
            <a:ext cx="7249687" cy="4860762"/>
          </a:xfrm>
          <a:prstGeom prst="rect">
            <a:avLst/>
          </a:prstGeom>
          <a:noFill/>
          <a:ln>
            <a:noFill/>
          </a:ln>
        </p:spPr>
      </p:pic>
    </p:spTree>
    <p:extLst>
      <p:ext uri="{BB962C8B-B14F-4D97-AF65-F5344CB8AC3E}">
        <p14:creationId xmlns:p14="http://schemas.microsoft.com/office/powerpoint/2010/main" val="136168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1578" y="365127"/>
            <a:ext cx="11153275" cy="1325563"/>
          </a:xfrm>
        </p:spPr>
        <p:txBody>
          <a:bodyPr>
            <a:normAutofit/>
          </a:bodyPr>
          <a:lstStyle/>
          <a:p>
            <a:r>
              <a:rPr lang="ja-JP" altLang="en-US" sz="4000" dirty="0"/>
              <a:t>独占的競争モデルによる水平的産業内貿易の説明</a:t>
            </a:r>
            <a:endParaRPr kumimoji="1" lang="ja-JP" altLang="en-US" sz="40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3"/>
                <a:ext cx="10515600" cy="4895853"/>
              </a:xfrm>
            </p:spPr>
            <p:txBody>
              <a:bodyPr>
                <a:normAutofit/>
              </a:bodyPr>
              <a:lstStyle/>
              <a:p>
                <a:r>
                  <a:rPr lang="ja-JP" altLang="ja-JP" dirty="0"/>
                  <a:t>追加的</a:t>
                </a:r>
                <a:r>
                  <a:rPr lang="ja-JP" altLang="en-US" dirty="0"/>
                  <a:t>な</a:t>
                </a:r>
                <a:r>
                  <a:rPr lang="ja-JP" altLang="ja-JP" dirty="0"/>
                  <a:t>仮定</a:t>
                </a:r>
                <a:r>
                  <a:rPr lang="ja-JP" altLang="en-US" dirty="0"/>
                  <a:t>：</a:t>
                </a:r>
                <a:endParaRPr lang="en-US" altLang="ja-JP" dirty="0"/>
              </a:p>
              <a:p>
                <a:pPr lvl="1"/>
                <a:r>
                  <a:rPr lang="ja-JP" altLang="ja-JP" dirty="0"/>
                  <a:t>各差別化製品に対する需要の価格弾力性</a:t>
                </a:r>
                <a:r>
                  <a:rPr lang="ja-JP" altLang="en-US" dirty="0"/>
                  <a:t>：</a:t>
                </a:r>
                <a14:m>
                  <m:oMath xmlns:m="http://schemas.openxmlformats.org/officeDocument/2006/math">
                    <m:r>
                      <a:rPr lang="en-US" altLang="ja-JP" i="1">
                        <a:latin typeface="Cambria Math" panose="02040503050406030204" pitchFamily="18" charset="0"/>
                      </a:rPr>
                      <m:t>𝜎</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e>
                    </m:d>
                  </m:oMath>
                </a14:m>
                <a:endParaRPr lang="en-US" altLang="ja-JP" dirty="0"/>
              </a:p>
              <a:p>
                <a:pPr lvl="2"/>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oMath>
                </a14:m>
                <a:r>
                  <a:rPr lang="ja-JP" altLang="en-US" dirty="0"/>
                  <a:t>：</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の消費量</a:t>
                </a:r>
                <a:endParaRPr lang="en-US" altLang="ja-JP" dirty="0"/>
              </a:p>
              <a:p>
                <a:pPr lvl="1"/>
                <a14:m>
                  <m:oMath xmlns:m="http://schemas.openxmlformats.org/officeDocument/2006/math">
                    <m:r>
                      <a:rPr lang="en-US" altLang="ja-JP" i="1">
                        <a:latin typeface="Cambria Math" panose="02040503050406030204" pitchFamily="18" charset="0"/>
                      </a:rPr>
                      <m:t>𝜎</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e>
                    </m:d>
                  </m:oMath>
                </a14:m>
                <a:r>
                  <a:rPr lang="ja-JP" altLang="ja-JP" dirty="0"/>
                  <a:t>は</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oMath>
                </a14:m>
                <a:r>
                  <a:rPr lang="ja-JP" altLang="ja-JP" dirty="0"/>
                  <a:t>の減少関数</a:t>
                </a:r>
                <a:endParaRPr lang="en-US" altLang="ja-JP" dirty="0"/>
              </a:p>
              <a:p>
                <a:pPr lvl="1"/>
                <a:r>
                  <a:rPr lang="ja-JP" altLang="ja-JP" dirty="0"/>
                  <a:t>労働のみ</a:t>
                </a:r>
                <a:r>
                  <a:rPr lang="ja-JP" altLang="en-US" dirty="0"/>
                  <a:t>を</a:t>
                </a:r>
                <a:r>
                  <a:rPr lang="ja-JP" altLang="ja-JP" dirty="0"/>
                  <a:t>生産要素として投入</a:t>
                </a:r>
                <a:r>
                  <a:rPr lang="en-US" altLang="ja-JP" dirty="0"/>
                  <a:t> </a:t>
                </a:r>
                <a:r>
                  <a:rPr lang="ja-JP" altLang="en-US" dirty="0"/>
                  <a:t>→ 限界費用：</a:t>
                </a:r>
                <a14:m>
                  <m:oMath xmlns:m="http://schemas.openxmlformats.org/officeDocument/2006/math">
                    <m:r>
                      <a:rPr lang="en-US" altLang="ja-JP" i="1">
                        <a:latin typeface="Cambria Math" panose="02040503050406030204" pitchFamily="18" charset="0"/>
                      </a:rPr>
                      <m:t>𝑐</m:t>
                    </m:r>
                    <m:r>
                      <a:rPr lang="en-US" altLang="ja-JP" i="1">
                        <a:latin typeface="Cambria Math" panose="02040503050406030204" pitchFamily="18" charset="0"/>
                      </a:rPr>
                      <m:t>=</m:t>
                    </m:r>
                    <m:r>
                      <a:rPr lang="en-US" altLang="ja-JP" i="1">
                        <a:latin typeface="Cambria Math" panose="02040503050406030204" pitchFamily="18" charset="0"/>
                      </a:rPr>
                      <m:t>𝛽</m:t>
                    </m:r>
                    <m:r>
                      <a:rPr lang="en-US" altLang="ja-JP" i="1">
                        <a:latin typeface="Cambria Math" panose="02040503050406030204" pitchFamily="18" charset="0"/>
                      </a:rPr>
                      <m:t>𝑤</m:t>
                    </m:r>
                  </m:oMath>
                </a14:m>
                <a:r>
                  <a:rPr lang="ja-JP" altLang="en-US" dirty="0" err="1"/>
                  <a:t>、</a:t>
                </a:r>
                <a:r>
                  <a:rPr lang="ja-JP" altLang="en-US" dirty="0"/>
                  <a:t>固定費用：</a:t>
                </a:r>
                <a14:m>
                  <m:oMath xmlns:m="http://schemas.openxmlformats.org/officeDocument/2006/math">
                    <m:r>
                      <a:rPr lang="en-US" altLang="ja-JP" i="1">
                        <a:latin typeface="Cambria Math" panose="02040503050406030204" pitchFamily="18" charset="0"/>
                      </a:rPr>
                      <m:t>𝑓</m:t>
                    </m:r>
                    <m:r>
                      <a:rPr lang="en-US" altLang="ja-JP">
                        <a:latin typeface="Cambria Math" panose="02040503050406030204" pitchFamily="18" charset="0"/>
                      </a:rPr>
                      <m:t>=</m:t>
                    </m:r>
                    <m:r>
                      <a:rPr lang="en-US" altLang="ja-JP" i="1">
                        <a:latin typeface="Cambria Math" panose="02040503050406030204" pitchFamily="18" charset="0"/>
                      </a:rPr>
                      <m:t>𝜙</m:t>
                    </m:r>
                    <m:r>
                      <a:rPr lang="en-US" altLang="ja-JP" i="1">
                        <a:latin typeface="Cambria Math" panose="02040503050406030204" pitchFamily="18" charset="0"/>
                      </a:rPr>
                      <m:t>𝑤</m:t>
                    </m:r>
                  </m:oMath>
                </a14:m>
                <a:endParaRPr lang="en-US" altLang="ja-JP" dirty="0"/>
              </a:p>
              <a:p>
                <a:pPr lvl="2"/>
                <a14:m>
                  <m:oMath xmlns:m="http://schemas.openxmlformats.org/officeDocument/2006/math">
                    <m:r>
                      <a:rPr lang="en-US" altLang="ja-JP" i="1">
                        <a:latin typeface="Cambria Math" panose="02040503050406030204" pitchFamily="18" charset="0"/>
                      </a:rPr>
                      <m:t>𝑤</m:t>
                    </m:r>
                  </m:oMath>
                </a14:m>
                <a:r>
                  <a:rPr lang="ja-JP" altLang="en-US" dirty="0"/>
                  <a:t>：</a:t>
                </a:r>
                <a:r>
                  <a:rPr lang="ja-JP" altLang="ja-JP" dirty="0"/>
                  <a:t>労働賃金</a:t>
                </a:r>
                <a:r>
                  <a:rPr lang="ja-JP" altLang="en-US" dirty="0"/>
                  <a:t>、</a:t>
                </a:r>
                <a14:m>
                  <m:oMath xmlns:m="http://schemas.openxmlformats.org/officeDocument/2006/math">
                    <m:r>
                      <a:rPr lang="en-US" altLang="ja-JP" i="1">
                        <a:latin typeface="Cambria Math" panose="02040503050406030204" pitchFamily="18" charset="0"/>
                      </a:rPr>
                      <m:t>𝛽</m:t>
                    </m:r>
                  </m:oMath>
                </a14:m>
                <a:r>
                  <a:rPr lang="ja-JP" altLang="ja-JP" dirty="0"/>
                  <a:t>と</a:t>
                </a:r>
                <a14:m>
                  <m:oMath xmlns:m="http://schemas.openxmlformats.org/officeDocument/2006/math">
                    <m:r>
                      <a:rPr lang="en-US" altLang="ja-JP" i="1">
                        <a:latin typeface="Cambria Math" panose="02040503050406030204" pitchFamily="18" charset="0"/>
                      </a:rPr>
                      <m:t>𝜙</m:t>
                    </m:r>
                  </m:oMath>
                </a14:m>
                <a:r>
                  <a:rPr lang="ja-JP" altLang="ja-JP" dirty="0"/>
                  <a:t>は正の定数</a:t>
                </a:r>
                <a:endParaRPr lang="en-US" altLang="ja-JP" dirty="0"/>
              </a:p>
              <a:p>
                <a:r>
                  <a:rPr lang="ja-JP" altLang="ja-JP" dirty="0"/>
                  <a:t>貿易が行われない閉鎖経済の下での一国の均衡</a:t>
                </a:r>
                <a:endParaRPr lang="en-US" altLang="ja-JP" dirty="0"/>
              </a:p>
              <a:p>
                <a:pPr lvl="1"/>
                <a:r>
                  <a:rPr kumimoji="1" lang="ja-JP" altLang="en-US" dirty="0"/>
                  <a:t>利潤最大化条件：</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e>
                        </m:d>
                      </m:num>
                      <m:den>
                        <m:r>
                          <a:rPr lang="en-US" altLang="ja-JP" i="1">
                            <a:latin typeface="Cambria Math" panose="02040503050406030204" pitchFamily="18" charset="0"/>
                          </a:rPr>
                          <m:t>𝜎</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e>
                        </m:d>
                        <m:r>
                          <a:rPr lang="en-US" altLang="ja-JP" i="1">
                            <a:latin typeface="Cambria Math" panose="02040503050406030204" pitchFamily="18" charset="0"/>
                          </a:rPr>
                          <m:t>−1</m:t>
                        </m:r>
                      </m:den>
                    </m:f>
                    <m:r>
                      <a:rPr lang="en-US" altLang="ja-JP" i="1">
                        <a:latin typeface="Cambria Math" panose="02040503050406030204" pitchFamily="18" charset="0"/>
                      </a:rPr>
                      <m:t>𝛽</m:t>
                    </m:r>
                    <m:r>
                      <a:rPr lang="en-US" altLang="ja-JP" i="1">
                        <a:latin typeface="Cambria Math" panose="02040503050406030204" pitchFamily="18" charset="0"/>
                      </a:rPr>
                      <m:t>𝑤</m:t>
                    </m:r>
                  </m:oMath>
                </a14:m>
                <a:endParaRPr kumimoji="1" lang="en-US" altLang="ja-JP" dirty="0"/>
              </a:p>
              <a:p>
                <a:pPr lvl="1"/>
                <a:r>
                  <a:rPr lang="ja-JP" altLang="ja-JP" dirty="0"/>
                  <a:t>すべての企業が同じ生産技術を持ち、すべての差別化財が同じように消費者に影響を与える</a:t>
                </a:r>
                <a:r>
                  <a:rPr lang="en-US" altLang="ja-JP" dirty="0"/>
                  <a:t> </a:t>
                </a:r>
                <a:r>
                  <a:rPr lang="ja-JP" altLang="en-US" dirty="0"/>
                  <a:t>→ </a:t>
                </a:r>
                <a:r>
                  <a:rPr lang="ja-JP" altLang="ja-JP" dirty="0"/>
                  <a:t>均衡</a:t>
                </a:r>
                <a:r>
                  <a:rPr lang="ja-JP" altLang="en-US" dirty="0"/>
                  <a:t>では</a:t>
                </a:r>
                <a:r>
                  <a:rPr lang="ja-JP" altLang="ja-JP" dirty="0"/>
                  <a:t>すべての差別化製品は同じ量</a:t>
                </a:r>
                <a:r>
                  <a:rPr lang="ja-JP" altLang="en-US" dirty="0"/>
                  <a:t>＆</a:t>
                </a:r>
                <a:r>
                  <a:rPr lang="ja-JP" altLang="ja-JP" dirty="0"/>
                  <a:t>価格</a:t>
                </a:r>
                <a:endParaRPr lang="en-US" altLang="ja-JP" dirty="0"/>
              </a:p>
              <a:p>
                <a:pPr lvl="1"/>
                <a:r>
                  <a:rPr lang="ja-JP" altLang="en-US" dirty="0"/>
                  <a:t>→ </a:t>
                </a:r>
                <a:r>
                  <a:rPr lang="ja-JP" altLang="ja-JP" dirty="0"/>
                  <a:t>以下では添え字の</a:t>
                </a:r>
                <a14:m>
                  <m:oMath xmlns:m="http://schemas.openxmlformats.org/officeDocument/2006/math">
                    <m:r>
                      <a:rPr lang="en-US" altLang="ja-JP" i="1">
                        <a:latin typeface="Cambria Math" panose="02040503050406030204" pitchFamily="18" charset="0"/>
                      </a:rPr>
                      <m:t>𝑖</m:t>
                    </m:r>
                  </m:oMath>
                </a14:m>
                <a:r>
                  <a:rPr lang="ja-JP" altLang="ja-JP" dirty="0"/>
                  <a:t>を省略</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3"/>
                <a:ext cx="10515600" cy="4895853"/>
              </a:xfrm>
              <a:blipFill rotWithShape="0">
                <a:blip r:embed="rId2"/>
                <a:stretch>
                  <a:fillRect l="-1043" t="-261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spTree>
    <p:extLst>
      <p:ext uri="{BB962C8B-B14F-4D97-AF65-F5344CB8AC3E}">
        <p14:creationId xmlns:p14="http://schemas.microsoft.com/office/powerpoint/2010/main" val="235081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left)">
                                      <p:cBhvr>
                                        <p:cTn id="43" dur="500"/>
                                        <p:tgtEl>
                                          <p:spTgt spid="3">
                                            <p:txEl>
                                              <p:pRg st="8" end="8"/>
                                            </p:txEl>
                                          </p:spTgt>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wipe(left)">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14:m>
                  <m:oMath xmlns:m="http://schemas.openxmlformats.org/officeDocument/2006/math">
                    <m:r>
                      <a:rPr lang="en-US" altLang="ja-JP" i="1" smtClean="0">
                        <a:latin typeface="Cambria Math" panose="02040503050406030204" pitchFamily="18" charset="0"/>
                      </a:rPr>
                      <m:t>𝐿</m:t>
                    </m:r>
                  </m:oMath>
                </a14:m>
                <a:r>
                  <a:rPr lang="ja-JP" altLang="en-US" dirty="0"/>
                  <a:t>：</a:t>
                </a:r>
                <a:r>
                  <a:rPr lang="ja-JP" altLang="ja-JP" dirty="0"/>
                  <a:t>自国の労働人口</a:t>
                </a:r>
                <a:r>
                  <a:rPr lang="ja-JP" altLang="en-US" dirty="0"/>
                  <a:t>＝</a:t>
                </a:r>
                <a:r>
                  <a:rPr lang="ja-JP" altLang="ja-JP" dirty="0"/>
                  <a:t>労働賦存量</a:t>
                </a:r>
                <a:endParaRPr lang="en-US" altLang="ja-JP" dirty="0"/>
              </a:p>
              <a:p>
                <a:pPr lvl="1"/>
                <a:r>
                  <a:rPr lang="ja-JP" altLang="ja-JP" dirty="0"/>
                  <a:t>各家計（労働者であり消費者でもある）は</a:t>
                </a:r>
                <a:r>
                  <a:rPr lang="en-US" altLang="ja-JP" dirty="0"/>
                  <a:t>1</a:t>
                </a:r>
                <a:r>
                  <a:rPr lang="ja-JP" altLang="ja-JP" dirty="0"/>
                  <a:t>単位の労働を供給すると仮定</a:t>
                </a:r>
                <a:endParaRPr lang="en-US" altLang="ja-JP" dirty="0"/>
              </a:p>
              <a:p>
                <a:r>
                  <a:rPr lang="ja-JP" altLang="en-US" dirty="0"/>
                  <a:t>閉鎖経済の均衡（つづき）</a:t>
                </a:r>
                <a:endParaRPr lang="en-US" altLang="ja-JP" dirty="0"/>
              </a:p>
              <a:p>
                <a:pPr lvl="1"/>
                <a:r>
                  <a:rPr lang="ja-JP" altLang="ja-JP" dirty="0"/>
                  <a:t>各製品の生産には</a:t>
                </a:r>
                <a14:m>
                  <m:oMath xmlns:m="http://schemas.openxmlformats.org/officeDocument/2006/math">
                    <m:r>
                      <a:rPr lang="en-US" altLang="ja-JP" i="1">
                        <a:latin typeface="Cambria Math" panose="02040503050406030204" pitchFamily="18" charset="0"/>
                      </a:rPr>
                      <m:t>𝛽</m:t>
                    </m:r>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𝜙</m:t>
                    </m:r>
                  </m:oMath>
                </a14:m>
                <a:r>
                  <a:rPr lang="ja-JP" altLang="ja-JP" dirty="0" err="1"/>
                  <a:t>だけの</a:t>
                </a:r>
                <a:r>
                  <a:rPr lang="ja-JP" altLang="ja-JP" dirty="0"/>
                  <a:t>労働が投入される</a:t>
                </a:r>
                <a:endParaRPr lang="en-US" altLang="ja-JP" dirty="0"/>
              </a:p>
              <a:p>
                <a:pPr lvl="1"/>
                <a:r>
                  <a:rPr lang="ja-JP" altLang="en-US" dirty="0"/>
                  <a:t>→ </a:t>
                </a:r>
                <a:r>
                  <a:rPr lang="ja-JP" altLang="ja-JP" dirty="0"/>
                  <a:t>労働の需給均衡条件</a:t>
                </a:r>
                <a:r>
                  <a:rPr lang="ja-JP" altLang="en-US" dirty="0"/>
                  <a:t>：</a:t>
                </a:r>
                <a14:m>
                  <m:oMath xmlns:m="http://schemas.openxmlformats.org/officeDocument/2006/math">
                    <m:r>
                      <a:rPr lang="en-US" altLang="ja-JP" i="1">
                        <a:latin typeface="Cambria Math" panose="02040503050406030204" pitchFamily="18" charset="0"/>
                      </a:rPr>
                      <m:t>𝑁</m:t>
                    </m:r>
                    <m:d>
                      <m:dPr>
                        <m:ctrlPr>
                          <a:rPr lang="ja-JP" altLang="ja-JP" i="1">
                            <a:latin typeface="Cambria Math" panose="02040503050406030204" pitchFamily="18" charset="0"/>
                          </a:rPr>
                        </m:ctrlPr>
                      </m:dPr>
                      <m:e>
                        <m:r>
                          <a:rPr lang="en-US" altLang="ja-JP" i="1">
                            <a:latin typeface="Cambria Math" panose="02040503050406030204" pitchFamily="18" charset="0"/>
                          </a:rPr>
                          <m:t>𝛽</m:t>
                        </m:r>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𝜙</m:t>
                        </m:r>
                      </m:e>
                    </m:d>
                    <m:r>
                      <a:rPr lang="en-US" altLang="ja-JP">
                        <a:latin typeface="Cambria Math" panose="02040503050406030204" pitchFamily="18" charset="0"/>
                      </a:rPr>
                      <m:t>=</m:t>
                    </m:r>
                    <m:r>
                      <a:rPr lang="en-US" altLang="ja-JP" i="1">
                        <a:latin typeface="Cambria Math" panose="02040503050406030204" pitchFamily="18" charset="0"/>
                      </a:rPr>
                      <m:t>𝐿</m:t>
                    </m:r>
                  </m:oMath>
                </a14:m>
                <a:endParaRPr lang="en-US" altLang="ja-JP" dirty="0"/>
              </a:p>
              <a:p>
                <a:pPr lvl="1"/>
                <a:r>
                  <a:rPr lang="ja-JP" altLang="ja-JP" dirty="0"/>
                  <a:t>閉鎖経済</a:t>
                </a:r>
                <a:r>
                  <a:rPr lang="ja-JP" altLang="en-US" dirty="0"/>
                  <a:t>の均衡では、</a:t>
                </a:r>
                <a:r>
                  <a:rPr lang="ja-JP" altLang="ja-JP" dirty="0"/>
                  <a:t>各製品の生産量</a:t>
                </a:r>
                <a:r>
                  <a:rPr lang="ja-JP" altLang="en-US" dirty="0"/>
                  <a:t>＝</a:t>
                </a:r>
                <a:r>
                  <a:rPr lang="ja-JP" altLang="ja-JP" dirty="0"/>
                  <a:t>消費量</a:t>
                </a:r>
                <a:r>
                  <a:rPr lang="en-US" altLang="ja-JP" dirty="0"/>
                  <a:t> </a:t>
                </a:r>
                <a:r>
                  <a:rPr lang="ja-JP" altLang="en-US" dirty="0"/>
                  <a:t>→ </a:t>
                </a:r>
                <a14:m>
                  <m:oMath xmlns:m="http://schemas.openxmlformats.org/officeDocument/2006/math">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𝐿𝑞</m:t>
                    </m:r>
                  </m:oMath>
                </a14:m>
                <a:endParaRPr kumimoji="1"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16</a:t>
            </a:fld>
            <a:endParaRPr kumimoji="1" lang="ja-JP" altLang="en-US" dirty="0"/>
          </a:p>
        </p:txBody>
      </p:sp>
    </p:spTree>
    <p:extLst>
      <p:ext uri="{BB962C8B-B14F-4D97-AF65-F5344CB8AC3E}">
        <p14:creationId xmlns:p14="http://schemas.microsoft.com/office/powerpoint/2010/main" val="340929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en-US" dirty="0"/>
                  <a:t>閉鎖経済の</a:t>
                </a:r>
                <a:r>
                  <a:rPr lang="ja-JP" altLang="ja-JP" dirty="0"/>
                  <a:t>短期均衡</a:t>
                </a:r>
                <a:r>
                  <a:rPr lang="ja-JP" altLang="en-US" dirty="0"/>
                  <a:t>（</a:t>
                </a:r>
                <a:r>
                  <a:rPr lang="ja-JP" altLang="ja-JP" dirty="0"/>
                  <a:t>企業数</a:t>
                </a:r>
                <a14:m>
                  <m:oMath xmlns:m="http://schemas.openxmlformats.org/officeDocument/2006/math">
                    <m:r>
                      <a:rPr lang="en-US" altLang="ja-JP" i="1">
                        <a:latin typeface="Cambria Math" panose="02040503050406030204" pitchFamily="18" charset="0"/>
                      </a:rPr>
                      <m:t>𝑁</m:t>
                    </m:r>
                  </m:oMath>
                </a14:m>
                <a:r>
                  <a:rPr lang="ja-JP" altLang="ja-JP" dirty="0"/>
                  <a:t>が所与</a:t>
                </a:r>
                <a:r>
                  <a:rPr lang="ja-JP" altLang="en-US" dirty="0"/>
                  <a:t>）：</a:t>
                </a:r>
                <a:endParaRPr lang="en-US" altLang="ja-JP" dirty="0"/>
              </a:p>
              <a:p>
                <a:pPr lvl="1"/>
                <a:r>
                  <a:rPr lang="ja-JP" altLang="ja-JP" dirty="0"/>
                  <a:t>利潤最大化条件</a:t>
                </a:r>
                <a:r>
                  <a:rPr lang="ja-JP" altLang="en-US" dirty="0"/>
                  <a:t>：</a:t>
                </a:r>
                <a14:m>
                  <m:oMath xmlns:m="http://schemas.openxmlformats.org/officeDocument/2006/math">
                    <m:r>
                      <a:rPr lang="en-US" altLang="ja-JP" b="0" i="1" smtClean="0">
                        <a:latin typeface="Cambria Math" panose="02040503050406030204" pitchFamily="18" charset="0"/>
                      </a:rPr>
                      <m:t>𝑝</m:t>
                    </m:r>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b="0" i="1" smtClean="0">
                                <a:latin typeface="Cambria Math" panose="02040503050406030204" pitchFamily="18" charset="0"/>
                              </a:rPr>
                              <m:t>𝑞</m:t>
                            </m:r>
                          </m:e>
                        </m:d>
                      </m:num>
                      <m:den>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b="0" i="1" smtClean="0">
                                <a:latin typeface="Cambria Math" panose="02040503050406030204" pitchFamily="18" charset="0"/>
                              </a:rPr>
                              <m:t>𝑞</m:t>
                            </m:r>
                          </m:e>
                        </m:d>
                        <m:r>
                          <a:rPr lang="en-US" altLang="ja-JP" i="1">
                            <a:latin typeface="Cambria Math" panose="02040503050406030204" pitchFamily="18" charset="0"/>
                          </a:rPr>
                          <m:t>−1</m:t>
                        </m:r>
                      </m:den>
                    </m:f>
                    <m:r>
                      <a:rPr lang="en-US" altLang="ja-JP" i="1">
                        <a:latin typeface="Cambria Math" panose="02040503050406030204" pitchFamily="18" charset="0"/>
                      </a:rPr>
                      <m:t>𝛽</m:t>
                    </m:r>
                    <m:r>
                      <a:rPr lang="en-US" altLang="ja-JP" i="1">
                        <a:latin typeface="Cambria Math" panose="02040503050406030204" pitchFamily="18" charset="0"/>
                      </a:rPr>
                      <m:t>𝑤</m:t>
                    </m:r>
                  </m:oMath>
                </a14:m>
                <a:endParaRPr lang="en-US" altLang="ja-JP" dirty="0"/>
              </a:p>
              <a:p>
                <a:pPr lvl="1"/>
                <a:r>
                  <a:rPr lang="ja-JP" altLang="ja-JP" dirty="0"/>
                  <a:t>労働の需給均衡条件</a:t>
                </a:r>
                <a:r>
                  <a:rPr lang="ja-JP" altLang="en-US" dirty="0"/>
                  <a:t>：</a:t>
                </a:r>
                <a14:m>
                  <m:oMath xmlns:m="http://schemas.openxmlformats.org/officeDocument/2006/math">
                    <m:r>
                      <a:rPr lang="en-US" altLang="ja-JP" i="1">
                        <a:latin typeface="Cambria Math" panose="02040503050406030204" pitchFamily="18" charset="0"/>
                      </a:rPr>
                      <m:t>𝑁</m:t>
                    </m:r>
                    <m:d>
                      <m:dPr>
                        <m:ctrlPr>
                          <a:rPr lang="ja-JP" altLang="ja-JP" i="1">
                            <a:latin typeface="Cambria Math" panose="02040503050406030204" pitchFamily="18" charset="0"/>
                          </a:rPr>
                        </m:ctrlPr>
                      </m:dPr>
                      <m:e>
                        <m:r>
                          <a:rPr lang="en-US" altLang="ja-JP" i="1">
                            <a:latin typeface="Cambria Math" panose="02040503050406030204" pitchFamily="18" charset="0"/>
                          </a:rPr>
                          <m:t>𝛽</m:t>
                        </m:r>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𝜙</m:t>
                        </m:r>
                      </m:e>
                    </m:d>
                    <m:r>
                      <a:rPr lang="en-US" altLang="ja-JP">
                        <a:latin typeface="Cambria Math" panose="02040503050406030204" pitchFamily="18" charset="0"/>
                      </a:rPr>
                      <m:t>=</m:t>
                    </m:r>
                    <m:r>
                      <a:rPr lang="en-US" altLang="ja-JP" i="1">
                        <a:latin typeface="Cambria Math" panose="02040503050406030204" pitchFamily="18" charset="0"/>
                      </a:rPr>
                      <m:t>𝐿</m:t>
                    </m:r>
                  </m:oMath>
                </a14:m>
                <a:endParaRPr lang="en-US" altLang="ja-JP" dirty="0"/>
              </a:p>
              <a:p>
                <a:pPr lvl="1"/>
                <a:r>
                  <a:rPr lang="ja-JP" altLang="ja-JP" dirty="0"/>
                  <a:t>各製品の需給均衡条件</a:t>
                </a:r>
                <a:r>
                  <a:rPr lang="ja-JP" altLang="en-US" dirty="0"/>
                  <a:t>：</a:t>
                </a:r>
                <a:r>
                  <a:rPr lang="en-US" altLang="ja-JP" dirty="0"/>
                  <a:t> </a:t>
                </a:r>
                <a14:m>
                  <m:oMath xmlns:m="http://schemas.openxmlformats.org/officeDocument/2006/math">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𝐿𝑞</m:t>
                    </m:r>
                  </m:oMath>
                </a14:m>
                <a:endParaRPr lang="en-US" altLang="ja-JP" dirty="0"/>
              </a:p>
              <a:p>
                <a:pPr lvl="1"/>
                <a:endParaRPr lang="en-US" altLang="ja-JP" dirty="0"/>
              </a:p>
              <a:p>
                <a:r>
                  <a:rPr lang="ja-JP" altLang="en-US" dirty="0"/>
                  <a:t>閉鎖経済の長期均衡</a:t>
                </a:r>
                <a:endParaRPr lang="en-US" altLang="ja-JP" dirty="0"/>
              </a:p>
              <a:p>
                <a:pPr lvl="1"/>
                <a:r>
                  <a:rPr lang="ja-JP" altLang="ja-JP" dirty="0"/>
                  <a:t>利潤最大化条件</a:t>
                </a:r>
                <a:r>
                  <a:rPr lang="ja-JP" altLang="en-US" dirty="0"/>
                  <a:t>：</a:t>
                </a:r>
                <a14:m>
                  <m:oMath xmlns:m="http://schemas.openxmlformats.org/officeDocument/2006/math">
                    <m:r>
                      <a:rPr lang="en-US" altLang="ja-JP" i="1">
                        <a:latin typeface="Cambria Math" panose="02040503050406030204" pitchFamily="18" charset="0"/>
                      </a:rPr>
                      <m:t>𝑝</m:t>
                    </m:r>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num>
                      <m:den>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r>
                          <a:rPr lang="en-US" altLang="ja-JP" i="1">
                            <a:latin typeface="Cambria Math" panose="02040503050406030204" pitchFamily="18" charset="0"/>
                          </a:rPr>
                          <m:t>−1</m:t>
                        </m:r>
                      </m:den>
                    </m:f>
                    <m:r>
                      <a:rPr lang="en-US" altLang="ja-JP" i="1">
                        <a:latin typeface="Cambria Math" panose="02040503050406030204" pitchFamily="18" charset="0"/>
                      </a:rPr>
                      <m:t>𝛽</m:t>
                    </m:r>
                    <m:r>
                      <a:rPr lang="en-US" altLang="ja-JP" i="1">
                        <a:latin typeface="Cambria Math" panose="02040503050406030204" pitchFamily="18" charset="0"/>
                      </a:rPr>
                      <m:t>𝑤</m:t>
                    </m:r>
                  </m:oMath>
                </a14:m>
                <a:endParaRPr lang="en-US" altLang="ja-JP" dirty="0"/>
              </a:p>
              <a:p>
                <a:pPr lvl="1"/>
                <a:r>
                  <a:rPr lang="ja-JP" altLang="ja-JP" dirty="0"/>
                  <a:t>労働の需給均衡条件</a:t>
                </a:r>
                <a:r>
                  <a:rPr lang="ja-JP" altLang="en-US" dirty="0"/>
                  <a:t>：</a:t>
                </a:r>
                <a14:m>
                  <m:oMath xmlns:m="http://schemas.openxmlformats.org/officeDocument/2006/math">
                    <m:r>
                      <a:rPr lang="en-US" altLang="ja-JP" i="1">
                        <a:latin typeface="Cambria Math" panose="02040503050406030204" pitchFamily="18" charset="0"/>
                      </a:rPr>
                      <m:t>𝑁</m:t>
                    </m:r>
                    <m:d>
                      <m:dPr>
                        <m:ctrlPr>
                          <a:rPr lang="ja-JP" altLang="ja-JP" i="1">
                            <a:latin typeface="Cambria Math" panose="02040503050406030204" pitchFamily="18" charset="0"/>
                          </a:rPr>
                        </m:ctrlPr>
                      </m:dPr>
                      <m:e>
                        <m:r>
                          <a:rPr lang="en-US" altLang="ja-JP" i="1">
                            <a:latin typeface="Cambria Math" panose="02040503050406030204" pitchFamily="18" charset="0"/>
                          </a:rPr>
                          <m:t>𝛽</m:t>
                        </m:r>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𝜙</m:t>
                        </m:r>
                      </m:e>
                    </m:d>
                    <m:r>
                      <a:rPr lang="en-US" altLang="ja-JP">
                        <a:latin typeface="Cambria Math" panose="02040503050406030204" pitchFamily="18" charset="0"/>
                      </a:rPr>
                      <m:t>=</m:t>
                    </m:r>
                    <m:r>
                      <a:rPr lang="en-US" altLang="ja-JP" i="1">
                        <a:latin typeface="Cambria Math" panose="02040503050406030204" pitchFamily="18" charset="0"/>
                      </a:rPr>
                      <m:t>𝐿</m:t>
                    </m:r>
                  </m:oMath>
                </a14:m>
                <a:endParaRPr lang="en-US" altLang="ja-JP" dirty="0"/>
              </a:p>
              <a:p>
                <a:pPr lvl="1"/>
                <a:r>
                  <a:rPr lang="ja-JP" altLang="ja-JP" dirty="0"/>
                  <a:t>各製品の需給均衡条件</a:t>
                </a:r>
                <a:r>
                  <a:rPr lang="ja-JP" altLang="en-US" dirty="0"/>
                  <a:t>：</a:t>
                </a:r>
                <a:r>
                  <a:rPr lang="en-US" altLang="ja-JP" dirty="0"/>
                  <a:t> </a:t>
                </a:r>
                <a14:m>
                  <m:oMath xmlns:m="http://schemas.openxmlformats.org/officeDocument/2006/math">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𝐿𝑞</m:t>
                    </m:r>
                  </m:oMath>
                </a14:m>
                <a:endParaRPr lang="en-US" altLang="ja-JP" dirty="0"/>
              </a:p>
              <a:p>
                <a:pPr lvl="1"/>
                <a:r>
                  <a:rPr lang="ja-JP" altLang="ja-JP" dirty="0"/>
                  <a:t>利潤ゼロ条件</a:t>
                </a:r>
                <a:r>
                  <a:rPr lang="ja-JP" altLang="en-US" dirty="0"/>
                  <a:t>：</a:t>
                </a:r>
                <a14:m>
                  <m:oMath xmlns:m="http://schemas.openxmlformats.org/officeDocument/2006/math">
                    <m:r>
                      <a:rPr lang="en-US" altLang="ja-JP" i="1">
                        <a:latin typeface="Cambria Math" panose="02040503050406030204" pitchFamily="18" charset="0"/>
                      </a:rPr>
                      <m:t>𝑝</m:t>
                    </m:r>
                    <m:r>
                      <a:rPr lang="en-US" altLang="ja-JP">
                        <a:latin typeface="Cambria Math" panose="02040503050406030204" pitchFamily="18" charset="0"/>
                      </a:rPr>
                      <m:t>=</m:t>
                    </m:r>
                    <m:r>
                      <a:rPr lang="en-US" altLang="ja-JP" i="1">
                        <a:latin typeface="Cambria Math" panose="02040503050406030204" pitchFamily="18" charset="0"/>
                      </a:rPr>
                      <m:t>𝑤</m:t>
                    </m:r>
                    <m:d>
                      <m:dPr>
                        <m:ctrlPr>
                          <a:rPr lang="ja-JP" altLang="ja-JP" i="1">
                            <a:latin typeface="Cambria Math" panose="02040503050406030204" pitchFamily="18" charset="0"/>
                          </a:rPr>
                        </m:ctrlPr>
                      </m:dPr>
                      <m:e>
                        <m:r>
                          <a:rPr lang="en-US" altLang="ja-JP" i="1">
                            <a:latin typeface="Cambria Math" panose="02040503050406030204" pitchFamily="18" charset="0"/>
                          </a:rPr>
                          <m:t>𝛽</m:t>
                        </m:r>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𝜙</m:t>
                            </m:r>
                          </m:num>
                          <m:den>
                            <m:r>
                              <a:rPr lang="en-US" altLang="ja-JP" i="1">
                                <a:latin typeface="Cambria Math" panose="02040503050406030204" pitchFamily="18" charset="0"/>
                              </a:rPr>
                              <m:t>𝑥</m:t>
                            </m:r>
                          </m:den>
                        </m:f>
                      </m:e>
                    </m:d>
                  </m:oMath>
                </a14:m>
                <a:endParaRPr lang="en-US" altLang="ja-JP" dirty="0"/>
              </a:p>
              <a:p>
                <a:pPr lvl="1"/>
                <a:endParaRPr lang="en-US" altLang="ja-JP" dirty="0"/>
              </a:p>
              <a:p>
                <a:endParaRPr lang="en-US" altLang="ja-JP" dirty="0"/>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95852"/>
              </a:xfrm>
              <a:blipFill>
                <a:blip r:embed="rId2"/>
                <a:stretch>
                  <a:fillRect l="-1043" t="-261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17</a:t>
            </a:fld>
            <a:endParaRPr kumimoji="1" lang="ja-JP" altLang="en-US" dirty="0"/>
          </a:p>
        </p:txBody>
      </p:sp>
      <p:sp>
        <p:nvSpPr>
          <p:cNvPr id="5" name="右中かっこ 4"/>
          <p:cNvSpPr/>
          <p:nvPr/>
        </p:nvSpPr>
        <p:spPr>
          <a:xfrm>
            <a:off x="6454588" y="2323651"/>
            <a:ext cx="441064" cy="13554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 name="正方形/長方形 5"/>
              <p:cNvSpPr/>
              <p:nvPr/>
            </p:nvSpPr>
            <p:spPr>
              <a:xfrm>
                <a:off x="7395432" y="2447385"/>
                <a:ext cx="4567071" cy="1107996"/>
              </a:xfrm>
              <a:prstGeom prst="rect">
                <a:avLst/>
              </a:prstGeom>
            </p:spPr>
            <p:txBody>
              <a:bodyPr wrap="square">
                <a:spAutoFit/>
              </a:bodyPr>
              <a:lstStyle/>
              <a:p>
                <a:r>
                  <a:rPr lang="ja-JP" altLang="ja-JP" sz="2200" dirty="0"/>
                  <a:t>製品価格で測った実質賃金</a:t>
                </a:r>
                <a14:m>
                  <m:oMath xmlns:m="http://schemas.openxmlformats.org/officeDocument/2006/math">
                    <m:r>
                      <m:rPr>
                        <m:sty m:val="p"/>
                      </m:rPr>
                      <a:rPr lang="en-US" altLang="ja-JP" sz="2200" i="1" dirty="0">
                        <a:latin typeface="Cambria Math" panose="02040503050406030204" pitchFamily="18" charset="0"/>
                      </a:rPr>
                      <m:t>w</m:t>
                    </m:r>
                    <m:r>
                      <a:rPr lang="en-US" altLang="ja-JP" sz="2200" b="0" i="1" dirty="0" smtClean="0">
                        <a:latin typeface="Cambria Math" panose="02040503050406030204" pitchFamily="18" charset="0"/>
                      </a:rPr>
                      <m:t>/</m:t>
                    </m:r>
                    <m:r>
                      <a:rPr lang="en-US" altLang="ja-JP" sz="2200" b="0" i="1" dirty="0" smtClean="0">
                        <a:latin typeface="Cambria Math" panose="02040503050406030204" pitchFamily="18" charset="0"/>
                      </a:rPr>
                      <m:t>𝑝</m:t>
                    </m:r>
                    <m:r>
                      <a:rPr lang="en-US" altLang="ja-JP" sz="2200" i="1">
                        <a:latin typeface="Cambria Math" panose="02040503050406030204" pitchFamily="18" charset="0"/>
                      </a:rPr>
                      <m:t>≡</m:t>
                    </m:r>
                    <m:r>
                      <a:rPr lang="en-US" altLang="ja-JP" sz="2200" i="1">
                        <a:latin typeface="Cambria Math" panose="02040503050406030204" pitchFamily="18" charset="0"/>
                      </a:rPr>
                      <m:t>𝜔</m:t>
                    </m:r>
                  </m:oMath>
                </a14:m>
                <a:endParaRPr lang="en-US" altLang="ja-JP" sz="2200" i="1" dirty="0">
                  <a:latin typeface="Cambria Math" panose="02040503050406030204" pitchFamily="18" charset="0"/>
                </a:endParaRPr>
              </a:p>
              <a:p>
                <a14:m>
                  <m:oMath xmlns:m="http://schemas.openxmlformats.org/officeDocument/2006/math">
                    <m:r>
                      <a:rPr lang="ja-JP" altLang="en-US" sz="2200" i="1">
                        <a:latin typeface="Cambria Math" panose="02040503050406030204" pitchFamily="18" charset="0"/>
                      </a:rPr>
                      <m:t>＆</m:t>
                    </m:r>
                  </m:oMath>
                </a14:m>
                <a:r>
                  <a:rPr lang="ja-JP" altLang="ja-JP" sz="2200" dirty="0"/>
                  <a:t>各製品の取引量</a:t>
                </a:r>
                <a:endParaRPr lang="en-US" altLang="ja-JP" sz="2200" dirty="0"/>
              </a:p>
              <a:p>
                <a:r>
                  <a:rPr lang="ja-JP" altLang="en-US" sz="2200" dirty="0"/>
                  <a:t>が</a:t>
                </a:r>
                <a:r>
                  <a:rPr lang="ja-JP" altLang="ja-JP" sz="2200" dirty="0"/>
                  <a:t>決定</a:t>
                </a:r>
              </a:p>
            </p:txBody>
          </p:sp>
        </mc:Choice>
        <mc:Fallback xmlns="">
          <p:sp>
            <p:nvSpPr>
              <p:cNvPr id="6" name="正方形/長方形 5"/>
              <p:cNvSpPr>
                <a:spLocks noRot="1" noChangeAspect="1" noMove="1" noResize="1" noEditPoints="1" noAdjustHandles="1" noChangeArrowheads="1" noChangeShapeType="1" noTextEdit="1"/>
              </p:cNvSpPr>
              <p:nvPr/>
            </p:nvSpPr>
            <p:spPr>
              <a:xfrm>
                <a:off x="7395432" y="2447385"/>
                <a:ext cx="4567071" cy="1107996"/>
              </a:xfrm>
              <a:prstGeom prst="rect">
                <a:avLst/>
              </a:prstGeom>
              <a:blipFill>
                <a:blip r:embed="rId3"/>
                <a:stretch>
                  <a:fillRect l="-1736" t="-4945" b="-8242"/>
                </a:stretch>
              </a:blipFill>
            </p:spPr>
            <p:txBody>
              <a:bodyPr/>
              <a:lstStyle/>
              <a:p>
                <a:r>
                  <a:rPr lang="ja-JP" altLang="en-US">
                    <a:noFill/>
                  </a:rPr>
                  <a:t> </a:t>
                </a:r>
              </a:p>
            </p:txBody>
          </p:sp>
        </mc:Fallback>
      </mc:AlternateContent>
      <p:sp>
        <p:nvSpPr>
          <p:cNvPr id="7" name="矢印: 右 6"/>
          <p:cNvSpPr/>
          <p:nvPr/>
        </p:nvSpPr>
        <p:spPr>
          <a:xfrm>
            <a:off x="7051188" y="2893904"/>
            <a:ext cx="344244" cy="2151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中かっこ 7"/>
          <p:cNvSpPr/>
          <p:nvPr/>
        </p:nvSpPr>
        <p:spPr>
          <a:xfrm>
            <a:off x="6438002" y="4510071"/>
            <a:ext cx="441064" cy="202884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9" name="正方形/長方形 8"/>
              <p:cNvSpPr/>
              <p:nvPr/>
            </p:nvSpPr>
            <p:spPr>
              <a:xfrm>
                <a:off x="7611929" y="4631939"/>
                <a:ext cx="3071759" cy="1785104"/>
              </a:xfrm>
              <a:prstGeom prst="rect">
                <a:avLst/>
              </a:prstGeom>
            </p:spPr>
            <p:txBody>
              <a:bodyPr wrap="square">
                <a:spAutoFit/>
              </a:bodyPr>
              <a:lstStyle/>
              <a:p>
                <a:r>
                  <a:rPr lang="ja-JP" altLang="en-US" sz="2200" dirty="0"/>
                  <a:t>・</a:t>
                </a:r>
                <a:r>
                  <a:rPr lang="ja-JP" altLang="ja-JP" sz="2200" dirty="0"/>
                  <a:t>実質賃金</a:t>
                </a:r>
                <a14:m>
                  <m:oMath xmlns:m="http://schemas.openxmlformats.org/officeDocument/2006/math">
                    <m:r>
                      <a:rPr lang="en-US" altLang="ja-JP" sz="2200" i="1">
                        <a:latin typeface="Cambria Math" panose="02040503050406030204" pitchFamily="18" charset="0"/>
                      </a:rPr>
                      <m:t>𝜔</m:t>
                    </m:r>
                  </m:oMath>
                </a14:m>
                <a:endParaRPr lang="en-US" altLang="ja-JP" sz="2200" dirty="0"/>
              </a:p>
              <a:p>
                <a:r>
                  <a:rPr lang="ja-JP" altLang="en-US" sz="2200" dirty="0"/>
                  <a:t>・</a:t>
                </a:r>
                <a:r>
                  <a:rPr lang="ja-JP" altLang="ja-JP" sz="2200" dirty="0"/>
                  <a:t>各製品の生産量</a:t>
                </a:r>
                <a14:m>
                  <m:oMath xmlns:m="http://schemas.openxmlformats.org/officeDocument/2006/math">
                    <m:r>
                      <a:rPr lang="en-US" altLang="ja-JP" sz="2200" i="1">
                        <a:latin typeface="Cambria Math" panose="02040503050406030204" pitchFamily="18" charset="0"/>
                      </a:rPr>
                      <m:t>𝑥</m:t>
                    </m:r>
                  </m:oMath>
                </a14:m>
                <a:endParaRPr lang="en-US" altLang="ja-JP" sz="2200" dirty="0"/>
              </a:p>
              <a:p>
                <a:r>
                  <a:rPr lang="ja-JP" altLang="en-US" sz="2200" dirty="0"/>
                  <a:t>　</a:t>
                </a:r>
                <a:r>
                  <a:rPr lang="ja-JP" altLang="ja-JP" sz="2200" dirty="0"/>
                  <a:t>と一人当たり消費量</a:t>
                </a:r>
                <a14:m>
                  <m:oMath xmlns:m="http://schemas.openxmlformats.org/officeDocument/2006/math">
                    <m:r>
                      <a:rPr lang="en-US" altLang="ja-JP" sz="2200" i="1">
                        <a:latin typeface="Cambria Math" panose="02040503050406030204" pitchFamily="18" charset="0"/>
                      </a:rPr>
                      <m:t>𝑞</m:t>
                    </m:r>
                  </m:oMath>
                </a14:m>
                <a:endParaRPr lang="en-US" altLang="ja-JP" sz="2200" dirty="0"/>
              </a:p>
              <a:p>
                <a:r>
                  <a:rPr lang="ja-JP" altLang="en-US" sz="2200" dirty="0"/>
                  <a:t>・</a:t>
                </a:r>
                <a:r>
                  <a:rPr lang="ja-JP" altLang="ja-JP" sz="2200" dirty="0"/>
                  <a:t>企業数</a:t>
                </a:r>
                <a14:m>
                  <m:oMath xmlns:m="http://schemas.openxmlformats.org/officeDocument/2006/math">
                    <m:r>
                      <a:rPr lang="en-US" altLang="ja-JP" sz="2200" i="1">
                        <a:latin typeface="Cambria Math" panose="02040503050406030204" pitchFamily="18" charset="0"/>
                      </a:rPr>
                      <m:t>𝑁</m:t>
                    </m:r>
                  </m:oMath>
                </a14:m>
                <a:endParaRPr lang="en-US" altLang="ja-JP" sz="2200" dirty="0"/>
              </a:p>
              <a:p>
                <a:r>
                  <a:rPr lang="ja-JP" altLang="ja-JP" sz="2200" dirty="0"/>
                  <a:t>の均衡水準</a:t>
                </a:r>
                <a:r>
                  <a:rPr lang="ja-JP" altLang="en-US" sz="2200" dirty="0"/>
                  <a:t>が決定</a:t>
                </a:r>
                <a:endParaRPr lang="ja-JP" altLang="ja-JP" sz="2200" dirty="0"/>
              </a:p>
            </p:txBody>
          </p:sp>
        </mc:Choice>
        <mc:Fallback xmlns="">
          <p:sp>
            <p:nvSpPr>
              <p:cNvPr id="9" name="正方形/長方形 8"/>
              <p:cNvSpPr>
                <a:spLocks noRot="1" noChangeAspect="1" noMove="1" noResize="1" noEditPoints="1" noAdjustHandles="1" noChangeArrowheads="1" noChangeShapeType="1" noTextEdit="1"/>
              </p:cNvSpPr>
              <p:nvPr/>
            </p:nvSpPr>
            <p:spPr>
              <a:xfrm>
                <a:off x="7611929" y="4631939"/>
                <a:ext cx="3071759" cy="1785104"/>
              </a:xfrm>
              <a:prstGeom prst="rect">
                <a:avLst/>
              </a:prstGeom>
              <a:blipFill>
                <a:blip r:embed="rId4"/>
                <a:stretch>
                  <a:fillRect l="-2579" t="-3754" b="-4437"/>
                </a:stretch>
              </a:blipFill>
            </p:spPr>
            <p:txBody>
              <a:bodyPr/>
              <a:lstStyle/>
              <a:p>
                <a:r>
                  <a:rPr lang="ja-JP" altLang="en-US">
                    <a:noFill/>
                  </a:rPr>
                  <a:t> </a:t>
                </a:r>
              </a:p>
            </p:txBody>
          </p:sp>
        </mc:Fallback>
      </mc:AlternateContent>
      <p:sp>
        <p:nvSpPr>
          <p:cNvPr id="10" name="矢印: 右 9"/>
          <p:cNvSpPr/>
          <p:nvPr/>
        </p:nvSpPr>
        <p:spPr>
          <a:xfrm>
            <a:off x="7073375" y="5416914"/>
            <a:ext cx="344244" cy="2151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5671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left)">
                                      <p:cBhvr>
                                        <p:cTn id="37" dur="500"/>
                                        <p:tgtEl>
                                          <p:spTgt spid="3">
                                            <p:txEl>
                                              <p:pRg st="5" end="5"/>
                                            </p:txEl>
                                          </p:spTgt>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wipe(left)">
                                      <p:cBhvr>
                                        <p:cTn id="41" dur="500"/>
                                        <p:tgtEl>
                                          <p:spTgt spid="3">
                                            <p:txEl>
                                              <p:pRg st="6" end="6"/>
                                            </p:txEl>
                                          </p:spTgt>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wipe(left)">
                                      <p:cBhvr>
                                        <p:cTn id="45" dur="500"/>
                                        <p:tgtEl>
                                          <p:spTgt spid="3">
                                            <p:txEl>
                                              <p:pRg st="7" end="7"/>
                                            </p:txEl>
                                          </p:spTgt>
                                        </p:tgtEl>
                                      </p:cBhvr>
                                    </p:animEffect>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wipe(left)">
                                      <p:cBhvr>
                                        <p:cTn id="49" dur="500"/>
                                        <p:tgtEl>
                                          <p:spTgt spid="3">
                                            <p:txEl>
                                              <p:pRg st="8" end="8"/>
                                            </p:txEl>
                                          </p:spTgt>
                                        </p:tgtEl>
                                      </p:cBhvr>
                                    </p:animEffec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Effect transition="in" filter="wipe(left)">
                                      <p:cBhvr>
                                        <p:cTn id="53" dur="500"/>
                                        <p:tgtEl>
                                          <p:spTgt spid="3">
                                            <p:txEl>
                                              <p:pRg st="9" end="9"/>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par>
                          <p:cTn id="59" fill="hold">
                            <p:stCondLst>
                              <p:cond delay="5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1000"/>
                            </p:stCondLst>
                            <p:childTnLst>
                              <p:par>
                                <p:cTn id="64" presetID="22" presetClass="entr" presetSubtype="8"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left)">
                                      <p:cBhvr>
                                        <p:cTn id="6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p:bldP spid="7" grpId="0" animBg="1"/>
      <p:bldP spid="8" grpId="0" animBg="1"/>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351338"/>
              </a:xfrm>
            </p:spPr>
            <p:txBody>
              <a:bodyPr>
                <a:normAutofit/>
              </a:bodyPr>
              <a:lstStyle/>
              <a:p>
                <a:r>
                  <a:rPr lang="ja-JP" altLang="ja-JP" dirty="0"/>
                  <a:t>長期均衡における</a:t>
                </a:r>
                <a14:m>
                  <m:oMath xmlns:m="http://schemas.openxmlformats.org/officeDocument/2006/math">
                    <m:r>
                      <a:rPr lang="en-US" altLang="ja-JP">
                        <a:latin typeface="Cambria Math" panose="02040503050406030204" pitchFamily="18" charset="0"/>
                      </a:rPr>
                      <m:t>1/</m:t>
                    </m:r>
                    <m:r>
                      <a:rPr lang="en-US" altLang="ja-JP" i="1">
                        <a:latin typeface="Cambria Math" panose="02040503050406030204" pitchFamily="18" charset="0"/>
                      </a:rPr>
                      <m:t>𝜔</m:t>
                    </m:r>
                  </m:oMath>
                </a14:m>
                <a:r>
                  <a:rPr lang="ja-JP" altLang="en-US" dirty="0"/>
                  <a:t>（実質賃金の逆数）と</a:t>
                </a:r>
                <a14:m>
                  <m:oMath xmlns:m="http://schemas.openxmlformats.org/officeDocument/2006/math">
                    <m:r>
                      <a:rPr lang="en-US" altLang="ja-JP" i="1">
                        <a:latin typeface="Cambria Math" panose="02040503050406030204" pitchFamily="18" charset="0"/>
                      </a:rPr>
                      <m:t>𝑞</m:t>
                    </m:r>
                    <m:r>
                      <a:rPr lang="ja-JP" altLang="en-US" i="1" smtClean="0">
                        <a:latin typeface="Cambria Math" panose="02040503050406030204" pitchFamily="18" charset="0"/>
                      </a:rPr>
                      <m:t>（</m:t>
                    </m:r>
                  </m:oMath>
                </a14:m>
                <a:r>
                  <a:rPr lang="ja-JP" altLang="ja-JP" dirty="0"/>
                  <a:t>一人当たり消費量</a:t>
                </a:r>
                <a:r>
                  <a:rPr lang="ja-JP" altLang="en-US" dirty="0"/>
                  <a:t>）との関係</a:t>
                </a:r>
                <a:endParaRPr lang="en-US" altLang="ja-JP" dirty="0"/>
              </a:p>
              <a:p>
                <a:pPr lvl="1"/>
                <a:r>
                  <a:rPr lang="ja-JP" altLang="ja-JP" dirty="0"/>
                  <a:t>利潤最大化条件</a:t>
                </a:r>
                <a:r>
                  <a:rPr lang="ja-JP" altLang="en-US" dirty="0"/>
                  <a:t> → </a:t>
                </a:r>
                <a14:m>
                  <m:oMath xmlns:m="http://schemas.openxmlformats.org/officeDocument/2006/math">
                    <m:f>
                      <m:fPr>
                        <m:ctrlPr>
                          <a:rPr lang="ja-JP" altLang="ja-JP" i="1">
                            <a:latin typeface="Cambria Math" panose="02040503050406030204" pitchFamily="18" charset="0"/>
                          </a:rPr>
                        </m:ctrlPr>
                      </m:fPr>
                      <m:num>
                        <m:r>
                          <a:rPr lang="en-US" altLang="ja-JP" b="0" i="1" smtClean="0">
                            <a:latin typeface="Cambria Math" panose="02040503050406030204" pitchFamily="18" charset="0"/>
                          </a:rPr>
                          <m:t>1</m:t>
                        </m:r>
                      </m:num>
                      <m:den>
                        <m:r>
                          <a:rPr lang="en-US" altLang="ja-JP" i="1">
                            <a:latin typeface="Cambria Math" panose="02040503050406030204" pitchFamily="18" charset="0"/>
                          </a:rPr>
                          <m:t>𝜔</m:t>
                        </m:r>
                      </m:den>
                    </m:f>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num>
                      <m:den>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r>
                          <a:rPr lang="en-US" altLang="ja-JP" i="1">
                            <a:latin typeface="Cambria Math" panose="02040503050406030204" pitchFamily="18" charset="0"/>
                          </a:rPr>
                          <m:t>−1</m:t>
                        </m:r>
                      </m:den>
                    </m:f>
                    <m:r>
                      <a:rPr lang="en-US" altLang="ja-JP" i="1">
                        <a:latin typeface="Cambria Math" panose="02040503050406030204" pitchFamily="18" charset="0"/>
                      </a:rPr>
                      <m:t>𝛽</m:t>
                    </m:r>
                  </m:oMath>
                </a14:m>
                <a:r>
                  <a:rPr lang="en-US" altLang="ja-JP" dirty="0"/>
                  <a:t> </a:t>
                </a:r>
                <a:r>
                  <a:rPr lang="ja-JP" altLang="en-US" dirty="0"/>
                  <a:t>→ </a:t>
                </a:r>
                <a14:m>
                  <m:oMath xmlns:m="http://schemas.openxmlformats.org/officeDocument/2006/math">
                    <m:sSup>
                      <m:sSupPr>
                        <m:ctrlPr>
                          <a:rPr lang="ja-JP" altLang="ja-JP" i="1">
                            <a:latin typeface="Cambria Math" panose="02040503050406030204" pitchFamily="18" charset="0"/>
                          </a:rPr>
                        </m:ctrlPr>
                      </m:sSupPr>
                      <m:e>
                        <m:r>
                          <a:rPr lang="en-US" altLang="ja-JP" i="1">
                            <a:latin typeface="Cambria Math" panose="02040503050406030204" pitchFamily="18" charset="0"/>
                          </a:rPr>
                          <m:t>𝜎</m:t>
                        </m:r>
                      </m:e>
                      <m:sup>
                        <m:r>
                          <a:rPr lang="en-US" altLang="ja-JP" i="1">
                            <a:latin typeface="Cambria Math" panose="02040503050406030204" pitchFamily="18" charset="0"/>
                          </a:rPr>
                          <m:t>′</m:t>
                        </m:r>
                      </m:sup>
                    </m:sSup>
                    <m:d>
                      <m:dPr>
                        <m:ctrlPr>
                          <a:rPr lang="ja-JP" altLang="ja-JP" i="1">
                            <a:latin typeface="Cambria Math" panose="02040503050406030204" pitchFamily="18" charset="0"/>
                          </a:rPr>
                        </m:ctrlPr>
                      </m:dPr>
                      <m:e>
                        <m:r>
                          <a:rPr lang="en-US" altLang="ja-JP" i="1">
                            <a:latin typeface="Cambria Math" panose="02040503050406030204" pitchFamily="18" charset="0"/>
                          </a:rPr>
                          <m:t>𝑞</m:t>
                        </m:r>
                      </m:e>
                    </m:d>
                    <m:r>
                      <a:rPr lang="en-US" altLang="ja-JP" i="1">
                        <a:latin typeface="Cambria Math" panose="02040503050406030204" pitchFamily="18" charset="0"/>
                      </a:rPr>
                      <m:t>&lt;0</m:t>
                    </m:r>
                  </m:oMath>
                </a14:m>
                <a:r>
                  <a:rPr lang="ja-JP" altLang="en-US" dirty="0"/>
                  <a:t>より、</a:t>
                </a:r>
                <a:r>
                  <a:rPr lang="ja-JP" altLang="ja-JP" dirty="0"/>
                  <a:t>右上がりの曲線</a:t>
                </a:r>
                <a14:m>
                  <m:oMath xmlns:m="http://schemas.openxmlformats.org/officeDocument/2006/math">
                    <m:r>
                      <a:rPr lang="en-US" altLang="ja-JP" i="1">
                        <a:latin typeface="Cambria Math" panose="02040503050406030204" pitchFamily="18" charset="0"/>
                      </a:rPr>
                      <m:t>𝑃</m:t>
                    </m:r>
                  </m:oMath>
                </a14:m>
                <a:endParaRPr lang="en-US" altLang="ja-JP" dirty="0"/>
              </a:p>
              <a:p>
                <a:pPr lvl="1"/>
                <a:r>
                  <a:rPr lang="ja-JP" altLang="en-US" dirty="0"/>
                  <a:t>製品の需給均衡条件＆ゼロ利潤条件 →</a:t>
                </a:r>
                <a14:m>
                  <m:oMath xmlns:m="http://schemas.openxmlformats.org/officeDocument/2006/math">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r>
                          <a:rPr lang="en-US" altLang="ja-JP" i="1">
                            <a:latin typeface="Cambria Math" panose="02040503050406030204" pitchFamily="18" charset="0"/>
                          </a:rPr>
                          <m:t>𝜔</m:t>
                        </m:r>
                      </m:den>
                    </m:f>
                    <m:r>
                      <a:rPr lang="en-US" altLang="ja-JP">
                        <a:latin typeface="Cambria Math" panose="02040503050406030204" pitchFamily="18" charset="0"/>
                      </a:rPr>
                      <m:t>=</m:t>
                    </m:r>
                    <m:r>
                      <a:rPr lang="en-US" altLang="ja-JP" i="1">
                        <a:latin typeface="Cambria Math" panose="02040503050406030204" pitchFamily="18" charset="0"/>
                      </a:rPr>
                      <m:t>𝛽</m:t>
                    </m:r>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𝜙</m:t>
                        </m:r>
                      </m:num>
                      <m:den>
                        <m:r>
                          <a:rPr lang="en-US" altLang="ja-JP" b="0" i="1" smtClean="0">
                            <a:latin typeface="Cambria Math" panose="02040503050406030204" pitchFamily="18" charset="0"/>
                          </a:rPr>
                          <m:t>𝐿𝑞</m:t>
                        </m:r>
                      </m:den>
                    </m:f>
                  </m:oMath>
                </a14:m>
                <a:r>
                  <a:rPr lang="en-US" altLang="ja-JP" dirty="0"/>
                  <a:t> </a:t>
                </a:r>
                <a:r>
                  <a:rPr lang="ja-JP" altLang="en-US" dirty="0"/>
                  <a:t>→ 右下がり</a:t>
                </a:r>
                <a:r>
                  <a:rPr lang="ja-JP" altLang="ja-JP" dirty="0"/>
                  <a:t>の曲線</a:t>
                </a:r>
                <a14:m>
                  <m:oMath xmlns:m="http://schemas.openxmlformats.org/officeDocument/2006/math">
                    <m:r>
                      <a:rPr lang="en-US" altLang="ja-JP" i="1">
                        <a:latin typeface="Cambria Math" panose="02040503050406030204" pitchFamily="18" charset="0"/>
                      </a:rPr>
                      <m:t>𝑍</m:t>
                    </m:r>
                  </m:oMath>
                </a14:m>
                <a:endParaRPr lang="en-US" altLang="ja-JP" dirty="0"/>
              </a:p>
              <a:p>
                <a:r>
                  <a:rPr lang="ja-JP" altLang="en-US" dirty="0"/>
                  <a:t>→ </a:t>
                </a:r>
                <a:r>
                  <a:rPr lang="ja-JP" altLang="ja-JP" dirty="0"/>
                  <a:t>両曲線の交点</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𝐴</m:t>
                        </m:r>
                      </m:sub>
                    </m:sSub>
                  </m:oMath>
                </a14:m>
                <a:r>
                  <a:rPr lang="ja-JP" altLang="ja-JP" dirty="0"/>
                  <a:t>で、閉鎖経済の長期均衡における実質賃金</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𝜔</m:t>
                        </m:r>
                      </m:e>
                      <m:sub>
                        <m:r>
                          <a:rPr lang="en-US" altLang="ja-JP" i="1">
                            <a:latin typeface="Cambria Math" panose="02040503050406030204" pitchFamily="18" charset="0"/>
                          </a:rPr>
                          <m:t>𝐴</m:t>
                        </m:r>
                      </m:sub>
                    </m:sSub>
                  </m:oMath>
                </a14:m>
                <a:r>
                  <a:rPr lang="ja-JP" altLang="ja-JP" dirty="0"/>
                  <a:t>と各製品の一人当たり消費量</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𝐴</m:t>
                        </m:r>
                      </m:sub>
                    </m:sSub>
                    <m:r>
                      <a:rPr lang="ja-JP" altLang="en-US" i="1">
                        <a:latin typeface="Cambria Math" panose="02040503050406030204" pitchFamily="18" charset="0"/>
                      </a:rPr>
                      <m:t>が</m:t>
                    </m:r>
                  </m:oMath>
                </a14:m>
                <a:r>
                  <a:rPr lang="ja-JP" altLang="en-US" dirty="0"/>
                  <a:t>決定</a:t>
                </a:r>
                <a:endParaRPr lang="en-US" altLang="ja-JP" dirty="0"/>
              </a:p>
              <a:p>
                <a:pPr lvl="1"/>
                <a:r>
                  <a:rPr lang="ja-JP" altLang="ja-JP" dirty="0"/>
                  <a:t>各製品の生産量</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𝐴</m:t>
                        </m:r>
                      </m:sub>
                    </m:sSub>
                    <m:r>
                      <a:rPr lang="en-US" altLang="ja-JP" i="1">
                        <a:latin typeface="Cambria Math" panose="02040503050406030204" pitchFamily="18" charset="0"/>
                      </a:rPr>
                      <m:t>=</m:t>
                    </m:r>
                    <m:r>
                      <a:rPr lang="en-US" altLang="ja-JP" i="1">
                        <a:latin typeface="Cambria Math" panose="02040503050406030204" pitchFamily="18" charset="0"/>
                      </a:rPr>
                      <m:t>𝐿</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𝐴</m:t>
                        </m:r>
                      </m:sub>
                    </m:sSub>
                  </m:oMath>
                </a14:m>
                <a:endParaRPr lang="en-US" altLang="ja-JP" dirty="0"/>
              </a:p>
              <a:p>
                <a:pPr lvl="1"/>
                <a:r>
                  <a:rPr lang="ja-JP" altLang="en-US" dirty="0"/>
                  <a:t>→ </a:t>
                </a:r>
                <a:r>
                  <a:rPr lang="ja-JP" altLang="ja-JP" dirty="0"/>
                  <a:t>労働の需給均衡条件</a:t>
                </a:r>
                <a:r>
                  <a:rPr lang="ja-JP" altLang="en-US" dirty="0"/>
                  <a:t>に代入</a:t>
                </a:r>
                <a:r>
                  <a:rPr lang="en-US" altLang="ja-JP" dirty="0"/>
                  <a:t> </a:t>
                </a:r>
                <a:r>
                  <a:rPr lang="ja-JP" altLang="en-US" dirty="0"/>
                  <a:t>→ </a:t>
                </a:r>
                <a:r>
                  <a:rPr lang="ja-JP" altLang="ja-JP" dirty="0"/>
                  <a:t>均衡における企業数</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𝐿</m:t>
                        </m:r>
                      </m:num>
                      <m:den>
                        <m:r>
                          <a:rPr lang="en-US" altLang="ja-JP" i="1">
                            <a:latin typeface="Cambria Math" panose="02040503050406030204" pitchFamily="18" charset="0"/>
                          </a:rPr>
                          <m:t>𝛽</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𝐴</m:t>
                            </m:r>
                          </m:sub>
                        </m:sSub>
                        <m:r>
                          <a:rPr lang="en-US" altLang="ja-JP" i="1">
                            <a:latin typeface="Cambria Math" panose="02040503050406030204" pitchFamily="18" charset="0"/>
                          </a:rPr>
                          <m:t>+</m:t>
                        </m:r>
                        <m:r>
                          <a:rPr lang="en-US" altLang="ja-JP" i="1">
                            <a:latin typeface="Cambria Math" panose="02040503050406030204" pitchFamily="18" charset="0"/>
                          </a:rPr>
                          <m:t>𝜙</m:t>
                        </m:r>
                      </m:den>
                    </m:f>
                  </m:oMath>
                </a14:m>
                <a:endParaRPr lang="ja-JP" altLang="ja-JP" dirty="0"/>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351338"/>
              </a:xfrm>
              <a:blipFill rotWithShape="0">
                <a:blip r:embed="rId2"/>
                <a:stretch>
                  <a:fillRect l="-1043" t="-2661" r="-34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18</a:t>
            </a:fld>
            <a:endParaRPr kumimoji="1" lang="ja-JP" altLang="en-US" dirty="0"/>
          </a:p>
        </p:txBody>
      </p:sp>
    </p:spTree>
    <p:extLst>
      <p:ext uri="{BB962C8B-B14F-4D97-AF65-F5344CB8AC3E}">
        <p14:creationId xmlns:p14="http://schemas.microsoft.com/office/powerpoint/2010/main" val="24745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20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a:t>閉鎖経済の長期均衡</a:t>
            </a:r>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19</a:t>
            </a:fld>
            <a:endParaRPr lang="ja-JP" altLang="en-US"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9294" y="1531260"/>
            <a:ext cx="7213412" cy="4984522"/>
          </a:xfrm>
          <a:prstGeom prst="rect">
            <a:avLst/>
          </a:prstGeom>
          <a:noFill/>
          <a:ln>
            <a:noFill/>
          </a:ln>
        </p:spPr>
      </p:pic>
    </p:spTree>
    <p:extLst>
      <p:ext uri="{BB962C8B-B14F-4D97-AF65-F5344CB8AC3E}">
        <p14:creationId xmlns:p14="http://schemas.microsoft.com/office/powerpoint/2010/main" val="360317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産業間貿易と産業内貿易</a:t>
            </a:r>
            <a:endParaRPr kumimoji="1" lang="ja-JP" altLang="en-US" dirty="0"/>
          </a:p>
        </p:txBody>
      </p:sp>
      <p:sp>
        <p:nvSpPr>
          <p:cNvPr id="3" name="コンテンツ プレースホルダー 2"/>
          <p:cNvSpPr>
            <a:spLocks noGrp="1"/>
          </p:cNvSpPr>
          <p:nvPr>
            <p:ph idx="1"/>
          </p:nvPr>
        </p:nvSpPr>
        <p:spPr/>
        <p:txBody>
          <a:bodyPr/>
          <a:lstStyle/>
          <a:p>
            <a:r>
              <a:rPr lang="ja-JP" altLang="ja-JP" dirty="0"/>
              <a:t>産業間貿易（</a:t>
            </a:r>
            <a:r>
              <a:rPr lang="en-US" altLang="ja-JP" dirty="0"/>
              <a:t>inter-industry trade</a:t>
            </a:r>
            <a:r>
              <a:rPr lang="ja-JP" altLang="ja-JP" dirty="0"/>
              <a:t>）</a:t>
            </a:r>
            <a:r>
              <a:rPr lang="ja-JP" altLang="en-US" dirty="0"/>
              <a:t>：</a:t>
            </a:r>
            <a:r>
              <a:rPr lang="ja-JP" altLang="ja-JP" dirty="0"/>
              <a:t>異なる産業間の一方向の貿易</a:t>
            </a:r>
            <a:endParaRPr lang="en-US" altLang="ja-JP" dirty="0"/>
          </a:p>
          <a:p>
            <a:pPr lvl="1"/>
            <a:r>
              <a:rPr lang="ja-JP" altLang="en-US" dirty="0"/>
              <a:t>例：</a:t>
            </a:r>
            <a:r>
              <a:rPr lang="ja-JP" altLang="ja-JP" dirty="0"/>
              <a:t>自国が農産物を外国に輸出し</a:t>
            </a:r>
            <a:r>
              <a:rPr lang="ja-JP" altLang="en-US" dirty="0"/>
              <a:t>、</a:t>
            </a:r>
            <a:r>
              <a:rPr lang="ja-JP" altLang="ja-JP" dirty="0"/>
              <a:t>外国は工業製品を自国に輸出</a:t>
            </a:r>
            <a:endParaRPr lang="en-US" altLang="ja-JP" dirty="0"/>
          </a:p>
          <a:p>
            <a:r>
              <a:rPr lang="ja-JP" altLang="ja-JP" dirty="0"/>
              <a:t>産業内貿易（</a:t>
            </a:r>
            <a:r>
              <a:rPr lang="en-US" altLang="ja-JP" dirty="0"/>
              <a:t>intra-industry trade</a:t>
            </a:r>
            <a:r>
              <a:rPr lang="ja-JP" altLang="ja-JP" dirty="0"/>
              <a:t>）</a:t>
            </a:r>
            <a:r>
              <a:rPr lang="ja-JP" altLang="en-US" dirty="0"/>
              <a:t>：</a:t>
            </a:r>
            <a:r>
              <a:rPr lang="ja-JP" altLang="ja-JP" dirty="0"/>
              <a:t>同一産業に属する財の双方向の貿易</a:t>
            </a:r>
            <a:endParaRPr lang="en-US" altLang="ja-JP" dirty="0"/>
          </a:p>
          <a:p>
            <a:pPr lvl="1"/>
            <a:r>
              <a:rPr lang="ja-JP" altLang="ja-JP" dirty="0"/>
              <a:t>例</a:t>
            </a:r>
            <a:r>
              <a:rPr lang="ja-JP" altLang="en-US" dirty="0"/>
              <a:t>：</a:t>
            </a:r>
            <a:r>
              <a:rPr lang="ja-JP" altLang="ja-JP" dirty="0"/>
              <a:t>ある機械産業で生産される製品を</a:t>
            </a:r>
            <a:r>
              <a:rPr lang="ja-JP" altLang="en-US" dirty="0"/>
              <a:t>、</a:t>
            </a:r>
            <a:r>
              <a:rPr lang="ja-JP" altLang="ja-JP" dirty="0"/>
              <a:t>自国</a:t>
            </a:r>
            <a:r>
              <a:rPr lang="ja-JP" altLang="en-US" dirty="0"/>
              <a:t>が</a:t>
            </a:r>
            <a:r>
              <a:rPr lang="ja-JP" altLang="ja-JP" dirty="0"/>
              <a:t>外国に輸出し</a:t>
            </a:r>
            <a:r>
              <a:rPr lang="ja-JP" altLang="en-US" dirty="0"/>
              <a:t>、</a:t>
            </a:r>
            <a:r>
              <a:rPr lang="ja-JP" altLang="ja-JP" dirty="0"/>
              <a:t>同時に外国から輸入</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1011872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1010900" cy="4895852"/>
              </a:xfrm>
            </p:spPr>
            <p:txBody>
              <a:bodyPr>
                <a:normAutofit fontScale="92500" lnSpcReduction="20000"/>
              </a:bodyPr>
              <a:lstStyle/>
              <a:p>
                <a:r>
                  <a:rPr lang="en-US" altLang="ja-JP" dirty="0"/>
                  <a:t>2</a:t>
                </a:r>
                <a:r>
                  <a:rPr lang="ja-JP" altLang="ja-JP" dirty="0"/>
                  <a:t>国</a:t>
                </a:r>
                <a:r>
                  <a:rPr lang="ja-JP" altLang="en-US" dirty="0"/>
                  <a:t>（</a:t>
                </a:r>
                <a:r>
                  <a:rPr lang="ja-JP" altLang="ja-JP" dirty="0"/>
                  <a:t>自国と外国</a:t>
                </a:r>
                <a:r>
                  <a:rPr lang="ja-JP" altLang="en-US" dirty="0"/>
                  <a:t>）</a:t>
                </a:r>
                <a:r>
                  <a:rPr lang="ja-JP" altLang="ja-JP" dirty="0"/>
                  <a:t>から成る世界経済を想定、両国間で自由貿易</a:t>
                </a:r>
                <a:endParaRPr lang="en-US" altLang="ja-JP" dirty="0"/>
              </a:p>
              <a:p>
                <a:pPr lvl="1"/>
                <a:r>
                  <a:rPr lang="ja-JP" altLang="ja-JP" dirty="0"/>
                  <a:t>消費者の選好と企業の生産技術は両国でまったく同一であり、自国と外国は労働賦存量のみが異なる</a:t>
                </a:r>
                <a:r>
                  <a:rPr lang="ja-JP" altLang="en-US" dirty="0"/>
                  <a:t>（</a:t>
                </a:r>
                <a14:m>
                  <m:oMath xmlns:m="http://schemas.openxmlformats.org/officeDocument/2006/math">
                    <m:r>
                      <a:rPr lang="en-US" altLang="ja-JP" i="1">
                        <a:latin typeface="Cambria Math" panose="02040503050406030204" pitchFamily="18" charset="0"/>
                      </a:rPr>
                      <m:t>𝐿</m:t>
                    </m:r>
                    <m:r>
                      <a:rPr lang="en-US" altLang="ja-JP" i="1" smtClean="0">
                        <a:latin typeface="Cambria Math" panose="02040503050406030204" pitchFamily="18" charset="0"/>
                        <a:ea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oMath>
                </a14:m>
                <a:r>
                  <a:rPr lang="ja-JP" altLang="en-US" dirty="0"/>
                  <a:t>）</a:t>
                </a:r>
                <a:r>
                  <a:rPr lang="ja-JP" altLang="ja-JP" dirty="0"/>
                  <a:t>と仮定</a:t>
                </a:r>
                <a:endParaRPr lang="en-US" altLang="ja-JP" dirty="0"/>
              </a:p>
              <a:p>
                <a:pPr lvl="1"/>
                <a:r>
                  <a:rPr lang="ja-JP" altLang="en-US" dirty="0"/>
                  <a:t>両国</a:t>
                </a:r>
                <a:r>
                  <a:rPr lang="ja-JP" altLang="ja-JP" dirty="0"/>
                  <a:t>間で財の貿易に伴う追加的なコストはゼロと仮定</a:t>
                </a:r>
                <a:endParaRPr lang="en-US" altLang="ja-JP" dirty="0"/>
              </a:p>
              <a:p>
                <a:r>
                  <a:rPr lang="ja-JP" altLang="ja-JP" dirty="0"/>
                  <a:t>自由貿易</a:t>
                </a:r>
                <a:r>
                  <a:rPr lang="en-US" altLang="ja-JP" dirty="0"/>
                  <a:t> </a:t>
                </a:r>
                <a:r>
                  <a:rPr lang="ja-JP" altLang="en-US" dirty="0"/>
                  <a:t>→ </a:t>
                </a:r>
                <a:r>
                  <a:rPr lang="ja-JP" altLang="ja-JP" dirty="0"/>
                  <a:t>各製品の需給均衡条件</a:t>
                </a:r>
                <a:r>
                  <a:rPr lang="ja-JP" altLang="en-US" dirty="0"/>
                  <a:t>：</a:t>
                </a:r>
                <a14:m>
                  <m:oMath xmlns:m="http://schemas.openxmlformats.org/officeDocument/2006/math">
                    <m:r>
                      <a:rPr lang="en-US" altLang="ja-JP" i="1" smtClean="0">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𝐿𝑞</m:t>
                    </m:r>
                    <m:r>
                      <a:rPr lang="en-US" altLang="ja-JP" i="1">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sSup>
                      <m:sSupPr>
                        <m:ctrlPr>
                          <a:rPr lang="ja-JP" altLang="ja-JP" i="1">
                            <a:latin typeface="Cambria Math" panose="02040503050406030204" pitchFamily="18" charset="0"/>
                          </a:rPr>
                        </m:ctrlPr>
                      </m:sSupPr>
                      <m:e>
                        <m:r>
                          <a:rPr lang="en-US" altLang="ja-JP" i="1">
                            <a:latin typeface="Cambria Math" panose="02040503050406030204" pitchFamily="18" charset="0"/>
                          </a:rPr>
                          <m:t>𝑞</m:t>
                        </m:r>
                      </m:e>
                      <m:sup>
                        <m:r>
                          <a:rPr lang="en-US" altLang="ja-JP" i="1">
                            <a:latin typeface="Cambria Math" panose="02040503050406030204" pitchFamily="18" charset="0"/>
                          </a:rPr>
                          <m:t>∗</m:t>
                        </m:r>
                      </m:sup>
                    </m:sSup>
                  </m:oMath>
                </a14:m>
                <a:endParaRPr lang="en-US" altLang="ja-JP" dirty="0"/>
              </a:p>
              <a:p>
                <a:r>
                  <a:rPr lang="ja-JP" altLang="ja-JP" dirty="0"/>
                  <a:t>選好と生産技術が両国で同一であるという仮定</a:t>
                </a:r>
                <a:r>
                  <a:rPr lang="en-US" altLang="ja-JP" dirty="0"/>
                  <a:t> </a:t>
                </a:r>
                <a:r>
                  <a:rPr lang="ja-JP" altLang="en-US" dirty="0"/>
                  <a:t>→ </a:t>
                </a:r>
                <a:r>
                  <a:rPr lang="ja-JP" altLang="ja-JP" dirty="0"/>
                  <a:t>自国と外国の各企業は同じ利潤最大化条件と利潤ゼロ条件に直面</a:t>
                </a:r>
                <a:r>
                  <a:rPr lang="ja-JP" altLang="en-US" dirty="0"/>
                  <a:t> → </a:t>
                </a:r>
                <a:r>
                  <a:rPr lang="ja-JP" altLang="ja-JP" dirty="0"/>
                  <a:t>自由貿易の下で</a:t>
                </a:r>
                <a:endParaRPr lang="en-US" altLang="ja-JP" dirty="0"/>
              </a:p>
              <a:p>
                <a:pPr lvl="1"/>
                <a:r>
                  <a:rPr lang="ja-JP" altLang="ja-JP" dirty="0"/>
                  <a:t>自国と外国の実質賃金は均等化</a:t>
                </a:r>
                <a:endParaRPr lang="en-US" altLang="ja-JP" dirty="0"/>
              </a:p>
              <a:p>
                <a:pPr lvl="1"/>
                <a:r>
                  <a:rPr lang="ja-JP" altLang="ja-JP" dirty="0"/>
                  <a:t>各差別化製品の生産量および一人当たり消費量も両国で</a:t>
                </a:r>
                <a:r>
                  <a:rPr lang="ja-JP" altLang="en-US" dirty="0"/>
                  <a:t>同じ</a:t>
                </a:r>
                <a:endParaRPr lang="en-US" altLang="ja-JP" dirty="0"/>
              </a:p>
              <a:p>
                <a:r>
                  <a:rPr lang="ja-JP" altLang="ja-JP" dirty="0"/>
                  <a:t>以下では自国に着目</a:t>
                </a:r>
                <a:endParaRPr lang="en-US" altLang="ja-JP" dirty="0"/>
              </a:p>
              <a:p>
                <a:pPr lvl="1"/>
                <a:r>
                  <a:rPr lang="ja-JP" altLang="en-US" dirty="0"/>
                  <a:t>利潤最大化条件：</a:t>
                </a:r>
                <a:r>
                  <a:rPr lang="ja-JP" altLang="ja-JP" dirty="0"/>
                  <a:t> </a:t>
                </a:r>
                <a14:m>
                  <m:oMath xmlns:m="http://schemas.openxmlformats.org/officeDocument/2006/math">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r>
                          <a:rPr lang="en-US" altLang="ja-JP" i="1">
                            <a:latin typeface="Cambria Math" panose="02040503050406030204" pitchFamily="18" charset="0"/>
                          </a:rPr>
                          <m:t>𝜔</m:t>
                        </m:r>
                      </m:den>
                    </m:f>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num>
                      <m:den>
                        <m:r>
                          <a:rPr lang="en-US" altLang="ja-JP" i="1">
                            <a:latin typeface="Cambria Math" panose="02040503050406030204" pitchFamily="18" charset="0"/>
                          </a:rPr>
                          <m:t>𝜎</m:t>
                        </m:r>
                        <m:d>
                          <m:dPr>
                            <m:ctrlPr>
                              <a:rPr lang="ja-JP" altLang="ja-JP" i="1">
                                <a:latin typeface="Cambria Math" panose="02040503050406030204" pitchFamily="18" charset="0"/>
                              </a:rPr>
                            </m:ctrlPr>
                          </m:dPr>
                          <m:e>
                            <m:r>
                              <a:rPr lang="en-US" altLang="ja-JP" i="1">
                                <a:latin typeface="Cambria Math" panose="02040503050406030204" pitchFamily="18" charset="0"/>
                              </a:rPr>
                              <m:t>𝑞</m:t>
                            </m:r>
                          </m:e>
                        </m:d>
                        <m:r>
                          <a:rPr lang="en-US" altLang="ja-JP" i="1">
                            <a:latin typeface="Cambria Math" panose="02040503050406030204" pitchFamily="18" charset="0"/>
                          </a:rPr>
                          <m:t>−1</m:t>
                        </m:r>
                      </m:den>
                    </m:f>
                    <m:r>
                      <a:rPr lang="en-US" altLang="ja-JP" i="1">
                        <a:latin typeface="Cambria Math" panose="02040503050406030204" pitchFamily="18" charset="0"/>
                      </a:rPr>
                      <m:t>𝛽</m:t>
                    </m:r>
                  </m:oMath>
                </a14:m>
                <a:r>
                  <a:rPr lang="en-US" altLang="ja-JP" dirty="0"/>
                  <a:t> </a:t>
                </a:r>
                <a:r>
                  <a:rPr lang="ja-JP" altLang="en-US" dirty="0"/>
                  <a:t>→ </a:t>
                </a:r>
                <a:r>
                  <a:rPr lang="ja-JP" altLang="ja-JP" dirty="0"/>
                  <a:t>曲線</a:t>
                </a:r>
                <a14:m>
                  <m:oMath xmlns:m="http://schemas.openxmlformats.org/officeDocument/2006/math">
                    <m:r>
                      <a:rPr lang="en-US" altLang="ja-JP" i="1">
                        <a:latin typeface="Cambria Math" panose="02040503050406030204" pitchFamily="18" charset="0"/>
                      </a:rPr>
                      <m:t>𝑃</m:t>
                    </m:r>
                    <m:r>
                      <a:rPr lang="ja-JP" altLang="en-US" i="1">
                        <a:latin typeface="Cambria Math" panose="02040503050406030204" pitchFamily="18" charset="0"/>
                      </a:rPr>
                      <m:t>：</m:t>
                    </m:r>
                  </m:oMath>
                </a14:m>
                <a:r>
                  <a:rPr lang="ja-JP" altLang="ja-JP" dirty="0"/>
                  <a:t>自由貿易</a:t>
                </a:r>
                <a:r>
                  <a:rPr lang="ja-JP" altLang="en-US" dirty="0"/>
                  <a:t>と</a:t>
                </a:r>
                <a:r>
                  <a:rPr lang="ja-JP" altLang="ja-JP" dirty="0"/>
                  <a:t>閉鎖経済</a:t>
                </a:r>
                <a:r>
                  <a:rPr lang="ja-JP" altLang="en-US" dirty="0"/>
                  <a:t>とで</a:t>
                </a:r>
                <a:r>
                  <a:rPr lang="ja-JP" altLang="ja-JP" dirty="0"/>
                  <a:t>まったく同じ</a:t>
                </a:r>
                <a:endParaRPr lang="en-US" altLang="ja-JP" dirty="0"/>
              </a:p>
              <a:p>
                <a:pPr lvl="1"/>
                <a:r>
                  <a:rPr lang="ja-JP" altLang="ja-JP" dirty="0"/>
                  <a:t>利潤ゼロ条件</a:t>
                </a:r>
                <a:r>
                  <a:rPr lang="ja-JP" altLang="en-US" dirty="0"/>
                  <a:t>＆</a:t>
                </a:r>
                <a:r>
                  <a:rPr lang="ja-JP" altLang="ja-JP" dirty="0"/>
                  <a:t>需給均衡</a:t>
                </a:r>
                <a:r>
                  <a:rPr lang="ja-JP" altLang="en-US" dirty="0"/>
                  <a:t>条件 → </a:t>
                </a:r>
                <a14:m>
                  <m:oMath xmlns:m="http://schemas.openxmlformats.org/officeDocument/2006/math">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r>
                          <a:rPr lang="en-US" altLang="ja-JP" i="1">
                            <a:latin typeface="Cambria Math" panose="02040503050406030204" pitchFamily="18" charset="0"/>
                          </a:rPr>
                          <m:t>𝜔</m:t>
                        </m:r>
                      </m:den>
                    </m:f>
                    <m:r>
                      <a:rPr lang="en-US" altLang="ja-JP">
                        <a:latin typeface="Cambria Math" panose="02040503050406030204" pitchFamily="18" charset="0"/>
                      </a:rPr>
                      <m:t>=</m:t>
                    </m:r>
                    <m:r>
                      <a:rPr lang="en-US" altLang="ja-JP" i="1">
                        <a:latin typeface="Cambria Math" panose="02040503050406030204" pitchFamily="18" charset="0"/>
                      </a:rPr>
                      <m:t>𝛽</m:t>
                    </m:r>
                    <m:r>
                      <a:rPr lang="en-US" altLang="ja-JP" b="0" i="1" smtClean="0">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𝜙</m:t>
                        </m:r>
                      </m:num>
                      <m:den>
                        <m:r>
                          <a:rPr lang="en-US" altLang="ja-JP" i="1">
                            <a:latin typeface="Cambria Math" panose="02040503050406030204" pitchFamily="18" charset="0"/>
                          </a:rPr>
                          <m:t>𝐿𝑞</m:t>
                        </m:r>
                        <m:r>
                          <a:rPr lang="en-US" altLang="ja-JP" i="1">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sSup>
                          <m:sSupPr>
                            <m:ctrlPr>
                              <a:rPr lang="ja-JP" altLang="ja-JP" i="1">
                                <a:latin typeface="Cambria Math" panose="02040503050406030204" pitchFamily="18" charset="0"/>
                              </a:rPr>
                            </m:ctrlPr>
                          </m:sSupPr>
                          <m:e>
                            <m:r>
                              <a:rPr lang="en-US" altLang="ja-JP" i="1">
                                <a:latin typeface="Cambria Math" panose="02040503050406030204" pitchFamily="18" charset="0"/>
                              </a:rPr>
                              <m:t>𝑞</m:t>
                            </m:r>
                          </m:e>
                          <m:sup>
                            <m:r>
                              <a:rPr lang="en-US" altLang="ja-JP" i="1">
                                <a:latin typeface="Cambria Math" panose="02040503050406030204" pitchFamily="18" charset="0"/>
                              </a:rPr>
                              <m:t>∗</m:t>
                            </m:r>
                          </m:sup>
                        </m:sSup>
                      </m:den>
                    </m:f>
                  </m:oMath>
                </a14:m>
                <a:r>
                  <a:rPr lang="en-US" altLang="ja-JP" dirty="0"/>
                  <a:t> </a:t>
                </a:r>
                <a:r>
                  <a:rPr lang="ja-JP" altLang="en-US" dirty="0"/>
                  <a:t>→ 自由貿易下の</a:t>
                </a:r>
                <a:r>
                  <a:rPr lang="ja-JP" altLang="ja-JP" dirty="0"/>
                  <a:t>曲線</a:t>
                </a:r>
                <a14:m>
                  <m:oMath xmlns:m="http://schemas.openxmlformats.org/officeDocument/2006/math">
                    <m:r>
                      <a:rPr lang="en-US" altLang="ja-JP" i="1">
                        <a:latin typeface="Cambria Math" panose="02040503050406030204" pitchFamily="18" charset="0"/>
                      </a:rPr>
                      <m:t>𝑍</m:t>
                    </m:r>
                    <m:r>
                      <a:rPr lang="ja-JP" altLang="en-US" i="1">
                        <a:latin typeface="Cambria Math" panose="02040503050406030204" pitchFamily="18" charset="0"/>
                      </a:rPr>
                      <m:t>：</m:t>
                    </m:r>
                  </m:oMath>
                </a14:m>
                <a:r>
                  <a:rPr lang="ja-JP" altLang="ja-JP" dirty="0"/>
                  <a:t>閉鎖経済下のそれよりも内側に描かれる</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1010900" cy="4895852"/>
              </a:xfrm>
              <a:blipFill rotWithShape="0">
                <a:blip r:embed="rId2"/>
                <a:stretch>
                  <a:fillRect l="-886" t="-3731" r="-66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20</a:t>
            </a:fld>
            <a:endParaRPr kumimoji="1" lang="ja-JP" altLang="en-US" dirty="0"/>
          </a:p>
        </p:txBody>
      </p:sp>
    </p:spTree>
    <p:extLst>
      <p:ext uri="{BB962C8B-B14F-4D97-AF65-F5344CB8AC3E}">
        <p14:creationId xmlns:p14="http://schemas.microsoft.com/office/powerpoint/2010/main" val="305001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1000"/>
                                        <p:tgtEl>
                                          <p:spTgt spid="3">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50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1000"/>
                                        <p:tgtEl>
                                          <p:spTgt spid="3">
                                            <p:txEl>
                                              <p:pRg st="5" end="5"/>
                                            </p:txEl>
                                          </p:spTgt>
                                        </p:tgtEl>
                                      </p:cBhvr>
                                    </p:animEffect>
                                  </p:childTnLst>
                                </p:cTn>
                              </p:par>
                            </p:childTnLst>
                          </p:cTn>
                        </p:par>
                        <p:par>
                          <p:cTn id="30" fill="hold">
                            <p:stCondLst>
                              <p:cond delay="2500"/>
                            </p:stCondLst>
                            <p:childTnLst>
                              <p:par>
                                <p:cTn id="31" presetID="22" presetClass="entr" presetSubtype="8" fill="hold" grpId="0" nodeType="afterEffect">
                                  <p:stCondLst>
                                    <p:cond delay="50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10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par>
                          <p:cTn id="39" fill="hold">
                            <p:stCondLst>
                              <p:cond delay="500"/>
                            </p:stCondLst>
                            <p:childTnLst>
                              <p:par>
                                <p:cTn id="40" presetID="22" presetClass="entr" presetSubtype="8" fill="hold" grpId="0" nodeType="afterEffect">
                                  <p:stCondLst>
                                    <p:cond delay="50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2000"/>
                                        <p:tgtEl>
                                          <p:spTgt spid="3">
                                            <p:txEl>
                                              <p:pRg st="8" end="8"/>
                                            </p:txEl>
                                          </p:spTgt>
                                        </p:tgtEl>
                                      </p:cBhvr>
                                    </p:animEffect>
                                  </p:childTnLst>
                                </p:cTn>
                              </p:par>
                            </p:childTnLst>
                          </p:cTn>
                        </p:par>
                        <p:par>
                          <p:cTn id="43" fill="hold">
                            <p:stCondLst>
                              <p:cond delay="3000"/>
                            </p:stCondLst>
                            <p:childTnLst>
                              <p:par>
                                <p:cTn id="44" presetID="22" presetClass="entr" presetSubtype="8" fill="hold" grpId="0" nodeType="afterEffect">
                                  <p:stCondLst>
                                    <p:cond delay="50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left)">
                                      <p:cBhvr>
                                        <p:cTn id="46"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自由貿易の長期均衡</a:t>
            </a:r>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21</a:t>
            </a:fld>
            <a:endParaRPr lang="ja-JP" altLang="en-US" dirty="0"/>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45415" y="1531260"/>
            <a:ext cx="7501169" cy="4984522"/>
          </a:xfrm>
          <a:prstGeom prst="rect">
            <a:avLst/>
          </a:prstGeom>
          <a:noFill/>
          <a:ln>
            <a:noFill/>
          </a:ln>
        </p:spPr>
      </p:pic>
    </p:spTree>
    <p:extLst>
      <p:ext uri="{BB962C8B-B14F-4D97-AF65-F5344CB8AC3E}">
        <p14:creationId xmlns:p14="http://schemas.microsoft.com/office/powerpoint/2010/main" val="27602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706100" cy="4895852"/>
              </a:xfrm>
            </p:spPr>
            <p:txBody>
              <a:bodyPr>
                <a:normAutofit/>
              </a:bodyPr>
              <a:lstStyle/>
              <a:p>
                <a:r>
                  <a:rPr lang="ja-JP" altLang="ja-JP" dirty="0"/>
                  <a:t>自由貿易の長期均衡点</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𝑇</m:t>
                        </m:r>
                      </m:sub>
                    </m:sSub>
                  </m:oMath>
                </a14:m>
                <a:r>
                  <a:rPr lang="ja-JP" altLang="en-US" dirty="0"/>
                  <a:t>：</a:t>
                </a:r>
                <a:r>
                  <a:rPr lang="ja-JP" altLang="ja-JP" dirty="0"/>
                  <a:t>閉鎖経済の長期均衡点</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𝐴</m:t>
                        </m:r>
                      </m:sub>
                    </m:sSub>
                  </m:oMath>
                </a14:m>
                <a:r>
                  <a:rPr lang="ja-JP" altLang="ja-JP" dirty="0"/>
                  <a:t>点よりも左下に位置</a:t>
                </a:r>
                <a:endParaRPr lang="en-US" altLang="ja-JP" dirty="0"/>
              </a:p>
              <a:p>
                <a:pPr lvl="1"/>
                <a:r>
                  <a:rPr lang="ja-JP" altLang="ja-JP" dirty="0"/>
                  <a:t>貿易によって各国の実質賃金</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𝜔</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𝜔</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oMath>
                </a14:m>
                <a:r>
                  <a:rPr lang="ja-JP" altLang="ja-JP" dirty="0"/>
                  <a:t>は上昇し、各差別化財の一人当たり消費量</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𝑞</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oMath>
                </a14:m>
                <a:r>
                  <a:rPr lang="ja-JP" altLang="ja-JP" dirty="0"/>
                  <a:t>は減少</a:t>
                </a:r>
              </a:p>
              <a:p>
                <a:r>
                  <a:rPr lang="ja-JP" altLang="ja-JP" dirty="0"/>
                  <a:t>貿易によって一人当たり消費量は減少する</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r>
                      <a:rPr lang="en-US" altLang="ja-JP" b="0" i="1" smtClean="0">
                        <a:latin typeface="Cambria Math" panose="02040503050406030204" pitchFamily="18" charset="0"/>
                      </a:rPr>
                      <m:t>&lt;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b="0" i="1" smtClean="0">
                            <a:latin typeface="Cambria Math" panose="02040503050406030204" pitchFamily="18" charset="0"/>
                          </a:rPr>
                          <m:t>𝐴</m:t>
                        </m:r>
                      </m:sub>
                    </m:sSub>
                  </m:oMath>
                </a14:m>
                <a:r>
                  <a:rPr lang="ja-JP" altLang="en-US" dirty="0"/>
                  <a:t>）が</a:t>
                </a:r>
                <a:r>
                  <a:rPr lang="ja-JP" altLang="ja-JP" dirty="0"/>
                  <a:t>、各製品の生産量は増加</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𝐴</m:t>
                        </m:r>
                      </m:sub>
                    </m:sSub>
                  </m:oMath>
                </a14:m>
                <a:r>
                  <a:rPr lang="ja-JP" altLang="en-US" dirty="0"/>
                  <a:t>）</a:t>
                </a:r>
                <a:endParaRPr lang="en-US" altLang="ja-JP" dirty="0"/>
              </a:p>
              <a:p>
                <a:pPr lvl="1"/>
                <a:r>
                  <a:rPr lang="ja-JP" altLang="ja-JP" dirty="0"/>
                  <a:t>自由貿易の下での各製品の生産量</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r>
                      <a:rPr lang="en-US" altLang="ja-JP" i="1">
                        <a:latin typeface="Cambria Math" panose="02040503050406030204" pitchFamily="18" charset="0"/>
                      </a:rPr>
                      <m:t>𝐿</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r>
                      <a:rPr lang="en-US" altLang="ja-JP" i="1">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𝑞</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oMath>
                </a14:m>
                <a:r>
                  <a:rPr lang="en-US" altLang="ja-JP" dirty="0"/>
                  <a:t> </a:t>
                </a:r>
              </a:p>
              <a:p>
                <a:pPr lvl="1"/>
                <a:r>
                  <a:rPr lang="ja-JP" altLang="en-US" dirty="0"/>
                  <a:t>→ </a:t>
                </a:r>
                <a:r>
                  <a:rPr lang="ja-JP" altLang="ja-JP" dirty="0"/>
                  <a:t>利潤ゼロ条件</a:t>
                </a:r>
                <a:r>
                  <a:rPr lang="ja-JP" altLang="en-US" dirty="0"/>
                  <a:t>：</a:t>
                </a:r>
                <a14:m>
                  <m:oMath xmlns:m="http://schemas.openxmlformats.org/officeDocument/2006/math">
                    <m:r>
                      <a:rPr lang="en-US" altLang="ja-JP" i="1">
                        <a:latin typeface="Cambria Math" panose="02040503050406030204" pitchFamily="18" charset="0"/>
                      </a:rPr>
                      <m:t>𝑥</m:t>
                    </m:r>
                    <m:r>
                      <a:rPr lang="en-US" altLang="ja-JP">
                        <a:latin typeface="Cambria Math" panose="02040503050406030204" pitchFamily="18" charset="0"/>
                      </a:rPr>
                      <m:t>=</m:t>
                    </m:r>
                    <m:f>
                      <m:fPr>
                        <m:ctrlPr>
                          <a:rPr lang="en-US" altLang="ja-JP" i="1" smtClean="0">
                            <a:latin typeface="Cambria Math" panose="02040503050406030204" pitchFamily="18" charset="0"/>
                          </a:rPr>
                        </m:ctrlPr>
                      </m:fPr>
                      <m:num>
                        <m:r>
                          <a:rPr lang="en-US" altLang="ja-JP" i="1">
                            <a:latin typeface="Cambria Math" panose="02040503050406030204" pitchFamily="18" charset="0"/>
                          </a:rPr>
                          <m:t>𝜙𝜔</m:t>
                        </m:r>
                      </m:num>
                      <m:den>
                        <m:r>
                          <a:rPr lang="en-US" altLang="ja-JP" i="1">
                            <a:latin typeface="Cambria Math" panose="02040503050406030204" pitchFamily="18" charset="0"/>
                          </a:rPr>
                          <m:t>1−</m:t>
                        </m:r>
                        <m:r>
                          <a:rPr lang="en-US" altLang="ja-JP" i="1">
                            <a:latin typeface="Cambria Math" panose="02040503050406030204" pitchFamily="18" charset="0"/>
                          </a:rPr>
                          <m:t>𝛽𝜔</m:t>
                        </m:r>
                      </m:den>
                    </m:f>
                  </m:oMath>
                </a14:m>
                <a:r>
                  <a:rPr lang="ja-JP" altLang="en-US" dirty="0"/>
                  <a:t>・</a:t>
                </a:r>
                <a14:m>
                  <m:oMath xmlns:m="http://schemas.openxmlformats.org/officeDocument/2006/math">
                    <m:r>
                      <a:rPr lang="ja-JP" altLang="en-US" i="1" smtClean="0">
                        <a:latin typeface="Cambria Math" panose="02040503050406030204" pitchFamily="18" charset="0"/>
                      </a:rPr>
                      <m:t>・・</m:t>
                    </m:r>
                    <m:r>
                      <a:rPr lang="en-US" altLang="ja-JP" i="1">
                        <a:latin typeface="Cambria Math" panose="02040503050406030204" pitchFamily="18" charset="0"/>
                      </a:rPr>
                      <m:t>𝜔</m:t>
                    </m:r>
                  </m:oMath>
                </a14:m>
                <a:r>
                  <a:rPr lang="ja-JP" altLang="ja-JP" dirty="0"/>
                  <a:t>の増加関数</a:t>
                </a:r>
                <a:endParaRPr lang="en-US" altLang="ja-JP" dirty="0"/>
              </a:p>
              <a:p>
                <a:pPr lvl="1"/>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𝜔</m:t>
                        </m:r>
                      </m:e>
                      <m:sub>
                        <m:r>
                          <a:rPr lang="en-US" altLang="ja-JP" i="1">
                            <a:latin typeface="Cambria Math" panose="02040503050406030204" pitchFamily="18" charset="0"/>
                          </a:rPr>
                          <m:t>𝑇</m:t>
                        </m:r>
                      </m:sub>
                    </m:sSub>
                    <m:r>
                      <a:rPr lang="en-US" altLang="ja-JP" i="1">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𝜔</m:t>
                        </m:r>
                      </m:e>
                      <m:sub>
                        <m:r>
                          <a:rPr lang="en-US" altLang="ja-JP" i="1">
                            <a:latin typeface="Cambria Math" panose="02040503050406030204" pitchFamily="18" charset="0"/>
                          </a:rPr>
                          <m:t>𝐴</m:t>
                        </m:r>
                      </m:sub>
                    </m:sSub>
                  </m:oMath>
                </a14:m>
                <a:r>
                  <a:rPr lang="ja-JP" altLang="ja-JP" dirty="0"/>
                  <a:t>が成立</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706100" cy="4895852"/>
              </a:xfrm>
              <a:blipFill rotWithShape="0">
                <a:blip r:embed="rId2"/>
                <a:stretch>
                  <a:fillRect l="-1025" t="-236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22</a:t>
            </a:fld>
            <a:endParaRPr kumimoji="1" lang="ja-JP" altLang="en-US" dirty="0"/>
          </a:p>
        </p:txBody>
      </p:sp>
    </p:spTree>
    <p:extLst>
      <p:ext uri="{BB962C8B-B14F-4D97-AF65-F5344CB8AC3E}">
        <p14:creationId xmlns:p14="http://schemas.microsoft.com/office/powerpoint/2010/main" val="1651145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5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2000"/>
                                        <p:tgtEl>
                                          <p:spTgt spid="3">
                                            <p:txEl>
                                              <p:pRg st="3" end="3"/>
                                            </p:txEl>
                                          </p:spTgt>
                                        </p:tgtEl>
                                      </p:cBhvr>
                                    </p:animEffect>
                                  </p:childTnLst>
                                </p:cTn>
                              </p:par>
                            </p:childTnLst>
                          </p:cTn>
                        </p:par>
                        <p:par>
                          <p:cTn id="21" fill="hold">
                            <p:stCondLst>
                              <p:cond delay="3000"/>
                            </p:stCondLst>
                            <p:childTnLst>
                              <p:par>
                                <p:cTn id="22" presetID="22" presetClass="entr" presetSubtype="8" fill="hold" grpId="0"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2000"/>
                                        <p:tgtEl>
                                          <p:spTgt spid="3">
                                            <p:txEl>
                                              <p:pRg st="4" end="4"/>
                                            </p:txEl>
                                          </p:spTgt>
                                        </p:tgtEl>
                                      </p:cBhvr>
                                    </p:animEffect>
                                  </p:childTnLst>
                                </p:cTn>
                              </p:par>
                            </p:childTnLst>
                          </p:cTn>
                        </p:par>
                        <p:par>
                          <p:cTn id="25" fill="hold">
                            <p:stCondLst>
                              <p:cond delay="5500"/>
                            </p:stCondLst>
                            <p:childTnLst>
                              <p:par>
                                <p:cTn id="26" presetID="22" presetClass="entr" presetSubtype="8" fill="hold" grpId="0" nodeType="afterEffect">
                                  <p:stCondLst>
                                    <p:cond delay="5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718050"/>
              </a:xfrm>
            </p:spPr>
            <p:txBody>
              <a:bodyPr>
                <a:normAutofit/>
              </a:bodyPr>
              <a:lstStyle/>
              <a:p>
                <a:r>
                  <a:rPr lang="ja-JP" altLang="ja-JP" dirty="0"/>
                  <a:t>各国の労働の需給均衡条件</a:t>
                </a:r>
                <a:r>
                  <a:rPr lang="en-US" altLang="ja-JP" dirty="0"/>
                  <a:t> </a:t>
                </a:r>
                <a:r>
                  <a:rPr lang="ja-JP" altLang="en-US" dirty="0"/>
                  <a:t>→ </a:t>
                </a:r>
                <a:r>
                  <a:rPr lang="ja-JP" altLang="ja-JP" dirty="0"/>
                  <a:t>均衡における各国の企業数</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𝐿</m:t>
                        </m:r>
                      </m:num>
                      <m:den>
                        <m:r>
                          <a:rPr lang="en-US" altLang="ja-JP" i="1">
                            <a:latin typeface="Cambria Math" panose="02040503050406030204" pitchFamily="18" charset="0"/>
                          </a:rPr>
                          <m:t>𝛽</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𝜙</m:t>
                        </m:r>
                      </m:den>
                    </m:f>
                    <m:r>
                      <a:rPr lang="en-US" altLang="ja-JP" i="1">
                        <a:latin typeface="Cambria Math" panose="02040503050406030204" pitchFamily="18" charset="0"/>
                      </a:rPr>
                      <m:t>,  </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f>
                      <m:fPr>
                        <m:ctrlPr>
                          <a:rPr lang="ja-JP" altLang="ja-JP" i="1">
                            <a:latin typeface="Cambria Math" panose="02040503050406030204" pitchFamily="18" charset="0"/>
                          </a:rPr>
                        </m:ctrlPr>
                      </m:fPr>
                      <m:num>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num>
                      <m:den>
                        <m:r>
                          <a:rPr lang="en-US" altLang="ja-JP" i="1">
                            <a:latin typeface="Cambria Math" panose="02040503050406030204" pitchFamily="18" charset="0"/>
                          </a:rPr>
                          <m:t>𝛽</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r>
                          <a:rPr lang="en-US" altLang="ja-JP" i="1">
                            <a:latin typeface="Cambria Math" panose="02040503050406030204" pitchFamily="18" charset="0"/>
                          </a:rPr>
                          <m:t>𝜙</m:t>
                        </m:r>
                      </m:den>
                    </m:f>
                  </m:oMath>
                </a14:m>
                <a:r>
                  <a:rPr lang="en-US" altLang="ja-JP" dirty="0"/>
                  <a:t> </a:t>
                </a:r>
                <a:r>
                  <a:rPr lang="ja-JP" altLang="en-US" dirty="0"/>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𝐴</m:t>
                        </m:r>
                      </m:sub>
                    </m:sSub>
                  </m:oMath>
                </a14:m>
                <a:r>
                  <a:rPr lang="ja-JP" altLang="ja-JP" dirty="0"/>
                  <a:t>なので、</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&lt;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oMath>
                </a14:m>
                <a:r>
                  <a:rPr lang="ja-JP" altLang="ja-JP" dirty="0"/>
                  <a:t>および</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&lt;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oMath>
                </a14:m>
                <a:r>
                  <a:rPr lang="ja-JP" altLang="ja-JP" dirty="0"/>
                  <a:t>が成立</a:t>
                </a:r>
                <a:endParaRPr lang="en-US" altLang="ja-JP" dirty="0"/>
              </a:p>
              <a:p>
                <a:pPr lvl="1"/>
                <a:r>
                  <a:rPr lang="ja-JP" altLang="ja-JP" dirty="0"/>
                  <a:t>貿易の開始</a:t>
                </a:r>
                <a:r>
                  <a:rPr lang="en-US" altLang="ja-JP" dirty="0"/>
                  <a:t> </a:t>
                </a:r>
                <a:r>
                  <a:rPr lang="ja-JP" altLang="en-US" dirty="0"/>
                  <a:t>→ </a:t>
                </a:r>
                <a:r>
                  <a:rPr lang="ja-JP" altLang="ja-JP" dirty="0"/>
                  <a:t>各国の企業は生産を拡大しようとする</a:t>
                </a:r>
                <a:r>
                  <a:rPr lang="ja-JP" altLang="en-US" dirty="0"/>
                  <a:t>（</a:t>
                </a:r>
                <a:r>
                  <a:rPr lang="ja-JP" altLang="ja-JP" dirty="0"/>
                  <a:t>国内に加えて海外</a:t>
                </a:r>
                <a:r>
                  <a:rPr lang="ja-JP" altLang="en-US" dirty="0"/>
                  <a:t>にも供給）が</a:t>
                </a:r>
                <a:r>
                  <a:rPr lang="ja-JP" altLang="ja-JP" dirty="0"/>
                  <a:t>、国内の労働賦存量は一定</a:t>
                </a:r>
                <a:r>
                  <a:rPr lang="en-US" altLang="ja-JP" dirty="0"/>
                  <a:t> </a:t>
                </a:r>
                <a:r>
                  <a:rPr lang="ja-JP" altLang="en-US" dirty="0"/>
                  <a:t>→ </a:t>
                </a:r>
                <a:r>
                  <a:rPr lang="ja-JP" altLang="ja-JP" dirty="0"/>
                  <a:t>閉鎖経済と同じ企業数のまま各企業が生産量を拡大することは不可能</a:t>
                </a:r>
                <a:endParaRPr lang="en-US" altLang="ja-JP" dirty="0"/>
              </a:p>
              <a:p>
                <a:pPr lvl="1"/>
                <a:r>
                  <a:rPr lang="ja-JP" altLang="ja-JP" dirty="0"/>
                  <a:t>自由貿易均衡</a:t>
                </a:r>
                <a:r>
                  <a:rPr lang="ja-JP" altLang="en-US" dirty="0"/>
                  <a:t>：</a:t>
                </a:r>
                <a:r>
                  <a:rPr lang="ja-JP" altLang="ja-JP" dirty="0"/>
                  <a:t>閉鎖経済に比べて実質賃金は</a:t>
                </a:r>
                <a:r>
                  <a:rPr lang="ja-JP" altLang="en-US" dirty="0"/>
                  <a:t>上昇 → </a:t>
                </a:r>
                <a:r>
                  <a:rPr lang="ja-JP" altLang="ja-JP" dirty="0"/>
                  <a:t>一部の企業</a:t>
                </a:r>
                <a:r>
                  <a:rPr lang="ja-JP" altLang="en-US" dirty="0"/>
                  <a:t>が</a:t>
                </a:r>
                <a:r>
                  <a:rPr lang="ja-JP" altLang="ja-JP" dirty="0"/>
                  <a:t>市場から退出</a:t>
                </a:r>
              </a:p>
              <a:p>
                <a:r>
                  <a:rPr lang="ja-JP" altLang="en-US" dirty="0"/>
                  <a:t>→ </a:t>
                </a:r>
                <a:r>
                  <a:rPr lang="ja-JP" altLang="ja-JP" dirty="0"/>
                  <a:t>自由貿易下</a:t>
                </a:r>
                <a:r>
                  <a:rPr lang="ja-JP" altLang="en-US" dirty="0"/>
                  <a:t>の</a:t>
                </a:r>
                <a:r>
                  <a:rPr lang="ja-JP" altLang="ja-JP" dirty="0"/>
                  <a:t>各国内の企業数</a:t>
                </a:r>
                <a:r>
                  <a:rPr lang="ja-JP" altLang="en-US" dirty="0"/>
                  <a:t>：</a:t>
                </a:r>
                <a:r>
                  <a:rPr lang="ja-JP" altLang="ja-JP" dirty="0"/>
                  <a:t>閉鎖経済に比べて減少</a:t>
                </a:r>
                <a:endParaRPr lang="en-US" altLang="ja-JP" dirty="0"/>
              </a:p>
              <a:p>
                <a:r>
                  <a:rPr lang="ja-JP" altLang="ja-JP" dirty="0"/>
                  <a:t>しかし、</a:t>
                </a:r>
                <a:r>
                  <a:rPr lang="ja-JP" altLang="en-US" dirty="0"/>
                  <a:t>各国の</a:t>
                </a:r>
                <a:r>
                  <a:rPr lang="ja-JP" altLang="ja-JP" dirty="0"/>
                  <a:t>消費者が入手可能な製品の種類</a:t>
                </a:r>
                <a:r>
                  <a:rPr lang="ja-JP" altLang="en-US" dirty="0"/>
                  <a:t>は貿易によって増加（</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b="0" i="1" smtClean="0">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oMath>
                </a14:m>
                <a:r>
                  <a:rPr lang="ja-JP" altLang="en-US" dirty="0"/>
                  <a:t>）</a:t>
                </a:r>
                <a:endParaRPr lang="en-US" altLang="ja-JP" dirty="0"/>
              </a:p>
              <a:p>
                <a:endParaRPr lang="ja-JP"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718050"/>
              </a:xfrm>
              <a:blipFill rotWithShape="0">
                <a:blip r:embed="rId2"/>
                <a:stretch>
                  <a:fillRect l="-1043" t="-2713" r="-870" b="-219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23</a:t>
            </a:fld>
            <a:endParaRPr kumimoji="1" lang="ja-JP" altLang="en-US" dirty="0"/>
          </a:p>
        </p:txBody>
      </p:sp>
    </p:spTree>
    <p:extLst>
      <p:ext uri="{BB962C8B-B14F-4D97-AF65-F5344CB8AC3E}">
        <p14:creationId xmlns:p14="http://schemas.microsoft.com/office/powerpoint/2010/main" val="125506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2000"/>
                                        <p:tgtEl>
                                          <p:spTgt spid="3">
                                            <p:txEl>
                                              <p:pRg st="1" end="1"/>
                                            </p:txEl>
                                          </p:spTgt>
                                        </p:tgtEl>
                                      </p:cBhvr>
                                    </p:animEffect>
                                  </p:childTnLst>
                                </p:cTn>
                              </p:par>
                            </p:childTnLst>
                          </p:cTn>
                        </p:par>
                        <p:par>
                          <p:cTn id="12" fill="hold">
                            <p:stCondLst>
                              <p:cond delay="3500"/>
                            </p:stCondLst>
                            <p:childTnLst>
                              <p:par>
                                <p:cTn id="13" presetID="22" presetClass="entr" presetSubtype="8" fill="hold" grpId="0"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3684526"/>
              </a:xfrm>
            </p:spPr>
            <p:txBody>
              <a:bodyPr>
                <a:normAutofit lnSpcReduction="10000"/>
              </a:bodyPr>
              <a:lstStyle/>
              <a:p>
                <a:r>
                  <a:rPr lang="ja-JP" altLang="ja-JP" dirty="0"/>
                  <a:t>この経済においては貿易パターンは確定しない</a:t>
                </a:r>
                <a:endParaRPr lang="en-US" altLang="ja-JP" dirty="0"/>
              </a:p>
              <a:p>
                <a:pPr lvl="1"/>
                <a:r>
                  <a:rPr lang="ja-JP" altLang="ja-JP" dirty="0"/>
                  <a:t>各国が自由貿易の下でどの製品を輸出するか</a:t>
                </a:r>
                <a:r>
                  <a:rPr lang="ja-JP" altLang="en-US" dirty="0"/>
                  <a:t>は不確定</a:t>
                </a:r>
                <a:endParaRPr lang="en-US" altLang="ja-JP" dirty="0"/>
              </a:p>
              <a:p>
                <a:pPr lvl="1"/>
                <a:r>
                  <a:rPr lang="ja-JP" altLang="ja-JP" dirty="0"/>
                  <a:t>すべての企業が同じ生産技術を持ち、またすべての差別化財は消費者の効用関数の中に対称的に入っていると仮定している</a:t>
                </a:r>
                <a:r>
                  <a:rPr lang="ja-JP" altLang="en-US" dirty="0"/>
                  <a:t>ため</a:t>
                </a:r>
                <a:endParaRPr lang="en-US" altLang="ja-JP" dirty="0"/>
              </a:p>
              <a:p>
                <a:r>
                  <a:rPr lang="ja-JP" altLang="ja-JP" dirty="0"/>
                  <a:t>しかし、各国の貿易額は確定</a:t>
                </a:r>
                <a:endParaRPr lang="en-US" altLang="ja-JP" dirty="0"/>
              </a:p>
              <a:p>
                <a:pPr lvl="1"/>
                <a:r>
                  <a:rPr lang="ja-JP" altLang="ja-JP" dirty="0"/>
                  <a:t>自国の総輸出額</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r>
                          <a:rPr lang="en-US" altLang="ja-JP" i="1">
                            <a:latin typeface="Cambria Math" panose="02040503050406030204" pitchFamily="18" charset="0"/>
                          </a:rPr>
                          <m:t>=</m:t>
                        </m:r>
                        <m:r>
                          <a:rPr lang="en-US" altLang="ja-JP" i="1">
                            <a:latin typeface="Cambria Math" panose="02040503050406030204" pitchFamily="18" charset="0"/>
                          </a:rPr>
                          <m:t>𝑁</m:t>
                        </m:r>
                      </m:e>
                      <m:sub>
                        <m:r>
                          <a:rPr lang="en-US" altLang="ja-JP" i="1">
                            <a:latin typeface="Cambria Math" panose="02040503050406030204" pitchFamily="18" charset="0"/>
                          </a:rPr>
                          <m:t>𝑇</m:t>
                        </m:r>
                      </m:sub>
                    </m:sSub>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𝐿</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e>
                    </m:d>
                    <m:r>
                      <a:rPr lang="en-US" altLang="ja-JP" b="0" i="1" smtClean="0">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𝑞</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oMath>
                </a14:m>
                <a:r>
                  <a:rPr lang="ja-JP" altLang="en-US" dirty="0"/>
                  <a:t>・・・</a:t>
                </a:r>
                <a:r>
                  <a:rPr lang="ja-JP" altLang="ja-JP" dirty="0"/>
                  <a:t>外国の総輸入額に等しい</a:t>
                </a:r>
                <a:endParaRPr lang="en-US" altLang="ja-JP" dirty="0"/>
              </a:p>
              <a:p>
                <a:pPr lvl="1"/>
                <a:r>
                  <a:rPr lang="ja-JP" altLang="ja-JP" dirty="0"/>
                  <a:t>自国の総輸入額</a:t>
                </a:r>
                <a:r>
                  <a:rPr lang="ja-JP" altLang="en-US" dirty="0"/>
                  <a:t>：</a:t>
                </a:r>
                <a14:m>
                  <m:oMath xmlns:m="http://schemas.openxmlformats.org/officeDocument/2006/math">
                    <m:r>
                      <a:rPr lang="en-US" altLang="ja-JP" i="1">
                        <a:latin typeface="Cambria Math" panose="02040503050406030204" pitchFamily="18" charset="0"/>
                      </a:rPr>
                      <m:t>𝐼𝑀</m:t>
                    </m:r>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𝑇</m:t>
                        </m:r>
                      </m:sub>
                    </m:sSub>
                    <m:r>
                      <a:rPr lang="en-US" altLang="ja-JP" i="1">
                        <a:latin typeface="Cambria Math" panose="02040503050406030204" pitchFamily="18" charset="0"/>
                      </a:rPr>
                      <m:t>𝐿</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oMath>
                </a14:m>
                <a:endParaRPr lang="en-US" altLang="ja-JP" dirty="0"/>
              </a:p>
              <a:p>
                <a:pPr lvl="1"/>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𝐿</m:t>
                        </m:r>
                      </m:num>
                      <m:den>
                        <m:r>
                          <a:rPr lang="en-US" altLang="ja-JP" i="1">
                            <a:latin typeface="Cambria Math" panose="02040503050406030204" pitchFamily="18" charset="0"/>
                          </a:rPr>
                          <m:t>𝛽</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𝜙</m:t>
                        </m:r>
                      </m:den>
                    </m:f>
                    <m:r>
                      <a:rPr lang="en-US" altLang="ja-JP" i="1">
                        <a:latin typeface="Cambria Math" panose="02040503050406030204" pitchFamily="18" charset="0"/>
                      </a:rPr>
                      <m:t>,  </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f>
                      <m:fPr>
                        <m:ctrlPr>
                          <a:rPr lang="ja-JP" altLang="ja-JP" i="1">
                            <a:latin typeface="Cambria Math" panose="02040503050406030204" pitchFamily="18" charset="0"/>
                          </a:rPr>
                        </m:ctrlPr>
                      </m:fPr>
                      <m:num>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num>
                      <m:den>
                        <m:r>
                          <a:rPr lang="en-US" altLang="ja-JP" i="1">
                            <a:latin typeface="Cambria Math" panose="02040503050406030204" pitchFamily="18" charset="0"/>
                          </a:rPr>
                          <m:t>𝛽</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r>
                          <a:rPr lang="en-US" altLang="ja-JP" i="1">
                            <a:latin typeface="Cambria Math" panose="02040503050406030204" pitchFamily="18" charset="0"/>
                          </a:rPr>
                          <m:t>𝜙</m:t>
                        </m:r>
                      </m:den>
                    </m:f>
                    <m:r>
                      <a:rPr lang="en-US" altLang="ja-JP" b="0" i="1" smtClean="0">
                        <a:latin typeface="Cambria Math" panose="02040503050406030204" pitchFamily="18" charset="0"/>
                      </a:rPr>
                      <m:t>, </m:t>
                    </m:r>
                    <m:sSub>
                      <m:sSubPr>
                        <m:ctrlPr>
                          <a:rPr lang="ja-JP" altLang="ja-JP" i="1">
                            <a:latin typeface="Cambria Math" panose="02040503050406030204" pitchFamily="18" charset="0"/>
                          </a:rPr>
                        </m:ctrlPr>
                      </m:sSubPr>
                      <m:e>
                        <m:r>
                          <a:rPr lang="en-US" altLang="ja-JP" b="0" i="1" smtClean="0">
                            <a:latin typeface="Cambria Math" panose="02040503050406030204" pitchFamily="18" charset="0"/>
                          </a:rPr>
                          <m:t>  </m:t>
                        </m:r>
                        <m:r>
                          <a:rPr lang="en-US" altLang="ja-JP" i="1">
                            <a:latin typeface="Cambria Math" panose="02040503050406030204" pitchFamily="18" charset="0"/>
                          </a:rPr>
                          <m:t>𝑥</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𝑥</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b="0" i="1" smtClean="0">
                        <a:latin typeface="Cambria Math" panose="02040503050406030204" pitchFamily="18" charset="0"/>
                      </a:rPr>
                      <m:t>,  </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𝑞</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oMath>
                </a14:m>
                <a:r>
                  <a:rPr lang="ja-JP" altLang="ja-JP" dirty="0"/>
                  <a:t>より、</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3684526"/>
              </a:xfrm>
              <a:blipFill rotWithShape="0">
                <a:blip r:embed="rId2"/>
                <a:stretch>
                  <a:fillRect l="-1043" t="-462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24</a:t>
            </a:fld>
            <a:endParaRPr kumimoji="1" lang="ja-JP" altLang="en-US" dirty="0"/>
          </a:p>
        </p:txBody>
      </p:sp>
      <mc:AlternateContent xmlns:mc="http://schemas.openxmlformats.org/markup-compatibility/2006" xmlns:a14="http://schemas.microsoft.com/office/drawing/2010/main">
        <mc:Choice Requires="a14">
          <p:sp>
            <p:nvSpPr>
              <p:cNvPr id="10" name="正方形/長方形 9"/>
              <p:cNvSpPr/>
              <p:nvPr/>
            </p:nvSpPr>
            <p:spPr>
              <a:xfrm>
                <a:off x="3161030" y="5438332"/>
                <a:ext cx="5869940" cy="873572"/>
              </a:xfrm>
              <a:prstGeom prst="rect">
                <a:avLst/>
              </a:prstGeom>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sz="2400" i="1">
                          <a:latin typeface="Cambria Math" panose="02040503050406030204" pitchFamily="18" charset="0"/>
                        </a:rPr>
                        <m:t>𝐸𝑋</m:t>
                      </m:r>
                      <m:r>
                        <a:rPr lang="en-US" altLang="ja-JP" sz="2400" i="1">
                          <a:latin typeface="Cambria Math" panose="02040503050406030204" pitchFamily="18" charset="0"/>
                        </a:rPr>
                        <m:t>=</m:t>
                      </m:r>
                      <m:f>
                        <m:fPr>
                          <m:ctrlPr>
                            <a:rPr lang="ja-JP" altLang="ja-JP" sz="2400" i="1">
                              <a:latin typeface="Cambria Math" panose="02040503050406030204" pitchFamily="18" charset="0"/>
                            </a:rPr>
                          </m:ctrlPr>
                        </m:fPr>
                        <m:num>
                          <m:r>
                            <a:rPr lang="en-US" altLang="ja-JP" sz="2400" i="1">
                              <a:latin typeface="Cambria Math" panose="02040503050406030204" pitchFamily="18" charset="0"/>
                            </a:rPr>
                            <m:t>𝐿</m:t>
                          </m:r>
                          <m:sSup>
                            <m:sSupPr>
                              <m:ctrlPr>
                                <a:rPr lang="ja-JP" altLang="ja-JP" sz="2400" i="1">
                                  <a:latin typeface="Cambria Math" panose="02040503050406030204" pitchFamily="18" charset="0"/>
                                </a:rPr>
                              </m:ctrlPr>
                            </m:sSupPr>
                            <m:e>
                              <m:r>
                                <a:rPr lang="en-US" altLang="ja-JP" sz="2400" i="1">
                                  <a:latin typeface="Cambria Math" panose="02040503050406030204" pitchFamily="18" charset="0"/>
                                </a:rPr>
                                <m:t>𝐿</m:t>
                              </m:r>
                            </m:e>
                            <m:sup>
                              <m:r>
                                <a:rPr lang="en-US" altLang="ja-JP" sz="2400" i="1">
                                  <a:latin typeface="Cambria Math" panose="02040503050406030204" pitchFamily="18" charset="0"/>
                                </a:rPr>
                                <m:t>∗</m:t>
                              </m:r>
                            </m:sup>
                          </m:sSup>
                        </m:num>
                        <m:den>
                          <m:r>
                            <a:rPr lang="en-US" altLang="ja-JP" sz="2400" i="1">
                              <a:latin typeface="Cambria Math" panose="02040503050406030204" pitchFamily="18" charset="0"/>
                            </a:rPr>
                            <m:t>𝛽</m:t>
                          </m:r>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𝑥</m:t>
                              </m:r>
                            </m:e>
                            <m:sub>
                              <m:r>
                                <a:rPr lang="en-US" altLang="ja-JP" sz="2400" i="1">
                                  <a:latin typeface="Cambria Math" panose="02040503050406030204" pitchFamily="18" charset="0"/>
                                </a:rPr>
                                <m:t>𝑇</m:t>
                              </m:r>
                            </m:sub>
                          </m:sSub>
                          <m:r>
                            <a:rPr lang="en-US" altLang="ja-JP" sz="2400" i="1">
                              <a:latin typeface="Cambria Math" panose="02040503050406030204" pitchFamily="18" charset="0"/>
                            </a:rPr>
                            <m:t>+</m:t>
                          </m:r>
                          <m:r>
                            <a:rPr lang="en-US" altLang="ja-JP" sz="2400" i="1">
                              <a:latin typeface="Cambria Math" panose="02040503050406030204" pitchFamily="18" charset="0"/>
                            </a:rPr>
                            <m:t>𝜙</m:t>
                          </m:r>
                        </m:den>
                      </m:f>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𝑝</m:t>
                          </m:r>
                        </m:e>
                        <m:sub>
                          <m:r>
                            <a:rPr lang="en-US" altLang="ja-JP" sz="2400" i="1">
                              <a:latin typeface="Cambria Math" panose="02040503050406030204" pitchFamily="18" charset="0"/>
                            </a:rPr>
                            <m:t>𝑇</m:t>
                          </m:r>
                        </m:sub>
                      </m:sSub>
                      <m:sSubSup>
                        <m:sSubSupPr>
                          <m:ctrlPr>
                            <a:rPr lang="ja-JP" altLang="ja-JP" sz="2400" i="1">
                              <a:latin typeface="Cambria Math" panose="02040503050406030204" pitchFamily="18" charset="0"/>
                            </a:rPr>
                          </m:ctrlPr>
                        </m:sSubSupPr>
                        <m:e>
                          <m:r>
                            <a:rPr lang="en-US" altLang="ja-JP" sz="2400" i="1">
                              <a:latin typeface="Cambria Math" panose="02040503050406030204" pitchFamily="18" charset="0"/>
                            </a:rPr>
                            <m:t>𝑞</m:t>
                          </m:r>
                        </m:e>
                        <m:sub>
                          <m:r>
                            <a:rPr lang="en-US" altLang="ja-JP" sz="2400" i="1">
                              <a:latin typeface="Cambria Math" panose="02040503050406030204" pitchFamily="18" charset="0"/>
                            </a:rPr>
                            <m:t>𝑇</m:t>
                          </m:r>
                        </m:sub>
                        <m:sup>
                          <m:r>
                            <a:rPr lang="en-US" altLang="ja-JP" sz="2400" i="1">
                              <a:latin typeface="Cambria Math" panose="02040503050406030204" pitchFamily="18" charset="0"/>
                            </a:rPr>
                            <m:t>∗</m:t>
                          </m:r>
                        </m:sup>
                      </m:sSubSup>
                      <m:r>
                        <a:rPr lang="en-US" altLang="ja-JP" sz="2400" i="1">
                          <a:latin typeface="Cambria Math" panose="02040503050406030204" pitchFamily="18" charset="0"/>
                        </a:rPr>
                        <m:t>=</m:t>
                      </m:r>
                      <m:f>
                        <m:fPr>
                          <m:ctrlPr>
                            <a:rPr lang="ja-JP" altLang="ja-JP" sz="2400" i="1">
                              <a:latin typeface="Cambria Math" panose="02040503050406030204" pitchFamily="18" charset="0"/>
                            </a:rPr>
                          </m:ctrlPr>
                        </m:fPr>
                        <m:num>
                          <m:sSup>
                            <m:sSupPr>
                              <m:ctrlPr>
                                <a:rPr lang="ja-JP" altLang="ja-JP" sz="2400" i="1">
                                  <a:latin typeface="Cambria Math" panose="02040503050406030204" pitchFamily="18" charset="0"/>
                                </a:rPr>
                              </m:ctrlPr>
                            </m:sSupPr>
                            <m:e>
                              <m:r>
                                <a:rPr lang="en-US" altLang="ja-JP" sz="2400" i="1">
                                  <a:latin typeface="Cambria Math" panose="02040503050406030204" pitchFamily="18" charset="0"/>
                                </a:rPr>
                                <m:t>𝐿</m:t>
                              </m:r>
                            </m:e>
                            <m:sup>
                              <m:r>
                                <a:rPr lang="en-US" altLang="ja-JP" sz="2400" i="1">
                                  <a:latin typeface="Cambria Math" panose="02040503050406030204" pitchFamily="18" charset="0"/>
                                </a:rPr>
                                <m:t>∗</m:t>
                              </m:r>
                            </m:sup>
                          </m:sSup>
                          <m:r>
                            <a:rPr lang="en-US" altLang="ja-JP" sz="2400" i="1">
                              <a:latin typeface="Cambria Math" panose="02040503050406030204" pitchFamily="18" charset="0"/>
                            </a:rPr>
                            <m:t>𝐿</m:t>
                          </m:r>
                        </m:num>
                        <m:den>
                          <m:r>
                            <a:rPr lang="en-US" altLang="ja-JP" sz="2400" i="1">
                              <a:latin typeface="Cambria Math" panose="02040503050406030204" pitchFamily="18" charset="0"/>
                            </a:rPr>
                            <m:t>𝛽</m:t>
                          </m:r>
                          <m:sSubSup>
                            <m:sSubSupPr>
                              <m:ctrlPr>
                                <a:rPr lang="ja-JP" altLang="ja-JP" sz="2400" i="1">
                                  <a:latin typeface="Cambria Math" panose="02040503050406030204" pitchFamily="18" charset="0"/>
                                </a:rPr>
                              </m:ctrlPr>
                            </m:sSubSupPr>
                            <m:e>
                              <m:r>
                                <a:rPr lang="en-US" altLang="ja-JP" sz="2400" i="1">
                                  <a:latin typeface="Cambria Math" panose="02040503050406030204" pitchFamily="18" charset="0"/>
                                </a:rPr>
                                <m:t>𝑥</m:t>
                              </m:r>
                            </m:e>
                            <m:sub>
                              <m:r>
                                <a:rPr lang="en-US" altLang="ja-JP" sz="2400" i="1">
                                  <a:latin typeface="Cambria Math" panose="02040503050406030204" pitchFamily="18" charset="0"/>
                                </a:rPr>
                                <m:t>𝑇</m:t>
                              </m:r>
                            </m:sub>
                            <m:sup>
                              <m:r>
                                <a:rPr lang="en-US" altLang="ja-JP" sz="2400" i="1">
                                  <a:latin typeface="Cambria Math" panose="02040503050406030204" pitchFamily="18" charset="0"/>
                                </a:rPr>
                                <m:t>∗</m:t>
                              </m:r>
                            </m:sup>
                          </m:sSubSup>
                          <m:r>
                            <a:rPr lang="en-US" altLang="ja-JP" sz="2400" i="1">
                              <a:latin typeface="Cambria Math" panose="02040503050406030204" pitchFamily="18" charset="0"/>
                            </a:rPr>
                            <m:t>+</m:t>
                          </m:r>
                          <m:r>
                            <a:rPr lang="en-US" altLang="ja-JP" sz="2400" i="1">
                              <a:latin typeface="Cambria Math" panose="02040503050406030204" pitchFamily="18" charset="0"/>
                            </a:rPr>
                            <m:t>𝜙</m:t>
                          </m:r>
                        </m:den>
                      </m:f>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𝑝</m:t>
                          </m:r>
                        </m:e>
                        <m:sub>
                          <m:r>
                            <a:rPr lang="en-US" altLang="ja-JP" sz="2400" i="1">
                              <a:latin typeface="Cambria Math" panose="02040503050406030204" pitchFamily="18" charset="0"/>
                            </a:rPr>
                            <m:t>𝑇</m:t>
                          </m:r>
                        </m:sub>
                      </m:sSub>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𝑞</m:t>
                          </m:r>
                        </m:e>
                        <m:sub>
                          <m:r>
                            <a:rPr lang="en-US" altLang="ja-JP" sz="2400" i="1">
                              <a:latin typeface="Cambria Math" panose="02040503050406030204" pitchFamily="18" charset="0"/>
                            </a:rPr>
                            <m:t>𝑇</m:t>
                          </m:r>
                        </m:sub>
                      </m:sSub>
                      <m:r>
                        <a:rPr lang="en-US" altLang="ja-JP" sz="2400" i="1">
                          <a:latin typeface="Cambria Math" panose="02040503050406030204" pitchFamily="18" charset="0"/>
                        </a:rPr>
                        <m:t>=</m:t>
                      </m:r>
                      <m:r>
                        <a:rPr lang="en-US" altLang="ja-JP" sz="2400" i="1">
                          <a:latin typeface="Cambria Math" panose="02040503050406030204" pitchFamily="18" charset="0"/>
                        </a:rPr>
                        <m:t>𝐼𝑀</m:t>
                      </m:r>
                    </m:oMath>
                  </m:oMathPara>
                </a14:m>
                <a:endParaRPr lang="en-US" altLang="ja-JP" sz="2400" dirty="0"/>
              </a:p>
            </p:txBody>
          </p:sp>
        </mc:Choice>
        <mc:Fallback xmlns="">
          <p:sp>
            <p:nvSpPr>
              <p:cNvPr id="10" name="正方形/長方形 9"/>
              <p:cNvSpPr>
                <a:spLocks noRot="1" noChangeAspect="1" noMove="1" noResize="1" noEditPoints="1" noAdjustHandles="1" noChangeArrowheads="1" noChangeShapeType="1" noTextEdit="1"/>
              </p:cNvSpPr>
              <p:nvPr/>
            </p:nvSpPr>
            <p:spPr>
              <a:xfrm>
                <a:off x="3161030" y="5438332"/>
                <a:ext cx="5869940" cy="873572"/>
              </a:xfrm>
              <a:prstGeom prst="rect">
                <a:avLst/>
              </a:prstGeom>
              <a:blipFill rotWithShape="0">
                <a:blip r:embed="rId3"/>
                <a:stretch>
                  <a:fillRect/>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358707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a:t>独占的競争モデルによる水平的産業内貿易の説明（つづき）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ja-JP" dirty="0"/>
                  <a:t>各国において総輸入額と総輸出額が一致</a:t>
                </a:r>
                <a:r>
                  <a:rPr lang="ja-JP" altLang="en-US" dirty="0"/>
                  <a:t>（</a:t>
                </a:r>
                <a14:m>
                  <m:oMath xmlns:m="http://schemas.openxmlformats.org/officeDocument/2006/math">
                    <m:r>
                      <a:rPr lang="en-US" altLang="ja-JP" i="1">
                        <a:latin typeface="Cambria Math" panose="02040503050406030204" pitchFamily="18" charset="0"/>
                      </a:rPr>
                      <m:t>𝐸𝑋</m:t>
                    </m:r>
                    <m:r>
                      <a:rPr lang="en-US" altLang="ja-JP" i="1">
                        <a:latin typeface="Cambria Math" panose="02040503050406030204" pitchFamily="18" charset="0"/>
                      </a:rPr>
                      <m:t>=</m:t>
                    </m:r>
                    <m:r>
                      <a:rPr lang="en-US" altLang="ja-JP" i="1">
                        <a:latin typeface="Cambria Math" panose="02040503050406030204" pitchFamily="18" charset="0"/>
                      </a:rPr>
                      <m:t>𝐼𝑀</m:t>
                    </m:r>
                  </m:oMath>
                </a14:m>
                <a:r>
                  <a:rPr lang="ja-JP" altLang="en-US" dirty="0"/>
                  <a:t>）</a:t>
                </a:r>
                <a:endParaRPr lang="en-US" altLang="ja-JP" dirty="0"/>
              </a:p>
              <a:p>
                <a:pPr lvl="1"/>
                <a:r>
                  <a:rPr lang="ja-JP" altLang="ja-JP" dirty="0"/>
                  <a:t>グルーベル</a:t>
                </a:r>
                <a:r>
                  <a:rPr lang="en-US" altLang="ja-JP" dirty="0"/>
                  <a:t>=</a:t>
                </a:r>
                <a:r>
                  <a:rPr lang="ja-JP" altLang="ja-JP" dirty="0"/>
                  <a:t>ロイド指数は</a:t>
                </a:r>
                <a:r>
                  <a:rPr lang="en-US" altLang="ja-JP" dirty="0"/>
                  <a:t>1</a:t>
                </a:r>
                <a:r>
                  <a:rPr lang="ja-JP" altLang="ja-JP" dirty="0"/>
                  <a:t>に等しい</a:t>
                </a:r>
                <a:endParaRPr lang="en-US" altLang="ja-JP" dirty="0"/>
              </a:p>
              <a:p>
                <a:r>
                  <a:rPr lang="ja-JP" altLang="ja-JP" dirty="0"/>
                  <a:t>世界全体の労働賦存量</a:t>
                </a:r>
                <a14:m>
                  <m:oMath xmlns:m="http://schemas.openxmlformats.org/officeDocument/2006/math">
                    <m:r>
                      <a:rPr lang="en-US" altLang="ja-JP" i="1">
                        <a:latin typeface="Cambria Math" panose="02040503050406030204" pitchFamily="18" charset="0"/>
                      </a:rPr>
                      <m:t>𝐿</m:t>
                    </m:r>
                    <m:r>
                      <a:rPr lang="en-US" altLang="ja-JP" i="1">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r>
                      <a:rPr lang="en-US" altLang="ja-JP">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𝑊</m:t>
                        </m:r>
                      </m:sup>
                    </m:sSup>
                  </m:oMath>
                </a14:m>
                <a:r>
                  <a:rPr lang="ja-JP" altLang="ja-JP" dirty="0"/>
                  <a:t>を一定とした場合、</a:t>
                </a:r>
                <a14:m>
                  <m:oMath xmlns:m="http://schemas.openxmlformats.org/officeDocument/2006/math">
                    <m:r>
                      <a:rPr lang="en-US" altLang="ja-JP" i="1">
                        <a:latin typeface="Cambria Math" panose="02040503050406030204" pitchFamily="18" charset="0"/>
                      </a:rPr>
                      <m:t>𝐿</m:t>
                    </m:r>
                    <m:r>
                      <a:rPr lang="en-US" altLang="ja-JP" i="1">
                        <a:latin typeface="Cambria Math" panose="02040503050406030204" pitchFamily="18" charset="0"/>
                      </a:rPr>
                      <m:t>=</m:t>
                    </m:r>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e>
                      <m:sup>
                        <m:r>
                          <a:rPr lang="en-US" altLang="ja-JP" i="1">
                            <a:latin typeface="Cambria Math" panose="02040503050406030204" pitchFamily="18" charset="0"/>
                          </a:rPr>
                          <m:t>∗</m:t>
                        </m:r>
                      </m:sup>
                    </m:sSup>
                  </m:oMath>
                </a14:m>
                <a:r>
                  <a:rPr lang="ja-JP" altLang="ja-JP" dirty="0"/>
                  <a:t>のときに貿易額は最大</a:t>
                </a:r>
                <a:endParaRPr lang="en-US" altLang="ja-JP" dirty="0"/>
              </a:p>
              <a:p>
                <a:pPr lvl="1"/>
                <a:r>
                  <a:rPr lang="ja-JP" altLang="ja-JP" dirty="0"/>
                  <a:t>消費者の選好と企業の生産技術に加えて、自国と外国が生産要素賦存量においても全く同一であるときに、産業内貿易は最も活発に行われる</a:t>
                </a:r>
                <a:endParaRPr lang="en-US" altLang="ja-JP" dirty="0"/>
              </a:p>
              <a:p>
                <a:pPr lvl="1"/>
                <a:r>
                  <a:rPr lang="ja-JP" altLang="ja-JP" dirty="0"/>
                  <a:t>リカード・モデルやヘクシャー</a:t>
                </a:r>
                <a:r>
                  <a:rPr lang="en-US" altLang="ja-JP" dirty="0"/>
                  <a:t>=</a:t>
                </a:r>
                <a:r>
                  <a:rPr lang="ja-JP" altLang="ja-JP" dirty="0"/>
                  <a:t>オリーン・モデル</a:t>
                </a:r>
                <a:r>
                  <a:rPr lang="ja-JP" altLang="en-US" dirty="0"/>
                  <a:t>（国の間の差異が貿易の発生要因）</a:t>
                </a:r>
                <a:r>
                  <a:rPr lang="ja-JP" altLang="ja-JP" dirty="0"/>
                  <a:t>とは対照的な結果</a:t>
                </a:r>
                <a:endParaRPr lang="en-US" altLang="ja-JP" dirty="0"/>
              </a:p>
              <a:p>
                <a:pPr lvl="1"/>
                <a:r>
                  <a:rPr lang="ja-JP" altLang="ja-JP" dirty="0"/>
                  <a:t>水平的産業内貿易の占める割合が</a:t>
                </a:r>
                <a:r>
                  <a:rPr lang="en-US" altLang="ja-JP" dirty="0"/>
                  <a:t>EU</a:t>
                </a:r>
                <a:r>
                  <a:rPr lang="ja-JP" altLang="ja-JP" dirty="0"/>
                  <a:t>域内の貿易では高く東アジア域内の貿易では低いという事実と整合的</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95852"/>
              </a:xfrm>
              <a:blipFill rotWithShape="0">
                <a:blip r:embed="rId2"/>
                <a:stretch>
                  <a:fillRect l="-1043" t="-261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25</a:t>
            </a:fld>
            <a:endParaRPr kumimoji="1" lang="ja-JP" altLang="en-US" dirty="0"/>
          </a:p>
        </p:txBody>
      </p:sp>
    </p:spTree>
    <p:extLst>
      <p:ext uri="{BB962C8B-B14F-4D97-AF65-F5344CB8AC3E}">
        <p14:creationId xmlns:p14="http://schemas.microsoft.com/office/powerpoint/2010/main" val="105645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1000"/>
                                        <p:tgtEl>
                                          <p:spTgt spid="3">
                                            <p:txEl>
                                              <p:pRg st="3" end="3"/>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1000"/>
                                        <p:tgtEl>
                                          <p:spTgt spid="3">
                                            <p:txEl>
                                              <p:pRg st="4" end="4"/>
                                            </p:txEl>
                                          </p:spTgt>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産業内貿易と貿易利益</a:t>
            </a:r>
          </a:p>
        </p:txBody>
      </p:sp>
      <p:sp>
        <p:nvSpPr>
          <p:cNvPr id="3" name="コンテンツ プレースホルダー 2"/>
          <p:cNvSpPr>
            <a:spLocks noGrp="1"/>
          </p:cNvSpPr>
          <p:nvPr>
            <p:ph idx="1"/>
          </p:nvPr>
        </p:nvSpPr>
        <p:spPr>
          <a:xfrm>
            <a:off x="838199" y="1825625"/>
            <a:ext cx="10690781" cy="4716577"/>
          </a:xfrm>
        </p:spPr>
        <p:txBody>
          <a:bodyPr>
            <a:normAutofit fontScale="92500" lnSpcReduction="10000"/>
          </a:bodyPr>
          <a:lstStyle/>
          <a:p>
            <a:r>
              <a:rPr lang="ja-JP" altLang="ja-JP" dirty="0"/>
              <a:t>自由貿易</a:t>
            </a:r>
            <a:r>
              <a:rPr lang="ja-JP" altLang="en-US" dirty="0"/>
              <a:t> → </a:t>
            </a:r>
            <a:r>
              <a:rPr lang="ja-JP" altLang="ja-JP" dirty="0"/>
              <a:t>貿易前に比べて</a:t>
            </a:r>
            <a:r>
              <a:rPr lang="ja-JP" altLang="en-US" dirty="0"/>
              <a:t>、</a:t>
            </a:r>
            <a:endParaRPr lang="en-US" altLang="ja-JP" dirty="0"/>
          </a:p>
          <a:p>
            <a:pPr lvl="1"/>
            <a:r>
              <a:rPr lang="ja-JP" altLang="ja-JP" dirty="0"/>
              <a:t>各国内で</a:t>
            </a:r>
            <a:r>
              <a:rPr lang="ja-JP" altLang="en-US" dirty="0"/>
              <a:t>、</a:t>
            </a:r>
            <a:r>
              <a:rPr lang="ja-JP" altLang="ja-JP" dirty="0"/>
              <a:t>より少数の企業が操業</a:t>
            </a:r>
            <a:endParaRPr lang="en-US" altLang="ja-JP" dirty="0"/>
          </a:p>
          <a:p>
            <a:pPr lvl="1"/>
            <a:r>
              <a:rPr lang="ja-JP" altLang="en-US" dirty="0"/>
              <a:t>各企業は、より多くの</a:t>
            </a:r>
            <a:r>
              <a:rPr lang="ja-JP" altLang="ja-JP" dirty="0"/>
              <a:t>製品を生産</a:t>
            </a:r>
            <a:endParaRPr lang="en-US" altLang="ja-JP" dirty="0"/>
          </a:p>
          <a:p>
            <a:pPr lvl="1"/>
            <a:r>
              <a:rPr lang="ja-JP" altLang="ja-JP" dirty="0"/>
              <a:t>各消費者は</a:t>
            </a:r>
            <a:r>
              <a:rPr lang="ja-JP" altLang="en-US" dirty="0"/>
              <a:t>、</a:t>
            </a:r>
            <a:r>
              <a:rPr lang="ja-JP" altLang="ja-JP" dirty="0"/>
              <a:t>より多くの種類の製品を少量ずつ消費</a:t>
            </a:r>
            <a:endParaRPr lang="en-US" altLang="ja-JP" dirty="0"/>
          </a:p>
          <a:p>
            <a:r>
              <a:rPr lang="ja-JP" altLang="en-US" dirty="0"/>
              <a:t>→ </a:t>
            </a:r>
            <a:r>
              <a:rPr lang="ja-JP" altLang="ja-JP" dirty="0"/>
              <a:t>このような変化は、各国の経済厚生にどのような影響を与える</a:t>
            </a:r>
            <a:r>
              <a:rPr lang="ja-JP" altLang="en-US" dirty="0"/>
              <a:t>か？</a:t>
            </a:r>
            <a:endParaRPr lang="ja-JP" altLang="ja-JP" dirty="0"/>
          </a:p>
          <a:p>
            <a:r>
              <a:rPr lang="ja-JP" altLang="ja-JP" dirty="0"/>
              <a:t>この経済</a:t>
            </a:r>
            <a:r>
              <a:rPr lang="ja-JP" altLang="en-US" dirty="0"/>
              <a:t>で</a:t>
            </a:r>
            <a:r>
              <a:rPr lang="ja-JP" altLang="ja-JP" dirty="0"/>
              <a:t>は、両国ですべての企業が同じ生産技術</a:t>
            </a:r>
            <a:r>
              <a:rPr lang="en-US" altLang="ja-JP" dirty="0"/>
              <a:t> </a:t>
            </a:r>
            <a:r>
              <a:rPr lang="ja-JP" altLang="en-US" dirty="0"/>
              <a:t>→ 均衡では同じ価格（比較優位は存在しない）</a:t>
            </a:r>
            <a:endParaRPr lang="en-US" altLang="ja-JP" dirty="0"/>
          </a:p>
          <a:p>
            <a:pPr lvl="1"/>
            <a:r>
              <a:rPr lang="ja-JP" altLang="ja-JP" dirty="0"/>
              <a:t>比較優位に基づく貿易モデル</a:t>
            </a:r>
            <a:r>
              <a:rPr lang="ja-JP" altLang="en-US" dirty="0"/>
              <a:t>：</a:t>
            </a:r>
            <a:r>
              <a:rPr lang="ja-JP" altLang="ja-JP" dirty="0"/>
              <a:t>各国が国内よりも相対的に高い価格で売れる他国に比較優位財を輸出し、逆に比較劣位財を相対的に安い価格で輸入する、という形で貿易利益を享受</a:t>
            </a:r>
            <a:endParaRPr lang="en-US" altLang="ja-JP" dirty="0"/>
          </a:p>
          <a:p>
            <a:r>
              <a:rPr lang="ja-JP" altLang="ja-JP" dirty="0"/>
              <a:t>この経済では、長期的に各企業の利潤は貿易の有無に関わらずゼロ</a:t>
            </a:r>
            <a:endParaRPr lang="en-US" altLang="ja-JP" dirty="0"/>
          </a:p>
          <a:p>
            <a:r>
              <a:rPr lang="ja-JP" altLang="en-US" dirty="0"/>
              <a:t>→ </a:t>
            </a:r>
            <a:r>
              <a:rPr lang="ja-JP" altLang="ja-JP" dirty="0"/>
              <a:t>貿易利益があるとすれば、それはすべて消費者側に生じる</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26</a:t>
            </a:fld>
            <a:endParaRPr kumimoji="1" lang="ja-JP" altLang="en-US" dirty="0"/>
          </a:p>
        </p:txBody>
      </p:sp>
    </p:spTree>
    <p:extLst>
      <p:ext uri="{BB962C8B-B14F-4D97-AF65-F5344CB8AC3E}">
        <p14:creationId xmlns:p14="http://schemas.microsoft.com/office/powerpoint/2010/main" val="425435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000"/>
                                        <p:tgtEl>
                                          <p:spTgt spid="3">
                                            <p:txEl>
                                              <p:pRg st="2" end="2"/>
                                            </p:txEl>
                                          </p:spTgt>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0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産業内貿易と貿易利益</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351338"/>
              </a:xfrm>
            </p:spPr>
            <p:txBody>
              <a:bodyPr>
                <a:normAutofit/>
              </a:bodyPr>
              <a:lstStyle/>
              <a:p>
                <a:r>
                  <a:rPr lang="ja-JP" altLang="ja-JP" dirty="0"/>
                  <a:t>各国の消費者</a:t>
                </a:r>
                <a:r>
                  <a:rPr lang="ja-JP" altLang="en-US" dirty="0"/>
                  <a:t>：</a:t>
                </a:r>
                <a:r>
                  <a:rPr lang="ja-JP" altLang="ja-JP" dirty="0"/>
                  <a:t>貿易によって高い効用を得る</a:t>
                </a:r>
                <a:endParaRPr lang="en-US" altLang="ja-JP" dirty="0"/>
              </a:p>
              <a:p>
                <a:pPr marL="914400" lvl="1" indent="-457200">
                  <a:buFont typeface="+mj-lt"/>
                  <a:buAutoNum type="arabicPeriod"/>
                </a:pPr>
                <a:r>
                  <a:rPr lang="ja-JP" altLang="ja-JP" dirty="0"/>
                  <a:t>実質賃金</a:t>
                </a:r>
                <a14:m>
                  <m:oMath xmlns:m="http://schemas.openxmlformats.org/officeDocument/2006/math">
                    <m:r>
                      <a:rPr lang="en-US" altLang="ja-JP" i="1">
                        <a:latin typeface="Cambria Math" panose="02040503050406030204" pitchFamily="18" charset="0"/>
                      </a:rPr>
                      <m:t>𝜔</m:t>
                    </m:r>
                  </m:oMath>
                </a14:m>
                <a:r>
                  <a:rPr lang="ja-JP" altLang="ja-JP" dirty="0"/>
                  <a:t>は貿易によって上昇</a:t>
                </a:r>
                <a:r>
                  <a:rPr lang="en-US" altLang="ja-JP" dirty="0"/>
                  <a:t> </a:t>
                </a:r>
                <a:r>
                  <a:rPr lang="ja-JP" altLang="en-US" dirty="0"/>
                  <a:t>→ </a:t>
                </a:r>
                <a:r>
                  <a:rPr lang="ja-JP" altLang="ja-JP" dirty="0"/>
                  <a:t>消費者の実質所得の増加</a:t>
                </a:r>
                <a:endParaRPr lang="en-US" altLang="ja-JP" dirty="0"/>
              </a:p>
              <a:p>
                <a:pPr marL="914400" lvl="1" indent="-457200">
                  <a:buFont typeface="+mj-lt"/>
                  <a:buAutoNum type="arabicPeriod"/>
                </a:pPr>
                <a:r>
                  <a:rPr lang="ja-JP" altLang="ja-JP" dirty="0"/>
                  <a:t>自由貿易の下で消費者が消費可能な差別化財の種類は、閉鎖経済のときに比べて増加</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oMath>
                </a14:m>
                <a:r>
                  <a:rPr lang="ja-JP" altLang="en-US" dirty="0"/>
                  <a:t>）</a:t>
                </a:r>
                <a:endParaRPr lang="en-US" altLang="ja-JP" dirty="0"/>
              </a:p>
              <a:p>
                <a:pPr lvl="1"/>
                <a:r>
                  <a:rPr lang="ja-JP" altLang="ja-JP" dirty="0"/>
                  <a:t>消費可能集合の拡大</a:t>
                </a:r>
                <a:endParaRPr lang="en-US" altLang="ja-JP" dirty="0"/>
              </a:p>
              <a:p>
                <a:pPr lvl="2"/>
                <a:r>
                  <a:rPr lang="ja-JP" altLang="en-US" dirty="0"/>
                  <a:t>比較優位に基づく</a:t>
                </a:r>
                <a:r>
                  <a:rPr lang="ja-JP" altLang="ja-JP" dirty="0"/>
                  <a:t>貿易モデル</a:t>
                </a:r>
                <a:r>
                  <a:rPr lang="ja-JP" altLang="en-US" dirty="0"/>
                  <a:t>：</a:t>
                </a:r>
                <a:r>
                  <a:rPr lang="ja-JP" altLang="ja-JP" dirty="0"/>
                  <a:t>各財の消費</a:t>
                </a:r>
                <a:r>
                  <a:rPr lang="ja-JP" altLang="en-US" dirty="0"/>
                  <a:t>「</a:t>
                </a:r>
                <a:r>
                  <a:rPr lang="ja-JP" altLang="ja-JP" dirty="0"/>
                  <a:t>量</a:t>
                </a:r>
                <a:r>
                  <a:rPr lang="ja-JP" altLang="en-US" dirty="0"/>
                  <a:t>」</a:t>
                </a:r>
                <a:r>
                  <a:rPr lang="ja-JP" altLang="ja-JP" dirty="0"/>
                  <a:t>の拡大</a:t>
                </a:r>
                <a:r>
                  <a:rPr lang="en-US" altLang="ja-JP" dirty="0"/>
                  <a:t> </a:t>
                </a:r>
                <a:r>
                  <a:rPr lang="ja-JP" altLang="en-US" dirty="0"/>
                  <a:t>→ </a:t>
                </a:r>
                <a:r>
                  <a:rPr lang="ja-JP" altLang="ja-JP" dirty="0"/>
                  <a:t>貿易利益</a:t>
                </a:r>
                <a:endParaRPr lang="en-US" altLang="ja-JP" dirty="0"/>
              </a:p>
              <a:p>
                <a:pPr lvl="2"/>
                <a:r>
                  <a:rPr lang="ja-JP" altLang="ja-JP" dirty="0"/>
                  <a:t>ここでは消費可能な財の</a:t>
                </a:r>
                <a:r>
                  <a:rPr lang="ja-JP" altLang="en-US" dirty="0"/>
                  <a:t>「</a:t>
                </a:r>
                <a:r>
                  <a:rPr lang="ja-JP" altLang="ja-JP" dirty="0"/>
                  <a:t>種類</a:t>
                </a:r>
                <a:r>
                  <a:rPr lang="ja-JP" altLang="en-US" dirty="0"/>
                  <a:t>」</a:t>
                </a:r>
                <a:r>
                  <a:rPr lang="ja-JP" altLang="ja-JP" dirty="0"/>
                  <a:t>の拡大</a:t>
                </a:r>
                <a:r>
                  <a:rPr lang="en-US" altLang="ja-JP" dirty="0"/>
                  <a:t> </a:t>
                </a:r>
                <a:r>
                  <a:rPr lang="ja-JP" altLang="en-US" dirty="0"/>
                  <a:t>→ </a:t>
                </a:r>
                <a:r>
                  <a:rPr lang="ja-JP" altLang="ja-JP" dirty="0"/>
                  <a:t>貿易利益</a:t>
                </a:r>
                <a:endParaRPr lang="en-US" altLang="ja-JP" dirty="0"/>
              </a:p>
              <a:p>
                <a:pPr lvl="1"/>
                <a:r>
                  <a:rPr lang="ja-JP" altLang="en-US" dirty="0"/>
                  <a:t>実質賃金の上昇がなくても、消費者の効用は貿易によって上昇</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351338"/>
              </a:xfrm>
              <a:blipFill>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27</a:t>
            </a:fld>
            <a:endParaRPr kumimoji="1" lang="ja-JP" altLang="en-US" dirty="0"/>
          </a:p>
        </p:txBody>
      </p:sp>
    </p:spTree>
    <p:extLst>
      <p:ext uri="{BB962C8B-B14F-4D97-AF65-F5344CB8AC3E}">
        <p14:creationId xmlns:p14="http://schemas.microsoft.com/office/powerpoint/2010/main" val="365928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産業内貿易と貿易利益（つづき）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00806"/>
              </a:xfrm>
            </p:spPr>
            <p:txBody>
              <a:bodyPr>
                <a:normAutofit fontScale="92500" lnSpcReduction="10000"/>
              </a:bodyPr>
              <a:lstStyle/>
              <a:p>
                <a:r>
                  <a:rPr lang="ja-JP" altLang="ja-JP" dirty="0"/>
                  <a:t>以下では、効用関数</a:t>
                </a:r>
                <a:r>
                  <a:rPr lang="ja-JP" altLang="en-US" dirty="0"/>
                  <a:t>を次のように特定化：</a:t>
                </a:r>
                <a:endParaRPr lang="en-US" altLang="ja-JP" dirty="0"/>
              </a:p>
              <a:p>
                <a:endParaRPr lang="en-US" altLang="ja-JP" dirty="0"/>
              </a:p>
              <a:p>
                <a:endParaRPr lang="en-US" altLang="ja-JP" dirty="0"/>
              </a:p>
              <a:p>
                <a:pPr lvl="1"/>
                <a:r>
                  <a:rPr lang="ja-JP" altLang="ja-JP" dirty="0"/>
                  <a:t>代替の弾力性一定（</a:t>
                </a:r>
                <a:r>
                  <a:rPr lang="en-US" altLang="ja-JP" dirty="0"/>
                  <a:t>constant elasticity of substitution; CES</a:t>
                </a:r>
                <a:r>
                  <a:rPr lang="ja-JP" altLang="ja-JP" dirty="0"/>
                  <a:t>）の効用関数</a:t>
                </a:r>
                <a:endParaRPr lang="en-US" altLang="ja-JP" dirty="0"/>
              </a:p>
              <a:p>
                <a:r>
                  <a:rPr lang="ja-JP" altLang="en-US" dirty="0"/>
                  <a:t>→ </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の需要関数</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r>
                      <a:rPr lang="en-US" altLang="ja-JP" i="1">
                        <a:latin typeface="Cambria Math" panose="02040503050406030204" pitchFamily="18" charset="0"/>
                      </a:rPr>
                      <m:t>=</m:t>
                    </m:r>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e>
                      <m:sup>
                        <m:r>
                          <a:rPr lang="en-US" altLang="ja-JP" i="1">
                            <a:latin typeface="Cambria Math" panose="02040503050406030204" pitchFamily="18" charset="0"/>
                          </a:rPr>
                          <m:t>−</m:t>
                        </m:r>
                        <m:r>
                          <a:rPr lang="en-US" altLang="ja-JP" i="1">
                            <a:latin typeface="Cambria Math" panose="02040503050406030204" pitchFamily="18" charset="0"/>
                          </a:rPr>
                          <m:t>𝜎</m:t>
                        </m:r>
                      </m:sup>
                    </m:sSup>
                    <m:sSup>
                      <m:sSupPr>
                        <m:ctrlPr>
                          <a:rPr lang="ja-JP" altLang="ja-JP" i="1">
                            <a:latin typeface="Cambria Math" panose="02040503050406030204" pitchFamily="18" charset="0"/>
                          </a:rPr>
                        </m:ctrlPr>
                      </m:sSupPr>
                      <m:e>
                        <m:r>
                          <a:rPr lang="en-US" altLang="ja-JP" i="1">
                            <a:latin typeface="Cambria Math" panose="02040503050406030204" pitchFamily="18" charset="0"/>
                          </a:rPr>
                          <m:t>𝑃</m:t>
                        </m:r>
                      </m:e>
                      <m:sup>
                        <m:r>
                          <a:rPr lang="en-US" altLang="ja-JP" i="1">
                            <a:latin typeface="Cambria Math" panose="02040503050406030204" pitchFamily="18" charset="0"/>
                          </a:rPr>
                          <m:t>𝜎</m:t>
                        </m:r>
                        <m:r>
                          <a:rPr lang="en-US" altLang="ja-JP" i="1">
                            <a:latin typeface="Cambria Math" panose="02040503050406030204" pitchFamily="18" charset="0"/>
                          </a:rPr>
                          <m:t>−1</m:t>
                        </m:r>
                      </m:sup>
                    </m:sSup>
                    <m:r>
                      <a:rPr lang="en-US" altLang="ja-JP" i="1">
                        <a:latin typeface="Cambria Math" panose="02040503050406030204" pitchFamily="18" charset="0"/>
                      </a:rPr>
                      <m:t>𝐼</m:t>
                    </m:r>
                  </m:oMath>
                </a14:m>
                <a:endParaRPr lang="en-US" altLang="ja-JP" dirty="0"/>
              </a:p>
              <a:p>
                <a:pPr lvl="1"/>
                <a14:m>
                  <m:oMath xmlns:m="http://schemas.openxmlformats.org/officeDocument/2006/math">
                    <m:sSup>
                      <m:sSupPr>
                        <m:ctrlPr>
                          <a:rPr lang="ja-JP" altLang="ja-JP" i="1">
                            <a:latin typeface="Cambria Math" panose="02040503050406030204" pitchFamily="18" charset="0"/>
                          </a:rPr>
                        </m:ctrlPr>
                      </m:sSupPr>
                      <m:e>
                        <m:r>
                          <a:rPr lang="en-US" altLang="ja-JP" i="1">
                            <a:latin typeface="Cambria Math" panose="02040503050406030204" pitchFamily="18" charset="0"/>
                          </a:rPr>
                          <m:t>𝑃</m:t>
                        </m:r>
                        <m:r>
                          <a:rPr lang="en-US" altLang="ja-JP" i="1">
                            <a:latin typeface="Cambria Math" panose="02040503050406030204" pitchFamily="18" charset="0"/>
                          </a:rPr>
                          <m:t>≡</m:t>
                        </m:r>
                        <m:d>
                          <m:dPr>
                            <m:ctrlPr>
                              <a:rPr lang="ja-JP" altLang="ja-JP" i="1">
                                <a:latin typeface="Cambria Math" panose="02040503050406030204" pitchFamily="18" charset="0"/>
                              </a:rPr>
                            </m:ctrlPr>
                          </m:dPr>
                          <m:e>
                            <m:nary>
                              <m:naryPr>
                                <m:chr m:val="∑"/>
                                <m:limLoc m:val="subSup"/>
                                <m:ctrlPr>
                                  <a:rPr lang="ja-JP" altLang="ja-JP" i="1">
                                    <a:latin typeface="Cambria Math" panose="02040503050406030204" pitchFamily="18" charset="0"/>
                                  </a:rPr>
                                </m:ctrlPr>
                              </m:naryPr>
                              <m:sub>
                                <m:r>
                                  <a:rPr lang="en-US" altLang="ja-JP" i="1">
                                    <a:latin typeface="Cambria Math" panose="02040503050406030204" pitchFamily="18" charset="0"/>
                                  </a:rPr>
                                  <m:t>𝑖</m:t>
                                </m:r>
                                <m:r>
                                  <a:rPr lang="en-US" altLang="ja-JP" i="1">
                                    <a:latin typeface="Cambria Math" panose="02040503050406030204" pitchFamily="18" charset="0"/>
                                  </a:rPr>
                                  <m:t>=1</m:t>
                                </m:r>
                              </m:sub>
                              <m:sup>
                                <m:r>
                                  <a:rPr lang="en-US" altLang="ja-JP" i="1">
                                    <a:latin typeface="Cambria Math" panose="02040503050406030204" pitchFamily="18" charset="0"/>
                                  </a:rPr>
                                  <m:t>𝑁</m:t>
                                </m:r>
                              </m:sup>
                              <m:e>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e>
                                  <m:sup>
                                    <m:r>
                                      <a:rPr lang="en-US" altLang="ja-JP" i="1">
                                        <a:latin typeface="Cambria Math" panose="02040503050406030204" pitchFamily="18" charset="0"/>
                                      </a:rPr>
                                      <m:t>1−</m:t>
                                    </m:r>
                                    <m:r>
                                      <a:rPr lang="en-US" altLang="ja-JP" i="1">
                                        <a:latin typeface="Cambria Math" panose="02040503050406030204" pitchFamily="18" charset="0"/>
                                      </a:rPr>
                                      <m:t>𝜎</m:t>
                                    </m:r>
                                  </m:sup>
                                </m:sSup>
                              </m:e>
                            </m:nary>
                          </m:e>
                        </m:d>
                      </m:e>
                      <m:sup>
                        <m:r>
                          <a:rPr lang="en-US" altLang="ja-JP" i="1">
                            <a:latin typeface="Cambria Math" panose="02040503050406030204" pitchFamily="18" charset="0"/>
                          </a:rPr>
                          <m:t>1/</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oMath>
                </a14:m>
                <a:r>
                  <a:rPr lang="ja-JP" altLang="en-US" dirty="0"/>
                  <a:t>：</a:t>
                </a:r>
                <a:r>
                  <a:rPr lang="ja-JP" altLang="ja-JP" dirty="0"/>
                  <a:t>差別化製品の物価指数</a:t>
                </a:r>
                <a:endParaRPr lang="en-US" altLang="ja-JP" dirty="0"/>
              </a:p>
              <a:p>
                <a:pPr lvl="1"/>
                <a:r>
                  <a:rPr lang="ja-JP" altLang="ja-JP" dirty="0"/>
                  <a:t>需要の価格弾力性</a:t>
                </a:r>
                <a:r>
                  <a:rPr lang="ja-JP" altLang="en-US" dirty="0"/>
                  <a:t>：</a:t>
                </a:r>
                <a14:m>
                  <m:oMath xmlns:m="http://schemas.openxmlformats.org/officeDocument/2006/math">
                    <m:r>
                      <a:rPr lang="en-US" altLang="ja-JP" i="1">
                        <a:latin typeface="Cambria Math" panose="02040503050406030204" pitchFamily="18" charset="0"/>
                      </a:rPr>
                      <m:t>𝜎</m:t>
                    </m:r>
                  </m:oMath>
                </a14:m>
                <a:r>
                  <a:rPr lang="ja-JP" altLang="ja-JP" dirty="0"/>
                  <a:t>に等しくなる</a:t>
                </a:r>
                <a:endParaRPr lang="en-US" altLang="ja-JP" dirty="0"/>
              </a:p>
              <a:p>
                <a:r>
                  <a:rPr lang="ja-JP" altLang="en-US" dirty="0"/>
                  <a:t>利潤</a:t>
                </a:r>
                <a14:m>
                  <m:oMath xmlns:m="http://schemas.openxmlformats.org/officeDocument/2006/math">
                    <m:r>
                      <a:rPr lang="ja-JP" altLang="en-US" i="1" smtClean="0">
                        <a:latin typeface="Cambria Math" panose="02040503050406030204" pitchFamily="18" charset="0"/>
                      </a:rPr>
                      <m:t>最大化条件</m:t>
                    </m:r>
                    <m:r>
                      <a:rPr lang="ja-JP" altLang="en-US"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r>
                          <a:rPr lang="en-US" altLang="ja-JP" i="1">
                            <a:latin typeface="Cambria Math" panose="02040503050406030204" pitchFamily="18" charset="0"/>
                          </a:rPr>
                          <m:t>𝜔</m:t>
                        </m:r>
                      </m:den>
                    </m:f>
                    <m:r>
                      <a:rPr lang="en-US" altLang="ja-JP">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𝛽𝜎</m:t>
                        </m:r>
                      </m:num>
                      <m:den>
                        <m:r>
                          <a:rPr lang="en-US" altLang="ja-JP" i="1">
                            <a:latin typeface="Cambria Math" panose="02040503050406030204" pitchFamily="18" charset="0"/>
                          </a:rPr>
                          <m:t>𝜎</m:t>
                        </m:r>
                        <m:r>
                          <a:rPr lang="en-US" altLang="ja-JP" i="1">
                            <a:latin typeface="Cambria Math" panose="02040503050406030204" pitchFamily="18" charset="0"/>
                          </a:rPr>
                          <m:t>−1</m:t>
                        </m:r>
                      </m:den>
                    </m:f>
                  </m:oMath>
                </a14:m>
                <a:r>
                  <a:rPr lang="en-US" altLang="ja-JP" dirty="0"/>
                  <a:t> </a:t>
                </a:r>
                <a:r>
                  <a:rPr lang="ja-JP" altLang="en-US" dirty="0"/>
                  <a:t>→ </a:t>
                </a:r>
                <a:r>
                  <a:rPr lang="ja-JP" altLang="ja-JP" dirty="0"/>
                  <a:t>均衡における実質賃金</a:t>
                </a:r>
                <a:r>
                  <a:rPr lang="ja-JP" altLang="en-US" dirty="0"/>
                  <a:t>：</a:t>
                </a:r>
                <a14:m>
                  <m:oMath xmlns:m="http://schemas.openxmlformats.org/officeDocument/2006/math">
                    <m:r>
                      <m:rPr>
                        <m:sty m:val="p"/>
                      </m:rPr>
                      <a:rPr lang="en-US" altLang="ja-JP">
                        <a:latin typeface="Cambria Math" panose="02040503050406030204" pitchFamily="18" charset="0"/>
                      </a:rPr>
                      <m:t>ω</m:t>
                    </m:r>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𝜎</m:t>
                        </m:r>
                        <m:r>
                          <a:rPr lang="en-US" altLang="ja-JP" i="1">
                            <a:latin typeface="Cambria Math" panose="02040503050406030204" pitchFamily="18" charset="0"/>
                          </a:rPr>
                          <m:t>−1</m:t>
                        </m:r>
                      </m:num>
                      <m:den>
                        <m:r>
                          <a:rPr lang="en-US" altLang="ja-JP" i="1">
                            <a:latin typeface="Cambria Math" panose="02040503050406030204" pitchFamily="18" charset="0"/>
                          </a:rPr>
                          <m:t>𝛽𝜎</m:t>
                        </m:r>
                      </m:den>
                    </m:f>
                    <m:r>
                      <a:rPr lang="en-US" altLang="ja-JP" i="1">
                        <a:latin typeface="Cambria Math" panose="02040503050406030204" pitchFamily="18" charset="0"/>
                      </a:rPr>
                      <m:t>≡</m:t>
                    </m:r>
                    <m:acc>
                      <m:accPr>
                        <m:chr m:val="̅"/>
                        <m:ctrlPr>
                          <a:rPr lang="ja-JP" altLang="ja-JP" i="1">
                            <a:latin typeface="Cambria Math" panose="02040503050406030204" pitchFamily="18" charset="0"/>
                          </a:rPr>
                        </m:ctrlPr>
                      </m:accPr>
                      <m:e>
                        <m:r>
                          <a:rPr lang="en-US" altLang="ja-JP" i="1">
                            <a:latin typeface="Cambria Math" panose="02040503050406030204" pitchFamily="18" charset="0"/>
                          </a:rPr>
                          <m:t>𝜔</m:t>
                        </m:r>
                      </m:e>
                    </m:acc>
                  </m:oMath>
                </a14:m>
                <a:endParaRPr lang="en-US" altLang="ja-JP" dirty="0"/>
              </a:p>
              <a:p>
                <a:pPr lvl="1"/>
                <a:r>
                  <a:rPr lang="ja-JP" altLang="ja-JP" dirty="0"/>
                  <a:t>貿易前後で</a:t>
                </a:r>
                <a:r>
                  <a:rPr lang="ja-JP" altLang="en-US" dirty="0"/>
                  <a:t>同じ値</a:t>
                </a:r>
                <a:endParaRPr lang="en-US" altLang="ja-JP" dirty="0"/>
              </a:p>
              <a:p>
                <a:r>
                  <a:rPr lang="ja-JP" altLang="en-US" dirty="0"/>
                  <a:t>→ </a:t>
                </a:r>
                <a:r>
                  <a:rPr lang="ja-JP" altLang="ja-JP" dirty="0"/>
                  <a:t>各製品の均衡生産量</a:t>
                </a:r>
                <a:r>
                  <a:rPr lang="ja-JP" altLang="en-US" dirty="0"/>
                  <a:t>：</a:t>
                </a:r>
                <a14:m>
                  <m:oMath xmlns:m="http://schemas.openxmlformats.org/officeDocument/2006/math">
                    <m:r>
                      <a:rPr lang="en-US" altLang="ja-JP" i="1">
                        <a:latin typeface="Cambria Math" panose="02040503050406030204" pitchFamily="18" charset="0"/>
                      </a:rPr>
                      <m:t>𝑥</m:t>
                    </m:r>
                    <m:r>
                      <a:rPr lang="en-US" altLang="ja-JP" i="1">
                        <a:latin typeface="Cambria Math" panose="02040503050406030204" pitchFamily="18" charset="0"/>
                      </a:rPr>
                      <m:t>=</m:t>
                    </m:r>
                    <m:f>
                      <m:fPr>
                        <m:ctrlPr>
                          <a:rPr lang="en-US" altLang="ja-JP" i="1" smtClean="0">
                            <a:latin typeface="Cambria Math" panose="02040503050406030204" pitchFamily="18" charset="0"/>
                          </a:rPr>
                        </m:ctrlPr>
                      </m:fPr>
                      <m:num>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𝜙</m:t>
                        </m:r>
                      </m:num>
                      <m:den>
                        <m:r>
                          <a:rPr lang="en-US" altLang="ja-JP" i="1">
                            <a:latin typeface="Cambria Math" panose="02040503050406030204" pitchFamily="18" charset="0"/>
                          </a:rPr>
                          <m:t>𝛽</m:t>
                        </m:r>
                      </m:den>
                    </m:f>
                  </m:oMath>
                </a14:m>
                <a:endParaRPr lang="en-US" altLang="ja-JP" dirty="0"/>
              </a:p>
              <a:p>
                <a:pPr lvl="1"/>
                <a:r>
                  <a:rPr lang="ja-JP" altLang="ja-JP" dirty="0"/>
                  <a:t>貿易前後で変化しない</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00806"/>
              </a:xfrm>
              <a:blipFill>
                <a:blip r:embed="rId2"/>
                <a:stretch>
                  <a:fillRect l="-928" t="-3173" b="-139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28</a:t>
            </a:fld>
            <a:endParaRPr kumimoji="1" lang="ja-JP" altLang="en-US" dirty="0"/>
          </a:p>
        </p:txBody>
      </p:sp>
      <mc:AlternateContent xmlns:mc="http://schemas.openxmlformats.org/markup-compatibility/2006" xmlns:a14="http://schemas.microsoft.com/office/drawing/2010/main">
        <mc:Choice Requires="a14">
          <p:sp>
            <p:nvSpPr>
              <p:cNvPr id="5" name="正方形/長方形 4"/>
              <p:cNvSpPr/>
              <p:nvPr/>
            </p:nvSpPr>
            <p:spPr>
              <a:xfrm>
                <a:off x="3292476" y="2191450"/>
                <a:ext cx="5607048" cy="7888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i="1" smtClean="0">
                          <a:latin typeface="Cambria Math" panose="02040503050406030204" pitchFamily="18" charset="0"/>
                        </a:rPr>
                        <m:t>𝑈</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1</m:t>
                              </m:r>
                            </m:sub>
                          </m:sSub>
                          <m:r>
                            <a:rPr lang="en-US" altLang="ja-JP">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2</m:t>
                              </m:r>
                            </m:sub>
                          </m:sSub>
                          <m:r>
                            <a:rPr lang="en-US" altLang="ja-JP">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𝑁</m:t>
                              </m:r>
                            </m:sub>
                          </m:sSub>
                        </m:e>
                      </m:d>
                      <m:r>
                        <a:rPr lang="en-US" altLang="ja-JP">
                          <a:latin typeface="Cambria Math" panose="02040503050406030204" pitchFamily="18" charset="0"/>
                        </a:rPr>
                        <m:t>=</m:t>
                      </m:r>
                      <m:sSup>
                        <m:sSupPr>
                          <m:ctrlPr>
                            <a:rPr lang="ja-JP" altLang="ja-JP" i="1">
                              <a:latin typeface="Cambria Math" panose="02040503050406030204" pitchFamily="18" charset="0"/>
                            </a:rPr>
                          </m:ctrlPr>
                        </m:sSupPr>
                        <m:e>
                          <m:d>
                            <m:dPr>
                              <m:ctrlPr>
                                <a:rPr lang="ja-JP" altLang="ja-JP" i="1">
                                  <a:latin typeface="Cambria Math" panose="02040503050406030204" pitchFamily="18" charset="0"/>
                                </a:rPr>
                              </m:ctrlPr>
                            </m:dPr>
                            <m:e>
                              <m:nary>
                                <m:naryPr>
                                  <m:chr m:val="∑"/>
                                  <m:limLoc m:val="subSup"/>
                                  <m:ctrlPr>
                                    <a:rPr lang="ja-JP" altLang="ja-JP" i="1">
                                      <a:latin typeface="Cambria Math" panose="02040503050406030204" pitchFamily="18" charset="0"/>
                                    </a:rPr>
                                  </m:ctrlPr>
                                </m:naryPr>
                                <m:sub>
                                  <m:r>
                                    <a:rPr lang="en-US" altLang="ja-JP" i="1">
                                      <a:latin typeface="Cambria Math" panose="02040503050406030204" pitchFamily="18" charset="0"/>
                                    </a:rPr>
                                    <m:t>𝑖</m:t>
                                  </m:r>
                                  <m:r>
                                    <a:rPr lang="en-US" altLang="ja-JP" i="1">
                                      <a:latin typeface="Cambria Math" panose="02040503050406030204" pitchFamily="18" charset="0"/>
                                    </a:rPr>
                                    <m:t>=1</m:t>
                                  </m:r>
                                </m:sub>
                                <m:sup>
                                  <m:r>
                                    <a:rPr lang="en-US" altLang="ja-JP" i="1">
                                      <a:latin typeface="Cambria Math" panose="02040503050406030204" pitchFamily="18" charset="0"/>
                                    </a:rPr>
                                    <m:t>𝑁</m:t>
                                  </m:r>
                                </m:sup>
                                <m:e>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𝑖</m:t>
                                          </m:r>
                                        </m:sub>
                                      </m:sSub>
                                    </m:e>
                                    <m:sup>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m:t>
                                      </m:r>
                                      <m:r>
                                        <a:rPr lang="en-US" altLang="ja-JP" i="1">
                                          <a:latin typeface="Cambria Math" panose="02040503050406030204" pitchFamily="18" charset="0"/>
                                        </a:rPr>
                                        <m:t>𝜎</m:t>
                                      </m:r>
                                    </m:sup>
                                  </m:sSup>
                                </m:e>
                              </m:nary>
                            </m:e>
                          </m:d>
                        </m:e>
                        <m:sup>
                          <m:r>
                            <a:rPr lang="en-US" altLang="ja-JP" i="1">
                              <a:latin typeface="Cambria Math" panose="02040503050406030204" pitchFamily="18" charset="0"/>
                            </a:rPr>
                            <m:t>𝜎</m:t>
                          </m:r>
                          <m:r>
                            <a:rPr lang="en-US" altLang="ja-JP" i="1">
                              <a:latin typeface="Cambria Math" panose="02040503050406030204" pitchFamily="18" charset="0"/>
                            </a:rPr>
                            <m:t>/</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r>
                        <a:rPr lang="en-US" altLang="ja-JP" b="0" i="1" smtClean="0">
                          <a:latin typeface="Cambria Math" panose="02040503050406030204" pitchFamily="18" charset="0"/>
                        </a:rPr>
                        <m:t>,  </m:t>
                      </m:r>
                      <m:r>
                        <a:rPr lang="en-US" altLang="ja-JP" i="1">
                          <a:latin typeface="Cambria Math" panose="02040503050406030204" pitchFamily="18" charset="0"/>
                        </a:rPr>
                        <m:t>𝜎</m:t>
                      </m:r>
                      <m:r>
                        <a:rPr lang="en-US" altLang="ja-JP" i="1">
                          <a:latin typeface="Cambria Math" panose="02040503050406030204" pitchFamily="18" charset="0"/>
                        </a:rPr>
                        <m:t>&gt;1</m:t>
                      </m:r>
                    </m:oMath>
                  </m:oMathPara>
                </a14:m>
                <a:endParaRPr lang="ja-JP" altLang="en-US" dirty="0"/>
              </a:p>
            </p:txBody>
          </p:sp>
        </mc:Choice>
        <mc:Fallback xmlns="">
          <p:sp>
            <p:nvSpPr>
              <p:cNvPr id="5" name="正方形/長方形 4"/>
              <p:cNvSpPr>
                <a:spLocks noRot="1" noChangeAspect="1" noMove="1" noResize="1" noEditPoints="1" noAdjustHandles="1" noChangeArrowheads="1" noChangeShapeType="1" noTextEdit="1"/>
              </p:cNvSpPr>
              <p:nvPr/>
            </p:nvSpPr>
            <p:spPr>
              <a:xfrm>
                <a:off x="3292476" y="2191450"/>
                <a:ext cx="5607048" cy="788806"/>
              </a:xfrm>
              <a:prstGeom prst="rect">
                <a:avLst/>
              </a:prstGeom>
              <a:blipFill rotWithShape="0">
                <a:blip r:embed="rId3"/>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386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left)">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wipe(left)">
                                      <p:cBhvr>
                                        <p:cTn id="34" dur="500"/>
                                        <p:tgtEl>
                                          <p:spTgt spid="3">
                                            <p:txEl>
                                              <p:pRg st="7" end="7"/>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wipe(left)">
                                      <p:cBhvr>
                                        <p:cTn id="38" dur="1000"/>
                                        <p:tgtEl>
                                          <p:spTgt spid="3">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wipe(left)">
                                      <p:cBhvr>
                                        <p:cTn id="43" dur="500"/>
                                        <p:tgtEl>
                                          <p:spTgt spid="3">
                                            <p:txEl>
                                              <p:pRg st="9" end="9"/>
                                            </p:txEl>
                                          </p:spTgt>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ipe(left)">
                                      <p:cBhvr>
                                        <p:cTn id="4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産業内貿易と貿易利益（つづき）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95852"/>
              </a:xfrm>
            </p:spPr>
            <p:txBody>
              <a:bodyPr>
                <a:normAutofit lnSpcReduction="10000"/>
              </a:bodyPr>
              <a:lstStyle/>
              <a:p>
                <a:r>
                  <a:rPr lang="ja-JP" altLang="ja-JP" dirty="0"/>
                  <a:t>自国で消費可能な財の種類：</a:t>
                </a:r>
                <a:endParaRPr lang="en-US" altLang="ja-JP" dirty="0"/>
              </a:p>
              <a:p>
                <a:pPr lvl="1"/>
                <a:r>
                  <a:rPr lang="ja-JP" altLang="ja-JP" dirty="0"/>
                  <a:t>閉鎖経済</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i="1">
                            <a:latin typeface="Cambria Math" panose="02040503050406030204" pitchFamily="18" charset="0"/>
                          </a:rPr>
                          <m:t>𝐿</m:t>
                        </m:r>
                      </m:num>
                      <m:den>
                        <m:r>
                          <a:rPr lang="en-US" altLang="ja-JP" i="1">
                            <a:latin typeface="Cambria Math" panose="02040503050406030204" pitchFamily="18" charset="0"/>
                          </a:rPr>
                          <m:t>𝜎𝜙</m:t>
                        </m:r>
                      </m:den>
                    </m:f>
                  </m:oMath>
                </a14:m>
                <a:endParaRPr lang="en-US" altLang="ja-JP" dirty="0"/>
              </a:p>
              <a:p>
                <a:pPr lvl="1"/>
                <a:r>
                  <a:rPr lang="ja-JP" altLang="ja-JP" dirty="0"/>
                  <a:t>自由貿易</a:t>
                </a:r>
                <a:r>
                  <a:rPr lang="ja-JP" altLang="en-US" dirty="0"/>
                  <a:t>：</a:t>
                </a:r>
                <a14:m>
                  <m:oMath xmlns:m="http://schemas.openxmlformats.org/officeDocument/2006/math">
                    <m:sSubSup>
                      <m:sSubSupPr>
                        <m:ctrlPr>
                          <a:rPr lang="ja-JP" altLang="ja-JP" i="1">
                            <a:latin typeface="Cambria Math" panose="02040503050406030204" pitchFamily="18" charset="0"/>
                          </a:rPr>
                        </m:ctrlPr>
                      </m:sSub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i="1">
                        <a:latin typeface="Cambria Math" panose="02040503050406030204" pitchFamily="18" charset="0"/>
                      </a:rPr>
                      <m:t>=</m:t>
                    </m:r>
                    <m:f>
                      <m:fPr>
                        <m:ctrlPr>
                          <a:rPr lang="ja-JP" altLang="ja-JP" i="1">
                            <a:latin typeface="Cambria Math" panose="02040503050406030204" pitchFamily="18" charset="0"/>
                          </a:rPr>
                        </m:ctrlPr>
                      </m:fPr>
                      <m:num>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r>
                              <a:rPr lang="en-US" altLang="ja-JP" i="1">
                                <a:latin typeface="Cambria Math" panose="02040503050406030204" pitchFamily="18" charset="0"/>
                              </a:rPr>
                              <m:t>+</m:t>
                            </m:r>
                            <m:r>
                              <a:rPr lang="en-US" altLang="ja-JP" i="1">
                                <a:latin typeface="Cambria Math" panose="02040503050406030204" pitchFamily="18" charset="0"/>
                              </a:rPr>
                              <m:t>𝐿</m:t>
                            </m:r>
                          </m:e>
                          <m:sup>
                            <m:r>
                              <a:rPr lang="en-US" altLang="ja-JP" i="1">
                                <a:latin typeface="Cambria Math" panose="02040503050406030204" pitchFamily="18" charset="0"/>
                              </a:rPr>
                              <m:t>∗</m:t>
                            </m:r>
                          </m:sup>
                        </m:sSup>
                      </m:num>
                      <m:den>
                        <m:r>
                          <a:rPr lang="en-US" altLang="ja-JP" i="1">
                            <a:latin typeface="Cambria Math" panose="02040503050406030204" pitchFamily="18" charset="0"/>
                          </a:rPr>
                          <m:t>𝜎𝜙</m:t>
                        </m:r>
                      </m:den>
                    </m:f>
                  </m:oMath>
                </a14:m>
                <a:endParaRPr lang="en-US" altLang="ja-JP" dirty="0"/>
              </a:p>
              <a:p>
                <a:r>
                  <a:rPr lang="ja-JP" altLang="ja-JP" dirty="0"/>
                  <a:t>長期均衡</a:t>
                </a:r>
                <a:r>
                  <a:rPr lang="ja-JP" altLang="en-US" dirty="0"/>
                  <a:t>で</a:t>
                </a:r>
                <a:r>
                  <a:rPr lang="ja-JP" altLang="ja-JP" dirty="0"/>
                  <a:t>は企業の利潤はゼロ</a:t>
                </a:r>
                <a:r>
                  <a:rPr lang="en-US" altLang="ja-JP" dirty="0"/>
                  <a:t> </a:t>
                </a:r>
                <a:r>
                  <a:rPr lang="ja-JP" altLang="en-US" dirty="0"/>
                  <a:t>→</a:t>
                </a:r>
                <a:r>
                  <a:rPr lang="en-US" altLang="ja-JP" dirty="0"/>
                  <a:t> </a:t>
                </a:r>
                <a:r>
                  <a:rPr lang="ja-JP" altLang="ja-JP" dirty="0"/>
                  <a:t>家計の所得</a:t>
                </a:r>
                <a:r>
                  <a:rPr lang="ja-JP" altLang="en-US" dirty="0"/>
                  <a:t>＝</a:t>
                </a:r>
                <a:r>
                  <a:rPr lang="ja-JP" altLang="ja-JP" dirty="0"/>
                  <a:t>労働所得</a:t>
                </a:r>
                <a:endParaRPr lang="en-US" altLang="ja-JP" dirty="0"/>
              </a:p>
              <a:p>
                <a:r>
                  <a:rPr lang="ja-JP" altLang="en-US" dirty="0"/>
                  <a:t>→ </a:t>
                </a:r>
                <a:r>
                  <a:rPr lang="ja-JP" altLang="ja-JP" dirty="0"/>
                  <a:t>自国の各消費者</a:t>
                </a:r>
                <a:r>
                  <a:rPr lang="ja-JP" altLang="en-US" dirty="0"/>
                  <a:t>（</a:t>
                </a:r>
                <a:r>
                  <a:rPr lang="en-US" altLang="ja-JP" dirty="0"/>
                  <a:t>1</a:t>
                </a:r>
                <a:r>
                  <a:rPr lang="ja-JP" altLang="ja-JP" dirty="0"/>
                  <a:t>単位の労働を供給</a:t>
                </a:r>
                <a:r>
                  <a:rPr lang="ja-JP" altLang="en-US" dirty="0"/>
                  <a:t>）</a:t>
                </a:r>
                <a:r>
                  <a:rPr lang="ja-JP" altLang="ja-JP" dirty="0"/>
                  <a:t>の予算制約式</a:t>
                </a:r>
                <a:r>
                  <a:rPr lang="ja-JP" altLang="en-US" dirty="0"/>
                  <a:t>：</a:t>
                </a:r>
                <a:endParaRPr lang="en-US" altLang="ja-JP" dirty="0"/>
              </a:p>
              <a:p>
                <a:pPr lvl="1"/>
                <a:r>
                  <a:rPr lang="ja-JP" altLang="ja-JP" dirty="0"/>
                  <a:t>閉鎖経済</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r>
                      <a:rPr lang="en-US" altLang="ja-JP" i="1">
                        <a:latin typeface="Cambria Math" panose="02040503050406030204" pitchFamily="18" charset="0"/>
                      </a:rPr>
                      <m:t>𝑝𝑞</m:t>
                    </m:r>
                    <m:r>
                      <a:rPr lang="en-US" altLang="ja-JP" i="1">
                        <a:latin typeface="Cambria Math" panose="02040503050406030204" pitchFamily="18" charset="0"/>
                      </a:rPr>
                      <m:t>=</m:t>
                    </m:r>
                    <m:r>
                      <a:rPr lang="en-US" altLang="ja-JP" i="1">
                        <a:latin typeface="Cambria Math" panose="02040503050406030204" pitchFamily="18" charset="0"/>
                      </a:rPr>
                      <m:t>𝑤</m:t>
                    </m:r>
                  </m:oMath>
                </a14:m>
                <a:endParaRPr lang="en-US" altLang="ja-JP" dirty="0"/>
              </a:p>
              <a:p>
                <a:pPr lvl="1"/>
                <a:r>
                  <a:rPr lang="ja-JP" altLang="en-US" dirty="0"/>
                  <a:t>自由貿易：</a:t>
                </a:r>
                <a14:m>
                  <m:oMath xmlns:m="http://schemas.openxmlformats.org/officeDocument/2006/math">
                    <m:d>
                      <m:dPr>
                        <m:ctrlPr>
                          <a:rPr lang="ja-JP" altLang="ja-JP" i="1">
                            <a:latin typeface="Cambria Math" panose="02040503050406030204" pitchFamily="18" charset="0"/>
                          </a:rPr>
                        </m:ctrlPr>
                      </m:dPr>
                      <m:e>
                        <m:sSubSup>
                          <m:sSubSupPr>
                            <m:ctrlPr>
                              <a:rPr lang="ja-JP" altLang="ja-JP" i="1">
                                <a:latin typeface="Cambria Math" panose="02040503050406030204" pitchFamily="18" charset="0"/>
                              </a:rPr>
                            </m:ctrlPr>
                          </m:sSub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e>
                    </m:d>
                    <m:r>
                      <a:rPr lang="en-US" altLang="ja-JP" i="1">
                        <a:latin typeface="Cambria Math" panose="02040503050406030204" pitchFamily="18" charset="0"/>
                      </a:rPr>
                      <m:t>𝑝𝑞</m:t>
                    </m:r>
                    <m:r>
                      <a:rPr lang="en-US" altLang="ja-JP" i="1">
                        <a:latin typeface="Cambria Math" panose="02040503050406030204" pitchFamily="18" charset="0"/>
                      </a:rPr>
                      <m:t>=</m:t>
                    </m:r>
                    <m:r>
                      <a:rPr lang="en-US" altLang="ja-JP" i="1">
                        <a:latin typeface="Cambria Math" panose="02040503050406030204" pitchFamily="18" charset="0"/>
                      </a:rPr>
                      <m:t>𝑤</m:t>
                    </m:r>
                  </m:oMath>
                </a14:m>
                <a:endParaRPr lang="en-US" altLang="ja-JP" dirty="0"/>
              </a:p>
              <a:p>
                <a:r>
                  <a:rPr lang="ja-JP" altLang="en-US" dirty="0"/>
                  <a:t>→ </a:t>
                </a:r>
                <a:r>
                  <a:rPr lang="ja-JP" altLang="ja-JP" dirty="0"/>
                  <a:t>均衡における各製品の一人当たり消費量</a:t>
                </a:r>
                <a:r>
                  <a:rPr lang="ja-JP" altLang="en-US" dirty="0"/>
                  <a:t>：</a:t>
                </a:r>
                <a:endParaRPr lang="en-US" altLang="ja-JP" dirty="0"/>
              </a:p>
              <a:p>
                <a:pPr lvl="1"/>
                <a:r>
                  <a:rPr lang="ja-JP" altLang="ja-JP" dirty="0"/>
                  <a:t>閉鎖経済</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𝐴</m:t>
                        </m:r>
                      </m:sub>
                    </m:sSub>
                    <m:r>
                      <a:rPr lang="en-US" altLang="ja-JP" i="1">
                        <a:latin typeface="Cambria Math" panose="02040503050406030204" pitchFamily="18" charset="0"/>
                      </a:rPr>
                      <m:t>=</m:t>
                    </m:r>
                    <m:f>
                      <m:fPr>
                        <m:ctrlPr>
                          <a:rPr lang="en-US" altLang="ja-JP" i="1" smtClean="0">
                            <a:latin typeface="Cambria Math" panose="02040503050406030204" pitchFamily="18" charset="0"/>
                          </a:rPr>
                        </m:ctrlPr>
                      </m:fPr>
                      <m:num>
                        <m:acc>
                          <m:accPr>
                            <m:chr m:val="̅"/>
                            <m:ctrlPr>
                              <a:rPr lang="ja-JP" altLang="ja-JP" i="1">
                                <a:latin typeface="Cambria Math" panose="02040503050406030204" pitchFamily="18" charset="0"/>
                              </a:rPr>
                            </m:ctrlPr>
                          </m:accPr>
                          <m:e>
                            <m:r>
                              <a:rPr lang="en-US" altLang="ja-JP" i="1">
                                <a:latin typeface="Cambria Math" panose="02040503050406030204" pitchFamily="18" charset="0"/>
                              </a:rPr>
                              <m:t>𝜔</m:t>
                            </m:r>
                          </m:e>
                        </m:acc>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den>
                    </m:f>
                    <m:r>
                      <a:rPr lang="en-US" altLang="ja-JP" i="1">
                        <a:latin typeface="Cambria Math" panose="02040503050406030204" pitchFamily="18" charset="0"/>
                      </a:rPr>
                      <m:t>=</m:t>
                    </m:r>
                    <m:f>
                      <m:fPr>
                        <m:ctrlPr>
                          <a:rPr lang="ja-JP" altLang="ja-JP" i="1">
                            <a:latin typeface="Cambria Math" panose="02040503050406030204" pitchFamily="18" charset="0"/>
                          </a:rPr>
                        </m:ctrlPr>
                      </m:fPr>
                      <m:num>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𝜙</m:t>
                        </m:r>
                      </m:num>
                      <m:den>
                        <m:r>
                          <a:rPr lang="en-US" altLang="ja-JP" i="1">
                            <a:latin typeface="Cambria Math" panose="02040503050406030204" pitchFamily="18" charset="0"/>
                          </a:rPr>
                          <m:t>𝛽</m:t>
                        </m:r>
                        <m:r>
                          <a:rPr lang="en-US" altLang="ja-JP" i="1">
                            <a:latin typeface="Cambria Math" panose="02040503050406030204" pitchFamily="18" charset="0"/>
                          </a:rPr>
                          <m:t>𝐿</m:t>
                        </m:r>
                      </m:den>
                    </m:f>
                  </m:oMath>
                </a14:m>
                <a:endParaRPr lang="en-US" altLang="ja-JP" dirty="0"/>
              </a:p>
              <a:p>
                <a:pPr lvl="1"/>
                <a:r>
                  <a:rPr lang="ja-JP" altLang="ja-JP" dirty="0"/>
                  <a:t>自由貿易</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r>
                      <a:rPr lang="en-US" altLang="ja-JP" i="1">
                        <a:latin typeface="Cambria Math" panose="02040503050406030204" pitchFamily="18" charset="0"/>
                      </a:rPr>
                      <m:t>=</m:t>
                    </m:r>
                    <m:f>
                      <m:fPr>
                        <m:ctrlPr>
                          <a:rPr lang="en-US" altLang="ja-JP" i="1">
                            <a:latin typeface="Cambria Math" panose="02040503050406030204" pitchFamily="18" charset="0"/>
                          </a:rPr>
                        </m:ctrlPr>
                      </m:fPr>
                      <m:num>
                        <m:acc>
                          <m:accPr>
                            <m:chr m:val="̅"/>
                            <m:ctrlPr>
                              <a:rPr lang="ja-JP" altLang="ja-JP" i="1">
                                <a:latin typeface="Cambria Math" panose="02040503050406030204" pitchFamily="18" charset="0"/>
                              </a:rPr>
                            </m:ctrlPr>
                          </m:accPr>
                          <m:e>
                            <m:r>
                              <a:rPr lang="en-US" altLang="ja-JP" i="1">
                                <a:latin typeface="Cambria Math" panose="02040503050406030204" pitchFamily="18" charset="0"/>
                              </a:rPr>
                              <m:t>𝜔</m:t>
                            </m:r>
                          </m:e>
                        </m:acc>
                      </m:num>
                      <m:den>
                        <m:sSubSup>
                          <m:sSubSupPr>
                            <m:ctrlPr>
                              <a:rPr lang="ja-JP" altLang="ja-JP" i="1">
                                <a:latin typeface="Cambria Math" panose="02040503050406030204" pitchFamily="18" charset="0"/>
                              </a:rPr>
                            </m:ctrlPr>
                          </m:sSub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den>
                    </m:f>
                    <m:r>
                      <a:rPr lang="en-US" altLang="ja-JP" i="1">
                        <a:latin typeface="Cambria Math" panose="02040503050406030204" pitchFamily="18" charset="0"/>
                      </a:rPr>
                      <m:t>=</m:t>
                    </m:r>
                    <m:f>
                      <m:fPr>
                        <m:ctrlPr>
                          <a:rPr lang="ja-JP" altLang="ja-JP" i="1">
                            <a:latin typeface="Cambria Math" panose="02040503050406030204" pitchFamily="18" charset="0"/>
                          </a:rPr>
                        </m:ctrlPr>
                      </m:fPr>
                      <m:num>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𝜙</m:t>
                        </m:r>
                      </m:num>
                      <m:den>
                        <m:r>
                          <a:rPr lang="en-US" altLang="ja-JP" i="1">
                            <a:latin typeface="Cambria Math" panose="02040503050406030204" pitchFamily="18" charset="0"/>
                          </a:rPr>
                          <m:t>𝛽</m:t>
                        </m:r>
                        <m:d>
                          <m:dPr>
                            <m:ctrlPr>
                              <a:rPr lang="ja-JP" altLang="ja-JP" i="1">
                                <a:latin typeface="Cambria Math" panose="02040503050406030204" pitchFamily="18" charset="0"/>
                              </a:rPr>
                            </m:ctrlPr>
                          </m:dPr>
                          <m:e>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r>
                                  <a:rPr lang="en-US" altLang="ja-JP" i="1">
                                    <a:latin typeface="Cambria Math" panose="02040503050406030204" pitchFamily="18" charset="0"/>
                                  </a:rPr>
                                  <m:t>+</m:t>
                                </m:r>
                                <m:r>
                                  <a:rPr lang="en-US" altLang="ja-JP" i="1">
                                    <a:latin typeface="Cambria Math" panose="02040503050406030204" pitchFamily="18" charset="0"/>
                                  </a:rPr>
                                  <m:t>𝐿</m:t>
                                </m:r>
                              </m:e>
                              <m:sup>
                                <m:r>
                                  <a:rPr lang="en-US" altLang="ja-JP" i="1">
                                    <a:latin typeface="Cambria Math" panose="02040503050406030204" pitchFamily="18" charset="0"/>
                                  </a:rPr>
                                  <m:t>∗</m:t>
                                </m:r>
                              </m:sup>
                            </m:sSup>
                          </m:e>
                        </m:d>
                      </m:den>
                    </m:f>
                  </m:oMath>
                </a14:m>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95852"/>
              </a:xfrm>
              <a:blipFill>
                <a:blip r:embed="rId2"/>
                <a:stretch>
                  <a:fillRect l="-1043" t="-348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29</a:t>
            </a:fld>
            <a:endParaRPr kumimoji="1" lang="ja-JP" altLang="en-US" dirty="0"/>
          </a:p>
        </p:txBody>
      </p:sp>
    </p:spTree>
    <p:extLst>
      <p:ext uri="{BB962C8B-B14F-4D97-AF65-F5344CB8AC3E}">
        <p14:creationId xmlns:p14="http://schemas.microsoft.com/office/powerpoint/2010/main" val="301249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500"/>
                                        <p:tgtEl>
                                          <p:spTgt spid="3">
                                            <p:txEl>
                                              <p:pRg st="8" end="8"/>
                                            </p:txEl>
                                          </p:spTgt>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left)">
                                      <p:cBhvr>
                                        <p:cTn id="4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産業間貿易と産業内貿易（つづき）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fontScale="92500" lnSpcReduction="10000"/>
              </a:bodyPr>
              <a:lstStyle/>
              <a:p>
                <a:r>
                  <a:rPr lang="ja-JP" altLang="en-US" dirty="0"/>
                  <a:t>産業内貿易の程度を示す代表的な指標・・・・グルーベル</a:t>
                </a:r>
                <a:r>
                  <a:rPr lang="en-US" altLang="ja-JP" dirty="0"/>
                  <a:t>=</a:t>
                </a:r>
                <a:r>
                  <a:rPr lang="ja-JP" altLang="en-US" dirty="0"/>
                  <a:t>ロイド指数</a:t>
                </a:r>
                <a:endParaRPr lang="en-US" altLang="ja-JP" dirty="0"/>
              </a:p>
              <a:p>
                <a:r>
                  <a:rPr lang="ja-JP" altLang="en-US" dirty="0"/>
                  <a:t>グルーベル</a:t>
                </a:r>
                <a:r>
                  <a:rPr lang="en-US" altLang="ja-JP" dirty="0"/>
                  <a:t>=</a:t>
                </a:r>
                <a:r>
                  <a:rPr lang="ja-JP" altLang="en-US" dirty="0"/>
                  <a:t>ロイド指数：</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𝐺𝐿</m:t>
                        </m:r>
                      </m:e>
                      <m:sub>
                        <m:r>
                          <a:rPr lang="en-US" altLang="ja-JP" i="1">
                            <a:latin typeface="Cambria Math" panose="02040503050406030204" pitchFamily="18" charset="0"/>
                          </a:rPr>
                          <m:t>𝑗</m:t>
                        </m:r>
                      </m:sub>
                    </m:sSub>
                    <m:r>
                      <a:rPr lang="en-US" altLang="ja-JP" i="1">
                        <a:latin typeface="Cambria Math" panose="02040503050406030204" pitchFamily="18" charset="0"/>
                      </a:rPr>
                      <m:t>=1−</m:t>
                    </m:r>
                    <m:f>
                      <m:fPr>
                        <m:ctrlPr>
                          <a:rPr lang="ja-JP" altLang="ja-JP" i="1">
                            <a:latin typeface="Cambria Math" panose="02040503050406030204" pitchFamily="18" charset="0"/>
                          </a:rPr>
                        </m:ctrlPr>
                      </m:fPr>
                      <m:num>
                        <m:d>
                          <m:dPr>
                            <m:begChr m:val="|"/>
                            <m:endChr m:val="|"/>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e>
                              <m:sub>
                                <m:r>
                                  <a:rPr lang="en-US" altLang="ja-JP" i="1">
                                    <a:latin typeface="Cambria Math" panose="02040503050406030204" pitchFamily="18" charset="0"/>
                                  </a:rPr>
                                  <m:t>𝑗</m:t>
                                </m:r>
                              </m:sub>
                            </m:sSub>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𝐼𝑀</m:t>
                                </m:r>
                              </m:e>
                              <m:sub>
                                <m:r>
                                  <a:rPr lang="en-US" altLang="ja-JP" i="1">
                                    <a:latin typeface="Cambria Math" panose="02040503050406030204" pitchFamily="18" charset="0"/>
                                  </a:rPr>
                                  <m:t>𝑗</m:t>
                                </m:r>
                              </m:sub>
                            </m:sSub>
                          </m:e>
                        </m:d>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e>
                          <m:sub>
                            <m:r>
                              <a:rPr lang="en-US" altLang="ja-JP" i="1">
                                <a:latin typeface="Cambria Math" panose="02040503050406030204" pitchFamily="18" charset="0"/>
                              </a:rPr>
                              <m:t>𝑗</m:t>
                            </m:r>
                          </m:sub>
                        </m:sSub>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𝐼𝑀</m:t>
                            </m:r>
                          </m:e>
                          <m:sub>
                            <m:r>
                              <a:rPr lang="en-US" altLang="ja-JP" i="1">
                                <a:latin typeface="Cambria Math" panose="02040503050406030204" pitchFamily="18" charset="0"/>
                              </a:rPr>
                              <m:t>𝑗</m:t>
                            </m:r>
                          </m:sub>
                        </m:sSub>
                      </m:den>
                    </m:f>
                  </m:oMath>
                </a14:m>
                <a:endParaRPr lang="en-US" altLang="ja-JP" dirty="0"/>
              </a:p>
              <a:p>
                <a:pPr lvl="1"/>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e>
                      <m:sub>
                        <m:r>
                          <a:rPr lang="en-US" altLang="ja-JP" i="1">
                            <a:latin typeface="Cambria Math" panose="02040503050406030204" pitchFamily="18" charset="0"/>
                          </a:rPr>
                          <m:t>𝑗</m:t>
                        </m:r>
                      </m:sub>
                    </m:sSub>
                  </m:oMath>
                </a14:m>
                <a:r>
                  <a:rPr lang="ja-JP" altLang="en-US" dirty="0"/>
                  <a:t>：産業</a:t>
                </a:r>
                <a:r>
                  <a:rPr lang="en-US" altLang="ja-JP" dirty="0"/>
                  <a:t>j</a:t>
                </a:r>
                <a:r>
                  <a:rPr lang="ja-JP" altLang="en-US" dirty="0" err="1"/>
                  <a:t>の輸</a:t>
                </a:r>
                <a:r>
                  <a:rPr lang="ja-JP" altLang="en-US" dirty="0"/>
                  <a:t>出額、</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𝐼𝑀</m:t>
                        </m:r>
                      </m:e>
                      <m:sub>
                        <m:r>
                          <a:rPr lang="en-US" altLang="ja-JP" i="1">
                            <a:latin typeface="Cambria Math" panose="02040503050406030204" pitchFamily="18" charset="0"/>
                          </a:rPr>
                          <m:t>𝑗</m:t>
                        </m:r>
                      </m:sub>
                    </m:sSub>
                  </m:oMath>
                </a14:m>
                <a:r>
                  <a:rPr lang="ja-JP" altLang="en-US" dirty="0"/>
                  <a:t>：産業</a:t>
                </a:r>
                <a:r>
                  <a:rPr lang="en-US" altLang="ja-JP" dirty="0"/>
                  <a:t>j</a:t>
                </a:r>
                <a:r>
                  <a:rPr lang="ja-JP" altLang="en-US" dirty="0"/>
                  <a:t>の輸入額</a:t>
                </a:r>
                <a:endParaRPr lang="en-US" altLang="ja-JP" dirty="0"/>
              </a:p>
              <a:p>
                <a:r>
                  <a:rPr lang="ja-JP" altLang="en-US" dirty="0"/>
                  <a:t>グルーベル</a:t>
                </a:r>
                <a:r>
                  <a:rPr lang="en-US" altLang="ja-JP" dirty="0"/>
                  <a:t>=</a:t>
                </a:r>
                <a:r>
                  <a:rPr lang="ja-JP" altLang="en-US" dirty="0"/>
                  <a:t>ロイド指数は</a:t>
                </a:r>
                <a:r>
                  <a:rPr lang="en-US" altLang="ja-JP" dirty="0"/>
                  <a:t>0</a:t>
                </a:r>
                <a:r>
                  <a:rPr lang="ja-JP" altLang="en-US" dirty="0"/>
                  <a:t>と</a:t>
                </a:r>
                <a:r>
                  <a:rPr lang="en-US" altLang="ja-JP" dirty="0"/>
                  <a:t>1</a:t>
                </a:r>
                <a:r>
                  <a:rPr lang="ja-JP" altLang="en-US" dirty="0"/>
                  <a:t>の間をとり、産業内貿易が活発に行われているほど値は大きくなる</a:t>
                </a:r>
                <a:endParaRPr lang="en-US" altLang="ja-JP" dirty="0"/>
              </a:p>
              <a:p>
                <a:pPr lvl="1"/>
                <a:r>
                  <a:rPr lang="ja-JP" altLang="en-US" dirty="0"/>
                  <a:t>産業内貿易が全く行われていない（輸出</a:t>
                </a:r>
                <a:r>
                  <a:rPr lang="en-US" altLang="ja-JP" dirty="0"/>
                  <a:t>or</a:t>
                </a:r>
                <a:r>
                  <a:rPr lang="ja-JP" altLang="en-US" dirty="0"/>
                  <a:t>輸入のみが行われている） →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𝐺𝐿</m:t>
                        </m:r>
                      </m:e>
                      <m:sub>
                        <m:r>
                          <a:rPr lang="en-US" altLang="ja-JP" i="1">
                            <a:latin typeface="Cambria Math" panose="02040503050406030204" pitchFamily="18" charset="0"/>
                          </a:rPr>
                          <m:t>𝑗</m:t>
                        </m:r>
                      </m:sub>
                    </m:sSub>
                    <m:r>
                      <a:rPr lang="en-US" altLang="ja-JP" i="1">
                        <a:latin typeface="Cambria Math" panose="02040503050406030204" pitchFamily="18" charset="0"/>
                      </a:rPr>
                      <m:t>=</m:t>
                    </m:r>
                    <m:r>
                      <a:rPr lang="en-US" altLang="ja-JP" b="0" i="1" smtClean="0">
                        <a:latin typeface="Cambria Math" panose="02040503050406030204" pitchFamily="18" charset="0"/>
                      </a:rPr>
                      <m:t>0</m:t>
                    </m:r>
                  </m:oMath>
                </a14:m>
                <a:endParaRPr lang="en-US" altLang="ja-JP" dirty="0"/>
              </a:p>
              <a:p>
                <a:pPr lvl="1"/>
                <a:r>
                  <a:rPr lang="ja-JP" altLang="en-US" dirty="0"/>
                  <a:t>産業内貿易が非常に活発に行われていて、輸出額と輸入額が全く同額</a:t>
                </a:r>
                <a:r>
                  <a:rPr lang="en-US" altLang="ja-JP" dirty="0"/>
                  <a:t> </a:t>
                </a:r>
                <a:r>
                  <a:rPr lang="ja-JP" altLang="en-US" dirty="0"/>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𝐺𝐿</m:t>
                        </m:r>
                      </m:e>
                      <m:sub>
                        <m:r>
                          <a:rPr lang="en-US" altLang="ja-JP" i="1">
                            <a:latin typeface="Cambria Math" panose="02040503050406030204" pitchFamily="18" charset="0"/>
                          </a:rPr>
                          <m:t>𝑗</m:t>
                        </m:r>
                      </m:sub>
                    </m:sSub>
                    <m:r>
                      <a:rPr lang="en-US" altLang="ja-JP" i="1">
                        <a:latin typeface="Cambria Math" panose="02040503050406030204" pitchFamily="18" charset="0"/>
                      </a:rPr>
                      <m:t>=</m:t>
                    </m:r>
                    <m:r>
                      <a:rPr lang="en-US" altLang="ja-JP" b="0" i="0" smtClean="0">
                        <a:latin typeface="Cambria Math" panose="02040503050406030204" pitchFamily="18" charset="0"/>
                      </a:rPr>
                      <m:t>1</m:t>
                    </m:r>
                  </m:oMath>
                </a14:m>
                <a:endParaRPr lang="ja-JP" altLang="en-US" dirty="0"/>
              </a:p>
              <a:p>
                <a:r>
                  <a:rPr lang="ja-JP" altLang="en-US" dirty="0"/>
                  <a:t>一国全体のグルーベル</a:t>
                </a:r>
                <a:r>
                  <a:rPr lang="en-US" altLang="ja-JP" dirty="0"/>
                  <a:t>=</a:t>
                </a:r>
                <a:r>
                  <a:rPr lang="ja-JP" altLang="en-US" dirty="0"/>
                  <a:t>ロイド指数：</a:t>
                </a:r>
                <a14:m>
                  <m:oMath xmlns:m="http://schemas.openxmlformats.org/officeDocument/2006/math">
                    <m:r>
                      <a:rPr lang="en-US" altLang="ja-JP" i="1">
                        <a:latin typeface="Cambria Math" panose="02040503050406030204" pitchFamily="18" charset="0"/>
                      </a:rPr>
                      <m:t>𝐺𝐿</m:t>
                    </m:r>
                    <m:r>
                      <a:rPr lang="en-US" altLang="ja-JP" i="1">
                        <a:latin typeface="Cambria Math" panose="02040503050406030204" pitchFamily="18" charset="0"/>
                      </a:rPr>
                      <m:t>=1−</m:t>
                    </m:r>
                    <m:f>
                      <m:fPr>
                        <m:ctrlPr>
                          <a:rPr lang="ja-JP" altLang="ja-JP" i="1">
                            <a:latin typeface="Cambria Math" panose="02040503050406030204" pitchFamily="18" charset="0"/>
                          </a:rPr>
                        </m:ctrlPr>
                      </m:fPr>
                      <m:num>
                        <m:nary>
                          <m:naryPr>
                            <m:chr m:val="∑"/>
                            <m:limLoc m:val="subSup"/>
                            <m:supHide m:val="on"/>
                            <m:ctrlPr>
                              <a:rPr lang="ja-JP" altLang="ja-JP" i="1">
                                <a:latin typeface="Cambria Math" panose="02040503050406030204" pitchFamily="18" charset="0"/>
                              </a:rPr>
                            </m:ctrlPr>
                          </m:naryPr>
                          <m:sub>
                            <m:r>
                              <a:rPr lang="en-US" altLang="ja-JP" i="1">
                                <a:latin typeface="Cambria Math" panose="02040503050406030204" pitchFamily="18" charset="0"/>
                              </a:rPr>
                              <m:t>𝑗</m:t>
                            </m:r>
                          </m:sub>
                          <m:sup/>
                          <m:e>
                            <m:d>
                              <m:dPr>
                                <m:begChr m:val="|"/>
                                <m:endChr m:val="|"/>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e>
                                  <m:sub>
                                    <m:r>
                                      <a:rPr lang="en-US" altLang="ja-JP" i="1">
                                        <a:latin typeface="Cambria Math" panose="02040503050406030204" pitchFamily="18" charset="0"/>
                                      </a:rPr>
                                      <m:t>𝑗</m:t>
                                    </m:r>
                                  </m:sub>
                                </m:sSub>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𝐼𝑀</m:t>
                                    </m:r>
                                  </m:e>
                                  <m:sub>
                                    <m:r>
                                      <a:rPr lang="en-US" altLang="ja-JP" i="1">
                                        <a:latin typeface="Cambria Math" panose="02040503050406030204" pitchFamily="18" charset="0"/>
                                      </a:rPr>
                                      <m:t>𝑗</m:t>
                                    </m:r>
                                  </m:sub>
                                </m:sSub>
                              </m:e>
                            </m:d>
                          </m:e>
                        </m:nary>
                      </m:num>
                      <m:den>
                        <m:nary>
                          <m:naryPr>
                            <m:chr m:val="∑"/>
                            <m:limLoc m:val="subSup"/>
                            <m:supHide m:val="on"/>
                            <m:ctrlPr>
                              <a:rPr lang="ja-JP" altLang="ja-JP" i="1">
                                <a:latin typeface="Cambria Math" panose="02040503050406030204" pitchFamily="18" charset="0"/>
                              </a:rPr>
                            </m:ctrlPr>
                          </m:naryPr>
                          <m:sub>
                            <m:r>
                              <a:rPr lang="en-US" altLang="ja-JP" i="1">
                                <a:latin typeface="Cambria Math" panose="02040503050406030204" pitchFamily="18" charset="0"/>
                              </a:rPr>
                              <m:t>𝑗</m:t>
                            </m:r>
                          </m:sub>
                          <m:sup/>
                          <m:e>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𝐸𝑋</m:t>
                                    </m:r>
                                  </m:e>
                                  <m:sub>
                                    <m:r>
                                      <a:rPr lang="en-US" altLang="ja-JP" i="1">
                                        <a:latin typeface="Cambria Math" panose="02040503050406030204" pitchFamily="18" charset="0"/>
                                      </a:rPr>
                                      <m:t>𝑗</m:t>
                                    </m:r>
                                  </m:sub>
                                </m:sSub>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𝐼𝑀</m:t>
                                    </m:r>
                                  </m:e>
                                  <m:sub>
                                    <m:r>
                                      <a:rPr lang="en-US" altLang="ja-JP" i="1">
                                        <a:latin typeface="Cambria Math" panose="02040503050406030204" pitchFamily="18" charset="0"/>
                                      </a:rPr>
                                      <m:t>𝑗</m:t>
                                    </m:r>
                                  </m:sub>
                                </m:sSub>
                              </m:e>
                            </m:d>
                          </m:e>
                        </m:nary>
                      </m:den>
                    </m:f>
                  </m:oMath>
                </a14:m>
                <a:endParaRPr lang="en-US" altLang="ja-JP" dirty="0"/>
              </a:p>
              <a:p>
                <a:pPr lvl="1"/>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𝐺𝐿</m:t>
                        </m:r>
                      </m:e>
                      <m:sub>
                        <m:r>
                          <a:rPr lang="en-US" altLang="ja-JP" i="1">
                            <a:latin typeface="Cambria Math" panose="02040503050406030204" pitchFamily="18" charset="0"/>
                          </a:rPr>
                          <m:t>𝑗</m:t>
                        </m:r>
                      </m:sub>
                    </m:sSub>
                  </m:oMath>
                </a14:m>
                <a:r>
                  <a:rPr lang="ja-JP" altLang="en-US" dirty="0"/>
                  <a:t>を一国内のすべての産業について集計</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928" t="-3501" r="-5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a:t>
            </a:fld>
            <a:endParaRPr kumimoji="1" lang="ja-JP" altLang="en-US" dirty="0"/>
          </a:p>
        </p:txBody>
      </p:sp>
    </p:spTree>
    <p:extLst>
      <p:ext uri="{BB962C8B-B14F-4D97-AF65-F5344CB8AC3E}">
        <p14:creationId xmlns:p14="http://schemas.microsoft.com/office/powerpoint/2010/main" val="4190231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産業内貿易と貿易利益（つづき）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20272"/>
              </a:xfrm>
            </p:spPr>
            <p:txBody>
              <a:bodyPr>
                <a:normAutofit lnSpcReduction="10000"/>
              </a:bodyPr>
              <a:lstStyle/>
              <a:p>
                <a:r>
                  <a:rPr lang="ja-JP" altLang="en-US" dirty="0"/>
                  <a:t>均衡における自国の消費者の効用水準：</a:t>
                </a:r>
                <a:endParaRPr lang="en-US" altLang="ja-JP" dirty="0"/>
              </a:p>
              <a:p>
                <a:pPr lvl="1"/>
                <a:r>
                  <a:rPr lang="ja-JP" altLang="ja-JP" dirty="0"/>
                  <a:t>閉鎖経済</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i="1">
                            <a:latin typeface="Cambria Math" panose="02040503050406030204" pitchFamily="18" charset="0"/>
                          </a:rPr>
                          <m:t>𝐴</m:t>
                        </m:r>
                      </m:sub>
                    </m:sSub>
                    <m:r>
                      <a:rPr lang="en-US" altLang="ja-JP" b="0" i="1" smtClean="0">
                        <a:latin typeface="Cambria Math" panose="02040503050406030204" pitchFamily="18" charset="0"/>
                      </a:rPr>
                      <m:t>=</m:t>
                    </m:r>
                    <m:sSup>
                      <m:sSupPr>
                        <m:ctrlPr>
                          <a:rPr lang="ja-JP" altLang="ja-JP" i="1">
                            <a:latin typeface="Cambria Math" panose="02040503050406030204" pitchFamily="18" charset="0"/>
                          </a:rPr>
                        </m:ctrlPr>
                      </m:sSupPr>
                      <m:e>
                        <m:d>
                          <m:dPr>
                            <m:ctrlPr>
                              <a:rPr lang="ja-JP" altLang="ja-JP" i="1">
                                <a:latin typeface="Cambria Math" panose="02040503050406030204" pitchFamily="18" charset="0"/>
                              </a:rPr>
                            </m:ctrlPr>
                          </m:dPr>
                          <m:e>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𝐴</m:t>
                                    </m:r>
                                  </m:sub>
                                </m:sSub>
                              </m:e>
                              <m:sup>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m:t>
                                </m:r>
                                <m:r>
                                  <a:rPr lang="en-US" altLang="ja-JP" i="1">
                                    <a:latin typeface="Cambria Math" panose="02040503050406030204" pitchFamily="18" charset="0"/>
                                  </a:rPr>
                                  <m:t>𝜎</m:t>
                                </m:r>
                              </m:sup>
                            </m:sSup>
                          </m:e>
                        </m:d>
                      </m:e>
                      <m:sup>
                        <m:r>
                          <a:rPr lang="en-US" altLang="ja-JP" i="1">
                            <a:latin typeface="Cambria Math" panose="02040503050406030204" pitchFamily="18" charset="0"/>
                          </a:rPr>
                          <m:t>𝜎</m:t>
                        </m:r>
                        <m:r>
                          <a:rPr lang="en-US" altLang="ja-JP" i="1">
                            <a:latin typeface="Cambria Math" panose="02040503050406030204" pitchFamily="18" charset="0"/>
                          </a:rPr>
                          <m:t>/</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oMath>
                </a14:m>
                <a:endParaRPr lang="en-US" altLang="ja-JP" dirty="0"/>
              </a:p>
              <a:p>
                <a:pPr lvl="1"/>
                <a:r>
                  <a:rPr lang="ja-JP" altLang="ja-JP" dirty="0"/>
                  <a:t>自由貿易</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b="0" i="1" smtClean="0">
                            <a:latin typeface="Cambria Math" panose="02040503050406030204" pitchFamily="18" charset="0"/>
                          </a:rPr>
                          <m:t>𝑇</m:t>
                        </m:r>
                      </m:sub>
                    </m:sSub>
                    <m:r>
                      <a:rPr lang="en-US" altLang="ja-JP" i="1">
                        <a:latin typeface="Cambria Math" panose="02040503050406030204" pitchFamily="18" charset="0"/>
                      </a:rPr>
                      <m:t>=</m:t>
                    </m:r>
                    <m:sSup>
                      <m:sSupPr>
                        <m:ctrlPr>
                          <a:rPr lang="ja-JP" altLang="ja-JP" i="1">
                            <a:latin typeface="Cambria Math" panose="02040503050406030204" pitchFamily="18" charset="0"/>
                          </a:rPr>
                        </m:ctrlPr>
                      </m:sSupPr>
                      <m:e>
                        <m:d>
                          <m:dPr>
                            <m:begChr m:val="["/>
                            <m:endChr m:val="]"/>
                            <m:ctrlPr>
                              <a:rPr lang="ja-JP" altLang="ja-JP" i="1">
                                <a:latin typeface="Cambria Math" panose="02040503050406030204" pitchFamily="18" charset="0"/>
                              </a:rPr>
                            </m:ctrlPr>
                          </m:dPr>
                          <m:e>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e>
                            </m:d>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e>
                              <m:sup>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m:t>
                                </m:r>
                                <m:r>
                                  <a:rPr lang="en-US" altLang="ja-JP" i="1">
                                    <a:latin typeface="Cambria Math" panose="02040503050406030204" pitchFamily="18" charset="0"/>
                                  </a:rPr>
                                  <m:t>𝜎</m:t>
                                </m:r>
                              </m:sup>
                            </m:sSup>
                          </m:e>
                        </m:d>
                      </m:e>
                      <m:sup>
                        <m:r>
                          <a:rPr lang="en-US" altLang="ja-JP" i="1">
                            <a:latin typeface="Cambria Math" panose="02040503050406030204" pitchFamily="18" charset="0"/>
                          </a:rPr>
                          <m:t>𝜎</m:t>
                        </m:r>
                        <m:r>
                          <a:rPr lang="en-US" altLang="ja-JP" i="1">
                            <a:latin typeface="Cambria Math" panose="02040503050406030204" pitchFamily="18" charset="0"/>
                          </a:rPr>
                          <m:t>/</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oMath>
                </a14:m>
                <a:endParaRPr lang="ja-JP" altLang="ja-JP" dirty="0"/>
              </a:p>
              <a:p>
                <a:r>
                  <a:rPr lang="ja-JP" altLang="en-US" dirty="0"/>
                  <a:t>→ </a:t>
                </a:r>
                <a14:m>
                  <m:oMath xmlns:m="http://schemas.openxmlformats.org/officeDocument/2006/math">
                    <m:f>
                      <m:fPr>
                        <m:ctrlPr>
                          <a:rPr lang="ja-JP" altLang="ja-JP" i="1">
                            <a:latin typeface="Cambria Math" panose="02040503050406030204" pitchFamily="18" charset="0"/>
                          </a:rPr>
                        </m:ctrlPr>
                      </m:fPr>
                      <m:num>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i="1">
                                <a:latin typeface="Cambria Math" panose="02040503050406030204" pitchFamily="18" charset="0"/>
                              </a:rPr>
                              <m:t>𝑇</m:t>
                            </m:r>
                          </m:sub>
                        </m:sSub>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i="1">
                                <a:latin typeface="Cambria Math" panose="02040503050406030204" pitchFamily="18" charset="0"/>
                              </a:rPr>
                              <m:t>𝐴</m:t>
                            </m:r>
                          </m:sub>
                        </m:sSub>
                      </m:den>
                    </m:f>
                    <m:r>
                      <a:rPr lang="en-US" altLang="ja-JP" i="1">
                        <a:latin typeface="Cambria Math" panose="02040503050406030204" pitchFamily="18" charset="0"/>
                      </a:rPr>
                      <m:t>=</m:t>
                    </m:r>
                    <m:f>
                      <m:fPr>
                        <m:ctrlPr>
                          <a:rPr lang="ja-JP" altLang="ja-JP" i="1">
                            <a:latin typeface="Cambria Math" panose="02040503050406030204" pitchFamily="18" charset="0"/>
                          </a:rPr>
                        </m:ctrlPr>
                      </m:fPr>
                      <m:num>
                        <m:sSup>
                          <m:sSupPr>
                            <m:ctrlPr>
                              <a:rPr lang="ja-JP" altLang="ja-JP" i="1">
                                <a:latin typeface="Cambria Math" panose="02040503050406030204" pitchFamily="18" charset="0"/>
                              </a:rPr>
                            </m:ctrlPr>
                          </m:sSupPr>
                          <m:e>
                            <m:d>
                              <m:dPr>
                                <m:begChr m:val="["/>
                                <m:endChr m:val="]"/>
                                <m:ctrlPr>
                                  <a:rPr lang="ja-JP" altLang="ja-JP" i="1">
                                    <a:latin typeface="Cambria Math" panose="02040503050406030204" pitchFamily="18" charset="0"/>
                                  </a:rPr>
                                </m:ctrlPr>
                              </m:dPr>
                              <m:e>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𝑇</m:t>
                                        </m:r>
                                      </m:sub>
                                    </m:sSub>
                                    <m:r>
                                      <a:rPr lang="en-US" altLang="ja-JP" i="1">
                                        <a:latin typeface="Cambria Math" panose="02040503050406030204" pitchFamily="18" charset="0"/>
                                      </a:rPr>
                                      <m: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𝑁</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e>
                                </m:d>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𝑇</m:t>
                                        </m:r>
                                      </m:sub>
                                    </m:sSub>
                                  </m:e>
                                  <m:sup>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m:t>
                                    </m:r>
                                    <m:r>
                                      <a:rPr lang="en-US" altLang="ja-JP" i="1">
                                        <a:latin typeface="Cambria Math" panose="02040503050406030204" pitchFamily="18" charset="0"/>
                                      </a:rPr>
                                      <m:t>𝜎</m:t>
                                    </m:r>
                                  </m:sup>
                                </m:sSup>
                              </m:e>
                            </m:d>
                          </m:e>
                          <m:sup>
                            <m:r>
                              <a:rPr lang="en-US" altLang="ja-JP" i="1">
                                <a:latin typeface="Cambria Math" panose="02040503050406030204" pitchFamily="18" charset="0"/>
                              </a:rPr>
                              <m:t>𝜎</m:t>
                            </m:r>
                            <m:r>
                              <a:rPr lang="en-US" altLang="ja-JP" i="1">
                                <a:latin typeface="Cambria Math" panose="02040503050406030204" pitchFamily="18" charset="0"/>
                              </a:rPr>
                              <m:t>/</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num>
                      <m:den>
                        <m:sSup>
                          <m:sSupPr>
                            <m:ctrlPr>
                              <a:rPr lang="ja-JP" altLang="ja-JP" i="1">
                                <a:latin typeface="Cambria Math" panose="02040503050406030204" pitchFamily="18" charset="0"/>
                              </a:rPr>
                            </m:ctrlPr>
                          </m:sSupPr>
                          <m:e>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𝑁</m:t>
                                    </m:r>
                                  </m:e>
                                  <m:sub>
                                    <m:r>
                                      <a:rPr lang="en-US" altLang="ja-JP" i="1">
                                        <a:latin typeface="Cambria Math" panose="02040503050406030204" pitchFamily="18" charset="0"/>
                                      </a:rPr>
                                      <m:t>𝐴</m:t>
                                    </m:r>
                                  </m:sub>
                                </m:sSub>
                                <m:sSup>
                                  <m:sSupPr>
                                    <m:ctrlPr>
                                      <a:rPr lang="ja-JP" altLang="ja-JP" i="1">
                                        <a:latin typeface="Cambria Math" panose="02040503050406030204" pitchFamily="18" charset="0"/>
                                      </a:rPr>
                                    </m:ctrlPr>
                                  </m:sSupPr>
                                  <m:e>
                                    <m:sSub>
                                      <m:sSubPr>
                                        <m:ctrlPr>
                                          <a:rPr lang="ja-JP" altLang="ja-JP" i="1">
                                            <a:latin typeface="Cambria Math" panose="02040503050406030204" pitchFamily="18" charset="0"/>
                                          </a:rPr>
                                        </m:ctrlPr>
                                      </m:sSubPr>
                                      <m:e>
                                        <m:r>
                                          <a:rPr lang="en-US" altLang="ja-JP" i="1">
                                            <a:latin typeface="Cambria Math" panose="02040503050406030204" pitchFamily="18" charset="0"/>
                                          </a:rPr>
                                          <m:t>𝑞</m:t>
                                        </m:r>
                                      </m:e>
                                      <m:sub>
                                        <m:r>
                                          <a:rPr lang="en-US" altLang="ja-JP" i="1">
                                            <a:latin typeface="Cambria Math" panose="02040503050406030204" pitchFamily="18" charset="0"/>
                                          </a:rPr>
                                          <m:t>𝐴</m:t>
                                        </m:r>
                                      </m:sub>
                                    </m:sSub>
                                  </m:e>
                                  <m:sup>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r>
                                      <a:rPr lang="en-US" altLang="ja-JP" i="1">
                                        <a:latin typeface="Cambria Math" panose="02040503050406030204" pitchFamily="18" charset="0"/>
                                      </a:rPr>
                                      <m:t>/</m:t>
                                    </m:r>
                                    <m:r>
                                      <a:rPr lang="en-US" altLang="ja-JP" i="1">
                                        <a:latin typeface="Cambria Math" panose="02040503050406030204" pitchFamily="18" charset="0"/>
                                      </a:rPr>
                                      <m:t>𝜎</m:t>
                                    </m:r>
                                  </m:sup>
                                </m:sSup>
                              </m:e>
                            </m:d>
                          </m:e>
                          <m:sup>
                            <m:r>
                              <a:rPr lang="en-US" altLang="ja-JP" i="1">
                                <a:latin typeface="Cambria Math" panose="02040503050406030204" pitchFamily="18" charset="0"/>
                              </a:rPr>
                              <m:t>𝜎</m:t>
                            </m:r>
                            <m:r>
                              <a:rPr lang="en-US" altLang="ja-JP" i="1">
                                <a:latin typeface="Cambria Math" panose="02040503050406030204" pitchFamily="18" charset="0"/>
                              </a:rPr>
                              <m:t>/</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den>
                    </m:f>
                    <m:r>
                      <a:rPr lang="en-US" altLang="ja-JP" i="1">
                        <a:latin typeface="Cambria Math" panose="02040503050406030204" pitchFamily="18" charset="0"/>
                      </a:rPr>
                      <m:t>=</m:t>
                    </m:r>
                    <m:sSup>
                      <m:sSupPr>
                        <m:ctrlPr>
                          <a:rPr lang="ja-JP" altLang="ja-JP" i="1">
                            <a:latin typeface="Cambria Math" panose="02040503050406030204" pitchFamily="18" charset="0"/>
                          </a:rPr>
                        </m:ctrlPr>
                      </m:sSupPr>
                      <m:e>
                        <m:d>
                          <m:dPr>
                            <m:ctrlPr>
                              <a:rPr lang="ja-JP" altLang="ja-JP" i="1">
                                <a:latin typeface="Cambria Math" panose="02040503050406030204" pitchFamily="18" charset="0"/>
                              </a:rPr>
                            </m:ctrlPr>
                          </m:dPr>
                          <m:e>
                            <m:f>
                              <m:fPr>
                                <m:ctrlPr>
                                  <a:rPr lang="ja-JP" altLang="ja-JP" i="1">
                                    <a:latin typeface="Cambria Math" panose="02040503050406030204" pitchFamily="18" charset="0"/>
                                  </a:rPr>
                                </m:ctrlPr>
                              </m:fPr>
                              <m:num>
                                <m:sSup>
                                  <m:sSupPr>
                                    <m:ctrlPr>
                                      <a:rPr lang="ja-JP" altLang="ja-JP" i="1">
                                        <a:latin typeface="Cambria Math" panose="02040503050406030204" pitchFamily="18" charset="0"/>
                                      </a:rPr>
                                    </m:ctrlPr>
                                  </m:sSupPr>
                                  <m:e>
                                    <m:r>
                                      <a:rPr lang="en-US" altLang="ja-JP" i="1">
                                        <a:latin typeface="Cambria Math" panose="02040503050406030204" pitchFamily="18" charset="0"/>
                                      </a:rPr>
                                      <m:t>𝐿</m:t>
                                    </m:r>
                                    <m:r>
                                      <a:rPr lang="en-US" altLang="ja-JP" i="1">
                                        <a:latin typeface="Cambria Math" panose="02040503050406030204" pitchFamily="18" charset="0"/>
                                      </a:rPr>
                                      <m:t>+</m:t>
                                    </m:r>
                                    <m:r>
                                      <a:rPr lang="en-US" altLang="ja-JP" i="1">
                                        <a:latin typeface="Cambria Math" panose="02040503050406030204" pitchFamily="18" charset="0"/>
                                      </a:rPr>
                                      <m:t>𝐿</m:t>
                                    </m:r>
                                  </m:e>
                                  <m:sup>
                                    <m:r>
                                      <a:rPr lang="en-US" altLang="ja-JP" i="1">
                                        <a:latin typeface="Cambria Math" panose="02040503050406030204" pitchFamily="18" charset="0"/>
                                      </a:rPr>
                                      <m:t>∗</m:t>
                                    </m:r>
                                  </m:sup>
                                </m:sSup>
                              </m:num>
                              <m:den>
                                <m:r>
                                  <a:rPr lang="en-US" altLang="ja-JP" i="1">
                                    <a:latin typeface="Cambria Math" panose="02040503050406030204" pitchFamily="18" charset="0"/>
                                  </a:rPr>
                                  <m:t>𝐿</m:t>
                                </m:r>
                              </m:den>
                            </m:f>
                          </m:e>
                        </m:d>
                      </m:e>
                      <m:sup>
                        <m:r>
                          <a:rPr lang="en-US" altLang="ja-JP" i="1">
                            <a:latin typeface="Cambria Math" panose="02040503050406030204" pitchFamily="18" charset="0"/>
                          </a:rPr>
                          <m:t>1/</m:t>
                        </m:r>
                        <m:d>
                          <m:dPr>
                            <m:ctrlPr>
                              <a:rPr lang="ja-JP" altLang="ja-JP" i="1">
                                <a:latin typeface="Cambria Math" panose="02040503050406030204" pitchFamily="18" charset="0"/>
                              </a:rPr>
                            </m:ctrlPr>
                          </m:dPr>
                          <m:e>
                            <m:r>
                              <a:rPr lang="en-US" altLang="ja-JP" i="1">
                                <a:latin typeface="Cambria Math" panose="02040503050406030204" pitchFamily="18" charset="0"/>
                              </a:rPr>
                              <m:t>𝜎</m:t>
                            </m:r>
                            <m:r>
                              <a:rPr lang="en-US" altLang="ja-JP" i="1">
                                <a:latin typeface="Cambria Math" panose="02040503050406030204" pitchFamily="18" charset="0"/>
                              </a:rPr>
                              <m:t>−1</m:t>
                            </m:r>
                          </m:e>
                        </m:d>
                      </m:sup>
                    </m:sSup>
                  </m:oMath>
                </a14:m>
                <a:endParaRPr lang="ja-JP" altLang="ja-JP" dirty="0"/>
              </a:p>
              <a:p>
                <a14:m>
                  <m:oMath xmlns:m="http://schemas.openxmlformats.org/officeDocument/2006/math">
                    <m:r>
                      <a:rPr lang="en-US" altLang="ja-JP" i="1">
                        <a:latin typeface="Cambria Math" panose="02040503050406030204" pitchFamily="18" charset="0"/>
                      </a:rPr>
                      <m:t>𝜎</m:t>
                    </m:r>
                    <m:r>
                      <a:rPr lang="en-US" altLang="ja-JP" i="1">
                        <a:latin typeface="Cambria Math" panose="02040503050406030204" pitchFamily="18" charset="0"/>
                      </a:rPr>
                      <m:t>&gt;1</m:t>
                    </m:r>
                  </m:oMath>
                </a14:m>
                <a:r>
                  <a:rPr lang="ja-JP" altLang="en-US" dirty="0"/>
                  <a:t> →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i="1">
                            <a:latin typeface="Cambria Math" panose="02040503050406030204" pitchFamily="18" charset="0"/>
                          </a:rPr>
                          <m:t>𝑇</m:t>
                        </m:r>
                      </m:sub>
                    </m:sSub>
                    <m:r>
                      <a:rPr lang="en-US" altLang="ja-JP" i="1">
                        <a:latin typeface="Cambria Math" panose="02040503050406030204" pitchFamily="18" charset="0"/>
                      </a:rPr>
                      <m:t>&gt;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𝑈</m:t>
                        </m:r>
                      </m:e>
                      <m:sub>
                        <m:r>
                          <a:rPr lang="en-US" altLang="ja-JP" i="1">
                            <a:latin typeface="Cambria Math" panose="02040503050406030204" pitchFamily="18" charset="0"/>
                          </a:rPr>
                          <m:t>𝐴</m:t>
                        </m:r>
                      </m:sub>
                    </m:sSub>
                  </m:oMath>
                </a14:m>
                <a:endParaRPr lang="en-US" altLang="ja-JP" dirty="0"/>
              </a:p>
              <a:p>
                <a:r>
                  <a:rPr lang="ja-JP" altLang="ja-JP" dirty="0"/>
                  <a:t>外国の消費者についても同様に、</a:t>
                </a:r>
                <a14:m>
                  <m:oMath xmlns:m="http://schemas.openxmlformats.org/officeDocument/2006/math">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𝑈</m:t>
                        </m:r>
                      </m:e>
                      <m:sub>
                        <m:r>
                          <a:rPr lang="en-US" altLang="ja-JP" i="1">
                            <a:latin typeface="Cambria Math" panose="02040503050406030204" pitchFamily="18" charset="0"/>
                          </a:rPr>
                          <m:t>𝑇</m:t>
                        </m:r>
                      </m:sub>
                      <m:sup>
                        <m:r>
                          <a:rPr lang="en-US" altLang="ja-JP" i="1">
                            <a:latin typeface="Cambria Math" panose="02040503050406030204" pitchFamily="18" charset="0"/>
                          </a:rPr>
                          <m:t>∗</m:t>
                        </m:r>
                      </m:sup>
                    </m:sSubSup>
                    <m:r>
                      <a:rPr lang="en-US" altLang="ja-JP">
                        <a:latin typeface="Cambria Math" panose="02040503050406030204" pitchFamily="18" charset="0"/>
                      </a:rPr>
                      <m:t>&gt;</m:t>
                    </m:r>
                    <m:sSubSup>
                      <m:sSubSupPr>
                        <m:ctrlPr>
                          <a:rPr lang="ja-JP" altLang="ja-JP" i="1">
                            <a:latin typeface="Cambria Math" panose="02040503050406030204" pitchFamily="18" charset="0"/>
                          </a:rPr>
                        </m:ctrlPr>
                      </m:sSubSupPr>
                      <m:e>
                        <m:r>
                          <a:rPr lang="en-US" altLang="ja-JP" i="1">
                            <a:latin typeface="Cambria Math" panose="02040503050406030204" pitchFamily="18" charset="0"/>
                          </a:rPr>
                          <m:t>𝑈</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oMath>
                </a14:m>
                <a:r>
                  <a:rPr lang="ja-JP" altLang="ja-JP" dirty="0"/>
                  <a:t>が成立</a:t>
                </a:r>
                <a:endParaRPr lang="en-US" altLang="ja-JP" dirty="0"/>
              </a:p>
              <a:p>
                <a:r>
                  <a:rPr lang="ja-JP" altLang="ja-JP" dirty="0"/>
                  <a:t>実質賃金が貿易前後で変化しない場合であっても、貿易は各国で消費可能な製品の種類が増加することによって消費者の効用水準を高め、各国は貿易利益を得る</a:t>
                </a:r>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20272"/>
              </a:xfrm>
              <a:blipFill>
                <a:blip r:embed="rId2"/>
                <a:stretch>
                  <a:fillRect l="-1043" t="-354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30</a:t>
            </a:fld>
            <a:endParaRPr kumimoji="1" lang="ja-JP" altLang="en-US" dirty="0"/>
          </a:p>
        </p:txBody>
      </p:sp>
    </p:spTree>
    <p:extLst>
      <p:ext uri="{BB962C8B-B14F-4D97-AF65-F5344CB8AC3E}">
        <p14:creationId xmlns:p14="http://schemas.microsoft.com/office/powerpoint/2010/main" val="66124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left)">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産業間貿易と産業内貿易（つづき）</a:t>
            </a:r>
          </a:p>
        </p:txBody>
      </p:sp>
      <p:sp>
        <p:nvSpPr>
          <p:cNvPr id="3" name="コンテンツ プレースホルダー 2"/>
          <p:cNvSpPr>
            <a:spLocks noGrp="1"/>
          </p:cNvSpPr>
          <p:nvPr>
            <p:ph idx="1"/>
          </p:nvPr>
        </p:nvSpPr>
        <p:spPr>
          <a:xfrm>
            <a:off x="838200" y="1825624"/>
            <a:ext cx="10515600" cy="4727575"/>
          </a:xfrm>
        </p:spPr>
        <p:txBody>
          <a:bodyPr>
            <a:normAutofit fontScale="77500" lnSpcReduction="20000"/>
          </a:bodyPr>
          <a:lstStyle/>
          <a:p>
            <a:r>
              <a:rPr lang="ja-JP" altLang="ja-JP" dirty="0"/>
              <a:t>世界の商品貿易において</a:t>
            </a:r>
            <a:r>
              <a:rPr lang="ja-JP" altLang="en-US" dirty="0"/>
              <a:t>、</a:t>
            </a:r>
            <a:r>
              <a:rPr lang="ja-JP" altLang="ja-JP" dirty="0"/>
              <a:t>工業製品は貿易額全体の約</a:t>
            </a:r>
            <a:r>
              <a:rPr lang="en-US" altLang="ja-JP" dirty="0"/>
              <a:t>6</a:t>
            </a:r>
            <a:r>
              <a:rPr lang="ja-JP" altLang="ja-JP" dirty="0"/>
              <a:t>割</a:t>
            </a:r>
            <a:endParaRPr lang="en-US" altLang="ja-JP" dirty="0"/>
          </a:p>
          <a:p>
            <a:r>
              <a:rPr lang="ja-JP" altLang="ja-JP" dirty="0"/>
              <a:t>アジア太平洋各国・地域の対世界貿易における工業製品のグルーベル</a:t>
            </a:r>
            <a:r>
              <a:rPr lang="en-US" altLang="ja-JP" dirty="0"/>
              <a:t>=</a:t>
            </a:r>
            <a:r>
              <a:rPr lang="ja-JP" altLang="ja-JP" dirty="0"/>
              <a:t>ロイド指数（</a:t>
            </a:r>
            <a:r>
              <a:rPr lang="en-US" altLang="ja-JP" dirty="0"/>
              <a:t>2013</a:t>
            </a:r>
            <a:r>
              <a:rPr lang="ja-JP" altLang="ja-JP" dirty="0"/>
              <a:t>年）</a:t>
            </a:r>
            <a:r>
              <a:rPr lang="ja-JP" altLang="en-US" dirty="0"/>
              <a:t>：</a:t>
            </a:r>
            <a:endParaRPr lang="en-US" altLang="ja-JP" dirty="0"/>
          </a:p>
          <a:p>
            <a:endParaRPr kumimoji="1" lang="en-US" altLang="ja-JP" dirty="0"/>
          </a:p>
          <a:p>
            <a:endParaRPr lang="en-US" altLang="ja-JP" dirty="0"/>
          </a:p>
          <a:p>
            <a:endParaRPr kumimoji="1"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r>
              <a:rPr lang="ja-JP" altLang="ja-JP" dirty="0"/>
              <a:t>資源国であるオーストラリアを除いて、工業製品の産業内貿易指数は総じて高い</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pic>
        <p:nvPicPr>
          <p:cNvPr id="5" name="図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54910" y="2685257"/>
            <a:ext cx="7660640" cy="3158449"/>
          </a:xfrm>
          <a:prstGeom prst="rect">
            <a:avLst/>
          </a:prstGeom>
          <a:noFill/>
          <a:ln>
            <a:noFill/>
          </a:ln>
        </p:spPr>
      </p:pic>
    </p:spTree>
    <p:extLst>
      <p:ext uri="{BB962C8B-B14F-4D97-AF65-F5344CB8AC3E}">
        <p14:creationId xmlns:p14="http://schemas.microsoft.com/office/powerpoint/2010/main" val="88324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animEffect transition="in" filter="wipe(left)">
                                      <p:cBhvr>
                                        <p:cTn id="2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産業間貿易と産業内貿易（つづき）</a:t>
            </a:r>
            <a:endParaRPr kumimoji="1" lang="ja-JP" altLang="en-US" dirty="0"/>
          </a:p>
        </p:txBody>
      </p:sp>
      <p:sp>
        <p:nvSpPr>
          <p:cNvPr id="3" name="コンテンツ プレースホルダー 2"/>
          <p:cNvSpPr>
            <a:spLocks noGrp="1"/>
          </p:cNvSpPr>
          <p:nvPr>
            <p:ph idx="1"/>
          </p:nvPr>
        </p:nvSpPr>
        <p:spPr>
          <a:xfrm>
            <a:off x="838200" y="1825625"/>
            <a:ext cx="10515600" cy="4756150"/>
          </a:xfrm>
        </p:spPr>
        <p:txBody>
          <a:bodyPr>
            <a:normAutofit lnSpcReduction="10000"/>
          </a:bodyPr>
          <a:lstStyle/>
          <a:p>
            <a:r>
              <a:rPr lang="ja-JP" altLang="ja-JP" dirty="0"/>
              <a:t>産業内貿易</a:t>
            </a:r>
            <a:r>
              <a:rPr lang="ja-JP" altLang="en-US" dirty="0"/>
              <a:t>：さらに</a:t>
            </a:r>
            <a:r>
              <a:rPr lang="en-US" altLang="ja-JP" dirty="0"/>
              <a:t>2</a:t>
            </a:r>
            <a:r>
              <a:rPr lang="ja-JP" altLang="en-US" dirty="0" err="1"/>
              <a:t>つの</a:t>
            </a:r>
            <a:r>
              <a:rPr lang="ja-JP" altLang="en-US" dirty="0"/>
              <a:t>カテゴリーに分類</a:t>
            </a:r>
            <a:endParaRPr lang="en-US" altLang="ja-JP" dirty="0"/>
          </a:p>
          <a:p>
            <a:pPr lvl="1"/>
            <a:r>
              <a:rPr lang="ja-JP" altLang="ja-JP" dirty="0"/>
              <a:t>水平的産業内貿易（</a:t>
            </a:r>
            <a:r>
              <a:rPr lang="en-US" altLang="ja-JP" dirty="0"/>
              <a:t>horizontal intra-industry trade</a:t>
            </a:r>
            <a:r>
              <a:rPr lang="ja-JP" altLang="ja-JP" dirty="0"/>
              <a:t>）</a:t>
            </a:r>
            <a:endParaRPr lang="en-US" altLang="ja-JP" dirty="0"/>
          </a:p>
          <a:p>
            <a:pPr lvl="1"/>
            <a:r>
              <a:rPr lang="ja-JP" altLang="ja-JP" dirty="0"/>
              <a:t>垂直的産業内貿易（</a:t>
            </a:r>
            <a:r>
              <a:rPr lang="en-US" altLang="ja-JP" dirty="0"/>
              <a:t>vertical intra-industry trade</a:t>
            </a:r>
            <a:r>
              <a:rPr lang="ja-JP" altLang="ja-JP" dirty="0"/>
              <a:t>）</a:t>
            </a:r>
            <a:endParaRPr lang="en-US" altLang="ja-JP" dirty="0"/>
          </a:p>
          <a:p>
            <a:r>
              <a:rPr lang="ja-JP" altLang="ja-JP" dirty="0"/>
              <a:t>水平的産業内貿易</a:t>
            </a:r>
            <a:r>
              <a:rPr lang="ja-JP" altLang="en-US" dirty="0"/>
              <a:t>：</a:t>
            </a:r>
            <a:r>
              <a:rPr lang="ja-JP" altLang="ja-JP" dirty="0"/>
              <a:t>デザインなどが異なるものの品質や機能としてはほとんど同じものを双方向に取引するような貿易</a:t>
            </a:r>
            <a:endParaRPr lang="en-US" altLang="ja-JP" dirty="0"/>
          </a:p>
          <a:p>
            <a:pPr lvl="1"/>
            <a:r>
              <a:rPr lang="ja-JP" altLang="ja-JP" dirty="0"/>
              <a:t>例</a:t>
            </a:r>
            <a:r>
              <a:rPr lang="ja-JP" altLang="en-US" dirty="0"/>
              <a:t>：</a:t>
            </a:r>
            <a:r>
              <a:rPr lang="ja-JP" altLang="ja-JP" dirty="0"/>
              <a:t>自動車産業において日本とドイツが互いに完成車を輸出し合う</a:t>
            </a:r>
            <a:endParaRPr lang="en-US" altLang="ja-JP" dirty="0"/>
          </a:p>
          <a:p>
            <a:r>
              <a:rPr lang="ja-JP" altLang="ja-JP" dirty="0"/>
              <a:t>垂直的産業内貿易</a:t>
            </a:r>
            <a:r>
              <a:rPr lang="ja-JP" altLang="en-US" dirty="0"/>
              <a:t>：</a:t>
            </a:r>
            <a:r>
              <a:rPr lang="ja-JP" altLang="ja-JP" dirty="0"/>
              <a:t>同じ産業分類に属するものの、機能（部品と完成品など）や品質が異なる製品を相互取引するような貿易</a:t>
            </a:r>
            <a:endParaRPr lang="en-US" altLang="ja-JP" dirty="0"/>
          </a:p>
          <a:p>
            <a:pPr lvl="1"/>
            <a:r>
              <a:rPr lang="ja-JP" altLang="ja-JP" dirty="0"/>
              <a:t>例</a:t>
            </a:r>
            <a:r>
              <a:rPr lang="en-US" altLang="ja-JP" dirty="0"/>
              <a:t>1</a:t>
            </a:r>
            <a:r>
              <a:rPr lang="ja-JP" altLang="en-US" dirty="0"/>
              <a:t>：</a:t>
            </a:r>
            <a:r>
              <a:rPr lang="ja-JP" altLang="ja-JP" dirty="0"/>
              <a:t>コンピューター産業において日本が中国に半導体を輸出し、それをもとに組み立てられたパソコンを中国が日本に輸出</a:t>
            </a:r>
            <a:endParaRPr lang="en-US" altLang="ja-JP" dirty="0"/>
          </a:p>
          <a:p>
            <a:pPr lvl="1"/>
            <a:r>
              <a:rPr lang="ja-JP" altLang="en-US" dirty="0"/>
              <a:t>例</a:t>
            </a:r>
            <a:r>
              <a:rPr lang="en-US" altLang="ja-JP" dirty="0"/>
              <a:t>2</a:t>
            </a:r>
            <a:r>
              <a:rPr lang="ja-JP" altLang="en-US" dirty="0"/>
              <a:t>：</a:t>
            </a:r>
            <a:r>
              <a:rPr lang="ja-JP" altLang="ja-JP" dirty="0"/>
              <a:t>先進国から高スペックのパソコンが途上国に輸出される一方</a:t>
            </a:r>
            <a:r>
              <a:rPr lang="ja-JP" altLang="en-US" dirty="0"/>
              <a:t>、</a:t>
            </a:r>
            <a:r>
              <a:rPr lang="ja-JP" altLang="ja-JP" dirty="0"/>
              <a:t>途上国からは低スペックのパソコンが輸出される</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spTree>
    <p:extLst>
      <p:ext uri="{BB962C8B-B14F-4D97-AF65-F5344CB8AC3E}">
        <p14:creationId xmlns:p14="http://schemas.microsoft.com/office/powerpoint/2010/main" val="362055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産業間貿易と産業内貿易（つづき）</a:t>
            </a:r>
          </a:p>
        </p:txBody>
      </p:sp>
      <p:sp>
        <p:nvSpPr>
          <p:cNvPr id="3" name="コンテンツ プレースホルダー 2"/>
          <p:cNvSpPr>
            <a:spLocks noGrp="1"/>
          </p:cNvSpPr>
          <p:nvPr>
            <p:ph idx="1"/>
          </p:nvPr>
        </p:nvSpPr>
        <p:spPr>
          <a:xfrm>
            <a:off x="838200" y="1825625"/>
            <a:ext cx="10515600" cy="4756150"/>
          </a:xfrm>
        </p:spPr>
        <p:txBody>
          <a:bodyPr>
            <a:normAutofit/>
          </a:bodyPr>
          <a:lstStyle/>
          <a:p>
            <a:r>
              <a:rPr lang="en-US" altLang="ja-JP" dirty="0"/>
              <a:t>2000</a:t>
            </a:r>
            <a:r>
              <a:rPr lang="ja-JP" altLang="ja-JP" dirty="0"/>
              <a:t>年の</a:t>
            </a:r>
            <a:r>
              <a:rPr lang="en-US" altLang="ja-JP" dirty="0"/>
              <a:t>EU</a:t>
            </a:r>
            <a:r>
              <a:rPr lang="ja-JP" altLang="ja-JP" dirty="0"/>
              <a:t>域内</a:t>
            </a:r>
            <a:r>
              <a:rPr lang="ja-JP" altLang="en-US" dirty="0"/>
              <a:t>と東アジア域内における産業内貿易の比率</a:t>
            </a:r>
            <a:endParaRPr lang="en-US" altLang="ja-JP" dirty="0"/>
          </a:p>
          <a:p>
            <a:pPr lvl="1"/>
            <a:r>
              <a:rPr lang="ja-JP" altLang="ja-JP" dirty="0"/>
              <a:t>石戸光・伊藤恵子・深尾京司・吉池喜政</a:t>
            </a:r>
            <a:r>
              <a:rPr lang="en-US" altLang="ja-JP" dirty="0"/>
              <a:t> (2005),</a:t>
            </a:r>
            <a:r>
              <a:rPr lang="ja-JP" altLang="ja-JP" dirty="0"/>
              <a:t>「垂直的産業内貿易と直接投資―日本の電機産業を中心とした実証分析―」</a:t>
            </a:r>
            <a:r>
              <a:rPr lang="en-US" altLang="ja-JP" dirty="0"/>
              <a:t>,</a:t>
            </a:r>
            <a:r>
              <a:rPr lang="ja-JP" altLang="ja-JP" dirty="0"/>
              <a:t>『日本経済研究』</a:t>
            </a:r>
            <a:endParaRPr lang="en-US" altLang="ja-JP" dirty="0"/>
          </a:p>
          <a:p>
            <a:r>
              <a:rPr lang="en-US" altLang="ja-JP" dirty="0"/>
              <a:t>EU</a:t>
            </a:r>
            <a:r>
              <a:rPr lang="ja-JP" altLang="en-US" dirty="0"/>
              <a:t>域内</a:t>
            </a:r>
            <a:r>
              <a:rPr lang="ja-JP" altLang="ja-JP" dirty="0"/>
              <a:t>貿易</a:t>
            </a:r>
            <a:endParaRPr lang="en-US" altLang="ja-JP" dirty="0"/>
          </a:p>
          <a:p>
            <a:pPr lvl="1"/>
            <a:r>
              <a:rPr lang="ja-JP" altLang="ja-JP" dirty="0"/>
              <a:t>水平的産業内貿易</a:t>
            </a:r>
            <a:r>
              <a:rPr lang="ja-JP" altLang="en-US" dirty="0"/>
              <a:t>：</a:t>
            </a:r>
            <a:r>
              <a:rPr lang="en-US" altLang="ja-JP" dirty="0"/>
              <a:t>25.8</a:t>
            </a:r>
            <a:r>
              <a:rPr lang="ja-JP" altLang="ja-JP" dirty="0"/>
              <a:t>％</a:t>
            </a:r>
            <a:r>
              <a:rPr lang="ja-JP" altLang="en-US" dirty="0"/>
              <a:t>、</a:t>
            </a:r>
            <a:r>
              <a:rPr lang="ja-JP" altLang="ja-JP" dirty="0"/>
              <a:t>垂直的産業内貿易</a:t>
            </a:r>
            <a:r>
              <a:rPr lang="ja-JP" altLang="en-US" dirty="0"/>
              <a:t>：</a:t>
            </a:r>
            <a:r>
              <a:rPr lang="en-US" altLang="ja-JP" dirty="0"/>
              <a:t>40</a:t>
            </a:r>
            <a:r>
              <a:rPr lang="ja-JP" altLang="ja-JP" dirty="0"/>
              <a:t>％</a:t>
            </a:r>
            <a:endParaRPr lang="en-US" altLang="ja-JP" dirty="0"/>
          </a:p>
          <a:p>
            <a:pPr lvl="1"/>
            <a:r>
              <a:rPr lang="ja-JP" altLang="en-US" dirty="0"/>
              <a:t>残りは産業間貿易</a:t>
            </a:r>
            <a:endParaRPr lang="en-US" altLang="ja-JP" dirty="0"/>
          </a:p>
          <a:p>
            <a:r>
              <a:rPr lang="ja-JP" altLang="ja-JP" dirty="0"/>
              <a:t>東アジア域内貿易</a:t>
            </a:r>
            <a:endParaRPr lang="en-US" altLang="ja-JP" dirty="0"/>
          </a:p>
          <a:p>
            <a:pPr lvl="1"/>
            <a:r>
              <a:rPr lang="ja-JP" altLang="ja-JP" dirty="0"/>
              <a:t>水平的産業内貿易</a:t>
            </a:r>
            <a:r>
              <a:rPr lang="ja-JP" altLang="en-US" dirty="0"/>
              <a:t>： </a:t>
            </a:r>
            <a:r>
              <a:rPr lang="en-US" altLang="ja-JP" dirty="0"/>
              <a:t>7.6</a:t>
            </a:r>
            <a:r>
              <a:rPr lang="ja-JP" altLang="ja-JP" dirty="0"/>
              <a:t>％</a:t>
            </a:r>
            <a:r>
              <a:rPr lang="ja-JP" altLang="en-US" dirty="0"/>
              <a:t>、</a:t>
            </a:r>
            <a:r>
              <a:rPr lang="ja-JP" altLang="ja-JP" dirty="0"/>
              <a:t>垂直的産業内貿易</a:t>
            </a:r>
            <a:r>
              <a:rPr lang="ja-JP" altLang="en-US" dirty="0"/>
              <a:t>： </a:t>
            </a:r>
            <a:r>
              <a:rPr lang="en-US" altLang="ja-JP" dirty="0"/>
              <a:t>23.7</a:t>
            </a:r>
            <a:r>
              <a:rPr lang="ja-JP" altLang="ja-JP" dirty="0"/>
              <a:t>％</a:t>
            </a:r>
            <a:endParaRPr lang="en-US" altLang="ja-JP" dirty="0"/>
          </a:p>
          <a:p>
            <a:r>
              <a:rPr lang="en-US" altLang="ja-JP" dirty="0"/>
              <a:t>EU</a:t>
            </a:r>
            <a:r>
              <a:rPr lang="ja-JP" altLang="ja-JP" dirty="0"/>
              <a:t>域内では東アジア域内に比べて産業内貿易、特に水平的産業内貿易が活発</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p:spTree>
    <p:extLst>
      <p:ext uri="{BB962C8B-B14F-4D97-AF65-F5344CB8AC3E}">
        <p14:creationId xmlns:p14="http://schemas.microsoft.com/office/powerpoint/2010/main" val="361443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独占的競争の基本モデル</a:t>
            </a:r>
            <a:endParaRPr kumimoji="1" lang="ja-JP" altLang="en-US" dirty="0"/>
          </a:p>
        </p:txBody>
      </p:sp>
      <p:sp>
        <p:nvSpPr>
          <p:cNvPr id="3" name="コンテンツ プレースホルダー 2"/>
          <p:cNvSpPr>
            <a:spLocks noGrp="1"/>
          </p:cNvSpPr>
          <p:nvPr>
            <p:ph idx="1"/>
          </p:nvPr>
        </p:nvSpPr>
        <p:spPr>
          <a:xfrm>
            <a:off x="838198" y="1825625"/>
            <a:ext cx="11106151" cy="4813300"/>
          </a:xfrm>
        </p:spPr>
        <p:txBody>
          <a:bodyPr>
            <a:normAutofit/>
          </a:bodyPr>
          <a:lstStyle/>
          <a:p>
            <a:r>
              <a:rPr lang="ja-JP" altLang="en-US" dirty="0"/>
              <a:t>水平的産業内貿易：独占的競争モデルを用いて説明可能</a:t>
            </a:r>
            <a:endParaRPr lang="en-US" altLang="ja-JP" dirty="0"/>
          </a:p>
          <a:p>
            <a:r>
              <a:rPr lang="ja-JP" altLang="en-US" dirty="0"/>
              <a:t>独占的競争：規模の経済と製品差別化の存在によってある程度の独占力を持っている多数の企業が競争しているような状況</a:t>
            </a:r>
            <a:endParaRPr lang="en-US" altLang="ja-JP" dirty="0"/>
          </a:p>
          <a:p>
            <a:pPr lvl="1"/>
            <a:r>
              <a:rPr lang="ja-JP" altLang="en-US" dirty="0"/>
              <a:t>規模の経済が企業内部で発生 → たくさん作るほど製品単価を下げることが可能</a:t>
            </a:r>
            <a:endParaRPr lang="en-US" altLang="ja-JP" dirty="0"/>
          </a:p>
          <a:p>
            <a:pPr lvl="1"/>
            <a:r>
              <a:rPr lang="ja-JP" altLang="en-US" dirty="0"/>
              <a:t>→ 各企業は製品差別化（他社と全く同じ製品を作るのではなく、他社製品と機能的には同様だがデザインや品質、ブランド等において独自の特徴を持つ製品を生産）</a:t>
            </a:r>
            <a:endParaRPr lang="en-US" altLang="ja-JP" dirty="0"/>
          </a:p>
          <a:p>
            <a:pPr lvl="1"/>
            <a:r>
              <a:rPr lang="ja-JP" altLang="en-US" dirty="0"/>
              <a:t>→ 各企業は自社製品を購入する消費者に対して、ある程度の独占力を行使</a:t>
            </a:r>
            <a:endParaRPr lang="en-US" altLang="ja-JP" dirty="0"/>
          </a:p>
          <a:p>
            <a:pPr lvl="1"/>
            <a:r>
              <a:rPr lang="ja-JP" altLang="en-US" dirty="0"/>
              <a:t>しかし、企業の自由な参入・退出が発生（既に操業中の企業が差別化製品の供給によって独占利潤を得ているならば、他の企業もこの産業に参入）</a:t>
            </a:r>
            <a:endParaRPr lang="en-US" altLang="ja-JP" dirty="0"/>
          </a:p>
          <a:p>
            <a:pPr lvl="1"/>
            <a:r>
              <a:rPr lang="ja-JP" altLang="en-US" dirty="0"/>
              <a:t>→ 長期的に見れば市場では多数の企業による競争</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p:spTree>
    <p:extLst>
      <p:ext uri="{BB962C8B-B14F-4D97-AF65-F5344CB8AC3E}">
        <p14:creationId xmlns:p14="http://schemas.microsoft.com/office/powerpoint/2010/main" val="301851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100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2000"/>
                                        <p:tgtEl>
                                          <p:spTgt spid="3">
                                            <p:txEl>
                                              <p:pRg st="2" end="2"/>
                                            </p:txEl>
                                          </p:spTgt>
                                        </p:tgtEl>
                                      </p:cBhvr>
                                    </p:animEffect>
                                  </p:childTnLst>
                                </p:cTn>
                              </p:par>
                            </p:childTnLst>
                          </p:cTn>
                        </p:par>
                        <p:par>
                          <p:cTn id="17" fill="hold">
                            <p:stCondLst>
                              <p:cond delay="3500"/>
                            </p:stCondLst>
                            <p:childTnLst>
                              <p:par>
                                <p:cTn id="18" presetID="22" presetClass="entr" presetSubtype="8" fill="hold" grpId="0" nodeType="afterEffect">
                                  <p:stCondLst>
                                    <p:cond delay="10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2000"/>
                                        <p:tgtEl>
                                          <p:spTgt spid="3">
                                            <p:txEl>
                                              <p:pRg st="3" end="3"/>
                                            </p:txEl>
                                          </p:spTgt>
                                        </p:tgtEl>
                                      </p:cBhvr>
                                    </p:animEffect>
                                  </p:childTnLst>
                                </p:cTn>
                              </p:par>
                            </p:childTnLst>
                          </p:cTn>
                        </p:par>
                        <p:par>
                          <p:cTn id="21" fill="hold">
                            <p:stCondLst>
                              <p:cond delay="6500"/>
                            </p:stCondLst>
                            <p:childTnLst>
                              <p:par>
                                <p:cTn id="22" presetID="22" presetClass="entr" presetSubtype="8" fill="hold" grpId="0" nodeType="afterEffect">
                                  <p:stCondLst>
                                    <p:cond delay="1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2000"/>
                                        <p:tgtEl>
                                          <p:spTgt spid="3">
                                            <p:txEl>
                                              <p:pRg st="4" end="4"/>
                                            </p:txEl>
                                          </p:spTgt>
                                        </p:tgtEl>
                                      </p:cBhvr>
                                    </p:animEffect>
                                  </p:childTnLst>
                                </p:cTn>
                              </p:par>
                            </p:childTnLst>
                          </p:cTn>
                        </p:par>
                        <p:par>
                          <p:cTn id="25" fill="hold">
                            <p:stCondLst>
                              <p:cond delay="9500"/>
                            </p:stCondLst>
                            <p:childTnLst>
                              <p:par>
                                <p:cTn id="26" presetID="22" presetClass="entr" presetSubtype="8" fill="hold" grpId="0" nodeType="afterEffect">
                                  <p:stCondLst>
                                    <p:cond delay="10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2000"/>
                                        <p:tgtEl>
                                          <p:spTgt spid="3">
                                            <p:txEl>
                                              <p:pRg st="5" end="5"/>
                                            </p:txEl>
                                          </p:spTgt>
                                        </p:tgtEl>
                                      </p:cBhvr>
                                    </p:animEffect>
                                  </p:childTnLst>
                                </p:cTn>
                              </p:par>
                            </p:childTnLst>
                          </p:cTn>
                        </p:par>
                        <p:par>
                          <p:cTn id="29" fill="hold">
                            <p:stCondLst>
                              <p:cond delay="12500"/>
                            </p:stCondLst>
                            <p:childTnLst>
                              <p:par>
                                <p:cTn id="30" presetID="22" presetClass="entr" presetSubtype="8" fill="hold" grpId="0" nodeType="afterEffect">
                                  <p:stCondLst>
                                    <p:cond delay="100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独占的競争の基本モデル（つづき）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895852"/>
              </a:xfrm>
            </p:spPr>
            <p:txBody>
              <a:bodyPr>
                <a:normAutofit fontScale="92500" lnSpcReduction="10000"/>
              </a:bodyPr>
              <a:lstStyle/>
              <a:p>
                <a:r>
                  <a:rPr lang="ja-JP" altLang="ja-JP" dirty="0"/>
                  <a:t>多様性選好</a:t>
                </a:r>
                <a:r>
                  <a:rPr lang="ja-JP" altLang="en-US" dirty="0"/>
                  <a:t>と差別化財の需要関数</a:t>
                </a:r>
                <a:endParaRPr lang="en-US" altLang="ja-JP" dirty="0"/>
              </a:p>
              <a:p>
                <a:pPr lvl="1"/>
                <a14:m>
                  <m:oMath xmlns:m="http://schemas.openxmlformats.org/officeDocument/2006/math">
                    <m:r>
                      <a:rPr lang="en-US" altLang="ja-JP" i="1">
                        <a:latin typeface="Cambria Math" panose="02040503050406030204" pitchFamily="18" charset="0"/>
                      </a:rPr>
                      <m:t>𝑁</m:t>
                    </m:r>
                  </m:oMath>
                </a14:m>
                <a:r>
                  <a:rPr lang="ja-JP" altLang="ja-JP" dirty="0"/>
                  <a:t>種類の差別化された製品が存在</a:t>
                </a:r>
                <a:endParaRPr lang="en-US" altLang="ja-JP" dirty="0"/>
              </a:p>
              <a:p>
                <a:pPr lvl="1"/>
                <a:r>
                  <a:rPr lang="ja-JP" altLang="ja-JP" dirty="0"/>
                  <a:t>消費者の効用関数</a:t>
                </a:r>
                <a:r>
                  <a:rPr lang="ja-JP" altLang="en-US" dirty="0"/>
                  <a:t>：</a:t>
                </a:r>
                <a:r>
                  <a:rPr lang="ja-JP" altLang="ja-JP" dirty="0"/>
                  <a:t>各差別化財の消費量に依存、予算制約の下で効用を最大にするように各差別化財の消費量を決定</a:t>
                </a:r>
                <a:endParaRPr lang="en-US" altLang="ja-JP" dirty="0"/>
              </a:p>
              <a:p>
                <a:pPr lvl="1"/>
                <a:r>
                  <a:rPr lang="ja-JP" altLang="en-US" dirty="0"/>
                  <a:t>→ </a:t>
                </a:r>
                <a:r>
                  <a:rPr lang="ja-JP" altLang="ja-JP" dirty="0"/>
                  <a:t>各製品に対する需要関数</a:t>
                </a:r>
                <a:endParaRPr lang="en-US" altLang="ja-JP" dirty="0"/>
              </a:p>
              <a:p>
                <a:pPr lvl="1"/>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の需要関数</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oMath>
                </a14:m>
                <a:endParaRPr lang="en-US" altLang="ja-JP" dirty="0"/>
              </a:p>
              <a:p>
                <a:pPr lvl="2"/>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oMath>
                </a14:m>
                <a:r>
                  <a:rPr lang="ja-JP" altLang="en-US" dirty="0"/>
                  <a:t>：</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の価格</a:t>
                </a:r>
                <a:endParaRPr lang="en-US" altLang="ja-JP" dirty="0"/>
              </a:p>
              <a:p>
                <a:pPr lvl="2"/>
                <a14:m>
                  <m:oMath xmlns:m="http://schemas.openxmlformats.org/officeDocument/2006/math">
                    <m:r>
                      <a:rPr lang="en-US" altLang="ja-JP" i="1">
                        <a:latin typeface="Cambria Math" panose="02040503050406030204" pitchFamily="18" charset="0"/>
                      </a:rPr>
                      <m:t>𝑃</m:t>
                    </m:r>
                  </m:oMath>
                </a14:m>
                <a:r>
                  <a:rPr lang="ja-JP" altLang="en-US" dirty="0"/>
                  <a:t>：</a:t>
                </a:r>
                <a:r>
                  <a:rPr lang="ja-JP" altLang="ja-JP" dirty="0"/>
                  <a:t>差別化製品の物価指数（各製品の価格に依存）</a:t>
                </a:r>
                <a:endParaRPr lang="en-US" altLang="ja-JP" dirty="0"/>
              </a:p>
              <a:p>
                <a:pPr lvl="2"/>
                <a14:m>
                  <m:oMath xmlns:m="http://schemas.openxmlformats.org/officeDocument/2006/math">
                    <m:r>
                      <a:rPr lang="en-US" altLang="ja-JP" i="1">
                        <a:latin typeface="Cambria Math" panose="02040503050406030204" pitchFamily="18" charset="0"/>
                      </a:rPr>
                      <m:t>𝐼</m:t>
                    </m:r>
                  </m:oMath>
                </a14:m>
                <a:r>
                  <a:rPr lang="ja-JP" altLang="en-US" dirty="0"/>
                  <a:t>：</a:t>
                </a:r>
                <a:r>
                  <a:rPr lang="ja-JP" altLang="ja-JP" dirty="0"/>
                  <a:t>所得水準</a:t>
                </a:r>
                <a:endParaRPr lang="en-US" altLang="ja-JP" dirty="0"/>
              </a:p>
              <a:p>
                <a:r>
                  <a:rPr lang="ja-JP" altLang="en-US" dirty="0"/>
                  <a:t>企業の行動</a:t>
                </a:r>
                <a:endParaRPr lang="en-US" altLang="ja-JP" dirty="0"/>
              </a:p>
              <a:p>
                <a:pPr lvl="1"/>
                <a:r>
                  <a:rPr lang="ja-JP" altLang="ja-JP" dirty="0"/>
                  <a:t>すべての企業は同一の生産技術を持っていると仮定</a:t>
                </a:r>
                <a:endParaRPr lang="en-US" altLang="ja-JP" dirty="0"/>
              </a:p>
              <a:p>
                <a:pPr lvl="1"/>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oMath>
                </a14:m>
                <a:r>
                  <a:rPr lang="ja-JP" altLang="en-US" dirty="0"/>
                  <a:t>：</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の生産量</a:t>
                </a:r>
                <a:r>
                  <a:rPr lang="en-US" altLang="ja-JP" dirty="0"/>
                  <a:t> </a:t>
                </a:r>
                <a:r>
                  <a:rPr lang="ja-JP" altLang="en-US" dirty="0"/>
                  <a:t>→</a:t>
                </a:r>
                <a:r>
                  <a:rPr lang="ja-JP" altLang="ja-JP" dirty="0"/>
                  <a:t>生産の平均費用</a:t>
                </a:r>
                <a:r>
                  <a:rPr lang="ja-JP" altLang="en-US" dirty="0"/>
                  <a:t>：</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𝐴𝐶</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e>
                    </m:d>
                    <m:r>
                      <a:rPr lang="en-US" altLang="ja-JP">
                        <a:latin typeface="Cambria Math" panose="02040503050406030204" pitchFamily="18" charset="0"/>
                      </a:rPr>
                      <m:t>=</m:t>
                    </m:r>
                    <m:r>
                      <a:rPr lang="en-US" altLang="ja-JP" i="1">
                        <a:latin typeface="Cambria Math" panose="02040503050406030204" pitchFamily="18" charset="0"/>
                      </a:rPr>
                      <m:t>𝑐</m:t>
                    </m:r>
                    <m:r>
                      <a:rPr lang="en-US" altLang="ja-JP">
                        <a:latin typeface="Cambria Math" panose="02040503050406030204" pitchFamily="18" charset="0"/>
                      </a:rPr>
                      <m:t>+</m:t>
                    </m:r>
                    <m:r>
                      <a:rPr lang="en-US" altLang="ja-JP" i="1">
                        <a:latin typeface="Cambria Math" panose="02040503050406030204" pitchFamily="18" charset="0"/>
                      </a:rPr>
                      <m:t>𝑓</m:t>
                    </m:r>
                    <m:r>
                      <a:rPr lang="en-US" altLang="ja-JP">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oMath>
                </a14:m>
                <a:endParaRPr lang="en-US" altLang="ja-JP" dirty="0"/>
              </a:p>
              <a:p>
                <a:pPr lvl="2"/>
                <a14:m>
                  <m:oMath xmlns:m="http://schemas.openxmlformats.org/officeDocument/2006/math">
                    <m:r>
                      <a:rPr lang="en-US" altLang="ja-JP" i="1">
                        <a:latin typeface="Cambria Math" panose="02040503050406030204" pitchFamily="18" charset="0"/>
                      </a:rPr>
                      <m:t>𝑐</m:t>
                    </m:r>
                    <m:r>
                      <a:rPr lang="ja-JP" altLang="en-US" i="1" smtClean="0">
                        <a:latin typeface="Cambria Math" panose="02040503050406030204" pitchFamily="18" charset="0"/>
                      </a:rPr>
                      <m:t>：</m:t>
                    </m:r>
                  </m:oMath>
                </a14:m>
                <a:r>
                  <a:rPr lang="ja-JP" altLang="ja-JP" dirty="0"/>
                  <a:t>限界費用</a:t>
                </a:r>
                <a:r>
                  <a:rPr lang="ja-JP" altLang="en-US" dirty="0"/>
                  <a:t>、</a:t>
                </a:r>
                <a14:m>
                  <m:oMath xmlns:m="http://schemas.openxmlformats.org/officeDocument/2006/math">
                    <m:r>
                      <a:rPr lang="en-US" altLang="ja-JP" i="1">
                        <a:latin typeface="Cambria Math" panose="02040503050406030204" pitchFamily="18" charset="0"/>
                      </a:rPr>
                      <m:t>𝑓</m:t>
                    </m:r>
                  </m:oMath>
                </a14:m>
                <a:r>
                  <a:rPr lang="ja-JP" altLang="en-US" dirty="0"/>
                  <a:t>：</a:t>
                </a:r>
                <a:r>
                  <a:rPr lang="ja-JP" altLang="ja-JP" dirty="0"/>
                  <a:t>固定費用</a:t>
                </a:r>
                <a:endParaRPr lang="en-US" altLang="ja-JP" dirty="0"/>
              </a:p>
              <a:p>
                <a:pPr lvl="1"/>
                <a:r>
                  <a:rPr lang="ja-JP" altLang="en-US" dirty="0"/>
                  <a:t>平均費用は逓減：</a:t>
                </a:r>
                <a:r>
                  <a:rPr lang="ja-JP" altLang="ja-JP" dirty="0"/>
                  <a:t>規模の経済</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895852"/>
              </a:xfrm>
              <a:blipFill rotWithShape="0">
                <a:blip r:embed="rId2"/>
                <a:stretch>
                  <a:fillRect l="-928" t="-310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spTree>
    <p:extLst>
      <p:ext uri="{BB962C8B-B14F-4D97-AF65-F5344CB8AC3E}">
        <p14:creationId xmlns:p14="http://schemas.microsoft.com/office/powerpoint/2010/main" val="157788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500"/>
                                        <p:tgtEl>
                                          <p:spTgt spid="3">
                                            <p:txEl>
                                              <p:pRg st="8" end="8"/>
                                            </p:txEl>
                                          </p:spTgt>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left)">
                                      <p:cBhvr>
                                        <p:cTn id="46" dur="50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wipe(left)">
                                      <p:cBhvr>
                                        <p:cTn id="51" dur="500"/>
                                        <p:tgtEl>
                                          <p:spTgt spid="3">
                                            <p:txEl>
                                              <p:pRg st="10" end="10"/>
                                            </p:txEl>
                                          </p:spTgt>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wipe(left)">
                                      <p:cBhvr>
                                        <p:cTn id="55" dur="500"/>
                                        <p:tgtEl>
                                          <p:spTgt spid="3">
                                            <p:txEl>
                                              <p:pRg st="11" end="1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
                                            <p:txEl>
                                              <p:pRg st="12" end="12"/>
                                            </p:txEl>
                                          </p:spTgt>
                                        </p:tgtEl>
                                        <p:attrNameLst>
                                          <p:attrName>style.visibility</p:attrName>
                                        </p:attrNameLst>
                                      </p:cBhvr>
                                      <p:to>
                                        <p:strVal val="visible"/>
                                      </p:to>
                                    </p:set>
                                    <p:animEffect transition="in" filter="wipe(left)">
                                      <p:cBhvr>
                                        <p:cTn id="60"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独占的競争の基本モデル（つづき）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4"/>
                <a:ext cx="10515600" cy="4895853"/>
              </a:xfrm>
            </p:spPr>
            <p:txBody>
              <a:bodyPr>
                <a:normAutofit/>
              </a:bodyPr>
              <a:lstStyle/>
              <a:p>
                <a:r>
                  <a:rPr lang="ja-JP" altLang="en-US" dirty="0"/>
                  <a:t>企業の行動（つづき）</a:t>
                </a:r>
                <a:endParaRPr lang="en-US" altLang="ja-JP" dirty="0"/>
              </a:p>
              <a:p>
                <a:pPr lvl="1"/>
                <a:r>
                  <a:rPr lang="ja-JP" altLang="ja-JP" dirty="0"/>
                  <a:t>規模の経済の存在</a:t>
                </a:r>
                <a:r>
                  <a:rPr lang="en-US" altLang="ja-JP" dirty="0"/>
                  <a:t> </a:t>
                </a:r>
                <a:r>
                  <a:rPr lang="ja-JP" altLang="en-US" dirty="0"/>
                  <a:t>→ </a:t>
                </a:r>
                <a:r>
                  <a:rPr lang="ja-JP" altLang="ja-JP" dirty="0"/>
                  <a:t>各企業にとっては他社と全く同じ製品を生産するよりも、製品差別化を行った方が得になる</a:t>
                </a:r>
                <a:endParaRPr lang="en-US" altLang="ja-JP" dirty="0"/>
              </a:p>
              <a:p>
                <a:pPr lvl="1"/>
                <a:r>
                  <a:rPr lang="ja-JP" altLang="ja-JP" dirty="0"/>
                  <a:t>各製品はそれぞれ</a:t>
                </a:r>
                <a:r>
                  <a:rPr lang="en-US" altLang="ja-JP" dirty="0"/>
                  <a:t>1</a:t>
                </a:r>
                <a:r>
                  <a:rPr lang="ja-JP" altLang="ja-JP" dirty="0"/>
                  <a:t>社の企業によって生産されると</a:t>
                </a:r>
                <a:r>
                  <a:rPr lang="ja-JP" altLang="en-US" dirty="0"/>
                  <a:t>仮定</a:t>
                </a:r>
                <a:endParaRPr lang="en-US" altLang="ja-JP" dirty="0"/>
              </a:p>
              <a:p>
                <a:pPr lvl="1"/>
                <a:r>
                  <a:rPr lang="ja-JP" altLang="ja-JP" dirty="0"/>
                  <a:t>企業</a:t>
                </a:r>
                <a14:m>
                  <m:oMath xmlns:m="http://schemas.openxmlformats.org/officeDocument/2006/math">
                    <m:r>
                      <a:rPr lang="en-US" altLang="ja-JP" i="1">
                        <a:latin typeface="Cambria Math" panose="02040503050406030204" pitchFamily="18" charset="0"/>
                      </a:rPr>
                      <m:t>𝑖</m:t>
                    </m:r>
                  </m:oMath>
                </a14:m>
                <a:r>
                  <a:rPr lang="ja-JP" altLang="en-US" dirty="0"/>
                  <a:t>（</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en-US" dirty="0"/>
                  <a:t>を生産）</a:t>
                </a:r>
                <a:r>
                  <a:rPr lang="ja-JP" altLang="ja-JP" dirty="0"/>
                  <a:t>の利潤</a:t>
                </a:r>
                <a:r>
                  <a:rPr lang="ja-JP" altLang="en-US" dirty="0"/>
                  <a:t>：</a:t>
                </a:r>
                <a:r>
                  <a:rPr lang="ja-JP" altLang="ja-JP" dirty="0"/>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𝜋</m:t>
                        </m:r>
                      </m:e>
                      <m:sub>
                        <m:r>
                          <a:rPr lang="en-US" altLang="ja-JP" i="1">
                            <a:latin typeface="Cambria Math" panose="02040503050406030204" pitchFamily="18" charset="0"/>
                          </a:rPr>
                          <m:t>𝑖</m:t>
                        </m:r>
                      </m:sub>
                    </m:sSub>
                    <m:r>
                      <a:rPr lang="en-US" altLang="ja-JP">
                        <a:latin typeface="Cambria Math" panose="02040503050406030204" pitchFamily="18" charset="0"/>
                      </a:rPr>
                      <m:t>=</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𝑐</m:t>
                        </m:r>
                      </m:e>
                    </m:d>
                    <m:sSub>
                      <m:sSubPr>
                        <m:ctrlPr>
                          <a:rPr lang="ja-JP" altLang="ja-JP" i="1">
                            <a:latin typeface="Cambria Math" panose="02040503050406030204" pitchFamily="18" charset="0"/>
                          </a:rPr>
                        </m:ctrlPr>
                      </m:sSubPr>
                      <m:e>
                        <m:r>
                          <a:rPr lang="en-US" altLang="ja-JP" i="1">
                            <a:latin typeface="Cambria Math" panose="02040503050406030204" pitchFamily="18" charset="0"/>
                          </a:rPr>
                          <m:t>𝑥</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𝑓</m:t>
                    </m:r>
                    <m:r>
                      <a:rPr lang="en-US" altLang="ja-JP">
                        <a:latin typeface="Cambria Math" panose="02040503050406030204" pitchFamily="18" charset="0"/>
                      </a:rPr>
                      <m:t>=</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𝑐</m:t>
                        </m:r>
                      </m:e>
                    </m:d>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r>
                      <a:rPr lang="en-US" altLang="ja-JP" i="1">
                        <a:latin typeface="Cambria Math" panose="02040503050406030204" pitchFamily="18" charset="0"/>
                      </a:rPr>
                      <m:t>−</m:t>
                    </m:r>
                    <m:r>
                      <a:rPr lang="en-US" altLang="ja-JP" i="1">
                        <a:latin typeface="Cambria Math" panose="02040503050406030204" pitchFamily="18" charset="0"/>
                      </a:rPr>
                      <m:t>𝑓</m:t>
                    </m:r>
                  </m:oMath>
                </a14:m>
                <a:endParaRPr lang="ja-JP" altLang="ja-JP" dirty="0"/>
              </a:p>
              <a:p>
                <a:pPr lvl="1"/>
                <a:r>
                  <a:rPr lang="ja-JP" altLang="ja-JP" dirty="0"/>
                  <a:t>産業には潜在的に多数の企業が存在</a:t>
                </a:r>
                <a:r>
                  <a:rPr lang="en-US" altLang="ja-JP" dirty="0"/>
                  <a:t> </a:t>
                </a:r>
                <a:r>
                  <a:rPr lang="ja-JP" altLang="en-US" dirty="0"/>
                  <a:t>→ </a:t>
                </a:r>
                <a:r>
                  <a:rPr lang="ja-JP" altLang="ja-JP" dirty="0"/>
                  <a:t>各企業は自社製品の価格決定が差別化製品の物価</a:t>
                </a:r>
                <a14:m>
                  <m:oMath xmlns:m="http://schemas.openxmlformats.org/officeDocument/2006/math">
                    <m:r>
                      <a:rPr lang="en-US" altLang="ja-JP" i="1">
                        <a:latin typeface="Cambria Math" panose="02040503050406030204" pitchFamily="18" charset="0"/>
                      </a:rPr>
                      <m:t>𝑃</m:t>
                    </m:r>
                  </m:oMath>
                </a14:m>
                <a:r>
                  <a:rPr lang="ja-JP" altLang="ja-JP" dirty="0"/>
                  <a:t>や消費者の所得</a:t>
                </a:r>
                <a14:m>
                  <m:oMath xmlns:m="http://schemas.openxmlformats.org/officeDocument/2006/math">
                    <m:r>
                      <a:rPr lang="en-US" altLang="ja-JP" i="1">
                        <a:latin typeface="Cambria Math" panose="02040503050406030204" pitchFamily="18" charset="0"/>
                      </a:rPr>
                      <m:t>𝐼</m:t>
                    </m:r>
                  </m:oMath>
                </a14:m>
                <a:r>
                  <a:rPr lang="ja-JP" altLang="ja-JP" dirty="0"/>
                  <a:t>に影響を与えない</a:t>
                </a:r>
                <a:endParaRPr lang="en-US" altLang="ja-JP" dirty="0"/>
              </a:p>
              <a:p>
                <a:pPr lvl="1"/>
                <a:r>
                  <a:rPr lang="ja-JP" altLang="en-US" dirty="0"/>
                  <a:t>→ 利潤最大化条件：</a:t>
                </a:r>
                <a:r>
                  <a:rPr lang="ja-JP" altLang="ja-JP" dirty="0"/>
                  <a:t> </a:t>
                </a:r>
                <a14:m>
                  <m:oMath xmlns:m="http://schemas.openxmlformats.org/officeDocument/2006/math">
                    <m:f>
                      <m:fPr>
                        <m:ctrlPr>
                          <a:rPr lang="ja-JP" altLang="ja-JP" i="1">
                            <a:latin typeface="Cambria Math" panose="02040503050406030204" pitchFamily="18" charset="0"/>
                          </a:rPr>
                        </m:ctrlPr>
                      </m:fPr>
                      <m:num>
                        <m:sSub>
                          <m:sSubPr>
                            <m:ctrlPr>
                              <a:rPr lang="ja-JP" altLang="ja-JP" i="1">
                                <a:latin typeface="Cambria Math" panose="02040503050406030204" pitchFamily="18" charset="0"/>
                              </a:rPr>
                            </m:ctrlPr>
                          </m:sSubPr>
                          <m:e>
                            <m:r>
                              <a:rPr lang="en-US" altLang="ja-JP" i="1">
                                <a:latin typeface="Cambria Math" panose="02040503050406030204" pitchFamily="18" charset="0"/>
                              </a:rPr>
                              <m:t>𝜕𝜋</m:t>
                            </m:r>
                          </m:e>
                          <m:sub>
                            <m:r>
                              <a:rPr lang="en-US" altLang="ja-JP" i="1">
                                <a:latin typeface="Cambria Math" panose="02040503050406030204" pitchFamily="18" charset="0"/>
                              </a:rPr>
                              <m:t>𝑖</m:t>
                            </m:r>
                          </m:sub>
                        </m:sSub>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m:t>
                            </m:r>
                            <m:r>
                              <a:rPr lang="en-US" altLang="ja-JP" i="1">
                                <a:latin typeface="Cambria Math" panose="02040503050406030204" pitchFamily="18" charset="0"/>
                              </a:rPr>
                              <m:t>𝑝</m:t>
                            </m:r>
                          </m:e>
                          <m:sub>
                            <m:r>
                              <a:rPr lang="en-US" altLang="ja-JP" i="1">
                                <a:latin typeface="Cambria Math" panose="02040503050406030204" pitchFamily="18" charset="0"/>
                              </a:rPr>
                              <m:t>𝑖</m:t>
                            </m:r>
                          </m:sub>
                        </m:sSub>
                      </m:den>
                    </m:f>
                    <m:r>
                      <a:rPr lang="en-US" altLang="ja-JP">
                        <a:latin typeface="Cambria Math" panose="02040503050406030204" pitchFamily="18" charset="0"/>
                      </a:rPr>
                      <m:t>=</m:t>
                    </m:r>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𝑐</m:t>
                        </m:r>
                      </m:e>
                    </m:d>
                    <m:f>
                      <m:fPr>
                        <m:ctrlPr>
                          <a:rPr lang="ja-JP" altLang="ja-JP" i="1">
                            <a:latin typeface="Cambria Math" panose="02040503050406030204" pitchFamily="18" charset="0"/>
                          </a:rPr>
                        </m:ctrlPr>
                      </m:fPr>
                      <m:num>
                        <m:r>
                          <a:rPr lang="en-US" altLang="ja-JP">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m:t>
                            </m:r>
                            <m:r>
                              <a:rPr lang="en-US" altLang="ja-JP" i="1">
                                <a:latin typeface="Cambria Math" panose="02040503050406030204" pitchFamily="18" charset="0"/>
                              </a:rPr>
                              <m:t>𝑝</m:t>
                            </m:r>
                          </m:e>
                          <m:sub>
                            <m:r>
                              <a:rPr lang="en-US" altLang="ja-JP" i="1">
                                <a:latin typeface="Cambria Math" panose="02040503050406030204" pitchFamily="18" charset="0"/>
                              </a:rPr>
                              <m:t>𝑖</m:t>
                            </m:r>
                          </m:sub>
                        </m:sSub>
                      </m:den>
                    </m:f>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r>
                      <a:rPr lang="en-US" altLang="ja-JP" i="1">
                        <a:latin typeface="Cambria Math" panose="02040503050406030204" pitchFamily="18" charset="0"/>
                      </a:rPr>
                      <m:t>=0</m:t>
                    </m:r>
                  </m:oMath>
                </a14:m>
                <a:endParaRPr lang="ja-JP" altLang="ja-JP" dirty="0"/>
              </a:p>
              <a:p>
                <a:pPr lvl="1"/>
                <a:r>
                  <a:rPr lang="ja-JP" altLang="en-US" dirty="0"/>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d>
                      <m:dPr>
                        <m:begChr m:val="["/>
                        <m:endChr m:val="]"/>
                        <m:ctrlPr>
                          <a:rPr lang="ja-JP" altLang="ja-JP" i="1">
                            <a:latin typeface="Cambria Math" panose="02040503050406030204" pitchFamily="18" charset="0"/>
                          </a:rPr>
                        </m:ctrlPr>
                      </m:dPr>
                      <m:e>
                        <m:r>
                          <a:rPr lang="en-US" altLang="ja-JP" i="1">
                            <a:latin typeface="Cambria Math" panose="02040503050406030204" pitchFamily="18" charset="0"/>
                          </a:rPr>
                          <m:t>1−</m:t>
                        </m:r>
                        <m:f>
                          <m:fPr>
                            <m:ctrlPr>
                              <a:rPr lang="ja-JP" altLang="ja-JP" i="1">
                                <a:latin typeface="Cambria Math" panose="02040503050406030204" pitchFamily="18" charset="0"/>
                              </a:rPr>
                            </m:ctrlPr>
                          </m:fPr>
                          <m:num>
                            <m:r>
                              <a:rPr lang="en-US" altLang="ja-JP" i="1">
                                <a:latin typeface="Cambria Math" panose="02040503050406030204" pitchFamily="18" charset="0"/>
                              </a:rPr>
                              <m:t>1</m:t>
                            </m:r>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𝜀</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den>
                        </m:f>
                      </m:e>
                    </m:d>
                    <m:r>
                      <a:rPr lang="en-US" altLang="ja-JP">
                        <a:latin typeface="Cambria Math" panose="02040503050406030204" pitchFamily="18" charset="0"/>
                      </a:rPr>
                      <m:t>=</m:t>
                    </m:r>
                    <m:r>
                      <a:rPr lang="en-US" altLang="ja-JP" i="1">
                        <a:latin typeface="Cambria Math" panose="02040503050406030204" pitchFamily="18" charset="0"/>
                      </a:rPr>
                      <m:t>𝑐</m:t>
                    </m:r>
                  </m:oMath>
                </a14:m>
                <a:endParaRPr lang="en-US" altLang="ja-JP" dirty="0"/>
              </a:p>
              <a:p>
                <a:pPr lvl="2"/>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𝜀</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r>
                      <a:rPr lang="en-US" altLang="ja-JP" i="1">
                        <a:latin typeface="Cambria Math" panose="02040503050406030204" pitchFamily="18" charset="0"/>
                      </a:rPr>
                      <m:t>≡−</m:t>
                    </m:r>
                    <m:f>
                      <m:fPr>
                        <m:ctrlPr>
                          <a:rPr lang="ja-JP" altLang="ja-JP" i="1">
                            <a:latin typeface="Cambria Math" panose="02040503050406030204" pitchFamily="18" charset="0"/>
                          </a:rPr>
                        </m:ctrlPr>
                      </m:fPr>
                      <m:num>
                        <m:r>
                          <a:rPr lang="en-US" altLang="ja-JP">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m:t>
                            </m:r>
                            <m:r>
                              <a:rPr lang="en-US" altLang="ja-JP" i="1">
                                <a:latin typeface="Cambria Math" panose="02040503050406030204" pitchFamily="18" charset="0"/>
                              </a:rPr>
                              <m:t>𝑝</m:t>
                            </m:r>
                          </m:e>
                          <m:sub>
                            <m:r>
                              <a:rPr lang="en-US" altLang="ja-JP" i="1">
                                <a:latin typeface="Cambria Math" panose="02040503050406030204" pitchFamily="18" charset="0"/>
                              </a:rPr>
                              <m:t>𝑖</m:t>
                            </m:r>
                          </m:sub>
                        </m:sSub>
                      </m:den>
                    </m:f>
                    <m:f>
                      <m:fPr>
                        <m:ctrlPr>
                          <a:rPr lang="ja-JP" altLang="ja-JP" i="1">
                            <a:latin typeface="Cambria Math" panose="02040503050406030204" pitchFamily="18" charset="0"/>
                          </a:rPr>
                        </m:ctrlPr>
                      </m:fPr>
                      <m:num>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𝑑</m:t>
                            </m:r>
                          </m:e>
                          <m:sub>
                            <m:r>
                              <a:rPr lang="en-US" altLang="ja-JP" i="1">
                                <a:latin typeface="Cambria Math" panose="02040503050406030204" pitchFamily="18" charset="0"/>
                              </a:rPr>
                              <m:t>𝑖</m:t>
                            </m:r>
                          </m:sub>
                        </m:sSub>
                        <m:d>
                          <m:dPr>
                            <m:ctrlPr>
                              <a:rPr lang="ja-JP" altLang="ja-JP" i="1">
                                <a:latin typeface="Cambria Math" panose="02040503050406030204" pitchFamily="18" charset="0"/>
                              </a:rPr>
                            </m:ctrlPr>
                          </m:dPr>
                          <m:e>
                            <m:sSub>
                              <m:sSubPr>
                                <m:ctrlPr>
                                  <a:rPr lang="ja-JP"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𝑖</m:t>
                                </m:r>
                              </m:sub>
                            </m:sSub>
                            <m:r>
                              <a:rPr lang="en-US" altLang="ja-JP" i="1">
                                <a:latin typeface="Cambria Math" panose="02040503050406030204" pitchFamily="18" charset="0"/>
                              </a:rPr>
                              <m:t>,</m:t>
                            </m:r>
                            <m:r>
                              <a:rPr lang="en-US" altLang="ja-JP" i="1">
                                <a:latin typeface="Cambria Math" panose="02040503050406030204" pitchFamily="18" charset="0"/>
                              </a:rPr>
                              <m:t>𝑃</m:t>
                            </m:r>
                            <m:r>
                              <a:rPr lang="en-US" altLang="ja-JP" i="1">
                                <a:latin typeface="Cambria Math" panose="02040503050406030204" pitchFamily="18" charset="0"/>
                              </a:rPr>
                              <m:t>,</m:t>
                            </m:r>
                            <m:r>
                              <a:rPr lang="en-US" altLang="ja-JP" i="1">
                                <a:latin typeface="Cambria Math" panose="02040503050406030204" pitchFamily="18" charset="0"/>
                              </a:rPr>
                              <m:t>𝐼</m:t>
                            </m:r>
                          </m:e>
                        </m:d>
                      </m:den>
                    </m:f>
                  </m:oMath>
                </a14:m>
                <a:r>
                  <a:rPr lang="ja-JP" altLang="en-US" dirty="0"/>
                  <a:t> ：</a:t>
                </a:r>
                <a:r>
                  <a:rPr lang="ja-JP" altLang="ja-JP" dirty="0"/>
                  <a:t>製品</a:t>
                </a:r>
                <a14:m>
                  <m:oMath xmlns:m="http://schemas.openxmlformats.org/officeDocument/2006/math">
                    <m:r>
                      <a:rPr lang="en-US" altLang="ja-JP" i="1">
                        <a:latin typeface="Cambria Math" panose="02040503050406030204" pitchFamily="18" charset="0"/>
                      </a:rPr>
                      <m:t>𝑖</m:t>
                    </m:r>
                  </m:oMath>
                </a14:m>
                <a:r>
                  <a:rPr lang="ja-JP" altLang="ja-JP" dirty="0"/>
                  <a:t>の</a:t>
                </a:r>
                <a:r>
                  <a:rPr lang="ja-JP" altLang="en-US" dirty="0"/>
                  <a:t>需要の価格弾力性</a:t>
                </a:r>
                <a:endParaRPr lang="ja-JP" altLang="ja-JP" dirty="0"/>
              </a:p>
              <a:p>
                <a:pPr lvl="2"/>
                <a:endParaRPr lang="ja-JP"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515600" cy="4895853"/>
              </a:xfrm>
              <a:blipFill rotWithShape="0">
                <a:blip r:embed="rId2"/>
                <a:stretch>
                  <a:fillRect l="-1043" t="-261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spTree>
    <p:extLst>
      <p:ext uri="{BB962C8B-B14F-4D97-AF65-F5344CB8AC3E}">
        <p14:creationId xmlns:p14="http://schemas.microsoft.com/office/powerpoint/2010/main" val="627680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7289</TotalTime>
  <Words>3208</Words>
  <Application>Microsoft Office PowerPoint</Application>
  <PresentationFormat>ワイド画面</PresentationFormat>
  <Paragraphs>284</Paragraphs>
  <Slides>30</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30</vt:i4>
      </vt:variant>
    </vt:vector>
  </HeadingPairs>
  <TitlesOfParts>
    <vt:vector size="36" baseType="lpstr">
      <vt:lpstr>ＭＳ Ｐゴシック</vt:lpstr>
      <vt:lpstr>Arial</vt:lpstr>
      <vt:lpstr>Calibri</vt:lpstr>
      <vt:lpstr>Calibri Light</vt:lpstr>
      <vt:lpstr>Cambria Math</vt:lpstr>
      <vt:lpstr>Office テーマ</vt:lpstr>
      <vt:lpstr>国際経済関係論Ⅰ 5. 独占的競争と産業内貿易</vt:lpstr>
      <vt:lpstr>産業間貿易と産業内貿易</vt:lpstr>
      <vt:lpstr>産業間貿易と産業内貿易（つづき）</vt:lpstr>
      <vt:lpstr>産業間貿易と産業内貿易（つづき）</vt:lpstr>
      <vt:lpstr>産業間貿易と産業内貿易（つづき）</vt:lpstr>
      <vt:lpstr>産業間貿易と産業内貿易（つづき）</vt:lpstr>
      <vt:lpstr>独占的競争の基本モデル</vt:lpstr>
      <vt:lpstr>独占的競争の基本モデル（つづき）</vt:lpstr>
      <vt:lpstr>独占的競争の基本モデル（つづき）</vt:lpstr>
      <vt:lpstr>独占的競争の基本モデル（つづき）</vt:lpstr>
      <vt:lpstr>独占的競争の短期均衡</vt:lpstr>
      <vt:lpstr>独占的競争の基本モデル（つづき）</vt:lpstr>
      <vt:lpstr>独占的競争の基本モデル（つづき）</vt:lpstr>
      <vt:lpstr>独占的競争の長期均衡</vt:lpstr>
      <vt:lpstr>独占的競争モデルによる水平的産業内貿易の説明</vt:lpstr>
      <vt:lpstr>独占的競争モデルによる水平的産業内貿易の説明（つづき）</vt:lpstr>
      <vt:lpstr>独占的競争モデルによる水平的産業内貿易の説明（つづき）</vt:lpstr>
      <vt:lpstr>独占的競争モデルによる水平的産業内貿易の説明（つづき）</vt:lpstr>
      <vt:lpstr>閉鎖経済の長期均衡</vt:lpstr>
      <vt:lpstr>独占的競争モデルによる水平的産業内貿易の説明（つづき）</vt:lpstr>
      <vt:lpstr>自由貿易の長期均衡</vt:lpstr>
      <vt:lpstr>独占的競争モデルによる水平的産業内貿易の説明（つづき）</vt:lpstr>
      <vt:lpstr>独占的競争モデルによる水平的産業内貿易の説明（つづき）</vt:lpstr>
      <vt:lpstr>独占的競争モデルによる水平的産業内貿易の説明（つづき）</vt:lpstr>
      <vt:lpstr>独占的競争モデルによる水平的産業内貿易の説明（つづき）</vt:lpstr>
      <vt:lpstr>産業内貿易と貿易利益</vt:lpstr>
      <vt:lpstr>産業内貿易と貿易利益</vt:lpstr>
      <vt:lpstr>産業内貿易と貿易利益（つづき）</vt:lpstr>
      <vt:lpstr>産業内貿易と貿易利益（つづき）</vt:lpstr>
      <vt:lpstr>産業内貿易と貿易利益（つづき）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IntEcon-NCU_05</dc:title>
  <dc:creator>Akihiko</dc:creator>
  <cp:lastModifiedBy>Akihiko Yanase</cp:lastModifiedBy>
  <cp:revision>459</cp:revision>
  <cp:lastPrinted>2016-12-03T12:45:17Z</cp:lastPrinted>
  <dcterms:created xsi:type="dcterms:W3CDTF">2013-10-01T12:14:26Z</dcterms:created>
  <dcterms:modified xsi:type="dcterms:W3CDTF">2017-05-17T02:47:58Z</dcterms:modified>
</cp:coreProperties>
</file>