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349" r:id="rId2"/>
    <p:sldId id="350" r:id="rId3"/>
    <p:sldId id="351" r:id="rId4"/>
    <p:sldId id="353" r:id="rId5"/>
    <p:sldId id="352" r:id="rId6"/>
    <p:sldId id="354" r:id="rId7"/>
    <p:sldId id="355" r:id="rId8"/>
    <p:sldId id="356" r:id="rId9"/>
    <p:sldId id="357" r:id="rId10"/>
    <p:sldId id="358" r:id="rId11"/>
    <p:sldId id="364" r:id="rId12"/>
    <p:sldId id="359" r:id="rId13"/>
    <p:sldId id="360" r:id="rId14"/>
    <p:sldId id="361" r:id="rId15"/>
  </p:sldIdLst>
  <p:sldSz cx="12192000" cy="6858000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3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168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47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3"/>
            <a:ext cx="3962400" cy="344091"/>
          </a:xfrm>
          <a:prstGeom prst="rect">
            <a:avLst/>
          </a:prstGeom>
        </p:spPr>
        <p:txBody>
          <a:bodyPr vert="horz" lIns="91402" tIns="45702" rIns="91402" bIns="45702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5179488" y="3"/>
            <a:ext cx="3962400" cy="344091"/>
          </a:xfrm>
          <a:prstGeom prst="rect">
            <a:avLst/>
          </a:prstGeom>
        </p:spPr>
        <p:txBody>
          <a:bodyPr vert="horz" lIns="91402" tIns="45702" rIns="91402" bIns="45702" rtlCol="0"/>
          <a:lstStyle>
            <a:lvl1pPr algn="r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6513914"/>
            <a:ext cx="3962400" cy="344090"/>
          </a:xfrm>
          <a:prstGeom prst="rect">
            <a:avLst/>
          </a:prstGeom>
        </p:spPr>
        <p:txBody>
          <a:bodyPr vert="horz" lIns="91402" tIns="45702" rIns="91402" bIns="45702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5179488" y="6513914"/>
            <a:ext cx="3962400" cy="344090"/>
          </a:xfrm>
          <a:prstGeom prst="rect">
            <a:avLst/>
          </a:prstGeom>
        </p:spPr>
        <p:txBody>
          <a:bodyPr vert="horz" lIns="91402" tIns="45702" rIns="91402" bIns="45702" rtlCol="0" anchor="b"/>
          <a:lstStyle>
            <a:lvl1pPr algn="r">
              <a:defRPr sz="1200"/>
            </a:lvl1pPr>
          </a:lstStyle>
          <a:p>
            <a:fld id="{10F13B20-CF75-42FC-BA1A-DCD6ACD25411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5990663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3"/>
            <a:ext cx="3962400" cy="344091"/>
          </a:xfrm>
          <a:prstGeom prst="rect">
            <a:avLst/>
          </a:prstGeom>
        </p:spPr>
        <p:txBody>
          <a:bodyPr vert="horz" lIns="91402" tIns="45702" rIns="91402" bIns="45702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79488" y="3"/>
            <a:ext cx="3962400" cy="344091"/>
          </a:xfrm>
          <a:prstGeom prst="rect">
            <a:avLst/>
          </a:prstGeom>
        </p:spPr>
        <p:txBody>
          <a:bodyPr vert="horz" lIns="91402" tIns="45702" rIns="91402" bIns="45702" rtlCol="0"/>
          <a:lstStyle>
            <a:lvl1pPr algn="r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02" tIns="45702" rIns="91402" bIns="45702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300417"/>
            <a:ext cx="7315200" cy="2700338"/>
          </a:xfrm>
          <a:prstGeom prst="rect">
            <a:avLst/>
          </a:prstGeom>
        </p:spPr>
        <p:txBody>
          <a:bodyPr vert="horz" lIns="91402" tIns="45702" rIns="91402" bIns="45702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6513914"/>
            <a:ext cx="3962400" cy="344090"/>
          </a:xfrm>
          <a:prstGeom prst="rect">
            <a:avLst/>
          </a:prstGeom>
        </p:spPr>
        <p:txBody>
          <a:bodyPr vert="horz" lIns="91402" tIns="45702" rIns="91402" bIns="45702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79488" y="6513914"/>
            <a:ext cx="3962400" cy="344090"/>
          </a:xfrm>
          <a:prstGeom prst="rect">
            <a:avLst/>
          </a:prstGeom>
        </p:spPr>
        <p:txBody>
          <a:bodyPr vert="horz" lIns="91402" tIns="45702" rIns="91402" bIns="45702" rtlCol="0" anchor="b"/>
          <a:lstStyle>
            <a:lvl1pPr algn="r">
              <a:defRPr sz="1200"/>
            </a:lvl1pPr>
          </a:lstStyle>
          <a:p>
            <a:fld id="{17A36CFC-8E47-4772-A4FC-65970AB68C05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8955353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514600" y="857250"/>
            <a:ext cx="4114800" cy="231457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A36CFC-8E47-4772-A4FC-65970AB68C05}" type="slidenum">
              <a:rPr kumimoji="1" lang="ja-JP" altLang="en-US" smtClean="0"/>
              <a:pPr/>
              <a:t>1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653705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A36CFC-8E47-4772-A4FC-65970AB68C05}" type="slidenum">
              <a:rPr kumimoji="1" lang="ja-JP" altLang="en-US" smtClean="0"/>
              <a:pPr/>
              <a:t>13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615327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0A0D6-8CEE-4B24-BF22-2339289D243F}" type="datetime1">
              <a:rPr kumimoji="1" lang="ja-JP" altLang="en-US" smtClean="0"/>
              <a:pPr/>
              <a:t>2017/5/31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16EDC-74FF-435D-9BD8-54C64339F356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611841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832AD-84E6-485E-9E4B-90B8FA28ACD0}" type="datetime1">
              <a:rPr kumimoji="1" lang="ja-JP" altLang="en-US" smtClean="0"/>
              <a:pPr/>
              <a:t>2017/5/31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16EDC-74FF-435D-9BD8-54C64339F356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94787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21595-83D6-4E81-B387-61E0151AAE09}" type="datetime1">
              <a:rPr kumimoji="1" lang="ja-JP" altLang="en-US" smtClean="0"/>
              <a:pPr/>
              <a:t>2017/5/31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16EDC-74FF-435D-9BD8-54C64339F356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49067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F9A1D-ACB5-42C7-B5F9-D5F759D54C22}" type="datetime1">
              <a:rPr kumimoji="1" lang="ja-JP" altLang="en-US" smtClean="0"/>
              <a:pPr/>
              <a:t>2017/5/31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16EDC-74FF-435D-9BD8-54C64339F356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37929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323C4-D1D2-43F2-AC97-94E154B659EB}" type="datetime1">
              <a:rPr kumimoji="1" lang="ja-JP" altLang="en-US" smtClean="0"/>
              <a:pPr/>
              <a:t>2017/5/31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16EDC-74FF-435D-9BD8-54C64339F356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772727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D3C71-A2C8-48E9-A078-E8D3F5B3AA51}" type="datetime1">
              <a:rPr kumimoji="1" lang="ja-JP" altLang="en-US" smtClean="0"/>
              <a:pPr/>
              <a:t>2017/5/31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16EDC-74FF-435D-9BD8-54C64339F356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09805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AEF84-4B77-42B0-AC7B-D651C8E54054}" type="datetime1">
              <a:rPr kumimoji="1" lang="ja-JP" altLang="en-US" smtClean="0"/>
              <a:pPr/>
              <a:t>2017/5/31</a:t>
            </a:fld>
            <a:endParaRPr kumimoji="1" lang="ja-JP" altLang="en-US" dirty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16EDC-74FF-435D-9BD8-54C64339F356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81038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D3809-7FEB-4DAC-A2A0-C857A7CE1CE0}" type="datetime1">
              <a:rPr kumimoji="1" lang="ja-JP" altLang="en-US" smtClean="0"/>
              <a:pPr/>
              <a:t>2017/5/31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16EDC-74FF-435D-9BD8-54C64339F356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66679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B98B3-55D0-44A7-824C-24B75A16AE09}" type="datetime1">
              <a:rPr kumimoji="1" lang="ja-JP" altLang="en-US" smtClean="0"/>
              <a:pPr/>
              <a:t>2017/5/31</a:t>
            </a:fld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16EDC-74FF-435D-9BD8-54C64339F356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601977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8DF16-80BC-4D55-AAF5-A094B1A8A775}" type="datetime1">
              <a:rPr kumimoji="1" lang="ja-JP" altLang="en-US" smtClean="0"/>
              <a:pPr/>
              <a:t>2017/5/31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16EDC-74FF-435D-9BD8-54C64339F356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399691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B2493-948B-4CA7-84FC-48FD4D3E7742}" type="datetime1">
              <a:rPr kumimoji="1" lang="ja-JP" altLang="en-US" smtClean="0"/>
              <a:pPr/>
              <a:t>2017/5/31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16EDC-74FF-435D-9BD8-54C64339F356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94205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994CFC-2463-4038-B8EA-381C654068A2}" type="datetime1">
              <a:rPr kumimoji="1" lang="ja-JP" altLang="en-US" smtClean="0"/>
              <a:pPr/>
              <a:t>2017/5/31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716EDC-74FF-435D-9BD8-54C64339F356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3369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3712" y="1122363"/>
            <a:ext cx="10826496" cy="2387600"/>
          </a:xfrm>
        </p:spPr>
        <p:txBody>
          <a:bodyPr>
            <a:normAutofit/>
          </a:bodyPr>
          <a:lstStyle/>
          <a:p>
            <a:r>
              <a:rPr lang="ja-JP" altLang="en-US" dirty="0"/>
              <a:t>国際経済関係論</a:t>
            </a:r>
            <a:r>
              <a:rPr lang="en-US" altLang="ja-JP" dirty="0"/>
              <a:t>Ⅰ</a:t>
            </a:r>
            <a:br>
              <a:rPr lang="en-US" altLang="ja-JP" dirty="0"/>
            </a:br>
            <a:r>
              <a:rPr lang="en-US" altLang="ja-JP" dirty="0"/>
              <a:t>6. </a:t>
            </a:r>
            <a:r>
              <a:rPr lang="ja-JP" altLang="en-US" dirty="0"/>
              <a:t>企業の</a:t>
            </a:r>
            <a:r>
              <a:rPr lang="ja-JP" altLang="en-US"/>
              <a:t>異質性と国際貿易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柳瀬 明彦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16EDC-74FF-435D-9BD8-54C64339F356}" type="slidenum">
              <a:rPr kumimoji="1" lang="ja-JP" altLang="en-US" smtClean="0"/>
              <a:pPr/>
              <a:t>1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983092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メリッツ・モデル（つづき）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16EDC-74FF-435D-9BD8-54C64339F356}" type="slidenum">
              <a:rPr kumimoji="1" lang="ja-JP" altLang="en-US" smtClean="0"/>
              <a:pPr/>
              <a:t>10</a:t>
            </a:fld>
            <a:endParaRPr kumimoji="1" lang="ja-JP" altLang="en-US" dirty="0"/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2006" y="1576691"/>
            <a:ext cx="7403444" cy="4893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07295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メリッツ・モデル（つづき）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ja-JP" altLang="en-US" dirty="0" smtClean="0"/>
                  <a:t>企業の生産性と企業行動のパターン</a:t>
                </a:r>
                <a:endParaRPr lang="en-US" altLang="ja-JP" dirty="0" smtClean="0"/>
              </a:p>
              <a:p>
                <a:pPr lvl="1"/>
                <a:r>
                  <a:rPr lang="ja-JP" altLang="ja-JP" dirty="0" smtClean="0"/>
                  <a:t>生産性</a:t>
                </a:r>
                <a:r>
                  <a:rPr lang="ja-JP" altLang="ja-JP" dirty="0"/>
                  <a:t>が</a:t>
                </a:r>
                <a14:m>
                  <m:oMath xmlns:m="http://schemas.openxmlformats.org/officeDocument/2006/math">
                    <m:bar>
                      <m:barPr>
                        <m:ctrlPr>
                          <a:rPr lang="ja-JP" altLang="ja-JP" i="1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m:rPr>
                            <m:sty m:val="p"/>
                          </m:rPr>
                          <a:rPr lang="en-US" altLang="ja-JP">
                            <a:latin typeface="Cambria Math" panose="02040503050406030204" pitchFamily="18" charset="0"/>
                          </a:rPr>
                          <m:t>Θ</m:t>
                        </m:r>
                      </m:e>
                    </m:bar>
                  </m:oMath>
                </a14:m>
                <a:r>
                  <a:rPr lang="ja-JP" altLang="ja-JP" dirty="0"/>
                  <a:t>以上の企業のみが</a:t>
                </a:r>
                <a:r>
                  <a:rPr lang="ja-JP" altLang="ja-JP" dirty="0" smtClean="0"/>
                  <a:t>生き残る</a:t>
                </a:r>
                <a:endParaRPr lang="en-US" altLang="ja-JP" dirty="0" smtClean="0"/>
              </a:p>
              <a:p>
                <a:pPr lvl="1"/>
                <a:r>
                  <a:rPr lang="ja-JP" altLang="ja-JP" dirty="0" smtClean="0"/>
                  <a:t>生産性</a:t>
                </a:r>
                <a:r>
                  <a:rPr lang="ja-JP" altLang="ja-JP" dirty="0"/>
                  <a:t>の低い（</a:t>
                </a:r>
                <a14:m>
                  <m:oMath xmlns:m="http://schemas.openxmlformats.org/officeDocument/2006/math">
                    <m:bar>
                      <m:barPr>
                        <m:ctrlPr>
                          <a:rPr lang="ja-JP" altLang="ja-JP" i="1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m:rPr>
                            <m:sty m:val="p"/>
                          </m:rPr>
                          <a:rPr lang="en-US" altLang="ja-JP">
                            <a:latin typeface="Cambria Math" panose="02040503050406030204" pitchFamily="18" charset="0"/>
                          </a:rPr>
                          <m:t>Θ</m:t>
                        </m:r>
                      </m:e>
                    </m:bar>
                    <m:r>
                      <a:rPr lang="en-US" altLang="ja-JP" i="1">
                        <a:latin typeface="Cambria Math" panose="02040503050406030204" pitchFamily="18" charset="0"/>
                      </a:rPr>
                      <m:t>≤</m:t>
                    </m:r>
                    <m:r>
                      <m:rPr>
                        <m:sty m:val="p"/>
                      </m:rPr>
                      <a:rPr lang="en-US" altLang="ja-JP">
                        <a:latin typeface="Cambria Math" panose="02040503050406030204" pitchFamily="18" charset="0"/>
                      </a:rPr>
                      <m:t>Θ</m:t>
                    </m:r>
                    <m:r>
                      <a:rPr lang="en-US" altLang="ja-JP">
                        <a:latin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ja-JP" altLang="ja-JP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ja-JP">
                            <a:latin typeface="Cambria Math" panose="02040503050406030204" pitchFamily="18" charset="0"/>
                          </a:rPr>
                          <m:t>Θ</m:t>
                        </m:r>
                      </m:e>
                      <m:sub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𝑋</m:t>
                        </m:r>
                      </m:sub>
                    </m:sSub>
                  </m:oMath>
                </a14:m>
                <a:r>
                  <a:rPr lang="ja-JP" altLang="ja-JP" dirty="0"/>
                  <a:t>）</a:t>
                </a:r>
                <a:r>
                  <a:rPr lang="ja-JP" altLang="ja-JP" dirty="0" smtClean="0"/>
                  <a:t>企業</a:t>
                </a:r>
                <a:r>
                  <a:rPr lang="ja-JP" altLang="en-US" dirty="0" smtClean="0"/>
                  <a:t>：</a:t>
                </a:r>
                <a:r>
                  <a:rPr lang="ja-JP" altLang="ja-JP" dirty="0" smtClean="0"/>
                  <a:t>国内</a:t>
                </a:r>
                <a:r>
                  <a:rPr lang="ja-JP" altLang="ja-JP" dirty="0"/>
                  <a:t>市場にのみ製品を</a:t>
                </a:r>
                <a:r>
                  <a:rPr lang="ja-JP" altLang="ja-JP" dirty="0" smtClean="0"/>
                  <a:t>供給</a:t>
                </a:r>
                <a:endParaRPr lang="en-US" altLang="ja-JP" dirty="0" smtClean="0"/>
              </a:p>
              <a:p>
                <a:pPr lvl="1"/>
                <a:r>
                  <a:rPr lang="ja-JP" altLang="ja-JP" dirty="0" smtClean="0"/>
                  <a:t>生産性</a:t>
                </a:r>
                <a:r>
                  <a:rPr lang="ja-JP" altLang="ja-JP" dirty="0"/>
                  <a:t>の高い（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>
                        <a:latin typeface="Cambria Math" panose="02040503050406030204" pitchFamily="18" charset="0"/>
                      </a:rPr>
                      <m:t>Θ</m:t>
                    </m:r>
                    <m:r>
                      <a:rPr lang="en-US" altLang="ja-JP">
                        <a:latin typeface="Cambria Math" panose="02040503050406030204" pitchFamily="18" charset="0"/>
                      </a:rPr>
                      <m:t>&gt;</m:t>
                    </m:r>
                    <m:sSub>
                      <m:sSubPr>
                        <m:ctrlPr>
                          <a:rPr lang="ja-JP" altLang="ja-JP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ja-JP">
                            <a:latin typeface="Cambria Math" panose="02040503050406030204" pitchFamily="18" charset="0"/>
                          </a:rPr>
                          <m:t>Θ</m:t>
                        </m:r>
                      </m:e>
                      <m:sub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𝑋</m:t>
                        </m:r>
                      </m:sub>
                    </m:sSub>
                  </m:oMath>
                </a14:m>
                <a:r>
                  <a:rPr lang="ja-JP" altLang="ja-JP" dirty="0"/>
                  <a:t>）</a:t>
                </a:r>
                <a:r>
                  <a:rPr lang="ja-JP" altLang="ja-JP" dirty="0" smtClean="0"/>
                  <a:t>企業</a:t>
                </a:r>
                <a:r>
                  <a:rPr lang="ja-JP" altLang="en-US" dirty="0" smtClean="0"/>
                  <a:t>：</a:t>
                </a:r>
                <a:r>
                  <a:rPr lang="ja-JP" altLang="ja-JP" dirty="0" smtClean="0"/>
                  <a:t>国内</a:t>
                </a:r>
                <a:r>
                  <a:rPr lang="ja-JP" altLang="ja-JP" dirty="0"/>
                  <a:t>市場</a:t>
                </a:r>
                <a:r>
                  <a:rPr lang="ja-JP" altLang="en-US" dirty="0"/>
                  <a:t>と</a:t>
                </a:r>
                <a:r>
                  <a:rPr lang="ja-JP" altLang="ja-JP" dirty="0"/>
                  <a:t>外国</a:t>
                </a:r>
                <a:r>
                  <a:rPr lang="ja-JP" altLang="ja-JP" dirty="0" smtClean="0"/>
                  <a:t>市場</a:t>
                </a:r>
                <a:r>
                  <a:rPr lang="ja-JP" altLang="en-US" dirty="0" smtClean="0"/>
                  <a:t>（輸出を通じて）の</a:t>
                </a:r>
                <a:r>
                  <a:rPr lang="ja-JP" altLang="en-US" dirty="0"/>
                  <a:t>両方に</a:t>
                </a:r>
                <a:r>
                  <a:rPr lang="ja-JP" altLang="ja-JP" dirty="0"/>
                  <a:t>製品を供給</a:t>
                </a:r>
                <a:endParaRPr lang="en-US" altLang="ja-JP" dirty="0"/>
              </a:p>
              <a:p>
                <a:r>
                  <a:rPr lang="ja-JP" altLang="ja-JP" dirty="0"/>
                  <a:t>現実のデータと</a:t>
                </a:r>
                <a:r>
                  <a:rPr lang="ja-JP" altLang="ja-JP" dirty="0" smtClean="0"/>
                  <a:t>整合的</a:t>
                </a:r>
                <a:r>
                  <a:rPr lang="ja-JP" altLang="en-US" dirty="0" smtClean="0"/>
                  <a:t>：</a:t>
                </a:r>
                <a:r>
                  <a:rPr lang="ja-JP" altLang="ja-JP" dirty="0" smtClean="0"/>
                  <a:t>操業</a:t>
                </a:r>
                <a:r>
                  <a:rPr lang="ja-JP" altLang="ja-JP" dirty="0"/>
                  <a:t>している企業のうち、特に生産性の高い企業のみが輸出を行って</a:t>
                </a:r>
                <a:r>
                  <a:rPr lang="ja-JP" altLang="ja-JP" dirty="0" smtClean="0"/>
                  <a:t>いる</a:t>
                </a:r>
                <a:endParaRPr kumimoji="1" lang="ja-JP" altLang="en-US" dirty="0"/>
              </a:p>
            </p:txBody>
          </p:sp>
        </mc:Choice>
        <mc:Fallback xmlns=""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 t="-294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16EDC-74FF-435D-9BD8-54C64339F356}" type="slidenum">
              <a:rPr kumimoji="1" lang="ja-JP" altLang="en-US" smtClean="0"/>
              <a:pPr/>
              <a:t>11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771076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メリッツ・モデル：貿易自由化の効果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740656" cy="4734663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ja-JP" altLang="ja-JP" dirty="0" smtClean="0"/>
                  <a:t>貿易</a:t>
                </a:r>
                <a:r>
                  <a:rPr lang="ja-JP" altLang="ja-JP" dirty="0"/>
                  <a:t>がより自由化され、輸出供給の限界費用</a:t>
                </a:r>
                <a14:m>
                  <m:oMath xmlns:m="http://schemas.openxmlformats.org/officeDocument/2006/math">
                    <m:r>
                      <a:rPr lang="en-US" altLang="ja-JP" i="1">
                        <a:latin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lang="ja-JP" altLang="ja-JP" dirty="0" err="1"/>
                  <a:t>が低</a:t>
                </a:r>
                <a:r>
                  <a:rPr lang="ja-JP" altLang="ja-JP" dirty="0"/>
                  <a:t>下したと</a:t>
                </a:r>
                <a14:m>
                  <m:oMath xmlns:m="http://schemas.openxmlformats.org/officeDocument/2006/math">
                    <m:r>
                      <a:rPr lang="ja-JP" altLang="en-US" i="1" dirty="0">
                        <a:latin typeface="Cambria Math" panose="02040503050406030204" pitchFamily="18" charset="0"/>
                      </a:rPr>
                      <m:t>する</m:t>
                    </m:r>
                  </m:oMath>
                </a14:m>
                <a:endParaRPr lang="en-US" altLang="ja-JP" i="1" dirty="0" smtClean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altLang="ja-JP" i="1">
                        <a:latin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lang="ja-JP" altLang="ja-JP" dirty="0"/>
                  <a:t>の</a:t>
                </a:r>
                <a:r>
                  <a:rPr lang="ja-JP" altLang="ja-JP" dirty="0" smtClean="0"/>
                  <a:t>低下</a:t>
                </a:r>
                <a:r>
                  <a:rPr lang="en-US" altLang="ja-JP" dirty="0" smtClean="0"/>
                  <a:t> </a:t>
                </a:r>
                <a:r>
                  <a:rPr lang="ja-JP" altLang="en-US" dirty="0" smtClean="0"/>
                  <a:t>→ </a:t>
                </a:r>
                <a:r>
                  <a:rPr lang="ja-JP" altLang="ja-JP" dirty="0" smtClean="0"/>
                  <a:t>輸出</a:t>
                </a:r>
                <a:r>
                  <a:rPr lang="ja-JP" altLang="ja-JP" dirty="0"/>
                  <a:t>企業はより多くの利潤を輸出によって得ることが</a:t>
                </a:r>
                <a:r>
                  <a:rPr lang="ja-JP" altLang="ja-JP" dirty="0" smtClean="0"/>
                  <a:t>可能</a:t>
                </a:r>
                <a:endParaRPr lang="en-US" altLang="ja-JP" dirty="0" smtClean="0"/>
              </a:p>
              <a:p>
                <a:pPr lvl="1"/>
                <a:r>
                  <a:rPr lang="ja-JP" altLang="ja-JP" dirty="0" smtClean="0"/>
                  <a:t>製品</a:t>
                </a:r>
                <a:r>
                  <a:rPr lang="ja-JP" altLang="ja-JP" dirty="0"/>
                  <a:t>や生産要素の価格</a:t>
                </a:r>
                <a:r>
                  <a:rPr lang="ja-JP" altLang="ja-JP" dirty="0" smtClean="0"/>
                  <a:t>などが</a:t>
                </a:r>
                <a:r>
                  <a:rPr lang="ja-JP" altLang="ja-JP" dirty="0"/>
                  <a:t>仮に変化しなければ、</a:t>
                </a:r>
                <a14:m>
                  <m:oMath xmlns:m="http://schemas.openxmlformats.org/officeDocument/2006/math">
                    <m:r>
                      <a:rPr lang="en-US" altLang="ja-JP" i="1">
                        <a:latin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lang="ja-JP" altLang="ja-JP" dirty="0"/>
                  <a:t>の低下によって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ja-JP" altLang="ja-JP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b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𝑋</m:t>
                        </m:r>
                      </m:sub>
                    </m:sSub>
                    <m:d>
                      <m:dPr>
                        <m:ctrlPr>
                          <a:rPr lang="ja-JP" altLang="ja-JP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ja-JP">
                            <a:latin typeface="Cambria Math" panose="02040503050406030204" pitchFamily="18" charset="0"/>
                          </a:rPr>
                          <m:t>Θ</m:t>
                        </m:r>
                      </m:e>
                    </m:d>
                  </m:oMath>
                </a14:m>
                <a:r>
                  <a:rPr lang="ja-JP" altLang="ja-JP" dirty="0"/>
                  <a:t>線の傾きは以前よりも急に</a:t>
                </a:r>
                <a:r>
                  <a:rPr lang="ja-JP" altLang="ja-JP" dirty="0" smtClean="0"/>
                  <a:t>なる</a:t>
                </a:r>
                <a:r>
                  <a:rPr lang="en-US" altLang="ja-JP" dirty="0" smtClean="0"/>
                  <a:t> </a:t>
                </a:r>
                <a:r>
                  <a:rPr lang="ja-JP" altLang="en-US" dirty="0" smtClean="0"/>
                  <a:t>→ </a:t>
                </a:r>
                <a:r>
                  <a:rPr lang="ja-JP" altLang="ja-JP" dirty="0" smtClean="0"/>
                  <a:t>より</a:t>
                </a:r>
                <a:r>
                  <a:rPr lang="ja-JP" altLang="ja-JP" dirty="0"/>
                  <a:t>多くの企業</a:t>
                </a:r>
                <a:r>
                  <a:rPr lang="ja-JP" altLang="ja-JP" dirty="0" smtClean="0"/>
                  <a:t>が</a:t>
                </a:r>
                <a:r>
                  <a:rPr lang="ja-JP" altLang="en-US" dirty="0" smtClean="0"/>
                  <a:t>国内供給</a:t>
                </a:r>
                <a:r>
                  <a:rPr lang="ja-JP" altLang="en-US" dirty="0"/>
                  <a:t>＆</a:t>
                </a:r>
                <a:r>
                  <a:rPr lang="ja-JP" altLang="ja-JP" dirty="0" smtClean="0"/>
                  <a:t>輸出</a:t>
                </a:r>
                <a:endParaRPr lang="en-US" altLang="ja-JP" dirty="0" smtClean="0"/>
              </a:p>
              <a:p>
                <a:pPr lvl="1"/>
                <a:r>
                  <a:rPr lang="ja-JP" altLang="ja-JP" dirty="0" smtClean="0"/>
                  <a:t>しかし、輸出</a:t>
                </a:r>
                <a:r>
                  <a:rPr lang="ja-JP" altLang="ja-JP" dirty="0"/>
                  <a:t>企業の</a:t>
                </a:r>
                <a:r>
                  <a:rPr lang="ja-JP" altLang="ja-JP" dirty="0" smtClean="0"/>
                  <a:t>増加</a:t>
                </a:r>
                <a:r>
                  <a:rPr lang="en-US" altLang="ja-JP" dirty="0"/>
                  <a:t> </a:t>
                </a:r>
                <a:r>
                  <a:rPr lang="ja-JP" altLang="en-US" dirty="0" smtClean="0"/>
                  <a:t>→ </a:t>
                </a:r>
                <a:r>
                  <a:rPr lang="ja-JP" altLang="ja-JP" dirty="0" smtClean="0"/>
                  <a:t>製品</a:t>
                </a:r>
                <a:r>
                  <a:rPr lang="ja-JP" altLang="ja-JP" dirty="0"/>
                  <a:t>価格の</a:t>
                </a:r>
                <a:r>
                  <a:rPr lang="ja-JP" altLang="ja-JP" dirty="0" smtClean="0"/>
                  <a:t>低下</a:t>
                </a:r>
                <a:r>
                  <a:rPr lang="ja-JP" altLang="en-US" dirty="0" smtClean="0"/>
                  <a:t>（</a:t>
                </a:r>
                <a:r>
                  <a:rPr lang="ja-JP" altLang="ja-JP" dirty="0"/>
                  <a:t>製品市場における競争の</a:t>
                </a:r>
                <a:r>
                  <a:rPr lang="ja-JP" altLang="ja-JP" dirty="0" smtClean="0"/>
                  <a:t>激化</a:t>
                </a:r>
                <a:r>
                  <a:rPr lang="ja-JP" altLang="en-US" dirty="0" smtClean="0"/>
                  <a:t>）＆</a:t>
                </a:r>
                <a:r>
                  <a:rPr lang="ja-JP" altLang="ja-JP" dirty="0" smtClean="0"/>
                  <a:t>生産</a:t>
                </a:r>
                <a:r>
                  <a:rPr lang="ja-JP" altLang="ja-JP" dirty="0"/>
                  <a:t>要素価格の</a:t>
                </a:r>
                <a:r>
                  <a:rPr lang="ja-JP" altLang="ja-JP" dirty="0" smtClean="0"/>
                  <a:t>上昇</a:t>
                </a:r>
                <a:r>
                  <a:rPr lang="ja-JP" altLang="en-US" dirty="0" smtClean="0"/>
                  <a:t>（</a:t>
                </a:r>
                <a:r>
                  <a:rPr lang="ja-JP" altLang="ja-JP" dirty="0" smtClean="0"/>
                  <a:t>生産</a:t>
                </a:r>
                <a:r>
                  <a:rPr lang="ja-JP" altLang="ja-JP" dirty="0"/>
                  <a:t>要素需要の</a:t>
                </a:r>
                <a:r>
                  <a:rPr lang="ja-JP" altLang="ja-JP" dirty="0" smtClean="0"/>
                  <a:t>増加</a:t>
                </a:r>
                <a:r>
                  <a:rPr lang="ja-JP" altLang="en-US" dirty="0" smtClean="0"/>
                  <a:t>）</a:t>
                </a:r>
                <a:r>
                  <a:rPr lang="en-US" altLang="ja-JP" dirty="0" smtClean="0"/>
                  <a:t> </a:t>
                </a:r>
                <a:r>
                  <a:rPr lang="ja-JP" altLang="en-US" dirty="0" smtClean="0"/>
                  <a:t>→</a:t>
                </a:r>
                <a:r>
                  <a:rPr lang="en-US" altLang="ja-JP" dirty="0" smtClean="0"/>
                  <a:t> </a:t>
                </a:r>
                <a14:m>
                  <m:oMath xmlns:m="http://schemas.openxmlformats.org/officeDocument/2006/math">
                    <m:r>
                      <a:rPr lang="en-US" altLang="ja-JP" i="1">
                        <a:latin typeface="Cambria Math" panose="02040503050406030204" pitchFamily="18" charset="0"/>
                      </a:rPr>
                      <m:t>𝜋</m:t>
                    </m:r>
                    <m:d>
                      <m:dPr>
                        <m:ctrlPr>
                          <a:rPr lang="ja-JP" altLang="ja-JP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ja-JP">
                            <a:latin typeface="Cambria Math" panose="02040503050406030204" pitchFamily="18" charset="0"/>
                          </a:rPr>
                          <m:t>Θ</m:t>
                        </m:r>
                      </m:e>
                    </m:d>
                  </m:oMath>
                </a14:m>
                <a:r>
                  <a:rPr lang="ja-JP" altLang="ja-JP" dirty="0"/>
                  <a:t>線の傾きは貿易自由化前に比べて緩やか</a:t>
                </a:r>
                <a:endParaRPr lang="en-US" altLang="ja-JP" dirty="0" smtClean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ja-JP" altLang="ja-JP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b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𝑋</m:t>
                        </m:r>
                      </m:sub>
                    </m:sSub>
                    <m:d>
                      <m:dPr>
                        <m:ctrlPr>
                          <a:rPr lang="ja-JP" altLang="ja-JP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ja-JP">
                            <a:latin typeface="Cambria Math" panose="02040503050406030204" pitchFamily="18" charset="0"/>
                          </a:rPr>
                          <m:t>Θ</m:t>
                        </m:r>
                      </m:e>
                    </m:d>
                  </m:oMath>
                </a14:m>
                <a:r>
                  <a:rPr lang="ja-JP" altLang="ja-JP" dirty="0"/>
                  <a:t>線の</a:t>
                </a:r>
                <a:r>
                  <a:rPr lang="ja-JP" altLang="ja-JP" dirty="0" smtClean="0"/>
                  <a:t>傾き</a:t>
                </a:r>
                <a:r>
                  <a:rPr lang="ja-JP" altLang="en-US" dirty="0" smtClean="0"/>
                  <a:t>：</a:t>
                </a:r>
                <a14:m>
                  <m:oMath xmlns:m="http://schemas.openxmlformats.org/officeDocument/2006/math">
                    <m:r>
                      <a:rPr lang="en-US" altLang="ja-JP" i="1">
                        <a:latin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lang="ja-JP" altLang="ja-JP" dirty="0"/>
                  <a:t>の低下の直接</a:t>
                </a:r>
                <a:r>
                  <a:rPr lang="ja-JP" altLang="ja-JP" dirty="0" smtClean="0"/>
                  <a:t>効果</a:t>
                </a:r>
                <a:r>
                  <a:rPr lang="ja-JP" altLang="en-US" dirty="0" smtClean="0"/>
                  <a:t>＞</a:t>
                </a:r>
                <a:r>
                  <a:rPr lang="ja-JP" altLang="ja-JP" dirty="0" smtClean="0"/>
                  <a:t>市場</a:t>
                </a:r>
                <a:r>
                  <a:rPr lang="ja-JP" altLang="ja-JP" dirty="0"/>
                  <a:t>価格の変化を通じた間接効果を</a:t>
                </a:r>
                <a:r>
                  <a:rPr lang="ja-JP" altLang="ja-JP" dirty="0" smtClean="0"/>
                  <a:t>上回る</a:t>
                </a:r>
                <a:r>
                  <a:rPr lang="en-US" altLang="ja-JP" dirty="0" smtClean="0"/>
                  <a:t> </a:t>
                </a:r>
                <a:r>
                  <a:rPr lang="ja-JP" altLang="en-US" dirty="0" smtClean="0"/>
                  <a:t>→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ja-JP" altLang="ja-JP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b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𝑋</m:t>
                        </m:r>
                      </m:sub>
                    </m:sSub>
                    <m:d>
                      <m:dPr>
                        <m:ctrlPr>
                          <a:rPr lang="ja-JP" altLang="ja-JP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ja-JP">
                            <a:latin typeface="Cambria Math" panose="02040503050406030204" pitchFamily="18" charset="0"/>
                          </a:rPr>
                          <m:t>Θ</m:t>
                        </m:r>
                      </m:e>
                    </m:d>
                  </m:oMath>
                </a14:m>
                <a:r>
                  <a:rPr lang="ja-JP" altLang="ja-JP" dirty="0"/>
                  <a:t>線は貿易自由化の前に比べて急な</a:t>
                </a:r>
                <a:r>
                  <a:rPr lang="ja-JP" altLang="ja-JP" dirty="0" smtClean="0"/>
                  <a:t>傾き</a:t>
                </a:r>
                <a:endParaRPr lang="en-US" altLang="ja-JP" dirty="0" smtClean="0"/>
              </a:p>
              <a:p>
                <a:r>
                  <a:rPr lang="ja-JP" altLang="ja-JP" dirty="0" smtClean="0"/>
                  <a:t>新た</a:t>
                </a:r>
                <a:r>
                  <a:rPr lang="ja-JP" altLang="ja-JP" dirty="0"/>
                  <a:t>な均衡で</a:t>
                </a:r>
                <a:r>
                  <a:rPr lang="ja-JP" altLang="ja-JP" dirty="0" smtClean="0"/>
                  <a:t>は</a:t>
                </a:r>
                <a:r>
                  <a:rPr lang="ja-JP" altLang="en-US" dirty="0" smtClean="0"/>
                  <a:t>、</a:t>
                </a:r>
                <a:endParaRPr lang="en-US" altLang="ja-JP" dirty="0" smtClean="0"/>
              </a:p>
              <a:p>
                <a:pPr lvl="1"/>
                <a:r>
                  <a:rPr lang="ja-JP" altLang="ja-JP" dirty="0" smtClean="0"/>
                  <a:t>生産性</a:t>
                </a:r>
                <a:r>
                  <a:rPr lang="ja-JP" altLang="ja-JP" dirty="0"/>
                  <a:t>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ja-JP" altLang="ja-JP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bar>
                          <m:barPr>
                            <m:ctrlPr>
                              <a:rPr lang="ja-JP" altLang="ja-JP" i="1"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r>
                              <m:rPr>
                                <m:sty m:val="p"/>
                              </m:rPr>
                              <a:rPr lang="en-US" altLang="ja-JP">
                                <a:latin typeface="Cambria Math" panose="02040503050406030204" pitchFamily="18" charset="0"/>
                              </a:rPr>
                              <m:t>Θ</m:t>
                            </m:r>
                          </m:e>
                        </m:bar>
                      </m:e>
                      <m:sup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 lang="ja-JP" altLang="ja-JP" dirty="0"/>
                  <a:t>（</a:t>
                </a:r>
                <a14:m>
                  <m:oMath xmlns:m="http://schemas.openxmlformats.org/officeDocument/2006/math">
                    <m:r>
                      <a:rPr lang="en-US" altLang="ja-JP">
                        <a:latin typeface="Cambria Math" panose="02040503050406030204" pitchFamily="18" charset="0"/>
                      </a:rPr>
                      <m:t>&gt;</m:t>
                    </m:r>
                    <m:bar>
                      <m:barPr>
                        <m:ctrlPr>
                          <a:rPr lang="ja-JP" altLang="ja-JP" i="1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m:rPr>
                            <m:sty m:val="p"/>
                          </m:rPr>
                          <a:rPr lang="en-US" altLang="ja-JP">
                            <a:latin typeface="Cambria Math" panose="02040503050406030204" pitchFamily="18" charset="0"/>
                          </a:rPr>
                          <m:t>Θ</m:t>
                        </m:r>
                      </m:e>
                    </m:bar>
                  </m:oMath>
                </a14:m>
                <a:r>
                  <a:rPr lang="ja-JP" altLang="ja-JP" dirty="0"/>
                  <a:t>）以上の企業のみが</a:t>
                </a:r>
                <a:r>
                  <a:rPr lang="ja-JP" altLang="ja-JP" dirty="0" smtClean="0"/>
                  <a:t>生き残</a:t>
                </a:r>
                <a:r>
                  <a:rPr lang="ja-JP" altLang="en-US" dirty="0" smtClean="0"/>
                  <a:t>る</a:t>
                </a:r>
                <a:endParaRPr lang="en-US" altLang="ja-JP" dirty="0" smtClean="0"/>
              </a:p>
              <a:p>
                <a:pPr lvl="1"/>
                <a:r>
                  <a:rPr lang="ja-JP" altLang="ja-JP" dirty="0" smtClean="0"/>
                  <a:t>その</a:t>
                </a:r>
                <a:r>
                  <a:rPr lang="ja-JP" altLang="ja-JP" dirty="0"/>
                  <a:t>うち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ja-JP" altLang="ja-JP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ja-JP">
                            <a:latin typeface="Cambria Math" panose="02040503050406030204" pitchFamily="18" charset="0"/>
                          </a:rPr>
                          <m:t>Θ</m:t>
                        </m:r>
                      </m:e>
                      <m:sub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𝑋</m:t>
                        </m:r>
                      </m:sub>
                      <m:sup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</m:oMath>
                </a14:m>
                <a:r>
                  <a:rPr lang="ja-JP" altLang="ja-JP" dirty="0"/>
                  <a:t>（</a:t>
                </a:r>
                <a14:m>
                  <m:oMath xmlns:m="http://schemas.openxmlformats.org/officeDocument/2006/math">
                    <m:r>
                      <a:rPr lang="en-US" altLang="ja-JP">
                        <a:latin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ja-JP" altLang="ja-JP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ja-JP">
                            <a:latin typeface="Cambria Math" panose="02040503050406030204" pitchFamily="18" charset="0"/>
                          </a:rPr>
                          <m:t>Θ</m:t>
                        </m:r>
                      </m:e>
                      <m:sub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𝑋</m:t>
                        </m:r>
                      </m:sub>
                    </m:sSub>
                  </m:oMath>
                </a14:m>
                <a:r>
                  <a:rPr lang="ja-JP" altLang="ja-JP" dirty="0"/>
                  <a:t>）以上の生産性を持つ企業が国内</a:t>
                </a:r>
                <a:r>
                  <a:rPr lang="ja-JP" altLang="ja-JP" dirty="0" smtClean="0"/>
                  <a:t>供給</a:t>
                </a:r>
                <a:r>
                  <a:rPr lang="ja-JP" altLang="en-US" dirty="0"/>
                  <a:t>＆</a:t>
                </a:r>
                <a:r>
                  <a:rPr lang="ja-JP" altLang="ja-JP" dirty="0" smtClean="0"/>
                  <a:t>輸出</a:t>
                </a:r>
                <a:endParaRPr lang="en-US" altLang="ja-JP" dirty="0" smtClean="0"/>
              </a:p>
            </p:txBody>
          </p:sp>
        </mc:Choice>
        <mc:Fallback xmlns=""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740656" cy="4734663"/>
              </a:xfrm>
              <a:blipFill rotWithShape="0">
                <a:blip r:embed="rId2"/>
                <a:stretch>
                  <a:fillRect l="-1022" t="-3475" r="-68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16EDC-74FF-435D-9BD8-54C64339F356}" type="slidenum">
              <a:rPr kumimoji="1" lang="ja-JP" altLang="en-US" smtClean="0"/>
              <a:pPr/>
              <a:t>12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138692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000" dirty="0" smtClean="0"/>
              <a:t>メリッツ･モデル：貿易自由化の効果（つづき）</a:t>
            </a:r>
            <a:endParaRPr kumimoji="1" lang="ja-JP" altLang="en-US" sz="40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16EDC-74FF-435D-9BD8-54C64339F356}" type="slidenum">
              <a:rPr kumimoji="1" lang="ja-JP" altLang="en-US" smtClean="0"/>
              <a:pPr/>
              <a:t>13</a:t>
            </a:fld>
            <a:endParaRPr kumimoji="1" lang="ja-JP" altLang="en-US" dirty="0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6061" y="1602881"/>
            <a:ext cx="6912713" cy="4841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76818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4000" dirty="0"/>
              <a:t>メリッツ･モデル：貿易自由化の効果（つづき）</a:t>
            </a:r>
            <a:endParaRPr kumimoji="1" lang="ja-JP" altLang="en-US" sz="4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>
              <a:xfrm>
                <a:off x="838199" y="1825625"/>
                <a:ext cx="10878879" cy="4670868"/>
              </a:xfrm>
            </p:spPr>
            <p:txBody>
              <a:bodyPr>
                <a:normAutofit/>
              </a:bodyPr>
              <a:lstStyle/>
              <a:p>
                <a:r>
                  <a:rPr lang="ja-JP" altLang="ja-JP" dirty="0" smtClean="0"/>
                  <a:t>貿易</a:t>
                </a:r>
                <a:r>
                  <a:rPr lang="ja-JP" altLang="ja-JP" dirty="0"/>
                  <a:t>による生産性の低い起業から高い企業への「資源の再配分」</a:t>
                </a:r>
                <a:r>
                  <a:rPr lang="ja-JP" altLang="ja-JP" dirty="0" smtClean="0"/>
                  <a:t>効果</a:t>
                </a:r>
                <a:endParaRPr lang="en-US" altLang="ja-JP" dirty="0" smtClean="0"/>
              </a:p>
              <a:p>
                <a:pPr lvl="1"/>
                <a:r>
                  <a:rPr lang="ja-JP" altLang="ja-JP" dirty="0"/>
                  <a:t>貿易自由化の結果、今までは輸出するのに十分な高い生産性を持っていなかった（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ja-JP" altLang="ja-JP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ja-JP">
                            <a:latin typeface="Cambria Math" panose="02040503050406030204" pitchFamily="18" charset="0"/>
                          </a:rPr>
                          <m:t>Θ</m:t>
                        </m:r>
                      </m:e>
                      <m:sub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𝑋</m:t>
                        </m:r>
                      </m:sub>
                      <m:sup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r>
                      <a:rPr lang="en-US" altLang="ja-JP">
                        <a:latin typeface="Cambria Math" panose="02040503050406030204" pitchFamily="18" charset="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ja-JP">
                        <a:latin typeface="Cambria Math" panose="02040503050406030204" pitchFamily="18" charset="0"/>
                      </a:rPr>
                      <m:t>Θ</m:t>
                    </m:r>
                    <m:r>
                      <a:rPr lang="en-US" altLang="ja-JP">
                        <a:latin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ja-JP" altLang="ja-JP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ja-JP">
                            <a:latin typeface="Cambria Math" panose="02040503050406030204" pitchFamily="18" charset="0"/>
                          </a:rPr>
                          <m:t>Θ</m:t>
                        </m:r>
                      </m:e>
                      <m:sub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𝑋</m:t>
                        </m:r>
                      </m:sub>
                    </m:sSub>
                  </m:oMath>
                </a14:m>
                <a:r>
                  <a:rPr lang="ja-JP" altLang="ja-JP" dirty="0"/>
                  <a:t>）企業も輸出を行うことができるようになる一方、自由化前に操業できていた生産性の低い企業（</a:t>
                </a:r>
                <a14:m>
                  <m:oMath xmlns:m="http://schemas.openxmlformats.org/officeDocument/2006/math">
                    <m:bar>
                      <m:barPr>
                        <m:ctrlPr>
                          <a:rPr lang="ja-JP" altLang="ja-JP" i="1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m:rPr>
                            <m:sty m:val="p"/>
                          </m:rPr>
                          <a:rPr lang="en-US" altLang="ja-JP">
                            <a:latin typeface="Cambria Math" panose="02040503050406030204" pitchFamily="18" charset="0"/>
                          </a:rPr>
                          <m:t>Θ</m:t>
                        </m:r>
                      </m:e>
                    </m:bar>
                    <m:r>
                      <a:rPr lang="en-US" altLang="ja-JP" i="1">
                        <a:latin typeface="Cambria Math" panose="02040503050406030204" pitchFamily="18" charset="0"/>
                      </a:rPr>
                      <m:t>&lt;</m:t>
                    </m:r>
                    <m:sSup>
                      <m:sSupPr>
                        <m:ctrlPr>
                          <a:rPr lang="ja-JP" altLang="ja-JP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ja-JP">
                            <a:latin typeface="Cambria Math" panose="02040503050406030204" pitchFamily="18" charset="0"/>
                          </a:rPr>
                          <m:t>Θ</m:t>
                        </m:r>
                        <m:r>
                          <a:rPr lang="en-US" altLang="ja-JP">
                            <a:latin typeface="Cambria Math" panose="02040503050406030204" pitchFamily="18" charset="0"/>
                          </a:rPr>
                          <m:t>&lt;</m:t>
                        </m:r>
                        <m:bar>
                          <m:barPr>
                            <m:ctrlPr>
                              <a:rPr lang="ja-JP" altLang="ja-JP" i="1"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r>
                              <m:rPr>
                                <m:sty m:val="p"/>
                              </m:rPr>
                              <a:rPr lang="en-US" altLang="ja-JP">
                                <a:latin typeface="Cambria Math" panose="02040503050406030204" pitchFamily="18" charset="0"/>
                              </a:rPr>
                              <m:t>Θ</m:t>
                            </m:r>
                          </m:e>
                        </m:bar>
                      </m:e>
                      <m:sup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 lang="ja-JP" altLang="ja-JP" dirty="0"/>
                  <a:t>）は市場から退出</a:t>
                </a:r>
              </a:p>
              <a:p>
                <a:r>
                  <a:rPr lang="ja-JP" altLang="ja-JP" dirty="0" smtClean="0"/>
                  <a:t>経済</a:t>
                </a:r>
                <a:r>
                  <a:rPr lang="ja-JP" altLang="ja-JP" dirty="0"/>
                  <a:t>全体の生産の</a:t>
                </a:r>
                <a:r>
                  <a:rPr lang="ja-JP" altLang="ja-JP" dirty="0" smtClean="0"/>
                  <a:t>効率性</a:t>
                </a:r>
                <a:r>
                  <a:rPr lang="ja-JP" altLang="en-US" dirty="0" smtClean="0"/>
                  <a:t>は上昇</a:t>
                </a:r>
                <a:endParaRPr lang="en-US" altLang="ja-JP" dirty="0" smtClean="0"/>
              </a:p>
              <a:p>
                <a:pPr lvl="1"/>
                <a:r>
                  <a:rPr lang="ja-JP" altLang="ja-JP" dirty="0"/>
                  <a:t>貿易自由化によって生産性の低い企業は市場から退出し、相対的に生産性の高い企業が生き残る</a:t>
                </a:r>
                <a:r>
                  <a:rPr lang="en-US" altLang="ja-JP" dirty="0"/>
                  <a:t> </a:t>
                </a:r>
                <a:r>
                  <a:rPr lang="ja-JP" altLang="en-US" dirty="0"/>
                  <a:t>→ </a:t>
                </a:r>
                <a:r>
                  <a:rPr lang="ja-JP" altLang="ja-JP" dirty="0"/>
                  <a:t>産業全体でみると</a:t>
                </a:r>
                <a:r>
                  <a:rPr lang="ja-JP" altLang="en-US" dirty="0"/>
                  <a:t>、</a:t>
                </a:r>
                <a:r>
                  <a:rPr lang="ja-JP" altLang="ja-JP" dirty="0"/>
                  <a:t>平均的な生産性は上昇</a:t>
                </a:r>
                <a:endParaRPr lang="en-US" altLang="ja-JP" dirty="0"/>
              </a:p>
              <a:p>
                <a:pPr lvl="1"/>
                <a:r>
                  <a:rPr lang="ja-JP" altLang="ja-JP" dirty="0" smtClean="0"/>
                  <a:t>同質的</a:t>
                </a:r>
                <a:r>
                  <a:rPr lang="ja-JP" altLang="ja-JP" dirty="0"/>
                  <a:t>な</a:t>
                </a:r>
                <a:r>
                  <a:rPr lang="ja-JP" altLang="ja-JP" dirty="0" smtClean="0"/>
                  <a:t>企業</a:t>
                </a:r>
                <a:r>
                  <a:rPr lang="ja-JP" altLang="en-US" dirty="0" smtClean="0"/>
                  <a:t>（</a:t>
                </a:r>
                <a:r>
                  <a:rPr lang="ja-JP" altLang="ja-JP" dirty="0"/>
                  <a:t>生産性の違いがない</a:t>
                </a:r>
                <a:r>
                  <a:rPr lang="ja-JP" altLang="en-US" dirty="0" smtClean="0"/>
                  <a:t>）</a:t>
                </a:r>
                <a:r>
                  <a:rPr lang="ja-JP" altLang="ja-JP" dirty="0" smtClean="0"/>
                  <a:t>を</a:t>
                </a:r>
                <a:r>
                  <a:rPr lang="ja-JP" altLang="ja-JP" dirty="0"/>
                  <a:t>想定した下では</a:t>
                </a:r>
                <a:r>
                  <a:rPr lang="ja-JP" altLang="ja-JP" dirty="0" smtClean="0"/>
                  <a:t>示</a:t>
                </a:r>
                <a:r>
                  <a:rPr lang="ja-JP" altLang="en-US" dirty="0" smtClean="0"/>
                  <a:t>せ</a:t>
                </a:r>
                <a:r>
                  <a:rPr lang="ja-JP" altLang="ja-JP" dirty="0" smtClean="0"/>
                  <a:t>なかった効果</a:t>
                </a:r>
                <a:endParaRPr lang="en-US" altLang="ja-JP" dirty="0" smtClean="0"/>
              </a:p>
              <a:p>
                <a:r>
                  <a:rPr lang="ja-JP" altLang="ja-JP" dirty="0" smtClean="0"/>
                  <a:t>第</a:t>
                </a:r>
                <a:r>
                  <a:rPr lang="en-US" altLang="ja-JP" dirty="0" smtClean="0"/>
                  <a:t>3</a:t>
                </a:r>
                <a:r>
                  <a:rPr lang="ja-JP" altLang="ja-JP" dirty="0"/>
                  <a:t>の貿易利益の</a:t>
                </a:r>
                <a:r>
                  <a:rPr lang="ja-JP" altLang="ja-JP" dirty="0" smtClean="0"/>
                  <a:t>源泉</a:t>
                </a:r>
                <a:endParaRPr lang="en-US" altLang="ja-JP" dirty="0" smtClean="0"/>
              </a:p>
              <a:p>
                <a:pPr lvl="1"/>
                <a:r>
                  <a:rPr lang="ja-JP" altLang="ja-JP" dirty="0"/>
                  <a:t>伝統的</a:t>
                </a:r>
                <a:r>
                  <a:rPr lang="ja-JP" altLang="ja-JP" dirty="0" smtClean="0"/>
                  <a:t>貿易</a:t>
                </a:r>
                <a:r>
                  <a:rPr lang="ja-JP" altLang="en-US" dirty="0"/>
                  <a:t>理論</a:t>
                </a:r>
                <a:r>
                  <a:rPr lang="ja-JP" altLang="en-US" dirty="0" smtClean="0"/>
                  <a:t>：</a:t>
                </a:r>
                <a:r>
                  <a:rPr lang="ja-JP" altLang="ja-JP" dirty="0" smtClean="0"/>
                  <a:t>「</a:t>
                </a:r>
                <a:r>
                  <a:rPr lang="ja-JP" altLang="ja-JP" dirty="0"/>
                  <a:t>特化と交換の利益</a:t>
                </a:r>
                <a:r>
                  <a:rPr lang="ja-JP" altLang="ja-JP" dirty="0" smtClean="0"/>
                  <a:t>」</a:t>
                </a:r>
                <a:endParaRPr lang="en-US" altLang="ja-JP" dirty="0" smtClean="0"/>
              </a:p>
              <a:p>
                <a:pPr lvl="1"/>
                <a:r>
                  <a:rPr lang="ja-JP" altLang="en-US" dirty="0" smtClean="0"/>
                  <a:t>新貿易理論：</a:t>
                </a:r>
                <a:r>
                  <a:rPr lang="ja-JP" altLang="ja-JP" dirty="0" smtClean="0"/>
                  <a:t>「</a:t>
                </a:r>
                <a:r>
                  <a:rPr lang="ja-JP" altLang="ja-JP" dirty="0"/>
                  <a:t>消費可能な財の多様化からの利益」</a:t>
                </a:r>
              </a:p>
            </p:txBody>
          </p:sp>
        </mc:Choice>
        <mc:Fallback xmlns=""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199" y="1825625"/>
                <a:ext cx="10878879" cy="4670868"/>
              </a:xfrm>
              <a:blipFill rotWithShape="0">
                <a:blip r:embed="rId2"/>
                <a:stretch>
                  <a:fillRect l="-952" t="-2738" r="-67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16EDC-74FF-435D-9BD8-54C64339F356}" type="slidenum">
              <a:rPr kumimoji="1" lang="ja-JP" altLang="en-US" smtClean="0"/>
              <a:pPr/>
              <a:t>14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381730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国際貿易論の新しい流れ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895852"/>
          </a:xfrm>
        </p:spPr>
        <p:txBody>
          <a:bodyPr>
            <a:normAutofit/>
          </a:bodyPr>
          <a:lstStyle/>
          <a:p>
            <a:r>
              <a:rPr lang="en-US" altLang="ja-JP" dirty="0"/>
              <a:t>20</a:t>
            </a:r>
            <a:r>
              <a:rPr lang="ja-JP" altLang="en-US" dirty="0"/>
              <a:t>世紀までの国際貿易論</a:t>
            </a:r>
            <a:endParaRPr lang="en-US" altLang="ja-JP" dirty="0"/>
          </a:p>
          <a:p>
            <a:pPr lvl="1"/>
            <a:r>
              <a:rPr lang="ja-JP" altLang="en-US" dirty="0"/>
              <a:t>伝統的な貿易理論（リカード、ヘクシャー</a:t>
            </a:r>
            <a:r>
              <a:rPr lang="en-US" altLang="ja-JP" dirty="0"/>
              <a:t>=</a:t>
            </a:r>
            <a:r>
              <a:rPr lang="ja-JP" altLang="en-US" dirty="0"/>
              <a:t>オリーン）：産業間貿易を説明</a:t>
            </a:r>
            <a:endParaRPr lang="en-US" altLang="ja-JP" dirty="0"/>
          </a:p>
          <a:p>
            <a:pPr lvl="1"/>
            <a:r>
              <a:rPr lang="ja-JP" altLang="en-US" dirty="0"/>
              <a:t>新貿易理論（規模の経済＆不完全競争）：産業内貿易を説明</a:t>
            </a:r>
            <a:endParaRPr lang="en-US" altLang="ja-JP" dirty="0"/>
          </a:p>
          <a:p>
            <a:r>
              <a:rPr lang="ja-JP" altLang="en-US" dirty="0"/>
              <a:t>→ いずれも、すべての企業が同じ生産技術を持っていると仮定</a:t>
            </a:r>
            <a:endParaRPr lang="en-US" altLang="ja-JP" dirty="0"/>
          </a:p>
          <a:p>
            <a:pPr lvl="1"/>
            <a:r>
              <a:rPr lang="ja-JP" altLang="en-US" dirty="0"/>
              <a:t>貿易が行われる場合、すべての企業が製品を輸出</a:t>
            </a:r>
            <a:endParaRPr lang="en-US" altLang="ja-JP" dirty="0"/>
          </a:p>
          <a:p>
            <a:r>
              <a:rPr lang="ja-JP" altLang="en-US" dirty="0"/>
              <a:t>問題点：現実を正しく描写していない</a:t>
            </a:r>
            <a:endParaRPr lang="en-US" altLang="ja-JP" dirty="0"/>
          </a:p>
          <a:p>
            <a:pPr lvl="1"/>
            <a:r>
              <a:rPr lang="ja-JP" altLang="en-US" dirty="0"/>
              <a:t>企業間での生産技術の格差は大きい。</a:t>
            </a:r>
            <a:endParaRPr lang="en-US" altLang="ja-JP" dirty="0"/>
          </a:p>
          <a:p>
            <a:pPr lvl="1"/>
            <a:r>
              <a:rPr lang="ja-JP" altLang="en-US" dirty="0"/>
              <a:t>現実には輸出を行う企業と、輸出を行わず国内のみに製品を供給する企業が並存</a:t>
            </a:r>
            <a:endParaRPr lang="en-US" altLang="ja-JP" dirty="0"/>
          </a:p>
          <a:p>
            <a:r>
              <a:rPr lang="en-US" altLang="ja-JP" dirty="0"/>
              <a:t>21</a:t>
            </a:r>
            <a:r>
              <a:rPr lang="ja-JP" altLang="en-US" dirty="0"/>
              <a:t>世紀の国際貿易論：企業間の「異質性」を明示的に考慮に入れる形で発展（「新々貿易理論」）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16EDC-74FF-435D-9BD8-54C64339F356}" type="slidenum">
              <a:rPr kumimoji="1" lang="ja-JP" altLang="en-US" smtClean="0"/>
              <a:pPr/>
              <a:t>2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995736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現実の貿易における企業間の異質性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895852"/>
          </a:xfrm>
        </p:spPr>
        <p:txBody>
          <a:bodyPr>
            <a:normAutofit/>
          </a:bodyPr>
          <a:lstStyle/>
          <a:p>
            <a:r>
              <a:rPr lang="en-US" altLang="ja-JP" dirty="0"/>
              <a:t>2005</a:t>
            </a:r>
            <a:r>
              <a:rPr lang="ja-JP" altLang="en-US" dirty="0"/>
              <a:t>年における日本の製造業のデータ</a:t>
            </a:r>
            <a:endParaRPr lang="en-US" altLang="ja-JP" dirty="0"/>
          </a:p>
          <a:p>
            <a:pPr lvl="1"/>
            <a:r>
              <a:rPr lang="ja-JP" altLang="en-US" dirty="0"/>
              <a:t>若杉隆平編</a:t>
            </a:r>
            <a:r>
              <a:rPr lang="en-US" altLang="ja-JP" dirty="0"/>
              <a:t>『</a:t>
            </a:r>
            <a:r>
              <a:rPr lang="ja-JP" altLang="en-US" dirty="0"/>
              <a:t>現代日本企業の国際化</a:t>
            </a:r>
            <a:r>
              <a:rPr lang="en-US" altLang="ja-JP" dirty="0"/>
              <a:t>―</a:t>
            </a:r>
            <a:r>
              <a:rPr lang="ja-JP" altLang="en-US" dirty="0"/>
              <a:t>パネルデータ分析</a:t>
            </a:r>
            <a:r>
              <a:rPr lang="en-US" altLang="ja-JP" dirty="0"/>
              <a:t>』, 2011</a:t>
            </a:r>
            <a:r>
              <a:rPr lang="ja-JP" altLang="en-US" dirty="0"/>
              <a:t>年</a:t>
            </a:r>
            <a:endParaRPr lang="en-US" altLang="ja-JP" dirty="0"/>
          </a:p>
          <a:p>
            <a:r>
              <a:rPr lang="ja-JP" altLang="ja-JP" dirty="0"/>
              <a:t>国内で操業している企業のうち、実際には一部の企業のみが海外に輸出</a:t>
            </a:r>
            <a:endParaRPr lang="en-US" altLang="ja-JP" dirty="0"/>
          </a:p>
          <a:p>
            <a:pPr lvl="1"/>
            <a:r>
              <a:rPr lang="ja-JP" altLang="en-US" dirty="0"/>
              <a:t>輸出企業が占める割合は企業数でみると</a:t>
            </a:r>
            <a:r>
              <a:rPr lang="en-US" altLang="ja-JP" dirty="0"/>
              <a:t>31.7</a:t>
            </a:r>
            <a:r>
              <a:rPr lang="ja-JP" altLang="en-US" dirty="0"/>
              <a:t>％、売上に占める輸出額のシェアは</a:t>
            </a:r>
            <a:r>
              <a:rPr lang="en-US" altLang="ja-JP" dirty="0"/>
              <a:t>13.6</a:t>
            </a:r>
            <a:r>
              <a:rPr lang="ja-JP" altLang="en-US" dirty="0"/>
              <a:t>％</a:t>
            </a:r>
            <a:endParaRPr lang="en-US" altLang="ja-JP" dirty="0"/>
          </a:p>
          <a:p>
            <a:pPr lvl="1"/>
            <a:r>
              <a:rPr lang="ja-JP" altLang="ja-JP" dirty="0"/>
              <a:t>産業別</a:t>
            </a:r>
            <a:r>
              <a:rPr lang="en-US" altLang="ja-JP" dirty="0"/>
              <a:t> </a:t>
            </a:r>
            <a:r>
              <a:rPr lang="ja-JP" altLang="en-US" dirty="0"/>
              <a:t>→ </a:t>
            </a:r>
            <a:r>
              <a:rPr lang="ja-JP" altLang="ja-JP" dirty="0"/>
              <a:t>機械産業は輸出企業の割合が</a:t>
            </a:r>
            <a:r>
              <a:rPr lang="ja-JP" altLang="en-US" dirty="0"/>
              <a:t>高い（</a:t>
            </a:r>
            <a:r>
              <a:rPr lang="en-US" altLang="ja-JP" dirty="0"/>
              <a:t>4</a:t>
            </a:r>
            <a:r>
              <a:rPr lang="ja-JP" altLang="ja-JP" dirty="0"/>
              <a:t>割前後</a:t>
            </a:r>
            <a:r>
              <a:rPr lang="ja-JP" altLang="en-US" dirty="0"/>
              <a:t>）が</a:t>
            </a:r>
            <a:r>
              <a:rPr lang="ja-JP" altLang="ja-JP" dirty="0"/>
              <a:t>、食品、衣服、出版・印刷では</a:t>
            </a:r>
            <a:r>
              <a:rPr lang="en-US" altLang="ja-JP" dirty="0"/>
              <a:t>1</a:t>
            </a:r>
            <a:r>
              <a:rPr lang="ja-JP" altLang="ja-JP" dirty="0"/>
              <a:t>割</a:t>
            </a:r>
            <a:r>
              <a:rPr lang="ja-JP" altLang="en-US" dirty="0"/>
              <a:t>未満</a:t>
            </a:r>
            <a:endParaRPr lang="en-US" altLang="ja-JP" dirty="0"/>
          </a:p>
          <a:p>
            <a:r>
              <a:rPr lang="ja-JP" altLang="en-US" dirty="0"/>
              <a:t>輸出企業は非輸出企業よりも高いパフォーマンス</a:t>
            </a:r>
            <a:endParaRPr lang="en-US" altLang="ja-JP" dirty="0"/>
          </a:p>
          <a:p>
            <a:pPr lvl="1"/>
            <a:r>
              <a:rPr lang="ja-JP" altLang="en-US" dirty="0"/>
              <a:t>輸出企業</a:t>
            </a:r>
            <a:r>
              <a:rPr lang="ja-JP" altLang="ja-JP" dirty="0"/>
              <a:t>の「プレミア」（非輸出企業の平均値に対する輸出企業の平均値の比）</a:t>
            </a:r>
            <a:r>
              <a:rPr lang="ja-JP" altLang="en-US" dirty="0"/>
              <a:t>は</a:t>
            </a:r>
            <a:r>
              <a:rPr lang="en-US" altLang="ja-JP" dirty="0"/>
              <a:t>1</a:t>
            </a:r>
            <a:r>
              <a:rPr lang="ja-JP" altLang="en-US" dirty="0"/>
              <a:t>を上回る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16EDC-74FF-435D-9BD8-54C64339F356}" type="slidenum">
              <a:rPr kumimoji="1" lang="ja-JP" altLang="en-US" smtClean="0"/>
              <a:pPr/>
              <a:t>3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247113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4000" dirty="0"/>
              <a:t>現実の貿易における企業間の異質性（つづき）</a:t>
            </a:r>
            <a:endParaRPr kumimoji="1" lang="ja-JP" altLang="en-US" sz="4000" dirty="0"/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ja-JP" altLang="en-US" dirty="0"/>
              <a:t>輸出企業は非輸出企業に比べて、</a:t>
            </a:r>
            <a:endParaRPr lang="en-US" altLang="ja-JP" dirty="0"/>
          </a:p>
          <a:p>
            <a:pPr lvl="1"/>
            <a:r>
              <a:rPr lang="ja-JP" altLang="en-US" dirty="0"/>
              <a:t>多く雇用、</a:t>
            </a:r>
            <a:endParaRPr lang="en-US" altLang="ja-JP" dirty="0"/>
          </a:p>
          <a:p>
            <a:pPr lvl="1"/>
            <a:r>
              <a:rPr lang="ja-JP" altLang="en-US" dirty="0"/>
              <a:t>高い付加価値を創出、</a:t>
            </a:r>
            <a:endParaRPr lang="en-US" altLang="ja-JP" dirty="0"/>
          </a:p>
          <a:p>
            <a:pPr lvl="1"/>
            <a:r>
              <a:rPr lang="ja-JP" altLang="en-US" dirty="0"/>
              <a:t>高い賃金、</a:t>
            </a:r>
            <a:endParaRPr lang="en-US" altLang="ja-JP" dirty="0"/>
          </a:p>
          <a:p>
            <a:pPr lvl="1"/>
            <a:r>
              <a:rPr lang="ja-JP" altLang="en-US" dirty="0"/>
              <a:t>資本集約的・技能集約的、</a:t>
            </a:r>
            <a:endParaRPr lang="en-US" altLang="ja-JP" dirty="0"/>
          </a:p>
          <a:p>
            <a:pPr lvl="1"/>
            <a:r>
              <a:rPr lang="ja-JP" altLang="en-US" dirty="0"/>
              <a:t>生産性が高い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16EDC-74FF-435D-9BD8-54C64339F356}" type="slidenum">
              <a:rPr kumimoji="1" lang="ja-JP" altLang="en-US" smtClean="0"/>
              <a:pPr/>
              <a:t>4</a:t>
            </a:fld>
            <a:endParaRPr kumimoji="1" lang="ja-JP" altLang="en-US" dirty="0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195" y="1825623"/>
            <a:ext cx="5770364" cy="48467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994822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メリッツ・モデル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515600" cy="4813300"/>
              </a:xfrm>
            </p:spPr>
            <p:txBody>
              <a:bodyPr>
                <a:normAutofit fontScale="92500"/>
              </a:bodyPr>
              <a:lstStyle/>
              <a:p>
                <a:r>
                  <a:rPr lang="ja-JP" altLang="ja-JP" dirty="0"/>
                  <a:t>企業間の異質性</a:t>
                </a:r>
                <a:r>
                  <a:rPr lang="ja-JP" altLang="ja-JP" dirty="0"/>
                  <a:t>を貿易</a:t>
                </a:r>
                <a:r>
                  <a:rPr lang="ja-JP" altLang="ja-JP" dirty="0" smtClean="0"/>
                  <a:t>理論</a:t>
                </a:r>
                <a:r>
                  <a:rPr lang="ja-JP" altLang="ja-JP" dirty="0" smtClean="0"/>
                  <a:t>に</a:t>
                </a:r>
                <a:r>
                  <a:rPr lang="ja-JP" altLang="en-US" dirty="0" smtClean="0"/>
                  <a:t>導入した先駆的</a:t>
                </a:r>
                <a:r>
                  <a:rPr lang="ja-JP" altLang="en-US" dirty="0" smtClean="0"/>
                  <a:t>研究</a:t>
                </a:r>
                <a:endParaRPr lang="en-US" altLang="ja-JP" dirty="0" smtClean="0"/>
              </a:p>
              <a:p>
                <a:pPr lvl="1"/>
                <a:r>
                  <a:rPr lang="en-US" altLang="ja-JP" dirty="0"/>
                  <a:t>Melitz, Marc J. (2003), “The Impact of Trade on Intra-Industry Reallocations and Aggregate Industry Productivity”</a:t>
                </a:r>
              </a:p>
              <a:p>
                <a:r>
                  <a:rPr lang="ja-JP" altLang="ja-JP" dirty="0" smtClean="0"/>
                  <a:t>独占的</a:t>
                </a:r>
                <a:r>
                  <a:rPr lang="ja-JP" altLang="ja-JP" dirty="0" smtClean="0"/>
                  <a:t>競争</a:t>
                </a:r>
                <a:r>
                  <a:rPr lang="ja-JP" altLang="en-US" dirty="0" smtClean="0"/>
                  <a:t>の</a:t>
                </a:r>
                <a:r>
                  <a:rPr lang="ja-JP" altLang="ja-JP" dirty="0" smtClean="0"/>
                  <a:t>産業内貿易モデル</a:t>
                </a:r>
                <a:r>
                  <a:rPr lang="ja-JP" altLang="ja-JP" dirty="0"/>
                  <a:t>を、生産性の</a:t>
                </a:r>
                <a:r>
                  <a:rPr lang="ja-JP" altLang="ja-JP" dirty="0" smtClean="0"/>
                  <a:t>異なる企業</a:t>
                </a:r>
                <a:r>
                  <a:rPr lang="ja-JP" altLang="ja-JP" dirty="0"/>
                  <a:t>から成る経済に</a:t>
                </a:r>
                <a:r>
                  <a:rPr lang="ja-JP" altLang="ja-JP" dirty="0" smtClean="0"/>
                  <a:t>拡張</a:t>
                </a:r>
                <a:r>
                  <a:rPr lang="en-US" altLang="ja-JP" dirty="0" smtClean="0"/>
                  <a:t> </a:t>
                </a:r>
                <a:r>
                  <a:rPr lang="ja-JP" altLang="en-US" dirty="0" smtClean="0"/>
                  <a:t>→ </a:t>
                </a:r>
                <a:r>
                  <a:rPr lang="ja-JP" altLang="ja-JP" dirty="0" smtClean="0"/>
                  <a:t>生産性</a:t>
                </a:r>
                <a:r>
                  <a:rPr lang="ja-JP" altLang="ja-JP" dirty="0"/>
                  <a:t>の高い企業のみが輸出企業として選別されるメカニズムを</a:t>
                </a:r>
                <a:r>
                  <a:rPr lang="ja-JP" altLang="ja-JP" dirty="0" smtClean="0"/>
                  <a:t>描写</a:t>
                </a:r>
                <a:endParaRPr lang="ja-JP" altLang="ja-JP" dirty="0"/>
              </a:p>
              <a:p>
                <a:r>
                  <a:rPr lang="ja-JP" altLang="en-US" dirty="0" smtClean="0"/>
                  <a:t>モデルの設定</a:t>
                </a:r>
                <a:endParaRPr lang="en-US" altLang="ja-JP" dirty="0" smtClean="0"/>
              </a:p>
              <a:p>
                <a:pPr lvl="1"/>
                <a:r>
                  <a:rPr lang="ja-JP" altLang="ja-JP" dirty="0" smtClean="0"/>
                  <a:t>製品</a:t>
                </a:r>
                <a14:m>
                  <m:oMath xmlns:m="http://schemas.openxmlformats.org/officeDocument/2006/math">
                    <m:r>
                      <a:rPr lang="en-US" altLang="ja-JP" i="1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ja-JP" altLang="ja-JP" dirty="0"/>
                  <a:t>の需要関数</a:t>
                </a:r>
                <a:r>
                  <a:rPr lang="ja-JP" altLang="en-US" dirty="0" smtClean="0"/>
                  <a:t>：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ja-JP" altLang="ja-JP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d>
                      <m:dPr>
                        <m:ctrlPr>
                          <a:rPr lang="ja-JP" altLang="ja-JP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ja-JP" altLang="ja-JP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</m:d>
                    <m:r>
                      <a:rPr lang="en-US" altLang="ja-JP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ja-JP" altLang="ja-JP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ja-JP" altLang="ja-JP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  <m:sup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𝜎</m:t>
                        </m:r>
                      </m:sup>
                    </m:sSup>
                    <m:sSup>
                      <m:sSupPr>
                        <m:ctrlPr>
                          <a:rPr lang="ja-JP" altLang="ja-JP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p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𝜎</m:t>
                        </m:r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en-US" altLang="ja-JP" i="1">
                        <a:latin typeface="Cambria Math" panose="02040503050406030204" pitchFamily="18" charset="0"/>
                      </a:rPr>
                      <m:t>𝐼</m:t>
                    </m:r>
                  </m:oMath>
                </a14:m>
                <a:endParaRPr lang="en-US" altLang="ja-JP" dirty="0" smtClean="0"/>
              </a:p>
              <a:p>
                <a:pPr lvl="2"/>
                <a:r>
                  <a:rPr lang="ja-JP" altLang="ja-JP" dirty="0"/>
                  <a:t>代表的消費者の効用</a:t>
                </a:r>
                <a:r>
                  <a:rPr lang="ja-JP" altLang="ja-JP" dirty="0" smtClean="0"/>
                  <a:t>関数</a:t>
                </a:r>
                <a:r>
                  <a:rPr lang="ja-JP" altLang="en-US" dirty="0" smtClean="0"/>
                  <a:t>：</a:t>
                </a:r>
                <a:r>
                  <a:rPr lang="en-US" altLang="ja-JP" dirty="0" smtClean="0"/>
                  <a:t>CES</a:t>
                </a:r>
                <a:r>
                  <a:rPr lang="ja-JP" altLang="ja-JP" dirty="0" smtClean="0"/>
                  <a:t>型</a:t>
                </a:r>
                <a:endParaRPr lang="en-US" altLang="ja-JP" dirty="0" smtClean="0"/>
              </a:p>
              <a:p>
                <a:pPr lvl="1"/>
                <a:r>
                  <a:rPr lang="ja-JP" altLang="ja-JP" dirty="0" smtClean="0"/>
                  <a:t>独占的</a:t>
                </a:r>
                <a:r>
                  <a:rPr lang="ja-JP" altLang="ja-JP" dirty="0"/>
                  <a:t>競争の下で各企業は利潤が最大になるように自社製品の価格を</a:t>
                </a:r>
                <a:r>
                  <a:rPr lang="ja-JP" altLang="ja-JP" dirty="0" smtClean="0"/>
                  <a:t>決定</a:t>
                </a:r>
                <a:endParaRPr lang="en-US" altLang="ja-JP" dirty="0" smtClean="0"/>
              </a:p>
              <a:p>
                <a:pPr lvl="2"/>
                <a:r>
                  <a:rPr lang="ja-JP" altLang="ja-JP" dirty="0" smtClean="0"/>
                  <a:t>各企業</a:t>
                </a:r>
                <a:r>
                  <a:rPr lang="ja-JP" altLang="en-US" dirty="0" smtClean="0"/>
                  <a:t>は</a:t>
                </a:r>
                <a:r>
                  <a:rPr lang="ja-JP" altLang="ja-JP" dirty="0" smtClean="0"/>
                  <a:t>固定</a:t>
                </a:r>
                <a:r>
                  <a:rPr lang="ja-JP" altLang="ja-JP" dirty="0"/>
                  <a:t>費用</a:t>
                </a:r>
                <a14:m>
                  <m:oMath xmlns:m="http://schemas.openxmlformats.org/officeDocument/2006/math">
                    <m:r>
                      <a:rPr lang="en-US" altLang="ja-JP" i="1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ja-JP" altLang="ja-JP" dirty="0"/>
                  <a:t>を支払って市場に参入した後に自社の生産の限界費用を知ると</a:t>
                </a:r>
                <a:r>
                  <a:rPr lang="ja-JP" altLang="ja-JP" dirty="0" smtClean="0"/>
                  <a:t>仮定</a:t>
                </a:r>
                <a:endParaRPr lang="en-US" altLang="ja-JP" dirty="0" smtClean="0"/>
              </a:p>
              <a:p>
                <a:pPr lvl="2"/>
                <a:r>
                  <a:rPr lang="ja-JP" altLang="ja-JP" dirty="0" smtClean="0"/>
                  <a:t>企業</a:t>
                </a:r>
                <a14:m>
                  <m:oMath xmlns:m="http://schemas.openxmlformats.org/officeDocument/2006/math">
                    <m:r>
                      <a:rPr lang="en-US" altLang="ja-JP" i="1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ja-JP" altLang="ja-JP" dirty="0"/>
                  <a:t>の限界費用</a:t>
                </a:r>
                <a:r>
                  <a:rPr lang="ja-JP" altLang="en-US" dirty="0" smtClean="0"/>
                  <a:t>：</a:t>
                </a:r>
                <a14:m>
                  <m:oMath xmlns:m="http://schemas.openxmlformats.org/officeDocument/2006/math">
                    <m:r>
                      <a:rPr lang="en-US" altLang="ja-JP" i="1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altLang="ja-JP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ja-JP" altLang="ja-JP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ja-JP" altLang="en-US" dirty="0" smtClean="0"/>
                  <a:t>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ja-JP" altLang="ja-JP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ja-JP" altLang="en-US" dirty="0" smtClean="0"/>
                  <a:t>：</a:t>
                </a:r>
                <a:r>
                  <a:rPr lang="ja-JP" altLang="ja-JP" dirty="0" smtClean="0"/>
                  <a:t>企業</a:t>
                </a:r>
                <a14:m>
                  <m:oMath xmlns:m="http://schemas.openxmlformats.org/officeDocument/2006/math">
                    <m:r>
                      <a:rPr lang="en-US" altLang="ja-JP" i="1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ja-JP" altLang="ja-JP" dirty="0"/>
                  <a:t>の</a:t>
                </a:r>
                <a:r>
                  <a:rPr lang="ja-JP" altLang="ja-JP" dirty="0" smtClean="0"/>
                  <a:t>生産性、</a:t>
                </a:r>
                <a:r>
                  <a:rPr lang="ja-JP" altLang="ja-JP" dirty="0"/>
                  <a:t>大きな値をとる企業ほど生産性</a:t>
                </a:r>
                <a:r>
                  <a:rPr lang="ja-JP" altLang="ja-JP" dirty="0" smtClean="0"/>
                  <a:t>は</a:t>
                </a:r>
                <a:r>
                  <a:rPr lang="ja-JP" altLang="en-US" dirty="0" smtClean="0"/>
                  <a:t>高い）</a:t>
                </a:r>
                <a:endParaRPr kumimoji="1" lang="ja-JP" altLang="en-US" dirty="0"/>
              </a:p>
            </p:txBody>
          </p:sp>
        </mc:Choice>
        <mc:Fallback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515600" cy="4813300"/>
              </a:xfrm>
              <a:blipFill rotWithShape="0">
                <a:blip r:embed="rId2"/>
                <a:stretch>
                  <a:fillRect l="-928" t="-240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16EDC-74FF-435D-9BD8-54C64339F356}" type="slidenum">
              <a:rPr kumimoji="1" lang="ja-JP" altLang="en-US" smtClean="0"/>
              <a:pPr/>
              <a:t>5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193775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メリッツ・モデル（つづき）</a:t>
            </a:r>
            <a:endParaRPr kumimoji="1" lang="ja-JP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515600" cy="4530728"/>
              </a:xfrm>
            </p:spPr>
            <p:txBody>
              <a:bodyPr>
                <a:normAutofit fontScale="92500"/>
              </a:bodyPr>
              <a:lstStyle/>
              <a:p>
                <a:r>
                  <a:rPr kumimoji="1" lang="ja-JP" altLang="en-US" dirty="0" smtClean="0"/>
                  <a:t>利潤最大化 →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ja-JP" altLang="ja-JP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ja-JP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ja-JP" altLang="ja-JP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𝜎</m:t>
                        </m:r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𝑐</m:t>
                        </m:r>
                      </m:num>
                      <m:den>
                        <m:d>
                          <m:dPr>
                            <m:ctrlPr>
                              <a:rPr lang="ja-JP" altLang="ja-JP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𝜎</m:t>
                            </m:r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</m:e>
                        </m:d>
                        <m:sSub>
                          <m:sSubPr>
                            <m:ctrlPr>
                              <a:rPr lang="ja-JP" altLang="ja-JP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den>
                    </m:f>
                  </m:oMath>
                </a14:m>
                <a:endParaRPr kumimoji="1" lang="en-US" altLang="ja-JP" dirty="0" smtClean="0"/>
              </a:p>
              <a:p>
                <a:pPr lvl="1"/>
                <a:r>
                  <a:rPr lang="ja-JP" altLang="ja-JP" dirty="0" smtClean="0"/>
                  <a:t>生産性</a:t>
                </a:r>
                <a:r>
                  <a:rPr lang="ja-JP" altLang="ja-JP" dirty="0"/>
                  <a:t>が高い</a:t>
                </a:r>
                <a:r>
                  <a:rPr lang="ja-JP" altLang="ja-JP" dirty="0" smtClean="0"/>
                  <a:t>企業</a:t>
                </a:r>
                <a:r>
                  <a:rPr lang="ja-JP" altLang="en-US" dirty="0" smtClean="0"/>
                  <a:t>ほど、</a:t>
                </a:r>
                <a:r>
                  <a:rPr lang="ja-JP" altLang="ja-JP" dirty="0" smtClean="0"/>
                  <a:t>自社</a:t>
                </a:r>
                <a:r>
                  <a:rPr lang="ja-JP" altLang="ja-JP" dirty="0"/>
                  <a:t>製品に対して低い価格を</a:t>
                </a:r>
                <a:r>
                  <a:rPr lang="ja-JP" altLang="ja-JP" dirty="0" smtClean="0"/>
                  <a:t>設定</a:t>
                </a:r>
                <a:endParaRPr lang="en-US" altLang="ja-JP" dirty="0" smtClean="0"/>
              </a:p>
              <a:p>
                <a:r>
                  <a:rPr lang="ja-JP" altLang="ja-JP" dirty="0" smtClean="0"/>
                  <a:t>企業</a:t>
                </a:r>
                <a14:m>
                  <m:oMath xmlns:m="http://schemas.openxmlformats.org/officeDocument/2006/math">
                    <m:r>
                      <a:rPr lang="en-US" altLang="ja-JP" i="1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ja-JP" altLang="ja-JP" dirty="0"/>
                  <a:t>の</a:t>
                </a:r>
                <a:r>
                  <a:rPr lang="ja-JP" altLang="ja-JP" dirty="0" smtClean="0"/>
                  <a:t>利潤</a:t>
                </a:r>
                <a:r>
                  <a:rPr lang="ja-JP" altLang="en-US" dirty="0" smtClean="0"/>
                  <a:t>：</a:t>
                </a:r>
                <a:r>
                  <a:rPr lang="ja-JP" altLang="ja-JP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ja-JP" altLang="ja-JP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b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ja-JP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ja-JP" altLang="ja-JP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ja-JP" altLang="ja-JP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ja-JP" altLang="ja-JP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num>
                          <m:den>
                            <m:sSub>
                              <m:sSubPr>
                                <m:ctrlPr>
                                  <a:rPr lang="ja-JP" altLang="ja-JP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  <m:sub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den>
                        </m:f>
                      </m:e>
                    </m:d>
                    <m:sSub>
                      <m:sSubPr>
                        <m:ctrlPr>
                          <a:rPr lang="ja-JP" altLang="ja-JP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d>
                      <m:dPr>
                        <m:ctrlPr>
                          <a:rPr lang="ja-JP" altLang="ja-JP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ja-JP" altLang="ja-JP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</m:d>
                    <m:r>
                      <a:rPr lang="en-US" altLang="ja-JP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altLang="ja-JP" i="1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altLang="ja-JP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ja-JP" i="1">
                        <a:latin typeface="Cambria Math" panose="02040503050406030204" pitchFamily="18" charset="0"/>
                      </a:rPr>
                      <m:t>𝐴</m:t>
                    </m:r>
                    <m:sSup>
                      <m:sSupPr>
                        <m:ctrlPr>
                          <a:rPr lang="ja-JP" altLang="ja-JP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ja-JP" altLang="ja-JP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  <m:sup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𝜎</m:t>
                        </m:r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en-US" altLang="ja-JP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altLang="ja-JP" i="1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endParaRPr lang="en-US" altLang="ja-JP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n-US" altLang="ja-JP" i="1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altLang="ja-JP" i="1">
                        <a:latin typeface="Cambria Math" panose="02040503050406030204" pitchFamily="18" charset="0"/>
                      </a:rPr>
                      <m:t>≡</m:t>
                    </m:r>
                    <m:sSup>
                      <m:sSupPr>
                        <m:ctrlPr>
                          <a:rPr lang="ja-JP" altLang="ja-JP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ja-JP" altLang="ja-JP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𝑃</m:t>
                            </m:r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/</m:t>
                            </m:r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</m:d>
                      </m:e>
                      <m:sup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𝜎</m:t>
                        </m:r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en-US" altLang="ja-JP" i="1">
                        <a:latin typeface="Cambria Math" panose="02040503050406030204" pitchFamily="18" charset="0"/>
                      </a:rPr>
                      <m:t>𝐼</m:t>
                    </m:r>
                    <m:sSup>
                      <m:sSupPr>
                        <m:ctrlPr>
                          <a:rPr lang="ja-JP" altLang="ja-JP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ja-JP" altLang="ja-JP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𝜎</m:t>
                            </m:r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𝜎</m:t>
                        </m:r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en-US" altLang="ja-JP" i="1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ja-JP" altLang="ja-JP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p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𝜎</m:t>
                        </m:r>
                      </m:sup>
                    </m:sSup>
                  </m:oMath>
                </a14:m>
                <a:endParaRPr lang="en-US" altLang="ja-JP" dirty="0" smtClean="0"/>
              </a:p>
              <a:p>
                <a:pPr lvl="1"/>
                <a:r>
                  <a:rPr lang="ja-JP" altLang="ja-JP" dirty="0" smtClean="0"/>
                  <a:t>生産性</a:t>
                </a:r>
                <a:r>
                  <a:rPr lang="ja-JP" altLang="ja-JP" dirty="0"/>
                  <a:t>が</a:t>
                </a:r>
                <a:r>
                  <a:rPr lang="ja-JP" altLang="ja-JP" dirty="0" smtClean="0"/>
                  <a:t>高い</a:t>
                </a:r>
                <a:r>
                  <a:rPr lang="ja-JP" altLang="en-US" dirty="0" smtClean="0"/>
                  <a:t>企業</a:t>
                </a:r>
                <a:r>
                  <a:rPr lang="ja-JP" altLang="ja-JP" dirty="0" smtClean="0"/>
                  <a:t>ほど</a:t>
                </a:r>
                <a:r>
                  <a:rPr lang="ja-JP" altLang="en-US" dirty="0" smtClean="0"/>
                  <a:t>、</a:t>
                </a:r>
                <a:r>
                  <a:rPr lang="ja-JP" altLang="ja-JP" dirty="0" smtClean="0"/>
                  <a:t>利潤</a:t>
                </a:r>
                <a:r>
                  <a:rPr lang="ja-JP" altLang="ja-JP" dirty="0"/>
                  <a:t>も大きく</a:t>
                </a:r>
                <a:r>
                  <a:rPr lang="ja-JP" altLang="ja-JP" dirty="0" smtClean="0"/>
                  <a:t>なる</a:t>
                </a:r>
                <a:endParaRPr lang="en-US" altLang="ja-JP" dirty="0" smtClean="0"/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>
                        <a:latin typeface="Cambria Math" panose="02040503050406030204" pitchFamily="18" charset="0"/>
                      </a:rPr>
                      <m:t>Θ</m:t>
                    </m:r>
                    <m:r>
                      <a:rPr lang="en-US" altLang="ja-JP">
                        <a:latin typeface="Cambria Math" panose="02040503050406030204" pitchFamily="18" charset="0"/>
                      </a:rPr>
                      <m:t>≡</m:t>
                    </m:r>
                    <m:sSup>
                      <m:sSupPr>
                        <m:ctrlPr>
                          <a:rPr lang="ja-JP" altLang="ja-JP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p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𝜎</m:t>
                        </m:r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ja-JP" altLang="ja-JP" dirty="0"/>
                  <a:t>と</a:t>
                </a:r>
                <a:r>
                  <a:rPr lang="ja-JP" altLang="ja-JP" dirty="0" smtClean="0"/>
                  <a:t>定義</a:t>
                </a:r>
                <a:r>
                  <a:rPr lang="en-US" altLang="ja-JP" dirty="0" smtClean="0"/>
                  <a:t> </a:t>
                </a:r>
                <a:r>
                  <a:rPr lang="ja-JP" altLang="en-US" dirty="0" smtClean="0"/>
                  <a:t>→ </a:t>
                </a:r>
                <a:r>
                  <a:rPr lang="ja-JP" altLang="ja-JP" dirty="0" smtClean="0"/>
                  <a:t>企業</a:t>
                </a:r>
                <a:r>
                  <a:rPr lang="ja-JP" altLang="ja-JP" dirty="0"/>
                  <a:t>の均衡利</a:t>
                </a:r>
                <a:r>
                  <a:rPr lang="ja-JP" altLang="ja-JP" dirty="0" smtClean="0"/>
                  <a:t>潤</a:t>
                </a:r>
                <a:r>
                  <a:rPr lang="ja-JP" altLang="en-US" dirty="0"/>
                  <a:t>は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>
                        <a:latin typeface="Cambria Math" panose="02040503050406030204" pitchFamily="18" charset="0"/>
                      </a:rPr>
                      <m:t>Θ</m:t>
                    </m:r>
                  </m:oMath>
                </a14:m>
                <a:r>
                  <a:rPr lang="ja-JP" altLang="ja-JP" dirty="0"/>
                  <a:t>の</a:t>
                </a:r>
                <a:r>
                  <a:rPr lang="ja-JP" altLang="ja-JP" dirty="0" smtClean="0"/>
                  <a:t>関数：</a:t>
                </a:r>
                <a:r>
                  <a:rPr lang="en-US" altLang="ja-JP" dirty="0" smtClean="0"/>
                  <a:t> </a:t>
                </a:r>
                <a14:m>
                  <m:oMath xmlns:m="http://schemas.openxmlformats.org/officeDocument/2006/math">
                    <m:r>
                      <a:rPr lang="en-US" altLang="ja-JP" i="1">
                        <a:latin typeface="Cambria Math" panose="02040503050406030204" pitchFamily="18" charset="0"/>
                      </a:rPr>
                      <m:t>𝜋</m:t>
                    </m:r>
                    <m:d>
                      <m:dPr>
                        <m:ctrlPr>
                          <a:rPr lang="ja-JP" altLang="ja-JP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ja-JP">
                            <a:latin typeface="Cambria Math" panose="02040503050406030204" pitchFamily="18" charset="0"/>
                          </a:rPr>
                          <m:t>Θ</m:t>
                        </m:r>
                      </m:e>
                    </m:d>
                    <m:r>
                      <a:rPr lang="en-US" altLang="ja-JP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ja-JP" i="1">
                        <a:latin typeface="Cambria Math" panose="02040503050406030204" pitchFamily="18" charset="0"/>
                      </a:rPr>
                      <m:t>𝐴</m:t>
                    </m:r>
                    <m:r>
                      <m:rPr>
                        <m:sty m:val="p"/>
                      </m:rPr>
                      <a:rPr lang="en-US" altLang="ja-JP">
                        <a:latin typeface="Cambria Math" panose="02040503050406030204" pitchFamily="18" charset="0"/>
                      </a:rPr>
                      <m:t>Θ</m:t>
                    </m:r>
                    <m:r>
                      <a:rPr lang="en-US" altLang="ja-JP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altLang="ja-JP" i="1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endParaRPr lang="en-US" altLang="ja-JP" dirty="0" smtClean="0"/>
              </a:p>
              <a:p>
                <a14:m>
                  <m:oMath xmlns:m="http://schemas.openxmlformats.org/officeDocument/2006/math">
                    <m:bar>
                      <m:barPr>
                        <m:ctrlPr>
                          <a:rPr lang="ja-JP" altLang="ja-JP" i="1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m:rPr>
                            <m:sty m:val="p"/>
                          </m:rPr>
                          <a:rPr lang="en-US" altLang="ja-JP">
                            <a:latin typeface="Cambria Math" panose="02040503050406030204" pitchFamily="18" charset="0"/>
                          </a:rPr>
                          <m:t>Θ</m:t>
                        </m:r>
                      </m:e>
                    </m:bar>
                    <m:r>
                      <a:rPr lang="en-US" altLang="ja-JP" i="1">
                        <a:latin typeface="Cambria Math" panose="02040503050406030204" pitchFamily="18" charset="0"/>
                      </a:rPr>
                      <m:t>≡</m:t>
                    </m:r>
                    <m:r>
                      <a:rPr lang="en-US" altLang="ja-JP" i="1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altLang="ja-JP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ja-JP" i="1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ja-JP" altLang="ja-JP" dirty="0"/>
                  <a:t>と定義</a:t>
                </a:r>
                <a:r>
                  <a:rPr lang="en-US" altLang="ja-JP" dirty="0" smtClean="0"/>
                  <a:t> </a:t>
                </a:r>
                <a:r>
                  <a:rPr lang="ja-JP" altLang="en-US" dirty="0" smtClean="0"/>
                  <a:t>→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>
                        <a:latin typeface="Cambria Math" panose="02040503050406030204" pitchFamily="18" charset="0"/>
                      </a:rPr>
                      <m:t>Θ</m:t>
                    </m:r>
                    <m:r>
                      <a:rPr lang="en-US" altLang="ja-JP">
                        <a:latin typeface="Cambria Math" panose="02040503050406030204" pitchFamily="18" charset="0"/>
                      </a:rPr>
                      <m:t>≥</m:t>
                    </m:r>
                    <m:bar>
                      <m:barPr>
                        <m:ctrlPr>
                          <a:rPr lang="ja-JP" altLang="ja-JP" i="1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m:rPr>
                            <m:sty m:val="p"/>
                          </m:rPr>
                          <a:rPr lang="en-US" altLang="ja-JP">
                            <a:latin typeface="Cambria Math" panose="02040503050406030204" pitchFamily="18" charset="0"/>
                          </a:rPr>
                          <m:t>Θ</m:t>
                        </m:r>
                      </m:e>
                    </m:bar>
                    <m:r>
                      <a:rPr lang="en-US" altLang="ja-JP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ja-JP" altLang="ja-JP" dirty="0" smtClean="0"/>
                  <a:t>ならば</a:t>
                </a:r>
                <a:r>
                  <a:rPr lang="en-US" altLang="ja-JP" dirty="0" smtClean="0"/>
                  <a:t> </a:t>
                </a:r>
                <a14:m>
                  <m:oMath xmlns:m="http://schemas.openxmlformats.org/officeDocument/2006/math">
                    <m:r>
                      <a:rPr lang="en-US" altLang="ja-JP" i="1">
                        <a:latin typeface="Cambria Math" panose="02040503050406030204" pitchFamily="18" charset="0"/>
                      </a:rPr>
                      <m:t>𝜋</m:t>
                    </m:r>
                    <m:d>
                      <m:dPr>
                        <m:ctrlPr>
                          <a:rPr lang="ja-JP" altLang="ja-JP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ja-JP">
                            <a:latin typeface="Cambria Math" panose="02040503050406030204" pitchFamily="18" charset="0"/>
                          </a:rPr>
                          <m:t>Θ</m:t>
                        </m:r>
                      </m:e>
                    </m:d>
                    <m:r>
                      <a:rPr lang="en-US" altLang="ja-JP" i="1">
                        <a:latin typeface="Cambria Math" panose="02040503050406030204" pitchFamily="18" charset="0"/>
                      </a:rPr>
                      <m:t>≥0</m:t>
                    </m:r>
                  </m:oMath>
                </a14:m>
                <a:r>
                  <a:rPr lang="ja-JP" altLang="ja-JP" dirty="0"/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>
                        <a:latin typeface="Cambria Math" panose="02040503050406030204" pitchFamily="18" charset="0"/>
                      </a:rPr>
                      <m:t>Θ</m:t>
                    </m:r>
                    <m:r>
                      <a:rPr lang="en-US" altLang="ja-JP">
                        <a:latin typeface="Cambria Math" panose="02040503050406030204" pitchFamily="18" charset="0"/>
                      </a:rPr>
                      <m:t>&lt;</m:t>
                    </m:r>
                    <m:bar>
                      <m:barPr>
                        <m:ctrlPr>
                          <a:rPr lang="ja-JP" altLang="ja-JP" i="1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m:rPr>
                            <m:sty m:val="p"/>
                          </m:rPr>
                          <a:rPr lang="en-US" altLang="ja-JP">
                            <a:latin typeface="Cambria Math" panose="02040503050406030204" pitchFamily="18" charset="0"/>
                          </a:rPr>
                          <m:t>Θ</m:t>
                        </m:r>
                      </m:e>
                    </m:bar>
                  </m:oMath>
                </a14:m>
                <a:r>
                  <a:rPr lang="en-US" altLang="ja-JP" dirty="0" smtClean="0"/>
                  <a:t> </a:t>
                </a:r>
                <a:r>
                  <a:rPr lang="ja-JP" altLang="ja-JP" dirty="0" smtClean="0"/>
                  <a:t>ならば</a:t>
                </a:r>
                <a14:m>
                  <m:oMath xmlns:m="http://schemas.openxmlformats.org/officeDocument/2006/math">
                    <m:r>
                      <a:rPr lang="en-US" altLang="ja-JP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ja-JP" i="1">
                        <a:latin typeface="Cambria Math" panose="02040503050406030204" pitchFamily="18" charset="0"/>
                      </a:rPr>
                      <m:t>𝜋</m:t>
                    </m:r>
                    <m:d>
                      <m:dPr>
                        <m:ctrlPr>
                          <a:rPr lang="ja-JP" altLang="ja-JP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ja-JP">
                            <a:latin typeface="Cambria Math" panose="02040503050406030204" pitchFamily="18" charset="0"/>
                          </a:rPr>
                          <m:t>Θ</m:t>
                        </m:r>
                      </m:e>
                    </m:d>
                    <m:r>
                      <a:rPr lang="en-US" altLang="ja-JP" i="1">
                        <a:latin typeface="Cambria Math" panose="02040503050406030204" pitchFamily="18" charset="0"/>
                      </a:rPr>
                      <m:t>&lt;0</m:t>
                    </m:r>
                  </m:oMath>
                </a14:m>
                <a:endParaRPr lang="en-US" altLang="ja-JP" dirty="0" smtClean="0"/>
              </a:p>
              <a:p>
                <a:pPr lvl="1"/>
                <a:r>
                  <a:rPr lang="ja-JP" altLang="ja-JP" dirty="0" smtClean="0"/>
                  <a:t>生産性が低い</a:t>
                </a:r>
                <a:r>
                  <a:rPr lang="ja-JP" altLang="en-US" dirty="0" smtClean="0"/>
                  <a:t>（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>
                        <a:latin typeface="Cambria Math" panose="02040503050406030204" pitchFamily="18" charset="0"/>
                      </a:rPr>
                      <m:t>Θ</m:t>
                    </m:r>
                    <m:r>
                      <a:rPr lang="en-US" altLang="ja-JP">
                        <a:latin typeface="Cambria Math" panose="02040503050406030204" pitchFamily="18" charset="0"/>
                      </a:rPr>
                      <m:t>&lt;</m:t>
                    </m:r>
                    <m:bar>
                      <m:barPr>
                        <m:ctrlPr>
                          <a:rPr lang="ja-JP" altLang="ja-JP" i="1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m:rPr>
                            <m:sty m:val="p"/>
                          </m:rPr>
                          <a:rPr lang="en-US" altLang="ja-JP">
                            <a:latin typeface="Cambria Math" panose="02040503050406030204" pitchFamily="18" charset="0"/>
                          </a:rPr>
                          <m:t>Θ</m:t>
                        </m:r>
                      </m:e>
                    </m:bar>
                  </m:oMath>
                </a14:m>
                <a:r>
                  <a:rPr lang="ja-JP" altLang="en-US" dirty="0" smtClean="0"/>
                  <a:t>）</a:t>
                </a:r>
                <a:r>
                  <a:rPr lang="ja-JP" altLang="ja-JP" dirty="0" smtClean="0"/>
                  <a:t>企業</a:t>
                </a:r>
                <a:r>
                  <a:rPr lang="ja-JP" altLang="en-US" dirty="0" smtClean="0"/>
                  <a:t>：</a:t>
                </a:r>
                <a:r>
                  <a:rPr lang="ja-JP" altLang="ja-JP" dirty="0" smtClean="0"/>
                  <a:t>参入</a:t>
                </a:r>
                <a:r>
                  <a:rPr lang="ja-JP" altLang="ja-JP" dirty="0"/>
                  <a:t>にかかる固定費用をカバーするのに十分な粗利潤（</a:t>
                </a:r>
                <a14:m>
                  <m:oMath xmlns:m="http://schemas.openxmlformats.org/officeDocument/2006/math">
                    <m:r>
                      <a:rPr lang="en-US" altLang="ja-JP" i="1">
                        <a:latin typeface="Cambria Math" panose="02040503050406030204" pitchFamily="18" charset="0"/>
                      </a:rPr>
                      <m:t>𝐴</m:t>
                    </m:r>
                    <m:r>
                      <m:rPr>
                        <m:sty m:val="p"/>
                      </m:rPr>
                      <a:rPr lang="en-US" altLang="ja-JP">
                        <a:latin typeface="Cambria Math" panose="02040503050406030204" pitchFamily="18" charset="0"/>
                      </a:rPr>
                      <m:t>Θ</m:t>
                    </m:r>
                  </m:oMath>
                </a14:m>
                <a:r>
                  <a:rPr lang="ja-JP" altLang="ja-JP" dirty="0"/>
                  <a:t>）を</a:t>
                </a:r>
                <a:r>
                  <a:rPr lang="ja-JP" altLang="ja-JP" dirty="0" smtClean="0"/>
                  <a:t>得られない</a:t>
                </a:r>
                <a:r>
                  <a:rPr lang="en-US" altLang="ja-JP" dirty="0" smtClean="0"/>
                  <a:t> </a:t>
                </a:r>
                <a:r>
                  <a:rPr lang="ja-JP" altLang="en-US" dirty="0" smtClean="0"/>
                  <a:t>→ </a:t>
                </a:r>
                <a:r>
                  <a:rPr lang="ja-JP" altLang="ja-JP" dirty="0" smtClean="0"/>
                  <a:t>プラス</a:t>
                </a:r>
                <a:r>
                  <a:rPr lang="ja-JP" altLang="ja-JP" dirty="0"/>
                  <a:t>の利潤を得ることは</a:t>
                </a:r>
                <a:r>
                  <a:rPr lang="ja-JP" altLang="ja-JP" dirty="0" smtClean="0"/>
                  <a:t>できない</a:t>
                </a:r>
                <a:r>
                  <a:rPr lang="ja-JP" altLang="en-US" dirty="0" smtClean="0"/>
                  <a:t> → </a:t>
                </a:r>
                <a:r>
                  <a:rPr lang="ja-JP" altLang="ja-JP" dirty="0" smtClean="0"/>
                  <a:t>市場</a:t>
                </a:r>
                <a:r>
                  <a:rPr lang="ja-JP" altLang="ja-JP" dirty="0"/>
                  <a:t>から</a:t>
                </a:r>
                <a:r>
                  <a:rPr lang="ja-JP" altLang="ja-JP" dirty="0" smtClean="0"/>
                  <a:t>退出</a:t>
                </a:r>
                <a:endParaRPr lang="en-US" altLang="ja-JP" dirty="0" smtClean="0"/>
              </a:p>
              <a:p>
                <a:pPr lvl="1"/>
                <a:r>
                  <a:rPr lang="ja-JP" altLang="en-US" dirty="0" smtClean="0"/>
                  <a:t>→ </a:t>
                </a:r>
                <a:r>
                  <a:rPr lang="ja-JP" altLang="ja-JP" dirty="0" smtClean="0"/>
                  <a:t>この</a:t>
                </a:r>
                <a:r>
                  <a:rPr lang="ja-JP" altLang="ja-JP" dirty="0"/>
                  <a:t>産業においては生産性が</a:t>
                </a:r>
                <a14:m>
                  <m:oMath xmlns:m="http://schemas.openxmlformats.org/officeDocument/2006/math">
                    <m:bar>
                      <m:barPr>
                        <m:ctrlPr>
                          <a:rPr lang="ja-JP" altLang="ja-JP" i="1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m:rPr>
                            <m:sty m:val="p"/>
                          </m:rPr>
                          <a:rPr lang="en-US" altLang="ja-JP">
                            <a:latin typeface="Cambria Math" panose="02040503050406030204" pitchFamily="18" charset="0"/>
                          </a:rPr>
                          <m:t>Θ</m:t>
                        </m:r>
                      </m:e>
                    </m:bar>
                  </m:oMath>
                </a14:m>
                <a:r>
                  <a:rPr lang="ja-JP" altLang="ja-JP" dirty="0"/>
                  <a:t>以上の企業のみが生産活動を</a:t>
                </a:r>
                <a:r>
                  <a:rPr lang="ja-JP" altLang="ja-JP" dirty="0" smtClean="0"/>
                  <a:t>行う</a:t>
                </a:r>
                <a:endParaRPr lang="en-US" altLang="ja-JP" dirty="0" smtClean="0"/>
              </a:p>
              <a:p>
                <a:endParaRPr kumimoji="1" lang="ja-JP" altLang="en-US" dirty="0"/>
              </a:p>
            </p:txBody>
          </p:sp>
        </mc:Choice>
        <mc:Fallback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515600" cy="4530728"/>
              </a:xfrm>
              <a:blipFill rotWithShape="0">
                <a:blip r:embed="rId2"/>
                <a:stretch>
                  <a:fillRect l="-928" t="-1613" b="-94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16EDC-74FF-435D-9BD8-54C64339F356}" type="slidenum">
              <a:rPr kumimoji="1" lang="ja-JP" altLang="en-US" smtClean="0"/>
              <a:pPr/>
              <a:t>6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735829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メリッツ・モデル（つづき）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ja-JP" i="1" smtClean="0">
                        <a:latin typeface="Cambria Math" panose="02040503050406030204" pitchFamily="18" charset="0"/>
                      </a:rPr>
                      <m:t>𝜋</m:t>
                    </m:r>
                    <m:d>
                      <m:dPr>
                        <m:ctrlPr>
                          <a:rPr lang="ja-JP" altLang="ja-JP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ja-JP">
                            <a:latin typeface="Cambria Math" panose="02040503050406030204" pitchFamily="18" charset="0"/>
                          </a:rPr>
                          <m:t>Θ</m:t>
                        </m:r>
                      </m:e>
                    </m:d>
                    <m:r>
                      <a:rPr lang="en-US" altLang="ja-JP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ja-JP" i="1">
                        <a:latin typeface="Cambria Math" panose="02040503050406030204" pitchFamily="18" charset="0"/>
                      </a:rPr>
                      <m:t>𝐴</m:t>
                    </m:r>
                    <m:r>
                      <m:rPr>
                        <m:sty m:val="p"/>
                      </m:rPr>
                      <a:rPr lang="en-US" altLang="ja-JP">
                        <a:latin typeface="Cambria Math" panose="02040503050406030204" pitchFamily="18" charset="0"/>
                      </a:rPr>
                      <m:t>Θ</m:t>
                    </m:r>
                    <m:r>
                      <a:rPr lang="en-US" altLang="ja-JP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altLang="ja-JP" i="1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ja-JP" altLang="en-US" dirty="0" smtClean="0"/>
                  <a:t>：</a:t>
                </a:r>
                <a:r>
                  <a:rPr lang="ja-JP" altLang="ja-JP" dirty="0"/>
                  <a:t>国内市場での販売からの利潤と</a:t>
                </a:r>
                <a:r>
                  <a:rPr lang="ja-JP" altLang="ja-JP" dirty="0" smtClean="0"/>
                  <a:t>解釈</a:t>
                </a:r>
                <a:endParaRPr lang="en-US" altLang="ja-JP" dirty="0" smtClean="0"/>
              </a:p>
              <a:p>
                <a:r>
                  <a:rPr lang="ja-JP" altLang="ja-JP" dirty="0" smtClean="0"/>
                  <a:t>企業</a:t>
                </a:r>
                <a:r>
                  <a:rPr lang="ja-JP" altLang="ja-JP" dirty="0"/>
                  <a:t>は自国の国内への販売に</a:t>
                </a:r>
                <a:r>
                  <a:rPr lang="ja-JP" altLang="ja-JP" dirty="0" smtClean="0"/>
                  <a:t>加えて</a:t>
                </a:r>
                <a:r>
                  <a:rPr lang="ja-JP" altLang="en-US" dirty="0" smtClean="0"/>
                  <a:t>、</a:t>
                </a:r>
                <a:r>
                  <a:rPr lang="ja-JP" altLang="ja-JP" dirty="0" smtClean="0"/>
                  <a:t>輸出</a:t>
                </a:r>
                <a:r>
                  <a:rPr lang="ja-JP" altLang="ja-JP" dirty="0"/>
                  <a:t>を通じて外国市場にも製品を販売できると</a:t>
                </a:r>
                <a:r>
                  <a:rPr lang="ja-JP" altLang="ja-JP" dirty="0" smtClean="0"/>
                  <a:t>想定</a:t>
                </a:r>
                <a:endParaRPr lang="en-US" altLang="ja-JP" dirty="0" smtClean="0"/>
              </a:p>
              <a:p>
                <a:r>
                  <a:rPr lang="ja-JP" altLang="ja-JP" dirty="0" smtClean="0"/>
                  <a:t>外国</a:t>
                </a:r>
                <a:r>
                  <a:rPr lang="ja-JP" altLang="ja-JP" dirty="0"/>
                  <a:t>への</a:t>
                </a:r>
                <a:r>
                  <a:rPr lang="ja-JP" altLang="ja-JP" dirty="0" smtClean="0"/>
                  <a:t>輸出</a:t>
                </a:r>
                <a:r>
                  <a:rPr lang="ja-JP" altLang="en-US" dirty="0" smtClean="0"/>
                  <a:t>には、追</a:t>
                </a:r>
                <a:r>
                  <a:rPr lang="ja-JP" altLang="ja-JP" dirty="0" smtClean="0"/>
                  <a:t>加的</a:t>
                </a:r>
                <a:r>
                  <a:rPr lang="ja-JP" altLang="ja-JP" dirty="0"/>
                  <a:t>な</a:t>
                </a:r>
                <a:r>
                  <a:rPr lang="ja-JP" altLang="ja-JP" dirty="0" smtClean="0"/>
                  <a:t>費用</a:t>
                </a:r>
                <a:endParaRPr lang="en-US" altLang="ja-JP" dirty="0"/>
              </a:p>
              <a:p>
                <a:pPr lvl="1"/>
                <a:r>
                  <a:rPr lang="ja-JP" altLang="ja-JP" dirty="0" smtClean="0"/>
                  <a:t>輸出</a:t>
                </a:r>
                <a:r>
                  <a:rPr lang="ja-JP" altLang="ja-JP" dirty="0"/>
                  <a:t>には輸送費や貿易保険やその他の手数料が</a:t>
                </a:r>
                <a:r>
                  <a:rPr lang="ja-JP" altLang="ja-JP" dirty="0" smtClean="0"/>
                  <a:t>発生</a:t>
                </a:r>
                <a:r>
                  <a:rPr lang="en-US" altLang="ja-JP" dirty="0" smtClean="0"/>
                  <a:t> </a:t>
                </a:r>
                <a:r>
                  <a:rPr lang="ja-JP" altLang="en-US" dirty="0" smtClean="0"/>
                  <a:t>→ </a:t>
                </a:r>
                <a:r>
                  <a:rPr lang="ja-JP" altLang="ja-JP" dirty="0" smtClean="0"/>
                  <a:t>これら</a:t>
                </a:r>
                <a:r>
                  <a:rPr lang="ja-JP" altLang="ja-JP" dirty="0"/>
                  <a:t>を</a:t>
                </a:r>
                <a:r>
                  <a:rPr lang="ja-JP" altLang="ja-JP" dirty="0" smtClean="0"/>
                  <a:t>含め</a:t>
                </a:r>
                <a:r>
                  <a:rPr lang="ja-JP" altLang="en-US" dirty="0" smtClean="0"/>
                  <a:t>た「輸出の限界費用」＞</a:t>
                </a:r>
                <a:r>
                  <a:rPr lang="ja-JP" altLang="ja-JP" dirty="0" smtClean="0"/>
                  <a:t>国内</a:t>
                </a:r>
                <a:r>
                  <a:rPr lang="ja-JP" altLang="ja-JP" dirty="0"/>
                  <a:t>供給にかかる限界</a:t>
                </a:r>
                <a:r>
                  <a:rPr lang="ja-JP" altLang="ja-JP" dirty="0" smtClean="0"/>
                  <a:t>費用</a:t>
                </a:r>
                <a:endParaRPr lang="en-US" altLang="ja-JP" dirty="0" smtClean="0"/>
              </a:p>
              <a:p>
                <a:pPr lvl="2"/>
                <a:r>
                  <a:rPr lang="ja-JP" altLang="ja-JP" dirty="0" smtClean="0"/>
                  <a:t>「</a:t>
                </a:r>
                <a:r>
                  <a:rPr lang="ja-JP" altLang="ja-JP" dirty="0"/>
                  <a:t>氷塊（</a:t>
                </a:r>
                <a:r>
                  <a:rPr lang="en-US" altLang="ja-JP" dirty="0"/>
                  <a:t>iceberg</a:t>
                </a:r>
                <a:r>
                  <a:rPr lang="ja-JP" altLang="ja-JP" dirty="0"/>
                  <a:t>）型」の貿易</a:t>
                </a:r>
                <a:r>
                  <a:rPr lang="ja-JP" altLang="ja-JP" dirty="0" smtClean="0"/>
                  <a:t>費用</a:t>
                </a:r>
                <a:r>
                  <a:rPr lang="ja-JP" altLang="en-US" dirty="0" smtClean="0"/>
                  <a:t>を仮定：</a:t>
                </a:r>
                <a:r>
                  <a:rPr lang="en-US" altLang="ja-JP" dirty="0"/>
                  <a:t>1</a:t>
                </a:r>
                <a:r>
                  <a:rPr lang="ja-JP" altLang="ja-JP" dirty="0"/>
                  <a:t>単位の製品を外国市場に届ける</a:t>
                </a:r>
                <a:r>
                  <a:rPr lang="en-US" altLang="ja-JP" dirty="0"/>
                  <a:t> </a:t>
                </a:r>
                <a:r>
                  <a:rPr lang="ja-JP" altLang="en-US" dirty="0"/>
                  <a:t>← </a:t>
                </a:r>
                <a14:m>
                  <m:oMath xmlns:m="http://schemas.openxmlformats.org/officeDocument/2006/math">
                    <m:r>
                      <a:rPr lang="en-US" altLang="ja-JP" i="1">
                        <a:latin typeface="Cambria Math" panose="02040503050406030204" pitchFamily="18" charset="0"/>
                      </a:rPr>
                      <m:t>𝜏</m:t>
                    </m:r>
                    <m:r>
                      <a:rPr lang="en-US" altLang="ja-JP" i="1">
                        <a:latin typeface="Cambria Math" panose="02040503050406030204" pitchFamily="18" charset="0"/>
                      </a:rPr>
                      <m:t>&gt;1</m:t>
                    </m:r>
                  </m:oMath>
                </a14:m>
                <a:r>
                  <a:rPr lang="ja-JP" altLang="ja-JP" dirty="0"/>
                  <a:t>単位を自国から出荷</a:t>
                </a:r>
                <a:endParaRPr lang="en-US" altLang="ja-JP" dirty="0" smtClean="0"/>
              </a:p>
              <a:p>
                <a:pPr lvl="1"/>
                <a:r>
                  <a:rPr lang="ja-JP" altLang="ja-JP" dirty="0" smtClean="0"/>
                  <a:t>現地</a:t>
                </a:r>
                <a:r>
                  <a:rPr lang="ja-JP" altLang="ja-JP" dirty="0"/>
                  <a:t>での販売拠点の設置や流通網の整備などに、国内での供給以上に多額の固定費用</a:t>
                </a:r>
                <a:r>
                  <a:rPr lang="ja-JP" altLang="en-US" dirty="0"/>
                  <a:t>：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ja-JP" altLang="ja-JP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𝑋</m:t>
                        </m:r>
                      </m:sub>
                    </m:sSub>
                  </m:oMath>
                </a14:m>
                <a:r>
                  <a:rPr lang="ja-JP" altLang="ja-JP" dirty="0"/>
                  <a:t>（</a:t>
                </a:r>
                <a14:m>
                  <m:oMath xmlns:m="http://schemas.openxmlformats.org/officeDocument/2006/math">
                    <m:r>
                      <a:rPr lang="en-US" altLang="ja-JP"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altLang="ja-JP" i="1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ja-JP" altLang="ja-JP" dirty="0" smtClean="0"/>
                  <a:t>）</a:t>
                </a:r>
                <a:endParaRPr kumimoji="1" lang="ja-JP" altLang="en-US" dirty="0"/>
              </a:p>
            </p:txBody>
          </p:sp>
        </mc:Choice>
        <mc:Fallback xmlns=""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 t="-2941" r="-52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16EDC-74FF-435D-9BD8-54C64339F356}" type="slidenum">
              <a:rPr kumimoji="1" lang="ja-JP" altLang="en-US" smtClean="0"/>
              <a:pPr/>
              <a:t>7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177776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メリッツ・モデル（つづき）</a:t>
            </a:r>
            <a:endParaRPr kumimoji="1" lang="ja-JP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515600" cy="4422776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ja-JP" altLang="ja-JP" dirty="0" smtClean="0"/>
                  <a:t>企業</a:t>
                </a:r>
                <a14:m>
                  <m:oMath xmlns:m="http://schemas.openxmlformats.org/officeDocument/2006/math">
                    <m:r>
                      <a:rPr lang="en-US" altLang="ja-JP" i="1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ja-JP" altLang="ja-JP" dirty="0" err="1"/>
                  <a:t>の輸</a:t>
                </a:r>
                <a:r>
                  <a:rPr lang="ja-JP" altLang="ja-JP" dirty="0"/>
                  <a:t>出からの利潤</a:t>
                </a:r>
                <a:r>
                  <a:rPr lang="ja-JP" altLang="en-US" dirty="0" smtClean="0"/>
                  <a:t>：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ja-JP" altLang="ja-JP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b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𝑋</m:t>
                        </m:r>
                      </m:sup>
                    </m:sSubSup>
                    <m:r>
                      <a:rPr lang="en-US" altLang="ja-JP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ja-JP" altLang="ja-JP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ja-JP" altLang="ja-JP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ja-JP" altLang="ja-JP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𝜏</m:t>
                            </m:r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num>
                          <m:den>
                            <m:sSub>
                              <m:sSubPr>
                                <m:ctrlPr>
                                  <a:rPr lang="ja-JP" altLang="ja-JP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  <m:sub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den>
                        </m:f>
                      </m:e>
                    </m:d>
                    <m:sSubSup>
                      <m:sSubSupPr>
                        <m:ctrlPr>
                          <a:rPr lang="ja-JP" altLang="ja-JP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d>
                      <m:dPr>
                        <m:ctrlPr>
                          <a:rPr lang="ja-JP" altLang="ja-JP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ja-JP" altLang="ja-JP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ja-JP" altLang="ja-JP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p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ja-JP" altLang="ja-JP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p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altLang="ja-JP" i="1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ja-JP" altLang="ja-JP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𝑋</m:t>
                        </m:r>
                      </m:sub>
                    </m:sSub>
                  </m:oMath>
                </a14:m>
                <a:endParaRPr kumimoji="1" lang="en-US" altLang="ja-JP" dirty="0" smtClean="0"/>
              </a:p>
              <a:p>
                <a:pPr lvl="1"/>
                <a14:m>
                  <m:oMath xmlns:m="http://schemas.openxmlformats.org/officeDocument/2006/math">
                    <m:sSubSup>
                      <m:sSubSupPr>
                        <m:ctrlPr>
                          <a:rPr lang="ja-JP" altLang="ja-JP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d>
                      <m:dPr>
                        <m:ctrlPr>
                          <a:rPr lang="ja-JP" altLang="ja-JP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ja-JP" altLang="ja-JP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ja-JP" altLang="ja-JP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p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ja-JP" altLang="ja-JP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p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</m:oMath>
                </a14:m>
                <a:r>
                  <a:rPr lang="ja-JP" altLang="en-US" dirty="0" smtClean="0"/>
                  <a:t>：</a:t>
                </a:r>
                <a:r>
                  <a:rPr lang="ja-JP" altLang="ja-JP" dirty="0" smtClean="0"/>
                  <a:t>製品</a:t>
                </a:r>
                <a14:m>
                  <m:oMath xmlns:m="http://schemas.openxmlformats.org/officeDocument/2006/math">
                    <m:r>
                      <a:rPr lang="en-US" altLang="ja-JP" i="1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ja-JP" altLang="ja-JP" dirty="0"/>
                  <a:t>の外国における需要</a:t>
                </a:r>
                <a:r>
                  <a:rPr lang="ja-JP" altLang="ja-JP" dirty="0" smtClean="0"/>
                  <a:t>関数</a:t>
                </a:r>
                <a:endParaRPr lang="en-US" altLang="ja-JP" dirty="0" smtClean="0"/>
              </a:p>
              <a:p>
                <a:pPr lvl="1"/>
                <a:r>
                  <a:rPr lang="ja-JP" altLang="ja-JP" dirty="0" smtClean="0"/>
                  <a:t>自国</a:t>
                </a:r>
                <a:r>
                  <a:rPr lang="ja-JP" altLang="ja-JP" dirty="0"/>
                  <a:t>と外国の消費者は同じ選好を持っている</a:t>
                </a:r>
                <a:r>
                  <a:rPr lang="ja-JP" altLang="ja-JP" dirty="0" smtClean="0"/>
                  <a:t>と</a:t>
                </a:r>
                <a:r>
                  <a:rPr lang="ja-JP" altLang="en-US" dirty="0" smtClean="0"/>
                  <a:t>仮定 →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ja-JP" altLang="ja-JP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d>
                      <m:dPr>
                        <m:ctrlPr>
                          <a:rPr lang="ja-JP" altLang="ja-JP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ja-JP" altLang="ja-JP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ja-JP" altLang="ja-JP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p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ja-JP" altLang="ja-JP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p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altLang="ja-JP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ja-JP" altLang="ja-JP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ja-JP" altLang="ja-JP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  <m:sup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𝜎</m:t>
                        </m:r>
                      </m:sup>
                    </m:sSup>
                    <m:sSup>
                      <m:sSupPr>
                        <m:ctrlPr>
                          <a:rPr lang="ja-JP" altLang="ja-JP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ja-JP" altLang="ja-JP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ja-JP" altLang="ja-JP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</m:e>
                              <m:sup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</m:e>
                      <m:sup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𝜎</m:t>
                        </m:r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sSup>
                      <m:sSupPr>
                        <m:ctrlPr>
                          <a:rPr lang="ja-JP" altLang="ja-JP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p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endParaRPr lang="en-US" altLang="ja-JP" dirty="0" smtClean="0"/>
              </a:p>
              <a:p>
                <a:r>
                  <a:rPr lang="ja-JP" altLang="ja-JP" dirty="0" smtClean="0"/>
                  <a:t>利潤</a:t>
                </a:r>
                <a:r>
                  <a:rPr lang="ja-JP" altLang="ja-JP" dirty="0"/>
                  <a:t>最大</a:t>
                </a:r>
                <a:r>
                  <a:rPr lang="ja-JP" altLang="ja-JP" dirty="0" smtClean="0"/>
                  <a:t>仮定化条件</a:t>
                </a:r>
                <a:r>
                  <a:rPr lang="ja-JP" altLang="en-US" dirty="0"/>
                  <a:t>：</a:t>
                </a:r>
                <a:r>
                  <a:rPr lang="ja-JP" altLang="ja-JP" dirty="0" smtClean="0"/>
                  <a:t>企業</a:t>
                </a:r>
                <a14:m>
                  <m:oMath xmlns:m="http://schemas.openxmlformats.org/officeDocument/2006/math">
                    <m:r>
                      <a:rPr lang="en-US" altLang="ja-JP" i="1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ja-JP" altLang="ja-JP" dirty="0" err="1"/>
                  <a:t>は輸</a:t>
                </a:r>
                <a:r>
                  <a:rPr lang="ja-JP" altLang="ja-JP" dirty="0"/>
                  <a:t>出品に対して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ja-JP" altLang="ja-JP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ja-JP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ja-JP" i="1">
                        <a:latin typeface="Cambria Math" panose="02040503050406030204" pitchFamily="18" charset="0"/>
                      </a:rPr>
                      <m:t>𝜎𝜏</m:t>
                    </m:r>
                    <m:r>
                      <a:rPr lang="en-US" altLang="ja-JP" i="1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altLang="ja-JP" i="1">
                        <a:latin typeface="Cambria Math" panose="02040503050406030204" pitchFamily="18" charset="0"/>
                      </a:rPr>
                      <m:t>/</m:t>
                    </m:r>
                    <m:d>
                      <m:dPr>
                        <m:begChr m:val="["/>
                        <m:endChr m:val="]"/>
                        <m:ctrlPr>
                          <a:rPr lang="ja-JP" altLang="ja-JP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ctrlPr>
                              <a:rPr lang="ja-JP" altLang="ja-JP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𝜎</m:t>
                            </m:r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</m:e>
                        </m:d>
                        <m:sSub>
                          <m:sSubPr>
                            <m:ctrlPr>
                              <a:rPr lang="ja-JP" altLang="ja-JP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</m:oMath>
                </a14:m>
                <a:r>
                  <a:rPr lang="ja-JP" altLang="ja-JP" dirty="0"/>
                  <a:t>という価格</a:t>
                </a:r>
                <a:r>
                  <a:rPr lang="ja-JP" altLang="ja-JP" dirty="0" smtClean="0"/>
                  <a:t>を設定</a:t>
                </a:r>
                <a:endParaRPr lang="en-US" altLang="ja-JP" dirty="0" smtClean="0"/>
              </a:p>
              <a:p>
                <a:r>
                  <a:rPr lang="ja-JP" altLang="en-US" dirty="0" smtClean="0"/>
                  <a:t>→ </a:t>
                </a:r>
                <a:r>
                  <a:rPr lang="ja-JP" altLang="ja-JP" dirty="0" smtClean="0"/>
                  <a:t>輸出</a:t>
                </a:r>
                <a:r>
                  <a:rPr lang="ja-JP" altLang="ja-JP" dirty="0"/>
                  <a:t>供給からの均衡利潤</a:t>
                </a:r>
                <a:r>
                  <a:rPr lang="ja-JP" altLang="en-US" dirty="0" smtClean="0"/>
                  <a:t>：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ja-JP" altLang="ja-JP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b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𝑋</m:t>
                        </m:r>
                      </m:sub>
                    </m:sSub>
                    <m:d>
                      <m:dPr>
                        <m:ctrlPr>
                          <a:rPr lang="ja-JP" altLang="ja-JP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ja-JP">
                            <a:latin typeface="Cambria Math" panose="02040503050406030204" pitchFamily="18" charset="0"/>
                          </a:rPr>
                          <m:t>Θ</m:t>
                        </m:r>
                      </m:e>
                    </m:d>
                    <m:r>
                      <a:rPr lang="en-US" altLang="ja-JP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ja-JP" altLang="ja-JP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ja-JP" altLang="ja-JP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p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  <m:r>
                          <m:rPr>
                            <m:sty m:val="p"/>
                          </m:rPr>
                          <a:rPr lang="en-US" altLang="ja-JP">
                            <a:latin typeface="Cambria Math" panose="02040503050406030204" pitchFamily="18" charset="0"/>
                          </a:rPr>
                          <m:t>Θ</m:t>
                        </m:r>
                      </m:num>
                      <m:den>
                        <m:sSup>
                          <m:sSupPr>
                            <m:ctrlPr>
                              <a:rPr lang="ja-JP" altLang="ja-JP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p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𝜎</m:t>
                            </m:r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</m:den>
                    </m:f>
                    <m:r>
                      <a:rPr lang="en-US" altLang="ja-JP" i="1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ja-JP" altLang="ja-JP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𝑋</m:t>
                        </m:r>
                      </m:sub>
                    </m:sSub>
                  </m:oMath>
                </a14:m>
                <a:endParaRPr lang="en-US" altLang="ja-JP" dirty="0" smtClean="0"/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ja-JP" altLang="ja-JP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p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altLang="ja-JP" i="1">
                        <a:latin typeface="Cambria Math" panose="02040503050406030204" pitchFamily="18" charset="0"/>
                      </a:rPr>
                      <m:t>≡</m:t>
                    </m:r>
                    <m:f>
                      <m:fPr>
                        <m:type m:val="lin"/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ja-JP" altLang="ja-JP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ja-JP" altLang="ja-JP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altLang="ja-JP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p>
                                      <m:sSupPr>
                                        <m:ctrlPr>
                                          <a:rPr lang="ja-JP" altLang="ja-JP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altLang="ja-JP" i="1">
                                            <a:latin typeface="Cambria Math" panose="02040503050406030204" pitchFamily="18" charset="0"/>
                                          </a:rPr>
                                          <m:t>𝑃</m:t>
                                        </m:r>
                                      </m:e>
                                      <m:sup>
                                        <m:r>
                                          <a:rPr lang="en-US" altLang="ja-JP" i="1">
                                            <a:latin typeface="Cambria Math" panose="02040503050406030204" pitchFamily="18" charset="0"/>
                                          </a:rPr>
                                          <m:t>∗</m:t>
                                        </m:r>
                                      </m:sup>
                                    </m:sSup>
                                  </m:num>
                                  <m:den>
                                    <m:r>
                                      <a:rPr lang="en-US" altLang="ja-JP" i="1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𝜎</m:t>
                            </m:r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  <m:sSup>
                          <m:sSupPr>
                            <m:ctrlPr>
                              <a:rPr lang="ja-JP" altLang="ja-JP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p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  <m:sSup>
                          <m:sSupPr>
                            <m:ctrlPr>
                              <a:rPr lang="ja-JP" altLang="ja-JP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ja-JP" altLang="ja-JP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e>
                            </m:d>
                          </m:e>
                          <m:sup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𝜎</m:t>
                            </m:r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ja-JP" altLang="ja-JP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p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𝜎</m:t>
                            </m:r>
                          </m:sup>
                        </m:sSup>
                      </m:den>
                    </m:f>
                  </m:oMath>
                </a14:m>
                <a:endParaRPr lang="en-US" altLang="ja-JP" i="1" dirty="0" smtClean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ja-JP" altLang="ja-JP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ja-JP">
                            <a:latin typeface="Cambria Math" panose="02040503050406030204" pitchFamily="18" charset="0"/>
                          </a:rPr>
                          <m:t>Θ</m:t>
                        </m:r>
                      </m:e>
                      <m:sub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𝑋</m:t>
                        </m:r>
                      </m:sub>
                    </m:sSub>
                    <m:r>
                      <a:rPr lang="en-US" altLang="ja-JP" i="1">
                        <a:latin typeface="Cambria Math" panose="02040503050406030204" pitchFamily="18" charset="0"/>
                      </a:rPr>
                      <m:t>≡</m:t>
                    </m:r>
                    <m:sSup>
                      <m:sSupPr>
                        <m:ctrlPr>
                          <a:rPr lang="ja-JP" altLang="ja-JP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p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𝜎</m:t>
                        </m:r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sSub>
                      <m:sSubPr>
                        <m:ctrlPr>
                          <a:rPr lang="ja-JP" altLang="ja-JP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𝑋</m:t>
                        </m:r>
                      </m:sub>
                    </m:sSub>
                    <m:r>
                      <a:rPr lang="en-US" altLang="ja-JP" i="1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ja-JP" altLang="ja-JP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p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ja-JP" altLang="ja-JP" dirty="0"/>
                  <a:t>と</a:t>
                </a:r>
                <a:r>
                  <a:rPr lang="ja-JP" altLang="ja-JP" dirty="0" smtClean="0"/>
                  <a:t>定義</a:t>
                </a:r>
                <a:r>
                  <a:rPr lang="en-US" altLang="ja-JP" dirty="0" smtClean="0"/>
                  <a:t> </a:t>
                </a:r>
                <a:r>
                  <a:rPr lang="ja-JP" altLang="en-US" dirty="0" smtClean="0"/>
                  <a:t>→ </a:t>
                </a:r>
                <a:r>
                  <a:rPr lang="ja-JP" altLang="ja-JP" dirty="0" smtClean="0"/>
                  <a:t>生産性</a:t>
                </a:r>
                <a:r>
                  <a:rPr lang="ja-JP" altLang="ja-JP" dirty="0"/>
                  <a:t>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ja-JP" altLang="ja-JP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ja-JP">
                            <a:latin typeface="Cambria Math" panose="02040503050406030204" pitchFamily="18" charset="0"/>
                          </a:rPr>
                          <m:t>Θ</m:t>
                        </m:r>
                      </m:e>
                      <m:sub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𝑋</m:t>
                        </m:r>
                      </m:sub>
                    </m:sSub>
                  </m:oMath>
                </a14:m>
                <a:r>
                  <a:rPr lang="ja-JP" altLang="ja-JP" dirty="0"/>
                  <a:t>以上の企業のみが輸出を行うインセンティブを</a:t>
                </a:r>
                <a:r>
                  <a:rPr lang="ja-JP" altLang="ja-JP" dirty="0" smtClean="0"/>
                  <a:t>持つ</a:t>
                </a:r>
                <a:endParaRPr lang="ja-JP" altLang="ja-JP" dirty="0"/>
              </a:p>
            </p:txBody>
          </p:sp>
        </mc:Choice>
        <mc:Fallback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515600" cy="4422776"/>
              </a:xfrm>
              <a:blipFill rotWithShape="0">
                <a:blip r:embed="rId2"/>
                <a:stretch>
                  <a:fillRect l="-928" t="-1653" r="-58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16EDC-74FF-435D-9BD8-54C64339F356}" type="slidenum">
              <a:rPr kumimoji="1" lang="ja-JP" altLang="en-US" smtClean="0"/>
              <a:pPr/>
              <a:t>8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584679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メリッツ・モデル（つづき）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ja-JP" altLang="ja-JP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p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ja-JP" altLang="ja-JP" dirty="0"/>
                  <a:t>が成立すると</a:t>
                </a:r>
                <a:r>
                  <a:rPr lang="ja-JP" altLang="ja-JP" dirty="0" smtClean="0"/>
                  <a:t>仮定</a:t>
                </a:r>
                <a:endParaRPr lang="en-US" altLang="ja-JP" dirty="0" smtClean="0"/>
              </a:p>
              <a:p>
                <a:pPr lvl="1"/>
                <a:r>
                  <a:rPr lang="ja-JP" altLang="ja-JP" dirty="0" smtClean="0"/>
                  <a:t>自国</a:t>
                </a:r>
                <a:r>
                  <a:rPr lang="ja-JP" altLang="ja-JP" dirty="0"/>
                  <a:t>と外国の需要の</a:t>
                </a:r>
                <a:r>
                  <a:rPr lang="ja-JP" altLang="ja-JP" dirty="0" smtClean="0"/>
                  <a:t>大きさ</a:t>
                </a:r>
                <a:r>
                  <a:rPr lang="ja-JP" altLang="en-US" dirty="0"/>
                  <a:t>が</a:t>
                </a:r>
                <a:r>
                  <a:rPr lang="ja-JP" altLang="ja-JP" dirty="0" smtClean="0"/>
                  <a:t>等し</a:t>
                </a:r>
                <a:r>
                  <a:rPr lang="ja-JP" altLang="en-US" dirty="0" smtClean="0"/>
                  <a:t>い</a:t>
                </a:r>
                <a:endParaRPr lang="en-US" altLang="ja-JP" dirty="0"/>
              </a:p>
              <a:p>
                <a:r>
                  <a:rPr lang="ja-JP" altLang="ja-JP" dirty="0" smtClean="0"/>
                  <a:t>国内</a:t>
                </a:r>
                <a:r>
                  <a:rPr lang="ja-JP" altLang="ja-JP" dirty="0"/>
                  <a:t>供給と輸出供給のそれぞれについて、企業の生産性と均衡利潤との</a:t>
                </a:r>
                <a:r>
                  <a:rPr lang="ja-JP" altLang="ja-JP" dirty="0" smtClean="0"/>
                  <a:t>関係</a:t>
                </a:r>
                <a:endParaRPr lang="en-US" altLang="ja-JP" dirty="0" smtClean="0"/>
              </a:p>
              <a:p>
                <a:pPr lvl="1"/>
                <a:r>
                  <a:rPr lang="ja-JP" altLang="en-US" dirty="0" smtClean="0"/>
                  <a:t>貿易</a:t>
                </a:r>
                <a14:m>
                  <m:oMath xmlns:m="http://schemas.openxmlformats.org/officeDocument/2006/math">
                    <m:r>
                      <a:rPr lang="ja-JP" altLang="en-US" i="1" smtClean="0">
                        <a:latin typeface="Cambria Math" panose="02040503050406030204" pitchFamily="18" charset="0"/>
                      </a:rPr>
                      <m:t>費用</m:t>
                    </m:r>
                    <m:r>
                      <a:rPr lang="ja-JP" altLang="en-US" i="1">
                        <a:latin typeface="Cambria Math" panose="02040503050406030204" pitchFamily="18" charset="0"/>
                      </a:rPr>
                      <m:t>の</m:t>
                    </m:r>
                    <m:r>
                      <a:rPr lang="ja-JP" altLang="en-US" i="1" smtClean="0">
                        <a:latin typeface="Cambria Math" panose="02040503050406030204" pitchFamily="18" charset="0"/>
                      </a:rPr>
                      <m:t>存在</m:t>
                    </m:r>
                    <m:r>
                      <a:rPr lang="ja-JP" altLang="en-US" i="1">
                        <a:latin typeface="Cambria Math" panose="02040503050406030204" pitchFamily="18" charset="0"/>
                      </a:rPr>
                      <m:t>（</m:t>
                    </m:r>
                    <m:sSup>
                      <m:sSupPr>
                        <m:ctrlPr>
                          <a:rPr lang="ja-JP" altLang="ja-JP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p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𝜎</m:t>
                        </m:r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en-US" altLang="ja-JP" i="1">
                        <a:latin typeface="Cambria Math" panose="02040503050406030204" pitchFamily="18" charset="0"/>
                      </a:rPr>
                      <m:t>&gt;1</m:t>
                    </m:r>
                  </m:oMath>
                </a14:m>
                <a:r>
                  <a:rPr lang="ja-JP" altLang="en-US" dirty="0" smtClean="0"/>
                  <a:t>） →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ja-JP" altLang="ja-JP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b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𝑋</m:t>
                        </m:r>
                      </m:sub>
                    </m:sSub>
                    <m:d>
                      <m:dPr>
                        <m:ctrlPr>
                          <a:rPr lang="ja-JP" altLang="ja-JP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ja-JP">
                            <a:latin typeface="Cambria Math" panose="02040503050406030204" pitchFamily="18" charset="0"/>
                          </a:rPr>
                          <m:t>Θ</m:t>
                        </m:r>
                      </m:e>
                    </m:d>
                  </m:oMath>
                </a14:m>
                <a:r>
                  <a:rPr lang="ja-JP" altLang="ja-JP" dirty="0" smtClean="0"/>
                  <a:t>線</a:t>
                </a:r>
                <a:r>
                  <a:rPr lang="ja-JP" altLang="en-US" dirty="0"/>
                  <a:t>は</a:t>
                </a:r>
                <a14:m>
                  <m:oMath xmlns:m="http://schemas.openxmlformats.org/officeDocument/2006/math">
                    <m:r>
                      <a:rPr lang="en-US" altLang="ja-JP" i="1">
                        <a:latin typeface="Cambria Math" panose="02040503050406030204" pitchFamily="18" charset="0"/>
                      </a:rPr>
                      <m:t>𝜋</m:t>
                    </m:r>
                    <m:d>
                      <m:dPr>
                        <m:ctrlPr>
                          <a:rPr lang="ja-JP" altLang="ja-JP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ja-JP">
                            <a:latin typeface="Cambria Math" panose="02040503050406030204" pitchFamily="18" charset="0"/>
                          </a:rPr>
                          <m:t>Θ</m:t>
                        </m:r>
                      </m:e>
                    </m:d>
                  </m:oMath>
                </a14:m>
                <a:r>
                  <a:rPr lang="ja-JP" altLang="ja-JP" dirty="0"/>
                  <a:t>線よりも緩やかな</a:t>
                </a:r>
                <a:r>
                  <a:rPr lang="ja-JP" altLang="ja-JP" dirty="0" smtClean="0"/>
                  <a:t>傾き</a:t>
                </a:r>
                <a:endParaRPr lang="en-US" altLang="ja-JP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ja-JP" altLang="en-US" i="1" dirty="0">
                        <a:latin typeface="Cambria Math" panose="02040503050406030204" pitchFamily="18" charset="0"/>
                      </a:rPr>
                      <m:t>輸出</m:t>
                    </m:r>
                    <m:r>
                      <a:rPr lang="ja-JP" altLang="en-US" i="1" dirty="0" smtClean="0">
                        <a:latin typeface="Cambria Math" panose="02040503050406030204" pitchFamily="18" charset="0"/>
                      </a:rPr>
                      <m:t>に</m:t>
                    </m:r>
                    <m:r>
                      <a:rPr lang="ja-JP" altLang="en-US" i="1" dirty="0">
                        <a:latin typeface="Cambria Math" panose="02040503050406030204" pitchFamily="18" charset="0"/>
                      </a:rPr>
                      <m:t>かかる</m:t>
                    </m:r>
                    <m:r>
                      <a:rPr lang="ja-JP" altLang="en-US" i="1" dirty="0" smtClean="0">
                        <a:latin typeface="Cambria Math" panose="02040503050406030204" pitchFamily="18" charset="0"/>
                      </a:rPr>
                      <m:t>固定費用</m:t>
                    </m:r>
                    <m:r>
                      <a:rPr lang="ja-JP" altLang="en-US" i="1" dirty="0">
                        <a:latin typeface="Cambria Math" panose="02040503050406030204" pitchFamily="18" charset="0"/>
                      </a:rPr>
                      <m:t>（</m:t>
                    </m:r>
                    <m:sSub>
                      <m:sSubPr>
                        <m:ctrlPr>
                          <a:rPr lang="ja-JP" altLang="ja-JP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𝑋</m:t>
                        </m:r>
                      </m:sub>
                    </m:sSub>
                    <m:r>
                      <a:rPr lang="en-US" altLang="ja-JP" i="1"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altLang="ja-JP" i="1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ja-JP" altLang="en-US" dirty="0" smtClean="0"/>
                  <a:t>）→</a:t>
                </a:r>
                <a14:m>
                  <m:oMath xmlns:m="http://schemas.openxmlformats.org/officeDocument/2006/math">
                    <m:r>
                      <a:rPr lang="en-US" altLang="ja-JP" b="0" i="0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ja-JP" altLang="ja-JP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b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𝑋</m:t>
                        </m:r>
                      </m:sub>
                    </m:sSub>
                    <m:d>
                      <m:dPr>
                        <m:ctrlPr>
                          <a:rPr lang="ja-JP" altLang="ja-JP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ja-JP">
                            <a:latin typeface="Cambria Math" panose="02040503050406030204" pitchFamily="18" charset="0"/>
                          </a:rPr>
                          <m:t>Θ</m:t>
                        </m:r>
                      </m:e>
                    </m:d>
                  </m:oMath>
                </a14:m>
                <a:r>
                  <a:rPr lang="ja-JP" altLang="ja-JP" dirty="0"/>
                  <a:t>線の切片は</a:t>
                </a:r>
                <a14:m>
                  <m:oMath xmlns:m="http://schemas.openxmlformats.org/officeDocument/2006/math">
                    <m:r>
                      <a:rPr lang="en-US" altLang="ja-JP" i="1">
                        <a:latin typeface="Cambria Math" panose="02040503050406030204" pitchFamily="18" charset="0"/>
                      </a:rPr>
                      <m:t>𝜋</m:t>
                    </m:r>
                    <m:d>
                      <m:dPr>
                        <m:ctrlPr>
                          <a:rPr lang="ja-JP" altLang="ja-JP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ja-JP">
                            <a:latin typeface="Cambria Math" panose="02040503050406030204" pitchFamily="18" charset="0"/>
                          </a:rPr>
                          <m:t>Θ</m:t>
                        </m:r>
                      </m:e>
                    </m:d>
                  </m:oMath>
                </a14:m>
                <a:r>
                  <a:rPr lang="ja-JP" altLang="ja-JP" dirty="0"/>
                  <a:t>線の切片よりも下に位置</a:t>
                </a:r>
                <a:endParaRPr lang="en-US" altLang="ja-JP" dirty="0" smtClean="0"/>
              </a:p>
              <a:p>
                <a:r>
                  <a:rPr lang="ja-JP" altLang="en-US" dirty="0" smtClean="0"/>
                  <a:t>→</a:t>
                </a:r>
                <a14:m>
                  <m:oMath xmlns:m="http://schemas.openxmlformats.org/officeDocument/2006/math">
                    <m:r>
                      <a:rPr lang="en-US" altLang="ja-JP" b="0" i="0" smtClean="0">
                        <a:latin typeface="Cambria Math" panose="02040503050406030204" pitchFamily="18" charset="0"/>
                      </a:rPr>
                      <m:t> </m:t>
                    </m:r>
                    <m:bar>
                      <m:barPr>
                        <m:ctrlPr>
                          <a:rPr lang="ja-JP" altLang="ja-JP" i="1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m:rPr>
                            <m:sty m:val="p"/>
                          </m:rPr>
                          <a:rPr lang="en-US" altLang="ja-JP">
                            <a:latin typeface="Cambria Math" panose="02040503050406030204" pitchFamily="18" charset="0"/>
                          </a:rPr>
                          <m:t>Θ</m:t>
                        </m:r>
                      </m:e>
                    </m:bar>
                    <m:r>
                      <a:rPr lang="en-US" altLang="ja-JP">
                        <a:latin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ja-JP" altLang="ja-JP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ja-JP">
                            <a:latin typeface="Cambria Math" panose="02040503050406030204" pitchFamily="18" charset="0"/>
                          </a:rPr>
                          <m:t>Θ</m:t>
                        </m:r>
                      </m:e>
                      <m:sub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𝑋</m:t>
                        </m:r>
                      </m:sub>
                    </m:sSub>
                  </m:oMath>
                </a14:m>
                <a:r>
                  <a:rPr lang="ja-JP" altLang="ja-JP" dirty="0"/>
                  <a:t>が</a:t>
                </a:r>
                <a:r>
                  <a:rPr lang="ja-JP" altLang="ja-JP" dirty="0" smtClean="0"/>
                  <a:t>成立</a:t>
                </a:r>
                <a:endParaRPr lang="en-US" altLang="ja-JP" dirty="0" smtClean="0"/>
              </a:p>
            </p:txBody>
          </p:sp>
        </mc:Choice>
        <mc:Fallback xmlns=""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 t="-294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16EDC-74FF-435D-9BD8-54C64339F356}" type="slidenum">
              <a:rPr kumimoji="1" lang="ja-JP" altLang="en-US" smtClean="0"/>
              <a:pPr/>
              <a:t>9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998862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9046</TotalTime>
  <Words>1114</Words>
  <Application>Microsoft Office PowerPoint</Application>
  <PresentationFormat>ワイド画面</PresentationFormat>
  <Paragraphs>111</Paragraphs>
  <Slides>14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14</vt:i4>
      </vt:variant>
    </vt:vector>
  </HeadingPairs>
  <TitlesOfParts>
    <vt:vector size="20" baseType="lpstr">
      <vt:lpstr>ＭＳ Ｐゴシック</vt:lpstr>
      <vt:lpstr>Arial</vt:lpstr>
      <vt:lpstr>Calibri</vt:lpstr>
      <vt:lpstr>Calibri Light</vt:lpstr>
      <vt:lpstr>Cambria Math</vt:lpstr>
      <vt:lpstr>Office テーマ</vt:lpstr>
      <vt:lpstr>国際経済関係論Ⅰ 6. 企業の異質性と国際貿易</vt:lpstr>
      <vt:lpstr>国際貿易論の新しい流れ</vt:lpstr>
      <vt:lpstr>現実の貿易における企業間の異質性</vt:lpstr>
      <vt:lpstr>現実の貿易における企業間の異質性（つづき）</vt:lpstr>
      <vt:lpstr>メリッツ・モデル</vt:lpstr>
      <vt:lpstr>メリッツ・モデル（つづき）</vt:lpstr>
      <vt:lpstr>メリッツ・モデル（つづき）</vt:lpstr>
      <vt:lpstr>メリッツ・モデル（つづき）</vt:lpstr>
      <vt:lpstr>メリッツ・モデル（つづき）</vt:lpstr>
      <vt:lpstr>メリッツ・モデル（つづき）</vt:lpstr>
      <vt:lpstr>メリッツ・モデル（つづき）</vt:lpstr>
      <vt:lpstr>メリッツ・モデル：貿易自由化の効果</vt:lpstr>
      <vt:lpstr>メリッツ･モデル：貿易自由化の効果（つづき）</vt:lpstr>
      <vt:lpstr>メリッツ･モデル：貿易自由化の効果（つづき）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IntEcon-NCU_06</dc:title>
  <dc:creator>Akihiko</dc:creator>
  <cp:lastModifiedBy>Akihiko</cp:lastModifiedBy>
  <cp:revision>414</cp:revision>
  <cp:lastPrinted>2016-12-03T12:45:17Z</cp:lastPrinted>
  <dcterms:created xsi:type="dcterms:W3CDTF">2013-10-01T12:14:26Z</dcterms:created>
  <dcterms:modified xsi:type="dcterms:W3CDTF">2017-05-31T03:28:52Z</dcterms:modified>
</cp:coreProperties>
</file>