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349" r:id="rId2"/>
    <p:sldId id="365" r:id="rId3"/>
    <p:sldId id="370" r:id="rId4"/>
    <p:sldId id="369" r:id="rId5"/>
    <p:sldId id="366" r:id="rId6"/>
    <p:sldId id="367" r:id="rId7"/>
    <p:sldId id="368" r:id="rId8"/>
    <p:sldId id="371" r:id="rId9"/>
    <p:sldId id="374" r:id="rId10"/>
    <p:sldId id="375" r:id="rId11"/>
    <p:sldId id="378" r:id="rId12"/>
    <p:sldId id="376" r:id="rId13"/>
    <p:sldId id="386" r:id="rId14"/>
    <p:sldId id="377" r:id="rId15"/>
    <p:sldId id="388" r:id="rId16"/>
    <p:sldId id="381" r:id="rId17"/>
    <p:sldId id="389" r:id="rId18"/>
    <p:sldId id="382" r:id="rId19"/>
    <p:sldId id="390" r:id="rId20"/>
    <p:sldId id="391" r:id="rId21"/>
    <p:sldId id="392" r:id="rId22"/>
    <p:sldId id="396" r:id="rId23"/>
    <p:sldId id="383" r:id="rId24"/>
    <p:sldId id="384" r:id="rId25"/>
    <p:sldId id="398" r:id="rId26"/>
    <p:sldId id="400" r:id="rId27"/>
    <p:sldId id="385" r:id="rId28"/>
    <p:sldId id="397" r:id="rId29"/>
    <p:sldId id="402" r:id="rId30"/>
    <p:sldId id="401" r:id="rId31"/>
    <p:sldId id="403" r:id="rId32"/>
    <p:sldId id="404" r:id="rId33"/>
    <p:sldId id="406" r:id="rId34"/>
    <p:sldId id="407" r:id="rId35"/>
    <p:sldId id="408" r:id="rId36"/>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2" autoAdjust="0"/>
    <p:restoredTop sz="94660"/>
  </p:normalViewPr>
  <p:slideViewPr>
    <p:cSldViewPr snapToGrid="0">
      <p:cViewPr varScale="1">
        <p:scale>
          <a:sx n="100" d="100"/>
          <a:sy n="100" d="100"/>
        </p:scale>
        <p:origin x="216"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47"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image" Target="../media/image64.wmf"/><Relationship Id="rId7" Type="http://schemas.openxmlformats.org/officeDocument/2006/relationships/image" Target="../media/image68.wmf"/><Relationship Id="rId12" Type="http://schemas.openxmlformats.org/officeDocument/2006/relationships/image" Target="../media/image73.wmf"/><Relationship Id="rId2" Type="http://schemas.openxmlformats.org/officeDocument/2006/relationships/image" Target="../media/image63.wmf"/><Relationship Id="rId1" Type="http://schemas.openxmlformats.org/officeDocument/2006/relationships/image" Target="../media/image62.wmf"/><Relationship Id="rId6" Type="http://schemas.openxmlformats.org/officeDocument/2006/relationships/image" Target="../media/image67.wmf"/><Relationship Id="rId11" Type="http://schemas.openxmlformats.org/officeDocument/2006/relationships/image" Target="../media/image72.wmf"/><Relationship Id="rId5" Type="http://schemas.openxmlformats.org/officeDocument/2006/relationships/image" Target="../media/image66.emf"/><Relationship Id="rId10" Type="http://schemas.openxmlformats.org/officeDocument/2006/relationships/image" Target="../media/image71.wmf"/><Relationship Id="rId4" Type="http://schemas.openxmlformats.org/officeDocument/2006/relationships/image" Target="../media/image65.emf"/><Relationship Id="rId9" Type="http://schemas.openxmlformats.org/officeDocument/2006/relationships/image" Target="../media/image7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3"/>
            <a:ext cx="3962400" cy="344091"/>
          </a:xfrm>
          <a:prstGeom prst="rect">
            <a:avLst/>
          </a:prstGeom>
        </p:spPr>
        <p:txBody>
          <a:bodyPr vert="horz" lIns="91402" tIns="45702" rIns="91402" bIns="45702"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5179488" y="3"/>
            <a:ext cx="3962400" cy="344091"/>
          </a:xfrm>
          <a:prstGeom prst="rect">
            <a:avLst/>
          </a:prstGeom>
        </p:spPr>
        <p:txBody>
          <a:bodyPr vert="horz" lIns="91402" tIns="45702" rIns="91402" bIns="45702"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3" y="6513914"/>
            <a:ext cx="3962400" cy="344090"/>
          </a:xfrm>
          <a:prstGeom prst="rect">
            <a:avLst/>
          </a:prstGeom>
        </p:spPr>
        <p:txBody>
          <a:bodyPr vert="horz" lIns="91402" tIns="45702" rIns="91402" bIns="45702"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5179488" y="6513914"/>
            <a:ext cx="3962400" cy="344090"/>
          </a:xfrm>
          <a:prstGeom prst="rect">
            <a:avLst/>
          </a:prstGeom>
        </p:spPr>
        <p:txBody>
          <a:bodyPr vert="horz" lIns="91402" tIns="45702" rIns="91402" bIns="45702" rtlCol="0" anchor="b"/>
          <a:lstStyle>
            <a:lvl1pPr algn="r">
              <a:defRPr sz="1200"/>
            </a:lvl1pPr>
          </a:lstStyle>
          <a:p>
            <a:fld id="{10F13B20-CF75-42FC-BA1A-DCD6ACD25411}" type="slidenum">
              <a:rPr kumimoji="1" lang="ja-JP" altLang="en-US" smtClean="0"/>
              <a:pPr/>
              <a:t>‹#›</a:t>
            </a:fld>
            <a:endParaRPr kumimoji="1" lang="ja-JP" altLang="en-US" dirty="0"/>
          </a:p>
        </p:txBody>
      </p:sp>
    </p:spTree>
    <p:extLst>
      <p:ext uri="{BB962C8B-B14F-4D97-AF65-F5344CB8AC3E}">
        <p14:creationId xmlns:p14="http://schemas.microsoft.com/office/powerpoint/2010/main" val="45990663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3"/>
            <a:ext cx="3962400" cy="344091"/>
          </a:xfrm>
          <a:prstGeom prst="rect">
            <a:avLst/>
          </a:prstGeom>
        </p:spPr>
        <p:txBody>
          <a:bodyPr vert="horz" lIns="91402" tIns="45702" rIns="91402" bIns="45702"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5179488" y="3"/>
            <a:ext cx="3962400" cy="344091"/>
          </a:xfrm>
          <a:prstGeom prst="rect">
            <a:avLst/>
          </a:prstGeom>
        </p:spPr>
        <p:txBody>
          <a:bodyPr vert="horz" lIns="91402" tIns="45702" rIns="91402" bIns="45702"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02" tIns="45702" rIns="91402" bIns="45702" rtlCol="0" anchor="ctr"/>
          <a:lstStyle/>
          <a:p>
            <a:endParaRPr lang="ja-JP" altLang="en-US" dirty="0"/>
          </a:p>
        </p:txBody>
      </p:sp>
      <p:sp>
        <p:nvSpPr>
          <p:cNvPr id="5" name="ノート プレースホルダー 4"/>
          <p:cNvSpPr>
            <a:spLocks noGrp="1"/>
          </p:cNvSpPr>
          <p:nvPr>
            <p:ph type="body" sz="quarter" idx="3"/>
          </p:nvPr>
        </p:nvSpPr>
        <p:spPr>
          <a:xfrm>
            <a:off x="914400" y="3300417"/>
            <a:ext cx="7315200" cy="2700338"/>
          </a:xfrm>
          <a:prstGeom prst="rect">
            <a:avLst/>
          </a:prstGeom>
        </p:spPr>
        <p:txBody>
          <a:bodyPr vert="horz" lIns="91402" tIns="45702" rIns="91402" bIns="4570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6513914"/>
            <a:ext cx="3962400" cy="344090"/>
          </a:xfrm>
          <a:prstGeom prst="rect">
            <a:avLst/>
          </a:prstGeom>
        </p:spPr>
        <p:txBody>
          <a:bodyPr vert="horz" lIns="91402" tIns="45702" rIns="91402" bIns="45702"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5179488" y="6513914"/>
            <a:ext cx="3962400" cy="344090"/>
          </a:xfrm>
          <a:prstGeom prst="rect">
            <a:avLst/>
          </a:prstGeom>
        </p:spPr>
        <p:txBody>
          <a:bodyPr vert="horz" lIns="91402" tIns="45702" rIns="91402" bIns="45702" rtlCol="0" anchor="b"/>
          <a:lstStyle>
            <a:lvl1pPr algn="r">
              <a:defRPr sz="1200"/>
            </a:lvl1pPr>
          </a:lstStyle>
          <a:p>
            <a:fld id="{17A36CFC-8E47-4772-A4FC-65970AB68C05}" type="slidenum">
              <a:rPr kumimoji="1" lang="ja-JP" altLang="en-US" smtClean="0"/>
              <a:pPr/>
              <a:t>‹#›</a:t>
            </a:fld>
            <a:endParaRPr kumimoji="1" lang="ja-JP" altLang="en-US" dirty="0"/>
          </a:p>
        </p:txBody>
      </p:sp>
    </p:spTree>
    <p:extLst>
      <p:ext uri="{BB962C8B-B14F-4D97-AF65-F5344CB8AC3E}">
        <p14:creationId xmlns:p14="http://schemas.microsoft.com/office/powerpoint/2010/main" val="348955353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514600" y="857250"/>
            <a:ext cx="4114800" cy="23145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A36CFC-8E47-4772-A4FC-65970AB68C05}" type="slidenum">
              <a:rPr kumimoji="1" lang="ja-JP" altLang="en-US" smtClean="0"/>
              <a:pPr/>
              <a:t>1</a:t>
            </a:fld>
            <a:endParaRPr kumimoji="1" lang="ja-JP" altLang="en-US" dirty="0"/>
          </a:p>
        </p:txBody>
      </p:sp>
      <p:sp>
        <p:nvSpPr>
          <p:cNvPr id="5" name="日付プレースホルダー 4"/>
          <p:cNvSpPr>
            <a:spLocks noGrp="1"/>
          </p:cNvSpPr>
          <p:nvPr>
            <p:ph type="dt" idx="11"/>
          </p:nvPr>
        </p:nvSpPr>
        <p:spPr/>
        <p:txBody>
          <a:bodyPr/>
          <a:lstStyle/>
          <a:p>
            <a:endParaRPr kumimoji="1" lang="ja-JP" altLang="en-US" dirty="0"/>
          </a:p>
        </p:txBody>
      </p:sp>
    </p:spTree>
    <p:extLst>
      <p:ext uri="{BB962C8B-B14F-4D97-AF65-F5344CB8AC3E}">
        <p14:creationId xmlns:p14="http://schemas.microsoft.com/office/powerpoint/2010/main" val="3965370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17A36CFC-8E47-4772-A4FC-65970AB68C05}" type="slidenum">
              <a:rPr kumimoji="1" lang="ja-JP" altLang="en-US" smtClean="0"/>
              <a:pPr/>
              <a:t>15</a:t>
            </a:fld>
            <a:endParaRPr kumimoji="1" lang="ja-JP" altLang="en-US" dirty="0"/>
          </a:p>
        </p:txBody>
      </p:sp>
    </p:spTree>
    <p:extLst>
      <p:ext uri="{BB962C8B-B14F-4D97-AF65-F5344CB8AC3E}">
        <p14:creationId xmlns:p14="http://schemas.microsoft.com/office/powerpoint/2010/main" val="240197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17A36CFC-8E47-4772-A4FC-65970AB68C05}" type="slidenum">
              <a:rPr kumimoji="1" lang="ja-JP" altLang="en-US" smtClean="0"/>
              <a:pPr/>
              <a:t>33</a:t>
            </a:fld>
            <a:endParaRPr kumimoji="1" lang="ja-JP" altLang="en-US" dirty="0"/>
          </a:p>
        </p:txBody>
      </p:sp>
    </p:spTree>
    <p:extLst>
      <p:ext uri="{BB962C8B-B14F-4D97-AF65-F5344CB8AC3E}">
        <p14:creationId xmlns:p14="http://schemas.microsoft.com/office/powerpoint/2010/main" val="774449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AD73587-7CAE-4DB9-AB80-A9BA432008AC}" type="datetime1">
              <a:rPr kumimoji="1" lang="ja-JP" altLang="en-US" smtClean="0"/>
              <a:t>2017/6/15</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6118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0B59090-9EF7-45AC-AEA2-CB30FBA74C0A}" type="datetime1">
              <a:rPr kumimoji="1" lang="ja-JP" altLang="en-US" smtClean="0"/>
              <a:t>2017/6/15</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29478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1"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1"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31E126F-DC0C-42BE-8566-111E1C201EFE}" type="datetime1">
              <a:rPr kumimoji="1" lang="ja-JP" altLang="en-US" smtClean="0"/>
              <a:t>2017/6/15</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04906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B1CB97D-441C-4E40-9BB7-53FED8C93EC9}" type="datetime1">
              <a:rPr kumimoji="1" lang="ja-JP" altLang="en-US" smtClean="0"/>
              <a:t>2017/6/15</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037929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40"/>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169F800A-9F7E-453A-9D4A-5497BED2BC5C}" type="datetime1">
              <a:rPr kumimoji="1" lang="ja-JP" altLang="en-US" smtClean="0"/>
              <a:t>2017/6/15</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67727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7B446B3D-0345-4C1B-9D6D-DDDC13BE5D34}" type="datetime1">
              <a:rPr kumimoji="1" lang="ja-JP" altLang="en-US" smtClean="0"/>
              <a:t>2017/6/15</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709805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7"/>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1"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773F826-5CD5-4082-B9AF-659FBE2BE261}" type="datetime1">
              <a:rPr kumimoji="1" lang="ja-JP" altLang="en-US" smtClean="0"/>
              <a:t>2017/6/15</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18103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0C39AE7-9EAC-4695-8F1E-0DA1D22A1AFB}" type="datetime1">
              <a:rPr kumimoji="1" lang="ja-JP" altLang="en-US" smtClean="0"/>
              <a:t>2017/6/15</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166679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0F711C4-449E-4D16-A887-438F488B2B6D}" type="datetime1">
              <a:rPr kumimoji="1" lang="ja-JP" altLang="en-US" smtClean="0"/>
              <a:t>2017/6/15</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560197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10A16EB-B03D-42FB-BC2B-30F8A2C6BD51}" type="datetime1">
              <a:rPr kumimoji="1" lang="ja-JP" altLang="en-US" smtClean="0"/>
              <a:t>2017/6/15</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73996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2E84D0C-0BBD-4390-B3DD-8E3BF1A3A0EA}" type="datetime1">
              <a:rPr kumimoji="1" lang="ja-JP" altLang="en-US" smtClean="0"/>
              <a:t>2017/6/15</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94205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CE10BE-8311-4994-95AC-5B1B7F39C31C}" type="datetime1">
              <a:rPr kumimoji="1" lang="ja-JP" altLang="en-US" smtClean="0"/>
              <a:t>2017/6/15</a:t>
            </a:fld>
            <a:endParaRPr kumimoji="1" lang="ja-JP" altLang="en-US" dirty="0"/>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93369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28.png"/><Relationship Id="rId16"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4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1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image" Target="../media/image44.png"/><Relationship Id="rId16"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5" Type="http://schemas.openxmlformats.org/officeDocument/2006/relationships/image" Target="../media/image5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 Id="rId14" Type="http://schemas.openxmlformats.org/officeDocument/2006/relationships/image" Target="../media/image5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64.wmf"/><Relationship Id="rId13" Type="http://schemas.openxmlformats.org/officeDocument/2006/relationships/oleObject" Target="../embeddings/oleObject5.bin"/><Relationship Id="rId18" Type="http://schemas.openxmlformats.org/officeDocument/2006/relationships/image" Target="../media/image68.wmf"/><Relationship Id="rId26" Type="http://schemas.openxmlformats.org/officeDocument/2006/relationships/image" Target="../media/image72.wmf"/><Relationship Id="rId3" Type="http://schemas.openxmlformats.org/officeDocument/2006/relationships/oleObject" Target="../embeddings/oleObject1.bin"/><Relationship Id="rId21" Type="http://schemas.openxmlformats.org/officeDocument/2006/relationships/oleObject" Target="../embeddings/oleObject9.bin"/><Relationship Id="rId7" Type="http://schemas.openxmlformats.org/officeDocument/2006/relationships/oleObject" Target="../embeddings/oleObject3.bin"/><Relationship Id="rId12" Type="http://schemas.openxmlformats.org/officeDocument/2006/relationships/image" Target="../media/image65.emf"/><Relationship Id="rId17" Type="http://schemas.openxmlformats.org/officeDocument/2006/relationships/oleObject" Target="../embeddings/oleObject7.bin"/><Relationship Id="rId25" Type="http://schemas.openxmlformats.org/officeDocument/2006/relationships/oleObject" Target="../embeddings/oleObject11.bin"/><Relationship Id="rId2" Type="http://schemas.openxmlformats.org/officeDocument/2006/relationships/slideLayout" Target="../slideLayouts/slideLayout6.xml"/><Relationship Id="rId16" Type="http://schemas.openxmlformats.org/officeDocument/2006/relationships/image" Target="../media/image67.wmf"/><Relationship Id="rId20" Type="http://schemas.openxmlformats.org/officeDocument/2006/relationships/image" Target="../media/image69.wmf"/><Relationship Id="rId1" Type="http://schemas.openxmlformats.org/officeDocument/2006/relationships/vmlDrawing" Target="../drawings/vmlDrawing1.vml"/><Relationship Id="rId6" Type="http://schemas.openxmlformats.org/officeDocument/2006/relationships/image" Target="../media/image63.wmf"/><Relationship Id="rId11" Type="http://schemas.openxmlformats.org/officeDocument/2006/relationships/oleObject" Target="../embeddings/oleObject4.bin"/><Relationship Id="rId24" Type="http://schemas.openxmlformats.org/officeDocument/2006/relationships/image" Target="../media/image71.wmf"/><Relationship Id="rId5" Type="http://schemas.openxmlformats.org/officeDocument/2006/relationships/oleObject" Target="../embeddings/oleObject2.bin"/><Relationship Id="rId15" Type="http://schemas.openxmlformats.org/officeDocument/2006/relationships/oleObject" Target="../embeddings/oleObject6.bin"/><Relationship Id="rId23" Type="http://schemas.openxmlformats.org/officeDocument/2006/relationships/oleObject" Target="../embeddings/oleObject10.bin"/><Relationship Id="rId28" Type="http://schemas.openxmlformats.org/officeDocument/2006/relationships/image" Target="../media/image73.wmf"/><Relationship Id="rId10" Type="http://schemas.openxmlformats.org/officeDocument/2006/relationships/image" Target="../media/image78.png"/><Relationship Id="rId19" Type="http://schemas.openxmlformats.org/officeDocument/2006/relationships/oleObject" Target="../embeddings/oleObject8.bin"/><Relationship Id="rId4" Type="http://schemas.openxmlformats.org/officeDocument/2006/relationships/image" Target="../media/image62.wmf"/><Relationship Id="rId9" Type="http://schemas.openxmlformats.org/officeDocument/2006/relationships/image" Target="../media/image77.png"/><Relationship Id="rId14" Type="http://schemas.openxmlformats.org/officeDocument/2006/relationships/image" Target="../media/image66.emf"/><Relationship Id="rId22" Type="http://schemas.openxmlformats.org/officeDocument/2006/relationships/image" Target="../media/image70.wmf"/><Relationship Id="rId27" Type="http://schemas.openxmlformats.org/officeDocument/2006/relationships/oleObject" Target="../embeddings/oleObject12.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712" y="1122363"/>
            <a:ext cx="10826496" cy="2387600"/>
          </a:xfrm>
        </p:spPr>
        <p:txBody>
          <a:bodyPr>
            <a:normAutofit/>
          </a:bodyPr>
          <a:lstStyle/>
          <a:p>
            <a:r>
              <a:rPr lang="ja-JP" altLang="en-US" dirty="0"/>
              <a:t>国際経済関係論</a:t>
            </a:r>
            <a:r>
              <a:rPr lang="en-US" altLang="ja-JP" dirty="0"/>
              <a:t>Ⅰ</a:t>
            </a:r>
            <a:br>
              <a:rPr lang="en-US" altLang="ja-JP" dirty="0"/>
            </a:br>
            <a:r>
              <a:rPr lang="en-US" altLang="ja-JP" dirty="0" smtClean="0"/>
              <a:t>7. </a:t>
            </a:r>
            <a:r>
              <a:rPr lang="ja-JP" altLang="en-US" dirty="0" smtClean="0"/>
              <a:t>生産要素の国際移動</a:t>
            </a:r>
            <a:endParaRPr kumimoji="1" lang="ja-JP" altLang="en-US" dirty="0"/>
          </a:p>
        </p:txBody>
      </p:sp>
      <p:sp>
        <p:nvSpPr>
          <p:cNvPr id="3" name="サブタイトル 2"/>
          <p:cNvSpPr>
            <a:spLocks noGrp="1"/>
          </p:cNvSpPr>
          <p:nvPr>
            <p:ph type="subTitle" idx="1"/>
          </p:nvPr>
        </p:nvSpPr>
        <p:spPr/>
        <p:txBody>
          <a:bodyPr/>
          <a:lstStyle/>
          <a:p>
            <a:r>
              <a:rPr lang="ja-JP" altLang="en-US" dirty="0"/>
              <a:t>柳瀬 明彦</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a:t>
            </a:fld>
            <a:endParaRPr kumimoji="1" lang="ja-JP" altLang="en-US" dirty="0"/>
          </a:p>
        </p:txBody>
      </p:sp>
    </p:spTree>
    <p:extLst>
      <p:ext uri="{BB962C8B-B14F-4D97-AF65-F5344CB8AC3E}">
        <p14:creationId xmlns:p14="http://schemas.microsoft.com/office/powerpoint/2010/main" val="1798309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9" y="365127"/>
            <a:ext cx="10963275" cy="1325563"/>
          </a:xfrm>
        </p:spPr>
        <p:txBody>
          <a:bodyPr>
            <a:normAutofit/>
          </a:bodyPr>
          <a:lstStyle/>
          <a:p>
            <a:r>
              <a:rPr kumimoji="1" lang="ja-JP" altLang="en-US" sz="3600" dirty="0" smtClean="0"/>
              <a:t>国際資本移動の古典的</a:t>
            </a:r>
            <a:r>
              <a:rPr lang="ja-JP" altLang="en-US" sz="3600" dirty="0"/>
              <a:t>理論：閉鎖経済の</a:t>
            </a:r>
            <a:r>
              <a:rPr lang="ja-JP" altLang="en-US" sz="3600" dirty="0" smtClean="0"/>
              <a:t>均衡（つづき）</a:t>
            </a:r>
            <a:endParaRPr kumimoji="1" lang="ja-JP" altLang="en-US" sz="36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sz="half" idx="1"/>
              </p:nvPr>
            </p:nvSpPr>
            <p:spPr/>
            <p:txBody>
              <a:bodyPr>
                <a:normAutofit/>
              </a:bodyPr>
              <a:lstStyle/>
              <a:p>
                <a:r>
                  <a:rPr lang="ja-JP" altLang="en-US" dirty="0" smtClean="0"/>
                  <a:t>閉鎖</a:t>
                </a:r>
                <a:r>
                  <a:rPr lang="ja-JP" altLang="en-US" dirty="0"/>
                  <a:t>経済の均衡における外国の</a:t>
                </a:r>
                <a:r>
                  <a:rPr lang="ja-JP" altLang="en-US" dirty="0" smtClean="0"/>
                  <a:t>実質</a:t>
                </a:r>
                <a:r>
                  <a:rPr lang="ja-JP" altLang="en-US" dirty="0"/>
                  <a:t>資本</a:t>
                </a:r>
                <a:r>
                  <a:rPr lang="ja-JP" altLang="en-US" dirty="0" smtClean="0"/>
                  <a:t>レンタル：</a:t>
                </a:r>
                <a14:m>
                  <m:oMath xmlns:m="http://schemas.openxmlformats.org/officeDocument/2006/math">
                    <m:sSubSup>
                      <m:sSubSupPr>
                        <m:ctrlPr>
                          <a:rPr lang="en-US" altLang="ja-JP" b="0" i="1" smtClean="0">
                            <a:latin typeface="Cambria Math" panose="02040503050406030204" pitchFamily="18" charset="0"/>
                          </a:rPr>
                        </m:ctrlPr>
                      </m:sSubSupPr>
                      <m:e>
                        <m:r>
                          <a:rPr lang="en-US" altLang="ja-JP" i="1">
                            <a:latin typeface="Cambria Math" panose="02040503050406030204" pitchFamily="18" charset="0"/>
                          </a:rPr>
                          <m:t>𝑀𝑅</m:t>
                        </m:r>
                      </m:e>
                      <m:sub>
                        <m:r>
                          <a:rPr lang="en-US" altLang="ja-JP" b="0" i="1" smtClean="0">
                            <a:latin typeface="Cambria Math" panose="02040503050406030204" pitchFamily="18" charset="0"/>
                          </a:rPr>
                          <m:t>𝐾</m:t>
                        </m:r>
                      </m:sub>
                      <m:sup>
                        <m:r>
                          <a:rPr lang="en-US" altLang="ja-JP" b="0" i="1" smtClean="0">
                            <a:latin typeface="Cambria Math" panose="02040503050406030204" pitchFamily="18" charset="0"/>
                          </a:rPr>
                          <m:t>∗</m:t>
                        </m:r>
                      </m:sup>
                    </m:sSubSup>
                    <m:d>
                      <m:dPr>
                        <m:ctrlPr>
                          <a:rPr lang="en-US" altLang="ja-JP" b="0" i="1" smtClean="0">
                            <a:latin typeface="Cambria Math" panose="02040503050406030204" pitchFamily="18" charset="0"/>
                          </a:rPr>
                        </m:ctrlPr>
                      </m:dPr>
                      <m:e>
                        <m:sSup>
                          <m:sSupPr>
                            <m:ctrlPr>
                              <a:rPr lang="en-US" altLang="ja-JP" b="0" i="1" smtClean="0">
                                <a:latin typeface="Cambria Math" panose="02040503050406030204" pitchFamily="18" charset="0"/>
                              </a:rPr>
                            </m:ctrlPr>
                          </m:sSupPr>
                          <m:e>
                            <m:acc>
                              <m:accPr>
                                <m:chr m:val="̅"/>
                                <m:ctrlPr>
                                  <a:rPr lang="en-US" altLang="ja-JP" b="0" i="1" smtClean="0">
                                    <a:latin typeface="Cambria Math" panose="02040503050406030204" pitchFamily="18" charset="0"/>
                                  </a:rPr>
                                </m:ctrlPr>
                              </m:accPr>
                              <m:e>
                                <m:r>
                                  <a:rPr lang="en-US" altLang="ja-JP" i="1">
                                    <a:latin typeface="Cambria Math" panose="02040503050406030204" pitchFamily="18" charset="0"/>
                                  </a:rPr>
                                  <m:t>𝐾</m:t>
                                </m:r>
                              </m:e>
                            </m:acc>
                          </m:e>
                          <m:sup>
                            <m:r>
                              <a:rPr lang="en-US" altLang="ja-JP" b="0" i="1" smtClean="0">
                                <a:latin typeface="Cambria Math" panose="02040503050406030204" pitchFamily="18" charset="0"/>
                              </a:rPr>
                              <m:t>∗</m:t>
                            </m:r>
                          </m:sup>
                        </m:sSup>
                        <m:r>
                          <a:rPr lang="en-US" altLang="ja-JP" b="0" i="1" smtClean="0">
                            <a:latin typeface="Cambria Math" panose="02040503050406030204" pitchFamily="18" charset="0"/>
                          </a:rPr>
                          <m:t>,</m:t>
                        </m:r>
                        <m:sSup>
                          <m:sSupPr>
                            <m:ctrlPr>
                              <a:rPr lang="en-US" altLang="ja-JP" i="1">
                                <a:latin typeface="Cambria Math" panose="02040503050406030204" pitchFamily="18" charset="0"/>
                              </a:rPr>
                            </m:ctrlPr>
                          </m:sSupPr>
                          <m:e>
                            <m:acc>
                              <m:accPr>
                                <m:chr m:val="̅"/>
                                <m:ctrlPr>
                                  <a:rPr lang="en-US" altLang="ja-JP" i="1">
                                    <a:latin typeface="Cambria Math" panose="02040503050406030204" pitchFamily="18" charset="0"/>
                                  </a:rPr>
                                </m:ctrlPr>
                              </m:accPr>
                              <m:e>
                                <m:r>
                                  <a:rPr lang="en-US" altLang="ja-JP" b="0" i="1" smtClean="0">
                                    <a:latin typeface="Cambria Math" panose="02040503050406030204" pitchFamily="18" charset="0"/>
                                  </a:rPr>
                                  <m:t>𝐿</m:t>
                                </m:r>
                              </m:e>
                            </m:acc>
                          </m:e>
                          <m:sup>
                            <m:r>
                              <a:rPr lang="en-US" altLang="ja-JP" i="1">
                                <a:latin typeface="Cambria Math" panose="02040503050406030204" pitchFamily="18" charset="0"/>
                              </a:rPr>
                              <m:t>∗</m:t>
                            </m:r>
                          </m:sup>
                        </m:sSup>
                      </m:e>
                    </m:d>
                    <m:r>
                      <a:rPr lang="en-US" altLang="ja-JP" b="0" i="1" smtClean="0">
                        <a:latin typeface="Cambria Math" panose="02040503050406030204" pitchFamily="18" charset="0"/>
                      </a:rPr>
                      <m:t>=</m:t>
                    </m:r>
                    <m:sSubSup>
                      <m:sSubSupPr>
                        <m:ctrlPr>
                          <a:rPr lang="en-US" altLang="ja-JP" i="1">
                            <a:latin typeface="Cambria Math" panose="02040503050406030204" pitchFamily="18" charset="0"/>
                          </a:rPr>
                        </m:ctrlPr>
                      </m:sSubSupPr>
                      <m:e>
                        <m:r>
                          <a:rPr lang="en-US" altLang="ja-JP" b="0" i="1" smtClean="0">
                            <a:latin typeface="Cambria Math" panose="02040503050406030204" pitchFamily="18" charset="0"/>
                          </a:rPr>
                          <m:t>𝑟</m:t>
                        </m:r>
                      </m:e>
                      <m:sub>
                        <m:r>
                          <a:rPr lang="en-US" altLang="ja-JP" b="0" i="1" smtClean="0">
                            <a:latin typeface="Cambria Math" panose="02040503050406030204" pitchFamily="18" charset="0"/>
                          </a:rPr>
                          <m:t>𝐴</m:t>
                        </m:r>
                      </m:sub>
                      <m:sup>
                        <m:r>
                          <a:rPr lang="en-US" altLang="ja-JP" i="1">
                            <a:latin typeface="Cambria Math" panose="02040503050406030204" pitchFamily="18" charset="0"/>
                          </a:rPr>
                          <m:t>∗</m:t>
                        </m:r>
                      </m:sup>
                    </m:sSubSup>
                  </m:oMath>
                </a14:m>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sz="half" idx="1"/>
              </p:nvPr>
            </p:nvSpPr>
            <p:spPr>
              <a:blipFill rotWithShape="0">
                <a:blip r:embed="rId2"/>
                <a:stretch>
                  <a:fillRect l="-2118" t="-238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10</a:t>
            </a:fld>
            <a:endParaRPr kumimoji="1" lang="ja-JP" altLang="en-US" dirty="0"/>
          </a:p>
        </p:txBody>
      </p:sp>
      <p:pic>
        <p:nvPicPr>
          <p:cNvPr id="7" name="図 6"/>
          <p:cNvPicPr>
            <a:picLocks noChangeAspect="1"/>
          </p:cNvPicPr>
          <p:nvPr/>
        </p:nvPicPr>
        <p:blipFill>
          <a:blip r:embed="rId3"/>
          <a:stretch>
            <a:fillRect/>
          </a:stretch>
        </p:blipFill>
        <p:spPr>
          <a:xfrm>
            <a:off x="5788156" y="1825625"/>
            <a:ext cx="6013318" cy="4519613"/>
          </a:xfrm>
          <a:prstGeom prst="rect">
            <a:avLst/>
          </a:prstGeom>
        </p:spPr>
      </p:pic>
    </p:spTree>
    <p:extLst>
      <p:ext uri="{BB962C8B-B14F-4D97-AF65-F5344CB8AC3E}">
        <p14:creationId xmlns:p14="http://schemas.microsoft.com/office/powerpoint/2010/main" val="29070377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9" y="365127"/>
            <a:ext cx="10944225" cy="1325563"/>
          </a:xfrm>
        </p:spPr>
        <p:txBody>
          <a:bodyPr>
            <a:normAutofit/>
          </a:bodyPr>
          <a:lstStyle/>
          <a:p>
            <a:r>
              <a:rPr kumimoji="1" lang="ja-JP" altLang="en-US" sz="3600" dirty="0" smtClean="0"/>
              <a:t>国際資本移動の古典的</a:t>
            </a:r>
            <a:r>
              <a:rPr lang="ja-JP" altLang="en-US" sz="3600" dirty="0"/>
              <a:t>理論：閉鎖経済の</a:t>
            </a:r>
            <a:r>
              <a:rPr lang="ja-JP" altLang="en-US" sz="3600" dirty="0" smtClean="0"/>
              <a:t>均衡（つづき）</a:t>
            </a:r>
            <a:endParaRPr kumimoji="1" lang="ja-JP" altLang="en-US" sz="3600" dirty="0"/>
          </a:p>
        </p:txBody>
      </p:sp>
      <mc:AlternateContent xmlns:mc="http://schemas.openxmlformats.org/markup-compatibility/2006" xmlns:a14="http://schemas.microsoft.com/office/drawing/2010/main">
        <mc:Choice Requires="a14">
          <p:sp>
            <p:nvSpPr>
              <p:cNvPr id="7" name="コンテンツ プレースホルダー 6"/>
              <p:cNvSpPr>
                <a:spLocks noGrp="1"/>
              </p:cNvSpPr>
              <p:nvPr>
                <p:ph sz="half" idx="2"/>
              </p:nvPr>
            </p:nvSpPr>
            <p:spPr>
              <a:xfrm>
                <a:off x="7853362" y="1825625"/>
                <a:ext cx="3500438" cy="4351338"/>
              </a:xfrm>
            </p:spPr>
            <p:txBody>
              <a:bodyPr/>
              <a:lstStyle/>
              <a:p>
                <a:r>
                  <a:rPr lang="ja-JP" altLang="en-US" dirty="0" smtClean="0"/>
                  <a:t>閉鎖経済の下での均衡実質資本レンタルは外国の方が自国より</a:t>
                </a:r>
                <a:r>
                  <a:rPr lang="ja-JP" altLang="en-US" dirty="0"/>
                  <a:t>も</a:t>
                </a:r>
                <a:r>
                  <a:rPr lang="ja-JP" altLang="en-US" dirty="0" smtClean="0"/>
                  <a:t>高いと仮定（</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𝑟</m:t>
                        </m:r>
                      </m:e>
                      <m:sub>
                        <m:r>
                          <a:rPr lang="en-US" altLang="ja-JP" i="1">
                            <a:latin typeface="Cambria Math" panose="02040503050406030204" pitchFamily="18" charset="0"/>
                          </a:rPr>
                          <m:t>𝐴</m:t>
                        </m:r>
                      </m:sub>
                    </m:sSub>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&lt;</m:t>
                        </m:r>
                        <m:r>
                          <a:rPr lang="en-US" altLang="ja-JP" i="1">
                            <a:latin typeface="Cambria Math" panose="02040503050406030204" pitchFamily="18" charset="0"/>
                          </a:rPr>
                          <m:t>𝑟</m:t>
                        </m:r>
                      </m:e>
                      <m:sub>
                        <m:r>
                          <a:rPr lang="en-US" altLang="ja-JP" i="1">
                            <a:latin typeface="Cambria Math" panose="02040503050406030204" pitchFamily="18" charset="0"/>
                          </a:rPr>
                          <m:t>𝐴</m:t>
                        </m:r>
                      </m:sub>
                      <m:sup>
                        <m:r>
                          <a:rPr lang="en-US" altLang="ja-JP" i="1">
                            <a:latin typeface="Cambria Math" panose="02040503050406030204" pitchFamily="18" charset="0"/>
                          </a:rPr>
                          <m:t>∗</m:t>
                        </m:r>
                      </m:sup>
                    </m:sSubSup>
                  </m:oMath>
                </a14:m>
                <a:r>
                  <a:rPr lang="ja-JP" altLang="en-US" dirty="0" smtClean="0"/>
                  <a:t>）</a:t>
                </a:r>
                <a:endParaRPr kumimoji="1" lang="ja-JP" altLang="en-US" dirty="0"/>
              </a:p>
            </p:txBody>
          </p:sp>
        </mc:Choice>
        <mc:Fallback xmlns="">
          <p:sp>
            <p:nvSpPr>
              <p:cNvPr id="7" name="コンテンツ プレースホルダー 6"/>
              <p:cNvSpPr>
                <a:spLocks noGrp="1" noRot="1" noChangeAspect="1" noMove="1" noResize="1" noEditPoints="1" noAdjustHandles="1" noChangeArrowheads="1" noChangeShapeType="1" noTextEdit="1"/>
              </p:cNvSpPr>
              <p:nvPr>
                <p:ph sz="half" idx="2"/>
              </p:nvPr>
            </p:nvSpPr>
            <p:spPr>
              <a:xfrm>
                <a:off x="7853362" y="1825625"/>
                <a:ext cx="3500438" cy="4351338"/>
              </a:xfrm>
              <a:blipFill rotWithShape="0">
                <a:blip r:embed="rId2"/>
                <a:stretch>
                  <a:fillRect l="-3130" t="-2381" r="-870"/>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11</a:t>
            </a:fld>
            <a:endParaRPr kumimoji="1" lang="ja-JP" altLang="en-US" dirty="0"/>
          </a:p>
        </p:txBody>
      </p:sp>
      <p:pic>
        <p:nvPicPr>
          <p:cNvPr id="3" name="図 2"/>
          <p:cNvPicPr>
            <a:picLocks noChangeAspect="1"/>
          </p:cNvPicPr>
          <p:nvPr/>
        </p:nvPicPr>
        <p:blipFill>
          <a:blip r:embed="rId3"/>
          <a:stretch>
            <a:fillRect/>
          </a:stretch>
        </p:blipFill>
        <p:spPr>
          <a:xfrm>
            <a:off x="838199" y="1381759"/>
            <a:ext cx="7015163" cy="5239070"/>
          </a:xfrm>
          <a:prstGeom prst="rect">
            <a:avLst/>
          </a:prstGeom>
        </p:spPr>
      </p:pic>
    </p:spTree>
    <p:extLst>
      <p:ext uri="{BB962C8B-B14F-4D97-AF65-F5344CB8AC3E}">
        <p14:creationId xmlns:p14="http://schemas.microsoft.com/office/powerpoint/2010/main" val="42664173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normAutofit/>
          </a:bodyPr>
          <a:lstStyle/>
          <a:p>
            <a:r>
              <a:rPr lang="ja-JP" altLang="en-US" sz="4000" dirty="0"/>
              <a:t>国際資本移動の古典的理論</a:t>
            </a:r>
            <a:r>
              <a:rPr lang="ja-JP" altLang="en-US" sz="4000" dirty="0" smtClean="0"/>
              <a:t>：資本移動自由化</a:t>
            </a:r>
            <a:endParaRPr kumimoji="1" lang="ja-JP" altLang="en-US" sz="4000" dirty="0"/>
          </a:p>
        </p:txBody>
      </p:sp>
      <mc:AlternateContent xmlns:mc="http://schemas.openxmlformats.org/markup-compatibility/2006" xmlns:a14="http://schemas.microsoft.com/office/drawing/2010/main">
        <mc:Choice Requires="a14">
          <p:sp>
            <p:nvSpPr>
              <p:cNvPr id="7" name="コンテンツ プレースホルダー 6"/>
              <p:cNvSpPr>
                <a:spLocks noGrp="1"/>
              </p:cNvSpPr>
              <p:nvPr>
                <p:ph idx="1"/>
              </p:nvPr>
            </p:nvSpPr>
            <p:spPr>
              <a:xfrm>
                <a:off x="838200" y="1690690"/>
                <a:ext cx="10515600" cy="5030787"/>
              </a:xfrm>
            </p:spPr>
            <p:txBody>
              <a:bodyPr>
                <a:normAutofit fontScale="92500"/>
              </a:bodyPr>
              <a:lstStyle/>
              <a:p>
                <a:r>
                  <a:rPr lang="ja-JP" altLang="en-US" dirty="0" smtClean="0"/>
                  <a:t>自国と外国との間で資本移動が自由化 → </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𝑟</m:t>
                        </m:r>
                      </m:e>
                      <m:sub>
                        <m:r>
                          <a:rPr lang="en-US" altLang="ja-JP" i="1">
                            <a:latin typeface="Cambria Math" panose="02040503050406030204" pitchFamily="18" charset="0"/>
                          </a:rPr>
                          <m:t>𝐴</m:t>
                        </m:r>
                      </m:sub>
                    </m:sSub>
                    <m:sSubSup>
                      <m:sSubSupPr>
                        <m:ctrlPr>
                          <a:rPr lang="en-US" altLang="ja-JP" i="1">
                            <a:latin typeface="Cambria Math" panose="02040503050406030204" pitchFamily="18" charset="0"/>
                          </a:rPr>
                        </m:ctrlPr>
                      </m:sSubSupPr>
                      <m:e>
                        <m:r>
                          <a:rPr lang="en-US" altLang="ja-JP" b="0" i="1" smtClean="0">
                            <a:latin typeface="Cambria Math" panose="02040503050406030204" pitchFamily="18" charset="0"/>
                          </a:rPr>
                          <m:t>&lt;</m:t>
                        </m:r>
                        <m:r>
                          <a:rPr lang="en-US" altLang="ja-JP" i="1">
                            <a:latin typeface="Cambria Math" panose="02040503050406030204" pitchFamily="18" charset="0"/>
                          </a:rPr>
                          <m:t>𝑟</m:t>
                        </m:r>
                      </m:e>
                      <m:sub>
                        <m:r>
                          <a:rPr lang="en-US" altLang="ja-JP" i="1">
                            <a:latin typeface="Cambria Math" panose="02040503050406030204" pitchFamily="18" charset="0"/>
                          </a:rPr>
                          <m:t>𝐴</m:t>
                        </m:r>
                      </m:sub>
                      <m:sup>
                        <m:r>
                          <a:rPr lang="en-US" altLang="ja-JP" i="1">
                            <a:latin typeface="Cambria Math" panose="02040503050406030204" pitchFamily="18" charset="0"/>
                          </a:rPr>
                          <m:t>∗</m:t>
                        </m:r>
                      </m:sup>
                    </m:sSubSup>
                    <m:r>
                      <a:rPr lang="ja-JP" altLang="en-US" i="1">
                        <a:latin typeface="Cambria Math" panose="02040503050406030204" pitchFamily="18" charset="0"/>
                      </a:rPr>
                      <m:t>の</m:t>
                    </m:r>
                  </m:oMath>
                </a14:m>
                <a:r>
                  <a:rPr lang="ja-JP" altLang="en-US" dirty="0" smtClean="0"/>
                  <a:t>仮定の下で、自国</a:t>
                </a:r>
                <a:r>
                  <a:rPr lang="ja-JP" altLang="en-US" dirty="0"/>
                  <a:t>から外国に資本が</a:t>
                </a:r>
                <a:r>
                  <a:rPr lang="ja-JP" altLang="en-US" dirty="0" smtClean="0"/>
                  <a:t>移動</a:t>
                </a:r>
                <a:endParaRPr lang="en-US" altLang="ja-JP" dirty="0" smtClean="0"/>
              </a:p>
              <a:p>
                <a:pPr lvl="1"/>
                <a:r>
                  <a:rPr lang="ja-JP" altLang="en-US" dirty="0" smtClean="0"/>
                  <a:t>資本レンタル：資本</a:t>
                </a:r>
                <a:r>
                  <a:rPr lang="ja-JP" altLang="en-US" dirty="0"/>
                  <a:t>の保有者に</a:t>
                </a:r>
                <a:r>
                  <a:rPr lang="ja-JP" altLang="en-US" dirty="0" smtClean="0"/>
                  <a:t>とっては</a:t>
                </a:r>
                <a:r>
                  <a:rPr lang="ja-JP" altLang="en-US" dirty="0"/>
                  <a:t>資本の</a:t>
                </a:r>
                <a:r>
                  <a:rPr lang="ja-JP" altLang="en-US" dirty="0" smtClean="0"/>
                  <a:t>収益率</a:t>
                </a:r>
                <a:endParaRPr lang="en-US" altLang="ja-JP" dirty="0" smtClean="0"/>
              </a:p>
              <a:p>
                <a:pPr lvl="1"/>
                <a:r>
                  <a:rPr lang="ja-JP" altLang="en-US" dirty="0" smtClean="0"/>
                  <a:t>→ 収益率</a:t>
                </a:r>
                <a:r>
                  <a:rPr lang="ja-JP" altLang="en-US" dirty="0"/>
                  <a:t>の低い自国から資本を</a:t>
                </a:r>
                <a:r>
                  <a:rPr lang="ja-JP" altLang="en-US" dirty="0" smtClean="0"/>
                  <a:t>引き揚げ</a:t>
                </a:r>
                <a:r>
                  <a:rPr lang="ja-JP" altLang="en-US" dirty="0"/>
                  <a:t>、より高い収益を稼げる外国に</a:t>
                </a:r>
                <a:r>
                  <a:rPr lang="ja-JP" altLang="en-US" dirty="0" smtClean="0"/>
                  <a:t>投資</a:t>
                </a:r>
                <a:endParaRPr lang="en-US" altLang="ja-JP" dirty="0" smtClean="0"/>
              </a:p>
              <a:p>
                <a:r>
                  <a:rPr lang="ja-JP" altLang="en-US" dirty="0" smtClean="0"/>
                  <a:t>資本</a:t>
                </a:r>
                <a:r>
                  <a:rPr lang="ja-JP" altLang="en-US" dirty="0"/>
                  <a:t>移動</a:t>
                </a:r>
                <a:r>
                  <a:rPr lang="ja-JP" altLang="en-US" dirty="0" smtClean="0"/>
                  <a:t>の結果、</a:t>
                </a:r>
                <a:endParaRPr lang="en-US" altLang="ja-JP" dirty="0" smtClean="0"/>
              </a:p>
              <a:p>
                <a:pPr lvl="1"/>
                <a:r>
                  <a:rPr lang="ja-JP" altLang="en-US" dirty="0" smtClean="0"/>
                  <a:t>自国で生産</a:t>
                </a:r>
                <a:r>
                  <a:rPr lang="ja-JP" altLang="en-US" dirty="0"/>
                  <a:t>に投入される</a:t>
                </a:r>
                <a:r>
                  <a:rPr lang="ja-JP" altLang="en-US" dirty="0" smtClean="0"/>
                  <a:t>資本量</a:t>
                </a:r>
                <a14:m>
                  <m:oMath xmlns:m="http://schemas.openxmlformats.org/officeDocument/2006/math">
                    <m:r>
                      <a:rPr lang="en-US" altLang="ja-JP" b="0" i="0" smtClean="0">
                        <a:latin typeface="Cambria Math" panose="02040503050406030204" pitchFamily="18" charset="0"/>
                      </a:rPr>
                      <m:t>&lt;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oMath>
                </a14:m>
                <a:r>
                  <a:rPr lang="ja-JP" altLang="en-US" dirty="0" smtClean="0"/>
                  <a:t>＆外国で生産</a:t>
                </a:r>
                <a:r>
                  <a:rPr lang="ja-JP" altLang="en-US" dirty="0"/>
                  <a:t>に投入される資本の量</a:t>
                </a:r>
                <a14:m>
                  <m:oMath xmlns:m="http://schemas.openxmlformats.org/officeDocument/2006/math">
                    <m:sSup>
                      <m:sSupPr>
                        <m:ctrlPr>
                          <a:rPr lang="en-US" altLang="ja-JP" i="1">
                            <a:latin typeface="Cambria Math" panose="02040503050406030204" pitchFamily="18" charset="0"/>
                          </a:rPr>
                        </m:ctrlPr>
                      </m:sSupPr>
                      <m:e>
                        <m:r>
                          <a:rPr lang="en-US" altLang="ja-JP" b="0" i="1" smtClean="0">
                            <a:latin typeface="Cambria Math" panose="02040503050406030204" pitchFamily="18" charset="0"/>
                          </a:rPr>
                          <m:t>&gt;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e>
                      <m:sup>
                        <m:r>
                          <a:rPr lang="en-US" altLang="ja-JP" i="1">
                            <a:latin typeface="Cambria Math" panose="02040503050406030204" pitchFamily="18" charset="0"/>
                          </a:rPr>
                          <m:t>∗</m:t>
                        </m:r>
                      </m:sup>
                    </m:sSup>
                  </m:oMath>
                </a14:m>
                <a:endParaRPr lang="en-US" altLang="ja-JP" dirty="0" smtClean="0"/>
              </a:p>
              <a:p>
                <a:pPr lvl="1"/>
                <a:r>
                  <a:rPr lang="ja-JP" altLang="en-US" dirty="0" smtClean="0"/>
                  <a:t>資本</a:t>
                </a:r>
                <a:r>
                  <a:rPr lang="ja-JP" altLang="en-US" dirty="0"/>
                  <a:t>の</a:t>
                </a:r>
                <a:r>
                  <a:rPr lang="ja-JP" altLang="en-US" dirty="0" smtClean="0"/>
                  <a:t>限界生産物逓減</a:t>
                </a:r>
                <a:r>
                  <a:rPr lang="ja-JP" altLang="en-US" dirty="0"/>
                  <a:t>の</a:t>
                </a:r>
                <a:r>
                  <a:rPr lang="ja-JP" altLang="en-US" dirty="0" smtClean="0"/>
                  <a:t>下で、自国の資本</a:t>
                </a:r>
                <a:r>
                  <a:rPr lang="ja-JP" altLang="en-US" dirty="0"/>
                  <a:t>収益率</a:t>
                </a:r>
                <a14:m>
                  <m:oMath xmlns:m="http://schemas.openxmlformats.org/officeDocument/2006/math">
                    <m:r>
                      <a:rPr lang="en-US" altLang="ja-JP" i="1">
                        <a:latin typeface="Cambria Math" panose="02040503050406030204" pitchFamily="18" charset="0"/>
                      </a:rPr>
                      <m:t>&gt;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𝑟</m:t>
                        </m:r>
                      </m:e>
                      <m:sub>
                        <m:r>
                          <a:rPr lang="en-US" altLang="ja-JP" i="1">
                            <a:latin typeface="Cambria Math" panose="02040503050406030204" pitchFamily="18" charset="0"/>
                          </a:rPr>
                          <m:t>𝐴</m:t>
                        </m:r>
                      </m:sub>
                    </m:sSub>
                  </m:oMath>
                </a14:m>
                <a:r>
                  <a:rPr lang="ja-JP" altLang="en-US" dirty="0" smtClean="0"/>
                  <a:t>＆外国の資本</a:t>
                </a:r>
                <a:r>
                  <a:rPr lang="ja-JP" altLang="en-US" dirty="0"/>
                  <a:t>収益率</a:t>
                </a:r>
                <a14:m>
                  <m:oMath xmlns:m="http://schemas.openxmlformats.org/officeDocument/2006/math">
                    <m:sSubSup>
                      <m:sSubSupPr>
                        <m:ctrlPr>
                          <a:rPr lang="en-US" altLang="ja-JP" i="1">
                            <a:latin typeface="Cambria Math" panose="02040503050406030204" pitchFamily="18" charset="0"/>
                          </a:rPr>
                        </m:ctrlPr>
                      </m:sSubSupPr>
                      <m:e>
                        <m:r>
                          <a:rPr lang="en-US" altLang="ja-JP" b="0" i="1" smtClean="0">
                            <a:latin typeface="Cambria Math" panose="02040503050406030204" pitchFamily="18" charset="0"/>
                          </a:rPr>
                          <m:t>&lt;</m:t>
                        </m:r>
                        <m:r>
                          <a:rPr lang="en-US" altLang="ja-JP" i="1">
                            <a:latin typeface="Cambria Math" panose="02040503050406030204" pitchFamily="18" charset="0"/>
                          </a:rPr>
                          <m:t>𝑟</m:t>
                        </m:r>
                      </m:e>
                      <m:sub>
                        <m:r>
                          <a:rPr lang="en-US" altLang="ja-JP" i="1">
                            <a:latin typeface="Cambria Math" panose="02040503050406030204" pitchFamily="18" charset="0"/>
                          </a:rPr>
                          <m:t>𝐴</m:t>
                        </m:r>
                      </m:sub>
                      <m:sup>
                        <m:r>
                          <a:rPr lang="en-US" altLang="ja-JP" i="1">
                            <a:latin typeface="Cambria Math" panose="02040503050406030204" pitchFamily="18" charset="0"/>
                          </a:rPr>
                          <m:t>∗</m:t>
                        </m:r>
                      </m:sup>
                    </m:sSubSup>
                  </m:oMath>
                </a14:m>
                <a:endParaRPr lang="ja-JP" altLang="en-US" i="1" dirty="0"/>
              </a:p>
              <a:p>
                <a:r>
                  <a:rPr lang="ja-JP" altLang="en-US" dirty="0" smtClean="0"/>
                  <a:t>この</a:t>
                </a:r>
                <a:r>
                  <a:rPr lang="ja-JP" altLang="en-US" dirty="0"/>
                  <a:t>ような資本</a:t>
                </a:r>
                <a:r>
                  <a:rPr lang="ja-JP" altLang="en-US" dirty="0" smtClean="0"/>
                  <a:t>移動は</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𝑟</m:t>
                        </m:r>
                      </m:e>
                      <m:sub>
                        <m:r>
                          <a:rPr lang="en-US" altLang="ja-JP" i="1">
                            <a:latin typeface="Cambria Math" panose="02040503050406030204" pitchFamily="18" charset="0"/>
                          </a:rPr>
                          <m:t>𝐴</m:t>
                        </m:r>
                      </m:sub>
                    </m:sSub>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&lt;</m:t>
                        </m:r>
                        <m:r>
                          <a:rPr lang="en-US" altLang="ja-JP" i="1">
                            <a:latin typeface="Cambria Math" panose="02040503050406030204" pitchFamily="18" charset="0"/>
                          </a:rPr>
                          <m:t>𝑟</m:t>
                        </m:r>
                      </m:e>
                      <m:sub>
                        <m:r>
                          <a:rPr lang="en-US" altLang="ja-JP" i="1">
                            <a:latin typeface="Cambria Math" panose="02040503050406030204" pitchFamily="18" charset="0"/>
                          </a:rPr>
                          <m:t>𝐴</m:t>
                        </m:r>
                      </m:sub>
                      <m:sup>
                        <m:r>
                          <a:rPr lang="en-US" altLang="ja-JP" i="1">
                            <a:latin typeface="Cambria Math" panose="02040503050406030204" pitchFamily="18" charset="0"/>
                          </a:rPr>
                          <m:t>∗</m:t>
                        </m:r>
                      </m:sup>
                    </m:sSubSup>
                  </m:oMath>
                </a14:m>
                <a:r>
                  <a:rPr lang="ja-JP" altLang="en-US" dirty="0"/>
                  <a:t>である限り</a:t>
                </a:r>
                <a:r>
                  <a:rPr lang="ja-JP" altLang="en-US" dirty="0" smtClean="0"/>
                  <a:t>続く</a:t>
                </a:r>
                <a:r>
                  <a:rPr lang="en-US" altLang="ja-JP" dirty="0"/>
                  <a:t> </a:t>
                </a:r>
                <a:r>
                  <a:rPr lang="ja-JP" altLang="en-US" dirty="0" smtClean="0"/>
                  <a:t>→ </a:t>
                </a:r>
                <a14:m>
                  <m:oMath xmlns:m="http://schemas.openxmlformats.org/officeDocument/2006/math">
                    <m:r>
                      <a:rPr lang="en-US" altLang="ja-JP" b="0" i="1" smtClean="0">
                        <a:latin typeface="Cambria Math" panose="02040503050406030204" pitchFamily="18" charset="0"/>
                      </a:rPr>
                      <m:t>𝑟</m:t>
                    </m:r>
                    <m:r>
                      <a:rPr lang="en-US" altLang="ja-JP" i="1" smtClean="0">
                        <a:latin typeface="Cambria Math" panose="02040503050406030204" pitchFamily="18" charset="0"/>
                      </a:rPr>
                      <m:t>=</m:t>
                    </m:r>
                    <m:sSup>
                      <m:sSupPr>
                        <m:ctrlPr>
                          <a:rPr lang="en-US" altLang="ja-JP" i="1" smtClean="0">
                            <a:latin typeface="Cambria Math" panose="02040503050406030204" pitchFamily="18" charset="0"/>
                          </a:rPr>
                        </m:ctrlPr>
                      </m:sSupPr>
                      <m:e>
                        <m:r>
                          <a:rPr lang="en-US" altLang="ja-JP" i="1">
                            <a:latin typeface="Cambria Math" panose="02040503050406030204" pitchFamily="18" charset="0"/>
                          </a:rPr>
                          <m:t>𝑟</m:t>
                        </m:r>
                      </m:e>
                      <m:sup>
                        <m:r>
                          <a:rPr lang="en-US" altLang="ja-JP" b="0" i="1" smtClean="0">
                            <a:latin typeface="Cambria Math" panose="02040503050406030204" pitchFamily="18" charset="0"/>
                          </a:rPr>
                          <m:t>∗</m:t>
                        </m:r>
                      </m:sup>
                    </m:sSup>
                  </m:oMath>
                </a14:m>
                <a:r>
                  <a:rPr lang="ja-JP" altLang="en-US" dirty="0" smtClean="0"/>
                  <a:t>と</a:t>
                </a:r>
                <a:r>
                  <a:rPr lang="ja-JP" altLang="en-US" dirty="0"/>
                  <a:t>なる状態において両国間の</a:t>
                </a:r>
                <a:r>
                  <a:rPr lang="ja-JP" altLang="en-US" dirty="0" smtClean="0"/>
                  <a:t>資本移動</a:t>
                </a:r>
                <a:r>
                  <a:rPr lang="ja-JP" altLang="en-US" dirty="0"/>
                  <a:t>は</a:t>
                </a:r>
                <a:r>
                  <a:rPr lang="ja-JP" altLang="en-US" dirty="0" smtClean="0"/>
                  <a:t>終了</a:t>
                </a:r>
                <a:endParaRPr lang="en-US" altLang="ja-JP" dirty="0" smtClean="0"/>
              </a:p>
              <a:p>
                <a:r>
                  <a:rPr lang="ja-JP" altLang="en-US" dirty="0"/>
                  <a:t>国際資本市場の</a:t>
                </a:r>
                <a:r>
                  <a:rPr lang="ja-JP" altLang="en-US" dirty="0" smtClean="0"/>
                  <a:t>均衡：</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d>
                      <m:dPr>
                        <m:ctrlPr>
                          <a:rPr lang="en-US" altLang="ja-JP" i="1">
                            <a:latin typeface="Cambria Math" panose="02040503050406030204" pitchFamily="18" charset="0"/>
                          </a:rPr>
                        </m:ctrlPr>
                      </m:dPr>
                      <m:e>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r>
                          <a:rPr lang="en-US" altLang="ja-JP" i="1">
                            <a:latin typeface="Cambria Math" panose="02040503050406030204" pitchFamily="18" charset="0"/>
                          </a:rPr>
                          <m:t>−</m:t>
                        </m:r>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𝐾</m:t>
                            </m:r>
                          </m:e>
                          <m:sub>
                            <m:r>
                              <a:rPr lang="en-US" altLang="ja-JP" i="1">
                                <a:latin typeface="Cambria Math" panose="02040503050406030204" pitchFamily="18" charset="0"/>
                                <a:ea typeface="Cambria Math" panose="02040503050406030204" pitchFamily="18" charset="0"/>
                              </a:rPr>
                              <m:t>𝐹</m:t>
                            </m:r>
                          </m:sub>
                        </m:sSub>
                        <m:r>
                          <a:rPr lang="en-US" altLang="ja-JP" i="1">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r>
                              <m:rPr>
                                <m:nor/>
                              </m:rPr>
                              <a:rPr lang="en-US" altLang="ja-JP" dirty="0"/>
                              <m:t> </m:t>
                            </m:r>
                          </m:e>
                        </m:acc>
                      </m:e>
                    </m:d>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𝑟</m:t>
                        </m:r>
                      </m:e>
                      <m:sub>
                        <m:r>
                          <a:rPr lang="en-US" altLang="ja-JP" i="1">
                            <a:latin typeface="Cambria Math" panose="02040503050406030204" pitchFamily="18" charset="0"/>
                          </a:rPr>
                          <m:t>𝐹</m:t>
                        </m:r>
                      </m:sub>
                    </m:sSub>
                    <m:r>
                      <a:rPr lang="en-US" altLang="ja-JP" i="1">
                        <a:latin typeface="Cambria Math" panose="02040503050406030204" pitchFamily="18" charset="0"/>
                      </a:rPr>
                      <m:t>=</m:t>
                    </m:r>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𝑀𝑅</m:t>
                        </m:r>
                      </m:e>
                      <m:sub>
                        <m:r>
                          <a:rPr lang="en-US" altLang="ja-JP" i="1">
                            <a:latin typeface="Cambria Math" panose="02040503050406030204" pitchFamily="18" charset="0"/>
                          </a:rPr>
                          <m:t>𝐾</m:t>
                        </m:r>
                      </m:sub>
                      <m:sup>
                        <m:r>
                          <a:rPr lang="en-US" altLang="ja-JP" i="1">
                            <a:latin typeface="Cambria Math" panose="02040503050406030204" pitchFamily="18" charset="0"/>
                          </a:rPr>
                          <m:t>∗</m:t>
                        </m:r>
                      </m:sup>
                    </m:sSubSup>
                    <m:d>
                      <m:dPr>
                        <m:ctrlPr>
                          <a:rPr lang="en-US" altLang="ja-JP" i="1">
                            <a:latin typeface="Cambria Math" panose="02040503050406030204" pitchFamily="18" charset="0"/>
                          </a:rPr>
                        </m:ctrlPr>
                      </m:dPr>
                      <m:e>
                        <m:sSup>
                          <m:sSupPr>
                            <m:ctrlPr>
                              <a:rPr lang="en-US" altLang="ja-JP" i="1">
                                <a:latin typeface="Cambria Math" panose="02040503050406030204" pitchFamily="18" charset="0"/>
                              </a:rPr>
                            </m:ctrlPr>
                          </m:sSupPr>
                          <m:e>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e>
                          <m:sup>
                            <m:r>
                              <a:rPr lang="en-US" altLang="ja-JP" i="1">
                                <a:latin typeface="Cambria Math" panose="02040503050406030204" pitchFamily="18" charset="0"/>
                              </a:rPr>
                              <m:t>∗</m:t>
                            </m:r>
                          </m:sup>
                        </m:sSup>
                        <m:r>
                          <a:rPr lang="en-US" altLang="ja-JP" i="1">
                            <a:latin typeface="Cambria Math" panose="02040503050406030204" pitchFamily="18" charset="0"/>
                          </a:rPr>
                          <m:t>+</m:t>
                        </m:r>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𝐾</m:t>
                            </m:r>
                          </m:e>
                          <m:sub>
                            <m:r>
                              <a:rPr lang="en-US" altLang="ja-JP" i="1">
                                <a:latin typeface="Cambria Math" panose="02040503050406030204" pitchFamily="18" charset="0"/>
                                <a:ea typeface="Cambria Math" panose="02040503050406030204" pitchFamily="18" charset="0"/>
                              </a:rPr>
                              <m:t>𝐹</m:t>
                            </m:r>
                          </m:sub>
                        </m:sSub>
                        <m:r>
                          <a:rPr lang="en-US" altLang="ja-JP" i="1">
                            <a:latin typeface="Cambria Math" panose="02040503050406030204" pitchFamily="18" charset="0"/>
                          </a:rPr>
                          <m:t>,</m:t>
                        </m:r>
                        <m:sSup>
                          <m:sSupPr>
                            <m:ctrlPr>
                              <a:rPr lang="en-US" altLang="ja-JP" i="1">
                                <a:latin typeface="Cambria Math" panose="02040503050406030204" pitchFamily="18" charset="0"/>
                              </a:rPr>
                            </m:ctrlPr>
                          </m:sSupPr>
                          <m:e>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e>
                            </m:acc>
                          </m:e>
                          <m:sup>
                            <m:r>
                              <a:rPr lang="en-US" altLang="ja-JP" i="1">
                                <a:latin typeface="Cambria Math" panose="02040503050406030204" pitchFamily="18" charset="0"/>
                              </a:rPr>
                              <m:t>∗</m:t>
                            </m:r>
                          </m:sup>
                        </m:sSup>
                      </m:e>
                    </m:d>
                  </m:oMath>
                </a14:m>
                <a:endParaRPr lang="en-US" altLang="ja-JP" dirty="0" smtClean="0"/>
              </a:p>
              <a:p>
                <a:pPr lvl="1"/>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𝑟</m:t>
                        </m:r>
                      </m:e>
                      <m:sub>
                        <m:r>
                          <a:rPr lang="en-US" altLang="ja-JP" i="1">
                            <a:latin typeface="Cambria Math" panose="02040503050406030204" pitchFamily="18" charset="0"/>
                          </a:rPr>
                          <m:t>𝐹</m:t>
                        </m:r>
                      </m:sub>
                    </m:sSub>
                  </m:oMath>
                </a14:m>
                <a:r>
                  <a:rPr lang="ja-JP" altLang="en-US" dirty="0" smtClean="0"/>
                  <a:t>：均衡に</a:t>
                </a:r>
                <a:r>
                  <a:rPr lang="ja-JP" altLang="en-US" dirty="0"/>
                  <a:t>おける資本収益率</a:t>
                </a:r>
                <a:endParaRPr lang="en-US" altLang="ja-JP" dirty="0"/>
              </a:p>
              <a:p>
                <a:pPr lvl="1"/>
                <a14:m>
                  <m:oMath xmlns:m="http://schemas.openxmlformats.org/officeDocument/2006/math">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𝐾</m:t>
                        </m:r>
                      </m:e>
                      <m:sub>
                        <m:r>
                          <a:rPr lang="en-US" altLang="ja-JP" i="1">
                            <a:latin typeface="Cambria Math" panose="02040503050406030204" pitchFamily="18" charset="0"/>
                            <a:ea typeface="Cambria Math" panose="02040503050406030204" pitchFamily="18" charset="0"/>
                          </a:rPr>
                          <m:t>𝐹</m:t>
                        </m:r>
                      </m:sub>
                    </m:sSub>
                  </m:oMath>
                </a14:m>
                <a:r>
                  <a:rPr lang="ja-JP" altLang="en-US" dirty="0"/>
                  <a:t>：自国から外国への資本流出量</a:t>
                </a:r>
              </a:p>
              <a:p>
                <a:endParaRPr kumimoji="1" lang="ja-JP" altLang="en-US" dirty="0"/>
              </a:p>
            </p:txBody>
          </p:sp>
        </mc:Choice>
        <mc:Fallback xmlns="">
          <p:sp>
            <p:nvSpPr>
              <p:cNvPr id="7" name="コンテンツ プレースホルダー 6"/>
              <p:cNvSpPr>
                <a:spLocks noGrp="1" noRot="1" noChangeAspect="1" noMove="1" noResize="1" noEditPoints="1" noAdjustHandles="1" noChangeArrowheads="1" noChangeShapeType="1" noTextEdit="1"/>
              </p:cNvSpPr>
              <p:nvPr>
                <p:ph idx="1"/>
              </p:nvPr>
            </p:nvSpPr>
            <p:spPr>
              <a:xfrm>
                <a:off x="838200" y="1690690"/>
                <a:ext cx="10515600" cy="5030787"/>
              </a:xfrm>
              <a:blipFill rotWithShape="0">
                <a:blip r:embed="rId2"/>
                <a:stretch>
                  <a:fillRect l="-928" t="-2300"/>
                </a:stretch>
              </a:blipFill>
            </p:spPr>
            <p:txBody>
              <a:bodyPr/>
              <a:lstStyle/>
              <a:p>
                <a:r>
                  <a:rPr lang="ja-JP" altLang="en-US">
                    <a:noFill/>
                  </a:rPr>
                  <a:t> </a:t>
                </a:r>
              </a:p>
            </p:txBody>
          </p:sp>
        </mc:Fallback>
      </mc:AlternateContent>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12</a:t>
            </a:fld>
            <a:endParaRPr kumimoji="1" lang="ja-JP" altLang="en-US" dirty="0"/>
          </a:p>
        </p:txBody>
      </p:sp>
    </p:spTree>
    <p:extLst>
      <p:ext uri="{BB962C8B-B14F-4D97-AF65-F5344CB8AC3E}">
        <p14:creationId xmlns:p14="http://schemas.microsoft.com/office/powerpoint/2010/main" val="33032818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13</a:t>
            </a:fld>
            <a:endParaRPr kumimoji="1" lang="ja-JP" altLang="en-US" dirty="0"/>
          </a:p>
        </p:txBody>
      </p:sp>
      <p:pic>
        <p:nvPicPr>
          <p:cNvPr id="5" name="図 4"/>
          <p:cNvPicPr>
            <a:picLocks noChangeAspect="1"/>
          </p:cNvPicPr>
          <p:nvPr/>
        </p:nvPicPr>
        <p:blipFill>
          <a:blip r:embed="rId2"/>
          <a:stretch>
            <a:fillRect/>
          </a:stretch>
        </p:blipFill>
        <p:spPr>
          <a:xfrm>
            <a:off x="1971675" y="650877"/>
            <a:ext cx="8248650" cy="5705475"/>
          </a:xfrm>
          <a:prstGeom prst="rect">
            <a:avLst/>
          </a:prstGeom>
        </p:spPr>
      </p:pic>
    </p:spTree>
    <p:extLst>
      <p:ext uri="{BB962C8B-B14F-4D97-AF65-F5344CB8AC3E}">
        <p14:creationId xmlns:p14="http://schemas.microsoft.com/office/powerpoint/2010/main" val="14733410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smtClean="0"/>
              <a:t>国際資本移動の利益</a:t>
            </a:r>
            <a:endParaRPr kumimoji="1" lang="ja-JP" altLang="en-US" dirty="0"/>
          </a:p>
        </p:txBody>
      </p:sp>
      <mc:AlternateContent xmlns:mc="http://schemas.openxmlformats.org/markup-compatibility/2006" xmlns:a14="http://schemas.microsoft.com/office/drawing/2010/main">
        <mc:Choice Requires="a14">
          <p:sp>
            <p:nvSpPr>
              <p:cNvPr id="7" name="コンテンツ プレースホルダー 6"/>
              <p:cNvSpPr>
                <a:spLocks noGrp="1"/>
              </p:cNvSpPr>
              <p:nvPr>
                <p:ph idx="1"/>
              </p:nvPr>
            </p:nvSpPr>
            <p:spPr>
              <a:xfrm>
                <a:off x="838200" y="1825625"/>
                <a:ext cx="11034486" cy="4745296"/>
              </a:xfrm>
            </p:spPr>
            <p:txBody>
              <a:bodyPr>
                <a:normAutofit/>
              </a:bodyPr>
              <a:lstStyle/>
              <a:p>
                <a:r>
                  <a:rPr lang="ja-JP" altLang="en-US" dirty="0" smtClean="0"/>
                  <a:t>自由な国際資本移動の下での均衡は、</a:t>
                </a:r>
                <a:endParaRPr lang="en-US" altLang="ja-JP" dirty="0" smtClean="0"/>
              </a:p>
              <a:p>
                <a:pPr lvl="1"/>
                <a:r>
                  <a:rPr lang="ja-JP" altLang="en-US" dirty="0"/>
                  <a:t>閉鎖経済の状態に</a:t>
                </a:r>
                <a:r>
                  <a:rPr lang="ja-JP" altLang="en-US" dirty="0" smtClean="0"/>
                  <a:t>比べて各国</a:t>
                </a:r>
                <a:r>
                  <a:rPr lang="ja-JP" altLang="en-US" dirty="0"/>
                  <a:t>の所得を増やす</a:t>
                </a:r>
                <a:r>
                  <a:rPr lang="ja-JP" altLang="en-US" dirty="0" smtClean="0"/>
                  <a:t>か？</a:t>
                </a:r>
                <a:endParaRPr lang="en-US" altLang="ja-JP" dirty="0" smtClean="0"/>
              </a:p>
              <a:p>
                <a:pPr lvl="1"/>
                <a:r>
                  <a:rPr lang="ja-JP" altLang="en-US" dirty="0" smtClean="0"/>
                  <a:t>資本</a:t>
                </a:r>
                <a:r>
                  <a:rPr lang="ja-JP" altLang="en-US" dirty="0"/>
                  <a:t>所有者と労働者との間の</a:t>
                </a:r>
                <a:r>
                  <a:rPr lang="ja-JP" altLang="en-US" dirty="0" smtClean="0"/>
                  <a:t>所得分配</a:t>
                </a:r>
                <a:r>
                  <a:rPr lang="ja-JP" altLang="en-US" dirty="0"/>
                  <a:t>に</a:t>
                </a:r>
                <a:r>
                  <a:rPr lang="ja-JP" altLang="en-US" dirty="0" smtClean="0"/>
                  <a:t>どの</a:t>
                </a:r>
                <a:r>
                  <a:rPr lang="ja-JP" altLang="en-US" dirty="0"/>
                  <a:t>ような影響</a:t>
                </a:r>
                <a:r>
                  <a:rPr lang="ja-JP" altLang="en-US" dirty="0" smtClean="0"/>
                  <a:t>を</a:t>
                </a:r>
                <a:r>
                  <a:rPr lang="ja-JP" altLang="en-US" dirty="0"/>
                  <a:t>与</a:t>
                </a:r>
                <a:r>
                  <a:rPr lang="ja-JP" altLang="en-US" dirty="0" smtClean="0"/>
                  <a:t>えるか？</a:t>
                </a:r>
                <a:endParaRPr lang="en-US" altLang="ja-JP" dirty="0"/>
              </a:p>
              <a:p>
                <a:r>
                  <a:rPr lang="ja-JP" altLang="en-US" dirty="0"/>
                  <a:t>自国</a:t>
                </a:r>
                <a:r>
                  <a:rPr lang="ja-JP" altLang="en-US" dirty="0" smtClean="0"/>
                  <a:t>に着目</a:t>
                </a:r>
                <a:endParaRPr lang="en-US" altLang="ja-JP" dirty="0" smtClean="0"/>
              </a:p>
              <a:p>
                <a:pPr lvl="1"/>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r>
                      <a:rPr lang="en-US" altLang="ja-JP" b="0" i="1" smtClean="0">
                        <a:latin typeface="Cambria Math" panose="02040503050406030204" pitchFamily="18" charset="0"/>
                      </a:rPr>
                      <m:t>=</m:t>
                    </m:r>
                    <m:r>
                      <a:rPr lang="ja-JP" altLang="en-US" b="0" i="1" smtClean="0">
                        <a:latin typeface="Cambria Math" panose="02040503050406030204" pitchFamily="18" charset="0"/>
                      </a:rPr>
                      <m:t>𝜕</m:t>
                    </m:r>
                    <m:r>
                      <a:rPr lang="en-US" altLang="ja-JP" b="0" i="1" smtClean="0">
                        <a:latin typeface="Cambria Math" panose="02040503050406030204" pitchFamily="18" charset="0"/>
                      </a:rPr>
                      <m:t>𝐹</m:t>
                    </m:r>
                    <m:r>
                      <a:rPr lang="en-US" altLang="ja-JP" b="0" i="1" smtClean="0">
                        <a:latin typeface="Cambria Math" panose="02040503050406030204" pitchFamily="18" charset="0"/>
                      </a:rPr>
                      <m:t>/</m:t>
                    </m:r>
                    <m:r>
                      <a:rPr lang="ja-JP" altLang="en-US" b="0" i="1" smtClean="0">
                        <a:latin typeface="Cambria Math" panose="02040503050406030204" pitchFamily="18" charset="0"/>
                      </a:rPr>
                      <m:t>𝜕</m:t>
                    </m:r>
                    <m:r>
                      <a:rPr lang="en-US" altLang="ja-JP" b="0" i="1" smtClean="0">
                        <a:latin typeface="Cambria Math" panose="02040503050406030204" pitchFamily="18" charset="0"/>
                      </a:rPr>
                      <m:t>𝐾</m:t>
                    </m:r>
                  </m:oMath>
                </a14:m>
                <a:r>
                  <a:rPr kumimoji="1" lang="ja-JP" altLang="en-US" dirty="0" smtClean="0"/>
                  <a:t>＆</a:t>
                </a:r>
                <a14:m>
                  <m:oMath xmlns:m="http://schemas.openxmlformats.org/officeDocument/2006/math">
                    <m:r>
                      <a:rPr lang="en-US" altLang="ja-JP" i="1">
                        <a:latin typeface="Cambria Math" panose="02040503050406030204" pitchFamily="18" charset="0"/>
                      </a:rPr>
                      <m:t>𝐹</m:t>
                    </m:r>
                    <m:d>
                      <m:dPr>
                        <m:ctrlPr>
                          <a:rPr lang="en-US" altLang="ja-JP" i="1">
                            <a:latin typeface="Cambria Math" panose="02040503050406030204" pitchFamily="18" charset="0"/>
                          </a:rPr>
                        </m:ctrlPr>
                      </m:dPr>
                      <m:e>
                        <m:r>
                          <a:rPr lang="en-US" altLang="ja-JP" i="1">
                            <a:latin typeface="Cambria Math" panose="02040503050406030204" pitchFamily="18" charset="0"/>
                          </a:rPr>
                          <m:t>0,</m:t>
                        </m:r>
                        <m:r>
                          <a:rPr lang="en-US" altLang="ja-JP" i="1">
                            <a:latin typeface="Cambria Math" panose="02040503050406030204" pitchFamily="18" charset="0"/>
                          </a:rPr>
                          <m:t>𝐿</m:t>
                        </m:r>
                      </m:e>
                    </m:d>
                    <m:r>
                      <a:rPr lang="en-US" altLang="ja-JP" i="1">
                        <a:latin typeface="Cambria Math" panose="02040503050406030204" pitchFamily="18" charset="0"/>
                      </a:rPr>
                      <m:t>=0</m:t>
                    </m:r>
                  </m:oMath>
                </a14:m>
                <a:r>
                  <a:rPr lang="en-US" altLang="ja-JP" dirty="0" smtClean="0"/>
                  <a:t> </a:t>
                </a:r>
                <a:r>
                  <a:rPr lang="ja-JP" altLang="en-US" dirty="0" smtClean="0"/>
                  <a:t>→ 自国</a:t>
                </a:r>
                <a14:m>
                  <m:oMath xmlns:m="http://schemas.openxmlformats.org/officeDocument/2006/math">
                    <m:r>
                      <a:rPr lang="ja-JP" altLang="en-US" b="0" i="1" smtClean="0">
                        <a:latin typeface="Cambria Math" panose="02040503050406030204" pitchFamily="18" charset="0"/>
                      </a:rPr>
                      <m:t>の生産量</m:t>
                    </m:r>
                    <m:r>
                      <a:rPr lang="ja-JP" altLang="en-US" i="1">
                        <a:latin typeface="Cambria Math" panose="02040503050406030204" pitchFamily="18" charset="0"/>
                      </a:rPr>
                      <m:t>：</m:t>
                    </m:r>
                    <m:r>
                      <a:rPr lang="en-US" altLang="ja-JP" b="0" i="1" smtClean="0">
                        <a:latin typeface="Cambria Math" panose="02040503050406030204" pitchFamily="18" charset="0"/>
                      </a:rPr>
                      <m:t>𝑌</m:t>
                    </m:r>
                    <m:r>
                      <a:rPr lang="en-US" altLang="ja-JP" b="0" i="1" smtClean="0">
                        <a:latin typeface="Cambria Math" panose="02040503050406030204" pitchFamily="18" charset="0"/>
                      </a:rPr>
                      <m:t>=</m:t>
                    </m:r>
                    <m:nary>
                      <m:naryPr>
                        <m:ctrlPr>
                          <a:rPr lang="en-US" altLang="ja-JP" b="0" i="1" smtClean="0">
                            <a:latin typeface="Cambria Math" panose="02040503050406030204" pitchFamily="18" charset="0"/>
                          </a:rPr>
                        </m:ctrlPr>
                      </m:naryPr>
                      <m:sub>
                        <m:r>
                          <m:rPr>
                            <m:brk m:alnAt="23"/>
                          </m:rPr>
                          <a:rPr lang="en-US" altLang="ja-JP" b="0" i="1" smtClean="0">
                            <a:latin typeface="Cambria Math" panose="02040503050406030204" pitchFamily="18" charset="0"/>
                          </a:rPr>
                          <m:t>0</m:t>
                        </m:r>
                      </m:sub>
                      <m:sup>
                        <m:r>
                          <a:rPr lang="en-US" altLang="ja-JP" b="0" i="1" smtClean="0">
                            <a:latin typeface="Cambria Math" panose="02040503050406030204" pitchFamily="18" charset="0"/>
                          </a:rPr>
                          <m:t>𝐾</m:t>
                        </m:r>
                      </m:sup>
                      <m:e>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r>
                          <a:rPr lang="en-US" altLang="ja-JP" b="0" i="1" smtClean="0">
                            <a:latin typeface="Cambria Math" panose="02040503050406030204" pitchFamily="18" charset="0"/>
                          </a:rPr>
                          <m:t>(</m:t>
                        </m:r>
                        <m:r>
                          <a:rPr lang="ja-JP" altLang="en-US" b="0" i="1" smtClean="0">
                            <a:latin typeface="Cambria Math" panose="02040503050406030204" pitchFamily="18" charset="0"/>
                          </a:rPr>
                          <m:t>𝜅</m:t>
                        </m:r>
                        <m:r>
                          <a:rPr lang="en-US" altLang="ja-JP" b="0" i="1" smtClean="0">
                            <a:latin typeface="Cambria Math" panose="02040503050406030204" pitchFamily="18" charset="0"/>
                          </a:rPr>
                          <m:t>,</m:t>
                        </m:r>
                        <m:acc>
                          <m:accPr>
                            <m:chr m:val="̅"/>
                            <m:ctrlPr>
                              <a:rPr lang="en-US" altLang="ja-JP" b="0" i="1" smtClean="0">
                                <a:latin typeface="Cambria Math" panose="02040503050406030204" pitchFamily="18" charset="0"/>
                              </a:rPr>
                            </m:ctrlPr>
                          </m:accPr>
                          <m:e>
                            <m:r>
                              <a:rPr lang="en-US" altLang="ja-JP" i="1">
                                <a:latin typeface="Cambria Math" panose="02040503050406030204" pitchFamily="18" charset="0"/>
                              </a:rPr>
                              <m:t>𝐿</m:t>
                            </m:r>
                          </m:e>
                        </m:acc>
                        <m:r>
                          <a:rPr lang="en-US" altLang="ja-JP" b="0" i="1" smtClean="0">
                            <a:latin typeface="Cambria Math" panose="02040503050406030204" pitchFamily="18" charset="0"/>
                          </a:rPr>
                          <m:t>)</m:t>
                        </m:r>
                      </m:e>
                    </m:nary>
                    <m:r>
                      <a:rPr lang="en-US" altLang="ja-JP" b="0" i="1" smtClean="0">
                        <a:latin typeface="Cambria Math" panose="02040503050406030204" pitchFamily="18" charset="0"/>
                      </a:rPr>
                      <m:t>𝑑</m:t>
                    </m:r>
                    <m:r>
                      <a:rPr lang="ja-JP" altLang="en-US" b="0" i="1" smtClean="0">
                        <a:latin typeface="Cambria Math" panose="02040503050406030204" pitchFamily="18" charset="0"/>
                      </a:rPr>
                      <m:t>𝜅</m:t>
                    </m:r>
                  </m:oMath>
                </a14:m>
                <a:endParaRPr lang="en-US" altLang="ja-JP" dirty="0"/>
              </a:p>
              <a:p>
                <a:pPr lvl="1"/>
                <a:r>
                  <a:rPr kumimoji="1" lang="ja-JP" altLang="en-US" dirty="0" smtClean="0"/>
                  <a:t>生産関数が規模に関して収穫不変 → </a:t>
                </a:r>
                <a14:m>
                  <m:oMath xmlns:m="http://schemas.openxmlformats.org/officeDocument/2006/math">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𝑌</m:t>
                        </m:r>
                        <m:r>
                          <a:rPr lang="en-US" altLang="ja-JP" b="0" i="1" smtClean="0">
                            <a:latin typeface="Cambria Math" panose="02040503050406030204" pitchFamily="18" charset="0"/>
                          </a:rPr>
                          <m:t>=</m:t>
                        </m:r>
                        <m:r>
                          <a:rPr lang="en-US" altLang="ja-JP" i="1">
                            <a:latin typeface="Cambria Math" panose="02040503050406030204" pitchFamily="18" charset="0"/>
                          </a:rPr>
                          <m:t>𝑀𝑅</m:t>
                        </m:r>
                      </m:e>
                      <m:sub>
                        <m:r>
                          <a:rPr lang="en-US" altLang="ja-JP" i="1">
                            <a:latin typeface="Cambria Math" panose="02040503050406030204" pitchFamily="18" charset="0"/>
                          </a:rPr>
                          <m:t>𝐾</m:t>
                        </m:r>
                      </m:sub>
                    </m:sSub>
                    <m:r>
                      <a:rPr lang="en-US" altLang="ja-JP" b="0" i="1" smtClean="0">
                        <a:latin typeface="Cambria Math" panose="02040503050406030204" pitchFamily="18" charset="0"/>
                      </a:rPr>
                      <m:t>𝐾</m:t>
                    </m:r>
                    <m:r>
                      <a:rPr lang="en-US" altLang="ja-JP" b="0" i="1" smtClean="0">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b="0" i="1" smtClean="0">
                            <a:latin typeface="Cambria Math" panose="02040503050406030204" pitchFamily="18" charset="0"/>
                          </a:rPr>
                          <m:t>𝐿</m:t>
                        </m:r>
                      </m:sub>
                    </m:sSub>
                    <m:r>
                      <a:rPr lang="en-US" altLang="ja-JP" b="0" i="1" smtClean="0">
                        <a:latin typeface="Cambria Math" panose="02040503050406030204" pitchFamily="18" charset="0"/>
                      </a:rPr>
                      <m:t>𝐿</m:t>
                    </m:r>
                  </m:oMath>
                </a14:m>
                <a:endParaRPr kumimoji="1" lang="en-US" altLang="ja-JP" dirty="0" smtClean="0"/>
              </a:p>
              <a:p>
                <a:pPr lvl="1"/>
                <a:r>
                  <a:rPr lang="ja-JP" altLang="en-US" dirty="0" smtClean="0"/>
                  <a:t>利潤最大化 → </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r>
                      <a:rPr lang="en-US" altLang="ja-JP" b="0" i="1" smtClean="0">
                        <a:latin typeface="Cambria Math" panose="02040503050406030204" pitchFamily="18" charset="0"/>
                      </a:rPr>
                      <m:t>=</m:t>
                    </m:r>
                    <m:r>
                      <a:rPr lang="en-US" altLang="ja-JP" b="0" i="1" smtClean="0">
                        <a:latin typeface="Cambria Math" panose="02040503050406030204" pitchFamily="18" charset="0"/>
                      </a:rPr>
                      <m:t>𝑟</m:t>
                    </m:r>
                    <m:r>
                      <a:rPr lang="ja-JP" altLang="en-US"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b="0" i="1" smtClean="0">
                            <a:latin typeface="Cambria Math" panose="02040503050406030204" pitchFamily="18" charset="0"/>
                          </a:rPr>
                          <m:t>𝐿</m:t>
                        </m:r>
                      </m:sub>
                    </m:sSub>
                    <m:r>
                      <a:rPr lang="en-US" altLang="ja-JP" i="1">
                        <a:latin typeface="Cambria Math" panose="02040503050406030204" pitchFamily="18" charset="0"/>
                      </a:rPr>
                      <m:t>=</m:t>
                    </m:r>
                    <m:r>
                      <a:rPr lang="en-US" altLang="ja-JP" b="0" i="1" smtClean="0">
                        <a:latin typeface="Cambria Math" panose="02040503050406030204" pitchFamily="18" charset="0"/>
                      </a:rPr>
                      <m:t>𝑤</m:t>
                    </m:r>
                  </m:oMath>
                </a14:m>
                <a:endParaRPr lang="en-US" altLang="ja-JP" dirty="0" smtClean="0"/>
              </a:p>
              <a:p>
                <a:r>
                  <a:rPr lang="ja-JP" altLang="en-US" dirty="0" smtClean="0"/>
                  <a:t>→ 均衡における生産量：</a:t>
                </a:r>
                <a:endParaRPr lang="en-US" altLang="ja-JP" dirty="0" smtClean="0"/>
              </a:p>
              <a:p>
                <a:pPr lvl="1"/>
                <a:r>
                  <a:rPr lang="ja-JP" altLang="en-US" dirty="0" smtClean="0"/>
                  <a:t>閉鎖経済：</a:t>
                </a:r>
                <a14:m>
                  <m:oMath xmlns:m="http://schemas.openxmlformats.org/officeDocument/2006/math">
                    <m:sSub>
                      <m:sSubPr>
                        <m:ctrlPr>
                          <a:rPr lang="en-US" altLang="ja-JP" i="1">
                            <a:latin typeface="Cambria Math" panose="02040503050406030204" pitchFamily="18" charset="0"/>
                          </a:rPr>
                        </m:ctrlPr>
                      </m:sSubPr>
                      <m:e>
                        <m:sSub>
                          <m:sSubPr>
                            <m:ctrlPr>
                              <a:rPr lang="en-US" altLang="ja-JP" i="1" smtClean="0">
                                <a:latin typeface="Cambria Math" panose="02040503050406030204" pitchFamily="18" charset="0"/>
                              </a:rPr>
                            </m:ctrlPr>
                          </m:sSubPr>
                          <m:e>
                            <m:r>
                              <a:rPr lang="en-US" altLang="ja-JP" i="1">
                                <a:latin typeface="Cambria Math" panose="02040503050406030204" pitchFamily="18" charset="0"/>
                              </a:rPr>
                              <m:t>𝑌</m:t>
                            </m:r>
                          </m:e>
                          <m:sub>
                            <m:r>
                              <a:rPr lang="en-US" altLang="ja-JP" b="0" i="1" smtClean="0">
                                <a:latin typeface="Cambria Math" panose="02040503050406030204" pitchFamily="18" charset="0"/>
                              </a:rPr>
                              <m:t>𝐴</m:t>
                            </m:r>
                          </m:sub>
                        </m:sSub>
                        <m:r>
                          <a:rPr lang="en-US" altLang="ja-JP" i="1">
                            <a:latin typeface="Cambria Math" panose="02040503050406030204" pitchFamily="18" charset="0"/>
                          </a:rPr>
                          <m:t>=</m:t>
                        </m:r>
                        <m:nary>
                          <m:naryPr>
                            <m:ctrlPr>
                              <a:rPr lang="en-US" altLang="ja-JP" i="1">
                                <a:latin typeface="Cambria Math" panose="02040503050406030204" pitchFamily="18" charset="0"/>
                              </a:rPr>
                            </m:ctrlPr>
                          </m:naryPr>
                          <m:sub>
                            <m:r>
                              <m:rPr>
                                <m:brk m:alnAt="23"/>
                              </m:rPr>
                              <a:rPr lang="en-US" altLang="ja-JP" i="1">
                                <a:latin typeface="Cambria Math" panose="02040503050406030204" pitchFamily="18" charset="0"/>
                              </a:rPr>
                              <m:t>0</m:t>
                            </m:r>
                          </m:sub>
                          <m:sup>
                            <m:acc>
                              <m:accPr>
                                <m:chr m:val="̅"/>
                                <m:ctrlPr>
                                  <a:rPr lang="en-US" altLang="ja-JP" i="1" smtClean="0">
                                    <a:latin typeface="Cambria Math" panose="02040503050406030204" pitchFamily="18" charset="0"/>
                                  </a:rPr>
                                </m:ctrlPr>
                              </m:accPr>
                              <m:e>
                                <m:r>
                                  <a:rPr lang="en-US" altLang="ja-JP" i="1">
                                    <a:latin typeface="Cambria Math" panose="02040503050406030204" pitchFamily="18" charset="0"/>
                                  </a:rPr>
                                  <m:t>𝐾</m:t>
                                </m:r>
                              </m:e>
                            </m:acc>
                          </m:sup>
                          <m:e>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r>
                              <a:rPr lang="en-US" altLang="ja-JP" i="1">
                                <a:latin typeface="Cambria Math" panose="02040503050406030204" pitchFamily="18" charset="0"/>
                              </a:rPr>
                              <m:t>(</m:t>
                            </m:r>
                            <m:r>
                              <a:rPr lang="ja-JP" altLang="en-US" i="1">
                                <a:latin typeface="Cambria Math" panose="02040503050406030204" pitchFamily="18" charset="0"/>
                              </a:rPr>
                              <m:t>𝜅</m:t>
                            </m:r>
                            <m:r>
                              <a:rPr lang="en-US" altLang="ja-JP" i="1">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e>
                            </m:acc>
                            <m:r>
                              <a:rPr lang="en-US" altLang="ja-JP" i="1">
                                <a:latin typeface="Cambria Math" panose="02040503050406030204" pitchFamily="18" charset="0"/>
                              </a:rPr>
                              <m:t>)</m:t>
                            </m:r>
                          </m:e>
                        </m:nary>
                        <m:r>
                          <a:rPr lang="en-US" altLang="ja-JP" i="1">
                            <a:latin typeface="Cambria Math" panose="02040503050406030204" pitchFamily="18" charset="0"/>
                          </a:rPr>
                          <m:t>𝑑</m:t>
                        </m:r>
                        <m:r>
                          <a:rPr lang="ja-JP" altLang="en-US" i="1">
                            <a:latin typeface="Cambria Math" panose="02040503050406030204" pitchFamily="18" charset="0"/>
                          </a:rPr>
                          <m:t>𝜅</m:t>
                        </m:r>
                        <m:r>
                          <m:rPr>
                            <m:nor/>
                          </m:rPr>
                          <a:rPr lang="en-US" altLang="ja-JP" dirty="0"/>
                          <m:t> </m:t>
                        </m:r>
                        <m:r>
                          <a:rPr lang="en-US" altLang="ja-JP" b="0" i="1" dirty="0" smtClean="0">
                            <a:latin typeface="Cambria Math" panose="02040503050406030204" pitchFamily="18" charset="0"/>
                          </a:rPr>
                          <m:t>=</m:t>
                        </m:r>
                        <m:r>
                          <a:rPr lang="en-US" altLang="ja-JP" b="0" i="1" smtClean="0">
                            <a:latin typeface="Cambria Math" panose="02040503050406030204" pitchFamily="18" charset="0"/>
                          </a:rPr>
                          <m:t>𝑟</m:t>
                        </m:r>
                      </m:e>
                      <m:sub>
                        <m:r>
                          <a:rPr lang="en-US" altLang="ja-JP" b="0" i="1" smtClean="0">
                            <a:latin typeface="Cambria Math" panose="02040503050406030204" pitchFamily="18" charset="0"/>
                          </a:rPr>
                          <m:t>𝐴</m:t>
                        </m:r>
                      </m:sub>
                    </m:sSub>
                    <m:acc>
                      <m:accPr>
                        <m:chr m:val="̅"/>
                        <m:ctrlPr>
                          <a:rPr lang="en-US" altLang="ja-JP" i="1" smtClean="0">
                            <a:latin typeface="Cambria Math" panose="02040503050406030204" pitchFamily="18" charset="0"/>
                          </a:rPr>
                        </m:ctrlPr>
                      </m:accPr>
                      <m:e>
                        <m:r>
                          <a:rPr lang="en-US" altLang="ja-JP" i="1">
                            <a:latin typeface="Cambria Math" panose="02040503050406030204" pitchFamily="18" charset="0"/>
                          </a:rPr>
                          <m:t>𝐾</m:t>
                        </m:r>
                      </m:e>
                    </m:acc>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𝑤</m:t>
                        </m:r>
                      </m:e>
                      <m:sub>
                        <m:r>
                          <a:rPr lang="en-US" altLang="ja-JP" b="0" i="1" smtClean="0">
                            <a:latin typeface="Cambria Math" panose="02040503050406030204" pitchFamily="18" charset="0"/>
                          </a:rPr>
                          <m:t>𝐴</m:t>
                        </m:r>
                      </m:sub>
                    </m:sSub>
                    <m:acc>
                      <m:accPr>
                        <m:chr m:val="̅"/>
                        <m:ctrlPr>
                          <a:rPr lang="en-US" altLang="ja-JP" i="1" smtClean="0">
                            <a:latin typeface="Cambria Math" panose="02040503050406030204" pitchFamily="18" charset="0"/>
                          </a:rPr>
                        </m:ctrlPr>
                      </m:accPr>
                      <m:e>
                        <m:r>
                          <a:rPr lang="en-US" altLang="ja-JP" i="1">
                            <a:latin typeface="Cambria Math" panose="02040503050406030204" pitchFamily="18" charset="0"/>
                          </a:rPr>
                          <m:t>𝐿</m:t>
                        </m:r>
                        <m:r>
                          <m:rPr>
                            <m:nor/>
                          </m:rPr>
                          <a:rPr lang="en-US" altLang="ja-JP" dirty="0"/>
                          <m:t> </m:t>
                        </m:r>
                      </m:e>
                    </m:acc>
                  </m:oMath>
                </a14:m>
                <a:endParaRPr lang="en-US" altLang="ja-JP" dirty="0" smtClean="0"/>
              </a:p>
              <a:p>
                <a:pPr lvl="1"/>
                <a:r>
                  <a:rPr lang="ja-JP" altLang="en-US" dirty="0" smtClean="0"/>
                  <a:t>開放経済：</a:t>
                </a:r>
                <a14:m>
                  <m:oMath xmlns:m="http://schemas.openxmlformats.org/officeDocument/2006/math">
                    <m:sSub>
                      <m:sSubPr>
                        <m:ctrlPr>
                          <a:rPr lang="en-US" altLang="ja-JP" i="1">
                            <a:latin typeface="Cambria Math" panose="02040503050406030204" pitchFamily="18" charset="0"/>
                          </a:rPr>
                        </m:ctrlPr>
                      </m:sSubPr>
                      <m:e>
                        <m:sSub>
                          <m:sSubPr>
                            <m:ctrlPr>
                              <a:rPr lang="en-US" altLang="ja-JP" i="1">
                                <a:latin typeface="Cambria Math" panose="02040503050406030204" pitchFamily="18" charset="0"/>
                              </a:rPr>
                            </m:ctrlPr>
                          </m:sSubPr>
                          <m:e>
                            <m:r>
                              <a:rPr lang="en-US" altLang="ja-JP" i="1">
                                <a:latin typeface="Cambria Math" panose="02040503050406030204" pitchFamily="18" charset="0"/>
                              </a:rPr>
                              <m:t>𝑌</m:t>
                            </m:r>
                          </m:e>
                          <m:sub>
                            <m:r>
                              <a:rPr lang="en-US" altLang="ja-JP" i="1">
                                <a:latin typeface="Cambria Math" panose="02040503050406030204" pitchFamily="18" charset="0"/>
                              </a:rPr>
                              <m:t>𝐹</m:t>
                            </m:r>
                          </m:sub>
                        </m:sSub>
                        <m:r>
                          <a:rPr lang="en-US" altLang="ja-JP" i="1">
                            <a:latin typeface="Cambria Math" panose="02040503050406030204" pitchFamily="18" charset="0"/>
                          </a:rPr>
                          <m:t>=</m:t>
                        </m:r>
                        <m:nary>
                          <m:naryPr>
                            <m:ctrlPr>
                              <a:rPr lang="en-US" altLang="ja-JP" i="1">
                                <a:latin typeface="Cambria Math" panose="02040503050406030204" pitchFamily="18" charset="0"/>
                              </a:rPr>
                            </m:ctrlPr>
                          </m:naryPr>
                          <m:sub>
                            <m:r>
                              <m:rPr>
                                <m:brk m:alnAt="23"/>
                              </m:rPr>
                              <a:rPr lang="en-US" altLang="ja-JP" i="1">
                                <a:latin typeface="Cambria Math" panose="02040503050406030204" pitchFamily="18" charset="0"/>
                              </a:rPr>
                              <m:t>0</m:t>
                            </m:r>
                          </m:sub>
                          <m:sup>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𝐾</m:t>
                                </m:r>
                              </m:e>
                              <m:sub>
                                <m:r>
                                  <a:rPr lang="en-US" altLang="ja-JP" i="1">
                                    <a:latin typeface="Cambria Math" panose="02040503050406030204" pitchFamily="18" charset="0"/>
                                    <a:ea typeface="Cambria Math" panose="02040503050406030204" pitchFamily="18" charset="0"/>
                                  </a:rPr>
                                  <m:t>𝐹</m:t>
                                </m:r>
                              </m:sub>
                            </m:sSub>
                          </m:sup>
                          <m:e>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r>
                              <a:rPr lang="en-US" altLang="ja-JP" i="1">
                                <a:latin typeface="Cambria Math" panose="02040503050406030204" pitchFamily="18" charset="0"/>
                              </a:rPr>
                              <m:t>(</m:t>
                            </m:r>
                            <m:r>
                              <a:rPr lang="ja-JP" altLang="en-US" i="1">
                                <a:latin typeface="Cambria Math" panose="02040503050406030204" pitchFamily="18" charset="0"/>
                              </a:rPr>
                              <m:t>𝜅</m:t>
                            </m:r>
                            <m:r>
                              <a:rPr lang="en-US" altLang="ja-JP" i="1">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e>
                            </m:acc>
                            <m:r>
                              <a:rPr lang="en-US" altLang="ja-JP" i="1">
                                <a:latin typeface="Cambria Math" panose="02040503050406030204" pitchFamily="18" charset="0"/>
                              </a:rPr>
                              <m:t>)</m:t>
                            </m:r>
                          </m:e>
                        </m:nary>
                        <m:r>
                          <a:rPr lang="en-US" altLang="ja-JP" i="1">
                            <a:latin typeface="Cambria Math" panose="02040503050406030204" pitchFamily="18" charset="0"/>
                          </a:rPr>
                          <m:t>𝑑</m:t>
                        </m:r>
                        <m:r>
                          <a:rPr lang="ja-JP" altLang="en-US" i="1">
                            <a:latin typeface="Cambria Math" panose="02040503050406030204" pitchFamily="18" charset="0"/>
                          </a:rPr>
                          <m:t>𝜅</m:t>
                        </m:r>
                        <m:r>
                          <m:rPr>
                            <m:nor/>
                          </m:rPr>
                          <a:rPr lang="en-US" altLang="ja-JP" dirty="0"/>
                          <m:t> </m:t>
                        </m:r>
                        <m:r>
                          <a:rPr lang="en-US" altLang="ja-JP" b="0" i="1" dirty="0" smtClean="0">
                            <a:latin typeface="Cambria Math" panose="02040503050406030204" pitchFamily="18" charset="0"/>
                          </a:rPr>
                          <m:t>=</m:t>
                        </m:r>
                        <m:r>
                          <a:rPr lang="en-US" altLang="ja-JP" i="1">
                            <a:latin typeface="Cambria Math" panose="02040503050406030204" pitchFamily="18" charset="0"/>
                          </a:rPr>
                          <m:t>𝑟</m:t>
                        </m:r>
                      </m:e>
                      <m:sub>
                        <m:r>
                          <a:rPr lang="en-US" altLang="ja-JP" i="1">
                            <a:latin typeface="Cambria Math" panose="02040503050406030204" pitchFamily="18" charset="0"/>
                          </a:rPr>
                          <m:t>𝐹</m:t>
                        </m:r>
                      </m:sub>
                    </m:sSub>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𝐾</m:t>
                        </m:r>
                      </m:e>
                      <m:sub>
                        <m:r>
                          <a:rPr lang="en-US" altLang="ja-JP" i="1">
                            <a:latin typeface="Cambria Math" panose="02040503050406030204" pitchFamily="18" charset="0"/>
                            <a:ea typeface="Cambria Math" panose="02040503050406030204" pitchFamily="18" charset="0"/>
                          </a:rPr>
                          <m:t>𝐹</m:t>
                        </m:r>
                      </m:sub>
                    </m:sSub>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𝑤</m:t>
                        </m:r>
                      </m:e>
                      <m:sub>
                        <m:r>
                          <a:rPr lang="en-US" altLang="ja-JP" i="1">
                            <a:latin typeface="Cambria Math" panose="02040503050406030204" pitchFamily="18" charset="0"/>
                          </a:rPr>
                          <m:t>𝐹</m:t>
                        </m:r>
                      </m:sub>
                    </m:sSub>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r>
                          <m:rPr>
                            <m:nor/>
                          </m:rPr>
                          <a:rPr lang="en-US" altLang="ja-JP" dirty="0"/>
                          <m:t> </m:t>
                        </m:r>
                      </m:e>
                    </m:acc>
                    <m:sSub>
                      <m:sSubPr>
                        <m:ctrlPr>
                          <a:rPr lang="en-US" altLang="ja-JP" i="1">
                            <a:latin typeface="Cambria Math" panose="02040503050406030204" pitchFamily="18" charset="0"/>
                          </a:rPr>
                        </m:ctrlPr>
                      </m:sSubPr>
                      <m:e>
                        <m:r>
                          <a:rPr lang="en-US" altLang="ja-JP" i="1">
                            <a:latin typeface="Cambria Math" panose="02040503050406030204" pitchFamily="18" charset="0"/>
                          </a:rPr>
                          <m:t>=</m:t>
                        </m:r>
                        <m:r>
                          <a:rPr lang="en-US" altLang="ja-JP" i="1">
                            <a:latin typeface="Cambria Math" panose="02040503050406030204" pitchFamily="18" charset="0"/>
                          </a:rPr>
                          <m:t>𝑟</m:t>
                        </m:r>
                      </m:e>
                      <m:sub>
                        <m:r>
                          <a:rPr lang="en-US" altLang="ja-JP" i="1">
                            <a:latin typeface="Cambria Math" panose="02040503050406030204" pitchFamily="18" charset="0"/>
                          </a:rPr>
                          <m:t>𝐹</m:t>
                        </m:r>
                      </m:sub>
                    </m:sSub>
                    <m:r>
                      <a:rPr lang="en-US" altLang="ja-JP" i="1">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r>
                      <a:rPr lang="en-US" altLang="ja-JP" i="1">
                        <a:latin typeface="Cambria Math" panose="02040503050406030204" pitchFamily="18" charset="0"/>
                      </a:rPr>
                      <m:t>−</m:t>
                    </m:r>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𝐾</m:t>
                        </m:r>
                      </m:e>
                      <m:sub>
                        <m:r>
                          <a:rPr lang="en-US" altLang="ja-JP" i="1">
                            <a:latin typeface="Cambria Math" panose="02040503050406030204" pitchFamily="18" charset="0"/>
                            <a:ea typeface="Cambria Math" panose="02040503050406030204" pitchFamily="18" charset="0"/>
                          </a:rPr>
                          <m:t>𝐹</m:t>
                        </m:r>
                      </m:sub>
                    </m:sSub>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𝑤</m:t>
                        </m:r>
                      </m:e>
                      <m:sub>
                        <m:r>
                          <a:rPr lang="en-US" altLang="ja-JP" i="1">
                            <a:latin typeface="Cambria Math" panose="02040503050406030204" pitchFamily="18" charset="0"/>
                          </a:rPr>
                          <m:t>𝐹</m:t>
                        </m:r>
                      </m:sub>
                    </m:sSub>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r>
                          <m:rPr>
                            <m:nor/>
                          </m:rPr>
                          <a:rPr lang="en-US" altLang="ja-JP" dirty="0"/>
                          <m:t> </m:t>
                        </m:r>
                      </m:e>
                    </m:acc>
                  </m:oMath>
                </a14:m>
                <a:endParaRPr lang="en-US" altLang="ja-JP" dirty="0" smtClean="0"/>
              </a:p>
            </p:txBody>
          </p:sp>
        </mc:Choice>
        <mc:Fallback xmlns="">
          <p:sp>
            <p:nvSpPr>
              <p:cNvPr id="7" name="コンテンツ プレースホルダー 6"/>
              <p:cNvSpPr>
                <a:spLocks noGrp="1" noRot="1" noChangeAspect="1" noMove="1" noResize="1" noEditPoints="1" noAdjustHandles="1" noChangeArrowheads="1" noChangeShapeType="1" noTextEdit="1"/>
              </p:cNvSpPr>
              <p:nvPr>
                <p:ph idx="1"/>
              </p:nvPr>
            </p:nvSpPr>
            <p:spPr>
              <a:xfrm>
                <a:off x="838200" y="1825625"/>
                <a:ext cx="11034486" cy="4745296"/>
              </a:xfrm>
              <a:blipFill rotWithShape="0">
                <a:blip r:embed="rId2"/>
                <a:stretch>
                  <a:fillRect l="-994" t="-2696"/>
                </a:stretch>
              </a:blipFill>
            </p:spPr>
            <p:txBody>
              <a:bodyPr/>
              <a:lstStyle/>
              <a:p>
                <a:r>
                  <a:rPr lang="ja-JP" altLang="en-US">
                    <a:noFill/>
                  </a:rPr>
                  <a:t> </a:t>
                </a:r>
              </a:p>
            </p:txBody>
          </p:sp>
        </mc:Fallback>
      </mc:AlternateContent>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14</a:t>
            </a:fld>
            <a:endParaRPr kumimoji="1" lang="ja-JP" altLang="en-US" dirty="0"/>
          </a:p>
        </p:txBody>
      </p:sp>
    </p:spTree>
    <p:extLst>
      <p:ext uri="{BB962C8B-B14F-4D97-AF65-F5344CB8AC3E}">
        <p14:creationId xmlns:p14="http://schemas.microsoft.com/office/powerpoint/2010/main" val="2517664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正方形/長方形 9"/>
              <p:cNvSpPr/>
              <p:nvPr/>
            </p:nvSpPr>
            <p:spPr>
              <a:xfrm>
                <a:off x="2380195" y="4895976"/>
                <a:ext cx="4953816" cy="1287249"/>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資本</a:t>
                </a:r>
                <a14:m>
                  <m:oMath xmlns:m="http://schemas.openxmlformats.org/officeDocument/2006/math">
                    <m:r>
                      <a:rPr lang="ja-JP" altLang="en-US" sz="2800" i="1">
                        <a:solidFill>
                          <a:schemeClr val="tx1"/>
                        </a:solidFill>
                        <a:latin typeface="Cambria Math" panose="02040503050406030204" pitchFamily="18" charset="0"/>
                      </a:rPr>
                      <m:t>所得：</m:t>
                    </m:r>
                    <m:sSub>
                      <m:sSubPr>
                        <m:ctrlPr>
                          <a:rPr lang="en-US" altLang="ja-JP" sz="2800" i="1">
                            <a:solidFill>
                              <a:schemeClr val="tx1"/>
                            </a:solidFill>
                            <a:latin typeface="Cambria Math" panose="02040503050406030204" pitchFamily="18" charset="0"/>
                          </a:rPr>
                        </m:ctrlPr>
                      </m:sSubPr>
                      <m:e>
                        <m:r>
                          <a:rPr lang="en-US" altLang="ja-JP" sz="2800" i="1">
                            <a:solidFill>
                              <a:schemeClr val="tx1"/>
                            </a:solidFill>
                            <a:latin typeface="Cambria Math" panose="02040503050406030204" pitchFamily="18" charset="0"/>
                          </a:rPr>
                          <m:t>𝑟</m:t>
                        </m:r>
                      </m:e>
                      <m:sub>
                        <m:r>
                          <a:rPr lang="en-US" altLang="ja-JP" sz="2800" i="1">
                            <a:solidFill>
                              <a:schemeClr val="tx1"/>
                            </a:solidFill>
                            <a:latin typeface="Cambria Math" panose="02040503050406030204" pitchFamily="18" charset="0"/>
                          </a:rPr>
                          <m:t>𝐴</m:t>
                        </m:r>
                      </m:sub>
                    </m:sSub>
                    <m:acc>
                      <m:accPr>
                        <m:chr m:val="̅"/>
                        <m:ctrlPr>
                          <a:rPr lang="en-US" altLang="ja-JP" sz="2800" i="1">
                            <a:solidFill>
                              <a:schemeClr val="tx1"/>
                            </a:solidFill>
                            <a:latin typeface="Cambria Math" panose="02040503050406030204" pitchFamily="18" charset="0"/>
                          </a:rPr>
                        </m:ctrlPr>
                      </m:accPr>
                      <m:e>
                        <m:r>
                          <a:rPr lang="en-US" altLang="ja-JP" sz="2800" i="1">
                            <a:solidFill>
                              <a:schemeClr val="tx1"/>
                            </a:solidFill>
                            <a:latin typeface="Cambria Math" panose="02040503050406030204" pitchFamily="18" charset="0"/>
                          </a:rPr>
                          <m:t>𝐾</m:t>
                        </m:r>
                      </m:e>
                    </m:acc>
                  </m:oMath>
                </a14:m>
                <a:endParaRPr lang="ja-JP" altLang="en-US" sz="2800" dirty="0">
                  <a:solidFill>
                    <a:schemeClr val="tx1"/>
                  </a:solidFill>
                </a:endParaRPr>
              </a:p>
            </p:txBody>
          </p:sp>
        </mc:Choice>
        <mc:Fallback xmlns="">
          <p:sp>
            <p:nvSpPr>
              <p:cNvPr id="10" name="正方形/長方形 9"/>
              <p:cNvSpPr>
                <a:spLocks noRot="1" noChangeAspect="1" noMove="1" noResize="1" noEditPoints="1" noAdjustHandles="1" noChangeArrowheads="1" noChangeShapeType="1" noTextEdit="1"/>
              </p:cNvSpPr>
              <p:nvPr/>
            </p:nvSpPr>
            <p:spPr>
              <a:xfrm>
                <a:off x="2380195" y="4895976"/>
                <a:ext cx="4953816" cy="1287249"/>
              </a:xfrm>
              <a:prstGeom prst="rect">
                <a:avLst/>
              </a:prstGeom>
              <a:blipFill rotWithShape="0">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直角三角形 8"/>
              <p:cNvSpPr/>
              <p:nvPr/>
            </p:nvSpPr>
            <p:spPr>
              <a:xfrm>
                <a:off x="2370147" y="1601867"/>
                <a:ext cx="5003961" cy="3303736"/>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0" dirty="0" smtClean="0">
                    <a:solidFill>
                      <a:schemeClr val="tx1"/>
                    </a:solidFill>
                  </a:rPr>
                  <a:t>労働</a:t>
                </a:r>
                <a14:m>
                  <m:oMath xmlns:m="http://schemas.openxmlformats.org/officeDocument/2006/math">
                    <m:r>
                      <a:rPr kumimoji="1" lang="ja-JP" altLang="en-US" sz="2800" b="0" i="1" smtClean="0">
                        <a:solidFill>
                          <a:schemeClr val="tx1"/>
                        </a:solidFill>
                        <a:latin typeface="Cambria Math" panose="02040503050406030204" pitchFamily="18" charset="0"/>
                      </a:rPr>
                      <m:t>所得</m:t>
                    </m:r>
                    <m:r>
                      <a:rPr lang="ja-JP" altLang="en-US" sz="2800" i="1">
                        <a:solidFill>
                          <a:schemeClr val="tx1"/>
                        </a:solidFill>
                        <a:latin typeface="Cambria Math" panose="02040503050406030204" pitchFamily="18" charset="0"/>
                      </a:rPr>
                      <m:t>：</m:t>
                    </m:r>
                  </m:oMath>
                </a14:m>
                <a:endParaRPr lang="en-US" altLang="ja-JP" sz="2800" i="1" dirty="0" smtClean="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
                        <m:sSubPr>
                          <m:ctrlPr>
                            <a:rPr kumimoji="1" lang="en-US" altLang="ja-JP" sz="2800" b="0" i="1" smtClean="0">
                              <a:solidFill>
                                <a:schemeClr val="tx1"/>
                              </a:solidFill>
                              <a:latin typeface="Cambria Math" panose="02040503050406030204" pitchFamily="18" charset="0"/>
                            </a:rPr>
                          </m:ctrlPr>
                        </m:sSubPr>
                        <m:e>
                          <m:r>
                            <a:rPr lang="en-US" altLang="ja-JP" sz="2800" i="1">
                              <a:solidFill>
                                <a:schemeClr val="tx1"/>
                              </a:solidFill>
                              <a:latin typeface="Cambria Math" panose="02040503050406030204" pitchFamily="18" charset="0"/>
                            </a:rPr>
                            <m:t>𝑤</m:t>
                          </m:r>
                        </m:e>
                        <m:sub>
                          <m:r>
                            <a:rPr lang="en-US" altLang="ja-JP" sz="2800" i="1">
                              <a:solidFill>
                                <a:schemeClr val="tx1"/>
                              </a:solidFill>
                              <a:latin typeface="Cambria Math" panose="02040503050406030204" pitchFamily="18" charset="0"/>
                            </a:rPr>
                            <m:t>𝐴</m:t>
                          </m:r>
                        </m:sub>
                      </m:sSub>
                      <m:acc>
                        <m:accPr>
                          <m:chr m:val="̅"/>
                          <m:ctrlPr>
                            <a:rPr kumimoji="1" lang="en-US" altLang="ja-JP" sz="2800" b="0" i="1" smtClean="0">
                              <a:solidFill>
                                <a:schemeClr val="tx1"/>
                              </a:solidFill>
                              <a:latin typeface="Cambria Math" panose="02040503050406030204" pitchFamily="18" charset="0"/>
                            </a:rPr>
                          </m:ctrlPr>
                        </m:accPr>
                        <m:e>
                          <m:r>
                            <a:rPr lang="en-US" altLang="ja-JP" sz="2800" i="1">
                              <a:solidFill>
                                <a:schemeClr val="tx1"/>
                              </a:solidFill>
                              <a:latin typeface="Cambria Math" panose="02040503050406030204" pitchFamily="18" charset="0"/>
                            </a:rPr>
                            <m:t>𝐿</m:t>
                          </m:r>
                        </m:e>
                      </m:acc>
                      <m:r>
                        <a:rPr kumimoji="1" lang="en-US" altLang="ja-JP" sz="2800" b="0" i="1" smtClean="0">
                          <a:solidFill>
                            <a:schemeClr val="tx1"/>
                          </a:solidFill>
                          <a:latin typeface="Cambria Math" panose="02040503050406030204" pitchFamily="18" charset="0"/>
                        </a:rPr>
                        <m:t>=</m:t>
                      </m:r>
                      <m:sSub>
                        <m:sSubPr>
                          <m:ctrlPr>
                            <a:rPr lang="en-US" altLang="ja-JP" sz="2800" i="1">
                              <a:solidFill>
                                <a:schemeClr val="tx1"/>
                              </a:solidFill>
                              <a:latin typeface="Cambria Math" panose="02040503050406030204" pitchFamily="18" charset="0"/>
                            </a:rPr>
                          </m:ctrlPr>
                        </m:sSubPr>
                        <m:e>
                          <m:r>
                            <a:rPr lang="en-US" altLang="ja-JP" sz="2800" b="0" i="1" smtClean="0">
                              <a:solidFill>
                                <a:schemeClr val="tx1"/>
                              </a:solidFill>
                              <a:latin typeface="Cambria Math" panose="02040503050406030204" pitchFamily="18" charset="0"/>
                            </a:rPr>
                            <m:t>𝑌</m:t>
                          </m:r>
                        </m:e>
                        <m:sub>
                          <m:r>
                            <a:rPr lang="en-US" altLang="ja-JP" sz="2800" i="1">
                              <a:solidFill>
                                <a:schemeClr val="tx1"/>
                              </a:solidFill>
                              <a:latin typeface="Cambria Math" panose="02040503050406030204" pitchFamily="18" charset="0"/>
                            </a:rPr>
                            <m:t>𝐴</m:t>
                          </m:r>
                        </m:sub>
                      </m:sSub>
                      <m:r>
                        <a:rPr kumimoji="1" lang="en-US" altLang="ja-JP" sz="2800" b="0" i="1" smtClean="0">
                          <a:solidFill>
                            <a:schemeClr val="tx1"/>
                          </a:solidFill>
                          <a:latin typeface="Cambria Math" panose="02040503050406030204" pitchFamily="18" charset="0"/>
                        </a:rPr>
                        <m:t>−</m:t>
                      </m:r>
                      <m:sSub>
                        <m:sSubPr>
                          <m:ctrlPr>
                            <a:rPr lang="en-US" altLang="ja-JP" sz="2800" i="1">
                              <a:solidFill>
                                <a:schemeClr val="tx1"/>
                              </a:solidFill>
                              <a:latin typeface="Cambria Math" panose="02040503050406030204" pitchFamily="18" charset="0"/>
                            </a:rPr>
                          </m:ctrlPr>
                        </m:sSubPr>
                        <m:e>
                          <m:r>
                            <a:rPr lang="en-US" altLang="ja-JP" sz="2800" b="0" i="1" smtClean="0">
                              <a:solidFill>
                                <a:schemeClr val="tx1"/>
                              </a:solidFill>
                              <a:latin typeface="Cambria Math" panose="02040503050406030204" pitchFamily="18" charset="0"/>
                            </a:rPr>
                            <m:t>𝑟</m:t>
                          </m:r>
                        </m:e>
                        <m:sub>
                          <m:r>
                            <a:rPr lang="en-US" altLang="ja-JP" sz="2800" i="1">
                              <a:solidFill>
                                <a:schemeClr val="tx1"/>
                              </a:solidFill>
                              <a:latin typeface="Cambria Math" panose="02040503050406030204" pitchFamily="18" charset="0"/>
                            </a:rPr>
                            <m:t>𝐴</m:t>
                          </m:r>
                        </m:sub>
                      </m:sSub>
                      <m:acc>
                        <m:accPr>
                          <m:chr m:val="̅"/>
                          <m:ctrlPr>
                            <a:rPr lang="en-US" altLang="ja-JP" sz="2800" i="1">
                              <a:solidFill>
                                <a:schemeClr val="tx1"/>
                              </a:solidFill>
                              <a:latin typeface="Cambria Math" panose="02040503050406030204" pitchFamily="18" charset="0"/>
                            </a:rPr>
                          </m:ctrlPr>
                        </m:accPr>
                        <m:e>
                          <m:r>
                            <a:rPr lang="en-US" altLang="ja-JP" sz="2800" b="0" i="1" smtClean="0">
                              <a:solidFill>
                                <a:schemeClr val="tx1"/>
                              </a:solidFill>
                              <a:latin typeface="Cambria Math" panose="02040503050406030204" pitchFamily="18" charset="0"/>
                            </a:rPr>
                            <m:t>𝐾</m:t>
                          </m:r>
                        </m:e>
                      </m:acc>
                    </m:oMath>
                  </m:oMathPara>
                </a14:m>
                <a:endParaRPr kumimoji="1" lang="ja-JP" altLang="en-US" sz="2800" dirty="0">
                  <a:solidFill>
                    <a:schemeClr val="tx1"/>
                  </a:solidFill>
                </a:endParaRPr>
              </a:p>
            </p:txBody>
          </p:sp>
        </mc:Choice>
        <mc:Fallback xmlns="">
          <p:sp>
            <p:nvSpPr>
              <p:cNvPr id="9" name="直角三角形 8"/>
              <p:cNvSpPr>
                <a:spLocks noRot="1" noChangeAspect="1" noMove="1" noResize="1" noEditPoints="1" noAdjustHandles="1" noChangeArrowheads="1" noChangeShapeType="1" noTextEdit="1"/>
              </p:cNvSpPr>
              <p:nvPr/>
            </p:nvSpPr>
            <p:spPr>
              <a:xfrm>
                <a:off x="2370147" y="1601867"/>
                <a:ext cx="5003961" cy="3303736"/>
              </a:xfrm>
              <a:prstGeom prst="rtTriangle">
                <a:avLst/>
              </a:prstGeom>
              <a:blipFill rotWithShape="0">
                <a:blip r:embed="rId4"/>
                <a:stretch>
                  <a:fillRect/>
                </a:stretch>
              </a:blipFill>
            </p:spPr>
            <p:txBody>
              <a:bodyPr/>
              <a:lstStyle/>
              <a:p>
                <a:r>
                  <a:rPr lang="ja-JP" altLang="en-US">
                    <a:noFill/>
                  </a:rPr>
                  <a:t> </a:t>
                </a:r>
              </a:p>
            </p:txBody>
          </p:sp>
        </mc:Fallback>
      </mc:AlternateContent>
      <p:cxnSp>
        <p:nvCxnSpPr>
          <p:cNvPr id="2" name="直線コネクタ 1"/>
          <p:cNvCxnSpPr/>
          <p:nvPr/>
        </p:nvCxnSpPr>
        <p:spPr>
          <a:xfrm>
            <a:off x="2370147" y="1093367"/>
            <a:ext cx="0" cy="5114611"/>
          </a:xfrm>
          <a:prstGeom prst="line">
            <a:avLst/>
          </a:prstGeom>
        </p:spPr>
        <p:style>
          <a:lnRef idx="1">
            <a:schemeClr val="dk1"/>
          </a:lnRef>
          <a:fillRef idx="0">
            <a:schemeClr val="dk1"/>
          </a:fillRef>
          <a:effectRef idx="0">
            <a:schemeClr val="dk1"/>
          </a:effectRef>
          <a:fontRef idx="minor">
            <a:schemeClr val="tx1"/>
          </a:fontRef>
        </p:style>
      </p:cxnSp>
      <p:cxnSp>
        <p:nvCxnSpPr>
          <p:cNvPr id="3" name="直線コネクタ 2"/>
          <p:cNvCxnSpPr>
            <a:cxnSpLocks/>
          </p:cNvCxnSpPr>
          <p:nvPr/>
        </p:nvCxnSpPr>
        <p:spPr>
          <a:xfrm>
            <a:off x="2380195" y="6205500"/>
            <a:ext cx="7307638" cy="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 name="テキスト ボックス 4"/>
              <p:cNvSpPr txBox="1"/>
              <p:nvPr/>
            </p:nvSpPr>
            <p:spPr>
              <a:xfrm>
                <a:off x="2121424" y="6223878"/>
                <a:ext cx="28482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400" i="1" smtClean="0">
                          <a:latin typeface="Cambria Math" panose="02040503050406030204" pitchFamily="18" charset="0"/>
                        </a:rPr>
                        <m:t>𝑂</m:t>
                      </m:r>
                    </m:oMath>
                  </m:oMathPara>
                </a14:m>
                <a:endParaRPr kumimoji="1" lang="ja-JP" altLang="en-US" sz="2400" dirty="0"/>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2121424" y="6223878"/>
                <a:ext cx="284822" cy="369332"/>
              </a:xfrm>
              <a:prstGeom prst="rect">
                <a:avLst/>
              </a:prstGeom>
              <a:blipFill rotWithShape="0">
                <a:blip r:embed="rId5"/>
                <a:stretch>
                  <a:fillRect l="-23404" r="-23404" b="-491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p:cNvSpPr txBox="1"/>
              <p:nvPr/>
            </p:nvSpPr>
            <p:spPr>
              <a:xfrm>
                <a:off x="1979718" y="954867"/>
                <a:ext cx="22153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400" i="1" smtClean="0">
                          <a:latin typeface="Cambria Math" panose="02040503050406030204" pitchFamily="18" charset="0"/>
                        </a:rPr>
                        <m:t>𝑟</m:t>
                      </m:r>
                    </m:oMath>
                  </m:oMathPara>
                </a14:m>
                <a:endParaRPr kumimoji="1" lang="ja-JP" altLang="en-US" sz="2400" dirty="0"/>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1979718" y="954867"/>
                <a:ext cx="221536" cy="369332"/>
              </a:xfrm>
              <a:prstGeom prst="rect">
                <a:avLst/>
              </a:prstGeom>
              <a:blipFill rotWithShape="0">
                <a:blip r:embed="rId6"/>
                <a:stretch>
                  <a:fillRect l="-19444" r="-16667"/>
                </a:stretch>
              </a:blipFill>
            </p:spPr>
            <p:txBody>
              <a:bodyPr/>
              <a:lstStyle/>
              <a:p>
                <a:r>
                  <a:rPr lang="ja-JP" altLang="en-US">
                    <a:noFill/>
                  </a:rPr>
                  <a:t> </a:t>
                </a:r>
              </a:p>
            </p:txBody>
          </p:sp>
        </mc:Fallback>
      </mc:AlternateContent>
      <p:cxnSp>
        <p:nvCxnSpPr>
          <p:cNvPr id="8" name="直線コネクタ 7"/>
          <p:cNvCxnSpPr>
            <a:cxnSpLocks/>
          </p:cNvCxnSpPr>
          <p:nvPr/>
        </p:nvCxnSpPr>
        <p:spPr>
          <a:xfrm>
            <a:off x="2380195" y="1601867"/>
            <a:ext cx="4939162" cy="3271834"/>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1" name="テキスト ボックス 10"/>
              <p:cNvSpPr txBox="1"/>
              <p:nvPr/>
            </p:nvSpPr>
            <p:spPr>
              <a:xfrm>
                <a:off x="3097800" y="1707544"/>
                <a:ext cx="66934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b="0" i="1" smtClean="0">
                              <a:latin typeface="Cambria Math" panose="02040503050406030204" pitchFamily="18" charset="0"/>
                            </a:rPr>
                          </m:ctrlPr>
                        </m:sSubPr>
                        <m:e>
                          <m:r>
                            <a:rPr lang="en-US" altLang="ja-JP" sz="2400" i="1">
                              <a:latin typeface="Cambria Math" panose="02040503050406030204" pitchFamily="18" charset="0"/>
                            </a:rPr>
                            <m:t>𝑀𝑃</m:t>
                          </m:r>
                        </m:e>
                        <m:sub>
                          <m:r>
                            <a:rPr kumimoji="1" lang="en-US" altLang="ja-JP" sz="2400" b="0" i="1" smtClean="0">
                              <a:latin typeface="Cambria Math" panose="02040503050406030204" pitchFamily="18" charset="0"/>
                            </a:rPr>
                            <m:t>𝐾</m:t>
                          </m:r>
                        </m:sub>
                      </m:sSub>
                    </m:oMath>
                  </m:oMathPara>
                </a14:m>
                <a:endParaRPr kumimoji="1" lang="ja-JP" altLang="en-US" sz="2400" dirty="0"/>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3097800" y="1707544"/>
                <a:ext cx="669349" cy="369332"/>
              </a:xfrm>
              <a:prstGeom prst="rect">
                <a:avLst/>
              </a:prstGeom>
              <a:blipFill rotWithShape="0">
                <a:blip r:embed="rId7"/>
                <a:stretch>
                  <a:fillRect l="-10000" r="-2727" b="-13115"/>
                </a:stretch>
              </a:blipFill>
            </p:spPr>
            <p:txBody>
              <a:bodyPr/>
              <a:lstStyle/>
              <a:p>
                <a:r>
                  <a:rPr lang="ja-JP" altLang="en-US">
                    <a:noFill/>
                  </a:rPr>
                  <a:t> </a:t>
                </a:r>
              </a:p>
            </p:txBody>
          </p:sp>
        </mc:Fallback>
      </mc:AlternateContent>
      <p:cxnSp>
        <p:nvCxnSpPr>
          <p:cNvPr id="13" name="直線コネクタ 12"/>
          <p:cNvCxnSpPr/>
          <p:nvPr/>
        </p:nvCxnSpPr>
        <p:spPr>
          <a:xfrm>
            <a:off x="7334011" y="1183467"/>
            <a:ext cx="0" cy="5022033"/>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直線コネクタ 13"/>
          <p:cNvCxnSpPr>
            <a:cxnSpLocks/>
          </p:cNvCxnSpPr>
          <p:nvPr/>
        </p:nvCxnSpPr>
        <p:spPr>
          <a:xfrm>
            <a:off x="2380195" y="4905603"/>
            <a:ext cx="4968470" cy="0"/>
          </a:xfrm>
          <a:prstGeom prst="line">
            <a:avLst/>
          </a:prstGeom>
          <a:ln>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6" name="テキスト ボックス 15"/>
              <p:cNvSpPr txBox="1"/>
              <p:nvPr/>
            </p:nvSpPr>
            <p:spPr>
              <a:xfrm>
                <a:off x="7202151" y="6250049"/>
                <a:ext cx="29302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kumimoji="1" lang="en-US" altLang="ja-JP" sz="2400" i="1" smtClean="0">
                              <a:latin typeface="Cambria Math" panose="02040503050406030204" pitchFamily="18" charset="0"/>
                            </a:rPr>
                          </m:ctrlPr>
                        </m:accPr>
                        <m:e>
                          <m:r>
                            <a:rPr lang="en-US" altLang="ja-JP" sz="2400" i="1">
                              <a:latin typeface="Cambria Math" panose="02040503050406030204" pitchFamily="18" charset="0"/>
                            </a:rPr>
                            <m:t>𝐾</m:t>
                          </m:r>
                        </m:e>
                      </m:acc>
                    </m:oMath>
                  </m:oMathPara>
                </a14:m>
                <a:endParaRPr kumimoji="1" lang="ja-JP" altLang="en-US" sz="2400" dirty="0"/>
              </a:p>
            </p:txBody>
          </p:sp>
        </mc:Choice>
        <mc:Fallback xmlns="">
          <p:sp>
            <p:nvSpPr>
              <p:cNvPr id="16" name="テキスト ボックス 15"/>
              <p:cNvSpPr txBox="1">
                <a:spLocks noRot="1" noChangeAspect="1" noMove="1" noResize="1" noEditPoints="1" noAdjustHandles="1" noChangeArrowheads="1" noChangeShapeType="1" noTextEdit="1"/>
              </p:cNvSpPr>
              <p:nvPr/>
            </p:nvSpPr>
            <p:spPr>
              <a:xfrm>
                <a:off x="7202151" y="6250049"/>
                <a:ext cx="293029" cy="369332"/>
              </a:xfrm>
              <a:prstGeom prst="rect">
                <a:avLst/>
              </a:prstGeom>
              <a:blipFill rotWithShape="0">
                <a:blip r:embed="rId8"/>
                <a:stretch>
                  <a:fillRect l="-22449" t="-3279" r="-38776"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p:cNvSpPr txBox="1"/>
              <p:nvPr/>
            </p:nvSpPr>
            <p:spPr>
              <a:xfrm>
                <a:off x="1970721" y="4624682"/>
                <a:ext cx="32970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𝑟</m:t>
                          </m:r>
                        </m:e>
                        <m:sub>
                          <m:r>
                            <a:rPr kumimoji="1" lang="en-US" altLang="ja-JP" sz="2400" b="0" i="1" smtClean="0">
                              <a:latin typeface="Cambria Math" panose="02040503050406030204" pitchFamily="18" charset="0"/>
                            </a:rPr>
                            <m:t>𝐴</m:t>
                          </m:r>
                        </m:sub>
                      </m:sSub>
                    </m:oMath>
                  </m:oMathPara>
                </a14:m>
                <a:endParaRPr kumimoji="1" lang="ja-JP" altLang="en-US" sz="2400" dirty="0"/>
              </a:p>
            </p:txBody>
          </p:sp>
        </mc:Choice>
        <mc:Fallback xmlns="">
          <p:sp>
            <p:nvSpPr>
              <p:cNvPr id="17" name="テキスト ボックス 16"/>
              <p:cNvSpPr txBox="1">
                <a:spLocks noRot="1" noChangeAspect="1" noMove="1" noResize="1" noEditPoints="1" noAdjustHandles="1" noChangeArrowheads="1" noChangeShapeType="1" noTextEdit="1"/>
              </p:cNvSpPr>
              <p:nvPr/>
            </p:nvSpPr>
            <p:spPr>
              <a:xfrm>
                <a:off x="1970721" y="4624682"/>
                <a:ext cx="329706" cy="369332"/>
              </a:xfrm>
              <a:prstGeom prst="rect">
                <a:avLst/>
              </a:prstGeom>
              <a:blipFill rotWithShape="0">
                <a:blip r:embed="rId9"/>
                <a:stretch>
                  <a:fillRect l="-11111" r="-11111" b="-15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p:cNvSpPr txBox="1"/>
              <p:nvPr/>
            </p:nvSpPr>
            <p:spPr>
              <a:xfrm>
                <a:off x="7469885" y="4595019"/>
                <a:ext cx="39344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𝐸</m:t>
                          </m:r>
                        </m:e>
                        <m:sub>
                          <m:r>
                            <a:rPr kumimoji="1" lang="en-US" altLang="ja-JP" sz="2400" b="0" i="1" smtClean="0">
                              <a:latin typeface="Cambria Math" panose="02040503050406030204" pitchFamily="18" charset="0"/>
                            </a:rPr>
                            <m:t>𝐴</m:t>
                          </m:r>
                        </m:sub>
                      </m:sSub>
                    </m:oMath>
                  </m:oMathPara>
                </a14:m>
                <a:endParaRPr kumimoji="1" lang="ja-JP" altLang="en-US" sz="2400" dirty="0"/>
              </a:p>
            </p:txBody>
          </p:sp>
        </mc:Choice>
        <mc:Fallback xmlns="">
          <p:sp>
            <p:nvSpPr>
              <p:cNvPr id="19" name="テキスト ボックス 18"/>
              <p:cNvSpPr txBox="1">
                <a:spLocks noRot="1" noChangeAspect="1" noMove="1" noResize="1" noEditPoints="1" noAdjustHandles="1" noChangeArrowheads="1" noChangeShapeType="1" noTextEdit="1"/>
              </p:cNvSpPr>
              <p:nvPr/>
            </p:nvSpPr>
            <p:spPr>
              <a:xfrm>
                <a:off x="7469885" y="4595019"/>
                <a:ext cx="393441" cy="369332"/>
              </a:xfrm>
              <a:prstGeom prst="rect">
                <a:avLst/>
              </a:prstGeom>
              <a:blipFill rotWithShape="0">
                <a:blip r:embed="rId10"/>
                <a:stretch>
                  <a:fillRect l="-16923" r="-7692" b="-15000"/>
                </a:stretch>
              </a:blipFill>
            </p:spPr>
            <p:txBody>
              <a:bodyPr/>
              <a:lstStyle/>
              <a:p>
                <a:r>
                  <a:rPr lang="ja-JP" altLang="en-US">
                    <a:noFill/>
                  </a:rPr>
                  <a:t> </a:t>
                </a:r>
              </a:p>
            </p:txBody>
          </p:sp>
        </mc:Fallback>
      </mc:AlternateContent>
      <p:cxnSp>
        <p:nvCxnSpPr>
          <p:cNvPr id="15" name="直線コネクタ 14"/>
          <p:cNvCxnSpPr/>
          <p:nvPr/>
        </p:nvCxnSpPr>
        <p:spPr>
          <a:xfrm>
            <a:off x="9687833" y="1087215"/>
            <a:ext cx="0" cy="5114611"/>
          </a:xfrm>
          <a:prstGeom prst="line">
            <a:avLst/>
          </a:prstGeom>
        </p:spPr>
        <p:style>
          <a:lnRef idx="1">
            <a:schemeClr val="dk1"/>
          </a:lnRef>
          <a:fillRef idx="0">
            <a:schemeClr val="dk1"/>
          </a:fillRef>
          <a:effectRef idx="0">
            <a:schemeClr val="dk1"/>
          </a:effectRef>
          <a:fontRef idx="minor">
            <a:schemeClr val="tx1"/>
          </a:fontRef>
        </p:style>
      </p:cxnSp>
      <p:cxnSp>
        <p:nvCxnSpPr>
          <p:cNvPr id="18" name="直線コネクタ 17"/>
          <p:cNvCxnSpPr>
            <a:cxnSpLocks/>
          </p:cNvCxnSpPr>
          <p:nvPr/>
        </p:nvCxnSpPr>
        <p:spPr>
          <a:xfrm>
            <a:off x="2801610" y="6205500"/>
            <a:ext cx="6891530" cy="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0" name="テキスト ボックス 19"/>
              <p:cNvSpPr txBox="1"/>
              <p:nvPr/>
            </p:nvSpPr>
            <p:spPr>
              <a:xfrm>
                <a:off x="9609629" y="6223878"/>
                <a:ext cx="40658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400" b="0" i="1" smtClean="0">
                              <a:latin typeface="Cambria Math" panose="02040503050406030204" pitchFamily="18" charset="0"/>
                            </a:rPr>
                          </m:ctrlPr>
                        </m:sSupPr>
                        <m:e>
                          <m:r>
                            <a:rPr lang="en-US" altLang="ja-JP" sz="2400" i="1">
                              <a:latin typeface="Cambria Math" panose="02040503050406030204" pitchFamily="18" charset="0"/>
                            </a:rPr>
                            <m:t>𝑂</m:t>
                          </m:r>
                        </m:e>
                        <m:sup>
                          <m:r>
                            <a:rPr kumimoji="1" lang="en-US" altLang="ja-JP" sz="2400" b="0" i="1" smtClean="0">
                              <a:latin typeface="Cambria Math" panose="02040503050406030204" pitchFamily="18" charset="0"/>
                            </a:rPr>
                            <m:t>∗</m:t>
                          </m:r>
                        </m:sup>
                      </m:sSup>
                    </m:oMath>
                  </m:oMathPara>
                </a14:m>
                <a:endParaRPr kumimoji="1" lang="ja-JP" altLang="en-US" sz="2400" dirty="0"/>
              </a:p>
            </p:txBody>
          </p:sp>
        </mc:Choice>
        <mc:Fallback xmlns="">
          <p:sp>
            <p:nvSpPr>
              <p:cNvPr id="20" name="テキスト ボックス 19"/>
              <p:cNvSpPr txBox="1">
                <a:spLocks noRot="1" noChangeAspect="1" noMove="1" noResize="1" noEditPoints="1" noAdjustHandles="1" noChangeArrowheads="1" noChangeShapeType="1" noTextEdit="1"/>
              </p:cNvSpPr>
              <p:nvPr/>
            </p:nvSpPr>
            <p:spPr>
              <a:xfrm>
                <a:off x="9609629" y="6223878"/>
                <a:ext cx="406585" cy="369332"/>
              </a:xfrm>
              <a:prstGeom prst="rect">
                <a:avLst/>
              </a:prstGeom>
              <a:blipFill rotWithShape="0">
                <a:blip r:embed="rId11"/>
                <a:stretch>
                  <a:fillRect l="-16418" r="-1493" b="-491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p:cNvSpPr txBox="1"/>
              <p:nvPr/>
            </p:nvSpPr>
            <p:spPr>
              <a:xfrm>
                <a:off x="9812922" y="1087215"/>
                <a:ext cx="35157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400" i="1" smtClean="0">
                              <a:latin typeface="Cambria Math" panose="02040503050406030204" pitchFamily="18" charset="0"/>
                            </a:rPr>
                          </m:ctrlPr>
                        </m:sSupPr>
                        <m:e>
                          <m:r>
                            <a:rPr kumimoji="1" lang="en-US" altLang="ja-JP" sz="2400" b="0" i="1" smtClean="0">
                              <a:latin typeface="Cambria Math" panose="02040503050406030204" pitchFamily="18" charset="0"/>
                            </a:rPr>
                            <m:t>𝑟</m:t>
                          </m:r>
                        </m:e>
                        <m:sup>
                          <m:r>
                            <a:rPr kumimoji="1" lang="en-US" altLang="ja-JP" sz="2400" b="0" i="1" smtClean="0">
                              <a:latin typeface="Cambria Math" panose="02040503050406030204" pitchFamily="18" charset="0"/>
                            </a:rPr>
                            <m:t>∗</m:t>
                          </m:r>
                        </m:sup>
                      </m:sSup>
                    </m:oMath>
                  </m:oMathPara>
                </a14:m>
                <a:endParaRPr kumimoji="1" lang="ja-JP" altLang="en-US" sz="2400" dirty="0"/>
              </a:p>
            </p:txBody>
          </p:sp>
        </mc:Choice>
        <mc:Fallback xmlns="">
          <p:sp>
            <p:nvSpPr>
              <p:cNvPr id="22" name="テキスト ボックス 21"/>
              <p:cNvSpPr txBox="1">
                <a:spLocks noRot="1" noChangeAspect="1" noMove="1" noResize="1" noEditPoints="1" noAdjustHandles="1" noChangeArrowheads="1" noChangeShapeType="1" noTextEdit="1"/>
              </p:cNvSpPr>
              <p:nvPr/>
            </p:nvSpPr>
            <p:spPr>
              <a:xfrm>
                <a:off x="9812922" y="1087215"/>
                <a:ext cx="351571" cy="369332"/>
              </a:xfrm>
              <a:prstGeom prst="rect">
                <a:avLst/>
              </a:prstGeom>
              <a:blipFill rotWithShape="0">
                <a:blip r:embed="rId12"/>
                <a:stretch>
                  <a:fillRect l="-12281" r="-3509"/>
                </a:stretch>
              </a:blipFill>
            </p:spPr>
            <p:txBody>
              <a:bodyPr/>
              <a:lstStyle/>
              <a:p>
                <a:r>
                  <a:rPr lang="ja-JP" altLang="en-US">
                    <a:noFill/>
                  </a:rPr>
                  <a:t> </a:t>
                </a:r>
              </a:p>
            </p:txBody>
          </p:sp>
        </mc:Fallback>
      </mc:AlternateContent>
      <p:cxnSp>
        <p:nvCxnSpPr>
          <p:cNvPr id="23" name="直線コネクタ 22"/>
          <p:cNvCxnSpPr>
            <a:cxnSpLocks/>
          </p:cNvCxnSpPr>
          <p:nvPr/>
        </p:nvCxnSpPr>
        <p:spPr>
          <a:xfrm flipH="1">
            <a:off x="5998236" y="1451037"/>
            <a:ext cx="3717929" cy="2555548"/>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4" name="テキスト ボックス 23"/>
              <p:cNvSpPr txBox="1"/>
              <p:nvPr/>
            </p:nvSpPr>
            <p:spPr>
              <a:xfrm>
                <a:off x="8155488" y="1705490"/>
                <a:ext cx="66934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2400" b="0" i="1" smtClean="0">
                              <a:latin typeface="Cambria Math" panose="02040503050406030204" pitchFamily="18" charset="0"/>
                            </a:rPr>
                          </m:ctrlPr>
                        </m:sSubSupPr>
                        <m:e>
                          <m:r>
                            <a:rPr lang="en-US" altLang="ja-JP" sz="2400" i="1">
                              <a:latin typeface="Cambria Math" panose="02040503050406030204" pitchFamily="18" charset="0"/>
                            </a:rPr>
                            <m:t>𝑀𝑃</m:t>
                          </m:r>
                        </m:e>
                        <m:sub>
                          <m:r>
                            <a:rPr lang="en-US" altLang="ja-JP" sz="2400" i="1">
                              <a:latin typeface="Cambria Math" panose="02040503050406030204" pitchFamily="18" charset="0"/>
                            </a:rPr>
                            <m:t>𝐾</m:t>
                          </m:r>
                        </m:sub>
                        <m:sup>
                          <m:r>
                            <a:rPr lang="en-US" altLang="ja-JP" sz="2400" b="0" i="1" smtClean="0">
                              <a:latin typeface="Cambria Math" panose="02040503050406030204" pitchFamily="18" charset="0"/>
                            </a:rPr>
                            <m:t>∗</m:t>
                          </m:r>
                        </m:sup>
                      </m:sSubSup>
                    </m:oMath>
                  </m:oMathPara>
                </a14:m>
                <a:endParaRPr kumimoji="1" lang="ja-JP" altLang="en-US" sz="2400" dirty="0"/>
              </a:p>
            </p:txBody>
          </p:sp>
        </mc:Choice>
        <mc:Fallback xmlns="">
          <p:sp>
            <p:nvSpPr>
              <p:cNvPr id="24" name="テキスト ボックス 23"/>
              <p:cNvSpPr txBox="1">
                <a:spLocks noRot="1" noChangeAspect="1" noMove="1" noResize="1" noEditPoints="1" noAdjustHandles="1" noChangeArrowheads="1" noChangeShapeType="1" noTextEdit="1"/>
              </p:cNvSpPr>
              <p:nvPr/>
            </p:nvSpPr>
            <p:spPr>
              <a:xfrm>
                <a:off x="8155488" y="1705490"/>
                <a:ext cx="669349" cy="369332"/>
              </a:xfrm>
              <a:prstGeom prst="rect">
                <a:avLst/>
              </a:prstGeom>
              <a:blipFill rotWithShape="0">
                <a:blip r:embed="rId13"/>
                <a:stretch>
                  <a:fillRect l="-10909" r="-2727" b="-16667"/>
                </a:stretch>
              </a:blipFill>
            </p:spPr>
            <p:txBody>
              <a:bodyPr/>
              <a:lstStyle/>
              <a:p>
                <a:r>
                  <a:rPr lang="ja-JP" altLang="en-US">
                    <a:noFill/>
                  </a:rPr>
                  <a:t> </a:t>
                </a:r>
              </a:p>
            </p:txBody>
          </p:sp>
        </mc:Fallback>
      </mc:AlternateContent>
      <p:cxnSp>
        <p:nvCxnSpPr>
          <p:cNvPr id="26" name="直線コネクタ 25"/>
          <p:cNvCxnSpPr>
            <a:cxnSpLocks/>
          </p:cNvCxnSpPr>
          <p:nvPr/>
        </p:nvCxnSpPr>
        <p:spPr>
          <a:xfrm>
            <a:off x="7348666" y="3088834"/>
            <a:ext cx="2305817" cy="0"/>
          </a:xfrm>
          <a:prstGeom prst="line">
            <a:avLst/>
          </a:prstGeom>
          <a:ln>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8" name="テキスト ボックス 27"/>
              <p:cNvSpPr txBox="1"/>
              <p:nvPr/>
            </p:nvSpPr>
            <p:spPr>
              <a:xfrm>
                <a:off x="9726791" y="2864981"/>
                <a:ext cx="36247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2400" b="0" i="1" smtClean="0">
                              <a:latin typeface="Cambria Math" panose="02040503050406030204" pitchFamily="18" charset="0"/>
                            </a:rPr>
                          </m:ctrlPr>
                        </m:sSubSupPr>
                        <m:e>
                          <m:r>
                            <a:rPr lang="en-US" altLang="ja-JP" sz="2400" b="0" i="1" smtClean="0">
                              <a:latin typeface="Cambria Math" panose="02040503050406030204" pitchFamily="18" charset="0"/>
                            </a:rPr>
                            <m:t>𝑟</m:t>
                          </m:r>
                        </m:e>
                        <m:sub>
                          <m:r>
                            <a:rPr lang="en-US" altLang="ja-JP" sz="2400" b="0" i="1" smtClean="0">
                              <a:latin typeface="Cambria Math" panose="02040503050406030204" pitchFamily="18" charset="0"/>
                            </a:rPr>
                            <m:t>𝐴</m:t>
                          </m:r>
                        </m:sub>
                        <m:sup>
                          <m:r>
                            <a:rPr lang="en-US" altLang="ja-JP" sz="2400" b="0" i="1" smtClean="0">
                              <a:latin typeface="Cambria Math" panose="02040503050406030204" pitchFamily="18" charset="0"/>
                            </a:rPr>
                            <m:t>∗</m:t>
                          </m:r>
                        </m:sup>
                      </m:sSubSup>
                    </m:oMath>
                  </m:oMathPara>
                </a14:m>
                <a:endParaRPr kumimoji="1" lang="ja-JP" altLang="en-US" sz="2400" dirty="0"/>
              </a:p>
            </p:txBody>
          </p:sp>
        </mc:Choice>
        <mc:Fallback xmlns="">
          <p:sp>
            <p:nvSpPr>
              <p:cNvPr id="28" name="テキスト ボックス 27"/>
              <p:cNvSpPr txBox="1">
                <a:spLocks noRot="1" noChangeAspect="1" noMove="1" noResize="1" noEditPoints="1" noAdjustHandles="1" noChangeArrowheads="1" noChangeShapeType="1" noTextEdit="1"/>
              </p:cNvSpPr>
              <p:nvPr/>
            </p:nvSpPr>
            <p:spPr>
              <a:xfrm>
                <a:off x="9726791" y="2864981"/>
                <a:ext cx="362471" cy="369332"/>
              </a:xfrm>
              <a:prstGeom prst="rect">
                <a:avLst/>
              </a:prstGeom>
              <a:blipFill rotWithShape="0">
                <a:blip r:embed="rId14"/>
                <a:stretch>
                  <a:fillRect l="-10169" r="-1695" b="-1475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9" name="テキスト ボックス 28"/>
              <p:cNvSpPr txBox="1"/>
              <p:nvPr/>
            </p:nvSpPr>
            <p:spPr>
              <a:xfrm>
                <a:off x="6822263" y="2678241"/>
                <a:ext cx="39510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2400" b="0" i="1" smtClean="0">
                              <a:latin typeface="Cambria Math" panose="02040503050406030204" pitchFamily="18" charset="0"/>
                            </a:rPr>
                          </m:ctrlPr>
                        </m:sSubSupPr>
                        <m:e>
                          <m:r>
                            <a:rPr lang="en-US" altLang="ja-JP" sz="2400" b="0" i="1" smtClean="0">
                              <a:latin typeface="Cambria Math" panose="02040503050406030204" pitchFamily="18" charset="0"/>
                            </a:rPr>
                            <m:t>𝐸</m:t>
                          </m:r>
                        </m:e>
                        <m:sub>
                          <m:r>
                            <a:rPr lang="en-US" altLang="ja-JP" sz="2400" b="0" i="1" smtClean="0">
                              <a:latin typeface="Cambria Math" panose="02040503050406030204" pitchFamily="18" charset="0"/>
                            </a:rPr>
                            <m:t>𝐴</m:t>
                          </m:r>
                        </m:sub>
                        <m:sup>
                          <m:r>
                            <a:rPr lang="en-US" altLang="ja-JP" sz="2400" b="0" i="1" smtClean="0">
                              <a:latin typeface="Cambria Math" panose="02040503050406030204" pitchFamily="18" charset="0"/>
                            </a:rPr>
                            <m:t>∗</m:t>
                          </m:r>
                        </m:sup>
                      </m:sSubSup>
                    </m:oMath>
                  </m:oMathPara>
                </a14:m>
                <a:endParaRPr kumimoji="1" lang="ja-JP" altLang="en-US" sz="2400" dirty="0"/>
              </a:p>
            </p:txBody>
          </p:sp>
        </mc:Choice>
        <mc:Fallback xmlns="">
          <p:sp>
            <p:nvSpPr>
              <p:cNvPr id="29" name="テキスト ボックス 28"/>
              <p:cNvSpPr txBox="1">
                <a:spLocks noRot="1" noChangeAspect="1" noMove="1" noResize="1" noEditPoints="1" noAdjustHandles="1" noChangeArrowheads="1" noChangeShapeType="1" noTextEdit="1"/>
              </p:cNvSpPr>
              <p:nvPr/>
            </p:nvSpPr>
            <p:spPr>
              <a:xfrm>
                <a:off x="6822263" y="2678241"/>
                <a:ext cx="395108" cy="369332"/>
              </a:xfrm>
              <a:prstGeom prst="rect">
                <a:avLst/>
              </a:prstGeom>
              <a:blipFill rotWithShape="0">
                <a:blip r:embed="rId15"/>
                <a:stretch>
                  <a:fillRect l="-16923" r="-7692" b="-16393"/>
                </a:stretch>
              </a:blipFill>
            </p:spPr>
            <p:txBody>
              <a:bodyPr/>
              <a:lstStyle/>
              <a:p>
                <a:r>
                  <a:rPr lang="ja-JP" altLang="en-US">
                    <a:noFill/>
                  </a:rPr>
                  <a:t> </a:t>
                </a:r>
              </a:p>
            </p:txBody>
          </p:sp>
        </mc:Fallback>
      </mc:AlternateContent>
      <p:sp>
        <p:nvSpPr>
          <p:cNvPr id="21" name="テキスト ボックス 20"/>
          <p:cNvSpPr txBox="1"/>
          <p:nvPr/>
        </p:nvSpPr>
        <p:spPr>
          <a:xfrm flipH="1">
            <a:off x="3361561" y="314098"/>
            <a:ext cx="4372085" cy="646331"/>
          </a:xfrm>
          <a:prstGeom prst="rect">
            <a:avLst/>
          </a:prstGeom>
          <a:noFill/>
        </p:spPr>
        <p:txBody>
          <a:bodyPr wrap="square" rtlCol="0">
            <a:spAutoFit/>
          </a:bodyPr>
          <a:lstStyle/>
          <a:p>
            <a:r>
              <a:rPr kumimoji="1" lang="ja-JP" altLang="en-US" sz="3600" dirty="0" smtClean="0"/>
              <a:t>閉鎖経済の均衡</a:t>
            </a:r>
            <a:endParaRPr kumimoji="1" lang="ja-JP" altLang="en-US" sz="3600" dirty="0"/>
          </a:p>
        </p:txBody>
      </p:sp>
      <p:sp>
        <p:nvSpPr>
          <p:cNvPr id="25" name="スライド番号プレースホルダー 24"/>
          <p:cNvSpPr>
            <a:spLocks noGrp="1"/>
          </p:cNvSpPr>
          <p:nvPr>
            <p:ph type="sldNum" sz="quarter" idx="12"/>
          </p:nvPr>
        </p:nvSpPr>
        <p:spPr/>
        <p:txBody>
          <a:bodyPr/>
          <a:lstStyle/>
          <a:p>
            <a:fld id="{4B716EDC-74FF-435D-9BD8-54C64339F356}" type="slidenum">
              <a:rPr kumimoji="1" lang="ja-JP" altLang="en-US" smtClean="0"/>
              <a:pPr/>
              <a:t>15</a:t>
            </a:fld>
            <a:endParaRPr kumimoji="1" lang="ja-JP" altLang="en-US" dirty="0"/>
          </a:p>
        </p:txBody>
      </p:sp>
    </p:spTree>
    <p:extLst>
      <p:ext uri="{BB962C8B-B14F-4D97-AF65-F5344CB8AC3E}">
        <p14:creationId xmlns:p14="http://schemas.microsoft.com/office/powerpoint/2010/main" val="6722757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smtClean="0"/>
              <a:t>国際資本移動の利益（つづき）</a:t>
            </a:r>
            <a:endParaRPr kumimoji="1" lang="ja-JP" altLang="en-US" dirty="0"/>
          </a:p>
        </p:txBody>
      </p:sp>
      <mc:AlternateContent xmlns:mc="http://schemas.openxmlformats.org/markup-compatibility/2006" xmlns:a14="http://schemas.microsoft.com/office/drawing/2010/main">
        <mc:Choice Requires="a14">
          <p:sp>
            <p:nvSpPr>
              <p:cNvPr id="7" name="コンテンツ プレースホルダー 6"/>
              <p:cNvSpPr>
                <a:spLocks noGrp="1"/>
              </p:cNvSpPr>
              <p:nvPr>
                <p:ph idx="1"/>
              </p:nvPr>
            </p:nvSpPr>
            <p:spPr/>
            <p:txBody>
              <a:bodyPr>
                <a:normAutofit/>
              </a:bodyPr>
              <a:lstStyle/>
              <a:p>
                <a:r>
                  <a:rPr lang="ja-JP" altLang="en-US" dirty="0" smtClean="0"/>
                  <a:t>均衡における実質所得</a:t>
                </a:r>
                <a:endParaRPr lang="en-US" altLang="ja-JP" dirty="0" smtClean="0"/>
              </a:p>
              <a:p>
                <a:pPr lvl="1"/>
                <a:r>
                  <a:rPr kumimoji="1" lang="ja-JP" altLang="en-US" dirty="0" smtClean="0"/>
                  <a:t>閉鎖経済：</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𝑌</m:t>
                        </m:r>
                      </m:e>
                      <m:sub>
                        <m:r>
                          <a:rPr lang="en-US" altLang="ja-JP" i="1">
                            <a:latin typeface="Cambria Math" panose="02040503050406030204" pitchFamily="18" charset="0"/>
                          </a:rPr>
                          <m:t>𝐴</m:t>
                        </m:r>
                      </m:sub>
                    </m:sSub>
                  </m:oMath>
                </a14:m>
                <a:endParaRPr lang="en-US" altLang="ja-JP" dirty="0" smtClean="0"/>
              </a:p>
              <a:p>
                <a:pPr lvl="2"/>
                <a:r>
                  <a:rPr kumimoji="1" lang="ja-JP" altLang="en-US" dirty="0" smtClean="0"/>
                  <a:t>生産量と同じ</a:t>
                </a:r>
                <a:endParaRPr kumimoji="1" lang="en-US" altLang="ja-JP" dirty="0" smtClean="0"/>
              </a:p>
              <a:p>
                <a:pPr lvl="1"/>
                <a:r>
                  <a:rPr lang="ja-JP" altLang="en-US" dirty="0" smtClean="0"/>
                  <a:t>開放経済：</a:t>
                </a:r>
                <a14:m>
                  <m:oMath xmlns:m="http://schemas.openxmlformats.org/officeDocument/2006/math">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𝐼</m:t>
                        </m:r>
                      </m:e>
                      <m:sub>
                        <m:r>
                          <a:rPr lang="en-US" altLang="ja-JP" b="0" i="1" smtClean="0">
                            <a:latin typeface="Cambria Math" panose="02040503050406030204" pitchFamily="18" charset="0"/>
                          </a:rPr>
                          <m:t>𝐹</m:t>
                        </m:r>
                      </m:sub>
                    </m:sSub>
                    <m:r>
                      <a:rPr lang="en-US" altLang="ja-JP" b="0" i="1" smtClean="0">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𝑟</m:t>
                        </m:r>
                      </m:e>
                      <m:sub>
                        <m:r>
                          <a:rPr lang="en-US" altLang="ja-JP" i="1">
                            <a:latin typeface="Cambria Math" panose="02040503050406030204" pitchFamily="18" charset="0"/>
                          </a:rPr>
                          <m:t>𝐹</m:t>
                        </m:r>
                      </m:sub>
                    </m:sSub>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r>
                      <a:rPr lang="en-US" altLang="ja-JP" b="0" i="1" smtClean="0">
                        <a:latin typeface="Cambria Math" panose="02040503050406030204" pitchFamily="18" charset="0"/>
                      </a:rPr>
                      <m:t>+</m:t>
                    </m:r>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𝑤</m:t>
                        </m:r>
                      </m:e>
                      <m:sub>
                        <m:r>
                          <a:rPr lang="en-US" altLang="ja-JP" i="1">
                            <a:latin typeface="Cambria Math" panose="02040503050406030204" pitchFamily="18" charset="0"/>
                          </a:rPr>
                          <m:t>𝐹</m:t>
                        </m:r>
                      </m:sub>
                    </m:sSub>
                    <m:acc>
                      <m:accPr>
                        <m:chr m:val="̅"/>
                        <m:ctrlPr>
                          <a:rPr lang="en-US" altLang="ja-JP" i="1">
                            <a:latin typeface="Cambria Math" panose="02040503050406030204" pitchFamily="18" charset="0"/>
                          </a:rPr>
                        </m:ctrlPr>
                      </m:accPr>
                      <m:e>
                        <m:r>
                          <a:rPr lang="en-US" altLang="ja-JP" b="0" i="1" smtClean="0">
                            <a:latin typeface="Cambria Math" panose="02040503050406030204" pitchFamily="18" charset="0"/>
                          </a:rPr>
                          <m:t>𝐿</m:t>
                        </m:r>
                      </m:e>
                    </m:acc>
                    <m:sSub>
                      <m:sSubPr>
                        <m:ctrlPr>
                          <a:rPr lang="en-US" altLang="ja-JP" i="1">
                            <a:latin typeface="Cambria Math" panose="02040503050406030204" pitchFamily="18" charset="0"/>
                          </a:rPr>
                        </m:ctrlPr>
                      </m:sSubPr>
                      <m:e>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𝑌</m:t>
                            </m:r>
                          </m:e>
                          <m:sub>
                            <m:r>
                              <a:rPr lang="en-US" altLang="ja-JP" i="1">
                                <a:latin typeface="Cambria Math" panose="02040503050406030204" pitchFamily="18" charset="0"/>
                              </a:rPr>
                              <m:t>𝐹</m:t>
                            </m:r>
                          </m:sub>
                        </m:sSub>
                        <m:r>
                          <a:rPr lang="en-US" altLang="ja-JP" b="0" i="1" smtClean="0">
                            <a:latin typeface="Cambria Math" panose="02040503050406030204" pitchFamily="18" charset="0"/>
                          </a:rPr>
                          <m:t>+</m:t>
                        </m:r>
                        <m:r>
                          <a:rPr lang="en-US" altLang="ja-JP" i="1">
                            <a:latin typeface="Cambria Math" panose="02040503050406030204" pitchFamily="18" charset="0"/>
                          </a:rPr>
                          <m:t>𝑟</m:t>
                        </m:r>
                      </m:e>
                      <m:sub>
                        <m:r>
                          <a:rPr lang="en-US" altLang="ja-JP" i="1">
                            <a:latin typeface="Cambria Math" panose="02040503050406030204" pitchFamily="18" charset="0"/>
                          </a:rPr>
                          <m:t>𝐹</m:t>
                        </m:r>
                      </m:sub>
                    </m:sSub>
                    <m:r>
                      <a:rPr lang="en-US" altLang="ja-JP" i="1">
                        <a:latin typeface="Cambria Math" panose="02040503050406030204" pitchFamily="18" charset="0"/>
                        <a:ea typeface="Cambria Math" panose="02040503050406030204" pitchFamily="18" charset="0"/>
                      </a:rPr>
                      <m:t>∆</m:t>
                    </m:r>
                    <m:sSub>
                      <m:sSubPr>
                        <m:ctrlPr>
                          <a:rPr lang="en-US" altLang="ja-JP" i="1" smtClean="0">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𝐾</m:t>
                        </m:r>
                      </m:e>
                      <m:sub>
                        <m:r>
                          <a:rPr lang="en-US" altLang="ja-JP" i="1">
                            <a:latin typeface="Cambria Math" panose="02040503050406030204" pitchFamily="18" charset="0"/>
                            <a:ea typeface="Cambria Math" panose="02040503050406030204" pitchFamily="18" charset="0"/>
                          </a:rPr>
                          <m:t>𝐹</m:t>
                        </m:r>
                      </m:sub>
                    </m:sSub>
                  </m:oMath>
                </a14:m>
                <a:endParaRPr kumimoji="1" lang="en-US" altLang="ja-JP" dirty="0" smtClean="0"/>
              </a:p>
              <a:p>
                <a:pPr lvl="2"/>
                <a:r>
                  <a:rPr lang="ja-JP" altLang="en-US" dirty="0"/>
                  <a:t>自国の資本所有者が所有する</a:t>
                </a:r>
                <a:r>
                  <a:rPr lang="ja-JP" altLang="en-US" dirty="0" smtClean="0"/>
                  <a:t>資本</a:t>
                </a:r>
                <a14:m>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𝐾</m:t>
                        </m:r>
                      </m:e>
                    </m:acc>
                  </m:oMath>
                </a14:m>
                <a:r>
                  <a:rPr lang="ja-JP" altLang="en-US" dirty="0" smtClean="0"/>
                  <a:t>のうち、</a:t>
                </a:r>
                <a:endParaRPr lang="en-US" altLang="ja-JP" dirty="0" smtClean="0"/>
              </a:p>
              <a:p>
                <a:pPr lvl="2"/>
                <a:r>
                  <a:rPr lang="ja-JP" altLang="en-US" dirty="0" smtClean="0"/>
                  <a:t>自国</a:t>
                </a:r>
                <a:r>
                  <a:rPr lang="ja-JP" altLang="en-US" dirty="0"/>
                  <a:t>での生産に</a:t>
                </a:r>
                <a:r>
                  <a:rPr lang="ja-JP" altLang="en-US" dirty="0" smtClean="0"/>
                  <a:t>は</a:t>
                </a:r>
                <a14:m>
                  <m:oMath xmlns:m="http://schemas.openxmlformats.org/officeDocument/2006/math">
                    <m:sSub>
                      <m:sSubPr>
                        <m:ctrlPr>
                          <a:rPr lang="en-US" altLang="ja-JP" i="1" smtClean="0">
                            <a:latin typeface="Cambria Math" panose="02040503050406030204" pitchFamily="18" charset="0"/>
                          </a:rPr>
                        </m:ctrlPr>
                      </m:sSubPr>
                      <m:e>
                        <m:r>
                          <a:rPr lang="en-US" altLang="ja-JP" b="0" i="1" smtClean="0">
                            <a:latin typeface="Cambria Math" panose="02040503050406030204" pitchFamily="18" charset="0"/>
                          </a:rPr>
                          <m:t>𝐾</m:t>
                        </m:r>
                      </m:e>
                      <m:sub>
                        <m:r>
                          <a:rPr lang="en-US" altLang="ja-JP" b="0" i="1" smtClean="0">
                            <a:latin typeface="Cambria Math" panose="02040503050406030204" pitchFamily="18" charset="0"/>
                          </a:rPr>
                          <m:t>𝐹</m:t>
                        </m:r>
                      </m:sub>
                    </m:sSub>
                  </m:oMath>
                </a14:m>
                <a:r>
                  <a:rPr lang="ja-JP" altLang="en-US" dirty="0" smtClean="0"/>
                  <a:t>のみ</a:t>
                </a:r>
                <a:r>
                  <a:rPr lang="ja-JP" altLang="en-US" dirty="0"/>
                  <a:t>が投入され</a:t>
                </a:r>
                <a:r>
                  <a:rPr lang="ja-JP" altLang="en-US" dirty="0" smtClean="0"/>
                  <a:t>、</a:t>
                </a:r>
                <a:endParaRPr lang="en-US" altLang="ja-JP" dirty="0" smtClean="0"/>
              </a:p>
              <a:p>
                <a:pPr lvl="2"/>
                <a14:m>
                  <m:oMath xmlns:m="http://schemas.openxmlformats.org/officeDocument/2006/math">
                    <m:r>
                      <m:rPr>
                        <m:sty m:val="p"/>
                      </m:rPr>
                      <a:rPr lang="el-GR" altLang="ja-JP" i="1" smtClean="0">
                        <a:latin typeface="Cambria Math" panose="02040503050406030204" pitchFamily="18" charset="0"/>
                        <a:ea typeface="Cambria Math" panose="02040503050406030204" pitchFamily="18" charset="0"/>
                      </a:rPr>
                      <m:t>Δ</m:t>
                    </m:r>
                    <m:sSub>
                      <m:sSubPr>
                        <m:ctrlPr>
                          <a:rPr lang="el-GR" altLang="ja-JP" i="1" smtClean="0">
                            <a:latin typeface="Cambria Math" panose="02040503050406030204" pitchFamily="18" charset="0"/>
                            <a:ea typeface="Cambria Math" panose="02040503050406030204" pitchFamily="18" charset="0"/>
                          </a:rPr>
                        </m:ctrlPr>
                      </m:sSubPr>
                      <m:e>
                        <m:r>
                          <a:rPr lang="en-US" altLang="ja-JP" b="0" i="1" smtClean="0">
                            <a:latin typeface="Cambria Math" panose="02040503050406030204" pitchFamily="18" charset="0"/>
                            <a:ea typeface="Cambria Math" panose="02040503050406030204" pitchFamily="18" charset="0"/>
                          </a:rPr>
                          <m:t>𝐾</m:t>
                        </m:r>
                      </m:e>
                      <m:sub>
                        <m:r>
                          <a:rPr lang="en-US" altLang="ja-JP" b="0" i="1" smtClean="0">
                            <a:latin typeface="Cambria Math" panose="02040503050406030204" pitchFamily="18" charset="0"/>
                            <a:ea typeface="Cambria Math" panose="02040503050406030204" pitchFamily="18" charset="0"/>
                          </a:rPr>
                          <m:t>𝐹</m:t>
                        </m:r>
                      </m:sub>
                    </m:sSub>
                  </m:oMath>
                </a14:m>
                <a:r>
                  <a:rPr lang="ja-JP" altLang="en-US" dirty="0" smtClean="0"/>
                  <a:t>は</a:t>
                </a:r>
                <a:r>
                  <a:rPr lang="ja-JP" altLang="en-US" dirty="0"/>
                  <a:t>外国での生産に投入され、</a:t>
                </a:r>
                <a:r>
                  <a:rPr lang="ja-JP" altLang="en-US" dirty="0" smtClean="0"/>
                  <a:t>所得</a:t>
                </a:r>
                <a14:m>
                  <m:oMath xmlns:m="http://schemas.openxmlformats.org/officeDocument/2006/math">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𝑟</m:t>
                        </m:r>
                      </m:e>
                      <m:sub>
                        <m:r>
                          <a:rPr lang="en-US" altLang="ja-JP" i="1">
                            <a:latin typeface="Cambria Math" panose="02040503050406030204" pitchFamily="18" charset="0"/>
                            <a:ea typeface="Cambria Math" panose="02040503050406030204" pitchFamily="18" charset="0"/>
                          </a:rPr>
                          <m:t>𝐹</m:t>
                        </m:r>
                      </m:sub>
                    </m:sSub>
                    <m:r>
                      <m:rPr>
                        <m:sty m:val="p"/>
                      </m:rPr>
                      <a:rPr lang="el-GR" altLang="ja-JP" i="1">
                        <a:latin typeface="Cambria Math" panose="02040503050406030204" pitchFamily="18" charset="0"/>
                        <a:ea typeface="Cambria Math" panose="02040503050406030204" pitchFamily="18" charset="0"/>
                      </a:rPr>
                      <m:t>Δ</m:t>
                    </m:r>
                    <m:sSub>
                      <m:sSubPr>
                        <m:ctrlPr>
                          <a:rPr lang="el-GR"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𝐾</m:t>
                        </m:r>
                      </m:e>
                      <m:sub>
                        <m:r>
                          <a:rPr lang="en-US" altLang="ja-JP" i="1">
                            <a:latin typeface="Cambria Math" panose="02040503050406030204" pitchFamily="18" charset="0"/>
                            <a:ea typeface="Cambria Math" panose="02040503050406030204" pitchFamily="18" charset="0"/>
                          </a:rPr>
                          <m:t>𝐹</m:t>
                        </m:r>
                      </m:sub>
                    </m:sSub>
                  </m:oMath>
                </a14:m>
                <a:r>
                  <a:rPr lang="ja-JP" altLang="en-US" dirty="0" smtClean="0"/>
                  <a:t>を</a:t>
                </a:r>
                <a:r>
                  <a:rPr lang="ja-JP" altLang="en-US" dirty="0"/>
                  <a:t>稼ぎ自国の資本所有者のものと</a:t>
                </a:r>
                <a:r>
                  <a:rPr lang="ja-JP" altLang="en-US" dirty="0" smtClean="0"/>
                  <a:t>なる</a:t>
                </a:r>
                <a:endParaRPr lang="en-US" altLang="ja-JP" dirty="0" smtClean="0"/>
              </a:p>
              <a:p>
                <a:r>
                  <a:rPr lang="ja-JP" altLang="en-US" dirty="0" smtClean="0"/>
                  <a:t>自国：資本流出国（</a:t>
                </a:r>
                <a14:m>
                  <m:oMath xmlns:m="http://schemas.openxmlformats.org/officeDocument/2006/math">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r>
                      <a:rPr lang="en-US" altLang="ja-JP" b="0" i="1" smtClean="0">
                        <a:latin typeface="Cambria Math" panose="02040503050406030204" pitchFamily="18" charset="0"/>
                      </a:rPr>
                      <m:t>&gt;</m:t>
                    </m:r>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𝐾</m:t>
                        </m:r>
                      </m:e>
                      <m:sub>
                        <m:r>
                          <a:rPr lang="en-US" altLang="ja-JP" i="1">
                            <a:latin typeface="Cambria Math" panose="02040503050406030204" pitchFamily="18" charset="0"/>
                            <a:ea typeface="Cambria Math" panose="02040503050406030204" pitchFamily="18" charset="0"/>
                          </a:rPr>
                          <m:t>𝐹</m:t>
                        </m:r>
                      </m:sub>
                    </m:sSub>
                  </m:oMath>
                </a14:m>
                <a:r>
                  <a:rPr lang="ja-JP" altLang="en-US" dirty="0" smtClean="0"/>
                  <a:t>）→ 生産量は閉鎖経済に比べて減少す</a:t>
                </a:r>
                <a:r>
                  <a:rPr lang="ja-JP" altLang="en-US" dirty="0"/>
                  <a:t>る</a:t>
                </a:r>
                <a:r>
                  <a:rPr lang="ja-JP" altLang="en-US" dirty="0" smtClean="0"/>
                  <a:t>（</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𝑌</m:t>
                        </m:r>
                      </m:e>
                      <m:sub>
                        <m:r>
                          <a:rPr lang="en-US" altLang="ja-JP" i="1">
                            <a:latin typeface="Cambria Math" panose="02040503050406030204" pitchFamily="18" charset="0"/>
                          </a:rPr>
                          <m:t>𝐴</m:t>
                        </m:r>
                      </m:sub>
                    </m:sSub>
                    <m:r>
                      <a:rPr lang="en-US" altLang="ja-JP" b="0" i="1" smtClean="0">
                        <a:latin typeface="Cambria Math" panose="02040503050406030204" pitchFamily="18" charset="0"/>
                      </a:rPr>
                      <m:t>&gt;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𝑌</m:t>
                        </m:r>
                      </m:e>
                      <m:sub>
                        <m:r>
                          <a:rPr lang="en-US" altLang="ja-JP" i="1">
                            <a:latin typeface="Cambria Math" panose="02040503050406030204" pitchFamily="18" charset="0"/>
                          </a:rPr>
                          <m:t>𝐹</m:t>
                        </m:r>
                      </m:sub>
                    </m:sSub>
                  </m:oMath>
                </a14:m>
                <a:r>
                  <a:rPr lang="ja-JP" altLang="en-US" dirty="0" smtClean="0"/>
                  <a:t>）が、実質所得は増加</a:t>
                </a:r>
                <a:r>
                  <a:rPr lang="ja-JP" altLang="en-US" dirty="0"/>
                  <a:t>（</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𝑌</m:t>
                        </m:r>
                      </m:e>
                      <m:sub>
                        <m:r>
                          <a:rPr lang="en-US" altLang="ja-JP" i="1">
                            <a:latin typeface="Cambria Math" panose="02040503050406030204" pitchFamily="18" charset="0"/>
                          </a:rPr>
                          <m:t>𝐴</m:t>
                        </m:r>
                      </m:sub>
                    </m:sSub>
                    <m:r>
                      <a:rPr lang="en-US" altLang="ja-JP" b="0" i="1" smtClean="0">
                        <a:latin typeface="Cambria Math" panose="02040503050406030204" pitchFamily="18" charset="0"/>
                      </a:rPr>
                      <m:t>&lt;</m:t>
                    </m:r>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𝐼</m:t>
                        </m:r>
                      </m:e>
                      <m:sub>
                        <m:r>
                          <a:rPr lang="en-US" altLang="ja-JP" i="1">
                            <a:latin typeface="Cambria Math" panose="02040503050406030204" pitchFamily="18" charset="0"/>
                          </a:rPr>
                          <m:t>𝐹</m:t>
                        </m:r>
                      </m:sub>
                    </m:sSub>
                  </m:oMath>
                </a14:m>
                <a:r>
                  <a:rPr lang="ja-JP" altLang="en-US" dirty="0"/>
                  <a:t>）</a:t>
                </a:r>
                <a:endParaRPr kumimoji="1" lang="ja-JP" altLang="en-US" dirty="0"/>
              </a:p>
            </p:txBody>
          </p:sp>
        </mc:Choice>
        <mc:Fallback xmlns="">
          <p:sp>
            <p:nvSpPr>
              <p:cNvPr id="7" name="コンテンツ プレースホルダー 6"/>
              <p:cNvSpPr>
                <a:spLocks noGrp="1" noRot="1" noChangeAspect="1" noMove="1" noResize="1" noEditPoints="1" noAdjustHandles="1" noChangeArrowheads="1" noChangeShapeType="1" noTextEdit="1"/>
              </p:cNvSpPr>
              <p:nvPr>
                <p:ph idx="1"/>
              </p:nvPr>
            </p:nvSpPr>
            <p:spPr>
              <a:blipFill rotWithShape="0">
                <a:blip r:embed="rId2"/>
                <a:stretch>
                  <a:fillRect l="-1043" t="-2941"/>
                </a:stretch>
              </a:blipFill>
            </p:spPr>
            <p:txBody>
              <a:bodyPr/>
              <a:lstStyle/>
              <a:p>
                <a:r>
                  <a:rPr lang="ja-JP" altLang="en-US">
                    <a:noFill/>
                  </a:rPr>
                  <a:t> </a:t>
                </a:r>
              </a:p>
            </p:txBody>
          </p:sp>
        </mc:Fallback>
      </mc:AlternateContent>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16</a:t>
            </a:fld>
            <a:endParaRPr kumimoji="1" lang="ja-JP" altLang="en-US" dirty="0"/>
          </a:p>
        </p:txBody>
      </p:sp>
    </p:spTree>
    <p:extLst>
      <p:ext uri="{BB962C8B-B14F-4D97-AF65-F5344CB8AC3E}">
        <p14:creationId xmlns:p14="http://schemas.microsoft.com/office/powerpoint/2010/main" val="34541666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正方形/長方形 9"/>
              <p:cNvSpPr/>
              <p:nvPr/>
            </p:nvSpPr>
            <p:spPr>
              <a:xfrm>
                <a:off x="1933628" y="4033841"/>
                <a:ext cx="3618042" cy="217664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dirty="0" smtClean="0">
                    <a:solidFill>
                      <a:schemeClr val="tx1"/>
                    </a:solidFill>
                  </a:rPr>
                  <a:t>国内生産からの</a:t>
                </a:r>
                <a:endParaRPr lang="en-US" altLang="ja-JP" sz="2600" dirty="0" smtClean="0">
                  <a:solidFill>
                    <a:schemeClr val="tx1"/>
                  </a:solidFill>
                </a:endParaRPr>
              </a:p>
              <a:p>
                <a:pPr algn="ctr"/>
                <a:r>
                  <a:rPr lang="ja-JP" altLang="en-US" sz="2600" dirty="0" smtClean="0">
                    <a:solidFill>
                      <a:schemeClr val="tx1"/>
                    </a:solidFill>
                  </a:rPr>
                  <a:t>資本</a:t>
                </a:r>
                <a14:m>
                  <m:oMath xmlns:m="http://schemas.openxmlformats.org/officeDocument/2006/math">
                    <m:r>
                      <a:rPr lang="ja-JP" altLang="en-US" sz="2600" i="1">
                        <a:solidFill>
                          <a:schemeClr val="tx1"/>
                        </a:solidFill>
                        <a:latin typeface="Cambria Math" panose="02040503050406030204" pitchFamily="18" charset="0"/>
                      </a:rPr>
                      <m:t>所得：</m:t>
                    </m:r>
                    <m:sSub>
                      <m:sSubPr>
                        <m:ctrlPr>
                          <a:rPr lang="en-US" altLang="ja-JP" sz="2600" i="1" smtClean="0">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𝑟</m:t>
                        </m:r>
                      </m:e>
                      <m:sub>
                        <m:r>
                          <a:rPr lang="en-US" altLang="ja-JP" sz="2600" b="0" i="1" smtClean="0">
                            <a:solidFill>
                              <a:schemeClr val="tx1"/>
                            </a:solidFill>
                            <a:latin typeface="Cambria Math" panose="02040503050406030204" pitchFamily="18" charset="0"/>
                          </a:rPr>
                          <m:t>𝐹</m:t>
                        </m:r>
                      </m:sub>
                    </m:sSub>
                    <m:sSub>
                      <m:sSubPr>
                        <m:ctrlPr>
                          <a:rPr lang="en-US" altLang="ja-JP" sz="2600" b="0" i="1" smtClean="0">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𝐾</m:t>
                        </m:r>
                      </m:e>
                      <m:sub>
                        <m:r>
                          <a:rPr lang="en-US" altLang="ja-JP" sz="2600" b="0" i="1" smtClean="0">
                            <a:solidFill>
                              <a:schemeClr val="tx1"/>
                            </a:solidFill>
                            <a:latin typeface="Cambria Math" panose="02040503050406030204" pitchFamily="18" charset="0"/>
                          </a:rPr>
                          <m:t>𝐹</m:t>
                        </m:r>
                      </m:sub>
                    </m:sSub>
                  </m:oMath>
                </a14:m>
                <a:endParaRPr lang="ja-JP" altLang="en-US" sz="2600" dirty="0">
                  <a:solidFill>
                    <a:schemeClr val="tx1"/>
                  </a:solidFill>
                </a:endParaRPr>
              </a:p>
            </p:txBody>
          </p:sp>
        </mc:Choice>
        <mc:Fallback xmlns="">
          <p:sp>
            <p:nvSpPr>
              <p:cNvPr id="10" name="正方形/長方形 9"/>
              <p:cNvSpPr>
                <a:spLocks noRot="1" noChangeAspect="1" noMove="1" noResize="1" noEditPoints="1" noAdjustHandles="1" noChangeArrowheads="1" noChangeShapeType="1" noTextEdit="1"/>
              </p:cNvSpPr>
              <p:nvPr/>
            </p:nvSpPr>
            <p:spPr>
              <a:xfrm>
                <a:off x="1933628" y="4033841"/>
                <a:ext cx="3618042" cy="2176640"/>
              </a:xfrm>
              <a:prstGeom prst="rect">
                <a:avLst/>
              </a:prstGeom>
              <a:blipFill rotWithShape="0">
                <a:blip r:embed="rId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直角三角形 8"/>
              <p:cNvSpPr/>
              <p:nvPr/>
            </p:nvSpPr>
            <p:spPr>
              <a:xfrm>
                <a:off x="1923580" y="1629122"/>
                <a:ext cx="3628089" cy="2395352"/>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ja-JP" altLang="en-US" sz="2600" dirty="0" smtClean="0">
                    <a:solidFill>
                      <a:schemeClr val="tx1"/>
                    </a:solidFill>
                  </a:rPr>
                  <a:t>労働</a:t>
                </a:r>
                <a14:m>
                  <m:oMath xmlns:m="http://schemas.openxmlformats.org/officeDocument/2006/math">
                    <m:r>
                      <a:rPr lang="ja-JP" altLang="en-US" sz="2600" i="1">
                        <a:solidFill>
                          <a:schemeClr val="tx1"/>
                        </a:solidFill>
                        <a:latin typeface="Cambria Math" panose="02040503050406030204" pitchFamily="18" charset="0"/>
                      </a:rPr>
                      <m:t>所得：</m:t>
                    </m:r>
                  </m:oMath>
                </a14:m>
                <a:endParaRPr lang="en-US" altLang="ja-JP" sz="260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
                        <m:sSubPr>
                          <m:ctrlPr>
                            <a:rPr lang="en-US" altLang="ja-JP" sz="2600" i="1">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𝑤</m:t>
                          </m:r>
                        </m:e>
                        <m:sub>
                          <m:r>
                            <a:rPr lang="en-US" altLang="ja-JP" sz="2600" b="0" i="1" smtClean="0">
                              <a:solidFill>
                                <a:schemeClr val="tx1"/>
                              </a:solidFill>
                              <a:latin typeface="Cambria Math" panose="02040503050406030204" pitchFamily="18" charset="0"/>
                            </a:rPr>
                            <m:t>𝐹</m:t>
                          </m:r>
                        </m:sub>
                      </m:sSub>
                      <m:acc>
                        <m:accPr>
                          <m:chr m:val="̅"/>
                          <m:ctrlPr>
                            <a:rPr lang="en-US" altLang="ja-JP" sz="2600" i="1">
                              <a:solidFill>
                                <a:schemeClr val="tx1"/>
                              </a:solidFill>
                              <a:latin typeface="Cambria Math" panose="02040503050406030204" pitchFamily="18" charset="0"/>
                            </a:rPr>
                          </m:ctrlPr>
                        </m:accPr>
                        <m:e>
                          <m:r>
                            <a:rPr lang="en-US" altLang="ja-JP" sz="2600" i="1">
                              <a:solidFill>
                                <a:schemeClr val="tx1"/>
                              </a:solidFill>
                              <a:latin typeface="Cambria Math" panose="02040503050406030204" pitchFamily="18" charset="0"/>
                            </a:rPr>
                            <m:t>𝐿</m:t>
                          </m:r>
                        </m:e>
                      </m:acc>
                      <m:r>
                        <a:rPr lang="en-US" altLang="ja-JP" sz="2600" i="1">
                          <a:solidFill>
                            <a:schemeClr val="tx1"/>
                          </a:solidFill>
                          <a:latin typeface="Cambria Math" panose="02040503050406030204" pitchFamily="18" charset="0"/>
                        </a:rPr>
                        <m:t>=</m:t>
                      </m:r>
                      <m:sSub>
                        <m:sSubPr>
                          <m:ctrlPr>
                            <a:rPr lang="en-US" altLang="ja-JP" sz="2600" i="1">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𝑌</m:t>
                          </m:r>
                        </m:e>
                        <m:sub>
                          <m:r>
                            <a:rPr lang="en-US" altLang="ja-JP" sz="2600" b="0" i="1" smtClean="0">
                              <a:solidFill>
                                <a:schemeClr val="tx1"/>
                              </a:solidFill>
                              <a:latin typeface="Cambria Math" panose="02040503050406030204" pitchFamily="18" charset="0"/>
                            </a:rPr>
                            <m:t>𝐹</m:t>
                          </m:r>
                        </m:sub>
                      </m:sSub>
                      <m:r>
                        <a:rPr lang="en-US" altLang="ja-JP" sz="2600" i="1">
                          <a:solidFill>
                            <a:schemeClr val="tx1"/>
                          </a:solidFill>
                          <a:latin typeface="Cambria Math" panose="02040503050406030204" pitchFamily="18" charset="0"/>
                        </a:rPr>
                        <m:t>−</m:t>
                      </m:r>
                      <m:sSub>
                        <m:sSubPr>
                          <m:ctrlPr>
                            <a:rPr lang="en-US" altLang="ja-JP" sz="2600" i="1">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𝑟</m:t>
                          </m:r>
                        </m:e>
                        <m:sub>
                          <m:r>
                            <a:rPr lang="en-US" altLang="ja-JP" sz="2600" b="0" i="1" smtClean="0">
                              <a:solidFill>
                                <a:schemeClr val="tx1"/>
                              </a:solidFill>
                              <a:latin typeface="Cambria Math" panose="02040503050406030204" pitchFamily="18" charset="0"/>
                            </a:rPr>
                            <m:t>𝐹</m:t>
                          </m:r>
                        </m:sub>
                      </m:sSub>
                      <m:sSub>
                        <m:sSubPr>
                          <m:ctrlPr>
                            <a:rPr lang="en-US" altLang="ja-JP" sz="2600" i="1" smtClean="0">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𝐾</m:t>
                          </m:r>
                        </m:e>
                        <m:sub>
                          <m:r>
                            <a:rPr lang="en-US" altLang="ja-JP" sz="2600" i="1">
                              <a:solidFill>
                                <a:schemeClr val="tx1"/>
                              </a:solidFill>
                              <a:latin typeface="Cambria Math" panose="02040503050406030204" pitchFamily="18" charset="0"/>
                            </a:rPr>
                            <m:t>𝐹</m:t>
                          </m:r>
                        </m:sub>
                      </m:sSub>
                    </m:oMath>
                  </m:oMathPara>
                </a14:m>
                <a:endParaRPr lang="ja-JP" altLang="en-US" sz="2600" dirty="0">
                  <a:solidFill>
                    <a:schemeClr val="tx1"/>
                  </a:solidFill>
                </a:endParaRPr>
              </a:p>
            </p:txBody>
          </p:sp>
        </mc:Choice>
        <mc:Fallback xmlns="">
          <p:sp>
            <p:nvSpPr>
              <p:cNvPr id="9" name="直角三角形 8"/>
              <p:cNvSpPr>
                <a:spLocks noRot="1" noChangeAspect="1" noMove="1" noResize="1" noEditPoints="1" noAdjustHandles="1" noChangeArrowheads="1" noChangeShapeType="1" noTextEdit="1"/>
              </p:cNvSpPr>
              <p:nvPr/>
            </p:nvSpPr>
            <p:spPr>
              <a:xfrm>
                <a:off x="1923580" y="1629122"/>
                <a:ext cx="3628089" cy="2395352"/>
              </a:xfrm>
              <a:prstGeom prst="rtTriangle">
                <a:avLst/>
              </a:prstGeom>
              <a:blipFill rotWithShape="0">
                <a:blip r:embed="rId3"/>
                <a:stretch>
                  <a:fillRect/>
                </a:stretch>
              </a:blipFill>
            </p:spPr>
            <p:txBody>
              <a:bodyPr/>
              <a:lstStyle/>
              <a:p>
                <a:r>
                  <a:rPr lang="ja-JP" altLang="en-US">
                    <a:noFill/>
                  </a:rPr>
                  <a:t> </a:t>
                </a:r>
              </a:p>
            </p:txBody>
          </p:sp>
        </mc:Fallback>
      </mc:AlternateContent>
      <p:cxnSp>
        <p:nvCxnSpPr>
          <p:cNvPr id="2" name="直線コネクタ 1"/>
          <p:cNvCxnSpPr/>
          <p:nvPr/>
        </p:nvCxnSpPr>
        <p:spPr>
          <a:xfrm>
            <a:off x="1923580" y="1120622"/>
            <a:ext cx="0" cy="5114611"/>
          </a:xfrm>
          <a:prstGeom prst="line">
            <a:avLst/>
          </a:prstGeom>
        </p:spPr>
        <p:style>
          <a:lnRef idx="1">
            <a:schemeClr val="dk1"/>
          </a:lnRef>
          <a:fillRef idx="0">
            <a:schemeClr val="dk1"/>
          </a:fillRef>
          <a:effectRef idx="0">
            <a:schemeClr val="dk1"/>
          </a:effectRef>
          <a:fontRef idx="minor">
            <a:schemeClr val="tx1"/>
          </a:fontRef>
        </p:style>
      </p:cxnSp>
      <p:cxnSp>
        <p:nvCxnSpPr>
          <p:cNvPr id="3" name="直線コネクタ 2"/>
          <p:cNvCxnSpPr>
            <a:cxnSpLocks/>
          </p:cNvCxnSpPr>
          <p:nvPr/>
        </p:nvCxnSpPr>
        <p:spPr>
          <a:xfrm>
            <a:off x="1933628" y="6232755"/>
            <a:ext cx="7307638" cy="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 name="テキスト ボックス 4"/>
              <p:cNvSpPr txBox="1"/>
              <p:nvPr/>
            </p:nvSpPr>
            <p:spPr>
              <a:xfrm>
                <a:off x="1674857" y="6251133"/>
                <a:ext cx="28482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400" i="1" smtClean="0">
                          <a:latin typeface="Cambria Math" panose="02040503050406030204" pitchFamily="18" charset="0"/>
                        </a:rPr>
                        <m:t>𝑂</m:t>
                      </m:r>
                    </m:oMath>
                  </m:oMathPara>
                </a14:m>
                <a:endParaRPr kumimoji="1" lang="ja-JP" altLang="en-US" sz="2400" dirty="0"/>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1674857" y="6251133"/>
                <a:ext cx="284822" cy="369332"/>
              </a:xfrm>
              <a:prstGeom prst="rect">
                <a:avLst/>
              </a:prstGeom>
              <a:blipFill rotWithShape="0">
                <a:blip r:embed="rId4"/>
                <a:stretch>
                  <a:fillRect l="-26087" r="-23913"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p:cNvSpPr txBox="1"/>
              <p:nvPr/>
            </p:nvSpPr>
            <p:spPr>
              <a:xfrm>
                <a:off x="1533151" y="982122"/>
                <a:ext cx="22153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400" i="1" smtClean="0">
                          <a:latin typeface="Cambria Math" panose="02040503050406030204" pitchFamily="18" charset="0"/>
                        </a:rPr>
                        <m:t>𝑟</m:t>
                      </m:r>
                    </m:oMath>
                  </m:oMathPara>
                </a14:m>
                <a:endParaRPr kumimoji="1" lang="ja-JP" altLang="en-US" sz="2400" dirty="0"/>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1533151" y="982122"/>
                <a:ext cx="221536" cy="369332"/>
              </a:xfrm>
              <a:prstGeom prst="rect">
                <a:avLst/>
              </a:prstGeom>
              <a:blipFill rotWithShape="0">
                <a:blip r:embed="rId5"/>
                <a:stretch>
                  <a:fillRect l="-19444" r="-16667"/>
                </a:stretch>
              </a:blipFill>
            </p:spPr>
            <p:txBody>
              <a:bodyPr/>
              <a:lstStyle/>
              <a:p>
                <a:r>
                  <a:rPr lang="ja-JP" altLang="en-US">
                    <a:noFill/>
                  </a:rPr>
                  <a:t> </a:t>
                </a:r>
              </a:p>
            </p:txBody>
          </p:sp>
        </mc:Fallback>
      </mc:AlternateContent>
      <p:cxnSp>
        <p:nvCxnSpPr>
          <p:cNvPr id="8" name="直線コネクタ 7"/>
          <p:cNvCxnSpPr>
            <a:cxnSpLocks/>
          </p:cNvCxnSpPr>
          <p:nvPr/>
        </p:nvCxnSpPr>
        <p:spPr>
          <a:xfrm>
            <a:off x="1933628" y="1629122"/>
            <a:ext cx="4939162" cy="3271834"/>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1" name="テキスト ボックス 10"/>
              <p:cNvSpPr txBox="1"/>
              <p:nvPr/>
            </p:nvSpPr>
            <p:spPr>
              <a:xfrm>
                <a:off x="2651233" y="1734799"/>
                <a:ext cx="66934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b="0" i="1" smtClean="0">
                              <a:latin typeface="Cambria Math" panose="02040503050406030204" pitchFamily="18" charset="0"/>
                            </a:rPr>
                          </m:ctrlPr>
                        </m:sSubPr>
                        <m:e>
                          <m:r>
                            <a:rPr lang="en-US" altLang="ja-JP" sz="2400" i="1">
                              <a:latin typeface="Cambria Math" panose="02040503050406030204" pitchFamily="18" charset="0"/>
                            </a:rPr>
                            <m:t>𝑀𝑃</m:t>
                          </m:r>
                        </m:e>
                        <m:sub>
                          <m:r>
                            <a:rPr kumimoji="1" lang="en-US" altLang="ja-JP" sz="2400" b="0" i="1" smtClean="0">
                              <a:latin typeface="Cambria Math" panose="02040503050406030204" pitchFamily="18" charset="0"/>
                            </a:rPr>
                            <m:t>𝐾</m:t>
                          </m:r>
                        </m:sub>
                      </m:sSub>
                    </m:oMath>
                  </m:oMathPara>
                </a14:m>
                <a:endParaRPr kumimoji="1" lang="ja-JP" altLang="en-US" sz="2400" dirty="0"/>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2651233" y="1734799"/>
                <a:ext cx="669349" cy="369332"/>
              </a:xfrm>
              <a:prstGeom prst="rect">
                <a:avLst/>
              </a:prstGeom>
              <a:blipFill rotWithShape="0">
                <a:blip r:embed="rId6"/>
                <a:stretch>
                  <a:fillRect l="-10909" r="-2727" b="-15000"/>
                </a:stretch>
              </a:blipFill>
            </p:spPr>
            <p:txBody>
              <a:bodyPr/>
              <a:lstStyle/>
              <a:p>
                <a:r>
                  <a:rPr lang="ja-JP" altLang="en-US">
                    <a:noFill/>
                  </a:rPr>
                  <a:t> </a:t>
                </a:r>
              </a:p>
            </p:txBody>
          </p:sp>
        </mc:Fallback>
      </mc:AlternateContent>
      <p:cxnSp>
        <p:nvCxnSpPr>
          <p:cNvPr id="13" name="直線コネクタ 12"/>
          <p:cNvCxnSpPr/>
          <p:nvPr/>
        </p:nvCxnSpPr>
        <p:spPr>
          <a:xfrm>
            <a:off x="6887444" y="1210722"/>
            <a:ext cx="0" cy="5022033"/>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6" name="テキスト ボックス 15"/>
              <p:cNvSpPr txBox="1"/>
              <p:nvPr/>
            </p:nvSpPr>
            <p:spPr>
              <a:xfrm>
                <a:off x="6755584" y="6277304"/>
                <a:ext cx="29302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kumimoji="1" lang="en-US" altLang="ja-JP" sz="2400" i="1" smtClean="0">
                              <a:latin typeface="Cambria Math" panose="02040503050406030204" pitchFamily="18" charset="0"/>
                            </a:rPr>
                          </m:ctrlPr>
                        </m:accPr>
                        <m:e>
                          <m:r>
                            <a:rPr lang="en-US" altLang="ja-JP" sz="2400" i="1">
                              <a:latin typeface="Cambria Math" panose="02040503050406030204" pitchFamily="18" charset="0"/>
                            </a:rPr>
                            <m:t>𝐾</m:t>
                          </m:r>
                        </m:e>
                      </m:acc>
                    </m:oMath>
                  </m:oMathPara>
                </a14:m>
                <a:endParaRPr kumimoji="1" lang="ja-JP" altLang="en-US" sz="2400" dirty="0"/>
              </a:p>
            </p:txBody>
          </p:sp>
        </mc:Choice>
        <mc:Fallback xmlns="">
          <p:sp>
            <p:nvSpPr>
              <p:cNvPr id="16" name="テキスト ボックス 15"/>
              <p:cNvSpPr txBox="1">
                <a:spLocks noRot="1" noChangeAspect="1" noMove="1" noResize="1" noEditPoints="1" noAdjustHandles="1" noChangeArrowheads="1" noChangeShapeType="1" noTextEdit="1"/>
              </p:cNvSpPr>
              <p:nvPr/>
            </p:nvSpPr>
            <p:spPr>
              <a:xfrm>
                <a:off x="6755584" y="6277304"/>
                <a:ext cx="293029" cy="369332"/>
              </a:xfrm>
              <a:prstGeom prst="rect">
                <a:avLst/>
              </a:prstGeom>
              <a:blipFill rotWithShape="0">
                <a:blip r:embed="rId7"/>
                <a:stretch>
                  <a:fillRect l="-22917" t="-5000" r="-41667"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p:cNvSpPr txBox="1"/>
              <p:nvPr/>
            </p:nvSpPr>
            <p:spPr>
              <a:xfrm>
                <a:off x="7023318" y="4622274"/>
                <a:ext cx="39344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𝐸</m:t>
                          </m:r>
                        </m:e>
                        <m:sub>
                          <m:r>
                            <a:rPr kumimoji="1" lang="en-US" altLang="ja-JP" sz="2400" b="0" i="1" smtClean="0">
                              <a:latin typeface="Cambria Math" panose="02040503050406030204" pitchFamily="18" charset="0"/>
                            </a:rPr>
                            <m:t>𝐴</m:t>
                          </m:r>
                        </m:sub>
                      </m:sSub>
                    </m:oMath>
                  </m:oMathPara>
                </a14:m>
                <a:endParaRPr kumimoji="1" lang="ja-JP" altLang="en-US" sz="2400" dirty="0"/>
              </a:p>
            </p:txBody>
          </p:sp>
        </mc:Choice>
        <mc:Fallback xmlns="">
          <p:sp>
            <p:nvSpPr>
              <p:cNvPr id="19" name="テキスト ボックス 18"/>
              <p:cNvSpPr txBox="1">
                <a:spLocks noRot="1" noChangeAspect="1" noMove="1" noResize="1" noEditPoints="1" noAdjustHandles="1" noChangeArrowheads="1" noChangeShapeType="1" noTextEdit="1"/>
              </p:cNvSpPr>
              <p:nvPr/>
            </p:nvSpPr>
            <p:spPr>
              <a:xfrm>
                <a:off x="7023318" y="4622274"/>
                <a:ext cx="393441" cy="369332"/>
              </a:xfrm>
              <a:prstGeom prst="rect">
                <a:avLst/>
              </a:prstGeom>
              <a:blipFill rotWithShape="0">
                <a:blip r:embed="rId8"/>
                <a:stretch>
                  <a:fillRect l="-16923" r="-7692" b="-14754"/>
                </a:stretch>
              </a:blipFill>
            </p:spPr>
            <p:txBody>
              <a:bodyPr/>
              <a:lstStyle/>
              <a:p>
                <a:r>
                  <a:rPr lang="ja-JP" altLang="en-US">
                    <a:noFill/>
                  </a:rPr>
                  <a:t> </a:t>
                </a:r>
              </a:p>
            </p:txBody>
          </p:sp>
        </mc:Fallback>
      </mc:AlternateContent>
      <p:cxnSp>
        <p:nvCxnSpPr>
          <p:cNvPr id="15" name="直線コネクタ 14"/>
          <p:cNvCxnSpPr/>
          <p:nvPr/>
        </p:nvCxnSpPr>
        <p:spPr>
          <a:xfrm>
            <a:off x="9241266" y="1114470"/>
            <a:ext cx="0" cy="5114611"/>
          </a:xfrm>
          <a:prstGeom prst="line">
            <a:avLst/>
          </a:prstGeom>
        </p:spPr>
        <p:style>
          <a:lnRef idx="1">
            <a:schemeClr val="dk1"/>
          </a:lnRef>
          <a:fillRef idx="0">
            <a:schemeClr val="dk1"/>
          </a:fillRef>
          <a:effectRef idx="0">
            <a:schemeClr val="dk1"/>
          </a:effectRef>
          <a:fontRef idx="minor">
            <a:schemeClr val="tx1"/>
          </a:fontRef>
        </p:style>
      </p:cxnSp>
      <p:cxnSp>
        <p:nvCxnSpPr>
          <p:cNvPr id="18" name="直線コネクタ 17"/>
          <p:cNvCxnSpPr>
            <a:cxnSpLocks/>
          </p:cNvCxnSpPr>
          <p:nvPr/>
        </p:nvCxnSpPr>
        <p:spPr>
          <a:xfrm>
            <a:off x="2355043" y="6232755"/>
            <a:ext cx="6891530" cy="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0" name="テキスト ボックス 19"/>
              <p:cNvSpPr txBox="1"/>
              <p:nvPr/>
            </p:nvSpPr>
            <p:spPr>
              <a:xfrm>
                <a:off x="9163062" y="6251133"/>
                <a:ext cx="40658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400" b="0" i="1" smtClean="0">
                              <a:latin typeface="Cambria Math" panose="02040503050406030204" pitchFamily="18" charset="0"/>
                            </a:rPr>
                          </m:ctrlPr>
                        </m:sSupPr>
                        <m:e>
                          <m:r>
                            <a:rPr lang="en-US" altLang="ja-JP" sz="2400" i="1">
                              <a:latin typeface="Cambria Math" panose="02040503050406030204" pitchFamily="18" charset="0"/>
                            </a:rPr>
                            <m:t>𝑂</m:t>
                          </m:r>
                        </m:e>
                        <m:sup>
                          <m:r>
                            <a:rPr kumimoji="1" lang="en-US" altLang="ja-JP" sz="2400" b="0" i="1" smtClean="0">
                              <a:latin typeface="Cambria Math" panose="02040503050406030204" pitchFamily="18" charset="0"/>
                            </a:rPr>
                            <m:t>∗</m:t>
                          </m:r>
                        </m:sup>
                      </m:sSup>
                    </m:oMath>
                  </m:oMathPara>
                </a14:m>
                <a:endParaRPr kumimoji="1" lang="ja-JP" altLang="en-US" sz="2400" dirty="0"/>
              </a:p>
            </p:txBody>
          </p:sp>
        </mc:Choice>
        <mc:Fallback xmlns="">
          <p:sp>
            <p:nvSpPr>
              <p:cNvPr id="20" name="テキスト ボックス 19"/>
              <p:cNvSpPr txBox="1">
                <a:spLocks noRot="1" noChangeAspect="1" noMove="1" noResize="1" noEditPoints="1" noAdjustHandles="1" noChangeArrowheads="1" noChangeShapeType="1" noTextEdit="1"/>
              </p:cNvSpPr>
              <p:nvPr/>
            </p:nvSpPr>
            <p:spPr>
              <a:xfrm>
                <a:off x="9163062" y="6251133"/>
                <a:ext cx="406585" cy="369332"/>
              </a:xfrm>
              <a:prstGeom prst="rect">
                <a:avLst/>
              </a:prstGeom>
              <a:blipFill rotWithShape="0">
                <a:blip r:embed="rId9"/>
                <a:stretch>
                  <a:fillRect l="-16418" r="-1493"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p:cNvSpPr txBox="1"/>
              <p:nvPr/>
            </p:nvSpPr>
            <p:spPr>
              <a:xfrm>
                <a:off x="9366355" y="1114470"/>
                <a:ext cx="35157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400" i="1" smtClean="0">
                              <a:latin typeface="Cambria Math" panose="02040503050406030204" pitchFamily="18" charset="0"/>
                            </a:rPr>
                          </m:ctrlPr>
                        </m:sSupPr>
                        <m:e>
                          <m:r>
                            <a:rPr kumimoji="1" lang="en-US" altLang="ja-JP" sz="2400" b="0" i="1" smtClean="0">
                              <a:latin typeface="Cambria Math" panose="02040503050406030204" pitchFamily="18" charset="0"/>
                            </a:rPr>
                            <m:t>𝑟</m:t>
                          </m:r>
                        </m:e>
                        <m:sup>
                          <m:r>
                            <a:rPr kumimoji="1" lang="en-US" altLang="ja-JP" sz="2400" b="0" i="1" smtClean="0">
                              <a:latin typeface="Cambria Math" panose="02040503050406030204" pitchFamily="18" charset="0"/>
                            </a:rPr>
                            <m:t>∗</m:t>
                          </m:r>
                        </m:sup>
                      </m:sSup>
                    </m:oMath>
                  </m:oMathPara>
                </a14:m>
                <a:endParaRPr kumimoji="1" lang="ja-JP" altLang="en-US" sz="2400" dirty="0"/>
              </a:p>
            </p:txBody>
          </p:sp>
        </mc:Choice>
        <mc:Fallback xmlns="">
          <p:sp>
            <p:nvSpPr>
              <p:cNvPr id="22" name="テキスト ボックス 21"/>
              <p:cNvSpPr txBox="1">
                <a:spLocks noRot="1" noChangeAspect="1" noMove="1" noResize="1" noEditPoints="1" noAdjustHandles="1" noChangeArrowheads="1" noChangeShapeType="1" noTextEdit="1"/>
              </p:cNvSpPr>
              <p:nvPr/>
            </p:nvSpPr>
            <p:spPr>
              <a:xfrm>
                <a:off x="9366355" y="1114470"/>
                <a:ext cx="351571" cy="369332"/>
              </a:xfrm>
              <a:prstGeom prst="rect">
                <a:avLst/>
              </a:prstGeom>
              <a:blipFill rotWithShape="0">
                <a:blip r:embed="rId10"/>
                <a:stretch>
                  <a:fillRect l="-10345" r="-1724"/>
                </a:stretch>
              </a:blipFill>
            </p:spPr>
            <p:txBody>
              <a:bodyPr/>
              <a:lstStyle/>
              <a:p>
                <a:r>
                  <a:rPr lang="ja-JP" altLang="en-US">
                    <a:noFill/>
                  </a:rPr>
                  <a:t> </a:t>
                </a:r>
              </a:p>
            </p:txBody>
          </p:sp>
        </mc:Fallback>
      </mc:AlternateContent>
      <p:cxnSp>
        <p:nvCxnSpPr>
          <p:cNvPr id="23" name="直線コネクタ 22"/>
          <p:cNvCxnSpPr>
            <a:cxnSpLocks/>
          </p:cNvCxnSpPr>
          <p:nvPr/>
        </p:nvCxnSpPr>
        <p:spPr>
          <a:xfrm flipH="1">
            <a:off x="5551669" y="1478292"/>
            <a:ext cx="3717929" cy="2555548"/>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4" name="テキスト ボックス 23"/>
              <p:cNvSpPr txBox="1"/>
              <p:nvPr/>
            </p:nvSpPr>
            <p:spPr>
              <a:xfrm>
                <a:off x="7708921" y="1732745"/>
                <a:ext cx="66934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2400" b="0" i="1" smtClean="0">
                              <a:latin typeface="Cambria Math" panose="02040503050406030204" pitchFamily="18" charset="0"/>
                            </a:rPr>
                          </m:ctrlPr>
                        </m:sSubSupPr>
                        <m:e>
                          <m:r>
                            <a:rPr lang="en-US" altLang="ja-JP" sz="2400" i="1">
                              <a:latin typeface="Cambria Math" panose="02040503050406030204" pitchFamily="18" charset="0"/>
                            </a:rPr>
                            <m:t>𝑀𝑃</m:t>
                          </m:r>
                        </m:e>
                        <m:sub>
                          <m:r>
                            <a:rPr lang="en-US" altLang="ja-JP" sz="2400" i="1">
                              <a:latin typeface="Cambria Math" panose="02040503050406030204" pitchFamily="18" charset="0"/>
                            </a:rPr>
                            <m:t>𝐾</m:t>
                          </m:r>
                        </m:sub>
                        <m:sup>
                          <m:r>
                            <a:rPr lang="en-US" altLang="ja-JP" sz="2400" b="0" i="1" smtClean="0">
                              <a:latin typeface="Cambria Math" panose="02040503050406030204" pitchFamily="18" charset="0"/>
                            </a:rPr>
                            <m:t>∗</m:t>
                          </m:r>
                        </m:sup>
                      </m:sSubSup>
                    </m:oMath>
                  </m:oMathPara>
                </a14:m>
                <a:endParaRPr kumimoji="1" lang="ja-JP" altLang="en-US" sz="2400" dirty="0"/>
              </a:p>
            </p:txBody>
          </p:sp>
        </mc:Choice>
        <mc:Fallback xmlns="">
          <p:sp>
            <p:nvSpPr>
              <p:cNvPr id="24" name="テキスト ボックス 23"/>
              <p:cNvSpPr txBox="1">
                <a:spLocks noRot="1" noChangeAspect="1" noMove="1" noResize="1" noEditPoints="1" noAdjustHandles="1" noChangeArrowheads="1" noChangeShapeType="1" noTextEdit="1"/>
              </p:cNvSpPr>
              <p:nvPr/>
            </p:nvSpPr>
            <p:spPr>
              <a:xfrm>
                <a:off x="7708921" y="1732745"/>
                <a:ext cx="669349" cy="369332"/>
              </a:xfrm>
              <a:prstGeom prst="rect">
                <a:avLst/>
              </a:prstGeom>
              <a:blipFill rotWithShape="0">
                <a:blip r:embed="rId11"/>
                <a:stretch>
                  <a:fillRect l="-11009" r="-3670" b="-14754"/>
                </a:stretch>
              </a:blipFill>
            </p:spPr>
            <p:txBody>
              <a:bodyPr/>
              <a:lstStyle/>
              <a:p>
                <a:r>
                  <a:rPr lang="ja-JP" altLang="en-US">
                    <a:noFill/>
                  </a:rPr>
                  <a:t> </a:t>
                </a:r>
              </a:p>
            </p:txBody>
          </p:sp>
        </mc:Fallback>
      </mc:AlternateContent>
      <p:cxnSp>
        <p:nvCxnSpPr>
          <p:cNvPr id="30" name="直線コネクタ 29"/>
          <p:cNvCxnSpPr>
            <a:cxnSpLocks/>
          </p:cNvCxnSpPr>
          <p:nvPr/>
        </p:nvCxnSpPr>
        <p:spPr>
          <a:xfrm>
            <a:off x="1933628" y="4026479"/>
            <a:ext cx="7312945"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31" name="直線コネクタ 30"/>
          <p:cNvCxnSpPr>
            <a:cxnSpLocks/>
          </p:cNvCxnSpPr>
          <p:nvPr/>
        </p:nvCxnSpPr>
        <p:spPr>
          <a:xfrm>
            <a:off x="5551669" y="4024474"/>
            <a:ext cx="0" cy="2217908"/>
          </a:xfrm>
          <a:prstGeom prst="line">
            <a:avLst/>
          </a:prstGeom>
          <a:ln w="6350">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33" name="テキスト ボックス 32"/>
              <p:cNvSpPr txBox="1"/>
              <p:nvPr/>
            </p:nvSpPr>
            <p:spPr>
              <a:xfrm>
                <a:off x="1520495" y="3752601"/>
                <a:ext cx="32970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𝑟</m:t>
                          </m:r>
                        </m:e>
                        <m:sub>
                          <m:r>
                            <a:rPr kumimoji="1" lang="en-US" altLang="ja-JP" sz="2400" b="0" i="1" smtClean="0">
                              <a:latin typeface="Cambria Math" panose="02040503050406030204" pitchFamily="18" charset="0"/>
                            </a:rPr>
                            <m:t>𝐹</m:t>
                          </m:r>
                        </m:sub>
                      </m:sSub>
                    </m:oMath>
                  </m:oMathPara>
                </a14:m>
                <a:endParaRPr kumimoji="1" lang="ja-JP" altLang="en-US" sz="2400" dirty="0"/>
              </a:p>
            </p:txBody>
          </p:sp>
        </mc:Choice>
        <mc:Fallback xmlns="">
          <p:sp>
            <p:nvSpPr>
              <p:cNvPr id="33" name="テキスト ボックス 32"/>
              <p:cNvSpPr txBox="1">
                <a:spLocks noRot="1" noChangeAspect="1" noMove="1" noResize="1" noEditPoints="1" noAdjustHandles="1" noChangeArrowheads="1" noChangeShapeType="1" noTextEdit="1"/>
              </p:cNvSpPr>
              <p:nvPr/>
            </p:nvSpPr>
            <p:spPr>
              <a:xfrm>
                <a:off x="1520495" y="3752601"/>
                <a:ext cx="329706" cy="369332"/>
              </a:xfrm>
              <a:prstGeom prst="rect">
                <a:avLst/>
              </a:prstGeom>
              <a:blipFill rotWithShape="0">
                <a:blip r:embed="rId12"/>
                <a:stretch>
                  <a:fillRect l="-12727" r="-7273" b="-15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4" name="テキスト ボックス 33"/>
              <p:cNvSpPr txBox="1"/>
              <p:nvPr/>
            </p:nvSpPr>
            <p:spPr>
              <a:xfrm>
                <a:off x="9312989" y="3812109"/>
                <a:ext cx="32970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𝑟</m:t>
                          </m:r>
                        </m:e>
                        <m:sub>
                          <m:r>
                            <a:rPr kumimoji="1" lang="en-US" altLang="ja-JP" sz="2400" b="0" i="1" smtClean="0">
                              <a:latin typeface="Cambria Math" panose="02040503050406030204" pitchFamily="18" charset="0"/>
                            </a:rPr>
                            <m:t>𝐹</m:t>
                          </m:r>
                        </m:sub>
                      </m:sSub>
                    </m:oMath>
                  </m:oMathPara>
                </a14:m>
                <a:endParaRPr kumimoji="1" lang="ja-JP" altLang="en-US" sz="2400" dirty="0"/>
              </a:p>
            </p:txBody>
          </p:sp>
        </mc:Choice>
        <mc:Fallback xmlns="">
          <p:sp>
            <p:nvSpPr>
              <p:cNvPr id="34" name="テキスト ボックス 33"/>
              <p:cNvSpPr txBox="1">
                <a:spLocks noRot="1" noChangeAspect="1" noMove="1" noResize="1" noEditPoints="1" noAdjustHandles="1" noChangeArrowheads="1" noChangeShapeType="1" noTextEdit="1"/>
              </p:cNvSpPr>
              <p:nvPr/>
            </p:nvSpPr>
            <p:spPr>
              <a:xfrm>
                <a:off x="9312989" y="3812109"/>
                <a:ext cx="329706" cy="369332"/>
              </a:xfrm>
              <a:prstGeom prst="rect">
                <a:avLst/>
              </a:prstGeom>
              <a:blipFill rotWithShape="0">
                <a:blip r:embed="rId13"/>
                <a:stretch>
                  <a:fillRect l="-14815" r="-9259" b="-131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 name="テキスト ボックス 38"/>
              <p:cNvSpPr txBox="1"/>
              <p:nvPr/>
            </p:nvSpPr>
            <p:spPr>
              <a:xfrm>
                <a:off x="5422594" y="6264656"/>
                <a:ext cx="32970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𝐾</m:t>
                          </m:r>
                        </m:e>
                        <m:sub>
                          <m:r>
                            <a:rPr kumimoji="1" lang="en-US" altLang="ja-JP" sz="2400" b="0" i="1" smtClean="0">
                              <a:latin typeface="Cambria Math" panose="02040503050406030204" pitchFamily="18" charset="0"/>
                            </a:rPr>
                            <m:t>𝐹</m:t>
                          </m:r>
                        </m:sub>
                      </m:sSub>
                    </m:oMath>
                  </m:oMathPara>
                </a14:m>
                <a:endParaRPr kumimoji="1" lang="ja-JP" altLang="en-US" sz="2400" dirty="0"/>
              </a:p>
            </p:txBody>
          </p:sp>
        </mc:Choice>
        <mc:Fallback xmlns="">
          <p:sp>
            <p:nvSpPr>
              <p:cNvPr id="39" name="テキスト ボックス 38"/>
              <p:cNvSpPr txBox="1">
                <a:spLocks noRot="1" noChangeAspect="1" noMove="1" noResize="1" noEditPoints="1" noAdjustHandles="1" noChangeArrowheads="1" noChangeShapeType="1" noTextEdit="1"/>
              </p:cNvSpPr>
              <p:nvPr/>
            </p:nvSpPr>
            <p:spPr>
              <a:xfrm>
                <a:off x="5422594" y="6264656"/>
                <a:ext cx="329706" cy="369332"/>
              </a:xfrm>
              <a:prstGeom prst="rect">
                <a:avLst/>
              </a:prstGeom>
              <a:blipFill rotWithShape="0">
                <a:blip r:embed="rId14"/>
                <a:stretch>
                  <a:fillRect l="-33333" r="-22222" b="-15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3" name="テキスト ボックス 42"/>
              <p:cNvSpPr txBox="1"/>
              <p:nvPr/>
            </p:nvSpPr>
            <p:spPr>
              <a:xfrm>
                <a:off x="5325028" y="3461344"/>
                <a:ext cx="40626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𝐸</m:t>
                          </m:r>
                        </m:e>
                        <m:sub>
                          <m:r>
                            <a:rPr kumimoji="1" lang="en-US" altLang="ja-JP" sz="2400" b="0" i="1" smtClean="0">
                              <a:latin typeface="Cambria Math" panose="02040503050406030204" pitchFamily="18" charset="0"/>
                            </a:rPr>
                            <m:t>𝐹</m:t>
                          </m:r>
                        </m:sub>
                      </m:sSub>
                    </m:oMath>
                  </m:oMathPara>
                </a14:m>
                <a:endParaRPr kumimoji="1" lang="ja-JP" altLang="en-US" sz="2400" dirty="0"/>
              </a:p>
            </p:txBody>
          </p:sp>
        </mc:Choice>
        <mc:Fallback xmlns="">
          <p:sp>
            <p:nvSpPr>
              <p:cNvPr id="43" name="テキスト ボックス 42"/>
              <p:cNvSpPr txBox="1">
                <a:spLocks noRot="1" noChangeAspect="1" noMove="1" noResize="1" noEditPoints="1" noAdjustHandles="1" noChangeArrowheads="1" noChangeShapeType="1" noTextEdit="1"/>
              </p:cNvSpPr>
              <p:nvPr/>
            </p:nvSpPr>
            <p:spPr>
              <a:xfrm>
                <a:off x="5325028" y="3461344"/>
                <a:ext cx="406265" cy="369332"/>
              </a:xfrm>
              <a:prstGeom prst="rect">
                <a:avLst/>
              </a:prstGeom>
              <a:blipFill rotWithShape="0">
                <a:blip r:embed="rId15"/>
                <a:stretch>
                  <a:fillRect l="-18182" r="-4545" b="-15000"/>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17</a:t>
            </a:fld>
            <a:endParaRPr kumimoji="1" lang="ja-JP" altLang="en-US" dirty="0"/>
          </a:p>
        </p:txBody>
      </p:sp>
      <mc:AlternateContent xmlns:mc="http://schemas.openxmlformats.org/markup-compatibility/2006" xmlns:a14="http://schemas.microsoft.com/office/drawing/2010/main">
        <mc:Choice Requires="a14">
          <p:sp>
            <p:nvSpPr>
              <p:cNvPr id="40" name="正方形/長方形 39"/>
              <p:cNvSpPr/>
              <p:nvPr/>
            </p:nvSpPr>
            <p:spPr>
              <a:xfrm>
                <a:off x="5553132" y="4019326"/>
                <a:ext cx="1329705" cy="2197078"/>
              </a:xfrm>
              <a:prstGeom prst="rect">
                <a:avLst/>
              </a:prstGeom>
              <a:solidFill>
                <a:schemeClr val="accent4">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2600" dirty="0" smtClean="0">
                    <a:solidFill>
                      <a:schemeClr val="tx1"/>
                    </a:solidFill>
                  </a:rPr>
                  <a:t>外国での生産からの資本</a:t>
                </a:r>
                <a14:m>
                  <m:oMath xmlns:m="http://schemas.openxmlformats.org/officeDocument/2006/math">
                    <m:r>
                      <a:rPr lang="ja-JP" altLang="en-US" sz="2600" i="1">
                        <a:solidFill>
                          <a:schemeClr val="tx1"/>
                        </a:solidFill>
                        <a:latin typeface="Cambria Math" panose="02040503050406030204" pitchFamily="18" charset="0"/>
                      </a:rPr>
                      <m:t>所得：</m:t>
                    </m:r>
                    <m:sSub>
                      <m:sSubPr>
                        <m:ctrlPr>
                          <a:rPr lang="en-US" altLang="ja-JP" sz="2600" i="1" smtClean="0">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𝑟</m:t>
                        </m:r>
                      </m:e>
                      <m:sub>
                        <m:r>
                          <a:rPr lang="en-US" altLang="ja-JP" sz="2600" b="0" i="1" smtClean="0">
                            <a:solidFill>
                              <a:schemeClr val="tx1"/>
                            </a:solidFill>
                            <a:latin typeface="Cambria Math" panose="02040503050406030204" pitchFamily="18" charset="0"/>
                          </a:rPr>
                          <m:t>𝐹</m:t>
                        </m:r>
                      </m:sub>
                    </m:sSub>
                    <m:sSub>
                      <m:sSubPr>
                        <m:ctrlPr>
                          <a:rPr lang="en-US" altLang="ja-JP" sz="2600" b="0" i="1" smtClean="0">
                            <a:solidFill>
                              <a:schemeClr val="tx1"/>
                            </a:solidFill>
                            <a:latin typeface="Cambria Math" panose="02040503050406030204" pitchFamily="18" charset="0"/>
                          </a:rPr>
                        </m:ctrlPr>
                      </m:sSubPr>
                      <m:e>
                        <m:r>
                          <a:rPr lang="en-US" altLang="ja-JP" sz="2600" b="0" i="1" smtClean="0">
                            <a:solidFill>
                              <a:schemeClr val="tx1"/>
                            </a:solidFill>
                            <a:latin typeface="Cambria Math" panose="02040503050406030204" pitchFamily="18" charset="0"/>
                            <a:ea typeface="Cambria Math" panose="02040503050406030204" pitchFamily="18" charset="0"/>
                          </a:rPr>
                          <m:t>∆</m:t>
                        </m:r>
                        <m:r>
                          <a:rPr lang="en-US" altLang="ja-JP" sz="2600" i="1">
                            <a:solidFill>
                              <a:schemeClr val="tx1"/>
                            </a:solidFill>
                            <a:latin typeface="Cambria Math" panose="02040503050406030204" pitchFamily="18" charset="0"/>
                          </a:rPr>
                          <m:t>𝐾</m:t>
                        </m:r>
                      </m:e>
                      <m:sub>
                        <m:r>
                          <a:rPr lang="en-US" altLang="ja-JP" sz="2600" b="0" i="1" smtClean="0">
                            <a:solidFill>
                              <a:schemeClr val="tx1"/>
                            </a:solidFill>
                            <a:latin typeface="Cambria Math" panose="02040503050406030204" pitchFamily="18" charset="0"/>
                          </a:rPr>
                          <m:t>𝐹</m:t>
                        </m:r>
                      </m:sub>
                    </m:sSub>
                  </m:oMath>
                </a14:m>
                <a:endParaRPr lang="ja-JP" altLang="en-US" sz="2600" dirty="0">
                  <a:solidFill>
                    <a:schemeClr val="tx1"/>
                  </a:solidFill>
                </a:endParaRPr>
              </a:p>
            </p:txBody>
          </p:sp>
        </mc:Choice>
        <mc:Fallback xmlns="">
          <p:sp>
            <p:nvSpPr>
              <p:cNvPr id="40" name="正方形/長方形 39"/>
              <p:cNvSpPr>
                <a:spLocks noRot="1" noChangeAspect="1" noMove="1" noResize="1" noEditPoints="1" noAdjustHandles="1" noChangeArrowheads="1" noChangeShapeType="1" noTextEdit="1"/>
              </p:cNvSpPr>
              <p:nvPr/>
            </p:nvSpPr>
            <p:spPr>
              <a:xfrm>
                <a:off x="5553132" y="4019326"/>
                <a:ext cx="1329705" cy="2197078"/>
              </a:xfrm>
              <a:prstGeom prst="rect">
                <a:avLst/>
              </a:prstGeom>
              <a:blipFill rotWithShape="0">
                <a:blip r:embed="rId16"/>
                <a:stretch>
                  <a:fillRect l="-13182" r="-12727"/>
                </a:stretch>
              </a:blipFill>
            </p:spPr>
            <p:txBody>
              <a:bodyPr/>
              <a:lstStyle/>
              <a:p>
                <a:r>
                  <a:rPr lang="ja-JP" altLang="en-US">
                    <a:noFill/>
                  </a:rPr>
                  <a:t> </a:t>
                </a:r>
              </a:p>
            </p:txBody>
          </p:sp>
        </mc:Fallback>
      </mc:AlternateContent>
      <p:sp>
        <p:nvSpPr>
          <p:cNvPr id="42" name="テキスト ボックス 41"/>
          <p:cNvSpPr txBox="1"/>
          <p:nvPr/>
        </p:nvSpPr>
        <p:spPr>
          <a:xfrm flipH="1">
            <a:off x="2020337" y="314098"/>
            <a:ext cx="7994519" cy="646331"/>
          </a:xfrm>
          <a:prstGeom prst="rect">
            <a:avLst/>
          </a:prstGeom>
          <a:noFill/>
        </p:spPr>
        <p:txBody>
          <a:bodyPr wrap="square" rtlCol="0">
            <a:spAutoFit/>
          </a:bodyPr>
          <a:lstStyle/>
          <a:p>
            <a:r>
              <a:rPr kumimoji="1" lang="ja-JP" altLang="en-US" sz="3600" dirty="0" smtClean="0"/>
              <a:t>資本移動自由化の下での均衡：自国</a:t>
            </a:r>
            <a:endParaRPr kumimoji="1" lang="ja-JP" altLang="en-US" sz="3600" dirty="0"/>
          </a:p>
        </p:txBody>
      </p:sp>
    </p:spTree>
    <p:extLst>
      <p:ext uri="{BB962C8B-B14F-4D97-AF65-F5344CB8AC3E}">
        <p14:creationId xmlns:p14="http://schemas.microsoft.com/office/powerpoint/2010/main" val="3766690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smtClean="0"/>
              <a:t>国際資本移動の利益（つづき）</a:t>
            </a:r>
            <a:endParaRPr kumimoji="1" lang="ja-JP" altLang="en-US" dirty="0"/>
          </a:p>
        </p:txBody>
      </p:sp>
      <mc:AlternateContent xmlns:mc="http://schemas.openxmlformats.org/markup-compatibility/2006" xmlns:a14="http://schemas.microsoft.com/office/drawing/2010/main">
        <mc:Choice Requires="a14">
          <p:sp>
            <p:nvSpPr>
              <p:cNvPr id="7" name="コンテンツ プレースホルダー 6"/>
              <p:cNvSpPr>
                <a:spLocks noGrp="1"/>
              </p:cNvSpPr>
              <p:nvPr>
                <p:ph idx="1"/>
              </p:nvPr>
            </p:nvSpPr>
            <p:spPr/>
            <p:txBody>
              <a:bodyPr/>
              <a:lstStyle/>
              <a:p>
                <a:r>
                  <a:rPr kumimoji="1" lang="ja-JP" altLang="en-US" dirty="0" smtClean="0"/>
                  <a:t>外国</a:t>
                </a:r>
                <a:r>
                  <a:rPr lang="ja-JP" altLang="en-US" dirty="0" smtClean="0"/>
                  <a:t>：資本流入国（</a:t>
                </a:r>
                <a14:m>
                  <m:oMath xmlns:m="http://schemas.openxmlformats.org/officeDocument/2006/math">
                    <m:sSup>
                      <m:sSupPr>
                        <m:ctrlPr>
                          <a:rPr lang="en-US" altLang="ja-JP" i="1">
                            <a:latin typeface="Cambria Math" panose="02040503050406030204" pitchFamily="18" charset="0"/>
                          </a:rPr>
                        </m:ctrlPr>
                      </m:sSupPr>
                      <m:e>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e>
                      <m:sup>
                        <m:r>
                          <a:rPr lang="en-US" altLang="ja-JP" i="1">
                            <a:latin typeface="Cambria Math" panose="02040503050406030204" pitchFamily="18" charset="0"/>
                          </a:rPr>
                          <m:t>∗</m:t>
                        </m:r>
                      </m:sup>
                    </m:sSup>
                    <m:r>
                      <a:rPr lang="en-US" altLang="ja-JP" b="0" i="1" smtClean="0">
                        <a:latin typeface="Cambria Math" panose="02040503050406030204" pitchFamily="18" charset="0"/>
                      </a:rPr>
                      <m:t>&lt;</m:t>
                    </m:r>
                    <m:sSubSup>
                      <m:sSubSupPr>
                        <m:ctrlPr>
                          <a:rPr lang="en-US" altLang="ja-JP" i="1">
                            <a:latin typeface="Cambria Math" panose="02040503050406030204" pitchFamily="18" charset="0"/>
                          </a:rPr>
                        </m:ctrlPr>
                      </m:sSubSupPr>
                      <m:e>
                        <m:r>
                          <a:rPr lang="en-US" altLang="ja-JP" b="0" i="1" smtClean="0">
                            <a:latin typeface="Cambria Math" panose="02040503050406030204" pitchFamily="18" charset="0"/>
                          </a:rPr>
                          <m:t>𝐾</m:t>
                        </m:r>
                      </m:e>
                      <m:sub>
                        <m:r>
                          <a:rPr lang="en-US" altLang="ja-JP" i="1">
                            <a:latin typeface="Cambria Math" panose="02040503050406030204" pitchFamily="18" charset="0"/>
                          </a:rPr>
                          <m:t>𝐹</m:t>
                        </m:r>
                      </m:sub>
                      <m:sup>
                        <m:r>
                          <a:rPr lang="en-US" altLang="ja-JP" i="1">
                            <a:latin typeface="Cambria Math" panose="02040503050406030204" pitchFamily="18" charset="0"/>
                          </a:rPr>
                          <m:t>∗</m:t>
                        </m:r>
                      </m:sup>
                    </m:sSubSup>
                  </m:oMath>
                </a14:m>
                <a:r>
                  <a:rPr lang="ja-JP" altLang="en-US" dirty="0"/>
                  <a:t>）</a:t>
                </a:r>
                <a:endParaRPr lang="en-US" altLang="ja-JP" dirty="0" smtClean="0"/>
              </a:p>
              <a:p>
                <a:pPr lvl="1"/>
                <a:r>
                  <a:rPr lang="ja-JP" altLang="en-US" dirty="0" smtClean="0"/>
                  <a:t>生産量</a:t>
                </a:r>
                <a:r>
                  <a:rPr lang="ja-JP" altLang="en-US" dirty="0"/>
                  <a:t>は閉鎖経済</a:t>
                </a:r>
                <a:r>
                  <a:rPr lang="ja-JP" altLang="en-US" dirty="0" smtClean="0"/>
                  <a:t>に比べて増加（</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𝑌</m:t>
                        </m:r>
                      </m:e>
                      <m:sub>
                        <m:r>
                          <a:rPr lang="en-US" altLang="ja-JP" i="1">
                            <a:latin typeface="Cambria Math" panose="02040503050406030204" pitchFamily="18" charset="0"/>
                          </a:rPr>
                          <m:t>𝐴</m:t>
                        </m:r>
                      </m:sub>
                      <m:sup>
                        <m:r>
                          <a:rPr lang="en-US" altLang="ja-JP" i="1">
                            <a:latin typeface="Cambria Math" panose="02040503050406030204" pitchFamily="18" charset="0"/>
                          </a:rPr>
                          <m:t>∗</m:t>
                        </m:r>
                      </m:sup>
                    </m:sSubSup>
                    <m:r>
                      <a:rPr lang="en-US" altLang="ja-JP" b="0" i="1" smtClean="0">
                        <a:latin typeface="Cambria Math" panose="02040503050406030204" pitchFamily="18" charset="0"/>
                      </a:rPr>
                      <m:t>&lt;</m:t>
                    </m:r>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𝑌</m:t>
                        </m:r>
                      </m:e>
                      <m:sub>
                        <m:r>
                          <a:rPr lang="en-US" altLang="ja-JP" b="0" i="1" smtClean="0">
                            <a:latin typeface="Cambria Math" panose="02040503050406030204" pitchFamily="18" charset="0"/>
                          </a:rPr>
                          <m:t>𝐹</m:t>
                        </m:r>
                      </m:sub>
                      <m:sup>
                        <m:r>
                          <a:rPr lang="en-US" altLang="ja-JP" i="1">
                            <a:latin typeface="Cambria Math" panose="02040503050406030204" pitchFamily="18" charset="0"/>
                          </a:rPr>
                          <m:t>∗</m:t>
                        </m:r>
                      </m:sup>
                    </m:sSubSup>
                  </m:oMath>
                </a14:m>
                <a:r>
                  <a:rPr lang="ja-JP" altLang="en-US" dirty="0" smtClean="0"/>
                  <a:t>）</a:t>
                </a:r>
                <a:endParaRPr lang="en-US" altLang="ja-JP" dirty="0" smtClean="0"/>
              </a:p>
              <a:p>
                <a:pPr lvl="1"/>
                <a:r>
                  <a:rPr lang="ja-JP" altLang="en-US" dirty="0" smtClean="0"/>
                  <a:t>自国への資本所得の支払いが発生するが、ネットの実質</a:t>
                </a:r>
                <a:r>
                  <a:rPr lang="ja-JP" altLang="en-US" dirty="0"/>
                  <a:t>所得は増加（</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𝑌</m:t>
                        </m:r>
                      </m:e>
                      <m:sub>
                        <m:r>
                          <a:rPr lang="en-US" altLang="ja-JP" i="1">
                            <a:latin typeface="Cambria Math" panose="02040503050406030204" pitchFamily="18" charset="0"/>
                          </a:rPr>
                          <m:t>𝐴</m:t>
                        </m:r>
                      </m:sub>
                      <m:sup>
                        <m:r>
                          <a:rPr lang="en-US" altLang="ja-JP" i="1">
                            <a:latin typeface="Cambria Math" panose="02040503050406030204" pitchFamily="18" charset="0"/>
                          </a:rPr>
                          <m:t>∗</m:t>
                        </m:r>
                      </m:sup>
                    </m:sSubSup>
                    <m:r>
                      <a:rPr lang="en-US" altLang="ja-JP" i="1">
                        <a:latin typeface="Cambria Math" panose="02040503050406030204" pitchFamily="18" charset="0"/>
                      </a:rPr>
                      <m:t>&lt;</m:t>
                    </m:r>
                    <m:sSubSup>
                      <m:sSubSupPr>
                        <m:ctrlPr>
                          <a:rPr lang="en-US" altLang="ja-JP" i="1">
                            <a:latin typeface="Cambria Math" panose="02040503050406030204" pitchFamily="18" charset="0"/>
                          </a:rPr>
                        </m:ctrlPr>
                      </m:sSubSupPr>
                      <m:e>
                        <m:r>
                          <a:rPr lang="en-US" altLang="ja-JP" b="0" i="1" smtClean="0">
                            <a:latin typeface="Cambria Math" panose="02040503050406030204" pitchFamily="18" charset="0"/>
                          </a:rPr>
                          <m:t>𝐼</m:t>
                        </m:r>
                      </m:e>
                      <m:sub>
                        <m:r>
                          <a:rPr lang="en-US" altLang="ja-JP" i="1">
                            <a:latin typeface="Cambria Math" panose="02040503050406030204" pitchFamily="18" charset="0"/>
                          </a:rPr>
                          <m:t>𝐹</m:t>
                        </m:r>
                      </m:sub>
                      <m:sup>
                        <m:r>
                          <a:rPr lang="en-US" altLang="ja-JP" i="1">
                            <a:latin typeface="Cambria Math" panose="02040503050406030204" pitchFamily="18" charset="0"/>
                          </a:rPr>
                          <m:t>∗</m:t>
                        </m:r>
                      </m:sup>
                    </m:sSubSup>
                  </m:oMath>
                </a14:m>
                <a:r>
                  <a:rPr lang="ja-JP" altLang="en-US" dirty="0"/>
                  <a:t>）</a:t>
                </a:r>
              </a:p>
              <a:p>
                <a:pPr lvl="1"/>
                <a:endParaRPr kumimoji="1" lang="en-US" altLang="ja-JP" dirty="0" smtClean="0"/>
              </a:p>
            </p:txBody>
          </p:sp>
        </mc:Choice>
        <mc:Fallback xmlns="">
          <p:sp>
            <p:nvSpPr>
              <p:cNvPr id="7" name="コンテンツ プレースホルダー 6"/>
              <p:cNvSpPr>
                <a:spLocks noGrp="1" noRot="1" noChangeAspect="1" noMove="1" noResize="1" noEditPoints="1" noAdjustHandles="1" noChangeArrowheads="1" noChangeShapeType="1" noTextEdit="1"/>
              </p:cNvSpPr>
              <p:nvPr>
                <p:ph idx="1"/>
              </p:nvPr>
            </p:nvSpPr>
            <p:spPr>
              <a:blipFill rotWithShape="0">
                <a:blip r:embed="rId2"/>
                <a:stretch>
                  <a:fillRect l="-1043" t="-2941"/>
                </a:stretch>
              </a:blipFill>
            </p:spPr>
            <p:txBody>
              <a:bodyPr/>
              <a:lstStyle/>
              <a:p>
                <a:r>
                  <a:rPr lang="ja-JP" altLang="en-US">
                    <a:noFill/>
                  </a:rPr>
                  <a:t> </a:t>
                </a:r>
              </a:p>
            </p:txBody>
          </p:sp>
        </mc:Fallback>
      </mc:AlternateContent>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18</a:t>
            </a:fld>
            <a:endParaRPr kumimoji="1" lang="ja-JP" altLang="en-US" dirty="0"/>
          </a:p>
        </p:txBody>
      </p:sp>
    </p:spTree>
    <p:extLst>
      <p:ext uri="{BB962C8B-B14F-4D97-AF65-F5344CB8AC3E}">
        <p14:creationId xmlns:p14="http://schemas.microsoft.com/office/powerpoint/2010/main" val="37176735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19</a:t>
            </a:fld>
            <a:endParaRPr kumimoji="1" lang="ja-JP" altLang="en-US" dirty="0"/>
          </a:p>
        </p:txBody>
      </p:sp>
      <p:sp>
        <p:nvSpPr>
          <p:cNvPr id="42" name="テキスト ボックス 41"/>
          <p:cNvSpPr txBox="1"/>
          <p:nvPr/>
        </p:nvSpPr>
        <p:spPr>
          <a:xfrm flipH="1">
            <a:off x="2020337" y="314098"/>
            <a:ext cx="7994519" cy="646331"/>
          </a:xfrm>
          <a:prstGeom prst="rect">
            <a:avLst/>
          </a:prstGeom>
          <a:noFill/>
        </p:spPr>
        <p:txBody>
          <a:bodyPr wrap="square" rtlCol="0">
            <a:spAutoFit/>
          </a:bodyPr>
          <a:lstStyle/>
          <a:p>
            <a:r>
              <a:rPr kumimoji="1" lang="ja-JP" altLang="en-US" sz="3600" dirty="0" smtClean="0"/>
              <a:t>資本移動自由化の下での均衡：外国</a:t>
            </a:r>
            <a:endParaRPr kumimoji="1" lang="ja-JP" altLang="en-US" sz="3600" dirty="0"/>
          </a:p>
        </p:txBody>
      </p:sp>
      <mc:AlternateContent xmlns:mc="http://schemas.openxmlformats.org/markup-compatibility/2006" xmlns:a14="http://schemas.microsoft.com/office/drawing/2010/main">
        <mc:Choice Requires="a14">
          <p:sp>
            <p:nvSpPr>
              <p:cNvPr id="28" name="正方形/長方形 27"/>
              <p:cNvSpPr/>
              <p:nvPr/>
            </p:nvSpPr>
            <p:spPr>
              <a:xfrm>
                <a:off x="6722345" y="4143817"/>
                <a:ext cx="2363847" cy="2191361"/>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dirty="0" smtClean="0">
                    <a:solidFill>
                      <a:schemeClr val="tx1"/>
                    </a:solidFill>
                  </a:rPr>
                  <a:t>資本</a:t>
                </a:r>
                <a14:m>
                  <m:oMath xmlns:m="http://schemas.openxmlformats.org/officeDocument/2006/math">
                    <m:r>
                      <a:rPr lang="ja-JP" altLang="en-US" sz="2600" i="1">
                        <a:solidFill>
                          <a:schemeClr val="tx1"/>
                        </a:solidFill>
                        <a:latin typeface="Cambria Math" panose="02040503050406030204" pitchFamily="18" charset="0"/>
                      </a:rPr>
                      <m:t>所得：</m:t>
                    </m:r>
                    <m:sSubSup>
                      <m:sSubSupPr>
                        <m:ctrlPr>
                          <a:rPr lang="en-US" altLang="ja-JP" sz="2600" i="1" smtClean="0">
                            <a:solidFill>
                              <a:schemeClr val="tx1"/>
                            </a:solidFill>
                            <a:latin typeface="Cambria Math" panose="02040503050406030204" pitchFamily="18" charset="0"/>
                          </a:rPr>
                        </m:ctrlPr>
                      </m:sSubSupPr>
                      <m:e>
                        <m:r>
                          <a:rPr lang="en-US" altLang="ja-JP" sz="2600" b="0" i="1" smtClean="0">
                            <a:solidFill>
                              <a:schemeClr val="tx1"/>
                            </a:solidFill>
                            <a:latin typeface="Cambria Math" panose="02040503050406030204" pitchFamily="18" charset="0"/>
                          </a:rPr>
                          <m:t>𝑟</m:t>
                        </m:r>
                      </m:e>
                      <m:sub>
                        <m:r>
                          <a:rPr lang="en-US" altLang="ja-JP" sz="2600" b="0" i="1" smtClean="0">
                            <a:solidFill>
                              <a:schemeClr val="tx1"/>
                            </a:solidFill>
                            <a:latin typeface="Cambria Math" panose="02040503050406030204" pitchFamily="18" charset="0"/>
                          </a:rPr>
                          <m:t>𝐹</m:t>
                        </m:r>
                      </m:sub>
                      <m:sup>
                        <m:r>
                          <a:rPr lang="en-US" altLang="ja-JP" sz="2600" b="0" i="1" smtClean="0">
                            <a:solidFill>
                              <a:schemeClr val="tx1"/>
                            </a:solidFill>
                            <a:latin typeface="Cambria Math" panose="02040503050406030204" pitchFamily="18" charset="0"/>
                          </a:rPr>
                          <m:t>∗</m:t>
                        </m:r>
                      </m:sup>
                    </m:sSubSup>
                    <m:sSubSup>
                      <m:sSubSupPr>
                        <m:ctrlPr>
                          <a:rPr lang="en-US" altLang="ja-JP" sz="2600" i="1">
                            <a:solidFill>
                              <a:schemeClr val="tx1"/>
                            </a:solidFill>
                            <a:latin typeface="Cambria Math" panose="02040503050406030204" pitchFamily="18" charset="0"/>
                          </a:rPr>
                        </m:ctrlPr>
                      </m:sSubSupPr>
                      <m:e>
                        <m:r>
                          <a:rPr lang="en-US" altLang="ja-JP" sz="2600" b="0" i="1" smtClean="0">
                            <a:solidFill>
                              <a:schemeClr val="tx1"/>
                            </a:solidFill>
                            <a:latin typeface="Cambria Math" panose="02040503050406030204" pitchFamily="18" charset="0"/>
                          </a:rPr>
                          <m:t>𝐾</m:t>
                        </m:r>
                      </m:e>
                      <m:sub>
                        <m:r>
                          <a:rPr lang="en-US" altLang="ja-JP" sz="2600" i="1">
                            <a:solidFill>
                              <a:schemeClr val="tx1"/>
                            </a:solidFill>
                            <a:latin typeface="Cambria Math" panose="02040503050406030204" pitchFamily="18" charset="0"/>
                          </a:rPr>
                          <m:t>𝐹</m:t>
                        </m:r>
                      </m:sub>
                      <m:sup>
                        <m:r>
                          <a:rPr lang="en-US" altLang="ja-JP" sz="2600" i="1">
                            <a:solidFill>
                              <a:schemeClr val="tx1"/>
                            </a:solidFill>
                            <a:latin typeface="Cambria Math" panose="02040503050406030204" pitchFamily="18" charset="0"/>
                          </a:rPr>
                          <m:t>∗</m:t>
                        </m:r>
                      </m:sup>
                    </m:sSubSup>
                  </m:oMath>
                </a14:m>
                <a:endParaRPr lang="ja-JP" altLang="en-US" sz="2600" dirty="0">
                  <a:solidFill>
                    <a:schemeClr val="tx1"/>
                  </a:solidFill>
                </a:endParaRPr>
              </a:p>
            </p:txBody>
          </p:sp>
        </mc:Choice>
        <mc:Fallback xmlns="">
          <p:sp>
            <p:nvSpPr>
              <p:cNvPr id="28" name="正方形/長方形 27"/>
              <p:cNvSpPr>
                <a:spLocks noRot="1" noChangeAspect="1" noMove="1" noResize="1" noEditPoints="1" noAdjustHandles="1" noChangeArrowheads="1" noChangeShapeType="1" noTextEdit="1"/>
              </p:cNvSpPr>
              <p:nvPr/>
            </p:nvSpPr>
            <p:spPr>
              <a:xfrm>
                <a:off x="6722345" y="4143817"/>
                <a:ext cx="2363847" cy="2191361"/>
              </a:xfrm>
              <a:prstGeom prst="rect">
                <a:avLst/>
              </a:prstGeom>
              <a:blipFill rotWithShape="0">
                <a:blip r:embed="rId2"/>
                <a:stretch>
                  <a:fillRect l="-4103"/>
                </a:stretch>
              </a:blipFill>
            </p:spPr>
            <p:txBody>
              <a:bodyPr/>
              <a:lstStyle/>
              <a:p>
                <a:r>
                  <a:rPr lang="ja-JP" altLang="en-US">
                    <a:noFill/>
                  </a:rPr>
                  <a:t> </a:t>
                </a:r>
              </a:p>
            </p:txBody>
          </p:sp>
        </mc:Fallback>
      </mc:AlternateContent>
      <p:cxnSp>
        <p:nvCxnSpPr>
          <p:cNvPr id="29" name="直線コネクタ 28"/>
          <p:cNvCxnSpPr/>
          <p:nvPr/>
        </p:nvCxnSpPr>
        <p:spPr>
          <a:xfrm>
            <a:off x="1774724" y="1227539"/>
            <a:ext cx="0" cy="5114611"/>
          </a:xfrm>
          <a:prstGeom prst="line">
            <a:avLst/>
          </a:prstGeom>
        </p:spPr>
        <p:style>
          <a:lnRef idx="1">
            <a:schemeClr val="dk1"/>
          </a:lnRef>
          <a:fillRef idx="0">
            <a:schemeClr val="dk1"/>
          </a:fillRef>
          <a:effectRef idx="0">
            <a:schemeClr val="dk1"/>
          </a:effectRef>
          <a:fontRef idx="minor">
            <a:schemeClr val="tx1"/>
          </a:fontRef>
        </p:style>
      </p:cxnSp>
      <p:cxnSp>
        <p:nvCxnSpPr>
          <p:cNvPr id="32" name="直線コネクタ 31"/>
          <p:cNvCxnSpPr>
            <a:cxnSpLocks/>
          </p:cNvCxnSpPr>
          <p:nvPr/>
        </p:nvCxnSpPr>
        <p:spPr>
          <a:xfrm>
            <a:off x="1784772" y="6339672"/>
            <a:ext cx="7307638" cy="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35" name="テキスト ボックス 34"/>
              <p:cNvSpPr txBox="1"/>
              <p:nvPr/>
            </p:nvSpPr>
            <p:spPr>
              <a:xfrm>
                <a:off x="1526001" y="6358050"/>
                <a:ext cx="28482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400" i="1" smtClean="0">
                          <a:latin typeface="Cambria Math" panose="02040503050406030204" pitchFamily="18" charset="0"/>
                        </a:rPr>
                        <m:t>𝑂</m:t>
                      </m:r>
                    </m:oMath>
                  </m:oMathPara>
                </a14:m>
                <a:endParaRPr kumimoji="1" lang="ja-JP" altLang="en-US" sz="2400" dirty="0"/>
              </a:p>
            </p:txBody>
          </p:sp>
        </mc:Choice>
        <mc:Fallback xmlns="">
          <p:sp>
            <p:nvSpPr>
              <p:cNvPr id="35" name="テキスト ボックス 34"/>
              <p:cNvSpPr txBox="1">
                <a:spLocks noRot="1" noChangeAspect="1" noMove="1" noResize="1" noEditPoints="1" noAdjustHandles="1" noChangeArrowheads="1" noChangeShapeType="1" noTextEdit="1"/>
              </p:cNvSpPr>
              <p:nvPr/>
            </p:nvSpPr>
            <p:spPr>
              <a:xfrm>
                <a:off x="1526001" y="6358050"/>
                <a:ext cx="284822" cy="369332"/>
              </a:xfrm>
              <a:prstGeom prst="rect">
                <a:avLst/>
              </a:prstGeom>
              <a:blipFill rotWithShape="0">
                <a:blip r:embed="rId3"/>
                <a:stretch>
                  <a:fillRect l="-23404" r="-23404" b="-491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6" name="テキスト ボックス 35"/>
              <p:cNvSpPr txBox="1"/>
              <p:nvPr/>
            </p:nvSpPr>
            <p:spPr>
              <a:xfrm>
                <a:off x="1384295" y="1089039"/>
                <a:ext cx="22153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400" i="1" smtClean="0">
                          <a:latin typeface="Cambria Math" panose="02040503050406030204" pitchFamily="18" charset="0"/>
                        </a:rPr>
                        <m:t>𝑟</m:t>
                      </m:r>
                    </m:oMath>
                  </m:oMathPara>
                </a14:m>
                <a:endParaRPr kumimoji="1" lang="ja-JP" altLang="en-US" sz="2400" dirty="0"/>
              </a:p>
            </p:txBody>
          </p:sp>
        </mc:Choice>
        <mc:Fallback xmlns="">
          <p:sp>
            <p:nvSpPr>
              <p:cNvPr id="36" name="テキスト ボックス 35"/>
              <p:cNvSpPr txBox="1">
                <a:spLocks noRot="1" noChangeAspect="1" noMove="1" noResize="1" noEditPoints="1" noAdjustHandles="1" noChangeArrowheads="1" noChangeShapeType="1" noTextEdit="1"/>
              </p:cNvSpPr>
              <p:nvPr/>
            </p:nvSpPr>
            <p:spPr>
              <a:xfrm>
                <a:off x="1384295" y="1089039"/>
                <a:ext cx="221536" cy="369332"/>
              </a:xfrm>
              <a:prstGeom prst="rect">
                <a:avLst/>
              </a:prstGeom>
              <a:blipFill rotWithShape="0">
                <a:blip r:embed="rId4"/>
                <a:stretch>
                  <a:fillRect l="-16667" r="-19444"/>
                </a:stretch>
              </a:blipFill>
            </p:spPr>
            <p:txBody>
              <a:bodyPr/>
              <a:lstStyle/>
              <a:p>
                <a:r>
                  <a:rPr lang="ja-JP" altLang="en-US">
                    <a:noFill/>
                  </a:rPr>
                  <a:t> </a:t>
                </a:r>
              </a:p>
            </p:txBody>
          </p:sp>
        </mc:Fallback>
      </mc:AlternateContent>
      <p:cxnSp>
        <p:nvCxnSpPr>
          <p:cNvPr id="37" name="直線コネクタ 36"/>
          <p:cNvCxnSpPr>
            <a:cxnSpLocks/>
          </p:cNvCxnSpPr>
          <p:nvPr/>
        </p:nvCxnSpPr>
        <p:spPr>
          <a:xfrm>
            <a:off x="1784772" y="1736039"/>
            <a:ext cx="4939162" cy="3271834"/>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38" name="テキスト ボックス 37"/>
              <p:cNvSpPr txBox="1"/>
              <p:nvPr/>
            </p:nvSpPr>
            <p:spPr>
              <a:xfrm>
                <a:off x="2502377" y="1841716"/>
                <a:ext cx="66934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b="0" i="1" smtClean="0">
                              <a:latin typeface="Cambria Math" panose="02040503050406030204" pitchFamily="18" charset="0"/>
                            </a:rPr>
                          </m:ctrlPr>
                        </m:sSubPr>
                        <m:e>
                          <m:r>
                            <a:rPr lang="en-US" altLang="ja-JP" sz="2400" i="1">
                              <a:latin typeface="Cambria Math" panose="02040503050406030204" pitchFamily="18" charset="0"/>
                            </a:rPr>
                            <m:t>𝑀𝑃</m:t>
                          </m:r>
                        </m:e>
                        <m:sub>
                          <m:r>
                            <a:rPr kumimoji="1" lang="en-US" altLang="ja-JP" sz="2400" b="0" i="1" smtClean="0">
                              <a:latin typeface="Cambria Math" panose="02040503050406030204" pitchFamily="18" charset="0"/>
                            </a:rPr>
                            <m:t>𝐾</m:t>
                          </m:r>
                        </m:sub>
                      </m:sSub>
                    </m:oMath>
                  </m:oMathPara>
                </a14:m>
                <a:endParaRPr kumimoji="1" lang="ja-JP" altLang="en-US" sz="2400" dirty="0"/>
              </a:p>
            </p:txBody>
          </p:sp>
        </mc:Choice>
        <mc:Fallback xmlns="">
          <p:sp>
            <p:nvSpPr>
              <p:cNvPr id="38" name="テキスト ボックス 37"/>
              <p:cNvSpPr txBox="1">
                <a:spLocks noRot="1" noChangeAspect="1" noMove="1" noResize="1" noEditPoints="1" noAdjustHandles="1" noChangeArrowheads="1" noChangeShapeType="1" noTextEdit="1"/>
              </p:cNvSpPr>
              <p:nvPr/>
            </p:nvSpPr>
            <p:spPr>
              <a:xfrm>
                <a:off x="2502377" y="1841716"/>
                <a:ext cx="669349" cy="369332"/>
              </a:xfrm>
              <a:prstGeom prst="rect">
                <a:avLst/>
              </a:prstGeom>
              <a:blipFill rotWithShape="0">
                <a:blip r:embed="rId5"/>
                <a:stretch>
                  <a:fillRect l="-10000" r="-2727" b="-13115"/>
                </a:stretch>
              </a:blipFill>
            </p:spPr>
            <p:txBody>
              <a:bodyPr/>
              <a:lstStyle/>
              <a:p>
                <a:r>
                  <a:rPr lang="ja-JP" altLang="en-US">
                    <a:noFill/>
                  </a:rPr>
                  <a:t> </a:t>
                </a:r>
              </a:p>
            </p:txBody>
          </p:sp>
        </mc:Fallback>
      </mc:AlternateContent>
      <p:cxnSp>
        <p:nvCxnSpPr>
          <p:cNvPr id="41" name="直線コネクタ 40"/>
          <p:cNvCxnSpPr/>
          <p:nvPr/>
        </p:nvCxnSpPr>
        <p:spPr>
          <a:xfrm>
            <a:off x="6738588" y="1317639"/>
            <a:ext cx="0" cy="5022033"/>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4" name="テキスト ボックス 43"/>
              <p:cNvSpPr txBox="1"/>
              <p:nvPr/>
            </p:nvSpPr>
            <p:spPr>
              <a:xfrm>
                <a:off x="6606728" y="6384221"/>
                <a:ext cx="29302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kumimoji="1" lang="en-US" altLang="ja-JP" sz="2400" i="1" smtClean="0">
                              <a:latin typeface="Cambria Math" panose="02040503050406030204" pitchFamily="18" charset="0"/>
                            </a:rPr>
                          </m:ctrlPr>
                        </m:accPr>
                        <m:e>
                          <m:r>
                            <a:rPr lang="en-US" altLang="ja-JP" sz="2400" i="1">
                              <a:latin typeface="Cambria Math" panose="02040503050406030204" pitchFamily="18" charset="0"/>
                            </a:rPr>
                            <m:t>𝐾</m:t>
                          </m:r>
                        </m:e>
                      </m:acc>
                    </m:oMath>
                  </m:oMathPara>
                </a14:m>
                <a:endParaRPr kumimoji="1" lang="ja-JP" altLang="en-US" sz="2400" dirty="0"/>
              </a:p>
            </p:txBody>
          </p:sp>
        </mc:Choice>
        <mc:Fallback xmlns="">
          <p:sp>
            <p:nvSpPr>
              <p:cNvPr id="44" name="テキスト ボックス 43"/>
              <p:cNvSpPr txBox="1">
                <a:spLocks noRot="1" noChangeAspect="1" noMove="1" noResize="1" noEditPoints="1" noAdjustHandles="1" noChangeArrowheads="1" noChangeShapeType="1" noTextEdit="1"/>
              </p:cNvSpPr>
              <p:nvPr/>
            </p:nvSpPr>
            <p:spPr>
              <a:xfrm>
                <a:off x="6606728" y="6384221"/>
                <a:ext cx="293029" cy="369332"/>
              </a:xfrm>
              <a:prstGeom prst="rect">
                <a:avLst/>
              </a:prstGeom>
              <a:blipFill rotWithShape="0">
                <a:blip r:embed="rId6"/>
                <a:stretch>
                  <a:fillRect l="-25000" t="-3279" r="-39583" b="-6557"/>
                </a:stretch>
              </a:blipFill>
            </p:spPr>
            <p:txBody>
              <a:bodyPr/>
              <a:lstStyle/>
              <a:p>
                <a:r>
                  <a:rPr lang="ja-JP" altLang="en-US">
                    <a:noFill/>
                  </a:rPr>
                  <a:t> </a:t>
                </a:r>
              </a:p>
            </p:txBody>
          </p:sp>
        </mc:Fallback>
      </mc:AlternateContent>
      <p:cxnSp>
        <p:nvCxnSpPr>
          <p:cNvPr id="45" name="直線コネクタ 44"/>
          <p:cNvCxnSpPr/>
          <p:nvPr/>
        </p:nvCxnSpPr>
        <p:spPr>
          <a:xfrm>
            <a:off x="9092410" y="1221387"/>
            <a:ext cx="0" cy="5114611"/>
          </a:xfrm>
          <a:prstGeom prst="line">
            <a:avLst/>
          </a:prstGeom>
        </p:spPr>
        <p:style>
          <a:lnRef idx="1">
            <a:schemeClr val="dk1"/>
          </a:lnRef>
          <a:fillRef idx="0">
            <a:schemeClr val="dk1"/>
          </a:fillRef>
          <a:effectRef idx="0">
            <a:schemeClr val="dk1"/>
          </a:effectRef>
          <a:fontRef idx="minor">
            <a:schemeClr val="tx1"/>
          </a:fontRef>
        </p:style>
      </p:cxnSp>
      <p:cxnSp>
        <p:nvCxnSpPr>
          <p:cNvPr id="46" name="直線コネクタ 45"/>
          <p:cNvCxnSpPr>
            <a:cxnSpLocks/>
          </p:cNvCxnSpPr>
          <p:nvPr/>
        </p:nvCxnSpPr>
        <p:spPr>
          <a:xfrm>
            <a:off x="2206187" y="6339672"/>
            <a:ext cx="6891530" cy="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7" name="テキスト ボックス 46"/>
              <p:cNvSpPr txBox="1"/>
              <p:nvPr/>
            </p:nvSpPr>
            <p:spPr>
              <a:xfrm>
                <a:off x="9014206" y="6358050"/>
                <a:ext cx="40658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400" b="0" i="1" smtClean="0">
                              <a:latin typeface="Cambria Math" panose="02040503050406030204" pitchFamily="18" charset="0"/>
                            </a:rPr>
                          </m:ctrlPr>
                        </m:sSupPr>
                        <m:e>
                          <m:r>
                            <a:rPr lang="en-US" altLang="ja-JP" sz="2400" i="1">
                              <a:latin typeface="Cambria Math" panose="02040503050406030204" pitchFamily="18" charset="0"/>
                            </a:rPr>
                            <m:t>𝑂</m:t>
                          </m:r>
                        </m:e>
                        <m:sup>
                          <m:r>
                            <a:rPr kumimoji="1" lang="en-US" altLang="ja-JP" sz="2400" b="0" i="1" smtClean="0">
                              <a:latin typeface="Cambria Math" panose="02040503050406030204" pitchFamily="18" charset="0"/>
                            </a:rPr>
                            <m:t>∗</m:t>
                          </m:r>
                        </m:sup>
                      </m:sSup>
                    </m:oMath>
                  </m:oMathPara>
                </a14:m>
                <a:endParaRPr kumimoji="1" lang="ja-JP" altLang="en-US" sz="2400" dirty="0"/>
              </a:p>
            </p:txBody>
          </p:sp>
        </mc:Choice>
        <mc:Fallback xmlns="">
          <p:sp>
            <p:nvSpPr>
              <p:cNvPr id="47" name="テキスト ボックス 46"/>
              <p:cNvSpPr txBox="1">
                <a:spLocks noRot="1" noChangeAspect="1" noMove="1" noResize="1" noEditPoints="1" noAdjustHandles="1" noChangeArrowheads="1" noChangeShapeType="1" noTextEdit="1"/>
              </p:cNvSpPr>
              <p:nvPr/>
            </p:nvSpPr>
            <p:spPr>
              <a:xfrm>
                <a:off x="9014206" y="6358050"/>
                <a:ext cx="406585" cy="369332"/>
              </a:xfrm>
              <a:prstGeom prst="rect">
                <a:avLst/>
              </a:prstGeom>
              <a:blipFill rotWithShape="0">
                <a:blip r:embed="rId7"/>
                <a:stretch>
                  <a:fillRect l="-18182" r="-3030" b="-491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8" name="テキスト ボックス 47"/>
              <p:cNvSpPr txBox="1"/>
              <p:nvPr/>
            </p:nvSpPr>
            <p:spPr>
              <a:xfrm>
                <a:off x="9217499" y="1221387"/>
                <a:ext cx="35157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400" i="1" smtClean="0">
                              <a:latin typeface="Cambria Math" panose="02040503050406030204" pitchFamily="18" charset="0"/>
                            </a:rPr>
                          </m:ctrlPr>
                        </m:sSupPr>
                        <m:e>
                          <m:r>
                            <a:rPr kumimoji="1" lang="en-US" altLang="ja-JP" sz="2400" b="0" i="1" smtClean="0">
                              <a:latin typeface="Cambria Math" panose="02040503050406030204" pitchFamily="18" charset="0"/>
                            </a:rPr>
                            <m:t>𝑟</m:t>
                          </m:r>
                        </m:e>
                        <m:sup>
                          <m:r>
                            <a:rPr kumimoji="1" lang="en-US" altLang="ja-JP" sz="2400" b="0" i="1" smtClean="0">
                              <a:latin typeface="Cambria Math" panose="02040503050406030204" pitchFamily="18" charset="0"/>
                            </a:rPr>
                            <m:t>∗</m:t>
                          </m:r>
                        </m:sup>
                      </m:sSup>
                    </m:oMath>
                  </m:oMathPara>
                </a14:m>
                <a:endParaRPr kumimoji="1" lang="ja-JP" altLang="en-US" sz="2400" dirty="0"/>
              </a:p>
            </p:txBody>
          </p:sp>
        </mc:Choice>
        <mc:Fallback xmlns="">
          <p:sp>
            <p:nvSpPr>
              <p:cNvPr id="48" name="テキスト ボックス 47"/>
              <p:cNvSpPr txBox="1">
                <a:spLocks noRot="1" noChangeAspect="1" noMove="1" noResize="1" noEditPoints="1" noAdjustHandles="1" noChangeArrowheads="1" noChangeShapeType="1" noTextEdit="1"/>
              </p:cNvSpPr>
              <p:nvPr/>
            </p:nvSpPr>
            <p:spPr>
              <a:xfrm>
                <a:off x="9217499" y="1221387"/>
                <a:ext cx="351571" cy="369332"/>
              </a:xfrm>
              <a:prstGeom prst="rect">
                <a:avLst/>
              </a:prstGeom>
              <a:blipFill rotWithShape="0">
                <a:blip r:embed="rId8"/>
                <a:stretch>
                  <a:fillRect l="-10345" r="-1724"/>
                </a:stretch>
              </a:blipFill>
            </p:spPr>
            <p:txBody>
              <a:bodyPr/>
              <a:lstStyle/>
              <a:p>
                <a:r>
                  <a:rPr lang="ja-JP" altLang="en-US">
                    <a:noFill/>
                  </a:rPr>
                  <a:t> </a:t>
                </a:r>
              </a:p>
            </p:txBody>
          </p:sp>
        </mc:Fallback>
      </mc:AlternateContent>
      <p:cxnSp>
        <p:nvCxnSpPr>
          <p:cNvPr id="49" name="直線コネクタ 48"/>
          <p:cNvCxnSpPr>
            <a:cxnSpLocks/>
          </p:cNvCxnSpPr>
          <p:nvPr/>
        </p:nvCxnSpPr>
        <p:spPr>
          <a:xfrm flipH="1">
            <a:off x="5402813" y="1585209"/>
            <a:ext cx="3717929" cy="2555548"/>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0" name="テキスト ボックス 49"/>
              <p:cNvSpPr txBox="1"/>
              <p:nvPr/>
            </p:nvSpPr>
            <p:spPr>
              <a:xfrm>
                <a:off x="7560065" y="1839662"/>
                <a:ext cx="66934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2400" b="0" i="1" smtClean="0">
                              <a:latin typeface="Cambria Math" panose="02040503050406030204" pitchFamily="18" charset="0"/>
                            </a:rPr>
                          </m:ctrlPr>
                        </m:sSubSupPr>
                        <m:e>
                          <m:r>
                            <a:rPr lang="en-US" altLang="ja-JP" sz="2400" i="1">
                              <a:latin typeface="Cambria Math" panose="02040503050406030204" pitchFamily="18" charset="0"/>
                            </a:rPr>
                            <m:t>𝑀𝑃</m:t>
                          </m:r>
                        </m:e>
                        <m:sub>
                          <m:r>
                            <a:rPr lang="en-US" altLang="ja-JP" sz="2400" i="1">
                              <a:latin typeface="Cambria Math" panose="02040503050406030204" pitchFamily="18" charset="0"/>
                            </a:rPr>
                            <m:t>𝐾</m:t>
                          </m:r>
                        </m:sub>
                        <m:sup>
                          <m:r>
                            <a:rPr lang="en-US" altLang="ja-JP" sz="2400" b="0" i="1" smtClean="0">
                              <a:latin typeface="Cambria Math" panose="02040503050406030204" pitchFamily="18" charset="0"/>
                            </a:rPr>
                            <m:t>∗</m:t>
                          </m:r>
                        </m:sup>
                      </m:sSubSup>
                    </m:oMath>
                  </m:oMathPara>
                </a14:m>
                <a:endParaRPr kumimoji="1" lang="ja-JP" altLang="en-US" sz="2400" dirty="0"/>
              </a:p>
            </p:txBody>
          </p:sp>
        </mc:Choice>
        <mc:Fallback xmlns="">
          <p:sp>
            <p:nvSpPr>
              <p:cNvPr id="50" name="テキスト ボックス 49"/>
              <p:cNvSpPr txBox="1">
                <a:spLocks noRot="1" noChangeAspect="1" noMove="1" noResize="1" noEditPoints="1" noAdjustHandles="1" noChangeArrowheads="1" noChangeShapeType="1" noTextEdit="1"/>
              </p:cNvSpPr>
              <p:nvPr/>
            </p:nvSpPr>
            <p:spPr>
              <a:xfrm>
                <a:off x="7560065" y="1839662"/>
                <a:ext cx="669349" cy="369332"/>
              </a:xfrm>
              <a:prstGeom prst="rect">
                <a:avLst/>
              </a:prstGeom>
              <a:blipFill rotWithShape="0">
                <a:blip r:embed="rId9"/>
                <a:stretch>
                  <a:fillRect l="-10000" r="-2727" b="-16667"/>
                </a:stretch>
              </a:blipFill>
            </p:spPr>
            <p:txBody>
              <a:bodyPr/>
              <a:lstStyle/>
              <a:p>
                <a:r>
                  <a:rPr lang="ja-JP" altLang="en-US">
                    <a:noFill/>
                  </a:rPr>
                  <a:t> </a:t>
                </a:r>
              </a:p>
            </p:txBody>
          </p:sp>
        </mc:Fallback>
      </mc:AlternateContent>
      <p:cxnSp>
        <p:nvCxnSpPr>
          <p:cNvPr id="51" name="直線コネクタ 50"/>
          <p:cNvCxnSpPr>
            <a:cxnSpLocks/>
          </p:cNvCxnSpPr>
          <p:nvPr/>
        </p:nvCxnSpPr>
        <p:spPr>
          <a:xfrm>
            <a:off x="6753243" y="3223006"/>
            <a:ext cx="2305817" cy="0"/>
          </a:xfrm>
          <a:prstGeom prst="line">
            <a:avLst/>
          </a:prstGeom>
          <a:ln>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2" name="テキスト ボックス 51"/>
              <p:cNvSpPr txBox="1"/>
              <p:nvPr/>
            </p:nvSpPr>
            <p:spPr>
              <a:xfrm>
                <a:off x="6226840" y="2812413"/>
                <a:ext cx="39510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2400" b="0" i="1" smtClean="0">
                              <a:latin typeface="Cambria Math" panose="02040503050406030204" pitchFamily="18" charset="0"/>
                            </a:rPr>
                          </m:ctrlPr>
                        </m:sSubSupPr>
                        <m:e>
                          <m:r>
                            <a:rPr lang="en-US" altLang="ja-JP" sz="2400" b="0" i="1" smtClean="0">
                              <a:latin typeface="Cambria Math" panose="02040503050406030204" pitchFamily="18" charset="0"/>
                            </a:rPr>
                            <m:t>𝐸</m:t>
                          </m:r>
                        </m:e>
                        <m:sub>
                          <m:r>
                            <a:rPr lang="en-US" altLang="ja-JP" sz="2400" b="0" i="1" smtClean="0">
                              <a:latin typeface="Cambria Math" panose="02040503050406030204" pitchFamily="18" charset="0"/>
                            </a:rPr>
                            <m:t>𝐴</m:t>
                          </m:r>
                        </m:sub>
                        <m:sup>
                          <m:r>
                            <a:rPr lang="en-US" altLang="ja-JP" sz="2400" b="0" i="1" smtClean="0">
                              <a:latin typeface="Cambria Math" panose="02040503050406030204" pitchFamily="18" charset="0"/>
                            </a:rPr>
                            <m:t>∗</m:t>
                          </m:r>
                        </m:sup>
                      </m:sSubSup>
                    </m:oMath>
                  </m:oMathPara>
                </a14:m>
                <a:endParaRPr kumimoji="1" lang="ja-JP" altLang="en-US" sz="2400" dirty="0"/>
              </a:p>
            </p:txBody>
          </p:sp>
        </mc:Choice>
        <mc:Fallback xmlns="">
          <p:sp>
            <p:nvSpPr>
              <p:cNvPr id="52" name="テキスト ボックス 51"/>
              <p:cNvSpPr txBox="1">
                <a:spLocks noRot="1" noChangeAspect="1" noMove="1" noResize="1" noEditPoints="1" noAdjustHandles="1" noChangeArrowheads="1" noChangeShapeType="1" noTextEdit="1"/>
              </p:cNvSpPr>
              <p:nvPr/>
            </p:nvSpPr>
            <p:spPr>
              <a:xfrm>
                <a:off x="6226840" y="2812413"/>
                <a:ext cx="395108" cy="369332"/>
              </a:xfrm>
              <a:prstGeom prst="rect">
                <a:avLst/>
              </a:prstGeom>
              <a:blipFill rotWithShape="0">
                <a:blip r:embed="rId10"/>
                <a:stretch>
                  <a:fillRect l="-16923" r="-7692" b="-16393"/>
                </a:stretch>
              </a:blipFill>
            </p:spPr>
            <p:txBody>
              <a:bodyPr/>
              <a:lstStyle/>
              <a:p>
                <a:r>
                  <a:rPr lang="ja-JP" altLang="en-US">
                    <a:noFill/>
                  </a:rPr>
                  <a:t> </a:t>
                </a:r>
              </a:p>
            </p:txBody>
          </p:sp>
        </mc:Fallback>
      </mc:AlternateContent>
      <p:cxnSp>
        <p:nvCxnSpPr>
          <p:cNvPr id="53" name="直線コネクタ 52"/>
          <p:cNvCxnSpPr>
            <a:cxnSpLocks/>
          </p:cNvCxnSpPr>
          <p:nvPr/>
        </p:nvCxnSpPr>
        <p:spPr>
          <a:xfrm>
            <a:off x="1784772" y="4133396"/>
            <a:ext cx="7312945"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54" name="直線コネクタ 53"/>
          <p:cNvCxnSpPr>
            <a:cxnSpLocks/>
          </p:cNvCxnSpPr>
          <p:nvPr/>
        </p:nvCxnSpPr>
        <p:spPr>
          <a:xfrm>
            <a:off x="5402813" y="4131391"/>
            <a:ext cx="0" cy="2217908"/>
          </a:xfrm>
          <a:prstGeom prst="line">
            <a:avLst/>
          </a:prstGeom>
          <a:ln w="6350">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5" name="テキスト ボックス 54"/>
              <p:cNvSpPr txBox="1"/>
              <p:nvPr/>
            </p:nvSpPr>
            <p:spPr>
              <a:xfrm>
                <a:off x="1371639" y="3859518"/>
                <a:ext cx="32970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𝑟</m:t>
                          </m:r>
                        </m:e>
                        <m:sub>
                          <m:r>
                            <a:rPr kumimoji="1" lang="en-US" altLang="ja-JP" sz="2400" b="0" i="1" smtClean="0">
                              <a:latin typeface="Cambria Math" panose="02040503050406030204" pitchFamily="18" charset="0"/>
                            </a:rPr>
                            <m:t>𝐹</m:t>
                          </m:r>
                        </m:sub>
                      </m:sSub>
                    </m:oMath>
                  </m:oMathPara>
                </a14:m>
                <a:endParaRPr kumimoji="1" lang="ja-JP" altLang="en-US" sz="2400" dirty="0"/>
              </a:p>
            </p:txBody>
          </p:sp>
        </mc:Choice>
        <mc:Fallback xmlns="">
          <p:sp>
            <p:nvSpPr>
              <p:cNvPr id="55" name="テキスト ボックス 54"/>
              <p:cNvSpPr txBox="1">
                <a:spLocks noRot="1" noChangeAspect="1" noMove="1" noResize="1" noEditPoints="1" noAdjustHandles="1" noChangeArrowheads="1" noChangeShapeType="1" noTextEdit="1"/>
              </p:cNvSpPr>
              <p:nvPr/>
            </p:nvSpPr>
            <p:spPr>
              <a:xfrm>
                <a:off x="1371639" y="3859518"/>
                <a:ext cx="329706" cy="369332"/>
              </a:xfrm>
              <a:prstGeom prst="rect">
                <a:avLst/>
              </a:prstGeom>
              <a:blipFill rotWithShape="0">
                <a:blip r:embed="rId11"/>
                <a:stretch>
                  <a:fillRect l="-12963" r="-9259" b="-131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6" name="テキスト ボックス 55"/>
              <p:cNvSpPr txBox="1"/>
              <p:nvPr/>
            </p:nvSpPr>
            <p:spPr>
              <a:xfrm>
                <a:off x="9164133" y="3919026"/>
                <a:ext cx="32970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𝑟</m:t>
                          </m:r>
                        </m:e>
                        <m:sub>
                          <m:r>
                            <a:rPr kumimoji="1" lang="en-US" altLang="ja-JP" sz="2400" b="0" i="1" smtClean="0">
                              <a:latin typeface="Cambria Math" panose="02040503050406030204" pitchFamily="18" charset="0"/>
                            </a:rPr>
                            <m:t>𝐹</m:t>
                          </m:r>
                        </m:sub>
                      </m:sSub>
                    </m:oMath>
                  </m:oMathPara>
                </a14:m>
                <a:endParaRPr kumimoji="1" lang="ja-JP" altLang="en-US" sz="2400" dirty="0"/>
              </a:p>
            </p:txBody>
          </p:sp>
        </mc:Choice>
        <mc:Fallback xmlns="">
          <p:sp>
            <p:nvSpPr>
              <p:cNvPr id="56" name="テキスト ボックス 55"/>
              <p:cNvSpPr txBox="1">
                <a:spLocks noRot="1" noChangeAspect="1" noMove="1" noResize="1" noEditPoints="1" noAdjustHandles="1" noChangeArrowheads="1" noChangeShapeType="1" noTextEdit="1"/>
              </p:cNvSpPr>
              <p:nvPr/>
            </p:nvSpPr>
            <p:spPr>
              <a:xfrm>
                <a:off x="9164133" y="3919026"/>
                <a:ext cx="329706" cy="369332"/>
              </a:xfrm>
              <a:prstGeom prst="rect">
                <a:avLst/>
              </a:prstGeom>
              <a:blipFill rotWithShape="0">
                <a:blip r:embed="rId12"/>
                <a:stretch>
                  <a:fillRect l="-12963" r="-9259" b="-15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7" name="テキスト ボックス 56"/>
              <p:cNvSpPr txBox="1"/>
              <p:nvPr/>
            </p:nvSpPr>
            <p:spPr>
              <a:xfrm>
                <a:off x="5273738" y="6371573"/>
                <a:ext cx="32970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𝐾</m:t>
                          </m:r>
                        </m:e>
                        <m:sub>
                          <m:r>
                            <a:rPr kumimoji="1" lang="en-US" altLang="ja-JP" sz="2400" b="0" i="1" smtClean="0">
                              <a:latin typeface="Cambria Math" panose="02040503050406030204" pitchFamily="18" charset="0"/>
                            </a:rPr>
                            <m:t>𝐹</m:t>
                          </m:r>
                        </m:sub>
                      </m:sSub>
                    </m:oMath>
                  </m:oMathPara>
                </a14:m>
                <a:endParaRPr kumimoji="1" lang="ja-JP" altLang="en-US" sz="2400" dirty="0"/>
              </a:p>
            </p:txBody>
          </p:sp>
        </mc:Choice>
        <mc:Fallback xmlns="">
          <p:sp>
            <p:nvSpPr>
              <p:cNvPr id="57" name="テキスト ボックス 56"/>
              <p:cNvSpPr txBox="1">
                <a:spLocks noRot="1" noChangeAspect="1" noMove="1" noResize="1" noEditPoints="1" noAdjustHandles="1" noChangeArrowheads="1" noChangeShapeType="1" noTextEdit="1"/>
              </p:cNvSpPr>
              <p:nvPr/>
            </p:nvSpPr>
            <p:spPr>
              <a:xfrm>
                <a:off x="5273738" y="6371573"/>
                <a:ext cx="329706" cy="369332"/>
              </a:xfrm>
              <a:prstGeom prst="rect">
                <a:avLst/>
              </a:prstGeom>
              <a:blipFill rotWithShape="0">
                <a:blip r:embed="rId13"/>
                <a:stretch>
                  <a:fillRect l="-31481" r="-22222" b="-131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テキスト ボックス 57"/>
              <p:cNvSpPr txBox="1"/>
              <p:nvPr/>
            </p:nvSpPr>
            <p:spPr>
              <a:xfrm>
                <a:off x="5176172" y="3568261"/>
                <a:ext cx="40626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𝐸</m:t>
                          </m:r>
                        </m:e>
                        <m:sub>
                          <m:r>
                            <a:rPr kumimoji="1" lang="en-US" altLang="ja-JP" sz="2400" b="0" i="1" smtClean="0">
                              <a:latin typeface="Cambria Math" panose="02040503050406030204" pitchFamily="18" charset="0"/>
                            </a:rPr>
                            <m:t>𝐹</m:t>
                          </m:r>
                        </m:sub>
                      </m:sSub>
                    </m:oMath>
                  </m:oMathPara>
                </a14:m>
                <a:endParaRPr kumimoji="1" lang="ja-JP" altLang="en-US" sz="2400" dirty="0"/>
              </a:p>
            </p:txBody>
          </p:sp>
        </mc:Choice>
        <mc:Fallback xmlns="">
          <p:sp>
            <p:nvSpPr>
              <p:cNvPr id="58" name="テキスト ボックス 57"/>
              <p:cNvSpPr txBox="1">
                <a:spLocks noRot="1" noChangeAspect="1" noMove="1" noResize="1" noEditPoints="1" noAdjustHandles="1" noChangeArrowheads="1" noChangeShapeType="1" noTextEdit="1"/>
              </p:cNvSpPr>
              <p:nvPr/>
            </p:nvSpPr>
            <p:spPr>
              <a:xfrm>
                <a:off x="5176172" y="3568261"/>
                <a:ext cx="406265" cy="369332"/>
              </a:xfrm>
              <a:prstGeom prst="rect">
                <a:avLst/>
              </a:prstGeom>
              <a:blipFill rotWithShape="0">
                <a:blip r:embed="rId14"/>
                <a:stretch>
                  <a:fillRect l="-16418" r="-2985" b="-131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直角三角形 58"/>
              <p:cNvSpPr/>
              <p:nvPr/>
            </p:nvSpPr>
            <p:spPr>
              <a:xfrm flipH="1">
                <a:off x="5402810" y="1592918"/>
                <a:ext cx="3686527" cy="2528847"/>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ja-JP" altLang="en-US" sz="2600" dirty="0">
                    <a:solidFill>
                      <a:schemeClr val="tx1"/>
                    </a:solidFill>
                  </a:rPr>
                  <a:t>労働</a:t>
                </a:r>
                <a14:m>
                  <m:oMath xmlns:m="http://schemas.openxmlformats.org/officeDocument/2006/math">
                    <m:r>
                      <a:rPr lang="ja-JP" altLang="en-US" sz="2600" i="1">
                        <a:solidFill>
                          <a:schemeClr val="tx1"/>
                        </a:solidFill>
                        <a:latin typeface="Cambria Math" panose="02040503050406030204" pitchFamily="18" charset="0"/>
                      </a:rPr>
                      <m:t>所得：</m:t>
                    </m:r>
                  </m:oMath>
                </a14:m>
                <a:endParaRPr lang="en-US" altLang="ja-JP" sz="260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
                        <m:sSubPr>
                          <m:ctrlPr>
                            <a:rPr lang="en-US" altLang="ja-JP" sz="2600" i="1">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𝑤</m:t>
                          </m:r>
                        </m:e>
                        <m:sub>
                          <m:r>
                            <a:rPr lang="en-US" altLang="ja-JP" sz="2600" i="1">
                              <a:solidFill>
                                <a:schemeClr val="tx1"/>
                              </a:solidFill>
                              <a:latin typeface="Cambria Math" panose="02040503050406030204" pitchFamily="18" charset="0"/>
                            </a:rPr>
                            <m:t>𝐹</m:t>
                          </m:r>
                        </m:sub>
                      </m:sSub>
                      <m:acc>
                        <m:accPr>
                          <m:chr m:val="̅"/>
                          <m:ctrlPr>
                            <a:rPr lang="en-US" altLang="ja-JP" sz="2600" i="1">
                              <a:solidFill>
                                <a:schemeClr val="tx1"/>
                              </a:solidFill>
                              <a:latin typeface="Cambria Math" panose="02040503050406030204" pitchFamily="18" charset="0"/>
                            </a:rPr>
                          </m:ctrlPr>
                        </m:accPr>
                        <m:e>
                          <m:r>
                            <a:rPr lang="en-US" altLang="ja-JP" sz="2600" i="1">
                              <a:solidFill>
                                <a:schemeClr val="tx1"/>
                              </a:solidFill>
                              <a:latin typeface="Cambria Math" panose="02040503050406030204" pitchFamily="18" charset="0"/>
                            </a:rPr>
                            <m:t>𝐿</m:t>
                          </m:r>
                        </m:e>
                      </m:acc>
                      <m:r>
                        <a:rPr lang="en-US" altLang="ja-JP" sz="2600" i="1">
                          <a:solidFill>
                            <a:schemeClr val="tx1"/>
                          </a:solidFill>
                          <a:latin typeface="Cambria Math" panose="02040503050406030204" pitchFamily="18" charset="0"/>
                        </a:rPr>
                        <m:t>=</m:t>
                      </m:r>
                      <m:sSub>
                        <m:sSubPr>
                          <m:ctrlPr>
                            <a:rPr lang="en-US" altLang="ja-JP" sz="2600" i="1">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𝑌</m:t>
                          </m:r>
                        </m:e>
                        <m:sub>
                          <m:r>
                            <a:rPr lang="en-US" altLang="ja-JP" sz="2600" i="1">
                              <a:solidFill>
                                <a:schemeClr val="tx1"/>
                              </a:solidFill>
                              <a:latin typeface="Cambria Math" panose="02040503050406030204" pitchFamily="18" charset="0"/>
                            </a:rPr>
                            <m:t>𝐹</m:t>
                          </m:r>
                        </m:sub>
                      </m:sSub>
                      <m:r>
                        <a:rPr lang="en-US" altLang="ja-JP" sz="2600" i="1">
                          <a:solidFill>
                            <a:schemeClr val="tx1"/>
                          </a:solidFill>
                          <a:latin typeface="Cambria Math" panose="02040503050406030204" pitchFamily="18" charset="0"/>
                        </a:rPr>
                        <m:t>−</m:t>
                      </m:r>
                      <m:sSub>
                        <m:sSubPr>
                          <m:ctrlPr>
                            <a:rPr lang="en-US" altLang="ja-JP" sz="2600" i="1">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𝑟</m:t>
                          </m:r>
                        </m:e>
                        <m:sub>
                          <m:r>
                            <a:rPr lang="en-US" altLang="ja-JP" sz="2600" i="1">
                              <a:solidFill>
                                <a:schemeClr val="tx1"/>
                              </a:solidFill>
                              <a:latin typeface="Cambria Math" panose="02040503050406030204" pitchFamily="18" charset="0"/>
                            </a:rPr>
                            <m:t>𝐹</m:t>
                          </m:r>
                        </m:sub>
                      </m:sSub>
                      <m:sSub>
                        <m:sSubPr>
                          <m:ctrlPr>
                            <a:rPr lang="en-US" altLang="ja-JP" sz="2600" i="1">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𝐾</m:t>
                          </m:r>
                        </m:e>
                        <m:sub>
                          <m:r>
                            <a:rPr lang="en-US" altLang="ja-JP" sz="2600" i="1">
                              <a:solidFill>
                                <a:schemeClr val="tx1"/>
                              </a:solidFill>
                              <a:latin typeface="Cambria Math" panose="02040503050406030204" pitchFamily="18" charset="0"/>
                            </a:rPr>
                            <m:t>𝐹</m:t>
                          </m:r>
                        </m:sub>
                      </m:sSub>
                    </m:oMath>
                  </m:oMathPara>
                </a14:m>
                <a:endParaRPr lang="ja-JP" altLang="en-US" sz="2600" dirty="0">
                  <a:solidFill>
                    <a:schemeClr val="tx1"/>
                  </a:solidFill>
                </a:endParaRPr>
              </a:p>
            </p:txBody>
          </p:sp>
        </mc:Choice>
        <mc:Fallback xmlns="">
          <p:sp>
            <p:nvSpPr>
              <p:cNvPr id="59" name="直角三角形 58"/>
              <p:cNvSpPr>
                <a:spLocks noRot="1" noChangeAspect="1" noMove="1" noResize="1" noEditPoints="1" noAdjustHandles="1" noChangeArrowheads="1" noChangeShapeType="1" noTextEdit="1"/>
              </p:cNvSpPr>
              <p:nvPr/>
            </p:nvSpPr>
            <p:spPr>
              <a:xfrm flipH="1">
                <a:off x="5402810" y="1592918"/>
                <a:ext cx="3686527" cy="2528847"/>
              </a:xfrm>
              <a:prstGeom prst="rtTriangle">
                <a:avLst/>
              </a:prstGeom>
              <a:blipFill rotWithShape="0">
                <a:blip r:embed="rId15"/>
                <a:stretch>
                  <a:fillRect r="-606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正方形/長方形 59"/>
              <p:cNvSpPr/>
              <p:nvPr/>
            </p:nvSpPr>
            <p:spPr>
              <a:xfrm>
                <a:off x="5407346" y="4135402"/>
                <a:ext cx="1329705" cy="2197078"/>
              </a:xfrm>
              <a:prstGeom prst="rect">
                <a:avLst/>
              </a:prstGeom>
              <a:solidFill>
                <a:schemeClr val="accent4">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2600" dirty="0" smtClean="0">
                    <a:solidFill>
                      <a:schemeClr val="tx1"/>
                    </a:solidFill>
                  </a:rPr>
                  <a:t>自国への資本</a:t>
                </a:r>
                <a14:m>
                  <m:oMath xmlns:m="http://schemas.openxmlformats.org/officeDocument/2006/math">
                    <m:r>
                      <a:rPr lang="ja-JP" altLang="en-US" sz="2600" i="1">
                        <a:solidFill>
                          <a:schemeClr val="tx1"/>
                        </a:solidFill>
                        <a:latin typeface="Cambria Math" panose="02040503050406030204" pitchFamily="18" charset="0"/>
                      </a:rPr>
                      <m:t>所得の</m:t>
                    </m:r>
                  </m:oMath>
                </a14:m>
                <a:endParaRPr lang="en-US" altLang="ja-JP" sz="2600" i="1" dirty="0" smtClean="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ja-JP" altLang="en-US" sz="2600" i="1">
                          <a:solidFill>
                            <a:schemeClr val="tx1"/>
                          </a:solidFill>
                          <a:latin typeface="Cambria Math" panose="02040503050406030204" pitchFamily="18" charset="0"/>
                        </a:rPr>
                        <m:t>支払い：</m:t>
                      </m:r>
                    </m:oMath>
                  </m:oMathPara>
                </a14:m>
                <a:endParaRPr lang="en-US" altLang="ja-JP" sz="2600" i="1" dirty="0" smtClean="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
                        <m:sSubPr>
                          <m:ctrlPr>
                            <a:rPr lang="en-US" altLang="ja-JP" sz="2600" i="1" smtClean="0">
                              <a:solidFill>
                                <a:schemeClr val="tx1"/>
                              </a:solidFill>
                              <a:latin typeface="Cambria Math" panose="02040503050406030204" pitchFamily="18" charset="0"/>
                            </a:rPr>
                          </m:ctrlPr>
                        </m:sSubPr>
                        <m:e>
                          <m:r>
                            <a:rPr lang="en-US" altLang="ja-JP" sz="2600" i="1">
                              <a:solidFill>
                                <a:schemeClr val="tx1"/>
                              </a:solidFill>
                              <a:latin typeface="Cambria Math" panose="02040503050406030204" pitchFamily="18" charset="0"/>
                            </a:rPr>
                            <m:t>𝑟</m:t>
                          </m:r>
                        </m:e>
                        <m:sub>
                          <m:r>
                            <a:rPr lang="en-US" altLang="ja-JP" sz="2600" b="0" i="1" smtClean="0">
                              <a:solidFill>
                                <a:schemeClr val="tx1"/>
                              </a:solidFill>
                              <a:latin typeface="Cambria Math" panose="02040503050406030204" pitchFamily="18" charset="0"/>
                            </a:rPr>
                            <m:t>𝐹</m:t>
                          </m:r>
                        </m:sub>
                      </m:sSub>
                      <m:sSub>
                        <m:sSubPr>
                          <m:ctrlPr>
                            <a:rPr lang="en-US" altLang="ja-JP" sz="2600" b="0" i="1" smtClean="0">
                              <a:solidFill>
                                <a:schemeClr val="tx1"/>
                              </a:solidFill>
                              <a:latin typeface="Cambria Math" panose="02040503050406030204" pitchFamily="18" charset="0"/>
                            </a:rPr>
                          </m:ctrlPr>
                        </m:sSubPr>
                        <m:e>
                          <m:r>
                            <a:rPr lang="en-US" altLang="ja-JP" sz="2600" b="0" i="1" smtClean="0">
                              <a:solidFill>
                                <a:schemeClr val="tx1"/>
                              </a:solidFill>
                              <a:latin typeface="Cambria Math" panose="02040503050406030204" pitchFamily="18" charset="0"/>
                              <a:ea typeface="Cambria Math" panose="02040503050406030204" pitchFamily="18" charset="0"/>
                            </a:rPr>
                            <m:t>∆</m:t>
                          </m:r>
                          <m:r>
                            <a:rPr lang="en-US" altLang="ja-JP" sz="2600" i="1">
                              <a:solidFill>
                                <a:schemeClr val="tx1"/>
                              </a:solidFill>
                              <a:latin typeface="Cambria Math" panose="02040503050406030204" pitchFamily="18" charset="0"/>
                            </a:rPr>
                            <m:t>𝐾</m:t>
                          </m:r>
                        </m:e>
                        <m:sub>
                          <m:r>
                            <a:rPr lang="en-US" altLang="ja-JP" sz="2600" b="0" i="1" smtClean="0">
                              <a:solidFill>
                                <a:schemeClr val="tx1"/>
                              </a:solidFill>
                              <a:latin typeface="Cambria Math" panose="02040503050406030204" pitchFamily="18" charset="0"/>
                            </a:rPr>
                            <m:t>𝐹</m:t>
                          </m:r>
                        </m:sub>
                      </m:sSub>
                    </m:oMath>
                  </m:oMathPara>
                </a14:m>
                <a:endParaRPr lang="ja-JP" altLang="en-US" sz="2600" dirty="0">
                  <a:solidFill>
                    <a:schemeClr val="tx1"/>
                  </a:solidFill>
                </a:endParaRPr>
              </a:p>
            </p:txBody>
          </p:sp>
        </mc:Choice>
        <mc:Fallback xmlns="">
          <p:sp>
            <p:nvSpPr>
              <p:cNvPr id="60" name="正方形/長方形 59"/>
              <p:cNvSpPr>
                <a:spLocks noRot="1" noChangeAspect="1" noMove="1" noResize="1" noEditPoints="1" noAdjustHandles="1" noChangeArrowheads="1" noChangeShapeType="1" noTextEdit="1"/>
              </p:cNvSpPr>
              <p:nvPr/>
            </p:nvSpPr>
            <p:spPr>
              <a:xfrm>
                <a:off x="5407346" y="4135402"/>
                <a:ext cx="1329705" cy="2197078"/>
              </a:xfrm>
              <a:prstGeom prst="rect">
                <a:avLst/>
              </a:prstGeom>
              <a:blipFill rotWithShape="0">
                <a:blip r:embed="rId16"/>
                <a:stretch>
                  <a:fillRect l="-14091" r="-14091"/>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200211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経済のグローバル化と国際要素移動</a:t>
            </a:r>
            <a:endParaRPr kumimoji="1" lang="ja-JP" altLang="en-US" dirty="0"/>
          </a:p>
        </p:txBody>
      </p:sp>
      <p:sp>
        <p:nvSpPr>
          <p:cNvPr id="3" name="コンテンツ プレースホルダー 2"/>
          <p:cNvSpPr>
            <a:spLocks noGrp="1"/>
          </p:cNvSpPr>
          <p:nvPr>
            <p:ph idx="1"/>
          </p:nvPr>
        </p:nvSpPr>
        <p:spPr/>
        <p:txBody>
          <a:bodyPr/>
          <a:lstStyle/>
          <a:p>
            <a:r>
              <a:rPr lang="ja-JP" altLang="en-US" dirty="0"/>
              <a:t>現代のグローバルな経済</a:t>
            </a:r>
            <a:r>
              <a:rPr lang="ja-JP" altLang="en-US" dirty="0" smtClean="0"/>
              <a:t>取引：財</a:t>
            </a:r>
            <a:r>
              <a:rPr lang="ja-JP" altLang="en-US" dirty="0"/>
              <a:t>の貿易</a:t>
            </a:r>
            <a:r>
              <a:rPr lang="ja-JP" altLang="en-US" dirty="0" smtClean="0"/>
              <a:t>のみにとどまらず、生産要素にまで及んでいる</a:t>
            </a:r>
            <a:endParaRPr lang="en-US" altLang="ja-JP" dirty="0" smtClean="0"/>
          </a:p>
          <a:p>
            <a:pPr lvl="1"/>
            <a:r>
              <a:rPr lang="ja-JP" altLang="en-US" dirty="0" smtClean="0"/>
              <a:t>資本（直接投資、間接投資など）</a:t>
            </a:r>
            <a:endParaRPr lang="en-US" altLang="ja-JP" dirty="0" smtClean="0"/>
          </a:p>
          <a:p>
            <a:pPr lvl="1"/>
            <a:r>
              <a:rPr lang="ja-JP" altLang="en-US" dirty="0" smtClean="0"/>
              <a:t>労働（移民、出稼ぎ、頭脳労働など）</a:t>
            </a:r>
            <a:endParaRPr lang="en-US" altLang="ja-JP" dirty="0" smtClean="0"/>
          </a:p>
          <a:p>
            <a:r>
              <a:rPr kumimoji="1" lang="ja-JP" altLang="en-US" dirty="0" smtClean="0"/>
              <a:t>国際資本移動のマクロデータ・・・国際収支統計の</a:t>
            </a:r>
            <a:r>
              <a:rPr lang="ja-JP" altLang="en-US" dirty="0"/>
              <a:t>金融</a:t>
            </a:r>
            <a:r>
              <a:rPr lang="ja-JP" altLang="en-US" dirty="0" smtClean="0"/>
              <a:t>収支</a:t>
            </a:r>
            <a:endParaRPr lang="en-US" altLang="ja-JP" dirty="0" smtClean="0"/>
          </a:p>
          <a:p>
            <a:pPr lvl="1"/>
            <a:r>
              <a:rPr lang="ja-JP" altLang="en-US" dirty="0" smtClean="0"/>
              <a:t>金融収支：居住者</a:t>
            </a:r>
            <a:r>
              <a:rPr lang="ja-JP" altLang="en-US" dirty="0"/>
              <a:t>（自国の経済主体）と非居住者（外国の経済主体）との間の金融資産・負債に関する取引の収支状況を示した</a:t>
            </a:r>
            <a:r>
              <a:rPr lang="ja-JP" altLang="en-US" dirty="0" smtClean="0"/>
              <a:t>もの</a:t>
            </a:r>
            <a:endParaRPr lang="en-US" altLang="ja-JP" dirty="0" smtClean="0"/>
          </a:p>
          <a:p>
            <a:pPr lvl="1"/>
            <a:r>
              <a:rPr lang="ja-JP" altLang="en-US" dirty="0" smtClean="0"/>
              <a:t>直接</a:t>
            </a:r>
            <a:r>
              <a:rPr lang="ja-JP" altLang="en-US" dirty="0"/>
              <a:t>投資、証券投資、金融派生商品、その他</a:t>
            </a:r>
            <a:r>
              <a:rPr lang="ja-JP" altLang="en-US" dirty="0" smtClean="0"/>
              <a:t>投資</a:t>
            </a:r>
            <a:r>
              <a:rPr lang="ja-JP" altLang="en-US" dirty="0"/>
              <a:t>、</a:t>
            </a:r>
            <a:r>
              <a:rPr lang="ja-JP" altLang="en-US" dirty="0" smtClean="0"/>
              <a:t>外貨</a:t>
            </a:r>
            <a:r>
              <a:rPr lang="ja-JP" altLang="en-US" dirty="0"/>
              <a:t>準備の</a:t>
            </a:r>
            <a:r>
              <a:rPr lang="ja-JP" altLang="en-US" dirty="0" smtClean="0"/>
              <a:t>合計</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a:t>
            </a:fld>
            <a:endParaRPr kumimoji="1" lang="ja-JP" altLang="en-US" dirty="0"/>
          </a:p>
        </p:txBody>
      </p:sp>
    </p:spTree>
    <p:extLst>
      <p:ext uri="{BB962C8B-B14F-4D97-AF65-F5344CB8AC3E}">
        <p14:creationId xmlns:p14="http://schemas.microsoft.com/office/powerpoint/2010/main" val="1364386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smtClean="0"/>
              <a:t>国際資本移動の利益：まとめ</a:t>
            </a:r>
            <a:endParaRPr kumimoji="1" lang="ja-JP" altLang="en-US" dirty="0"/>
          </a:p>
        </p:txBody>
      </p:sp>
      <p:sp>
        <p:nvSpPr>
          <p:cNvPr id="7" name="コンテンツ プレースホルダー 6"/>
          <p:cNvSpPr>
            <a:spLocks noGrp="1"/>
          </p:cNvSpPr>
          <p:nvPr>
            <p:ph idx="1"/>
          </p:nvPr>
        </p:nvSpPr>
        <p:spPr>
          <a:xfrm>
            <a:off x="838200" y="1825625"/>
            <a:ext cx="10515600" cy="4734832"/>
          </a:xfrm>
        </p:spPr>
        <p:txBody>
          <a:bodyPr>
            <a:normAutofit fontScale="92500"/>
          </a:bodyPr>
          <a:lstStyle/>
          <a:p>
            <a:r>
              <a:rPr lang="ja-JP" altLang="en-US" dirty="0"/>
              <a:t>自国から外国へ資本が</a:t>
            </a:r>
            <a:r>
              <a:rPr lang="ja-JP" altLang="en-US" dirty="0" smtClean="0"/>
              <a:t>移動</a:t>
            </a:r>
            <a:r>
              <a:rPr lang="ja-JP" altLang="en-US" dirty="0"/>
              <a:t> </a:t>
            </a:r>
            <a:r>
              <a:rPr lang="ja-JP" altLang="en-US" dirty="0" smtClean="0"/>
              <a:t>→</a:t>
            </a:r>
            <a:r>
              <a:rPr lang="ja-JP" altLang="en-US" dirty="0"/>
              <a:t> </a:t>
            </a:r>
            <a:r>
              <a:rPr lang="ja-JP" altLang="en-US" dirty="0" smtClean="0"/>
              <a:t>自国</a:t>
            </a:r>
            <a:r>
              <a:rPr lang="ja-JP" altLang="en-US" dirty="0"/>
              <a:t>の生産量は</a:t>
            </a:r>
            <a:r>
              <a:rPr lang="ja-JP" altLang="en-US" dirty="0" smtClean="0"/>
              <a:t>減少</a:t>
            </a:r>
            <a:r>
              <a:rPr lang="ja-JP" altLang="en-US" dirty="0"/>
              <a:t>＆</a:t>
            </a:r>
            <a:r>
              <a:rPr lang="ja-JP" altLang="en-US" dirty="0" smtClean="0"/>
              <a:t>外国</a:t>
            </a:r>
            <a:r>
              <a:rPr lang="ja-JP" altLang="en-US" dirty="0"/>
              <a:t>の生産量は</a:t>
            </a:r>
            <a:r>
              <a:rPr lang="ja-JP" altLang="en-US" dirty="0" smtClean="0"/>
              <a:t>増加</a:t>
            </a:r>
            <a:endParaRPr lang="en-US" altLang="ja-JP" dirty="0"/>
          </a:p>
          <a:p>
            <a:r>
              <a:rPr lang="ja-JP" altLang="en-US" dirty="0" smtClean="0"/>
              <a:t>自国の実質所得は増加</a:t>
            </a:r>
            <a:endParaRPr lang="en-US" altLang="ja-JP" dirty="0"/>
          </a:p>
          <a:p>
            <a:pPr lvl="1"/>
            <a:r>
              <a:rPr lang="ja-JP" altLang="en-US" dirty="0" smtClean="0"/>
              <a:t>自国が</a:t>
            </a:r>
            <a:r>
              <a:rPr lang="ja-JP" altLang="en-US" dirty="0"/>
              <a:t>外国への投資から受け取る</a:t>
            </a:r>
            <a:r>
              <a:rPr lang="ja-JP" altLang="en-US" dirty="0" smtClean="0"/>
              <a:t>収益＞生産量</a:t>
            </a:r>
            <a:r>
              <a:rPr lang="ja-JP" altLang="en-US" dirty="0"/>
              <a:t>の</a:t>
            </a:r>
            <a:r>
              <a:rPr lang="ja-JP" altLang="en-US" dirty="0" smtClean="0"/>
              <a:t>減少分</a:t>
            </a:r>
            <a:endParaRPr lang="en-US" altLang="ja-JP" dirty="0" smtClean="0"/>
          </a:p>
          <a:p>
            <a:r>
              <a:rPr lang="ja-JP" altLang="en-US" dirty="0" smtClean="0"/>
              <a:t>外国</a:t>
            </a:r>
            <a:r>
              <a:rPr lang="ja-JP" altLang="en-US" dirty="0"/>
              <a:t>の実質所得も</a:t>
            </a:r>
            <a:r>
              <a:rPr lang="ja-JP" altLang="en-US" dirty="0" smtClean="0"/>
              <a:t>増加</a:t>
            </a:r>
            <a:endParaRPr lang="en-US" altLang="ja-JP" dirty="0" smtClean="0"/>
          </a:p>
          <a:p>
            <a:pPr lvl="1"/>
            <a:r>
              <a:rPr lang="ja-JP" altLang="en-US" dirty="0" smtClean="0"/>
              <a:t>自国</a:t>
            </a:r>
            <a:r>
              <a:rPr lang="ja-JP" altLang="en-US" dirty="0"/>
              <a:t>への投資収益の</a:t>
            </a:r>
            <a:r>
              <a:rPr lang="ja-JP" altLang="en-US" dirty="0" smtClean="0"/>
              <a:t>支払い＜生産量</a:t>
            </a:r>
            <a:r>
              <a:rPr lang="ja-JP" altLang="en-US" dirty="0"/>
              <a:t>の</a:t>
            </a:r>
            <a:r>
              <a:rPr lang="ja-JP" altLang="en-US" dirty="0" smtClean="0"/>
              <a:t>増加分</a:t>
            </a:r>
            <a:endParaRPr lang="en-US" altLang="ja-JP" dirty="0" smtClean="0"/>
          </a:p>
          <a:p>
            <a:r>
              <a:rPr lang="ja-JP" altLang="en-US" dirty="0" smtClean="0"/>
              <a:t>国際資本移動</a:t>
            </a:r>
            <a:r>
              <a:rPr lang="ja-JP" altLang="en-US" dirty="0"/>
              <a:t>の</a:t>
            </a:r>
            <a:r>
              <a:rPr lang="ja-JP" altLang="en-US" dirty="0" smtClean="0"/>
              <a:t>自由化</a:t>
            </a:r>
            <a:r>
              <a:rPr lang="ja-JP" altLang="en-US" dirty="0"/>
              <a:t> </a:t>
            </a:r>
            <a:r>
              <a:rPr lang="ja-JP" altLang="en-US" dirty="0" smtClean="0"/>
              <a:t>→ 資本</a:t>
            </a:r>
            <a:r>
              <a:rPr lang="ja-JP" altLang="en-US" dirty="0"/>
              <a:t>の流出国と流入国の両方の実質所得を増加</a:t>
            </a:r>
            <a:r>
              <a:rPr lang="ja-JP" altLang="en-US" dirty="0" smtClean="0"/>
              <a:t>させる</a:t>
            </a:r>
            <a:endParaRPr lang="en-US" altLang="ja-JP" dirty="0" smtClean="0"/>
          </a:p>
          <a:p>
            <a:r>
              <a:rPr lang="ja-JP" altLang="en-US" dirty="0" smtClean="0"/>
              <a:t>各国内</a:t>
            </a:r>
            <a:r>
              <a:rPr lang="ja-JP" altLang="en-US" dirty="0"/>
              <a:t>での所得分配に</a:t>
            </a:r>
            <a:r>
              <a:rPr lang="ja-JP" altLang="en-US" dirty="0" smtClean="0"/>
              <a:t>ついては</a:t>
            </a:r>
            <a:r>
              <a:rPr lang="ja-JP" altLang="en-US" dirty="0"/>
              <a:t>、自国と外国とで異なる</a:t>
            </a:r>
            <a:r>
              <a:rPr lang="ja-JP" altLang="en-US" dirty="0" smtClean="0"/>
              <a:t>結果</a:t>
            </a:r>
            <a:endParaRPr lang="en-US" altLang="ja-JP" dirty="0" smtClean="0"/>
          </a:p>
          <a:p>
            <a:pPr lvl="1"/>
            <a:r>
              <a:rPr lang="ja-JP" altLang="en-US" dirty="0" smtClean="0"/>
              <a:t>自国（資本流出国）：資本</a:t>
            </a:r>
            <a:r>
              <a:rPr lang="ja-JP" altLang="en-US" dirty="0"/>
              <a:t>所有者の実質所得は</a:t>
            </a:r>
            <a:r>
              <a:rPr lang="ja-JP" altLang="en-US" dirty="0" smtClean="0"/>
              <a:t>増加＆労働者の</a:t>
            </a:r>
            <a:r>
              <a:rPr lang="ja-JP" altLang="en-US" dirty="0"/>
              <a:t>実質所得は</a:t>
            </a:r>
            <a:r>
              <a:rPr lang="ja-JP" altLang="en-US" dirty="0" smtClean="0"/>
              <a:t>減少</a:t>
            </a:r>
            <a:endParaRPr lang="en-US" altLang="ja-JP" dirty="0" smtClean="0"/>
          </a:p>
          <a:p>
            <a:pPr lvl="1"/>
            <a:r>
              <a:rPr lang="ja-JP" altLang="en-US" dirty="0" smtClean="0"/>
              <a:t>外国（</a:t>
            </a:r>
            <a:r>
              <a:rPr lang="ja-JP" altLang="en-US" dirty="0"/>
              <a:t>資本流</a:t>
            </a:r>
            <a:r>
              <a:rPr lang="ja-JP" altLang="en-US" dirty="0" smtClean="0"/>
              <a:t>入国）：資本所有者</a:t>
            </a:r>
            <a:r>
              <a:rPr lang="ja-JP" altLang="en-US" dirty="0"/>
              <a:t>の実質所得は</a:t>
            </a:r>
            <a:r>
              <a:rPr lang="ja-JP" altLang="en-US" dirty="0" smtClean="0"/>
              <a:t>減少</a:t>
            </a:r>
            <a:r>
              <a:rPr lang="ja-JP" altLang="en-US" dirty="0"/>
              <a:t>＆</a:t>
            </a:r>
            <a:r>
              <a:rPr lang="ja-JP" altLang="en-US" dirty="0" smtClean="0"/>
              <a:t>労働者</a:t>
            </a:r>
            <a:r>
              <a:rPr lang="ja-JP" altLang="en-US" dirty="0"/>
              <a:t>の実質所得は</a:t>
            </a:r>
            <a:r>
              <a:rPr lang="ja-JP" altLang="en-US" dirty="0" smtClean="0"/>
              <a:t>増加</a:t>
            </a:r>
            <a:endParaRPr lang="en-US" altLang="ja-JP" dirty="0" smtClean="0"/>
          </a:p>
        </p:txBody>
      </p:sp>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20</a:t>
            </a:fld>
            <a:endParaRPr kumimoji="1" lang="ja-JP" altLang="en-US" dirty="0"/>
          </a:p>
        </p:txBody>
      </p:sp>
    </p:spTree>
    <p:extLst>
      <p:ext uri="{BB962C8B-B14F-4D97-AF65-F5344CB8AC3E}">
        <p14:creationId xmlns:p14="http://schemas.microsoft.com/office/powerpoint/2010/main" val="2725950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21</a:t>
            </a:fld>
            <a:endParaRPr kumimoji="1" lang="ja-JP" altLang="en-US" dirty="0"/>
          </a:p>
        </p:txBody>
      </p:sp>
      <p:pic>
        <p:nvPicPr>
          <p:cNvPr id="7" name="図 6"/>
          <p:cNvPicPr>
            <a:picLocks noChangeAspect="1"/>
          </p:cNvPicPr>
          <p:nvPr/>
        </p:nvPicPr>
        <p:blipFill>
          <a:blip r:embed="rId2"/>
          <a:stretch>
            <a:fillRect/>
          </a:stretch>
        </p:blipFill>
        <p:spPr>
          <a:xfrm>
            <a:off x="1409700" y="4661536"/>
            <a:ext cx="8572500" cy="1877378"/>
          </a:xfrm>
          <a:prstGeom prst="rect">
            <a:avLst/>
          </a:prstGeom>
        </p:spPr>
      </p:pic>
      <p:pic>
        <p:nvPicPr>
          <p:cNvPr id="8" name="図 7"/>
          <p:cNvPicPr>
            <a:picLocks noChangeAspect="1"/>
          </p:cNvPicPr>
          <p:nvPr/>
        </p:nvPicPr>
        <p:blipFill>
          <a:blip r:embed="rId3"/>
          <a:stretch>
            <a:fillRect/>
          </a:stretch>
        </p:blipFill>
        <p:spPr>
          <a:xfrm>
            <a:off x="2373630" y="81729"/>
            <a:ext cx="6644640" cy="4541520"/>
          </a:xfrm>
          <a:prstGeom prst="rect">
            <a:avLst/>
          </a:prstGeom>
        </p:spPr>
      </p:pic>
    </p:spTree>
    <p:extLst>
      <p:ext uri="{BB962C8B-B14F-4D97-AF65-F5344CB8AC3E}">
        <p14:creationId xmlns:p14="http://schemas.microsoft.com/office/powerpoint/2010/main" val="9668504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B716EDC-74FF-435D-9BD8-54C64339F356}" type="slidenum">
              <a:rPr kumimoji="1" lang="ja-JP" altLang="en-US" smtClean="0"/>
              <a:pPr/>
              <a:t>22</a:t>
            </a:fld>
            <a:endParaRPr kumimoji="1" lang="ja-JP" altLang="en-US" dirty="0"/>
          </a:p>
        </p:txBody>
      </p:sp>
      <p:pic>
        <p:nvPicPr>
          <p:cNvPr id="3" name="図 2"/>
          <p:cNvPicPr>
            <a:picLocks noChangeAspect="1"/>
          </p:cNvPicPr>
          <p:nvPr/>
        </p:nvPicPr>
        <p:blipFill>
          <a:blip r:embed="rId2"/>
          <a:stretch>
            <a:fillRect/>
          </a:stretch>
        </p:blipFill>
        <p:spPr>
          <a:xfrm>
            <a:off x="2587716" y="137749"/>
            <a:ext cx="6644640" cy="4564380"/>
          </a:xfrm>
          <a:prstGeom prst="rect">
            <a:avLst/>
          </a:prstGeom>
        </p:spPr>
      </p:pic>
      <p:pic>
        <p:nvPicPr>
          <p:cNvPr id="4" name="図 3"/>
          <p:cNvPicPr>
            <a:picLocks noChangeAspect="1"/>
          </p:cNvPicPr>
          <p:nvPr/>
        </p:nvPicPr>
        <p:blipFill>
          <a:blip r:embed="rId3"/>
          <a:stretch>
            <a:fillRect/>
          </a:stretch>
        </p:blipFill>
        <p:spPr>
          <a:xfrm>
            <a:off x="1623786" y="4818382"/>
            <a:ext cx="8572500" cy="1903095"/>
          </a:xfrm>
          <a:prstGeom prst="rect">
            <a:avLst/>
          </a:prstGeom>
        </p:spPr>
      </p:pic>
    </p:spTree>
    <p:extLst>
      <p:ext uri="{BB962C8B-B14F-4D97-AF65-F5344CB8AC3E}">
        <p14:creationId xmlns:p14="http://schemas.microsoft.com/office/powerpoint/2010/main" val="5961690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財貿易と資本移動の代替性・補完性</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財</a:t>
            </a:r>
            <a:r>
              <a:rPr lang="ja-JP" altLang="en-US" dirty="0"/>
              <a:t>の国際貿易と国際資本移動をともに</a:t>
            </a:r>
            <a:r>
              <a:rPr lang="ja-JP" altLang="en-US" dirty="0" smtClean="0"/>
              <a:t>考慮に入れる</a:t>
            </a:r>
            <a:endParaRPr lang="en-US" altLang="ja-JP" dirty="0" smtClean="0"/>
          </a:p>
          <a:p>
            <a:pPr lvl="1"/>
            <a:r>
              <a:rPr lang="ja-JP" altLang="en-US" dirty="0" smtClean="0"/>
              <a:t>各国</a:t>
            </a:r>
            <a:r>
              <a:rPr lang="ja-JP" altLang="en-US" dirty="0"/>
              <a:t>が</a:t>
            </a:r>
            <a:r>
              <a:rPr lang="en-US" altLang="ja-JP" dirty="0"/>
              <a:t>2</a:t>
            </a:r>
            <a:r>
              <a:rPr lang="ja-JP" altLang="en-US" dirty="0" err="1"/>
              <a:t>つの</a:t>
            </a:r>
            <a:r>
              <a:rPr lang="ja-JP" altLang="en-US" dirty="0"/>
              <a:t>財を生産・消費し、両国間で財の貿易が行われると想定 </a:t>
            </a:r>
            <a:endParaRPr lang="en-US" altLang="ja-JP" dirty="0" smtClean="0"/>
          </a:p>
          <a:p>
            <a:r>
              <a:rPr lang="ja-JP" altLang="en-US" dirty="0" smtClean="0"/>
              <a:t>国際</a:t>
            </a:r>
            <a:r>
              <a:rPr lang="ja-JP" altLang="en-US" dirty="0"/>
              <a:t>資本移動の</a:t>
            </a:r>
            <a:r>
              <a:rPr lang="ja-JP" altLang="en-US" dirty="0" smtClean="0"/>
              <a:t>自由化は財</a:t>
            </a:r>
            <a:r>
              <a:rPr lang="ja-JP" altLang="en-US" dirty="0"/>
              <a:t>の国際貿易を</a:t>
            </a:r>
            <a:r>
              <a:rPr lang="ja-JP" altLang="en-US" dirty="0" smtClean="0"/>
              <a:t>促進</a:t>
            </a:r>
            <a:r>
              <a:rPr lang="en-US" altLang="ja-JP" dirty="0" smtClean="0"/>
              <a:t>or</a:t>
            </a:r>
            <a:r>
              <a:rPr lang="ja-JP" altLang="en-US" dirty="0" smtClean="0"/>
              <a:t>阻害？</a:t>
            </a:r>
            <a:endParaRPr lang="en-US" altLang="ja-JP" dirty="0" smtClean="0"/>
          </a:p>
          <a:p>
            <a:pPr lvl="1"/>
            <a:r>
              <a:rPr lang="ja-JP" altLang="en-US" dirty="0" smtClean="0"/>
              <a:t>資本移動の</a:t>
            </a:r>
            <a:r>
              <a:rPr lang="ja-JP" altLang="en-US" dirty="0"/>
              <a:t>増加が国際貿易の拡大を</a:t>
            </a:r>
            <a:r>
              <a:rPr lang="ja-JP" altLang="en-US" dirty="0" smtClean="0"/>
              <a:t>もたらす場合：「資本</a:t>
            </a:r>
            <a:r>
              <a:rPr lang="ja-JP" altLang="en-US" dirty="0"/>
              <a:t>移動は国際貿易に対して</a:t>
            </a:r>
            <a:r>
              <a:rPr lang="ja-JP" altLang="en-US" dirty="0" smtClean="0"/>
              <a:t>補完的」</a:t>
            </a:r>
            <a:endParaRPr lang="en-US" altLang="ja-JP" dirty="0" smtClean="0"/>
          </a:p>
          <a:p>
            <a:pPr lvl="1"/>
            <a:r>
              <a:rPr lang="ja-JP" altLang="en-US" dirty="0" smtClean="0"/>
              <a:t>資本</a:t>
            </a:r>
            <a:r>
              <a:rPr lang="ja-JP" altLang="en-US" dirty="0"/>
              <a:t>移動の増加が国際貿易の縮小をもたらす</a:t>
            </a:r>
            <a:r>
              <a:rPr lang="ja-JP" altLang="en-US" dirty="0" smtClean="0"/>
              <a:t>場合：「資本</a:t>
            </a:r>
            <a:r>
              <a:rPr lang="ja-JP" altLang="en-US" dirty="0"/>
              <a:t>移動は国際貿易に対して</a:t>
            </a:r>
            <a:r>
              <a:rPr lang="ja-JP" altLang="en-US" dirty="0" smtClean="0"/>
              <a:t>代替的</a:t>
            </a:r>
            <a:r>
              <a:rPr lang="ja-JP" altLang="en-US" dirty="0"/>
              <a:t>」</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23</a:t>
            </a:fld>
            <a:endParaRPr kumimoji="1" lang="ja-JP" altLang="en-US" dirty="0"/>
          </a:p>
        </p:txBody>
      </p:sp>
    </p:spTree>
    <p:extLst>
      <p:ext uri="{BB962C8B-B14F-4D97-AF65-F5344CB8AC3E}">
        <p14:creationId xmlns:p14="http://schemas.microsoft.com/office/powerpoint/2010/main" val="16658494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財貿易と資本移動の代替性・</a:t>
            </a:r>
            <a:r>
              <a:rPr lang="ja-JP" altLang="en-US" sz="4000" dirty="0" smtClean="0"/>
              <a:t>補完性（つづき）</a:t>
            </a:r>
            <a:endParaRPr kumimoji="1" lang="ja-JP" altLang="en-US" sz="40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4"/>
                <a:ext cx="10831286" cy="4705805"/>
              </a:xfrm>
            </p:spPr>
            <p:txBody>
              <a:bodyPr>
                <a:normAutofit lnSpcReduction="10000"/>
              </a:bodyPr>
              <a:lstStyle/>
              <a:p>
                <a:r>
                  <a:rPr kumimoji="1" lang="ja-JP" altLang="en-US" dirty="0" smtClean="0"/>
                  <a:t>ヘクシャー</a:t>
                </a:r>
                <a:r>
                  <a:rPr kumimoji="1" lang="en-US" altLang="ja-JP" dirty="0" smtClean="0"/>
                  <a:t>=</a:t>
                </a:r>
                <a:r>
                  <a:rPr lang="ja-JP" altLang="en-US" dirty="0" smtClean="0"/>
                  <a:t>オリーン・モデル</a:t>
                </a:r>
                <a:endParaRPr lang="en-US" altLang="ja-JP" dirty="0" smtClean="0"/>
              </a:p>
              <a:p>
                <a:pPr lvl="1"/>
                <a:r>
                  <a:rPr lang="ja-JP" altLang="en-US" dirty="0" smtClean="0"/>
                  <a:t>生産要素間の代替が存在 → 投入</a:t>
                </a:r>
                <a:r>
                  <a:rPr lang="ja-JP" altLang="en-US" dirty="0"/>
                  <a:t>係数</a:t>
                </a:r>
                <a:r>
                  <a:rPr lang="ja-JP" altLang="en-US" dirty="0" smtClean="0"/>
                  <a:t>は生産要素価格比</a:t>
                </a:r>
                <a14:m>
                  <m:oMath xmlns:m="http://schemas.openxmlformats.org/officeDocument/2006/math">
                    <m:r>
                      <a:rPr lang="en-US" altLang="ja-JP" i="1">
                        <a:latin typeface="Cambria Math" panose="02040503050406030204" pitchFamily="18" charset="0"/>
                      </a:rPr>
                      <m:t>𝑤</m:t>
                    </m:r>
                    <m:r>
                      <a:rPr lang="en-US" altLang="ja-JP" i="1">
                        <a:latin typeface="Cambria Math" panose="02040503050406030204" pitchFamily="18" charset="0"/>
                      </a:rPr>
                      <m:t>/</m:t>
                    </m:r>
                    <m:r>
                      <a:rPr lang="en-US" altLang="ja-JP" i="1">
                        <a:latin typeface="Cambria Math" panose="02040503050406030204" pitchFamily="18" charset="0"/>
                      </a:rPr>
                      <m:t>𝑟</m:t>
                    </m:r>
                  </m:oMath>
                </a14:m>
                <a:r>
                  <a:rPr lang="ja-JP" altLang="en-US" dirty="0" smtClean="0"/>
                  <a:t>に依存：</a:t>
                </a:r>
                <a14:m>
                  <m:oMath xmlns:m="http://schemas.openxmlformats.org/officeDocument/2006/math">
                    <m:sSub>
                      <m:sSubPr>
                        <m:ctrlPr>
                          <a:rPr lang="en-US" altLang="ja-JP" i="1" smtClean="0">
                            <a:latin typeface="Cambria Math" panose="02040503050406030204" pitchFamily="18" charset="0"/>
                          </a:rPr>
                        </m:ctrlPr>
                      </m:sSubPr>
                      <m:e>
                        <m:r>
                          <a:rPr lang="en-US" altLang="ja-JP" b="0" i="1" smtClean="0">
                            <a:latin typeface="Cambria Math" panose="02040503050406030204" pitchFamily="18" charset="0"/>
                          </a:rPr>
                          <m:t>𝑎</m:t>
                        </m:r>
                      </m:e>
                      <m:sub>
                        <m:r>
                          <a:rPr lang="en-US" altLang="ja-JP" b="0" i="1" smtClean="0">
                            <a:latin typeface="Cambria Math" panose="02040503050406030204" pitchFamily="18" charset="0"/>
                          </a:rPr>
                          <m:t>𝑖𝑗</m:t>
                        </m:r>
                      </m:sub>
                    </m:sSub>
                    <m:r>
                      <a:rPr lang="en-US" altLang="ja-JP" b="0" i="1" smtClean="0">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i="1">
                            <a:latin typeface="Cambria Math" panose="02040503050406030204" pitchFamily="18" charset="0"/>
                          </a:rPr>
                          <m:t>𝑖𝑗</m:t>
                        </m:r>
                      </m:sub>
                    </m:sSub>
                    <m:r>
                      <a:rPr lang="en-US" altLang="ja-JP" b="0" i="1" smtClean="0">
                        <a:latin typeface="Cambria Math" panose="02040503050406030204" pitchFamily="18" charset="0"/>
                      </a:rPr>
                      <m:t>(</m:t>
                    </m:r>
                    <m:r>
                      <a:rPr lang="en-US" altLang="ja-JP" b="0" i="1" smtClean="0">
                        <a:latin typeface="Cambria Math" panose="02040503050406030204" pitchFamily="18" charset="0"/>
                      </a:rPr>
                      <m:t>𝑤</m:t>
                    </m:r>
                    <m:r>
                      <a:rPr lang="en-US" altLang="ja-JP" b="0" i="1" smtClean="0">
                        <a:latin typeface="Cambria Math" panose="02040503050406030204" pitchFamily="18" charset="0"/>
                      </a:rPr>
                      <m:t>/</m:t>
                    </m:r>
                    <m:r>
                      <a:rPr lang="en-US" altLang="ja-JP" b="0" i="1" smtClean="0">
                        <a:latin typeface="Cambria Math" panose="02040503050406030204" pitchFamily="18" charset="0"/>
                      </a:rPr>
                      <m:t>𝑟</m:t>
                    </m:r>
                    <m:r>
                      <a:rPr lang="en-US" altLang="ja-JP" i="1">
                        <a:latin typeface="Cambria Math" panose="02040503050406030204" pitchFamily="18" charset="0"/>
                      </a:rPr>
                      <m:t>)</m:t>
                    </m:r>
                  </m:oMath>
                </a14:m>
                <a:r>
                  <a:rPr lang="en-US" altLang="ja-JP" dirty="0" smtClean="0"/>
                  <a:t>, </a:t>
                </a:r>
                <a14:m>
                  <m:oMath xmlns:m="http://schemas.openxmlformats.org/officeDocument/2006/math">
                    <m:r>
                      <a:rPr lang="en-US" altLang="ja-JP" b="0" i="1" dirty="0" smtClean="0">
                        <a:latin typeface="Cambria Math" panose="02040503050406030204" pitchFamily="18" charset="0"/>
                      </a:rPr>
                      <m:t>𝑖</m:t>
                    </m:r>
                    <m:r>
                      <a:rPr lang="en-US" altLang="ja-JP" b="0" i="1" dirty="0" smtClean="0">
                        <a:latin typeface="Cambria Math" panose="02040503050406030204" pitchFamily="18" charset="0"/>
                      </a:rPr>
                      <m:t>=1,2, </m:t>
                    </m:r>
                    <m:r>
                      <a:rPr lang="en-US" altLang="ja-JP" b="0" i="1" dirty="0" smtClean="0">
                        <a:latin typeface="Cambria Math" panose="02040503050406030204" pitchFamily="18" charset="0"/>
                      </a:rPr>
                      <m:t>𝑗</m:t>
                    </m:r>
                    <m:r>
                      <a:rPr lang="en-US" altLang="ja-JP" b="0" i="1" dirty="0" smtClean="0">
                        <a:latin typeface="Cambria Math" panose="02040503050406030204" pitchFamily="18" charset="0"/>
                      </a:rPr>
                      <m:t>=</m:t>
                    </m:r>
                    <m:r>
                      <a:rPr lang="en-US" altLang="ja-JP" b="0" i="1" dirty="0" smtClean="0">
                        <a:latin typeface="Cambria Math" panose="02040503050406030204" pitchFamily="18" charset="0"/>
                      </a:rPr>
                      <m:t>𝐿</m:t>
                    </m:r>
                    <m:r>
                      <a:rPr lang="en-US" altLang="ja-JP" b="0" i="1" dirty="0" smtClean="0">
                        <a:latin typeface="Cambria Math" panose="02040503050406030204" pitchFamily="18" charset="0"/>
                      </a:rPr>
                      <m:t>,</m:t>
                    </m:r>
                    <m:r>
                      <a:rPr lang="en-US" altLang="ja-JP" b="0" i="1" dirty="0" smtClean="0">
                        <a:latin typeface="Cambria Math" panose="02040503050406030204" pitchFamily="18" charset="0"/>
                      </a:rPr>
                      <m:t>𝐾</m:t>
                    </m:r>
                  </m:oMath>
                </a14:m>
                <a:endParaRPr lang="en-US" altLang="ja-JP" dirty="0" smtClean="0"/>
              </a:p>
              <a:p>
                <a:r>
                  <a:rPr lang="ja-JP" altLang="en-US" dirty="0" smtClean="0"/>
                  <a:t>各国の利潤ゼロ条件</a:t>
                </a:r>
                <a:endParaRPr lang="en-US" altLang="ja-JP" dirty="0" smtClean="0"/>
              </a:p>
              <a:p>
                <a:pPr lvl="1"/>
                <a:r>
                  <a:rPr lang="ja-JP" altLang="en-US" dirty="0" smtClean="0"/>
                  <a:t>自国：</a:t>
                </a:r>
                <a14:m>
                  <m:oMath xmlns:m="http://schemas.openxmlformats.org/officeDocument/2006/math">
                    <m:sSub>
                      <m:sSubPr>
                        <m:ctrlPr>
                          <a:rPr lang="en-US" altLang="ja-JP" i="1" smtClean="0">
                            <a:latin typeface="Cambria Math" panose="02040503050406030204" pitchFamily="18" charset="0"/>
                          </a:rPr>
                        </m:ctrlPr>
                      </m:sSubPr>
                      <m:e>
                        <m:sSub>
                          <m:sSubPr>
                            <m:ctrlPr>
                              <a:rPr lang="en-US" altLang="ja-JP" b="0" i="1" smtClean="0">
                                <a:latin typeface="Cambria Math" panose="02040503050406030204" pitchFamily="18" charset="0"/>
                              </a:rPr>
                            </m:ctrlPr>
                          </m:sSubPr>
                          <m:e>
                            <m:r>
                              <a:rPr lang="en-US" altLang="ja-JP" i="1">
                                <a:latin typeface="Cambria Math" panose="02040503050406030204" pitchFamily="18" charset="0"/>
                              </a:rPr>
                              <m:t>𝑝</m:t>
                            </m:r>
                          </m:e>
                          <m:sub>
                            <m:r>
                              <a:rPr lang="en-US" altLang="ja-JP" b="0" i="1" smtClean="0">
                                <a:latin typeface="Cambria Math" panose="02040503050406030204" pitchFamily="18" charset="0"/>
                              </a:rPr>
                              <m:t>1</m:t>
                            </m:r>
                          </m:sub>
                        </m:sSub>
                        <m:r>
                          <a:rPr lang="en-US" altLang="ja-JP" b="0" i="1" smtClean="0">
                            <a:latin typeface="Cambria Math" panose="02040503050406030204" pitchFamily="18" charset="0"/>
                          </a:rPr>
                          <m:t>=</m:t>
                        </m:r>
                        <m:r>
                          <a:rPr lang="en-US" altLang="ja-JP" i="1">
                            <a:latin typeface="Cambria Math" panose="02040503050406030204" pitchFamily="18" charset="0"/>
                          </a:rPr>
                          <m:t>𝑎</m:t>
                        </m:r>
                      </m:e>
                      <m:sub>
                        <m:r>
                          <a:rPr lang="en-US" altLang="ja-JP" b="0" i="1" smtClean="0">
                            <a:latin typeface="Cambria Math" panose="02040503050406030204" pitchFamily="18" charset="0"/>
                          </a:rPr>
                          <m:t>1</m:t>
                        </m:r>
                        <m:r>
                          <a:rPr lang="en-US" altLang="ja-JP" b="0" i="1" smtClean="0">
                            <a:latin typeface="Cambria Math" panose="02040503050406030204" pitchFamily="18" charset="0"/>
                          </a:rPr>
                          <m:t>𝐿</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𝑤</m:t>
                            </m:r>
                          </m:num>
                          <m:den>
                            <m:r>
                              <a:rPr lang="en-US" altLang="ja-JP" i="1">
                                <a:latin typeface="Cambria Math" panose="02040503050406030204" pitchFamily="18" charset="0"/>
                              </a:rPr>
                              <m:t>𝑟</m:t>
                            </m:r>
                          </m:den>
                        </m:f>
                      </m:e>
                    </m:d>
                    <m:r>
                      <a:rPr lang="en-US" altLang="ja-JP" b="0" i="1" smtClean="0">
                        <a:latin typeface="Cambria Math" panose="02040503050406030204" pitchFamily="18" charset="0"/>
                      </a:rPr>
                      <m:t>𝑤</m:t>
                    </m:r>
                    <m:r>
                      <a:rPr lang="en-US" altLang="ja-JP" b="0" i="1" smtClean="0">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i="1">
                            <a:latin typeface="Cambria Math" panose="02040503050406030204" pitchFamily="18" charset="0"/>
                          </a:rPr>
                          <m:t>1</m:t>
                        </m:r>
                        <m:r>
                          <a:rPr lang="en-US" altLang="ja-JP" b="0" i="1" smtClean="0">
                            <a:latin typeface="Cambria Math" panose="02040503050406030204" pitchFamily="18" charset="0"/>
                          </a:rPr>
                          <m:t>𝐾</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𝑤</m:t>
                            </m:r>
                          </m:num>
                          <m:den>
                            <m:r>
                              <a:rPr lang="en-US" altLang="ja-JP" i="1">
                                <a:latin typeface="Cambria Math" panose="02040503050406030204" pitchFamily="18" charset="0"/>
                              </a:rPr>
                              <m:t>𝑟</m:t>
                            </m:r>
                          </m:den>
                        </m:f>
                      </m:e>
                    </m:d>
                    <m:r>
                      <a:rPr lang="en-US" altLang="ja-JP" b="0" i="1" smtClean="0">
                        <a:latin typeface="Cambria Math" panose="02040503050406030204" pitchFamily="18" charset="0"/>
                      </a:rPr>
                      <m:t>𝑟</m:t>
                    </m:r>
                  </m:oMath>
                </a14:m>
                <a:r>
                  <a:rPr lang="ja-JP" altLang="en-US" dirty="0" smtClean="0"/>
                  <a:t>＆</a:t>
                </a:r>
                <a:r>
                  <a:rPr lang="en-US" altLang="ja-JP" dirty="0" smtClean="0"/>
                  <a:t> </a:t>
                </a:r>
                <a14:m>
                  <m:oMath xmlns:m="http://schemas.openxmlformats.org/officeDocument/2006/math">
                    <m:sSub>
                      <m:sSubPr>
                        <m:ctrlPr>
                          <a:rPr lang="en-US" altLang="ja-JP" i="1">
                            <a:latin typeface="Cambria Math" panose="02040503050406030204" pitchFamily="18" charset="0"/>
                          </a:rPr>
                        </m:ctrlPr>
                      </m:sSubPr>
                      <m:e>
                        <m:sSub>
                          <m:sSubPr>
                            <m:ctrlPr>
                              <a:rPr lang="en-US"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b="0" i="1" smtClean="0">
                                <a:latin typeface="Cambria Math" panose="02040503050406030204" pitchFamily="18" charset="0"/>
                              </a:rPr>
                              <m:t>2</m:t>
                            </m:r>
                          </m:sub>
                        </m:sSub>
                        <m:r>
                          <a:rPr lang="en-US" altLang="ja-JP" i="1">
                            <a:latin typeface="Cambria Math" panose="02040503050406030204" pitchFamily="18" charset="0"/>
                          </a:rPr>
                          <m:t>=</m:t>
                        </m:r>
                        <m:r>
                          <a:rPr lang="en-US" altLang="ja-JP" i="1">
                            <a:latin typeface="Cambria Math" panose="02040503050406030204" pitchFamily="18" charset="0"/>
                          </a:rPr>
                          <m:t>𝑎</m:t>
                        </m:r>
                      </m:e>
                      <m:sub>
                        <m:r>
                          <a:rPr lang="en-US" altLang="ja-JP" b="0" i="1" smtClean="0">
                            <a:latin typeface="Cambria Math" panose="02040503050406030204" pitchFamily="18" charset="0"/>
                          </a:rPr>
                          <m:t>2</m:t>
                        </m:r>
                        <m:r>
                          <a:rPr lang="en-US" altLang="ja-JP" i="1">
                            <a:latin typeface="Cambria Math" panose="02040503050406030204" pitchFamily="18" charset="0"/>
                          </a:rPr>
                          <m:t>𝐿</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𝑤</m:t>
                            </m:r>
                          </m:num>
                          <m:den>
                            <m:r>
                              <a:rPr lang="en-US" altLang="ja-JP" i="1">
                                <a:latin typeface="Cambria Math" panose="02040503050406030204" pitchFamily="18" charset="0"/>
                              </a:rPr>
                              <m:t>𝑟</m:t>
                            </m:r>
                          </m:den>
                        </m:f>
                      </m:e>
                    </m:d>
                    <m:r>
                      <a:rPr lang="en-US" altLang="ja-JP" i="1">
                        <a:latin typeface="Cambria Math" panose="02040503050406030204" pitchFamily="18" charset="0"/>
                      </a:rPr>
                      <m:t>𝑤</m:t>
                    </m:r>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b="0" i="1" smtClean="0">
                            <a:latin typeface="Cambria Math" panose="02040503050406030204" pitchFamily="18" charset="0"/>
                          </a:rPr>
                          <m:t>2</m:t>
                        </m:r>
                        <m:r>
                          <a:rPr lang="en-US" altLang="ja-JP" i="1">
                            <a:latin typeface="Cambria Math" panose="02040503050406030204" pitchFamily="18" charset="0"/>
                          </a:rPr>
                          <m:t>𝐾</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𝑤</m:t>
                            </m:r>
                          </m:num>
                          <m:den>
                            <m:r>
                              <a:rPr lang="en-US" altLang="ja-JP" i="1">
                                <a:latin typeface="Cambria Math" panose="02040503050406030204" pitchFamily="18" charset="0"/>
                              </a:rPr>
                              <m:t>𝑟</m:t>
                            </m:r>
                          </m:den>
                        </m:f>
                      </m:e>
                    </m:d>
                    <m:r>
                      <a:rPr lang="en-US" altLang="ja-JP" i="1">
                        <a:latin typeface="Cambria Math" panose="02040503050406030204" pitchFamily="18" charset="0"/>
                      </a:rPr>
                      <m:t>𝑟</m:t>
                    </m:r>
                  </m:oMath>
                </a14:m>
                <a:endParaRPr lang="en-US" altLang="ja-JP" dirty="0"/>
              </a:p>
              <a:p>
                <a:pPr lvl="1"/>
                <a:r>
                  <a:rPr lang="ja-JP" altLang="en-US" dirty="0" smtClean="0"/>
                  <a:t>外国：</a:t>
                </a:r>
                <a14:m>
                  <m:oMath xmlns:m="http://schemas.openxmlformats.org/officeDocument/2006/math">
                    <m:sSub>
                      <m:sSubPr>
                        <m:ctrlPr>
                          <a:rPr lang="en-US" altLang="ja-JP" i="1">
                            <a:latin typeface="Cambria Math" panose="02040503050406030204" pitchFamily="18" charset="0"/>
                          </a:rPr>
                        </m:ctrlPr>
                      </m:sSubPr>
                      <m:e>
                        <m:sSubSup>
                          <m:sSubSupPr>
                            <m:ctrlPr>
                              <a:rPr lang="en-US" altLang="ja-JP" i="1">
                                <a:latin typeface="Cambria Math" panose="02040503050406030204" pitchFamily="18" charset="0"/>
                              </a:rPr>
                            </m:ctrlPr>
                          </m:sSubSup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1</m:t>
                            </m:r>
                          </m:sub>
                          <m:sup>
                            <m:r>
                              <a:rPr lang="en-US" altLang="ja-JP" b="0" i="1" smtClean="0">
                                <a:latin typeface="Cambria Math" panose="02040503050406030204" pitchFamily="18" charset="0"/>
                              </a:rPr>
                              <m:t>∗</m:t>
                            </m:r>
                          </m:sup>
                        </m:sSubSup>
                        <m:r>
                          <a:rPr lang="en-US" altLang="ja-JP" i="1">
                            <a:latin typeface="Cambria Math" panose="02040503050406030204" pitchFamily="18" charset="0"/>
                          </a:rPr>
                          <m:t>=</m:t>
                        </m:r>
                        <m:r>
                          <a:rPr lang="en-US" altLang="ja-JP" i="1">
                            <a:latin typeface="Cambria Math" panose="02040503050406030204" pitchFamily="18" charset="0"/>
                          </a:rPr>
                          <m:t>𝑎</m:t>
                        </m:r>
                      </m:e>
                      <m:sub>
                        <m:r>
                          <a:rPr lang="en-US" altLang="ja-JP" i="1">
                            <a:latin typeface="Cambria Math" panose="02040503050406030204" pitchFamily="18" charset="0"/>
                          </a:rPr>
                          <m:t>1</m:t>
                        </m:r>
                        <m:r>
                          <a:rPr lang="en-US" altLang="ja-JP" i="1">
                            <a:latin typeface="Cambria Math" panose="02040503050406030204" pitchFamily="18" charset="0"/>
                          </a:rPr>
                          <m:t>𝐿</m:t>
                        </m:r>
                      </m:sub>
                    </m:sSub>
                    <m:d>
                      <m:dPr>
                        <m:ctrlPr>
                          <a:rPr lang="en-US" altLang="ja-JP" i="1">
                            <a:latin typeface="Cambria Math" panose="02040503050406030204" pitchFamily="18" charset="0"/>
                          </a:rPr>
                        </m:ctrlPr>
                      </m:dPr>
                      <m:e>
                        <m:f>
                          <m:fPr>
                            <m:ctrlPr>
                              <a:rPr lang="en-US" altLang="ja-JP" i="1" smtClean="0">
                                <a:latin typeface="Cambria Math" panose="02040503050406030204" pitchFamily="18" charset="0"/>
                              </a:rPr>
                            </m:ctrlPr>
                          </m:fPr>
                          <m:num>
                            <m:sSup>
                              <m:sSupPr>
                                <m:ctrlPr>
                                  <a:rPr lang="en-US" altLang="ja-JP" i="1">
                                    <a:latin typeface="Cambria Math" panose="02040503050406030204" pitchFamily="18" charset="0"/>
                                  </a:rPr>
                                </m:ctrlPr>
                              </m:sSupPr>
                              <m:e>
                                <m:r>
                                  <a:rPr lang="en-US" altLang="ja-JP" i="1">
                                    <a:latin typeface="Cambria Math" panose="02040503050406030204" pitchFamily="18" charset="0"/>
                                  </a:rPr>
                                  <m:t>𝑤</m:t>
                                </m:r>
                              </m:e>
                              <m:sup>
                                <m:r>
                                  <a:rPr lang="en-US" altLang="ja-JP" i="1">
                                    <a:latin typeface="Cambria Math" panose="02040503050406030204" pitchFamily="18" charset="0"/>
                                  </a:rPr>
                                  <m:t>∗</m:t>
                                </m:r>
                              </m:sup>
                            </m:sSup>
                          </m:num>
                          <m:den>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den>
                        </m:f>
                      </m:e>
                    </m:d>
                    <m:sSup>
                      <m:sSupPr>
                        <m:ctrlPr>
                          <a:rPr lang="en-US" altLang="ja-JP" i="1">
                            <a:latin typeface="Cambria Math" panose="02040503050406030204" pitchFamily="18" charset="0"/>
                          </a:rPr>
                        </m:ctrlPr>
                      </m:sSupPr>
                      <m:e>
                        <m:r>
                          <a:rPr lang="en-US" altLang="ja-JP" i="1">
                            <a:latin typeface="Cambria Math" panose="02040503050406030204" pitchFamily="18" charset="0"/>
                          </a:rPr>
                          <m:t>𝑤</m:t>
                        </m:r>
                      </m:e>
                      <m:sup>
                        <m:r>
                          <a:rPr lang="en-US" altLang="ja-JP" i="1">
                            <a:latin typeface="Cambria Math" panose="02040503050406030204" pitchFamily="18" charset="0"/>
                          </a:rPr>
                          <m:t>∗</m:t>
                        </m:r>
                      </m:sup>
                    </m:sSup>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i="1">
                            <a:latin typeface="Cambria Math" panose="02040503050406030204" pitchFamily="18" charset="0"/>
                          </a:rPr>
                          <m:t>1</m:t>
                        </m:r>
                        <m:r>
                          <a:rPr lang="en-US" altLang="ja-JP" i="1">
                            <a:latin typeface="Cambria Math" panose="02040503050406030204" pitchFamily="18" charset="0"/>
                          </a:rPr>
                          <m:t>𝐾</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sSup>
                              <m:sSupPr>
                                <m:ctrlPr>
                                  <a:rPr lang="en-US" altLang="ja-JP" i="1">
                                    <a:latin typeface="Cambria Math" panose="02040503050406030204" pitchFamily="18" charset="0"/>
                                  </a:rPr>
                                </m:ctrlPr>
                              </m:sSupPr>
                              <m:e>
                                <m:r>
                                  <a:rPr lang="en-US" altLang="ja-JP" i="1">
                                    <a:latin typeface="Cambria Math" panose="02040503050406030204" pitchFamily="18" charset="0"/>
                                  </a:rPr>
                                  <m:t>𝑤</m:t>
                                </m:r>
                              </m:e>
                              <m:sup>
                                <m:r>
                                  <a:rPr lang="en-US" altLang="ja-JP" i="1">
                                    <a:latin typeface="Cambria Math" panose="02040503050406030204" pitchFamily="18" charset="0"/>
                                  </a:rPr>
                                  <m:t>∗</m:t>
                                </m:r>
                              </m:sup>
                            </m:sSup>
                          </m:num>
                          <m:den>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den>
                        </m:f>
                      </m:e>
                    </m:d>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oMath>
                </a14:m>
                <a:r>
                  <a:rPr lang="ja-JP" altLang="en-US" dirty="0"/>
                  <a:t>＆</a:t>
                </a:r>
                <a:r>
                  <a:rPr lang="en-US" altLang="ja-JP" dirty="0"/>
                  <a:t> </a:t>
                </a:r>
                <a14:m>
                  <m:oMath xmlns:m="http://schemas.openxmlformats.org/officeDocument/2006/math">
                    <m:sSub>
                      <m:sSubPr>
                        <m:ctrlPr>
                          <a:rPr lang="en-US" altLang="ja-JP" i="1">
                            <a:latin typeface="Cambria Math" panose="02040503050406030204" pitchFamily="18" charset="0"/>
                          </a:rPr>
                        </m:ctrlPr>
                      </m:sSubPr>
                      <m:e>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𝑝</m:t>
                            </m:r>
                          </m:e>
                          <m:sub>
                            <m:r>
                              <a:rPr lang="en-US" altLang="ja-JP" b="0" i="1" smtClean="0">
                                <a:latin typeface="Cambria Math" panose="02040503050406030204" pitchFamily="18" charset="0"/>
                              </a:rPr>
                              <m:t>2</m:t>
                            </m:r>
                          </m:sub>
                          <m:sup>
                            <m:r>
                              <a:rPr lang="en-US" altLang="ja-JP" i="1">
                                <a:latin typeface="Cambria Math" panose="02040503050406030204" pitchFamily="18" charset="0"/>
                              </a:rPr>
                              <m:t>∗</m:t>
                            </m:r>
                          </m:sup>
                        </m:sSubSup>
                        <m:r>
                          <a:rPr lang="en-US" altLang="ja-JP" i="1">
                            <a:latin typeface="Cambria Math" panose="02040503050406030204" pitchFamily="18" charset="0"/>
                          </a:rPr>
                          <m:t>=</m:t>
                        </m:r>
                        <m:r>
                          <a:rPr lang="en-US" altLang="ja-JP" i="1">
                            <a:latin typeface="Cambria Math" panose="02040503050406030204" pitchFamily="18" charset="0"/>
                          </a:rPr>
                          <m:t>𝑎</m:t>
                        </m:r>
                      </m:e>
                      <m:sub>
                        <m:r>
                          <a:rPr lang="en-US" altLang="ja-JP" i="1">
                            <a:latin typeface="Cambria Math" panose="02040503050406030204" pitchFamily="18" charset="0"/>
                          </a:rPr>
                          <m:t>2</m:t>
                        </m:r>
                        <m:r>
                          <a:rPr lang="en-US" altLang="ja-JP" i="1">
                            <a:latin typeface="Cambria Math" panose="02040503050406030204" pitchFamily="18" charset="0"/>
                          </a:rPr>
                          <m:t>𝐿</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sSup>
                              <m:sSupPr>
                                <m:ctrlPr>
                                  <a:rPr lang="en-US" altLang="ja-JP" i="1">
                                    <a:latin typeface="Cambria Math" panose="02040503050406030204" pitchFamily="18" charset="0"/>
                                  </a:rPr>
                                </m:ctrlPr>
                              </m:sSupPr>
                              <m:e>
                                <m:r>
                                  <a:rPr lang="en-US" altLang="ja-JP" i="1">
                                    <a:latin typeface="Cambria Math" panose="02040503050406030204" pitchFamily="18" charset="0"/>
                                  </a:rPr>
                                  <m:t>𝑤</m:t>
                                </m:r>
                              </m:e>
                              <m:sup>
                                <m:r>
                                  <a:rPr lang="en-US" altLang="ja-JP" i="1">
                                    <a:latin typeface="Cambria Math" panose="02040503050406030204" pitchFamily="18" charset="0"/>
                                  </a:rPr>
                                  <m:t>∗</m:t>
                                </m:r>
                              </m:sup>
                            </m:sSup>
                          </m:num>
                          <m:den>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den>
                        </m:f>
                      </m:e>
                    </m:d>
                    <m:sSup>
                      <m:sSupPr>
                        <m:ctrlPr>
                          <a:rPr lang="en-US" altLang="ja-JP" i="1">
                            <a:latin typeface="Cambria Math" panose="02040503050406030204" pitchFamily="18" charset="0"/>
                          </a:rPr>
                        </m:ctrlPr>
                      </m:sSupPr>
                      <m:e>
                        <m:r>
                          <a:rPr lang="en-US" altLang="ja-JP" i="1">
                            <a:latin typeface="Cambria Math" panose="02040503050406030204" pitchFamily="18" charset="0"/>
                          </a:rPr>
                          <m:t>𝑤</m:t>
                        </m:r>
                      </m:e>
                      <m:sup>
                        <m:r>
                          <a:rPr lang="en-US" altLang="ja-JP" i="1">
                            <a:latin typeface="Cambria Math" panose="02040503050406030204" pitchFamily="18" charset="0"/>
                          </a:rPr>
                          <m:t>∗</m:t>
                        </m:r>
                      </m:sup>
                    </m:sSup>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b="0" i="1" smtClean="0">
                            <a:latin typeface="Cambria Math" panose="02040503050406030204" pitchFamily="18" charset="0"/>
                          </a:rPr>
                          <m:t>2</m:t>
                        </m:r>
                        <m:r>
                          <a:rPr lang="en-US" altLang="ja-JP" i="1">
                            <a:latin typeface="Cambria Math" panose="02040503050406030204" pitchFamily="18" charset="0"/>
                          </a:rPr>
                          <m:t>𝐾</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sSup>
                              <m:sSupPr>
                                <m:ctrlPr>
                                  <a:rPr lang="en-US" altLang="ja-JP" i="1">
                                    <a:latin typeface="Cambria Math" panose="02040503050406030204" pitchFamily="18" charset="0"/>
                                  </a:rPr>
                                </m:ctrlPr>
                              </m:sSupPr>
                              <m:e>
                                <m:r>
                                  <a:rPr lang="en-US" altLang="ja-JP" i="1">
                                    <a:latin typeface="Cambria Math" panose="02040503050406030204" pitchFamily="18" charset="0"/>
                                  </a:rPr>
                                  <m:t>𝑤</m:t>
                                </m:r>
                              </m:e>
                              <m:sup>
                                <m:r>
                                  <a:rPr lang="en-US" altLang="ja-JP" i="1">
                                    <a:latin typeface="Cambria Math" panose="02040503050406030204" pitchFamily="18" charset="0"/>
                                  </a:rPr>
                                  <m:t>∗</m:t>
                                </m:r>
                              </m:sup>
                            </m:sSup>
                          </m:num>
                          <m:den>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den>
                        </m:f>
                      </m:e>
                    </m:d>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oMath>
                </a14:m>
                <a:endParaRPr lang="en-US" altLang="ja-JP" dirty="0" smtClean="0"/>
              </a:p>
              <a:p>
                <a:r>
                  <a:rPr lang="ja-JP" altLang="en-US" dirty="0" smtClean="0"/>
                  <a:t>両国が</a:t>
                </a:r>
                <a:r>
                  <a:rPr lang="ja-JP" altLang="en-US" dirty="0"/>
                  <a:t>同じ生産技術を</a:t>
                </a:r>
                <a:r>
                  <a:rPr lang="ja-JP" altLang="en-US" dirty="0" smtClean="0"/>
                  <a:t>持ち両方の財を生産（不完全特化）する</a:t>
                </a:r>
                <a:r>
                  <a:rPr lang="ja-JP" altLang="en-US" dirty="0"/>
                  <a:t>ならば</a:t>
                </a:r>
                <a:r>
                  <a:rPr lang="ja-JP" altLang="en-US" dirty="0" smtClean="0"/>
                  <a:t>、自由貿易（</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1</m:t>
                        </m:r>
                      </m:sub>
                    </m:sSub>
                    <m:r>
                      <a:rPr lang="en-US" altLang="ja-JP" b="0" i="1" smtClean="0">
                        <a:latin typeface="Cambria Math" panose="02040503050406030204" pitchFamily="18" charset="0"/>
                      </a:rPr>
                      <m:t>=</m:t>
                    </m:r>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1</m:t>
                        </m:r>
                      </m:sub>
                      <m:sup>
                        <m:r>
                          <a:rPr lang="en-US" altLang="ja-JP" i="1">
                            <a:latin typeface="Cambria Math" panose="02040503050406030204" pitchFamily="18" charset="0"/>
                          </a:rPr>
                          <m:t>∗</m:t>
                        </m:r>
                      </m:sup>
                    </m:sSubSup>
                  </m:oMath>
                </a14:m>
                <a:r>
                  <a:rPr lang="ja-JP" altLang="en-US" dirty="0" smtClean="0"/>
                  <a:t>＆</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b="0" i="1" smtClean="0">
                            <a:latin typeface="Cambria Math" panose="02040503050406030204" pitchFamily="18" charset="0"/>
                          </a:rPr>
                          <m:t>2</m:t>
                        </m:r>
                      </m:sub>
                    </m:sSub>
                    <m:r>
                      <a:rPr lang="en-US" altLang="ja-JP" i="1">
                        <a:latin typeface="Cambria Math" panose="02040503050406030204" pitchFamily="18" charset="0"/>
                      </a:rPr>
                      <m:t>=</m:t>
                    </m:r>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𝑝</m:t>
                        </m:r>
                      </m:e>
                      <m:sub>
                        <m:r>
                          <a:rPr lang="en-US" altLang="ja-JP" b="0" i="1" smtClean="0">
                            <a:latin typeface="Cambria Math" panose="02040503050406030204" pitchFamily="18" charset="0"/>
                          </a:rPr>
                          <m:t>2</m:t>
                        </m:r>
                      </m:sub>
                      <m:sup>
                        <m:r>
                          <a:rPr lang="en-US" altLang="ja-JP" i="1">
                            <a:latin typeface="Cambria Math" panose="02040503050406030204" pitchFamily="18" charset="0"/>
                          </a:rPr>
                          <m:t>∗</m:t>
                        </m:r>
                      </m:sup>
                    </m:sSubSup>
                  </m:oMath>
                </a14:m>
                <a:r>
                  <a:rPr lang="ja-JP" altLang="en-US" dirty="0" smtClean="0"/>
                  <a:t>）の下で</a:t>
                </a:r>
                <a14:m>
                  <m:oMath xmlns:m="http://schemas.openxmlformats.org/officeDocument/2006/math">
                    <m:r>
                      <a:rPr lang="en-US" altLang="ja-JP" b="0" i="1" smtClean="0">
                        <a:latin typeface="Cambria Math" panose="02040503050406030204" pitchFamily="18" charset="0"/>
                      </a:rPr>
                      <m:t>𝑤</m:t>
                    </m:r>
                    <m:r>
                      <a:rPr lang="en-US" altLang="ja-JP" i="1">
                        <a:latin typeface="Cambria Math" panose="02040503050406030204" pitchFamily="18" charset="0"/>
                      </a:rPr>
                      <m:t>=</m:t>
                    </m:r>
                    <m:sSup>
                      <m:sSupPr>
                        <m:ctrlPr>
                          <a:rPr lang="en-US" altLang="ja-JP" i="1">
                            <a:latin typeface="Cambria Math" panose="02040503050406030204" pitchFamily="18" charset="0"/>
                          </a:rPr>
                        </m:ctrlPr>
                      </m:sSupPr>
                      <m:e>
                        <m:r>
                          <a:rPr lang="en-US" altLang="ja-JP" b="0" i="1" smtClean="0">
                            <a:latin typeface="Cambria Math" panose="02040503050406030204" pitchFamily="18" charset="0"/>
                          </a:rPr>
                          <m:t>𝑤</m:t>
                        </m:r>
                      </m:e>
                      <m:sup>
                        <m:r>
                          <a:rPr lang="en-US" altLang="ja-JP" i="1">
                            <a:latin typeface="Cambria Math" panose="02040503050406030204" pitchFamily="18" charset="0"/>
                          </a:rPr>
                          <m:t>∗</m:t>
                        </m:r>
                      </m:sup>
                    </m:sSup>
                  </m:oMath>
                </a14:m>
                <a:r>
                  <a:rPr lang="ja-JP" altLang="en-US" dirty="0" smtClean="0"/>
                  <a:t>＆</a:t>
                </a:r>
                <a14:m>
                  <m:oMath xmlns:m="http://schemas.openxmlformats.org/officeDocument/2006/math">
                    <m:r>
                      <a:rPr lang="en-US" altLang="ja-JP" b="0" i="1" smtClean="0">
                        <a:latin typeface="Cambria Math" panose="02040503050406030204" pitchFamily="18" charset="0"/>
                      </a:rPr>
                      <m:t>𝑟</m:t>
                    </m:r>
                    <m:r>
                      <a:rPr lang="en-US" altLang="ja-JP" i="1">
                        <a:latin typeface="Cambria Math" panose="02040503050406030204" pitchFamily="18" charset="0"/>
                      </a:rPr>
                      <m:t>=</m:t>
                    </m:r>
                    <m:sSup>
                      <m:sSupPr>
                        <m:ctrlPr>
                          <a:rPr lang="en-US" altLang="ja-JP" i="1">
                            <a:latin typeface="Cambria Math" panose="02040503050406030204" pitchFamily="18" charset="0"/>
                          </a:rPr>
                        </m:ctrlPr>
                      </m:sSupPr>
                      <m:e>
                        <m:r>
                          <a:rPr lang="en-US" altLang="ja-JP" b="0" i="1" smtClean="0">
                            <a:latin typeface="Cambria Math" panose="02040503050406030204" pitchFamily="18" charset="0"/>
                          </a:rPr>
                          <m:t>𝑟</m:t>
                        </m:r>
                      </m:e>
                      <m:sup>
                        <m:r>
                          <a:rPr lang="en-US" altLang="ja-JP" i="1">
                            <a:latin typeface="Cambria Math" panose="02040503050406030204" pitchFamily="18" charset="0"/>
                          </a:rPr>
                          <m:t>∗</m:t>
                        </m:r>
                      </m:sup>
                    </m:sSup>
                  </m:oMath>
                </a14:m>
                <a:r>
                  <a:rPr lang="ja-JP" altLang="en-US" dirty="0"/>
                  <a:t>が</a:t>
                </a:r>
                <a:r>
                  <a:rPr lang="ja-JP" altLang="en-US" dirty="0" smtClean="0"/>
                  <a:t>成立</a:t>
                </a:r>
                <a:r>
                  <a:rPr lang="ja-JP" altLang="en-US" dirty="0"/>
                  <a:t>（</a:t>
                </a:r>
                <a:r>
                  <a:rPr lang="ja-JP" altLang="en-US" dirty="0" smtClean="0"/>
                  <a:t>要素</a:t>
                </a:r>
                <a:r>
                  <a:rPr lang="ja-JP" altLang="en-US" dirty="0"/>
                  <a:t>価格均等化</a:t>
                </a:r>
                <a:r>
                  <a:rPr lang="ja-JP" altLang="en-US" dirty="0" smtClean="0"/>
                  <a:t>定理）</a:t>
                </a:r>
                <a:endParaRPr lang="en-US" altLang="ja-JP" dirty="0"/>
              </a:p>
              <a:p>
                <a:pPr lvl="1"/>
                <a:r>
                  <a:rPr lang="ja-JP" altLang="en-US" dirty="0" smtClean="0"/>
                  <a:t>財の</a:t>
                </a:r>
                <a:r>
                  <a:rPr lang="ja-JP" altLang="en-US" dirty="0"/>
                  <a:t>自由貿易が行われている下では、生産要素自体が国際的に取引された</a:t>
                </a:r>
                <a:r>
                  <a:rPr lang="ja-JP" altLang="en-US" dirty="0" smtClean="0"/>
                  <a:t>場合</a:t>
                </a:r>
                <a:r>
                  <a:rPr lang="ja-JP" altLang="en-US" dirty="0"/>
                  <a:t>と同じ状態が均衡では</a:t>
                </a:r>
                <a:r>
                  <a:rPr lang="ja-JP" altLang="en-US" dirty="0" smtClean="0"/>
                  <a:t>成立 → 生産</a:t>
                </a:r>
                <a:r>
                  <a:rPr lang="ja-JP" altLang="en-US" dirty="0"/>
                  <a:t>要素の国際移動が生じる</a:t>
                </a:r>
                <a:r>
                  <a:rPr lang="ja-JP" altLang="en-US" dirty="0" smtClean="0"/>
                  <a:t>余地がない</a:t>
                </a:r>
                <a:endParaRPr kumimoji="1" lang="en-US" altLang="ja-JP" dirty="0"/>
              </a:p>
              <a:p>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4"/>
                <a:ext cx="10831286" cy="4705805"/>
              </a:xfrm>
              <a:blipFill rotWithShape="0">
                <a:blip r:embed="rId2"/>
                <a:stretch>
                  <a:fillRect l="-1014" t="-3627" r="-197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24</a:t>
            </a:fld>
            <a:endParaRPr kumimoji="1" lang="ja-JP" altLang="en-US" dirty="0"/>
          </a:p>
        </p:txBody>
      </p:sp>
    </p:spTree>
    <p:extLst>
      <p:ext uri="{BB962C8B-B14F-4D97-AF65-F5344CB8AC3E}">
        <p14:creationId xmlns:p14="http://schemas.microsoft.com/office/powerpoint/2010/main" val="39770458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財貿易と資本移動の代替性・</a:t>
            </a:r>
            <a:r>
              <a:rPr lang="ja-JP" altLang="en-US" sz="4000" dirty="0" smtClean="0"/>
              <a:t>補完性（つづき）</a:t>
            </a:r>
            <a:endParaRPr kumimoji="1" lang="ja-JP" altLang="en-US" sz="4000" dirty="0"/>
          </a:p>
        </p:txBody>
      </p:sp>
      <p:sp>
        <p:nvSpPr>
          <p:cNvPr id="3" name="コンテンツ プレースホルダー 2"/>
          <p:cNvSpPr>
            <a:spLocks noGrp="1"/>
          </p:cNvSpPr>
          <p:nvPr>
            <p:ph idx="1"/>
          </p:nvPr>
        </p:nvSpPr>
        <p:spPr>
          <a:xfrm>
            <a:off x="838200" y="1825624"/>
            <a:ext cx="10515600" cy="4895853"/>
          </a:xfrm>
        </p:spPr>
        <p:txBody>
          <a:bodyPr>
            <a:normAutofit fontScale="77500" lnSpcReduction="20000"/>
          </a:bodyPr>
          <a:lstStyle/>
          <a:p>
            <a:r>
              <a:rPr lang="ja-JP" altLang="en-US" dirty="0"/>
              <a:t>要素価格均等化</a:t>
            </a:r>
            <a:r>
              <a:rPr lang="ja-JP" altLang="en-US" dirty="0" smtClean="0"/>
              <a:t>定理が成立する</a:t>
            </a:r>
            <a:r>
              <a:rPr lang="ja-JP" altLang="en-US" dirty="0"/>
              <a:t>状況：資本移動は国際貿易に対して代替的</a:t>
            </a:r>
            <a:endParaRPr lang="en-US" altLang="ja-JP" dirty="0" smtClean="0"/>
          </a:p>
          <a:p>
            <a:r>
              <a:rPr lang="ja-JP" altLang="en-US" dirty="0" smtClean="0"/>
              <a:t>このことを示すための準備として、</a:t>
            </a:r>
            <a:r>
              <a:rPr lang="ja-JP" altLang="en-US" dirty="0"/>
              <a:t>ストルパー</a:t>
            </a:r>
            <a:r>
              <a:rPr lang="en-US" altLang="ja-JP" dirty="0"/>
              <a:t>=</a:t>
            </a:r>
            <a:r>
              <a:rPr lang="ja-JP" altLang="en-US" dirty="0"/>
              <a:t>サミュエルソン</a:t>
            </a:r>
            <a:r>
              <a:rPr lang="ja-JP" altLang="en-US" dirty="0" smtClean="0"/>
              <a:t>定理を示す</a:t>
            </a:r>
            <a:endParaRPr lang="en-US" altLang="ja-JP" dirty="0" smtClean="0"/>
          </a:p>
          <a:p>
            <a:endParaRPr lang="en-US" altLang="ja-JP" dirty="0" smtClean="0"/>
          </a:p>
          <a:p>
            <a:endParaRPr lang="en-US" altLang="ja-JP" dirty="0" smtClean="0"/>
          </a:p>
          <a:p>
            <a:endParaRPr lang="en-US" altLang="ja-JP" dirty="0"/>
          </a:p>
          <a:p>
            <a:endParaRPr lang="en-US" altLang="ja-JP" dirty="0" smtClean="0"/>
          </a:p>
          <a:p>
            <a:r>
              <a:rPr lang="ja-JP" altLang="en-US" dirty="0" smtClean="0"/>
              <a:t>仮定：</a:t>
            </a:r>
            <a:r>
              <a:rPr lang="ja-JP" altLang="en-US" dirty="0"/>
              <a:t>財</a:t>
            </a:r>
            <a:r>
              <a:rPr lang="en-US" altLang="ja-JP" dirty="0" smtClean="0"/>
              <a:t>1</a:t>
            </a:r>
            <a:r>
              <a:rPr lang="ja-JP" altLang="en-US" dirty="0" err="1" smtClean="0"/>
              <a:t>は</a:t>
            </a:r>
            <a:r>
              <a:rPr lang="ja-JP" altLang="en-US" dirty="0" err="1"/>
              <a:t>資</a:t>
            </a:r>
            <a:r>
              <a:rPr lang="ja-JP" altLang="en-US" dirty="0"/>
              <a:t>本集約</a:t>
            </a:r>
            <a:r>
              <a:rPr lang="ja-JP" altLang="en-US" dirty="0" smtClean="0"/>
              <a:t>財＆財</a:t>
            </a:r>
            <a:r>
              <a:rPr lang="en-US" altLang="ja-JP" dirty="0" smtClean="0"/>
              <a:t>2</a:t>
            </a:r>
            <a:r>
              <a:rPr lang="ja-JP" altLang="en-US" dirty="0" smtClean="0"/>
              <a:t>は</a:t>
            </a:r>
            <a:r>
              <a:rPr lang="ja-JP" altLang="en-US" dirty="0"/>
              <a:t>労働集約</a:t>
            </a:r>
            <a:r>
              <a:rPr lang="ja-JP" altLang="en-US" dirty="0" smtClean="0"/>
              <a:t>財</a:t>
            </a:r>
            <a:endParaRPr lang="en-US" altLang="ja-JP" dirty="0" smtClean="0"/>
          </a:p>
          <a:p>
            <a:endParaRPr lang="en-US" altLang="ja-JP" dirty="0"/>
          </a:p>
          <a:p>
            <a:endParaRPr lang="en-US" altLang="ja-JP" dirty="0" smtClean="0"/>
          </a:p>
          <a:p>
            <a:endParaRPr lang="en-US" altLang="ja-JP" dirty="0" smtClean="0"/>
          </a:p>
          <a:p>
            <a:r>
              <a:rPr lang="ja-JP" altLang="en-US" dirty="0" smtClean="0"/>
              <a:t>要素価格フロンティア：利潤ゼロ条件を満たす</a:t>
            </a:r>
            <a:r>
              <a:rPr lang="en-US" altLang="ja-JP" dirty="0" smtClean="0"/>
              <a:t>w</a:t>
            </a:r>
            <a:r>
              <a:rPr lang="ja-JP" altLang="en-US" dirty="0" smtClean="0"/>
              <a:t>と</a:t>
            </a:r>
            <a:r>
              <a:rPr lang="en-US" altLang="ja-JP" dirty="0" smtClean="0"/>
              <a:t>r</a:t>
            </a:r>
            <a:r>
              <a:rPr lang="ja-JP" altLang="en-US" dirty="0" smtClean="0"/>
              <a:t>の組み合わせ</a:t>
            </a:r>
            <a:endParaRPr lang="en-US" altLang="ja-JP" dirty="0" smtClean="0"/>
          </a:p>
          <a:p>
            <a:pPr lvl="1"/>
            <a:r>
              <a:rPr lang="ja-JP" altLang="en-US" dirty="0" smtClean="0"/>
              <a:t>右下がりの曲線</a:t>
            </a:r>
            <a:endParaRPr lang="en-US" altLang="ja-JP" dirty="0" smtClean="0"/>
          </a:p>
          <a:p>
            <a:pPr lvl="1"/>
            <a:r>
              <a:rPr lang="ja-JP" altLang="en-US" dirty="0" smtClean="0"/>
              <a:t>財価格の上昇 → </a:t>
            </a:r>
            <a:r>
              <a:rPr lang="ja-JP" altLang="en-US" dirty="0"/>
              <a:t>外側</a:t>
            </a:r>
            <a:r>
              <a:rPr lang="ja-JP" altLang="en-US" dirty="0" smtClean="0"/>
              <a:t>に</a:t>
            </a:r>
            <a:r>
              <a:rPr lang="ja-JP" altLang="en-US" dirty="0"/>
              <a:t>シフト</a:t>
            </a:r>
            <a:endParaRPr lang="en-US" altLang="ja-JP" dirty="0" smtClean="0"/>
          </a:p>
          <a:p>
            <a:pPr lvl="1"/>
            <a:r>
              <a:rPr lang="ja-JP" altLang="en-US" dirty="0" smtClean="0"/>
              <a:t>財</a:t>
            </a:r>
            <a:r>
              <a:rPr lang="en-US" altLang="ja-JP" dirty="0"/>
              <a:t>1</a:t>
            </a:r>
            <a:r>
              <a:rPr lang="ja-JP" altLang="en-US" dirty="0" smtClean="0"/>
              <a:t>の要素価格フロンティアの傾き（</a:t>
            </a:r>
            <a:r>
              <a:rPr lang="en-US" altLang="ja-JP" dirty="0" err="1" smtClean="0"/>
              <a:t>dw</a:t>
            </a:r>
            <a:r>
              <a:rPr lang="en-US" altLang="ja-JP" dirty="0" smtClean="0"/>
              <a:t>/</a:t>
            </a:r>
            <a:r>
              <a:rPr lang="en-US" altLang="ja-JP" dirty="0" err="1" smtClean="0"/>
              <a:t>dr</a:t>
            </a:r>
            <a:r>
              <a:rPr lang="ja-JP" altLang="en-US" dirty="0" smtClean="0"/>
              <a:t>）＞財</a:t>
            </a:r>
            <a:r>
              <a:rPr lang="en-US" altLang="ja-JP" dirty="0" smtClean="0"/>
              <a:t>2</a:t>
            </a:r>
            <a:r>
              <a:rPr lang="ja-JP" altLang="en-US" dirty="0" smtClean="0"/>
              <a:t>の</a:t>
            </a:r>
            <a:r>
              <a:rPr lang="ja-JP" altLang="en-US" dirty="0"/>
              <a:t>要素価格フロンティアの傾き</a:t>
            </a:r>
            <a:endParaRPr lang="en-US" altLang="ja-JP" dirty="0" smtClean="0"/>
          </a:p>
          <a:p>
            <a:pPr lvl="1"/>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smtClean="0"/>
          </a:p>
          <a:p>
            <a:endParaRPr lang="ja-JP" altLang="en-US" dirty="0" smtClean="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25</a:t>
            </a:fld>
            <a:endParaRPr kumimoji="1" lang="ja-JP" altLang="en-US" dirty="0"/>
          </a:p>
        </p:txBody>
      </p:sp>
      <p:sp>
        <p:nvSpPr>
          <p:cNvPr id="5" name="テキスト ボックス 4"/>
          <p:cNvSpPr txBox="1"/>
          <p:nvPr/>
        </p:nvSpPr>
        <p:spPr>
          <a:xfrm>
            <a:off x="1837043" y="2600295"/>
            <a:ext cx="8164207" cy="1107996"/>
          </a:xfrm>
          <a:prstGeom prst="rect">
            <a:avLst/>
          </a:prstGeom>
          <a:noFill/>
          <a:ln>
            <a:solidFill>
              <a:schemeClr val="tx1"/>
            </a:solidFill>
          </a:ln>
        </p:spPr>
        <p:txBody>
          <a:bodyPr wrap="square" rtlCol="0">
            <a:spAutoFit/>
          </a:bodyPr>
          <a:lstStyle/>
          <a:p>
            <a:r>
              <a:rPr lang="ja-JP" altLang="en-US" sz="2200" dirty="0"/>
              <a:t>ストルパー</a:t>
            </a:r>
            <a:r>
              <a:rPr lang="en-US" altLang="ja-JP" sz="2200" dirty="0"/>
              <a:t>=</a:t>
            </a:r>
            <a:r>
              <a:rPr lang="ja-JP" altLang="en-US" sz="2200" dirty="0"/>
              <a:t>サミュエルソン</a:t>
            </a:r>
            <a:r>
              <a:rPr lang="ja-JP" altLang="en-US" sz="2200" dirty="0" smtClean="0"/>
              <a:t>定理：</a:t>
            </a:r>
            <a:endParaRPr lang="en-US" altLang="ja-JP" sz="2200" dirty="0" smtClean="0"/>
          </a:p>
          <a:p>
            <a:r>
              <a:rPr kumimoji="1" lang="ja-JP" altLang="en-US" sz="2200" dirty="0" smtClean="0"/>
              <a:t>　資本集約財の価格上昇 → </a:t>
            </a:r>
            <a:r>
              <a:rPr lang="ja-JP" altLang="en-US" sz="2200" dirty="0" smtClean="0"/>
              <a:t>資本レンタルの上昇＆労働賃金の下落</a:t>
            </a:r>
            <a:endParaRPr lang="en-US" altLang="ja-JP" sz="2200" dirty="0" smtClean="0"/>
          </a:p>
          <a:p>
            <a:r>
              <a:rPr lang="ja-JP" altLang="en-US" sz="2200" dirty="0" smtClean="0"/>
              <a:t>　労働集約</a:t>
            </a:r>
            <a:r>
              <a:rPr lang="ja-JP" altLang="en-US" sz="2200" dirty="0"/>
              <a:t>財の価格上昇 → </a:t>
            </a:r>
            <a:r>
              <a:rPr lang="ja-JP" altLang="en-US" sz="2200" dirty="0" smtClean="0"/>
              <a:t>労働賃金の</a:t>
            </a:r>
            <a:r>
              <a:rPr lang="ja-JP" altLang="en-US" sz="2200" dirty="0"/>
              <a:t>上昇</a:t>
            </a:r>
            <a:r>
              <a:rPr lang="ja-JP" altLang="en-US" sz="2200" dirty="0" smtClean="0"/>
              <a:t>＆</a:t>
            </a:r>
            <a:r>
              <a:rPr lang="ja-JP" altLang="en-US" sz="2200" dirty="0"/>
              <a:t>資本</a:t>
            </a:r>
            <a:r>
              <a:rPr lang="ja-JP" altLang="en-US" sz="2200" dirty="0" smtClean="0"/>
              <a:t>レンタルの下落</a:t>
            </a:r>
            <a:endParaRPr kumimoji="1" lang="ja-JP" altLang="en-US" sz="2200" dirty="0"/>
          </a:p>
        </p:txBody>
      </p:sp>
      <mc:AlternateContent xmlns:mc="http://schemas.openxmlformats.org/markup-compatibility/2006" xmlns:a14="http://schemas.microsoft.com/office/drawing/2010/main">
        <mc:Choice Requires="a14">
          <p:sp>
            <p:nvSpPr>
              <p:cNvPr id="6" name="正方形/長方形 5"/>
              <p:cNvSpPr/>
              <p:nvPr/>
            </p:nvSpPr>
            <p:spPr>
              <a:xfrm>
                <a:off x="4178913" y="4356071"/>
                <a:ext cx="2136162" cy="961225"/>
              </a:xfrm>
              <a:prstGeom prst="rect">
                <a:avLst/>
              </a:prstGeom>
              <a:ln>
                <a:solidFill>
                  <a:schemeClr val="tx1"/>
                </a:solidFill>
              </a:ln>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altLang="ja-JP" i="1" smtClean="0">
                              <a:latin typeface="Cambria Math" panose="02040503050406030204" pitchFamily="18" charset="0"/>
                            </a:rPr>
                          </m:ctrlPr>
                        </m:fPr>
                        <m:num>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i="1">
                                  <a:latin typeface="Cambria Math" panose="02040503050406030204" pitchFamily="18" charset="0"/>
                                </a:rPr>
                                <m:t>1</m:t>
                              </m:r>
                              <m:r>
                                <a:rPr lang="en-US" altLang="ja-JP" i="1">
                                  <a:latin typeface="Cambria Math" panose="02040503050406030204" pitchFamily="18" charset="0"/>
                                </a:rPr>
                                <m:t>𝐾</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𝑤</m:t>
                                  </m:r>
                                </m:num>
                                <m:den>
                                  <m:r>
                                    <a:rPr lang="en-US" altLang="ja-JP" i="1">
                                      <a:latin typeface="Cambria Math" panose="02040503050406030204" pitchFamily="18" charset="0"/>
                                    </a:rPr>
                                    <m:t>𝑟</m:t>
                                  </m:r>
                                </m:den>
                              </m:f>
                            </m:e>
                          </m:d>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i="1">
                                  <a:latin typeface="Cambria Math" panose="02040503050406030204" pitchFamily="18" charset="0"/>
                                </a:rPr>
                                <m:t>1</m:t>
                              </m:r>
                              <m:r>
                                <a:rPr lang="en-US" altLang="ja-JP" i="1">
                                  <a:latin typeface="Cambria Math" panose="02040503050406030204" pitchFamily="18" charset="0"/>
                                </a:rPr>
                                <m:t>𝐿</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𝑤</m:t>
                                  </m:r>
                                </m:num>
                                <m:den>
                                  <m:r>
                                    <a:rPr lang="en-US" altLang="ja-JP" i="1">
                                      <a:latin typeface="Cambria Math" panose="02040503050406030204" pitchFamily="18" charset="0"/>
                                    </a:rPr>
                                    <m:t>𝑟</m:t>
                                  </m:r>
                                </m:den>
                              </m:f>
                            </m:e>
                          </m:d>
                        </m:den>
                      </m:f>
                      <m:r>
                        <a:rPr lang="en-US" altLang="ja-JP" i="1" smtClean="0">
                          <a:latin typeface="Cambria Math" panose="02040503050406030204" pitchFamily="18" charset="0"/>
                        </a:rPr>
                        <m:t>&gt;</m:t>
                      </m:r>
                      <m:f>
                        <m:fPr>
                          <m:ctrlPr>
                            <a:rPr lang="en-US" altLang="ja-JP" i="1">
                              <a:latin typeface="Cambria Math" panose="02040503050406030204" pitchFamily="18" charset="0"/>
                            </a:rPr>
                          </m:ctrlPr>
                        </m:fPr>
                        <m:num>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b="0" i="1" smtClean="0">
                                  <a:latin typeface="Cambria Math" panose="02040503050406030204" pitchFamily="18" charset="0"/>
                                </a:rPr>
                                <m:t>2</m:t>
                              </m:r>
                              <m:r>
                                <a:rPr lang="en-US" altLang="ja-JP" i="1">
                                  <a:latin typeface="Cambria Math" panose="02040503050406030204" pitchFamily="18" charset="0"/>
                                </a:rPr>
                                <m:t>𝐾</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𝑤</m:t>
                                  </m:r>
                                </m:num>
                                <m:den>
                                  <m:r>
                                    <a:rPr lang="en-US" altLang="ja-JP" i="1">
                                      <a:latin typeface="Cambria Math" panose="02040503050406030204" pitchFamily="18" charset="0"/>
                                    </a:rPr>
                                    <m:t>𝑟</m:t>
                                  </m:r>
                                </m:den>
                              </m:f>
                            </m:e>
                          </m:d>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b="0" i="1" smtClean="0">
                                  <a:latin typeface="Cambria Math" panose="02040503050406030204" pitchFamily="18" charset="0"/>
                                </a:rPr>
                                <m:t>2</m:t>
                              </m:r>
                              <m:r>
                                <a:rPr lang="en-US" altLang="ja-JP" i="1">
                                  <a:latin typeface="Cambria Math" panose="02040503050406030204" pitchFamily="18" charset="0"/>
                                </a:rPr>
                                <m:t>𝐿</m:t>
                              </m:r>
                            </m:sub>
                          </m:sSub>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𝑤</m:t>
                                  </m:r>
                                </m:num>
                                <m:den>
                                  <m:r>
                                    <a:rPr lang="en-US" altLang="ja-JP" i="1">
                                      <a:latin typeface="Cambria Math" panose="02040503050406030204" pitchFamily="18" charset="0"/>
                                    </a:rPr>
                                    <m:t>𝑟</m:t>
                                  </m:r>
                                </m:den>
                              </m:f>
                            </m:e>
                          </m:d>
                        </m:den>
                      </m:f>
                    </m:oMath>
                  </m:oMathPara>
                </a14:m>
                <a:endParaRPr lang="ja-JP" altLang="en-US" dirty="0"/>
              </a:p>
            </p:txBody>
          </p:sp>
        </mc:Choice>
        <mc:Fallback xmlns="">
          <p:sp>
            <p:nvSpPr>
              <p:cNvPr id="6" name="正方形/長方形 5"/>
              <p:cNvSpPr>
                <a:spLocks noRot="1" noChangeAspect="1" noMove="1" noResize="1" noEditPoints="1" noAdjustHandles="1" noChangeArrowheads="1" noChangeShapeType="1" noTextEdit="1"/>
              </p:cNvSpPr>
              <p:nvPr/>
            </p:nvSpPr>
            <p:spPr>
              <a:xfrm>
                <a:off x="4178913" y="4356071"/>
                <a:ext cx="2136162" cy="961225"/>
              </a:xfrm>
              <a:prstGeom prst="rect">
                <a:avLst/>
              </a:prstGeom>
              <a:blipFill rotWithShape="0">
                <a:blip r:embed="rId2"/>
                <a:stretch>
                  <a:fillRect/>
                </a:stretch>
              </a:blipFill>
              <a:ln>
                <a:solidFill>
                  <a:schemeClr val="tx1"/>
                </a:solidFill>
              </a:ln>
            </p:spPr>
            <p:txBody>
              <a:bodyPr/>
              <a:lstStyle/>
              <a:p>
                <a:r>
                  <a:rPr lang="ja-JP" altLang="en-US">
                    <a:noFill/>
                  </a:rPr>
                  <a:t> </a:t>
                </a:r>
              </a:p>
            </p:txBody>
          </p:sp>
        </mc:Fallback>
      </mc:AlternateContent>
    </p:spTree>
    <p:extLst>
      <p:ext uri="{BB962C8B-B14F-4D97-AF65-F5344CB8AC3E}">
        <p14:creationId xmlns:p14="http://schemas.microsoft.com/office/powerpoint/2010/main" val="31794449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Text Box 3"/>
          <p:cNvSpPr txBox="1">
            <a:spLocks noChangeArrowheads="1"/>
          </p:cNvSpPr>
          <p:nvPr/>
        </p:nvSpPr>
        <p:spPr bwMode="auto">
          <a:xfrm>
            <a:off x="3999666" y="5861905"/>
            <a:ext cx="14494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dirty="0"/>
              <a:t>資本</a:t>
            </a:r>
            <a:r>
              <a:rPr lang="ja-JP" altLang="en-US" dirty="0" smtClean="0"/>
              <a:t>レンタル</a:t>
            </a:r>
            <a:endParaRPr lang="ja-JP" altLang="en-US" dirty="0"/>
          </a:p>
        </p:txBody>
      </p:sp>
      <p:sp>
        <p:nvSpPr>
          <p:cNvPr id="152580" name="Text Box 4"/>
          <p:cNvSpPr txBox="1">
            <a:spLocks noChangeArrowheads="1"/>
          </p:cNvSpPr>
          <p:nvPr/>
        </p:nvSpPr>
        <p:spPr bwMode="auto">
          <a:xfrm>
            <a:off x="0" y="1028322"/>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dirty="0"/>
              <a:t>労働</a:t>
            </a:r>
            <a:r>
              <a:rPr lang="ja-JP" altLang="en-US" dirty="0" smtClean="0"/>
              <a:t>賃金</a:t>
            </a:r>
            <a:endParaRPr lang="ja-JP" altLang="en-US" dirty="0"/>
          </a:p>
        </p:txBody>
      </p:sp>
      <p:sp>
        <p:nvSpPr>
          <p:cNvPr id="152581" name="Text Box 5"/>
          <p:cNvSpPr txBox="1">
            <a:spLocks noChangeArrowheads="1"/>
          </p:cNvSpPr>
          <p:nvPr/>
        </p:nvSpPr>
        <p:spPr bwMode="auto">
          <a:xfrm>
            <a:off x="2343230" y="2472849"/>
            <a:ext cx="387638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dirty="0" smtClean="0"/>
              <a:t>財</a:t>
            </a:r>
            <a:r>
              <a:rPr lang="en-US" altLang="ja-JP" dirty="0" smtClean="0"/>
              <a:t>1</a:t>
            </a:r>
            <a:r>
              <a:rPr lang="ja-JP" altLang="en-US" dirty="0" err="1" smtClean="0"/>
              <a:t>は</a:t>
            </a:r>
            <a:r>
              <a:rPr lang="ja-JP" altLang="en-US" dirty="0" err="1"/>
              <a:t>資</a:t>
            </a:r>
            <a:r>
              <a:rPr lang="ja-JP" altLang="en-US" dirty="0"/>
              <a:t>本集約財</a:t>
            </a:r>
            <a:r>
              <a:rPr lang="ja-JP" altLang="en-US" dirty="0" smtClean="0"/>
              <a:t>＆財</a:t>
            </a:r>
            <a:r>
              <a:rPr lang="en-US" altLang="ja-JP" dirty="0" smtClean="0"/>
              <a:t>2</a:t>
            </a:r>
            <a:r>
              <a:rPr lang="ja-JP" altLang="en-US" dirty="0" smtClean="0"/>
              <a:t>は</a:t>
            </a:r>
            <a:r>
              <a:rPr lang="ja-JP" altLang="en-US" dirty="0"/>
              <a:t>労働集約財</a:t>
            </a:r>
          </a:p>
        </p:txBody>
      </p:sp>
      <p:grpSp>
        <p:nvGrpSpPr>
          <p:cNvPr id="152582" name="Group 6"/>
          <p:cNvGrpSpPr>
            <a:grpSpLocks/>
          </p:cNvGrpSpPr>
          <p:nvPr/>
        </p:nvGrpSpPr>
        <p:grpSpPr bwMode="auto">
          <a:xfrm>
            <a:off x="553998" y="1365317"/>
            <a:ext cx="4727743" cy="4465638"/>
            <a:chOff x="1202" y="1434"/>
            <a:chExt cx="3402" cy="2495"/>
          </a:xfrm>
        </p:grpSpPr>
        <p:sp>
          <p:nvSpPr>
            <p:cNvPr id="152583" name="Line 7"/>
            <p:cNvSpPr>
              <a:spLocks noChangeShapeType="1"/>
            </p:cNvSpPr>
            <p:nvPr/>
          </p:nvSpPr>
          <p:spPr bwMode="auto">
            <a:xfrm>
              <a:off x="1202" y="1434"/>
              <a:ext cx="0" cy="249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584" name="Line 8"/>
            <p:cNvSpPr>
              <a:spLocks noChangeShapeType="1"/>
            </p:cNvSpPr>
            <p:nvPr/>
          </p:nvSpPr>
          <p:spPr bwMode="auto">
            <a:xfrm flipH="1">
              <a:off x="1202" y="3929"/>
              <a:ext cx="340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2585" name="Text Box 9"/>
          <p:cNvSpPr txBox="1">
            <a:spLocks noChangeArrowheads="1"/>
          </p:cNvSpPr>
          <p:nvPr/>
        </p:nvSpPr>
        <p:spPr bwMode="auto">
          <a:xfrm>
            <a:off x="193634" y="5757930"/>
            <a:ext cx="3369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O</a:t>
            </a:r>
          </a:p>
        </p:txBody>
      </p:sp>
      <p:sp>
        <p:nvSpPr>
          <p:cNvPr id="152586" name="Line 10"/>
          <p:cNvSpPr>
            <a:spLocks noChangeShapeType="1"/>
          </p:cNvSpPr>
          <p:nvPr/>
        </p:nvSpPr>
        <p:spPr bwMode="auto">
          <a:xfrm>
            <a:off x="760372" y="1941581"/>
            <a:ext cx="2303462" cy="3887787"/>
          </a:xfrm>
          <a:prstGeom prst="line">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587" name="Line 11"/>
          <p:cNvSpPr>
            <a:spLocks noChangeShapeType="1"/>
          </p:cNvSpPr>
          <p:nvPr/>
        </p:nvSpPr>
        <p:spPr bwMode="auto">
          <a:xfrm>
            <a:off x="688935" y="3021081"/>
            <a:ext cx="3527425" cy="2808287"/>
          </a:xfrm>
          <a:prstGeom prst="line">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588" name="Arc 12"/>
          <p:cNvSpPr>
            <a:spLocks/>
          </p:cNvSpPr>
          <p:nvPr/>
        </p:nvSpPr>
        <p:spPr bwMode="auto">
          <a:xfrm flipH="1">
            <a:off x="2776498" y="5542031"/>
            <a:ext cx="142875" cy="358775"/>
          </a:xfrm>
          <a:custGeom>
            <a:avLst/>
            <a:gdLst>
              <a:gd name="G0" fmla="+- 0 0 0"/>
              <a:gd name="G1" fmla="+- 21482 0 0"/>
              <a:gd name="G2" fmla="+- 21600 0 0"/>
              <a:gd name="T0" fmla="*/ 2254 w 21261"/>
              <a:gd name="T1" fmla="*/ 0 h 21482"/>
              <a:gd name="T2" fmla="*/ 21261 w 21261"/>
              <a:gd name="T3" fmla="*/ 17670 h 21482"/>
              <a:gd name="T4" fmla="*/ 0 w 21261"/>
              <a:gd name="T5" fmla="*/ 21482 h 21482"/>
            </a:gdLst>
            <a:ahLst/>
            <a:cxnLst>
              <a:cxn ang="0">
                <a:pos x="T0" y="T1"/>
              </a:cxn>
              <a:cxn ang="0">
                <a:pos x="T2" y="T3"/>
              </a:cxn>
              <a:cxn ang="0">
                <a:pos x="T4" y="T5"/>
              </a:cxn>
            </a:cxnLst>
            <a:rect l="0" t="0" r="r" b="b"/>
            <a:pathLst>
              <a:path w="21261" h="21482" fill="none" extrusionOk="0">
                <a:moveTo>
                  <a:pt x="2254" y="-1"/>
                </a:moveTo>
                <a:cubicBezTo>
                  <a:pt x="11816" y="1003"/>
                  <a:pt x="19564" y="8206"/>
                  <a:pt x="21260" y="17670"/>
                </a:cubicBezTo>
              </a:path>
              <a:path w="21261" h="21482" stroke="0" extrusionOk="0">
                <a:moveTo>
                  <a:pt x="2254" y="-1"/>
                </a:moveTo>
                <a:cubicBezTo>
                  <a:pt x="11816" y="1003"/>
                  <a:pt x="19564" y="8206"/>
                  <a:pt x="21260" y="17670"/>
                </a:cubicBezTo>
                <a:lnTo>
                  <a:pt x="0" y="21482"/>
                </a:lnTo>
                <a:close/>
              </a:path>
            </a:pathLst>
          </a:cu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589" name="Arc 13"/>
          <p:cNvSpPr>
            <a:spLocks/>
          </p:cNvSpPr>
          <p:nvPr/>
        </p:nvSpPr>
        <p:spPr bwMode="auto">
          <a:xfrm flipH="1">
            <a:off x="3855998" y="5613467"/>
            <a:ext cx="71437" cy="2159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152590" name="Object 14"/>
          <p:cNvGraphicFramePr>
            <a:graphicFrameLocks noChangeAspect="1"/>
          </p:cNvGraphicFramePr>
          <p:nvPr>
            <p:extLst>
              <p:ext uri="{D42A27DB-BD31-4B8C-83A1-F6EECF244321}">
                <p14:modId xmlns:p14="http://schemas.microsoft.com/office/powerpoint/2010/main" val="62605825"/>
              </p:ext>
            </p:extLst>
          </p:nvPr>
        </p:nvGraphicFramePr>
        <p:xfrm>
          <a:off x="4000460" y="5397568"/>
          <a:ext cx="874713" cy="366713"/>
        </p:xfrm>
        <a:graphic>
          <a:graphicData uri="http://schemas.openxmlformats.org/presentationml/2006/ole">
            <mc:AlternateContent xmlns:mc="http://schemas.openxmlformats.org/markup-compatibility/2006">
              <mc:Choice xmlns:v="urn:schemas-microsoft-com:vml" Requires="v">
                <p:oleObj spid="_x0000_s1240" name="Equation" r:id="rId3" imgW="545760" imgH="228600" progId="Equation.DSMT4">
                  <p:embed/>
                </p:oleObj>
              </mc:Choice>
              <mc:Fallback>
                <p:oleObj name="Equation" r:id="rId3" imgW="545760" imgH="228600" progId="Equation.DSMT4">
                  <p:embed/>
                  <p:pic>
                    <p:nvPicPr>
                      <p:cNvPr id="0" name=""/>
                      <p:cNvPicPr>
                        <a:picLocks noChangeAspect="1" noChangeArrowheads="1"/>
                      </p:cNvPicPr>
                      <p:nvPr/>
                    </p:nvPicPr>
                    <p:blipFill>
                      <a:blip r:embed="rId4"/>
                      <a:srcRect/>
                      <a:stretch>
                        <a:fillRect/>
                      </a:stretch>
                    </p:blipFill>
                    <p:spPr bwMode="auto">
                      <a:xfrm>
                        <a:off x="4000460" y="5397568"/>
                        <a:ext cx="8747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2591" name="Object 15"/>
          <p:cNvGraphicFramePr>
            <a:graphicFrameLocks noChangeAspect="1"/>
          </p:cNvGraphicFramePr>
          <p:nvPr>
            <p:extLst>
              <p:ext uri="{D42A27DB-BD31-4B8C-83A1-F6EECF244321}">
                <p14:modId xmlns:p14="http://schemas.microsoft.com/office/powerpoint/2010/main" val="2562943905"/>
              </p:ext>
            </p:extLst>
          </p:nvPr>
        </p:nvGraphicFramePr>
        <p:xfrm>
          <a:off x="2008148" y="5349943"/>
          <a:ext cx="815975" cy="366713"/>
        </p:xfrm>
        <a:graphic>
          <a:graphicData uri="http://schemas.openxmlformats.org/presentationml/2006/ole">
            <mc:AlternateContent xmlns:mc="http://schemas.openxmlformats.org/markup-compatibility/2006">
              <mc:Choice xmlns:v="urn:schemas-microsoft-com:vml" Requires="v">
                <p:oleObj spid="_x0000_s1241" name="Equation" r:id="rId5" imgW="507960" imgH="228600" progId="Equation.DSMT4">
                  <p:embed/>
                </p:oleObj>
              </mc:Choice>
              <mc:Fallback>
                <p:oleObj name="Equation" r:id="rId5" imgW="507960" imgH="228600" progId="Equation.DSMT4">
                  <p:embed/>
                  <p:pic>
                    <p:nvPicPr>
                      <p:cNvPr id="0" name=""/>
                      <p:cNvPicPr>
                        <a:picLocks noChangeAspect="1" noChangeArrowheads="1"/>
                      </p:cNvPicPr>
                      <p:nvPr/>
                    </p:nvPicPr>
                    <p:blipFill>
                      <a:blip r:embed="rId6"/>
                      <a:srcRect/>
                      <a:stretch>
                        <a:fillRect/>
                      </a:stretch>
                    </p:blipFill>
                    <p:spPr bwMode="auto">
                      <a:xfrm>
                        <a:off x="2008148" y="5349943"/>
                        <a:ext cx="81597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2592" name="Object 16"/>
          <p:cNvGraphicFramePr>
            <a:graphicFrameLocks noChangeAspect="1"/>
          </p:cNvGraphicFramePr>
          <p:nvPr>
            <p:extLst>
              <p:ext uri="{D42A27DB-BD31-4B8C-83A1-F6EECF244321}">
                <p14:modId xmlns:p14="http://schemas.microsoft.com/office/powerpoint/2010/main" val="3761879963"/>
              </p:ext>
            </p:extLst>
          </p:nvPr>
        </p:nvGraphicFramePr>
        <p:xfrm>
          <a:off x="3073360" y="2853077"/>
          <a:ext cx="2286000" cy="690563"/>
        </p:xfrm>
        <a:graphic>
          <a:graphicData uri="http://schemas.openxmlformats.org/presentationml/2006/ole">
            <mc:AlternateContent xmlns:mc="http://schemas.openxmlformats.org/markup-compatibility/2006">
              <mc:Choice xmlns:v="urn:schemas-microsoft-com:vml" Requires="v">
                <p:oleObj spid="_x0000_s1242" name="Equation" r:id="rId7" imgW="1422360" imgH="431640" progId="Equation.DSMT4">
                  <p:embed/>
                </p:oleObj>
              </mc:Choice>
              <mc:Fallback>
                <p:oleObj name="Equation" r:id="rId7" imgW="1422360" imgH="431640" progId="Equation.DSMT4">
                  <p:embed/>
                  <p:pic>
                    <p:nvPicPr>
                      <p:cNvPr id="0" name=""/>
                      <p:cNvPicPr>
                        <a:picLocks noChangeAspect="1" noChangeArrowheads="1"/>
                      </p:cNvPicPr>
                      <p:nvPr/>
                    </p:nvPicPr>
                    <p:blipFill>
                      <a:blip r:embed="rId8"/>
                      <a:srcRect/>
                      <a:stretch>
                        <a:fillRect/>
                      </a:stretch>
                    </p:blipFill>
                    <p:spPr bwMode="auto">
                      <a:xfrm>
                        <a:off x="3073360" y="2853077"/>
                        <a:ext cx="2286000" cy="690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2593" name="Rectangle 17"/>
          <p:cNvSpPr>
            <a:spLocks noChangeArrowheads="1"/>
          </p:cNvSpPr>
          <p:nvPr/>
        </p:nvSpPr>
        <p:spPr bwMode="auto">
          <a:xfrm>
            <a:off x="2267630" y="2449888"/>
            <a:ext cx="3960812" cy="115252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594" name="Text Box 18"/>
          <p:cNvSpPr txBox="1">
            <a:spLocks noChangeArrowheads="1"/>
          </p:cNvSpPr>
          <p:nvPr/>
        </p:nvSpPr>
        <p:spPr bwMode="auto">
          <a:xfrm>
            <a:off x="2035894" y="3748624"/>
            <a:ext cx="2968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rgbClr val="FF3300"/>
                </a:solidFill>
              </a:rPr>
              <a:t>E</a:t>
            </a:r>
          </a:p>
        </p:txBody>
      </p:sp>
      <mc:AlternateContent xmlns:mc="http://schemas.openxmlformats.org/markup-compatibility/2006" xmlns:a14="http://schemas.microsoft.com/office/drawing/2010/main">
        <mc:Choice Requires="a14">
          <p:sp>
            <p:nvSpPr>
              <p:cNvPr id="152595" name="Text Box 19"/>
              <p:cNvSpPr txBox="1">
                <a:spLocks noChangeArrowheads="1"/>
              </p:cNvSpPr>
              <p:nvPr/>
            </p:nvSpPr>
            <p:spPr bwMode="auto">
              <a:xfrm>
                <a:off x="1340603" y="1283201"/>
                <a:ext cx="2659063" cy="757002"/>
              </a:xfrm>
              <a:prstGeom prst="rect">
                <a:avLst/>
              </a:prstGeom>
              <a:noFill/>
              <a:ln w="9525">
                <a:solidFill>
                  <a:schemeClr val="tx1"/>
                </a:solidFill>
                <a:miter lim="800000"/>
                <a:headEnd/>
                <a:tailEnd/>
              </a:ln>
              <a:effectLst/>
              <a:extLst>
                <a:ext uri="{909E8E84-426E-40DD-AFC4-6F175D3DCCD1}">
                  <a14:hiddenFill>
                    <a:solidFill>
                      <a:schemeClr val="accent1"/>
                    </a:solidFill>
                  </a14:hiddenFill>
                </a:ext>
                <a:ext uri="{AF507438-7753-43E0-B8FC-AC1667EBCBE1}">
                  <a14:hiddenEffects>
                    <a:effectLst>
                      <a:outerShdw dist="35921" dir="2700000" algn="ctr" rotWithShape="0">
                        <a:schemeClr val="bg2"/>
                      </a:outerShdw>
                    </a:effectLst>
                  </a14:hiddenEffects>
                </a:ext>
              </a:extLst>
            </p:spPr>
            <p:txBody>
              <a:bodyPr wrap="square">
                <a:spAutoFit/>
              </a:bodyPr>
              <a:lstStyle/>
              <a:p>
                <a:pPr>
                  <a:spcBef>
                    <a:spcPct val="50000"/>
                  </a:spcBef>
                </a:pPr>
                <a:r>
                  <a:rPr lang="ja-JP" altLang="en-US" sz="1600" dirty="0" smtClean="0"/>
                  <a:t>財</a:t>
                </a:r>
                <a:r>
                  <a:rPr lang="en-US" altLang="ja-JP" sz="1600" dirty="0" smtClean="0"/>
                  <a:t>1</a:t>
                </a:r>
                <a:r>
                  <a:rPr lang="ja-JP" altLang="en-US" sz="1600" dirty="0" smtClean="0"/>
                  <a:t>の要素価格フロンティア：</a:t>
                </a:r>
                <a:endParaRPr lang="en-US" altLang="ja-JP" sz="1600" i="1" dirty="0" smtClean="0">
                  <a:latin typeface="Cambria Math" panose="02040503050406030204" pitchFamily="18" charset="0"/>
                </a:endParaRPr>
              </a:p>
              <a:p>
                <a:pPr>
                  <a:spcBef>
                    <a:spcPct val="50000"/>
                  </a:spcBef>
                </a:pPr>
                <a14:m>
                  <m:oMathPara xmlns:m="http://schemas.openxmlformats.org/officeDocument/2006/math">
                    <m:oMathParaPr>
                      <m:jc m:val="centerGroup"/>
                    </m:oMathParaPr>
                    <m:oMath xmlns:m="http://schemas.openxmlformats.org/officeDocument/2006/math">
                      <m:sSub>
                        <m:sSubPr>
                          <m:ctrlPr>
                            <a:rPr lang="en-US" altLang="ja-JP" sz="1600" i="1">
                              <a:latin typeface="Cambria Math" panose="02040503050406030204" pitchFamily="18" charset="0"/>
                            </a:rPr>
                          </m:ctrlPr>
                        </m:sSubPr>
                        <m:e>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𝑝</m:t>
                              </m:r>
                            </m:e>
                            <m:sub>
                              <m:r>
                                <a:rPr lang="en-US" altLang="ja-JP" sz="1600" i="1">
                                  <a:latin typeface="Cambria Math" panose="02040503050406030204" pitchFamily="18" charset="0"/>
                                </a:rPr>
                                <m:t>1</m:t>
                              </m:r>
                            </m:sub>
                          </m:sSub>
                          <m:r>
                            <a:rPr lang="en-US" altLang="ja-JP" sz="1600" i="1">
                              <a:latin typeface="Cambria Math" panose="02040503050406030204" pitchFamily="18" charset="0"/>
                            </a:rPr>
                            <m:t>=</m:t>
                          </m:r>
                          <m:r>
                            <a:rPr lang="en-US" altLang="ja-JP" sz="1600" i="1">
                              <a:latin typeface="Cambria Math" panose="02040503050406030204" pitchFamily="18" charset="0"/>
                            </a:rPr>
                            <m:t>𝑎</m:t>
                          </m:r>
                        </m:e>
                        <m:sub>
                          <m:r>
                            <a:rPr lang="en-US" altLang="ja-JP" sz="1600" i="1">
                              <a:latin typeface="Cambria Math" panose="02040503050406030204" pitchFamily="18" charset="0"/>
                            </a:rPr>
                            <m:t>1</m:t>
                          </m:r>
                          <m:r>
                            <a:rPr lang="en-US" altLang="ja-JP" sz="1600" i="1">
                              <a:latin typeface="Cambria Math" panose="02040503050406030204" pitchFamily="18" charset="0"/>
                            </a:rPr>
                            <m:t>𝐿</m:t>
                          </m:r>
                        </m:sub>
                      </m:sSub>
                      <m:d>
                        <m:dPr>
                          <m:ctrlPr>
                            <a:rPr lang="en-US" altLang="ja-JP" sz="1600" i="1">
                              <a:latin typeface="Cambria Math" panose="02040503050406030204" pitchFamily="18" charset="0"/>
                            </a:rPr>
                          </m:ctrlPr>
                        </m:dPr>
                        <m:e>
                          <m:f>
                            <m:fPr>
                              <m:ctrlPr>
                                <a:rPr lang="en-US" altLang="ja-JP" sz="1600" i="1">
                                  <a:latin typeface="Cambria Math" panose="02040503050406030204" pitchFamily="18" charset="0"/>
                                </a:rPr>
                              </m:ctrlPr>
                            </m:fPr>
                            <m:num>
                              <m:r>
                                <a:rPr lang="en-US" altLang="ja-JP" sz="1600" i="1">
                                  <a:latin typeface="Cambria Math" panose="02040503050406030204" pitchFamily="18" charset="0"/>
                                </a:rPr>
                                <m:t>𝑤</m:t>
                              </m:r>
                            </m:num>
                            <m:den>
                              <m:r>
                                <a:rPr lang="en-US" altLang="ja-JP" sz="1600" i="1">
                                  <a:latin typeface="Cambria Math" panose="02040503050406030204" pitchFamily="18" charset="0"/>
                                </a:rPr>
                                <m:t>𝑟</m:t>
                              </m:r>
                            </m:den>
                          </m:f>
                        </m:e>
                      </m:d>
                      <m:r>
                        <a:rPr lang="en-US" altLang="ja-JP" sz="1600" i="1">
                          <a:latin typeface="Cambria Math" panose="02040503050406030204" pitchFamily="18" charset="0"/>
                        </a:rPr>
                        <m:t>𝑤</m:t>
                      </m:r>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𝑎</m:t>
                          </m:r>
                        </m:e>
                        <m:sub>
                          <m:r>
                            <a:rPr lang="en-US" altLang="ja-JP" sz="1600" i="1">
                              <a:latin typeface="Cambria Math" panose="02040503050406030204" pitchFamily="18" charset="0"/>
                            </a:rPr>
                            <m:t>1</m:t>
                          </m:r>
                          <m:r>
                            <a:rPr lang="en-US" altLang="ja-JP" sz="1600" i="1">
                              <a:latin typeface="Cambria Math" panose="02040503050406030204" pitchFamily="18" charset="0"/>
                            </a:rPr>
                            <m:t>𝐾</m:t>
                          </m:r>
                        </m:sub>
                      </m:sSub>
                      <m:d>
                        <m:dPr>
                          <m:ctrlPr>
                            <a:rPr lang="en-US" altLang="ja-JP" sz="1600" i="1">
                              <a:latin typeface="Cambria Math" panose="02040503050406030204" pitchFamily="18" charset="0"/>
                            </a:rPr>
                          </m:ctrlPr>
                        </m:dPr>
                        <m:e>
                          <m:f>
                            <m:fPr>
                              <m:ctrlPr>
                                <a:rPr lang="en-US" altLang="ja-JP" sz="1600" i="1">
                                  <a:latin typeface="Cambria Math" panose="02040503050406030204" pitchFamily="18" charset="0"/>
                                </a:rPr>
                              </m:ctrlPr>
                            </m:fPr>
                            <m:num>
                              <m:r>
                                <a:rPr lang="en-US" altLang="ja-JP" sz="1600" i="1">
                                  <a:latin typeface="Cambria Math" panose="02040503050406030204" pitchFamily="18" charset="0"/>
                                </a:rPr>
                                <m:t>𝑤</m:t>
                              </m:r>
                            </m:num>
                            <m:den>
                              <m:r>
                                <a:rPr lang="en-US" altLang="ja-JP" sz="1600" i="1">
                                  <a:latin typeface="Cambria Math" panose="02040503050406030204" pitchFamily="18" charset="0"/>
                                </a:rPr>
                                <m:t>𝑟</m:t>
                              </m:r>
                            </m:den>
                          </m:f>
                        </m:e>
                      </m:d>
                      <m:r>
                        <a:rPr lang="en-US" altLang="ja-JP" sz="1600" i="1">
                          <a:latin typeface="Cambria Math" panose="02040503050406030204" pitchFamily="18" charset="0"/>
                        </a:rPr>
                        <m:t>𝑟</m:t>
                      </m:r>
                    </m:oMath>
                  </m:oMathPara>
                </a14:m>
                <a:endParaRPr lang="en-US" altLang="ja-JP" sz="1600" dirty="0"/>
              </a:p>
            </p:txBody>
          </p:sp>
        </mc:Choice>
        <mc:Fallback xmlns="">
          <p:sp>
            <p:nvSpPr>
              <p:cNvPr id="152595" name="Text Box 19"/>
              <p:cNvSpPr txBox="1">
                <a:spLocks noRot="1" noChangeAspect="1" noMove="1" noResize="1" noEditPoints="1" noAdjustHandles="1" noChangeArrowheads="1" noChangeShapeType="1" noTextEdit="1"/>
              </p:cNvSpPr>
              <p:nvPr/>
            </p:nvSpPr>
            <p:spPr bwMode="auto">
              <a:xfrm>
                <a:off x="1340603" y="1283201"/>
                <a:ext cx="2659063" cy="757002"/>
              </a:xfrm>
              <a:prstGeom prst="rect">
                <a:avLst/>
              </a:prstGeom>
              <a:blipFill rotWithShape="0">
                <a:blip r:embed="rId9"/>
                <a:stretch>
                  <a:fillRect l="-1142" t="-3150"/>
                </a:stretch>
              </a:blip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2596" name="Text Box 20"/>
              <p:cNvSpPr txBox="1">
                <a:spLocks noChangeArrowheads="1"/>
              </p:cNvSpPr>
              <p:nvPr/>
            </p:nvSpPr>
            <p:spPr bwMode="auto">
              <a:xfrm>
                <a:off x="3465702" y="4121843"/>
                <a:ext cx="2620168" cy="757002"/>
              </a:xfrm>
              <a:prstGeom prst="rect">
                <a:avLst/>
              </a:prstGeom>
              <a:noFill/>
              <a:ln w="9525">
                <a:solidFill>
                  <a:schemeClr val="tx1"/>
                </a:solidFill>
                <a:miter lim="800000"/>
                <a:headEnd/>
                <a:tailEnd/>
              </a:ln>
              <a:effectLst/>
              <a:extLst>
                <a:ext uri="{909E8E84-426E-40DD-AFC4-6F175D3DCCD1}">
                  <a14:hiddenFill>
                    <a:solidFill>
                      <a:schemeClr val="accent1"/>
                    </a:solidFill>
                  </a14:hiddenFill>
                </a:ext>
                <a:ext uri="{AF507438-7753-43E0-B8FC-AC1667EBCBE1}">
                  <a14:hiddenEffects>
                    <a:effectLst>
                      <a:outerShdw dist="35921" dir="2700000" algn="ctr" rotWithShape="0">
                        <a:schemeClr val="bg2"/>
                      </a:outerShdw>
                    </a:effectLst>
                  </a14:hiddenEffects>
                </a:ext>
              </a:extLst>
            </p:spPr>
            <p:txBody>
              <a:bodyPr wrap="square">
                <a:spAutoFit/>
              </a:bodyPr>
              <a:lstStyle/>
              <a:p>
                <a:pPr>
                  <a:spcBef>
                    <a:spcPct val="50000"/>
                  </a:spcBef>
                </a:pPr>
                <a:r>
                  <a:rPr lang="ja-JP" altLang="en-US" sz="1600" dirty="0" smtClean="0"/>
                  <a:t>財</a:t>
                </a:r>
                <a:r>
                  <a:rPr lang="en-US" altLang="ja-JP" sz="1600" dirty="0" smtClean="0"/>
                  <a:t>2</a:t>
                </a:r>
                <a:r>
                  <a:rPr lang="ja-JP" altLang="en-US" sz="1600" dirty="0" smtClean="0"/>
                  <a:t>の要素価格フロンティア：</a:t>
                </a:r>
                <a:endParaRPr lang="en-US" altLang="ja-JP" sz="1600" dirty="0" smtClean="0"/>
              </a:p>
              <a:p>
                <a:pPr>
                  <a:spcBef>
                    <a:spcPct val="50000"/>
                  </a:spcBef>
                </a:pPr>
                <a14:m>
                  <m:oMathPara xmlns:m="http://schemas.openxmlformats.org/officeDocument/2006/math">
                    <m:oMathParaPr>
                      <m:jc m:val="centerGroup"/>
                    </m:oMathParaPr>
                    <m:oMath xmlns:m="http://schemas.openxmlformats.org/officeDocument/2006/math">
                      <m:sSub>
                        <m:sSubPr>
                          <m:ctrlPr>
                            <a:rPr lang="en-US" altLang="ja-JP" sz="1600" i="1">
                              <a:latin typeface="Cambria Math" panose="02040503050406030204" pitchFamily="18" charset="0"/>
                            </a:rPr>
                          </m:ctrlPr>
                        </m:sSubPr>
                        <m:e>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𝑝</m:t>
                              </m:r>
                            </m:e>
                            <m:sub>
                              <m:r>
                                <a:rPr lang="en-US" altLang="ja-JP" sz="1600" i="1">
                                  <a:latin typeface="Cambria Math" panose="02040503050406030204" pitchFamily="18" charset="0"/>
                                </a:rPr>
                                <m:t>2</m:t>
                              </m:r>
                            </m:sub>
                          </m:sSub>
                          <m:r>
                            <a:rPr lang="en-US" altLang="ja-JP" sz="1600" i="1">
                              <a:latin typeface="Cambria Math" panose="02040503050406030204" pitchFamily="18" charset="0"/>
                            </a:rPr>
                            <m:t>=</m:t>
                          </m:r>
                          <m:r>
                            <a:rPr lang="en-US" altLang="ja-JP" sz="1600" i="1">
                              <a:latin typeface="Cambria Math" panose="02040503050406030204" pitchFamily="18" charset="0"/>
                            </a:rPr>
                            <m:t>𝑎</m:t>
                          </m:r>
                        </m:e>
                        <m:sub>
                          <m:r>
                            <a:rPr lang="en-US" altLang="ja-JP" sz="1600" i="1">
                              <a:latin typeface="Cambria Math" panose="02040503050406030204" pitchFamily="18" charset="0"/>
                            </a:rPr>
                            <m:t>2</m:t>
                          </m:r>
                          <m:r>
                            <a:rPr lang="en-US" altLang="ja-JP" sz="1600" i="1">
                              <a:latin typeface="Cambria Math" panose="02040503050406030204" pitchFamily="18" charset="0"/>
                            </a:rPr>
                            <m:t>𝐿</m:t>
                          </m:r>
                        </m:sub>
                      </m:sSub>
                      <m:d>
                        <m:dPr>
                          <m:ctrlPr>
                            <a:rPr lang="en-US" altLang="ja-JP" sz="1600" i="1">
                              <a:latin typeface="Cambria Math" panose="02040503050406030204" pitchFamily="18" charset="0"/>
                            </a:rPr>
                          </m:ctrlPr>
                        </m:dPr>
                        <m:e>
                          <m:f>
                            <m:fPr>
                              <m:ctrlPr>
                                <a:rPr lang="en-US" altLang="ja-JP" sz="1600" i="1">
                                  <a:latin typeface="Cambria Math" panose="02040503050406030204" pitchFamily="18" charset="0"/>
                                </a:rPr>
                              </m:ctrlPr>
                            </m:fPr>
                            <m:num>
                              <m:r>
                                <a:rPr lang="en-US" altLang="ja-JP" sz="1600" i="1">
                                  <a:latin typeface="Cambria Math" panose="02040503050406030204" pitchFamily="18" charset="0"/>
                                </a:rPr>
                                <m:t>𝑤</m:t>
                              </m:r>
                            </m:num>
                            <m:den>
                              <m:r>
                                <a:rPr lang="en-US" altLang="ja-JP" sz="1600" i="1">
                                  <a:latin typeface="Cambria Math" panose="02040503050406030204" pitchFamily="18" charset="0"/>
                                </a:rPr>
                                <m:t>𝑟</m:t>
                              </m:r>
                            </m:den>
                          </m:f>
                        </m:e>
                      </m:d>
                      <m:r>
                        <a:rPr lang="en-US" altLang="ja-JP" sz="1600" i="1">
                          <a:latin typeface="Cambria Math" panose="02040503050406030204" pitchFamily="18" charset="0"/>
                        </a:rPr>
                        <m:t>𝑤</m:t>
                      </m:r>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𝑎</m:t>
                          </m:r>
                        </m:e>
                        <m:sub>
                          <m:r>
                            <a:rPr lang="en-US" altLang="ja-JP" sz="1600" i="1">
                              <a:latin typeface="Cambria Math" panose="02040503050406030204" pitchFamily="18" charset="0"/>
                            </a:rPr>
                            <m:t>2</m:t>
                          </m:r>
                          <m:r>
                            <a:rPr lang="en-US" altLang="ja-JP" sz="1600" i="1">
                              <a:latin typeface="Cambria Math" panose="02040503050406030204" pitchFamily="18" charset="0"/>
                            </a:rPr>
                            <m:t>𝐾</m:t>
                          </m:r>
                        </m:sub>
                      </m:sSub>
                      <m:d>
                        <m:dPr>
                          <m:ctrlPr>
                            <a:rPr lang="en-US" altLang="ja-JP" sz="1600" i="1">
                              <a:latin typeface="Cambria Math" panose="02040503050406030204" pitchFamily="18" charset="0"/>
                            </a:rPr>
                          </m:ctrlPr>
                        </m:dPr>
                        <m:e>
                          <m:f>
                            <m:fPr>
                              <m:ctrlPr>
                                <a:rPr lang="en-US" altLang="ja-JP" sz="1600" i="1">
                                  <a:latin typeface="Cambria Math" panose="02040503050406030204" pitchFamily="18" charset="0"/>
                                </a:rPr>
                              </m:ctrlPr>
                            </m:fPr>
                            <m:num>
                              <m:r>
                                <a:rPr lang="en-US" altLang="ja-JP" sz="1600" i="1">
                                  <a:latin typeface="Cambria Math" panose="02040503050406030204" pitchFamily="18" charset="0"/>
                                </a:rPr>
                                <m:t>𝑤</m:t>
                              </m:r>
                            </m:num>
                            <m:den>
                              <m:r>
                                <a:rPr lang="en-US" altLang="ja-JP" sz="1600" i="1">
                                  <a:latin typeface="Cambria Math" panose="02040503050406030204" pitchFamily="18" charset="0"/>
                                </a:rPr>
                                <m:t>𝑟</m:t>
                              </m:r>
                            </m:den>
                          </m:f>
                        </m:e>
                      </m:d>
                      <m:r>
                        <a:rPr lang="en-US" altLang="ja-JP" sz="1600" i="1">
                          <a:latin typeface="Cambria Math" panose="02040503050406030204" pitchFamily="18" charset="0"/>
                        </a:rPr>
                        <m:t>𝑟</m:t>
                      </m:r>
                    </m:oMath>
                  </m:oMathPara>
                </a14:m>
                <a:endParaRPr lang="en-US" altLang="ja-JP" sz="1600" dirty="0"/>
              </a:p>
            </p:txBody>
          </p:sp>
        </mc:Choice>
        <mc:Fallback xmlns="">
          <p:sp>
            <p:nvSpPr>
              <p:cNvPr id="152596" name="Text Box 20"/>
              <p:cNvSpPr txBox="1">
                <a:spLocks noRot="1" noChangeAspect="1" noMove="1" noResize="1" noEditPoints="1" noAdjustHandles="1" noChangeArrowheads="1" noChangeShapeType="1" noTextEdit="1"/>
              </p:cNvSpPr>
              <p:nvPr/>
            </p:nvSpPr>
            <p:spPr bwMode="auto">
              <a:xfrm>
                <a:off x="3465702" y="4121843"/>
                <a:ext cx="2620168" cy="757002"/>
              </a:xfrm>
              <a:prstGeom prst="rect">
                <a:avLst/>
              </a:prstGeom>
              <a:blipFill rotWithShape="0">
                <a:blip r:embed="rId10"/>
                <a:stretch>
                  <a:fillRect l="-1160" t="-3175" r="-232"/>
                </a:stretch>
              </a:blip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sp>
        <p:nvSpPr>
          <p:cNvPr id="152597" name="Line 21"/>
          <p:cNvSpPr>
            <a:spLocks noChangeShapeType="1"/>
          </p:cNvSpPr>
          <p:nvPr/>
        </p:nvSpPr>
        <p:spPr bwMode="auto">
          <a:xfrm>
            <a:off x="544472" y="4102167"/>
            <a:ext cx="1511300" cy="0"/>
          </a:xfrm>
          <a:prstGeom prst="line">
            <a:avLst/>
          </a:prstGeom>
          <a:noFill/>
          <a:ln w="952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598" name="Line 22"/>
          <p:cNvSpPr>
            <a:spLocks noChangeShapeType="1"/>
          </p:cNvSpPr>
          <p:nvPr/>
        </p:nvSpPr>
        <p:spPr bwMode="auto">
          <a:xfrm>
            <a:off x="2055772" y="4102167"/>
            <a:ext cx="0" cy="1727200"/>
          </a:xfrm>
          <a:prstGeom prst="line">
            <a:avLst/>
          </a:prstGeom>
          <a:noFill/>
          <a:ln w="952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152599" name="Object 23"/>
          <p:cNvGraphicFramePr>
            <a:graphicFrameLocks noChangeAspect="1"/>
          </p:cNvGraphicFramePr>
          <p:nvPr>
            <p:extLst>
              <p:ext uri="{D42A27DB-BD31-4B8C-83A1-F6EECF244321}">
                <p14:modId xmlns:p14="http://schemas.microsoft.com/office/powerpoint/2010/main" val="4094166627"/>
              </p:ext>
            </p:extLst>
          </p:nvPr>
        </p:nvGraphicFramePr>
        <p:xfrm>
          <a:off x="255548" y="3957706"/>
          <a:ext cx="244475" cy="225425"/>
        </p:xfrm>
        <a:graphic>
          <a:graphicData uri="http://schemas.openxmlformats.org/presentationml/2006/ole">
            <mc:AlternateContent xmlns:mc="http://schemas.openxmlformats.org/markup-compatibility/2006">
              <mc:Choice xmlns:v="urn:schemas-microsoft-com:vml" Requires="v">
                <p:oleObj spid="_x0000_s1243" name="Equation" r:id="rId11" imgW="152280" imgH="139680" progId="Equation.DSMT4">
                  <p:embed/>
                </p:oleObj>
              </mc:Choice>
              <mc:Fallback>
                <p:oleObj name="Equation" r:id="rId11" imgW="152280" imgH="13968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5548" y="3957706"/>
                        <a:ext cx="244475"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2600" name="Object 24"/>
          <p:cNvGraphicFramePr>
            <a:graphicFrameLocks noChangeAspect="1"/>
          </p:cNvGraphicFramePr>
          <p:nvPr>
            <p:extLst>
              <p:ext uri="{D42A27DB-BD31-4B8C-83A1-F6EECF244321}">
                <p14:modId xmlns:p14="http://schemas.microsoft.com/office/powerpoint/2010/main" val="836346270"/>
              </p:ext>
            </p:extLst>
          </p:nvPr>
        </p:nvGraphicFramePr>
        <p:xfrm>
          <a:off x="1984335" y="5902392"/>
          <a:ext cx="182563" cy="203200"/>
        </p:xfrm>
        <a:graphic>
          <a:graphicData uri="http://schemas.openxmlformats.org/presentationml/2006/ole">
            <mc:AlternateContent xmlns:mc="http://schemas.openxmlformats.org/markup-compatibility/2006">
              <mc:Choice xmlns:v="urn:schemas-microsoft-com:vml" Requires="v">
                <p:oleObj spid="_x0000_s1244" name="Equation" r:id="rId13" imgW="114120" imgH="126720" progId="Equation.DSMT4">
                  <p:embed/>
                </p:oleObj>
              </mc:Choice>
              <mc:Fallback>
                <p:oleObj name="Equation" r:id="rId13" imgW="114120" imgH="126720"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84335" y="5902392"/>
                        <a:ext cx="182563" cy="203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2601" name="Arc 25"/>
          <p:cNvSpPr>
            <a:spLocks/>
          </p:cNvSpPr>
          <p:nvPr/>
        </p:nvSpPr>
        <p:spPr bwMode="auto">
          <a:xfrm flipH="1" flipV="1">
            <a:off x="1047710" y="1725681"/>
            <a:ext cx="5903913" cy="3743325"/>
          </a:xfrm>
          <a:custGeom>
            <a:avLst/>
            <a:gdLst>
              <a:gd name="G0" fmla="+- 0 0 0"/>
              <a:gd name="G1" fmla="+- 20461 0 0"/>
              <a:gd name="G2" fmla="+- 21600 0 0"/>
              <a:gd name="T0" fmla="*/ 6920 w 20932"/>
              <a:gd name="T1" fmla="*/ 0 h 20461"/>
              <a:gd name="T2" fmla="*/ 20932 w 20932"/>
              <a:gd name="T3" fmla="*/ 15129 h 20461"/>
              <a:gd name="T4" fmla="*/ 0 w 20932"/>
              <a:gd name="T5" fmla="*/ 20461 h 20461"/>
            </a:gdLst>
            <a:ahLst/>
            <a:cxnLst>
              <a:cxn ang="0">
                <a:pos x="T0" y="T1"/>
              </a:cxn>
              <a:cxn ang="0">
                <a:pos x="T2" y="T3"/>
              </a:cxn>
              <a:cxn ang="0">
                <a:pos x="T4" y="T5"/>
              </a:cxn>
            </a:cxnLst>
            <a:rect l="0" t="0" r="r" b="b"/>
            <a:pathLst>
              <a:path w="20932" h="20461" fill="none" extrusionOk="0">
                <a:moveTo>
                  <a:pt x="6920" y="-1"/>
                </a:moveTo>
                <a:cubicBezTo>
                  <a:pt x="13851" y="2343"/>
                  <a:pt x="19125" y="8038"/>
                  <a:pt x="20931" y="15129"/>
                </a:cubicBezTo>
              </a:path>
              <a:path w="20932" h="20461" stroke="0" extrusionOk="0">
                <a:moveTo>
                  <a:pt x="6920" y="-1"/>
                </a:moveTo>
                <a:cubicBezTo>
                  <a:pt x="13851" y="2343"/>
                  <a:pt x="19125" y="8038"/>
                  <a:pt x="20931" y="15129"/>
                </a:cubicBezTo>
                <a:lnTo>
                  <a:pt x="0" y="20461"/>
                </a:lnTo>
                <a:close/>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602" name="Arc 26"/>
          <p:cNvSpPr>
            <a:spLocks/>
          </p:cNvSpPr>
          <p:nvPr/>
        </p:nvSpPr>
        <p:spPr bwMode="auto">
          <a:xfrm flipH="1" flipV="1">
            <a:off x="1200257" y="262798"/>
            <a:ext cx="3382962" cy="5254625"/>
          </a:xfrm>
          <a:custGeom>
            <a:avLst/>
            <a:gdLst>
              <a:gd name="G0" fmla="+- 0 0 0"/>
              <a:gd name="G1" fmla="+- 20461 0 0"/>
              <a:gd name="G2" fmla="+- 21600 0 0"/>
              <a:gd name="T0" fmla="*/ 6920 w 20920"/>
              <a:gd name="T1" fmla="*/ 0 h 20461"/>
              <a:gd name="T2" fmla="*/ 20920 w 20920"/>
              <a:gd name="T3" fmla="*/ 15086 h 20461"/>
              <a:gd name="T4" fmla="*/ 0 w 20920"/>
              <a:gd name="T5" fmla="*/ 20461 h 20461"/>
            </a:gdLst>
            <a:ahLst/>
            <a:cxnLst>
              <a:cxn ang="0">
                <a:pos x="T0" y="T1"/>
              </a:cxn>
              <a:cxn ang="0">
                <a:pos x="T2" y="T3"/>
              </a:cxn>
              <a:cxn ang="0">
                <a:pos x="T4" y="T5"/>
              </a:cxn>
            </a:cxnLst>
            <a:rect l="0" t="0" r="r" b="b"/>
            <a:pathLst>
              <a:path w="20920" h="20461" fill="none" extrusionOk="0">
                <a:moveTo>
                  <a:pt x="6920" y="-1"/>
                </a:moveTo>
                <a:cubicBezTo>
                  <a:pt x="13836" y="2338"/>
                  <a:pt x="19103" y="8014"/>
                  <a:pt x="20920" y="15085"/>
                </a:cubicBezTo>
              </a:path>
              <a:path w="20920" h="20461" stroke="0" extrusionOk="0">
                <a:moveTo>
                  <a:pt x="6920" y="-1"/>
                </a:moveTo>
                <a:cubicBezTo>
                  <a:pt x="13836" y="2338"/>
                  <a:pt x="19103" y="8014"/>
                  <a:pt x="20920" y="15085"/>
                </a:cubicBezTo>
                <a:lnTo>
                  <a:pt x="0" y="20461"/>
                </a:lnTo>
                <a:close/>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 name="Text Box 3"/>
          <p:cNvSpPr txBox="1">
            <a:spLocks noChangeArrowheads="1"/>
          </p:cNvSpPr>
          <p:nvPr/>
        </p:nvSpPr>
        <p:spPr bwMode="auto">
          <a:xfrm>
            <a:off x="10519490" y="5856008"/>
            <a:ext cx="14494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dirty="0" smtClean="0"/>
              <a:t>資本レンタル</a:t>
            </a:r>
            <a:endParaRPr lang="ja-JP" altLang="en-US" dirty="0"/>
          </a:p>
        </p:txBody>
      </p:sp>
      <p:sp>
        <p:nvSpPr>
          <p:cNvPr id="30" name="Text Box 4"/>
          <p:cNvSpPr txBox="1">
            <a:spLocks noChangeArrowheads="1"/>
          </p:cNvSpPr>
          <p:nvPr/>
        </p:nvSpPr>
        <p:spPr bwMode="auto">
          <a:xfrm>
            <a:off x="6385728" y="992296"/>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dirty="0"/>
              <a:t>労働</a:t>
            </a:r>
            <a:r>
              <a:rPr lang="ja-JP" altLang="en-US" dirty="0" smtClean="0"/>
              <a:t>賃金</a:t>
            </a:r>
            <a:endParaRPr lang="ja-JP" altLang="en-US" dirty="0"/>
          </a:p>
        </p:txBody>
      </p:sp>
      <p:grpSp>
        <p:nvGrpSpPr>
          <p:cNvPr id="31" name="Group 5"/>
          <p:cNvGrpSpPr>
            <a:grpSpLocks/>
          </p:cNvGrpSpPr>
          <p:nvPr/>
        </p:nvGrpSpPr>
        <p:grpSpPr bwMode="auto">
          <a:xfrm>
            <a:off x="6939726" y="1330392"/>
            <a:ext cx="4843461" cy="4465638"/>
            <a:chOff x="1202" y="1434"/>
            <a:chExt cx="3402" cy="2495"/>
          </a:xfrm>
        </p:grpSpPr>
        <p:sp>
          <p:nvSpPr>
            <p:cNvPr id="32" name="Line 6"/>
            <p:cNvSpPr>
              <a:spLocks noChangeShapeType="1"/>
            </p:cNvSpPr>
            <p:nvPr/>
          </p:nvSpPr>
          <p:spPr bwMode="auto">
            <a:xfrm>
              <a:off x="1202" y="1434"/>
              <a:ext cx="0" cy="249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 name="Line 7"/>
            <p:cNvSpPr>
              <a:spLocks noChangeShapeType="1"/>
            </p:cNvSpPr>
            <p:nvPr/>
          </p:nvSpPr>
          <p:spPr bwMode="auto">
            <a:xfrm flipH="1">
              <a:off x="1202" y="3929"/>
              <a:ext cx="340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4" name="Text Box 8"/>
          <p:cNvSpPr txBox="1">
            <a:spLocks noChangeArrowheads="1"/>
          </p:cNvSpPr>
          <p:nvPr/>
        </p:nvSpPr>
        <p:spPr bwMode="auto">
          <a:xfrm>
            <a:off x="6579362" y="5723005"/>
            <a:ext cx="3369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O</a:t>
            </a:r>
          </a:p>
        </p:txBody>
      </p:sp>
      <p:sp>
        <p:nvSpPr>
          <p:cNvPr id="35" name="Text Box 9"/>
          <p:cNvSpPr txBox="1">
            <a:spLocks noChangeArrowheads="1"/>
          </p:cNvSpPr>
          <p:nvPr/>
        </p:nvSpPr>
        <p:spPr bwMode="auto">
          <a:xfrm>
            <a:off x="8441500" y="3778317"/>
            <a:ext cx="2968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dirty="0" smtClean="0"/>
              <a:t>E</a:t>
            </a:r>
            <a:endParaRPr lang="en-US" altLang="ja-JP" baseline="-25000" dirty="0"/>
          </a:p>
        </p:txBody>
      </p:sp>
      <p:sp>
        <p:nvSpPr>
          <p:cNvPr id="36" name="Line 10"/>
          <p:cNvSpPr>
            <a:spLocks noChangeShapeType="1"/>
          </p:cNvSpPr>
          <p:nvPr/>
        </p:nvSpPr>
        <p:spPr bwMode="auto">
          <a:xfrm>
            <a:off x="6930200" y="4067242"/>
            <a:ext cx="15113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7" name="Line 11"/>
          <p:cNvSpPr>
            <a:spLocks noChangeShapeType="1"/>
          </p:cNvSpPr>
          <p:nvPr/>
        </p:nvSpPr>
        <p:spPr bwMode="auto">
          <a:xfrm>
            <a:off x="8441500" y="4067242"/>
            <a:ext cx="0" cy="1727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38" name="Object 12"/>
          <p:cNvGraphicFramePr>
            <a:graphicFrameLocks noChangeAspect="1"/>
          </p:cNvGraphicFramePr>
          <p:nvPr>
            <p:extLst>
              <p:ext uri="{D42A27DB-BD31-4B8C-83A1-F6EECF244321}">
                <p14:modId xmlns:p14="http://schemas.microsoft.com/office/powerpoint/2010/main" val="2997648410"/>
              </p:ext>
            </p:extLst>
          </p:nvPr>
        </p:nvGraphicFramePr>
        <p:xfrm>
          <a:off x="6641275" y="3922780"/>
          <a:ext cx="246062" cy="225425"/>
        </p:xfrm>
        <a:graphic>
          <a:graphicData uri="http://schemas.openxmlformats.org/presentationml/2006/ole">
            <mc:AlternateContent xmlns:mc="http://schemas.openxmlformats.org/markup-compatibility/2006">
              <mc:Choice xmlns:v="urn:schemas-microsoft-com:vml" Requires="v">
                <p:oleObj spid="_x0000_s1245" name="Equation" r:id="rId15" imgW="152280" imgH="139680" progId="Equation.DSMT4">
                  <p:embed/>
                </p:oleObj>
              </mc:Choice>
              <mc:Fallback>
                <p:oleObj name="Equation" r:id="rId15" imgW="152280" imgH="139680" progId="Equation.DSMT4">
                  <p:embed/>
                  <p:pic>
                    <p:nvPicPr>
                      <p:cNvPr id="0" name=""/>
                      <p:cNvPicPr>
                        <a:picLocks noChangeAspect="1" noChangeArrowheads="1"/>
                      </p:cNvPicPr>
                      <p:nvPr/>
                    </p:nvPicPr>
                    <p:blipFill>
                      <a:blip r:embed="rId16"/>
                      <a:srcRect/>
                      <a:stretch>
                        <a:fillRect/>
                      </a:stretch>
                    </p:blipFill>
                    <p:spPr bwMode="auto">
                      <a:xfrm>
                        <a:off x="6641275" y="3922780"/>
                        <a:ext cx="246062"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9" name="Object 13"/>
          <p:cNvGraphicFramePr>
            <a:graphicFrameLocks noChangeAspect="1"/>
          </p:cNvGraphicFramePr>
          <p:nvPr>
            <p:extLst>
              <p:ext uri="{D42A27DB-BD31-4B8C-83A1-F6EECF244321}">
                <p14:modId xmlns:p14="http://schemas.microsoft.com/office/powerpoint/2010/main" val="4096918358"/>
              </p:ext>
            </p:extLst>
          </p:nvPr>
        </p:nvGraphicFramePr>
        <p:xfrm>
          <a:off x="8370062" y="5867467"/>
          <a:ext cx="182563" cy="204788"/>
        </p:xfrm>
        <a:graphic>
          <a:graphicData uri="http://schemas.openxmlformats.org/presentationml/2006/ole">
            <mc:AlternateContent xmlns:mc="http://schemas.openxmlformats.org/markup-compatibility/2006">
              <mc:Choice xmlns:v="urn:schemas-microsoft-com:vml" Requires="v">
                <p:oleObj spid="_x0000_s1246" name="Equation" r:id="rId17" imgW="114120" imgH="126720" progId="Equation.DSMT4">
                  <p:embed/>
                </p:oleObj>
              </mc:Choice>
              <mc:Fallback>
                <p:oleObj name="Equation" r:id="rId17" imgW="114120" imgH="126720" progId="Equation.DSMT4">
                  <p:embed/>
                  <p:pic>
                    <p:nvPicPr>
                      <p:cNvPr id="0" name=""/>
                      <p:cNvPicPr>
                        <a:picLocks noChangeAspect="1" noChangeArrowheads="1"/>
                      </p:cNvPicPr>
                      <p:nvPr/>
                    </p:nvPicPr>
                    <p:blipFill>
                      <a:blip r:embed="rId18"/>
                      <a:srcRect/>
                      <a:stretch>
                        <a:fillRect/>
                      </a:stretch>
                    </p:blipFill>
                    <p:spPr bwMode="auto">
                      <a:xfrm>
                        <a:off x="8370062" y="5867467"/>
                        <a:ext cx="182563" cy="204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 name="Arc 15"/>
          <p:cNvSpPr>
            <a:spLocks/>
          </p:cNvSpPr>
          <p:nvPr/>
        </p:nvSpPr>
        <p:spPr bwMode="auto">
          <a:xfrm flipH="1" flipV="1">
            <a:off x="7650925" y="322331"/>
            <a:ext cx="3382962" cy="5254625"/>
          </a:xfrm>
          <a:custGeom>
            <a:avLst/>
            <a:gdLst>
              <a:gd name="G0" fmla="+- 0 0 0"/>
              <a:gd name="G1" fmla="+- 20461 0 0"/>
              <a:gd name="G2" fmla="+- 21600 0 0"/>
              <a:gd name="T0" fmla="*/ 6920 w 20920"/>
              <a:gd name="T1" fmla="*/ 0 h 20461"/>
              <a:gd name="T2" fmla="*/ 20920 w 20920"/>
              <a:gd name="T3" fmla="*/ 15086 h 20461"/>
              <a:gd name="T4" fmla="*/ 0 w 20920"/>
              <a:gd name="T5" fmla="*/ 20461 h 20461"/>
            </a:gdLst>
            <a:ahLst/>
            <a:cxnLst>
              <a:cxn ang="0">
                <a:pos x="T0" y="T1"/>
              </a:cxn>
              <a:cxn ang="0">
                <a:pos x="T2" y="T3"/>
              </a:cxn>
              <a:cxn ang="0">
                <a:pos x="T4" y="T5"/>
              </a:cxn>
            </a:cxnLst>
            <a:rect l="0" t="0" r="r" b="b"/>
            <a:pathLst>
              <a:path w="20920" h="20461" fill="none" extrusionOk="0">
                <a:moveTo>
                  <a:pt x="6920" y="-1"/>
                </a:moveTo>
                <a:cubicBezTo>
                  <a:pt x="13836" y="2338"/>
                  <a:pt x="19103" y="8014"/>
                  <a:pt x="20920" y="15085"/>
                </a:cubicBezTo>
              </a:path>
              <a:path w="20920" h="20461" stroke="0" extrusionOk="0">
                <a:moveTo>
                  <a:pt x="6920" y="-1"/>
                </a:moveTo>
                <a:cubicBezTo>
                  <a:pt x="13836" y="2338"/>
                  <a:pt x="19103" y="8014"/>
                  <a:pt x="20920" y="15085"/>
                </a:cubicBezTo>
                <a:lnTo>
                  <a:pt x="0" y="20461"/>
                </a:lnTo>
                <a:close/>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41" name="Object 16"/>
          <p:cNvGraphicFramePr>
            <a:graphicFrameLocks noChangeAspect="1"/>
          </p:cNvGraphicFramePr>
          <p:nvPr>
            <p:extLst>
              <p:ext uri="{D42A27DB-BD31-4B8C-83A1-F6EECF244321}">
                <p14:modId xmlns:p14="http://schemas.microsoft.com/office/powerpoint/2010/main" val="2204665181"/>
              </p:ext>
            </p:extLst>
          </p:nvPr>
        </p:nvGraphicFramePr>
        <p:xfrm>
          <a:off x="7733473" y="1598679"/>
          <a:ext cx="285750" cy="366713"/>
        </p:xfrm>
        <a:graphic>
          <a:graphicData uri="http://schemas.openxmlformats.org/presentationml/2006/ole">
            <mc:AlternateContent xmlns:mc="http://schemas.openxmlformats.org/markup-compatibility/2006">
              <mc:Choice xmlns:v="urn:schemas-microsoft-com:vml" Requires="v">
                <p:oleObj spid="_x0000_s1247" name="Equation" r:id="rId19" imgW="177480" imgH="228600" progId="Equation.DSMT4">
                  <p:embed/>
                </p:oleObj>
              </mc:Choice>
              <mc:Fallback>
                <p:oleObj name="Equation" r:id="rId19" imgW="177480" imgH="228600" progId="Equation.DSMT4">
                  <p:embed/>
                  <p:pic>
                    <p:nvPicPr>
                      <p:cNvPr id="0" name=""/>
                      <p:cNvPicPr>
                        <a:picLocks noChangeAspect="1" noChangeArrowheads="1"/>
                      </p:cNvPicPr>
                      <p:nvPr/>
                    </p:nvPicPr>
                    <p:blipFill>
                      <a:blip r:embed="rId20"/>
                      <a:srcRect/>
                      <a:stretch>
                        <a:fillRect/>
                      </a:stretch>
                    </p:blipFill>
                    <p:spPr bwMode="auto">
                      <a:xfrm>
                        <a:off x="7733473" y="1598679"/>
                        <a:ext cx="2857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2" name="Object 17"/>
          <p:cNvGraphicFramePr>
            <a:graphicFrameLocks noChangeAspect="1"/>
          </p:cNvGraphicFramePr>
          <p:nvPr>
            <p:extLst>
              <p:ext uri="{D42A27DB-BD31-4B8C-83A1-F6EECF244321}">
                <p14:modId xmlns:p14="http://schemas.microsoft.com/office/powerpoint/2010/main" val="2332252908"/>
              </p:ext>
            </p:extLst>
          </p:nvPr>
        </p:nvGraphicFramePr>
        <p:xfrm>
          <a:off x="8668512" y="1516130"/>
          <a:ext cx="325438" cy="449262"/>
        </p:xfrm>
        <a:graphic>
          <a:graphicData uri="http://schemas.openxmlformats.org/presentationml/2006/ole">
            <mc:AlternateContent xmlns:mc="http://schemas.openxmlformats.org/markup-compatibility/2006">
              <mc:Choice xmlns:v="urn:schemas-microsoft-com:vml" Requires="v">
                <p:oleObj spid="_x0000_s1248" name="Equation" r:id="rId21" imgW="203040" imgH="279360" progId="Equation.DSMT4">
                  <p:embed/>
                </p:oleObj>
              </mc:Choice>
              <mc:Fallback>
                <p:oleObj name="Equation" r:id="rId21" imgW="203040" imgH="279360" progId="Equation.DSMT4">
                  <p:embed/>
                  <p:pic>
                    <p:nvPicPr>
                      <p:cNvPr id="0" name=""/>
                      <p:cNvPicPr>
                        <a:picLocks noChangeAspect="1" noChangeArrowheads="1"/>
                      </p:cNvPicPr>
                      <p:nvPr/>
                    </p:nvPicPr>
                    <p:blipFill>
                      <a:blip r:embed="rId22"/>
                      <a:srcRect/>
                      <a:stretch>
                        <a:fillRect/>
                      </a:stretch>
                    </p:blipFill>
                    <p:spPr bwMode="auto">
                      <a:xfrm>
                        <a:off x="8668512" y="1516130"/>
                        <a:ext cx="325438" cy="449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 name="Object 18"/>
          <p:cNvGraphicFramePr>
            <a:graphicFrameLocks noChangeAspect="1"/>
          </p:cNvGraphicFramePr>
          <p:nvPr>
            <p:extLst>
              <p:ext uri="{D42A27DB-BD31-4B8C-83A1-F6EECF244321}">
                <p14:modId xmlns:p14="http://schemas.microsoft.com/office/powerpoint/2010/main" val="1963040245"/>
              </p:ext>
            </p:extLst>
          </p:nvPr>
        </p:nvGraphicFramePr>
        <p:xfrm>
          <a:off x="11476800" y="5218180"/>
          <a:ext cx="306387" cy="368300"/>
        </p:xfrm>
        <a:graphic>
          <a:graphicData uri="http://schemas.openxmlformats.org/presentationml/2006/ole">
            <mc:AlternateContent xmlns:mc="http://schemas.openxmlformats.org/markup-compatibility/2006">
              <mc:Choice xmlns:v="urn:schemas-microsoft-com:vml" Requires="v">
                <p:oleObj spid="_x0000_s1249" name="Equation" r:id="rId23" imgW="190440" imgH="228600" progId="Equation.DSMT4">
                  <p:embed/>
                </p:oleObj>
              </mc:Choice>
              <mc:Fallback>
                <p:oleObj name="Equation" r:id="rId23" imgW="190440" imgH="228600" progId="Equation.DSMT4">
                  <p:embed/>
                  <p:pic>
                    <p:nvPicPr>
                      <p:cNvPr id="0" name=""/>
                      <p:cNvPicPr>
                        <a:picLocks noChangeAspect="1" noChangeArrowheads="1"/>
                      </p:cNvPicPr>
                      <p:nvPr/>
                    </p:nvPicPr>
                    <p:blipFill>
                      <a:blip r:embed="rId24"/>
                      <a:srcRect/>
                      <a:stretch>
                        <a:fillRect/>
                      </a:stretch>
                    </p:blipFill>
                    <p:spPr bwMode="auto">
                      <a:xfrm>
                        <a:off x="11476800" y="5218180"/>
                        <a:ext cx="306387"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 name="Arc 19"/>
          <p:cNvSpPr>
            <a:spLocks/>
          </p:cNvSpPr>
          <p:nvPr/>
        </p:nvSpPr>
        <p:spPr bwMode="auto">
          <a:xfrm flipH="1" flipV="1">
            <a:off x="8585963" y="393768"/>
            <a:ext cx="3382963" cy="5254625"/>
          </a:xfrm>
          <a:custGeom>
            <a:avLst/>
            <a:gdLst>
              <a:gd name="G0" fmla="+- 0 0 0"/>
              <a:gd name="G1" fmla="+- 20461 0 0"/>
              <a:gd name="G2" fmla="+- 21600 0 0"/>
              <a:gd name="T0" fmla="*/ 6920 w 20920"/>
              <a:gd name="T1" fmla="*/ 0 h 20461"/>
              <a:gd name="T2" fmla="*/ 20920 w 20920"/>
              <a:gd name="T3" fmla="*/ 15086 h 20461"/>
              <a:gd name="T4" fmla="*/ 0 w 20920"/>
              <a:gd name="T5" fmla="*/ 20461 h 20461"/>
            </a:gdLst>
            <a:ahLst/>
            <a:cxnLst>
              <a:cxn ang="0">
                <a:pos x="T0" y="T1"/>
              </a:cxn>
              <a:cxn ang="0">
                <a:pos x="T2" y="T3"/>
              </a:cxn>
              <a:cxn ang="0">
                <a:pos x="T4" y="T5"/>
              </a:cxn>
            </a:cxnLst>
            <a:rect l="0" t="0" r="r" b="b"/>
            <a:pathLst>
              <a:path w="20920" h="20461" fill="none" extrusionOk="0">
                <a:moveTo>
                  <a:pt x="6920" y="-1"/>
                </a:moveTo>
                <a:cubicBezTo>
                  <a:pt x="13836" y="2338"/>
                  <a:pt x="19103" y="8014"/>
                  <a:pt x="20920" y="15085"/>
                </a:cubicBezTo>
              </a:path>
              <a:path w="20920" h="20461" stroke="0" extrusionOk="0">
                <a:moveTo>
                  <a:pt x="6920" y="-1"/>
                </a:moveTo>
                <a:cubicBezTo>
                  <a:pt x="13836" y="2338"/>
                  <a:pt x="19103" y="8014"/>
                  <a:pt x="20920" y="15085"/>
                </a:cubicBezTo>
                <a:lnTo>
                  <a:pt x="0" y="20461"/>
                </a:lnTo>
                <a:close/>
              </a:path>
            </a:pathLst>
          </a:custGeom>
          <a:noFill/>
          <a:ln w="25400">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5" name="Line 20"/>
          <p:cNvSpPr>
            <a:spLocks noChangeShapeType="1"/>
          </p:cNvSpPr>
          <p:nvPr/>
        </p:nvSpPr>
        <p:spPr bwMode="auto">
          <a:xfrm>
            <a:off x="6930201" y="5002280"/>
            <a:ext cx="3095625" cy="0"/>
          </a:xfrm>
          <a:prstGeom prst="line">
            <a:avLst/>
          </a:prstGeom>
          <a:noFill/>
          <a:ln w="9525">
            <a:solidFill>
              <a:srgbClr val="FF33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 name="Line 21"/>
          <p:cNvSpPr>
            <a:spLocks noChangeShapeType="1"/>
          </p:cNvSpPr>
          <p:nvPr/>
        </p:nvSpPr>
        <p:spPr bwMode="auto">
          <a:xfrm>
            <a:off x="10025825" y="5002280"/>
            <a:ext cx="0" cy="792162"/>
          </a:xfrm>
          <a:prstGeom prst="line">
            <a:avLst/>
          </a:prstGeom>
          <a:noFill/>
          <a:ln w="9525">
            <a:solidFill>
              <a:srgbClr val="FF33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 name="Text Box 22"/>
          <p:cNvSpPr txBox="1">
            <a:spLocks noChangeArrowheads="1"/>
          </p:cNvSpPr>
          <p:nvPr/>
        </p:nvSpPr>
        <p:spPr bwMode="auto">
          <a:xfrm>
            <a:off x="10009157" y="4644578"/>
            <a:ext cx="3545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dirty="0" smtClean="0">
                <a:solidFill>
                  <a:srgbClr val="FF3300"/>
                </a:solidFill>
              </a:rPr>
              <a:t>E’</a:t>
            </a:r>
            <a:endParaRPr lang="en-US" altLang="ja-JP" baseline="-25000" dirty="0">
              <a:solidFill>
                <a:srgbClr val="FF3300"/>
              </a:solidFill>
            </a:endParaRPr>
          </a:p>
        </p:txBody>
      </p:sp>
      <p:graphicFrame>
        <p:nvGraphicFramePr>
          <p:cNvPr id="48" name="Object 23"/>
          <p:cNvGraphicFramePr>
            <a:graphicFrameLocks noChangeAspect="1"/>
          </p:cNvGraphicFramePr>
          <p:nvPr>
            <p:extLst>
              <p:ext uri="{D42A27DB-BD31-4B8C-83A1-F6EECF244321}">
                <p14:modId xmlns:p14="http://schemas.microsoft.com/office/powerpoint/2010/main" val="2606646638"/>
              </p:ext>
            </p:extLst>
          </p:nvPr>
        </p:nvGraphicFramePr>
        <p:xfrm>
          <a:off x="6579362" y="4900680"/>
          <a:ext cx="285750" cy="285750"/>
        </p:xfrm>
        <a:graphic>
          <a:graphicData uri="http://schemas.openxmlformats.org/presentationml/2006/ole">
            <mc:AlternateContent xmlns:mc="http://schemas.openxmlformats.org/markup-compatibility/2006">
              <mc:Choice xmlns:v="urn:schemas-microsoft-com:vml" Requires="v">
                <p:oleObj spid="_x0000_s1250" name="Equation" r:id="rId25" imgW="177480" imgH="177480" progId="Equation.DSMT4">
                  <p:embed/>
                </p:oleObj>
              </mc:Choice>
              <mc:Fallback>
                <p:oleObj name="Equation" r:id="rId25" imgW="177480" imgH="177480" progId="Equation.DSMT4">
                  <p:embed/>
                  <p:pic>
                    <p:nvPicPr>
                      <p:cNvPr id="0" name=""/>
                      <p:cNvPicPr>
                        <a:picLocks noChangeAspect="1" noChangeArrowheads="1"/>
                      </p:cNvPicPr>
                      <p:nvPr/>
                    </p:nvPicPr>
                    <p:blipFill>
                      <a:blip r:embed="rId26"/>
                      <a:srcRect/>
                      <a:stretch>
                        <a:fillRect/>
                      </a:stretch>
                    </p:blipFill>
                    <p:spPr bwMode="auto">
                      <a:xfrm>
                        <a:off x="6579362" y="4900680"/>
                        <a:ext cx="285750"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 name="Object 24"/>
          <p:cNvGraphicFramePr>
            <a:graphicFrameLocks noChangeAspect="1"/>
          </p:cNvGraphicFramePr>
          <p:nvPr>
            <p:extLst>
              <p:ext uri="{D42A27DB-BD31-4B8C-83A1-F6EECF244321}">
                <p14:modId xmlns:p14="http://schemas.microsoft.com/office/powerpoint/2010/main" val="3696713292"/>
              </p:ext>
            </p:extLst>
          </p:nvPr>
        </p:nvGraphicFramePr>
        <p:xfrm>
          <a:off x="9943275" y="5845242"/>
          <a:ext cx="244475" cy="265113"/>
        </p:xfrm>
        <a:graphic>
          <a:graphicData uri="http://schemas.openxmlformats.org/presentationml/2006/ole">
            <mc:AlternateContent xmlns:mc="http://schemas.openxmlformats.org/markup-compatibility/2006">
              <mc:Choice xmlns:v="urn:schemas-microsoft-com:vml" Requires="v">
                <p:oleObj spid="_x0000_s1251" name="Equation" r:id="rId27" imgW="152280" imgH="164880" progId="Equation.DSMT4">
                  <p:embed/>
                </p:oleObj>
              </mc:Choice>
              <mc:Fallback>
                <p:oleObj name="Equation" r:id="rId27" imgW="152280" imgH="164880" progId="Equation.DSMT4">
                  <p:embed/>
                  <p:pic>
                    <p:nvPicPr>
                      <p:cNvPr id="0" name=""/>
                      <p:cNvPicPr>
                        <a:picLocks noChangeAspect="1" noChangeArrowheads="1"/>
                      </p:cNvPicPr>
                      <p:nvPr/>
                    </p:nvPicPr>
                    <p:blipFill>
                      <a:blip r:embed="rId28"/>
                      <a:srcRect/>
                      <a:stretch>
                        <a:fillRect/>
                      </a:stretch>
                    </p:blipFill>
                    <p:spPr bwMode="auto">
                      <a:xfrm>
                        <a:off x="9943275" y="5845242"/>
                        <a:ext cx="244475" cy="26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 name="Rectangle 25"/>
          <p:cNvSpPr>
            <a:spLocks noChangeArrowheads="1"/>
          </p:cNvSpPr>
          <p:nvPr/>
        </p:nvSpPr>
        <p:spPr bwMode="auto">
          <a:xfrm>
            <a:off x="9361456" y="2844502"/>
            <a:ext cx="2640466" cy="64633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dirty="0" smtClean="0"/>
              <a:t>財</a:t>
            </a:r>
            <a:r>
              <a:rPr lang="en-US" altLang="ja-JP" dirty="0" smtClean="0"/>
              <a:t>1</a:t>
            </a:r>
            <a:r>
              <a:rPr lang="ja-JP" altLang="en-US" dirty="0" smtClean="0"/>
              <a:t>（</a:t>
            </a:r>
            <a:r>
              <a:rPr lang="ja-JP" altLang="en-US" dirty="0"/>
              <a:t>資本集約財）価格↑ </a:t>
            </a:r>
          </a:p>
          <a:p>
            <a:r>
              <a:rPr lang="ja-JP" altLang="en-US" dirty="0"/>
              <a:t>⇒ </a:t>
            </a:r>
            <a:r>
              <a:rPr lang="en-US" altLang="ja-JP" i="1" dirty="0">
                <a:latin typeface="Times New Roman" panose="02020603050405020304" pitchFamily="18" charset="0"/>
              </a:rPr>
              <a:t>r</a:t>
            </a:r>
            <a:r>
              <a:rPr lang="en-US" altLang="ja-JP" dirty="0">
                <a:latin typeface="Times New Roman" panose="02020603050405020304" pitchFamily="18" charset="0"/>
              </a:rPr>
              <a:t>↑</a:t>
            </a:r>
            <a:r>
              <a:rPr lang="ja-JP" altLang="en-US" dirty="0">
                <a:latin typeface="Times New Roman" panose="02020603050405020304" pitchFamily="18" charset="0"/>
              </a:rPr>
              <a:t>＆</a:t>
            </a:r>
            <a:r>
              <a:rPr lang="en-US" altLang="ja-JP" i="1" dirty="0">
                <a:latin typeface="Times New Roman" panose="02020603050405020304" pitchFamily="18" charset="0"/>
              </a:rPr>
              <a:t>w</a:t>
            </a:r>
            <a:r>
              <a:rPr lang="en-US" altLang="ja-JP" dirty="0">
                <a:latin typeface="Times New Roman" panose="02020603050405020304" pitchFamily="18" charset="0"/>
              </a:rPr>
              <a:t>↓</a:t>
            </a:r>
          </a:p>
        </p:txBody>
      </p:sp>
      <p:sp>
        <p:nvSpPr>
          <p:cNvPr id="2" name="スライド番号プレースホルダー 1"/>
          <p:cNvSpPr>
            <a:spLocks noGrp="1"/>
          </p:cNvSpPr>
          <p:nvPr>
            <p:ph type="sldNum" sz="quarter" idx="12"/>
          </p:nvPr>
        </p:nvSpPr>
        <p:spPr/>
        <p:txBody>
          <a:bodyPr/>
          <a:lstStyle/>
          <a:p>
            <a:fld id="{4B716EDC-74FF-435D-9BD8-54C64339F356}" type="slidenum">
              <a:rPr kumimoji="1" lang="ja-JP" altLang="en-US" smtClean="0"/>
              <a:pPr/>
              <a:t>26</a:t>
            </a:fld>
            <a:endParaRPr kumimoji="1" lang="ja-JP" altLang="en-US" dirty="0"/>
          </a:p>
        </p:txBody>
      </p:sp>
      <p:sp>
        <p:nvSpPr>
          <p:cNvPr id="51" name="Arc 25"/>
          <p:cNvSpPr>
            <a:spLocks/>
          </p:cNvSpPr>
          <p:nvPr/>
        </p:nvSpPr>
        <p:spPr bwMode="auto">
          <a:xfrm flipH="1" flipV="1">
            <a:off x="7411784" y="1688652"/>
            <a:ext cx="5903913" cy="3743325"/>
          </a:xfrm>
          <a:custGeom>
            <a:avLst/>
            <a:gdLst>
              <a:gd name="G0" fmla="+- 0 0 0"/>
              <a:gd name="G1" fmla="+- 20461 0 0"/>
              <a:gd name="G2" fmla="+- 21600 0 0"/>
              <a:gd name="T0" fmla="*/ 6920 w 20932"/>
              <a:gd name="T1" fmla="*/ 0 h 20461"/>
              <a:gd name="T2" fmla="*/ 20932 w 20932"/>
              <a:gd name="T3" fmla="*/ 15129 h 20461"/>
              <a:gd name="T4" fmla="*/ 0 w 20932"/>
              <a:gd name="T5" fmla="*/ 20461 h 20461"/>
            </a:gdLst>
            <a:ahLst/>
            <a:cxnLst>
              <a:cxn ang="0">
                <a:pos x="T0" y="T1"/>
              </a:cxn>
              <a:cxn ang="0">
                <a:pos x="T2" y="T3"/>
              </a:cxn>
              <a:cxn ang="0">
                <a:pos x="T4" y="T5"/>
              </a:cxn>
            </a:cxnLst>
            <a:rect l="0" t="0" r="r" b="b"/>
            <a:pathLst>
              <a:path w="20932" h="20461" fill="none" extrusionOk="0">
                <a:moveTo>
                  <a:pt x="6920" y="-1"/>
                </a:moveTo>
                <a:cubicBezTo>
                  <a:pt x="13851" y="2343"/>
                  <a:pt x="19125" y="8038"/>
                  <a:pt x="20931" y="15129"/>
                </a:cubicBezTo>
              </a:path>
              <a:path w="20932" h="20461" stroke="0" extrusionOk="0">
                <a:moveTo>
                  <a:pt x="6920" y="-1"/>
                </a:moveTo>
                <a:cubicBezTo>
                  <a:pt x="13851" y="2343"/>
                  <a:pt x="19125" y="8038"/>
                  <a:pt x="20931" y="15129"/>
                </a:cubicBezTo>
                <a:lnTo>
                  <a:pt x="0" y="20461"/>
                </a:lnTo>
                <a:close/>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37948236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52595"/>
                                        </p:tgtEl>
                                        <p:attrNameLst>
                                          <p:attrName>style.visibility</p:attrName>
                                        </p:attrNameLst>
                                      </p:cBhvr>
                                      <p:to>
                                        <p:strVal val="visible"/>
                                      </p:to>
                                    </p:set>
                                    <p:anim calcmode="lin" valueType="num">
                                      <p:cBhvr>
                                        <p:cTn id="7" dur="500" fill="hold"/>
                                        <p:tgtEl>
                                          <p:spTgt spid="152595"/>
                                        </p:tgtEl>
                                        <p:attrNameLst>
                                          <p:attrName>ppt_w</p:attrName>
                                        </p:attrNameLst>
                                      </p:cBhvr>
                                      <p:tavLst>
                                        <p:tav tm="0">
                                          <p:val>
                                            <p:fltVal val="0"/>
                                          </p:val>
                                        </p:tav>
                                        <p:tav tm="100000">
                                          <p:val>
                                            <p:strVal val="#ppt_w"/>
                                          </p:val>
                                        </p:tav>
                                      </p:tavLst>
                                    </p:anim>
                                    <p:anim calcmode="lin" valueType="num">
                                      <p:cBhvr>
                                        <p:cTn id="8" dur="500" fill="hold"/>
                                        <p:tgtEl>
                                          <p:spTgt spid="152595"/>
                                        </p:tgtEl>
                                        <p:attrNameLst>
                                          <p:attrName>ppt_h</p:attrName>
                                        </p:attrNameLst>
                                      </p:cBhvr>
                                      <p:tavLst>
                                        <p:tav tm="0">
                                          <p:val>
                                            <p:fltVal val="0"/>
                                          </p:val>
                                        </p:tav>
                                        <p:tav tm="100000">
                                          <p:val>
                                            <p:strVal val="#ppt_h"/>
                                          </p:val>
                                        </p:tav>
                                      </p:tavLst>
                                    </p:anim>
                                    <p:animEffect transition="in" filter="fade">
                                      <p:cBhvr>
                                        <p:cTn id="9" dur="500"/>
                                        <p:tgtEl>
                                          <p:spTgt spid="152595"/>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52596"/>
                                        </p:tgtEl>
                                        <p:attrNameLst>
                                          <p:attrName>style.visibility</p:attrName>
                                        </p:attrNameLst>
                                      </p:cBhvr>
                                      <p:to>
                                        <p:strVal val="visible"/>
                                      </p:to>
                                    </p:set>
                                    <p:anim calcmode="lin" valueType="num">
                                      <p:cBhvr>
                                        <p:cTn id="12" dur="500" fill="hold"/>
                                        <p:tgtEl>
                                          <p:spTgt spid="152596"/>
                                        </p:tgtEl>
                                        <p:attrNameLst>
                                          <p:attrName>ppt_w</p:attrName>
                                        </p:attrNameLst>
                                      </p:cBhvr>
                                      <p:tavLst>
                                        <p:tav tm="0">
                                          <p:val>
                                            <p:fltVal val="0"/>
                                          </p:val>
                                        </p:tav>
                                        <p:tav tm="100000">
                                          <p:val>
                                            <p:strVal val="#ppt_w"/>
                                          </p:val>
                                        </p:tav>
                                      </p:tavLst>
                                    </p:anim>
                                    <p:anim calcmode="lin" valueType="num">
                                      <p:cBhvr>
                                        <p:cTn id="13" dur="500" fill="hold"/>
                                        <p:tgtEl>
                                          <p:spTgt spid="152596"/>
                                        </p:tgtEl>
                                        <p:attrNameLst>
                                          <p:attrName>ppt_h</p:attrName>
                                        </p:attrNameLst>
                                      </p:cBhvr>
                                      <p:tavLst>
                                        <p:tav tm="0">
                                          <p:val>
                                            <p:fltVal val="0"/>
                                          </p:val>
                                        </p:tav>
                                        <p:tav tm="100000">
                                          <p:val>
                                            <p:strVal val="#ppt_h"/>
                                          </p:val>
                                        </p:tav>
                                      </p:tavLst>
                                    </p:anim>
                                    <p:animEffect transition="in" filter="fade">
                                      <p:cBhvr>
                                        <p:cTn id="14" dur="500"/>
                                        <p:tgtEl>
                                          <p:spTgt spid="152596"/>
                                        </p:tgtEl>
                                      </p:cBhvr>
                                    </p:animEffect>
                                  </p:childTnLst>
                                </p:cTn>
                              </p:par>
                            </p:childTnLst>
                          </p:cTn>
                        </p:par>
                        <p:par>
                          <p:cTn id="15" fill="hold" nodeType="afterGroup">
                            <p:stCondLst>
                              <p:cond delay="500"/>
                            </p:stCondLst>
                            <p:childTnLst>
                              <p:par>
                                <p:cTn id="16" presetID="18" presetClass="entr" presetSubtype="6" fill="hold" grpId="0" nodeType="afterEffect">
                                  <p:stCondLst>
                                    <p:cond delay="0"/>
                                  </p:stCondLst>
                                  <p:childTnLst>
                                    <p:set>
                                      <p:cBhvr>
                                        <p:cTn id="17" dur="1" fill="hold">
                                          <p:stCondLst>
                                            <p:cond delay="0"/>
                                          </p:stCondLst>
                                        </p:cTn>
                                        <p:tgtEl>
                                          <p:spTgt spid="152602"/>
                                        </p:tgtEl>
                                        <p:attrNameLst>
                                          <p:attrName>style.visibility</p:attrName>
                                        </p:attrNameLst>
                                      </p:cBhvr>
                                      <p:to>
                                        <p:strVal val="visible"/>
                                      </p:to>
                                    </p:set>
                                    <p:animEffect transition="in" filter="strips(downRight)">
                                      <p:cBhvr>
                                        <p:cTn id="18" dur="500"/>
                                        <p:tgtEl>
                                          <p:spTgt spid="152602"/>
                                        </p:tgtEl>
                                      </p:cBhvr>
                                    </p:animEffect>
                                  </p:childTnLst>
                                </p:cTn>
                              </p:par>
                              <p:par>
                                <p:cTn id="19" presetID="18" presetClass="entr" presetSubtype="6" fill="hold" grpId="0" nodeType="withEffect">
                                  <p:stCondLst>
                                    <p:cond delay="0"/>
                                  </p:stCondLst>
                                  <p:childTnLst>
                                    <p:set>
                                      <p:cBhvr>
                                        <p:cTn id="20" dur="1" fill="hold">
                                          <p:stCondLst>
                                            <p:cond delay="0"/>
                                          </p:stCondLst>
                                        </p:cTn>
                                        <p:tgtEl>
                                          <p:spTgt spid="152601"/>
                                        </p:tgtEl>
                                        <p:attrNameLst>
                                          <p:attrName>style.visibility</p:attrName>
                                        </p:attrNameLst>
                                      </p:cBhvr>
                                      <p:to>
                                        <p:strVal val="visible"/>
                                      </p:to>
                                    </p:set>
                                    <p:animEffect transition="in" filter="strips(downRight)">
                                      <p:cBhvr>
                                        <p:cTn id="21" dur="500"/>
                                        <p:tgtEl>
                                          <p:spTgt spid="15260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152593"/>
                                        </p:tgtEl>
                                        <p:attrNameLst>
                                          <p:attrName>style.visibility</p:attrName>
                                        </p:attrNameLst>
                                      </p:cBhvr>
                                      <p:to>
                                        <p:strVal val="visible"/>
                                      </p:to>
                                    </p:set>
                                    <p:anim calcmode="lin" valueType="num">
                                      <p:cBhvr>
                                        <p:cTn id="26" dur="500" fill="hold"/>
                                        <p:tgtEl>
                                          <p:spTgt spid="152593"/>
                                        </p:tgtEl>
                                        <p:attrNameLst>
                                          <p:attrName>ppt_w</p:attrName>
                                        </p:attrNameLst>
                                      </p:cBhvr>
                                      <p:tavLst>
                                        <p:tav tm="0">
                                          <p:val>
                                            <p:fltVal val="0"/>
                                          </p:val>
                                        </p:tav>
                                        <p:tav tm="100000">
                                          <p:val>
                                            <p:strVal val="#ppt_w"/>
                                          </p:val>
                                        </p:tav>
                                      </p:tavLst>
                                    </p:anim>
                                    <p:anim calcmode="lin" valueType="num">
                                      <p:cBhvr>
                                        <p:cTn id="27" dur="500" fill="hold"/>
                                        <p:tgtEl>
                                          <p:spTgt spid="152593"/>
                                        </p:tgtEl>
                                        <p:attrNameLst>
                                          <p:attrName>ppt_h</p:attrName>
                                        </p:attrNameLst>
                                      </p:cBhvr>
                                      <p:tavLst>
                                        <p:tav tm="0">
                                          <p:val>
                                            <p:fltVal val="0"/>
                                          </p:val>
                                        </p:tav>
                                        <p:tav tm="100000">
                                          <p:val>
                                            <p:strVal val="#ppt_h"/>
                                          </p:val>
                                        </p:tav>
                                      </p:tavLst>
                                    </p:anim>
                                    <p:animEffect transition="in" filter="fade">
                                      <p:cBhvr>
                                        <p:cTn id="28" dur="500"/>
                                        <p:tgtEl>
                                          <p:spTgt spid="152593"/>
                                        </p:tgtEl>
                                      </p:cBhvr>
                                    </p:animEffect>
                                  </p:childTnLst>
                                </p:cTn>
                              </p:par>
                              <p:par>
                                <p:cTn id="29" presetID="53" presetClass="entr" presetSubtype="0" fill="hold" grpId="0" nodeType="withEffect">
                                  <p:stCondLst>
                                    <p:cond delay="0"/>
                                  </p:stCondLst>
                                  <p:childTnLst>
                                    <p:set>
                                      <p:cBhvr>
                                        <p:cTn id="30" dur="1" fill="hold">
                                          <p:stCondLst>
                                            <p:cond delay="0"/>
                                          </p:stCondLst>
                                        </p:cTn>
                                        <p:tgtEl>
                                          <p:spTgt spid="152581"/>
                                        </p:tgtEl>
                                        <p:attrNameLst>
                                          <p:attrName>style.visibility</p:attrName>
                                        </p:attrNameLst>
                                      </p:cBhvr>
                                      <p:to>
                                        <p:strVal val="visible"/>
                                      </p:to>
                                    </p:set>
                                    <p:anim calcmode="lin" valueType="num">
                                      <p:cBhvr>
                                        <p:cTn id="31" dur="500" fill="hold"/>
                                        <p:tgtEl>
                                          <p:spTgt spid="152581"/>
                                        </p:tgtEl>
                                        <p:attrNameLst>
                                          <p:attrName>ppt_w</p:attrName>
                                        </p:attrNameLst>
                                      </p:cBhvr>
                                      <p:tavLst>
                                        <p:tav tm="0">
                                          <p:val>
                                            <p:fltVal val="0"/>
                                          </p:val>
                                        </p:tav>
                                        <p:tav tm="100000">
                                          <p:val>
                                            <p:strVal val="#ppt_w"/>
                                          </p:val>
                                        </p:tav>
                                      </p:tavLst>
                                    </p:anim>
                                    <p:anim calcmode="lin" valueType="num">
                                      <p:cBhvr>
                                        <p:cTn id="32" dur="500" fill="hold"/>
                                        <p:tgtEl>
                                          <p:spTgt spid="152581"/>
                                        </p:tgtEl>
                                        <p:attrNameLst>
                                          <p:attrName>ppt_h</p:attrName>
                                        </p:attrNameLst>
                                      </p:cBhvr>
                                      <p:tavLst>
                                        <p:tav tm="0">
                                          <p:val>
                                            <p:fltVal val="0"/>
                                          </p:val>
                                        </p:tav>
                                        <p:tav tm="100000">
                                          <p:val>
                                            <p:strVal val="#ppt_h"/>
                                          </p:val>
                                        </p:tav>
                                      </p:tavLst>
                                    </p:anim>
                                    <p:animEffect transition="in" filter="fade">
                                      <p:cBhvr>
                                        <p:cTn id="33" dur="500"/>
                                        <p:tgtEl>
                                          <p:spTgt spid="152581"/>
                                        </p:tgtEl>
                                      </p:cBhvr>
                                    </p:animEffect>
                                  </p:childTnLst>
                                </p:cTn>
                              </p:par>
                              <p:par>
                                <p:cTn id="34" presetID="53" presetClass="entr" presetSubtype="0" fill="hold" nodeType="withEffect">
                                  <p:stCondLst>
                                    <p:cond delay="0"/>
                                  </p:stCondLst>
                                  <p:childTnLst>
                                    <p:set>
                                      <p:cBhvr>
                                        <p:cTn id="35" dur="1" fill="hold">
                                          <p:stCondLst>
                                            <p:cond delay="0"/>
                                          </p:stCondLst>
                                        </p:cTn>
                                        <p:tgtEl>
                                          <p:spTgt spid="152592"/>
                                        </p:tgtEl>
                                        <p:attrNameLst>
                                          <p:attrName>style.visibility</p:attrName>
                                        </p:attrNameLst>
                                      </p:cBhvr>
                                      <p:to>
                                        <p:strVal val="visible"/>
                                      </p:to>
                                    </p:set>
                                    <p:anim calcmode="lin" valueType="num">
                                      <p:cBhvr>
                                        <p:cTn id="36" dur="500" fill="hold"/>
                                        <p:tgtEl>
                                          <p:spTgt spid="152592"/>
                                        </p:tgtEl>
                                        <p:attrNameLst>
                                          <p:attrName>ppt_w</p:attrName>
                                        </p:attrNameLst>
                                      </p:cBhvr>
                                      <p:tavLst>
                                        <p:tav tm="0">
                                          <p:val>
                                            <p:fltVal val="0"/>
                                          </p:val>
                                        </p:tav>
                                        <p:tav tm="100000">
                                          <p:val>
                                            <p:strVal val="#ppt_w"/>
                                          </p:val>
                                        </p:tav>
                                      </p:tavLst>
                                    </p:anim>
                                    <p:anim calcmode="lin" valueType="num">
                                      <p:cBhvr>
                                        <p:cTn id="37" dur="500" fill="hold"/>
                                        <p:tgtEl>
                                          <p:spTgt spid="152592"/>
                                        </p:tgtEl>
                                        <p:attrNameLst>
                                          <p:attrName>ppt_h</p:attrName>
                                        </p:attrNameLst>
                                      </p:cBhvr>
                                      <p:tavLst>
                                        <p:tav tm="0">
                                          <p:val>
                                            <p:fltVal val="0"/>
                                          </p:val>
                                        </p:tav>
                                        <p:tav tm="100000">
                                          <p:val>
                                            <p:strVal val="#ppt_h"/>
                                          </p:val>
                                        </p:tav>
                                      </p:tavLst>
                                    </p:anim>
                                    <p:animEffect transition="in" filter="fade">
                                      <p:cBhvr>
                                        <p:cTn id="38" dur="500"/>
                                        <p:tgtEl>
                                          <p:spTgt spid="152592"/>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8" presetClass="entr" presetSubtype="12" fill="hold" grpId="0" nodeType="clickEffect">
                                  <p:stCondLst>
                                    <p:cond delay="0"/>
                                  </p:stCondLst>
                                  <p:childTnLst>
                                    <p:set>
                                      <p:cBhvr>
                                        <p:cTn id="42" dur="1" fill="hold">
                                          <p:stCondLst>
                                            <p:cond delay="0"/>
                                          </p:stCondLst>
                                        </p:cTn>
                                        <p:tgtEl>
                                          <p:spTgt spid="152594"/>
                                        </p:tgtEl>
                                        <p:attrNameLst>
                                          <p:attrName>style.visibility</p:attrName>
                                        </p:attrNameLst>
                                      </p:cBhvr>
                                      <p:to>
                                        <p:strVal val="visible"/>
                                      </p:to>
                                    </p:set>
                                    <p:animEffect transition="in" filter="strips(downLeft)">
                                      <p:cBhvr>
                                        <p:cTn id="43" dur="500"/>
                                        <p:tgtEl>
                                          <p:spTgt spid="152594"/>
                                        </p:tgtEl>
                                      </p:cBhvr>
                                    </p:animEffect>
                                  </p:childTnLst>
                                </p:cTn>
                              </p:par>
                            </p:childTnLst>
                          </p:cTn>
                        </p:par>
                        <p:par>
                          <p:cTn id="44" fill="hold" nodeType="afterGroup">
                            <p:stCondLst>
                              <p:cond delay="500"/>
                            </p:stCondLst>
                            <p:childTnLst>
                              <p:par>
                                <p:cTn id="45" presetID="18" presetClass="entr" presetSubtype="12" fill="hold" grpId="0" nodeType="afterEffect">
                                  <p:stCondLst>
                                    <p:cond delay="0"/>
                                  </p:stCondLst>
                                  <p:childTnLst>
                                    <p:set>
                                      <p:cBhvr>
                                        <p:cTn id="46" dur="1" fill="hold">
                                          <p:stCondLst>
                                            <p:cond delay="0"/>
                                          </p:stCondLst>
                                        </p:cTn>
                                        <p:tgtEl>
                                          <p:spTgt spid="152597"/>
                                        </p:tgtEl>
                                        <p:attrNameLst>
                                          <p:attrName>style.visibility</p:attrName>
                                        </p:attrNameLst>
                                      </p:cBhvr>
                                      <p:to>
                                        <p:strVal val="visible"/>
                                      </p:to>
                                    </p:set>
                                    <p:animEffect transition="in" filter="strips(downLeft)">
                                      <p:cBhvr>
                                        <p:cTn id="47" dur="500"/>
                                        <p:tgtEl>
                                          <p:spTgt spid="152597"/>
                                        </p:tgtEl>
                                      </p:cBhvr>
                                    </p:animEffect>
                                  </p:childTnLst>
                                </p:cTn>
                              </p:par>
                              <p:par>
                                <p:cTn id="48" presetID="18" presetClass="entr" presetSubtype="12" fill="hold" grpId="0" nodeType="withEffect">
                                  <p:stCondLst>
                                    <p:cond delay="0"/>
                                  </p:stCondLst>
                                  <p:childTnLst>
                                    <p:set>
                                      <p:cBhvr>
                                        <p:cTn id="49" dur="1" fill="hold">
                                          <p:stCondLst>
                                            <p:cond delay="0"/>
                                          </p:stCondLst>
                                        </p:cTn>
                                        <p:tgtEl>
                                          <p:spTgt spid="152598"/>
                                        </p:tgtEl>
                                        <p:attrNameLst>
                                          <p:attrName>style.visibility</p:attrName>
                                        </p:attrNameLst>
                                      </p:cBhvr>
                                      <p:to>
                                        <p:strVal val="visible"/>
                                      </p:to>
                                    </p:set>
                                    <p:animEffect transition="in" filter="strips(downLeft)">
                                      <p:cBhvr>
                                        <p:cTn id="50" dur="500"/>
                                        <p:tgtEl>
                                          <p:spTgt spid="152598"/>
                                        </p:tgtEl>
                                      </p:cBhvr>
                                    </p:animEffect>
                                  </p:childTnLst>
                                </p:cTn>
                              </p:par>
                            </p:childTnLst>
                          </p:cTn>
                        </p:par>
                        <p:par>
                          <p:cTn id="51" fill="hold" nodeType="afterGroup">
                            <p:stCondLst>
                              <p:cond delay="1000"/>
                            </p:stCondLst>
                            <p:childTnLst>
                              <p:par>
                                <p:cTn id="52" presetID="18" presetClass="entr" presetSubtype="12" fill="hold" nodeType="afterEffect">
                                  <p:stCondLst>
                                    <p:cond delay="0"/>
                                  </p:stCondLst>
                                  <p:childTnLst>
                                    <p:set>
                                      <p:cBhvr>
                                        <p:cTn id="53" dur="1" fill="hold">
                                          <p:stCondLst>
                                            <p:cond delay="0"/>
                                          </p:stCondLst>
                                        </p:cTn>
                                        <p:tgtEl>
                                          <p:spTgt spid="152599"/>
                                        </p:tgtEl>
                                        <p:attrNameLst>
                                          <p:attrName>style.visibility</p:attrName>
                                        </p:attrNameLst>
                                      </p:cBhvr>
                                      <p:to>
                                        <p:strVal val="visible"/>
                                      </p:to>
                                    </p:set>
                                    <p:animEffect transition="in" filter="strips(downLeft)">
                                      <p:cBhvr>
                                        <p:cTn id="54" dur="500"/>
                                        <p:tgtEl>
                                          <p:spTgt spid="152599"/>
                                        </p:tgtEl>
                                      </p:cBhvr>
                                    </p:animEffect>
                                  </p:childTnLst>
                                </p:cTn>
                              </p:par>
                              <p:par>
                                <p:cTn id="55" presetID="18" presetClass="entr" presetSubtype="12" fill="hold" nodeType="withEffect">
                                  <p:stCondLst>
                                    <p:cond delay="0"/>
                                  </p:stCondLst>
                                  <p:childTnLst>
                                    <p:set>
                                      <p:cBhvr>
                                        <p:cTn id="56" dur="1" fill="hold">
                                          <p:stCondLst>
                                            <p:cond delay="0"/>
                                          </p:stCondLst>
                                        </p:cTn>
                                        <p:tgtEl>
                                          <p:spTgt spid="152600"/>
                                        </p:tgtEl>
                                        <p:attrNameLst>
                                          <p:attrName>style.visibility</p:attrName>
                                        </p:attrNameLst>
                                      </p:cBhvr>
                                      <p:to>
                                        <p:strVal val="visible"/>
                                      </p:to>
                                    </p:set>
                                    <p:animEffect transition="in" filter="strips(downLeft)">
                                      <p:cBhvr>
                                        <p:cTn id="57" dur="500"/>
                                        <p:tgtEl>
                                          <p:spTgt spid="152600"/>
                                        </p:tgtEl>
                                      </p:cBhvr>
                                    </p:animEffect>
                                  </p:childTnLst>
                                </p:cTn>
                              </p:par>
                            </p:childTnLst>
                          </p:cTn>
                        </p:par>
                        <p:par>
                          <p:cTn id="58" fill="hold" nodeType="afterGroup">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152586"/>
                                        </p:tgtEl>
                                        <p:attrNameLst>
                                          <p:attrName>style.visibility</p:attrName>
                                        </p:attrNameLst>
                                      </p:cBhvr>
                                      <p:to>
                                        <p:strVal val="visible"/>
                                      </p:to>
                                    </p:set>
                                    <p:animEffect transition="in" filter="wipe(up)">
                                      <p:cBhvr>
                                        <p:cTn id="61" dur="500"/>
                                        <p:tgtEl>
                                          <p:spTgt spid="15258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52587"/>
                                        </p:tgtEl>
                                        <p:attrNameLst>
                                          <p:attrName>style.visibility</p:attrName>
                                        </p:attrNameLst>
                                      </p:cBhvr>
                                      <p:to>
                                        <p:strVal val="visible"/>
                                      </p:to>
                                    </p:set>
                                    <p:animEffect transition="in" filter="wipe(up)">
                                      <p:cBhvr>
                                        <p:cTn id="64" dur="500"/>
                                        <p:tgtEl>
                                          <p:spTgt spid="152587"/>
                                        </p:tgtEl>
                                      </p:cBhvr>
                                    </p:animEffect>
                                  </p:childTnLst>
                                </p:cTn>
                              </p:par>
                            </p:childTnLst>
                          </p:cTn>
                        </p:par>
                        <p:par>
                          <p:cTn id="65" fill="hold" nodeType="afterGroup">
                            <p:stCondLst>
                              <p:cond delay="2000"/>
                            </p:stCondLst>
                            <p:childTnLst>
                              <p:par>
                                <p:cTn id="66" presetID="22" presetClass="entr" presetSubtype="1" fill="hold" grpId="0" nodeType="afterEffect">
                                  <p:stCondLst>
                                    <p:cond delay="0"/>
                                  </p:stCondLst>
                                  <p:childTnLst>
                                    <p:set>
                                      <p:cBhvr>
                                        <p:cTn id="67" dur="1" fill="hold">
                                          <p:stCondLst>
                                            <p:cond delay="0"/>
                                          </p:stCondLst>
                                        </p:cTn>
                                        <p:tgtEl>
                                          <p:spTgt spid="152588"/>
                                        </p:tgtEl>
                                        <p:attrNameLst>
                                          <p:attrName>style.visibility</p:attrName>
                                        </p:attrNameLst>
                                      </p:cBhvr>
                                      <p:to>
                                        <p:strVal val="visible"/>
                                      </p:to>
                                    </p:set>
                                    <p:animEffect transition="in" filter="wipe(up)">
                                      <p:cBhvr>
                                        <p:cTn id="68" dur="500"/>
                                        <p:tgtEl>
                                          <p:spTgt spid="152588"/>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152589"/>
                                        </p:tgtEl>
                                        <p:attrNameLst>
                                          <p:attrName>style.visibility</p:attrName>
                                        </p:attrNameLst>
                                      </p:cBhvr>
                                      <p:to>
                                        <p:strVal val="visible"/>
                                      </p:to>
                                    </p:set>
                                    <p:animEffect transition="in" filter="wipe(up)">
                                      <p:cBhvr>
                                        <p:cTn id="71" dur="500"/>
                                        <p:tgtEl>
                                          <p:spTgt spid="152589"/>
                                        </p:tgtEl>
                                      </p:cBhvr>
                                    </p:animEffect>
                                  </p:childTnLst>
                                </p:cTn>
                              </p:par>
                            </p:childTnLst>
                          </p:cTn>
                        </p:par>
                        <p:par>
                          <p:cTn id="72" fill="hold" nodeType="afterGroup">
                            <p:stCondLst>
                              <p:cond delay="2500"/>
                            </p:stCondLst>
                            <p:childTnLst>
                              <p:par>
                                <p:cTn id="73" presetID="22" presetClass="entr" presetSubtype="1" fill="hold" nodeType="afterEffect">
                                  <p:stCondLst>
                                    <p:cond delay="0"/>
                                  </p:stCondLst>
                                  <p:childTnLst>
                                    <p:set>
                                      <p:cBhvr>
                                        <p:cTn id="74" dur="1" fill="hold">
                                          <p:stCondLst>
                                            <p:cond delay="0"/>
                                          </p:stCondLst>
                                        </p:cTn>
                                        <p:tgtEl>
                                          <p:spTgt spid="152591"/>
                                        </p:tgtEl>
                                        <p:attrNameLst>
                                          <p:attrName>style.visibility</p:attrName>
                                        </p:attrNameLst>
                                      </p:cBhvr>
                                      <p:to>
                                        <p:strVal val="visible"/>
                                      </p:to>
                                    </p:set>
                                    <p:animEffect transition="in" filter="wipe(up)">
                                      <p:cBhvr>
                                        <p:cTn id="75" dur="500"/>
                                        <p:tgtEl>
                                          <p:spTgt spid="152591"/>
                                        </p:tgtEl>
                                      </p:cBhvr>
                                    </p:animEffect>
                                  </p:childTnLst>
                                </p:cTn>
                              </p:par>
                              <p:par>
                                <p:cTn id="76" presetID="22" presetClass="entr" presetSubtype="1" fill="hold" nodeType="withEffect">
                                  <p:stCondLst>
                                    <p:cond delay="0"/>
                                  </p:stCondLst>
                                  <p:childTnLst>
                                    <p:set>
                                      <p:cBhvr>
                                        <p:cTn id="77" dur="1" fill="hold">
                                          <p:stCondLst>
                                            <p:cond delay="0"/>
                                          </p:stCondLst>
                                        </p:cTn>
                                        <p:tgtEl>
                                          <p:spTgt spid="152590"/>
                                        </p:tgtEl>
                                        <p:attrNameLst>
                                          <p:attrName>style.visibility</p:attrName>
                                        </p:attrNameLst>
                                      </p:cBhvr>
                                      <p:to>
                                        <p:strVal val="visible"/>
                                      </p:to>
                                    </p:set>
                                    <p:animEffect transition="in" filter="wipe(up)">
                                      <p:cBhvr>
                                        <p:cTn id="78" dur="500"/>
                                        <p:tgtEl>
                                          <p:spTgt spid="152590"/>
                                        </p:tgtEl>
                                      </p:cBhvr>
                                    </p:animEffect>
                                  </p:childTnLst>
                                </p:cTn>
                              </p:par>
                            </p:childTnLst>
                          </p:cTn>
                        </p:par>
                      </p:childTnLst>
                    </p:cTn>
                  </p:par>
                  <p:par>
                    <p:cTn id="79" fill="hold">
                      <p:stCondLst>
                        <p:cond delay="indefinite"/>
                      </p:stCondLst>
                      <p:childTnLst>
                        <p:par>
                          <p:cTn id="80" fill="hold">
                            <p:stCondLst>
                              <p:cond delay="0"/>
                            </p:stCondLst>
                            <p:childTnLst>
                              <p:par>
                                <p:cTn id="81" presetID="18" presetClass="entr" presetSubtype="6" fill="hold" grpId="0" nodeType="click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strips(downRight)">
                                      <p:cBhvr>
                                        <p:cTn id="83" dur="500"/>
                                        <p:tgtEl>
                                          <p:spTgt spid="40"/>
                                        </p:tgtEl>
                                      </p:cBhvr>
                                    </p:animEffect>
                                  </p:childTnLst>
                                </p:cTn>
                              </p:par>
                              <p:par>
                                <p:cTn id="84" presetID="5" presetClass="entr" presetSubtype="10" fill="hold" nodeType="with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checkerboard(across)">
                                      <p:cBhvr>
                                        <p:cTn id="86" dur="500"/>
                                        <p:tgtEl>
                                          <p:spTgt spid="41"/>
                                        </p:tgtEl>
                                      </p:cBhvr>
                                    </p:animEffect>
                                  </p:childTnLst>
                                </p:cTn>
                              </p:par>
                              <p:par>
                                <p:cTn id="87" presetID="5" presetClass="entr" presetSubtype="10" fill="hold"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checkerboard(across)">
                                      <p:cBhvr>
                                        <p:cTn id="89" dur="500"/>
                                        <p:tgtEl>
                                          <p:spTgt spid="43"/>
                                        </p:tgtEl>
                                      </p:cBhvr>
                                    </p:animEffect>
                                  </p:childTnLst>
                                </p:cTn>
                              </p:par>
                            </p:childTnLst>
                          </p:cTn>
                        </p:par>
                        <p:par>
                          <p:cTn id="90" fill="hold">
                            <p:stCondLst>
                              <p:cond delay="500"/>
                            </p:stCondLst>
                            <p:childTnLst>
                              <p:par>
                                <p:cTn id="91" presetID="18" presetClass="entr" presetSubtype="12" fill="hold" grpId="0"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strips(downLeft)">
                                      <p:cBhvr>
                                        <p:cTn id="93" dur="500"/>
                                        <p:tgtEl>
                                          <p:spTgt spid="35"/>
                                        </p:tgtEl>
                                      </p:cBhvr>
                                    </p:animEffect>
                                  </p:childTnLst>
                                </p:cTn>
                              </p:par>
                            </p:childTnLst>
                          </p:cTn>
                        </p:par>
                        <p:par>
                          <p:cTn id="94" fill="hold">
                            <p:stCondLst>
                              <p:cond delay="1000"/>
                            </p:stCondLst>
                            <p:childTnLst>
                              <p:par>
                                <p:cTn id="95" presetID="18" presetClass="entr" presetSubtype="12" fill="hold" grpId="0" nodeType="after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strips(downLeft)">
                                      <p:cBhvr>
                                        <p:cTn id="97" dur="500"/>
                                        <p:tgtEl>
                                          <p:spTgt spid="36"/>
                                        </p:tgtEl>
                                      </p:cBhvr>
                                    </p:animEffect>
                                  </p:childTnLst>
                                </p:cTn>
                              </p:par>
                              <p:par>
                                <p:cTn id="98" presetID="18" presetClass="entr" presetSubtype="12"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strips(downLeft)">
                                      <p:cBhvr>
                                        <p:cTn id="100" dur="500"/>
                                        <p:tgtEl>
                                          <p:spTgt spid="37"/>
                                        </p:tgtEl>
                                      </p:cBhvr>
                                    </p:animEffect>
                                  </p:childTnLst>
                                </p:cTn>
                              </p:par>
                            </p:childTnLst>
                          </p:cTn>
                        </p:par>
                        <p:par>
                          <p:cTn id="101" fill="hold">
                            <p:stCondLst>
                              <p:cond delay="1500"/>
                            </p:stCondLst>
                            <p:childTnLst>
                              <p:par>
                                <p:cTn id="102" presetID="18" presetClass="entr" presetSubtype="12" fill="hold" nodeType="after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strips(downLeft)">
                                      <p:cBhvr>
                                        <p:cTn id="104" dur="500"/>
                                        <p:tgtEl>
                                          <p:spTgt spid="38"/>
                                        </p:tgtEl>
                                      </p:cBhvr>
                                    </p:animEffect>
                                  </p:childTnLst>
                                </p:cTn>
                              </p:par>
                              <p:par>
                                <p:cTn id="105" presetID="18" presetClass="entr" presetSubtype="12" fill="hold" nodeType="with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strips(downLeft)">
                                      <p:cBhvr>
                                        <p:cTn id="107" dur="500"/>
                                        <p:tgtEl>
                                          <p:spTgt spid="39"/>
                                        </p:tgtEl>
                                      </p:cBhvr>
                                    </p:animEffect>
                                  </p:childTnLst>
                                </p:cTn>
                              </p:par>
                            </p:childTnLst>
                          </p:cTn>
                        </p:par>
                      </p:childTnLst>
                    </p:cTn>
                  </p:par>
                  <p:par>
                    <p:cTn id="108" fill="hold">
                      <p:stCondLst>
                        <p:cond delay="indefinite"/>
                      </p:stCondLst>
                      <p:childTnLst>
                        <p:par>
                          <p:cTn id="109" fill="hold">
                            <p:stCondLst>
                              <p:cond delay="0"/>
                            </p:stCondLst>
                            <p:childTnLst>
                              <p:par>
                                <p:cTn id="110" presetID="18" presetClass="entr" presetSubtype="6" fill="hold" grpId="0" nodeType="click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strips(downRight)">
                                      <p:cBhvr>
                                        <p:cTn id="112" dur="500"/>
                                        <p:tgtEl>
                                          <p:spTgt spid="44"/>
                                        </p:tgtEl>
                                      </p:cBhvr>
                                    </p:animEffect>
                                  </p:childTnLst>
                                </p:cTn>
                              </p:par>
                              <p:par>
                                <p:cTn id="113" presetID="5" presetClass="entr" presetSubtype="10" fill="hold" nodeType="with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checkerboard(across)">
                                      <p:cBhvr>
                                        <p:cTn id="115" dur="500"/>
                                        <p:tgtEl>
                                          <p:spTgt spid="42"/>
                                        </p:tgtEl>
                                      </p:cBhvr>
                                    </p:animEffect>
                                  </p:childTnLst>
                                </p:cTn>
                              </p:par>
                            </p:childTnLst>
                          </p:cTn>
                        </p:par>
                        <p:par>
                          <p:cTn id="116" fill="hold">
                            <p:stCondLst>
                              <p:cond delay="500"/>
                            </p:stCondLst>
                            <p:childTnLst>
                              <p:par>
                                <p:cTn id="117" presetID="18" presetClass="entr" presetSubtype="12" fill="hold" grpId="0" nodeType="afterEffect">
                                  <p:stCondLst>
                                    <p:cond delay="0"/>
                                  </p:stCondLst>
                                  <p:childTnLst>
                                    <p:set>
                                      <p:cBhvr>
                                        <p:cTn id="118" dur="1" fill="hold">
                                          <p:stCondLst>
                                            <p:cond delay="0"/>
                                          </p:stCondLst>
                                        </p:cTn>
                                        <p:tgtEl>
                                          <p:spTgt spid="47"/>
                                        </p:tgtEl>
                                        <p:attrNameLst>
                                          <p:attrName>style.visibility</p:attrName>
                                        </p:attrNameLst>
                                      </p:cBhvr>
                                      <p:to>
                                        <p:strVal val="visible"/>
                                      </p:to>
                                    </p:set>
                                    <p:animEffect transition="in" filter="strips(downLeft)">
                                      <p:cBhvr>
                                        <p:cTn id="119" dur="500"/>
                                        <p:tgtEl>
                                          <p:spTgt spid="47"/>
                                        </p:tgtEl>
                                      </p:cBhvr>
                                    </p:animEffect>
                                  </p:childTnLst>
                                </p:cTn>
                              </p:par>
                            </p:childTnLst>
                          </p:cTn>
                        </p:par>
                        <p:par>
                          <p:cTn id="120" fill="hold">
                            <p:stCondLst>
                              <p:cond delay="1000"/>
                            </p:stCondLst>
                            <p:childTnLst>
                              <p:par>
                                <p:cTn id="121" presetID="18" presetClass="entr" presetSubtype="12" fill="hold" grpId="0" nodeType="after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strips(downLeft)">
                                      <p:cBhvr>
                                        <p:cTn id="123" dur="500"/>
                                        <p:tgtEl>
                                          <p:spTgt spid="45"/>
                                        </p:tgtEl>
                                      </p:cBhvr>
                                    </p:animEffect>
                                  </p:childTnLst>
                                </p:cTn>
                              </p:par>
                              <p:par>
                                <p:cTn id="124" presetID="18" presetClass="entr" presetSubtype="12"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strips(downLeft)">
                                      <p:cBhvr>
                                        <p:cTn id="126" dur="500"/>
                                        <p:tgtEl>
                                          <p:spTgt spid="46"/>
                                        </p:tgtEl>
                                      </p:cBhvr>
                                    </p:animEffect>
                                  </p:childTnLst>
                                </p:cTn>
                              </p:par>
                            </p:childTnLst>
                          </p:cTn>
                        </p:par>
                        <p:par>
                          <p:cTn id="127" fill="hold">
                            <p:stCondLst>
                              <p:cond delay="1500"/>
                            </p:stCondLst>
                            <p:childTnLst>
                              <p:par>
                                <p:cTn id="128" presetID="18" presetClass="entr" presetSubtype="12" fill="hold" nodeType="after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strips(downLeft)">
                                      <p:cBhvr>
                                        <p:cTn id="130" dur="500"/>
                                        <p:tgtEl>
                                          <p:spTgt spid="48"/>
                                        </p:tgtEl>
                                      </p:cBhvr>
                                    </p:animEffect>
                                  </p:childTnLst>
                                </p:cTn>
                              </p:par>
                              <p:par>
                                <p:cTn id="131" presetID="18" presetClass="entr" presetSubtype="12" fill="hold" nodeType="withEffect">
                                  <p:stCondLst>
                                    <p:cond delay="0"/>
                                  </p:stCondLst>
                                  <p:childTnLst>
                                    <p:set>
                                      <p:cBhvr>
                                        <p:cTn id="132" dur="1" fill="hold">
                                          <p:stCondLst>
                                            <p:cond delay="0"/>
                                          </p:stCondLst>
                                        </p:cTn>
                                        <p:tgtEl>
                                          <p:spTgt spid="49"/>
                                        </p:tgtEl>
                                        <p:attrNameLst>
                                          <p:attrName>style.visibility</p:attrName>
                                        </p:attrNameLst>
                                      </p:cBhvr>
                                      <p:to>
                                        <p:strVal val="visible"/>
                                      </p:to>
                                    </p:set>
                                    <p:animEffect transition="in" filter="strips(downLeft)">
                                      <p:cBhvr>
                                        <p:cTn id="133" dur="500"/>
                                        <p:tgtEl>
                                          <p:spTgt spid="49"/>
                                        </p:tgtEl>
                                      </p:cBhvr>
                                    </p:animEffect>
                                  </p:childTnLst>
                                </p:cTn>
                              </p:par>
                            </p:childTnLst>
                          </p:cTn>
                        </p:par>
                      </p:childTnLst>
                    </p:cTn>
                  </p:par>
                  <p:par>
                    <p:cTn id="134" fill="hold">
                      <p:stCondLst>
                        <p:cond delay="indefinite"/>
                      </p:stCondLst>
                      <p:childTnLst>
                        <p:par>
                          <p:cTn id="135" fill="hold">
                            <p:stCondLst>
                              <p:cond delay="0"/>
                            </p:stCondLst>
                            <p:childTnLst>
                              <p:par>
                                <p:cTn id="136" presetID="35" presetClass="entr" presetSubtype="0" fill="hold" grpId="0" nodeType="clickEffect">
                                  <p:stCondLst>
                                    <p:cond delay="0"/>
                                  </p:stCondLst>
                                  <p:childTnLst>
                                    <p:set>
                                      <p:cBhvr>
                                        <p:cTn id="137" dur="1" fill="hold">
                                          <p:stCondLst>
                                            <p:cond delay="0"/>
                                          </p:stCondLst>
                                        </p:cTn>
                                        <p:tgtEl>
                                          <p:spTgt spid="50"/>
                                        </p:tgtEl>
                                        <p:attrNameLst>
                                          <p:attrName>style.visibility</p:attrName>
                                        </p:attrNameLst>
                                      </p:cBhvr>
                                      <p:to>
                                        <p:strVal val="visible"/>
                                      </p:to>
                                    </p:set>
                                    <p:animEffect transition="in" filter="fade">
                                      <p:cBhvr>
                                        <p:cTn id="138" dur="1000"/>
                                        <p:tgtEl>
                                          <p:spTgt spid="50"/>
                                        </p:tgtEl>
                                      </p:cBhvr>
                                    </p:animEffect>
                                    <p:anim calcmode="lin" valueType="num">
                                      <p:cBhvr>
                                        <p:cTn id="139" dur="1000" fill="hold"/>
                                        <p:tgtEl>
                                          <p:spTgt spid="50"/>
                                        </p:tgtEl>
                                        <p:attrNameLst>
                                          <p:attrName>style.rotation</p:attrName>
                                        </p:attrNameLst>
                                      </p:cBhvr>
                                      <p:tavLst>
                                        <p:tav tm="0">
                                          <p:val>
                                            <p:fltVal val="720"/>
                                          </p:val>
                                        </p:tav>
                                        <p:tav tm="100000">
                                          <p:val>
                                            <p:fltVal val="0"/>
                                          </p:val>
                                        </p:tav>
                                      </p:tavLst>
                                    </p:anim>
                                    <p:anim calcmode="lin" valueType="num">
                                      <p:cBhvr>
                                        <p:cTn id="140" dur="1000" fill="hold"/>
                                        <p:tgtEl>
                                          <p:spTgt spid="50"/>
                                        </p:tgtEl>
                                        <p:attrNameLst>
                                          <p:attrName>ppt_h</p:attrName>
                                        </p:attrNameLst>
                                      </p:cBhvr>
                                      <p:tavLst>
                                        <p:tav tm="0">
                                          <p:val>
                                            <p:fltVal val="0"/>
                                          </p:val>
                                        </p:tav>
                                        <p:tav tm="100000">
                                          <p:val>
                                            <p:strVal val="#ppt_h"/>
                                          </p:val>
                                        </p:tav>
                                      </p:tavLst>
                                    </p:anim>
                                    <p:anim calcmode="lin" valueType="num">
                                      <p:cBhvr>
                                        <p:cTn id="141" dur="1000" fill="hold"/>
                                        <p:tgtEl>
                                          <p:spTgt spid="50"/>
                                        </p:tgtEl>
                                        <p:attrNameLst>
                                          <p:attrName>ppt_w</p:attrName>
                                        </p:attrNameLst>
                                      </p:cBhvr>
                                      <p:tavLst>
                                        <p:tav tm="0">
                                          <p:val>
                                            <p:fltVal val="0"/>
                                          </p:val>
                                        </p:tav>
                                        <p:tav tm="100000">
                                          <p:val>
                                            <p:strVal val="#ppt_w"/>
                                          </p:val>
                                        </p:tav>
                                      </p:tavLst>
                                    </p:anim>
                                  </p:childTnLst>
                                </p:cTn>
                              </p:par>
                              <p:par>
                                <p:cTn id="142" presetID="18" presetClass="entr" presetSubtype="6" fill="hold" grpId="0" nodeType="withEffect">
                                  <p:stCondLst>
                                    <p:cond delay="0"/>
                                  </p:stCondLst>
                                  <p:childTnLst>
                                    <p:set>
                                      <p:cBhvr>
                                        <p:cTn id="143" dur="1" fill="hold">
                                          <p:stCondLst>
                                            <p:cond delay="0"/>
                                          </p:stCondLst>
                                        </p:cTn>
                                        <p:tgtEl>
                                          <p:spTgt spid="51"/>
                                        </p:tgtEl>
                                        <p:attrNameLst>
                                          <p:attrName>style.visibility</p:attrName>
                                        </p:attrNameLst>
                                      </p:cBhvr>
                                      <p:to>
                                        <p:strVal val="visible"/>
                                      </p:to>
                                    </p:set>
                                    <p:animEffect transition="in" filter="strips(downRight)">
                                      <p:cBhvr>
                                        <p:cTn id="14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81" grpId="0"/>
      <p:bldP spid="152586" grpId="0" animBg="1"/>
      <p:bldP spid="152587" grpId="0" animBg="1"/>
      <p:bldP spid="152588" grpId="0" animBg="1"/>
      <p:bldP spid="152589" grpId="0" animBg="1"/>
      <p:bldP spid="152593" grpId="0" animBg="1"/>
      <p:bldP spid="152594" grpId="0"/>
      <p:bldP spid="152595" grpId="0" animBg="1"/>
      <p:bldP spid="152596" grpId="0" animBg="1"/>
      <p:bldP spid="152597" grpId="0" animBg="1"/>
      <p:bldP spid="152598" grpId="0" animBg="1"/>
      <p:bldP spid="152601" grpId="0" animBg="1"/>
      <p:bldP spid="152602" grpId="0" animBg="1"/>
      <p:bldP spid="35" grpId="0"/>
      <p:bldP spid="36" grpId="0" animBg="1"/>
      <p:bldP spid="37" grpId="0" animBg="1"/>
      <p:bldP spid="40" grpId="0" animBg="1"/>
      <p:bldP spid="44" grpId="0" animBg="1"/>
      <p:bldP spid="45" grpId="0" animBg="1"/>
      <p:bldP spid="46" grpId="0" animBg="1"/>
      <p:bldP spid="47" grpId="0"/>
      <p:bldP spid="50" grpId="0" animBg="1"/>
      <p:bldP spid="5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財貿易と資本移動の代替性・</a:t>
            </a:r>
            <a:r>
              <a:rPr lang="ja-JP" altLang="en-US" sz="4000" dirty="0" smtClean="0"/>
              <a:t>補完性（つづき）</a:t>
            </a:r>
            <a:endParaRPr kumimoji="1" lang="ja-JP" altLang="en-US" sz="4000" dirty="0"/>
          </a:p>
        </p:txBody>
      </p:sp>
      <p:sp>
        <p:nvSpPr>
          <p:cNvPr id="3" name="コンテンツ プレースホルダー 2"/>
          <p:cNvSpPr>
            <a:spLocks noGrp="1"/>
          </p:cNvSpPr>
          <p:nvPr>
            <p:ph idx="1"/>
          </p:nvPr>
        </p:nvSpPr>
        <p:spPr>
          <a:xfrm>
            <a:off x="838200" y="1690690"/>
            <a:ext cx="10515600" cy="5030787"/>
          </a:xfrm>
        </p:spPr>
        <p:txBody>
          <a:bodyPr>
            <a:normAutofit fontScale="92500" lnSpcReduction="10000"/>
          </a:bodyPr>
          <a:lstStyle/>
          <a:p>
            <a:r>
              <a:rPr lang="ja-JP" altLang="en-US" dirty="0"/>
              <a:t>要素価格均等化</a:t>
            </a:r>
            <a:r>
              <a:rPr lang="ja-JP" altLang="en-US" dirty="0" smtClean="0"/>
              <a:t>定理が成立 → 資本</a:t>
            </a:r>
            <a:r>
              <a:rPr lang="ja-JP" altLang="en-US" dirty="0"/>
              <a:t>移動は国際貿易に対して代替的</a:t>
            </a:r>
            <a:endParaRPr lang="en-US" altLang="ja-JP" dirty="0" smtClean="0"/>
          </a:p>
          <a:p>
            <a:pPr lvl="1"/>
            <a:r>
              <a:rPr lang="ja-JP" altLang="en-US" dirty="0" smtClean="0"/>
              <a:t>次の状況を考える：自国</a:t>
            </a:r>
            <a:r>
              <a:rPr lang="ja-JP" altLang="en-US" dirty="0"/>
              <a:t>が外国からの</a:t>
            </a:r>
            <a:r>
              <a:rPr lang="ja-JP" altLang="en-US" dirty="0" smtClean="0"/>
              <a:t>輸入量を</a:t>
            </a:r>
            <a:r>
              <a:rPr lang="ja-JP" altLang="en-US" dirty="0"/>
              <a:t>自由貿易下の水準以下に制限するような政策をとる一方、両国の間で</a:t>
            </a:r>
            <a:r>
              <a:rPr lang="ja-JP" altLang="en-US" dirty="0" smtClean="0"/>
              <a:t>資本移動を自由化</a:t>
            </a:r>
            <a:endParaRPr lang="en-US" altLang="ja-JP" dirty="0" smtClean="0"/>
          </a:p>
          <a:p>
            <a:pPr lvl="2"/>
            <a:r>
              <a:rPr lang="ja-JP" altLang="en-US" dirty="0" smtClean="0"/>
              <a:t>輸入品</a:t>
            </a:r>
            <a:r>
              <a:rPr lang="ja-JP" altLang="en-US" dirty="0"/>
              <a:t>に</a:t>
            </a:r>
            <a:r>
              <a:rPr lang="ja-JP" altLang="en-US" dirty="0" smtClean="0"/>
              <a:t>対する</a:t>
            </a:r>
            <a:r>
              <a:rPr lang="ja-JP" altLang="en-US" dirty="0"/>
              <a:t>関税や輸入</a:t>
            </a:r>
            <a:r>
              <a:rPr lang="ja-JP" altLang="en-US" dirty="0" smtClean="0"/>
              <a:t>割当</a:t>
            </a:r>
            <a:endParaRPr lang="en-US" altLang="ja-JP" dirty="0" smtClean="0"/>
          </a:p>
          <a:p>
            <a:pPr lvl="1"/>
            <a:r>
              <a:rPr lang="ja-JP" altLang="en-US" dirty="0" smtClean="0"/>
              <a:t>→ 自国</a:t>
            </a:r>
            <a:r>
              <a:rPr lang="ja-JP" altLang="en-US" dirty="0"/>
              <a:t>における</a:t>
            </a:r>
            <a:r>
              <a:rPr lang="ja-JP" altLang="en-US" dirty="0" smtClean="0"/>
              <a:t>輸入品の</a:t>
            </a:r>
            <a:r>
              <a:rPr lang="ja-JP" altLang="en-US" dirty="0"/>
              <a:t>国内</a:t>
            </a:r>
            <a:r>
              <a:rPr lang="ja-JP" altLang="en-US" dirty="0" smtClean="0"/>
              <a:t>価格＞国際価格（＝外国の国内価格）</a:t>
            </a:r>
            <a:endParaRPr lang="en-US" altLang="ja-JP" dirty="0" smtClean="0"/>
          </a:p>
          <a:p>
            <a:pPr lvl="2"/>
            <a:r>
              <a:rPr lang="ja-JP" altLang="en-US" dirty="0" smtClean="0"/>
              <a:t>外国は貿易政策をしていないため</a:t>
            </a:r>
            <a:endParaRPr lang="en-US" altLang="ja-JP" dirty="0" smtClean="0"/>
          </a:p>
          <a:p>
            <a:pPr lvl="1"/>
            <a:r>
              <a:rPr lang="ja-JP" altLang="en-US" dirty="0" smtClean="0"/>
              <a:t>自国（</a:t>
            </a:r>
            <a:r>
              <a:rPr lang="ja-JP" altLang="en-US" dirty="0"/>
              <a:t>資本豊富国</a:t>
            </a:r>
            <a:r>
              <a:rPr lang="ja-JP" altLang="en-US" dirty="0" smtClean="0"/>
              <a:t>）は外国（</a:t>
            </a:r>
            <a:r>
              <a:rPr lang="ja-JP" altLang="en-US" dirty="0"/>
              <a:t>労働豊富国</a:t>
            </a:r>
            <a:r>
              <a:rPr lang="ja-JP" altLang="en-US" dirty="0" smtClean="0"/>
              <a:t>）に</a:t>
            </a:r>
            <a:r>
              <a:rPr lang="ja-JP" altLang="en-US" dirty="0"/>
              <a:t>財</a:t>
            </a:r>
            <a:r>
              <a:rPr lang="en-US" altLang="ja-JP" dirty="0" smtClean="0"/>
              <a:t>1</a:t>
            </a:r>
            <a:r>
              <a:rPr lang="ja-JP" altLang="en-US" dirty="0" smtClean="0"/>
              <a:t>（</a:t>
            </a:r>
            <a:r>
              <a:rPr lang="ja-JP" altLang="en-US" dirty="0"/>
              <a:t>資本集約</a:t>
            </a:r>
            <a:r>
              <a:rPr lang="ja-JP" altLang="en-US" dirty="0" smtClean="0"/>
              <a:t>）を</a:t>
            </a:r>
            <a:r>
              <a:rPr lang="ja-JP" altLang="en-US" dirty="0"/>
              <a:t>輸出し、財</a:t>
            </a:r>
            <a:r>
              <a:rPr lang="en-US" altLang="ja-JP" dirty="0" smtClean="0"/>
              <a:t>2</a:t>
            </a:r>
            <a:r>
              <a:rPr lang="ja-JP" altLang="en-US" dirty="0" smtClean="0"/>
              <a:t>（</a:t>
            </a:r>
            <a:r>
              <a:rPr lang="ja-JP" altLang="en-US" dirty="0"/>
              <a:t>労働集約財</a:t>
            </a:r>
            <a:r>
              <a:rPr lang="ja-JP" altLang="en-US" dirty="0" smtClean="0"/>
              <a:t>）を</a:t>
            </a:r>
            <a:r>
              <a:rPr lang="ja-JP" altLang="en-US" dirty="0"/>
              <a:t>外国から</a:t>
            </a:r>
            <a:r>
              <a:rPr lang="ja-JP" altLang="en-US" dirty="0" smtClean="0"/>
              <a:t>輸入 → 財</a:t>
            </a:r>
            <a:r>
              <a:rPr lang="en-US" altLang="ja-JP" dirty="0"/>
              <a:t>2 </a:t>
            </a:r>
            <a:r>
              <a:rPr lang="ja-JP" altLang="en-US" dirty="0" smtClean="0"/>
              <a:t>の自国の国内価格＞外国</a:t>
            </a:r>
            <a:r>
              <a:rPr lang="ja-JP" altLang="en-US" dirty="0"/>
              <a:t>の国内価格</a:t>
            </a:r>
            <a:endParaRPr lang="en-US" altLang="ja-JP" dirty="0" smtClean="0"/>
          </a:p>
          <a:p>
            <a:pPr lvl="1"/>
            <a:r>
              <a:rPr lang="ja-JP" altLang="en-US" dirty="0" smtClean="0"/>
              <a:t>→ 自国</a:t>
            </a:r>
            <a:r>
              <a:rPr lang="ja-JP" altLang="en-US" dirty="0"/>
              <a:t>における財</a:t>
            </a:r>
            <a:r>
              <a:rPr lang="en-US" altLang="ja-JP" dirty="0"/>
              <a:t>1 </a:t>
            </a:r>
            <a:r>
              <a:rPr lang="ja-JP" altLang="en-US" dirty="0"/>
              <a:t>の国内相対</a:t>
            </a:r>
            <a:r>
              <a:rPr lang="ja-JP" altLang="en-US" dirty="0" smtClean="0"/>
              <a:t>価格が外国</a:t>
            </a:r>
            <a:r>
              <a:rPr lang="ja-JP" altLang="en-US" dirty="0"/>
              <a:t>に比べて低く</a:t>
            </a:r>
            <a:r>
              <a:rPr lang="ja-JP" altLang="en-US" dirty="0" smtClean="0"/>
              <a:t>なる</a:t>
            </a:r>
            <a:r>
              <a:rPr lang="en-US" altLang="ja-JP" dirty="0" smtClean="0"/>
              <a:t> </a:t>
            </a:r>
            <a:r>
              <a:rPr lang="ja-JP" altLang="en-US" dirty="0" smtClean="0"/>
              <a:t>→ ストルパー</a:t>
            </a:r>
            <a:r>
              <a:rPr lang="en-US" altLang="ja-JP" dirty="0"/>
              <a:t>=</a:t>
            </a:r>
            <a:r>
              <a:rPr lang="ja-JP" altLang="en-US" dirty="0"/>
              <a:t>サミュエルソン定理から</a:t>
            </a:r>
            <a:r>
              <a:rPr lang="ja-JP" altLang="en-US" dirty="0" smtClean="0"/>
              <a:t>、</a:t>
            </a:r>
            <a:r>
              <a:rPr lang="ja-JP" altLang="en-US" dirty="0"/>
              <a:t>自国</a:t>
            </a:r>
            <a:r>
              <a:rPr lang="ja-JP" altLang="en-US" dirty="0" smtClean="0"/>
              <a:t>の資本レンタル＜外国の資本レンタル</a:t>
            </a:r>
            <a:endParaRPr lang="en-US" altLang="ja-JP" dirty="0" smtClean="0"/>
          </a:p>
          <a:p>
            <a:pPr lvl="1"/>
            <a:r>
              <a:rPr lang="ja-JP" altLang="en-US" dirty="0" smtClean="0"/>
              <a:t>→ 資本</a:t>
            </a:r>
            <a:r>
              <a:rPr lang="ja-JP" altLang="en-US" dirty="0"/>
              <a:t>移動が自由化されている</a:t>
            </a:r>
            <a:r>
              <a:rPr lang="ja-JP" altLang="en-US" dirty="0" smtClean="0"/>
              <a:t>下で</a:t>
            </a:r>
            <a:r>
              <a:rPr lang="ja-JP" altLang="en-US" dirty="0"/>
              <a:t>は、資本は自国から外国へと</a:t>
            </a:r>
            <a:r>
              <a:rPr lang="ja-JP" altLang="en-US" dirty="0" smtClean="0"/>
              <a:t>移動</a:t>
            </a:r>
            <a:endParaRPr lang="en-US" altLang="ja-JP" dirty="0"/>
          </a:p>
          <a:p>
            <a:pPr lvl="1"/>
            <a:r>
              <a:rPr lang="ja-JP" altLang="en-US" dirty="0" smtClean="0"/>
              <a:t>→ リプチンスキー定理</a:t>
            </a:r>
            <a:r>
              <a:rPr lang="ja-JP" altLang="en-US" dirty="0"/>
              <a:t>から、自国では財</a:t>
            </a:r>
            <a:r>
              <a:rPr lang="en-US" altLang="ja-JP" dirty="0"/>
              <a:t>1 </a:t>
            </a:r>
            <a:r>
              <a:rPr lang="ja-JP" altLang="en-US" dirty="0"/>
              <a:t>の生産量の</a:t>
            </a:r>
            <a:r>
              <a:rPr lang="ja-JP" altLang="en-US" dirty="0" smtClean="0"/>
              <a:t>減少</a:t>
            </a:r>
            <a:r>
              <a:rPr lang="ja-JP" altLang="en-US" dirty="0"/>
              <a:t>＆</a:t>
            </a:r>
            <a:r>
              <a:rPr lang="ja-JP" altLang="en-US" dirty="0" smtClean="0"/>
              <a:t>財</a:t>
            </a:r>
            <a:r>
              <a:rPr lang="en-US" altLang="ja-JP" dirty="0"/>
              <a:t>2 </a:t>
            </a:r>
            <a:r>
              <a:rPr lang="ja-JP" altLang="en-US" dirty="0"/>
              <a:t>の生産量の</a:t>
            </a:r>
            <a:r>
              <a:rPr lang="ja-JP" altLang="en-US" dirty="0" smtClean="0"/>
              <a:t>増加、</a:t>
            </a:r>
            <a:r>
              <a:rPr lang="ja-JP" altLang="en-US" dirty="0"/>
              <a:t>外国で</a:t>
            </a:r>
            <a:r>
              <a:rPr lang="ja-JP" altLang="en-US" dirty="0" smtClean="0"/>
              <a:t>は財</a:t>
            </a:r>
            <a:r>
              <a:rPr lang="en-US" altLang="ja-JP" dirty="0"/>
              <a:t>1 </a:t>
            </a:r>
            <a:r>
              <a:rPr lang="ja-JP" altLang="en-US" dirty="0"/>
              <a:t>の生産量の</a:t>
            </a:r>
            <a:r>
              <a:rPr lang="ja-JP" altLang="en-US" dirty="0" smtClean="0"/>
              <a:t>増加＆財</a:t>
            </a:r>
            <a:r>
              <a:rPr lang="en-US" altLang="ja-JP" dirty="0"/>
              <a:t>2 </a:t>
            </a:r>
            <a:r>
              <a:rPr lang="ja-JP" altLang="en-US" dirty="0"/>
              <a:t>の生産量の</a:t>
            </a:r>
            <a:r>
              <a:rPr lang="ja-JP" altLang="en-US" dirty="0" smtClean="0"/>
              <a:t>減少</a:t>
            </a:r>
            <a:endParaRPr lang="en-US" altLang="ja-JP" dirty="0" smtClean="0"/>
          </a:p>
          <a:p>
            <a:pPr lvl="1"/>
            <a:r>
              <a:rPr lang="ja-JP" altLang="en-US" dirty="0" smtClean="0"/>
              <a:t>→</a:t>
            </a:r>
            <a:r>
              <a:rPr lang="ja-JP" altLang="en-US" dirty="0"/>
              <a:t>各国の輸出量の</a:t>
            </a:r>
            <a:r>
              <a:rPr lang="ja-JP" altLang="en-US" dirty="0" smtClean="0"/>
              <a:t>減少</a:t>
            </a:r>
            <a:endParaRPr lang="en-US" altLang="ja-JP" dirty="0" smtClean="0"/>
          </a:p>
          <a:p>
            <a:pPr lvl="2"/>
            <a:r>
              <a:rPr lang="ja-JP" altLang="en-US" dirty="0" smtClean="0"/>
              <a:t>自国</a:t>
            </a:r>
            <a:r>
              <a:rPr lang="ja-JP" altLang="en-US" dirty="0"/>
              <a:t>は財</a:t>
            </a:r>
            <a:r>
              <a:rPr lang="en-US" altLang="ja-JP" dirty="0"/>
              <a:t>1 </a:t>
            </a:r>
            <a:r>
              <a:rPr lang="ja-JP" altLang="en-US" dirty="0" err="1" smtClean="0"/>
              <a:t>を</a:t>
            </a:r>
            <a:r>
              <a:rPr lang="ja-JP" altLang="en-US" dirty="0" err="1"/>
              <a:t>輸</a:t>
            </a:r>
            <a:r>
              <a:rPr lang="ja-JP" altLang="en-US" dirty="0"/>
              <a:t>出</a:t>
            </a:r>
            <a:r>
              <a:rPr lang="ja-JP" altLang="en-US" dirty="0" smtClean="0"/>
              <a:t>し、</a:t>
            </a:r>
            <a:r>
              <a:rPr lang="ja-JP" altLang="en-US" dirty="0"/>
              <a:t>外国は財</a:t>
            </a:r>
            <a:r>
              <a:rPr lang="en-US" altLang="ja-JP" dirty="0"/>
              <a:t>2 </a:t>
            </a:r>
            <a:r>
              <a:rPr lang="ja-JP" altLang="en-US" dirty="0" err="1" smtClean="0"/>
              <a:t>を輸</a:t>
            </a:r>
            <a:r>
              <a:rPr lang="ja-JP" altLang="en-US" dirty="0" smtClean="0"/>
              <a:t>出</a:t>
            </a:r>
            <a:endParaRPr lang="en-US" altLang="ja-JP" dirty="0" smtClean="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27</a:t>
            </a:fld>
            <a:endParaRPr kumimoji="1" lang="ja-JP" altLang="en-US" dirty="0"/>
          </a:p>
        </p:txBody>
      </p:sp>
    </p:spTree>
    <p:extLst>
      <p:ext uri="{BB962C8B-B14F-4D97-AF65-F5344CB8AC3E}">
        <p14:creationId xmlns:p14="http://schemas.microsoft.com/office/powerpoint/2010/main" val="23709785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財貿易と資本移動の代替性・</a:t>
            </a:r>
            <a:r>
              <a:rPr lang="ja-JP" altLang="en-US" sz="4000" dirty="0" smtClean="0"/>
              <a:t>補完性（つづき）</a:t>
            </a:r>
            <a:endParaRPr kumimoji="1" lang="ja-JP" altLang="en-US" sz="4000" dirty="0"/>
          </a:p>
        </p:txBody>
      </p:sp>
      <p:sp>
        <p:nvSpPr>
          <p:cNvPr id="3" name="コンテンツ プレースホルダー 2"/>
          <p:cNvSpPr>
            <a:spLocks noGrp="1"/>
          </p:cNvSpPr>
          <p:nvPr>
            <p:ph idx="1"/>
          </p:nvPr>
        </p:nvSpPr>
        <p:spPr>
          <a:xfrm>
            <a:off x="838199" y="1825624"/>
            <a:ext cx="10715626" cy="4617705"/>
          </a:xfrm>
        </p:spPr>
        <p:txBody>
          <a:bodyPr>
            <a:normAutofit fontScale="92500"/>
          </a:bodyPr>
          <a:lstStyle/>
          <a:p>
            <a:r>
              <a:rPr lang="ja-JP" altLang="en-US" dirty="0"/>
              <a:t>要素価格均等化</a:t>
            </a:r>
            <a:r>
              <a:rPr lang="ja-JP" altLang="en-US" dirty="0" smtClean="0"/>
              <a:t>定理</a:t>
            </a:r>
            <a:r>
              <a:rPr lang="ja-JP" altLang="en-US" dirty="0"/>
              <a:t>が成立しない場合</a:t>
            </a:r>
            <a:r>
              <a:rPr lang="ja-JP" altLang="en-US" dirty="0" smtClean="0"/>
              <a:t>、資本</a:t>
            </a:r>
            <a:r>
              <a:rPr lang="ja-JP" altLang="en-US" dirty="0"/>
              <a:t>移動と財貿易との間の補完性が成立する</a:t>
            </a:r>
            <a:r>
              <a:rPr lang="ja-JP" altLang="en-US" dirty="0" smtClean="0"/>
              <a:t>可能性</a:t>
            </a:r>
            <a:endParaRPr lang="en-US" altLang="ja-JP" dirty="0" smtClean="0"/>
          </a:p>
          <a:p>
            <a:r>
              <a:rPr lang="ja-JP" altLang="en-US" dirty="0" smtClean="0"/>
              <a:t>要素価格</a:t>
            </a:r>
            <a:r>
              <a:rPr lang="ja-JP" altLang="en-US" dirty="0"/>
              <a:t>均等化定理の前提</a:t>
            </a:r>
            <a:r>
              <a:rPr lang="ja-JP" altLang="en-US" dirty="0" smtClean="0"/>
              <a:t>条件：</a:t>
            </a:r>
            <a:endParaRPr lang="en-US" altLang="ja-JP" dirty="0" smtClean="0"/>
          </a:p>
          <a:p>
            <a:pPr lvl="1"/>
            <a:r>
              <a:rPr lang="ja-JP" altLang="en-US" dirty="0" smtClean="0"/>
              <a:t>すべて</a:t>
            </a:r>
            <a:r>
              <a:rPr lang="ja-JP" altLang="en-US" dirty="0"/>
              <a:t>の国が同じ生産</a:t>
            </a:r>
            <a:r>
              <a:rPr lang="ja-JP" altLang="en-US" dirty="0" smtClean="0"/>
              <a:t>技術</a:t>
            </a:r>
            <a:endParaRPr lang="en-US" altLang="ja-JP" dirty="0"/>
          </a:p>
          <a:p>
            <a:pPr lvl="1"/>
            <a:r>
              <a:rPr lang="ja-JP" altLang="en-US" dirty="0" smtClean="0"/>
              <a:t>各国</a:t>
            </a:r>
            <a:r>
              <a:rPr lang="ja-JP" altLang="en-US" dirty="0"/>
              <a:t>が不完全特化の状態に</a:t>
            </a:r>
            <a:r>
              <a:rPr lang="ja-JP" altLang="en-US" dirty="0" smtClean="0"/>
              <a:t>ある</a:t>
            </a:r>
            <a:endParaRPr lang="en-US" altLang="ja-JP" dirty="0"/>
          </a:p>
          <a:p>
            <a:r>
              <a:rPr lang="ja-JP" altLang="en-US" dirty="0" smtClean="0"/>
              <a:t>→ これらの条件が成立しない場合、</a:t>
            </a:r>
            <a:r>
              <a:rPr lang="ja-JP" altLang="en-US" dirty="0"/>
              <a:t>資本移動と財貿易が補完的に</a:t>
            </a:r>
            <a:r>
              <a:rPr lang="ja-JP" altLang="en-US" dirty="0" smtClean="0"/>
              <a:t>なりうる</a:t>
            </a:r>
            <a:endParaRPr lang="en-US" altLang="ja-JP" dirty="0" smtClean="0"/>
          </a:p>
          <a:p>
            <a:pPr lvl="1"/>
            <a:r>
              <a:rPr lang="ja-JP" altLang="en-US" dirty="0"/>
              <a:t>国際資本移動の増加</a:t>
            </a:r>
            <a:r>
              <a:rPr lang="ja-JP" altLang="en-US" dirty="0" smtClean="0"/>
              <a:t>が財</a:t>
            </a:r>
            <a:r>
              <a:rPr lang="ja-JP" altLang="en-US" dirty="0"/>
              <a:t>の国際貿易を拡大</a:t>
            </a:r>
            <a:endParaRPr lang="en-US" altLang="ja-JP" dirty="0" smtClean="0"/>
          </a:p>
          <a:p>
            <a:r>
              <a:rPr lang="ja-JP" altLang="en-US" dirty="0"/>
              <a:t>資本移動と財貿易が補完的に</a:t>
            </a:r>
            <a:r>
              <a:rPr lang="ja-JP" altLang="en-US" dirty="0" smtClean="0"/>
              <a:t>なりうる他のケース：</a:t>
            </a:r>
            <a:endParaRPr lang="en-US" altLang="ja-JP" dirty="0"/>
          </a:p>
          <a:p>
            <a:pPr lvl="1"/>
            <a:r>
              <a:rPr lang="ja-JP" altLang="en-US" dirty="0" smtClean="0"/>
              <a:t>規模</a:t>
            </a:r>
            <a:r>
              <a:rPr lang="ja-JP" altLang="en-US" dirty="0"/>
              <a:t>の</a:t>
            </a:r>
            <a:r>
              <a:rPr lang="ja-JP" altLang="en-US" dirty="0" smtClean="0"/>
              <a:t>経済</a:t>
            </a:r>
            <a:endParaRPr lang="en-US" altLang="ja-JP" dirty="0" smtClean="0"/>
          </a:p>
          <a:p>
            <a:pPr lvl="1"/>
            <a:r>
              <a:rPr lang="ja-JP" altLang="en-US" dirty="0" smtClean="0"/>
              <a:t>不完全競争</a:t>
            </a:r>
            <a:endParaRPr lang="en-US" altLang="ja-JP" dirty="0" smtClean="0"/>
          </a:p>
          <a:p>
            <a:pPr lvl="1"/>
            <a:r>
              <a:rPr lang="ja-JP" altLang="en-US" dirty="0" smtClean="0"/>
              <a:t>国内</a:t>
            </a:r>
            <a:r>
              <a:rPr lang="ja-JP" altLang="en-US" dirty="0"/>
              <a:t>の課税</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28</a:t>
            </a:fld>
            <a:endParaRPr kumimoji="1" lang="ja-JP" altLang="en-US" dirty="0"/>
          </a:p>
        </p:txBody>
      </p:sp>
    </p:spTree>
    <p:extLst>
      <p:ext uri="{BB962C8B-B14F-4D97-AF65-F5344CB8AC3E}">
        <p14:creationId xmlns:p14="http://schemas.microsoft.com/office/powerpoint/2010/main" val="20781016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財貿易と資本移動の代替性・</a:t>
            </a:r>
            <a:r>
              <a:rPr lang="ja-JP" altLang="en-US" sz="4000" dirty="0" smtClean="0"/>
              <a:t>補完性（つづき）</a:t>
            </a:r>
            <a:endParaRPr kumimoji="1" lang="ja-JP" altLang="en-US" sz="40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199" y="1825625"/>
                <a:ext cx="10715626" cy="4713398"/>
              </a:xfrm>
            </p:spPr>
            <p:txBody>
              <a:bodyPr>
                <a:normAutofit fontScale="92500" lnSpcReduction="20000"/>
              </a:bodyPr>
              <a:lstStyle/>
              <a:p>
                <a:r>
                  <a:rPr lang="ja-JP" altLang="en-US" dirty="0" smtClean="0"/>
                  <a:t>要素価格均等化定理が成立しない場合として、</a:t>
                </a:r>
                <a:r>
                  <a:rPr lang="ja-JP" altLang="en-US" dirty="0"/>
                  <a:t>各国</a:t>
                </a:r>
                <a:r>
                  <a:rPr lang="ja-JP" altLang="en-US" dirty="0" smtClean="0"/>
                  <a:t>が完全</a:t>
                </a:r>
                <a:r>
                  <a:rPr lang="ja-JP" altLang="en-US" dirty="0"/>
                  <a:t>特化</a:t>
                </a:r>
                <a:r>
                  <a:rPr lang="ja-JP" altLang="en-US" dirty="0" smtClean="0"/>
                  <a:t>の</a:t>
                </a:r>
                <a:r>
                  <a:rPr lang="ja-JP" altLang="en-US" dirty="0"/>
                  <a:t>ケース</a:t>
                </a:r>
                <a:r>
                  <a:rPr lang="ja-JP" altLang="en-US" dirty="0" smtClean="0"/>
                  <a:t>を考える</a:t>
                </a:r>
                <a:endParaRPr lang="en-US" altLang="ja-JP" dirty="0" smtClean="0"/>
              </a:p>
              <a:p>
                <a:r>
                  <a:rPr lang="ja-JP" altLang="en-US" dirty="0"/>
                  <a:t>当初の自由貿易</a:t>
                </a:r>
                <a:r>
                  <a:rPr lang="ja-JP" altLang="en-US" dirty="0" smtClean="0"/>
                  <a:t>均衡（国際</a:t>
                </a:r>
                <a:r>
                  <a:rPr lang="ja-JP" altLang="en-US" dirty="0"/>
                  <a:t>資本</a:t>
                </a:r>
                <a:r>
                  <a:rPr lang="ja-JP" altLang="en-US" dirty="0" smtClean="0"/>
                  <a:t>移動はなし）：自国</a:t>
                </a:r>
                <a:r>
                  <a:rPr lang="ja-JP" altLang="en-US" dirty="0"/>
                  <a:t>が財</a:t>
                </a:r>
                <a:r>
                  <a:rPr lang="en-US" altLang="ja-JP" dirty="0" smtClean="0"/>
                  <a:t>1</a:t>
                </a:r>
                <a:r>
                  <a:rPr lang="ja-JP" altLang="en-US" dirty="0" err="1" smtClean="0"/>
                  <a:t>、</a:t>
                </a:r>
                <a:r>
                  <a:rPr lang="ja-JP" altLang="en-US" dirty="0"/>
                  <a:t>外国が財</a:t>
                </a:r>
                <a:r>
                  <a:rPr lang="en-US" altLang="ja-JP" dirty="0" smtClean="0"/>
                  <a:t>2</a:t>
                </a:r>
                <a:r>
                  <a:rPr lang="ja-JP" altLang="en-US" dirty="0" smtClean="0"/>
                  <a:t>に</a:t>
                </a:r>
                <a:r>
                  <a:rPr lang="ja-JP" altLang="en-US" dirty="0"/>
                  <a:t>それぞれ完全</a:t>
                </a:r>
                <a:r>
                  <a:rPr lang="ja-JP" altLang="en-US" dirty="0" smtClean="0"/>
                  <a:t>特化 → 利潤最大化条件：</a:t>
                </a:r>
                <a:endParaRPr lang="en-US" altLang="ja-JP" dirty="0" smtClean="0"/>
              </a:p>
              <a:p>
                <a:pPr lvl="1"/>
                <a:r>
                  <a:rPr lang="ja-JP" altLang="en-US" dirty="0" smtClean="0"/>
                  <a:t>財</a:t>
                </a:r>
                <a:r>
                  <a:rPr lang="en-US" altLang="ja-JP" dirty="0" smtClean="0"/>
                  <a:t>1</a:t>
                </a:r>
                <a:r>
                  <a:rPr lang="ja-JP" altLang="en-US" dirty="0" smtClean="0"/>
                  <a:t>：</a:t>
                </a:r>
                <a14:m>
                  <m:oMath xmlns:m="http://schemas.openxmlformats.org/officeDocument/2006/math">
                    <m:r>
                      <a:rPr lang="en-US" altLang="ja-JP" i="1" smtClean="0">
                        <a:latin typeface="Cambria Math" panose="02040503050406030204" pitchFamily="18" charset="0"/>
                      </a:rPr>
                      <m:t>𝑝</m:t>
                    </m:r>
                    <m:r>
                      <a:rPr lang="en-US" altLang="ja-JP" i="1" smtClean="0">
                        <a:latin typeface="Cambria Math" panose="02040503050406030204" pitchFamily="18" charset="0"/>
                        <a:ea typeface="Cambria Math" panose="02040503050406030204" pitchFamily="18" charset="0"/>
                      </a:rPr>
                      <m:t>∙</m:t>
                    </m:r>
                    <m:sSubSup>
                      <m:sSubSupPr>
                        <m:ctrlPr>
                          <a:rPr lang="en-US" altLang="ja-JP" i="1">
                            <a:latin typeface="Cambria Math" panose="02040503050406030204" pitchFamily="18" charset="0"/>
                            <a:ea typeface="Cambria Math" panose="02040503050406030204" pitchFamily="18" charset="0"/>
                          </a:rPr>
                        </m:ctrlPr>
                      </m:sSubSupPr>
                      <m:e>
                        <m:r>
                          <a:rPr lang="en-US" altLang="ja-JP" i="1">
                            <a:latin typeface="Cambria Math" panose="02040503050406030204" pitchFamily="18" charset="0"/>
                          </a:rPr>
                          <m:t>𝑀𝑅</m:t>
                        </m:r>
                      </m:e>
                      <m:sub>
                        <m:r>
                          <a:rPr lang="en-US" altLang="ja-JP" i="1">
                            <a:latin typeface="Cambria Math" panose="02040503050406030204" pitchFamily="18" charset="0"/>
                          </a:rPr>
                          <m:t>𝐾</m:t>
                        </m:r>
                      </m:sub>
                      <m:sup>
                        <m:r>
                          <a:rPr lang="en-US" altLang="ja-JP" i="1">
                            <a:latin typeface="Cambria Math" panose="02040503050406030204" pitchFamily="18" charset="0"/>
                            <a:ea typeface="Cambria Math" panose="02040503050406030204" pitchFamily="18" charset="0"/>
                          </a:rPr>
                          <m:t>1</m:t>
                        </m:r>
                      </m:sup>
                    </m:sSubSup>
                    <m:d>
                      <m:dPr>
                        <m:ctrlPr>
                          <a:rPr lang="en-US" altLang="ja-JP" i="1">
                            <a:latin typeface="Cambria Math" panose="02040503050406030204" pitchFamily="18" charset="0"/>
                          </a:rPr>
                        </m:ctrlPr>
                      </m:dPr>
                      <m:e>
                        <m:acc>
                          <m:accPr>
                            <m:chr m:val="̅"/>
                            <m:ctrlPr>
                              <a:rPr lang="en-US" altLang="ja-JP" i="1" smtClean="0">
                                <a:latin typeface="Cambria Math" panose="02040503050406030204" pitchFamily="18" charset="0"/>
                              </a:rPr>
                            </m:ctrlPr>
                          </m:accPr>
                          <m:e>
                            <m:r>
                              <a:rPr lang="en-US" altLang="ja-JP" i="1">
                                <a:latin typeface="Cambria Math" panose="02040503050406030204" pitchFamily="18" charset="0"/>
                              </a:rPr>
                              <m:t>𝐾</m:t>
                            </m:r>
                          </m:e>
                        </m:acc>
                        <m:r>
                          <a:rPr lang="en-US" altLang="ja-JP" i="1">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r>
                              <m:rPr>
                                <m:nor/>
                              </m:rPr>
                              <a:rPr lang="en-US" altLang="ja-JP" dirty="0"/>
                              <m:t> </m:t>
                            </m:r>
                          </m:e>
                        </m:acc>
                      </m:e>
                    </m:d>
                    <m:r>
                      <a:rPr lang="en-US" altLang="ja-JP" i="1">
                        <a:latin typeface="Cambria Math" panose="02040503050406030204" pitchFamily="18" charset="0"/>
                      </a:rPr>
                      <m:t>=</m:t>
                    </m:r>
                    <m:r>
                      <a:rPr lang="en-US" altLang="ja-JP" i="1">
                        <a:latin typeface="Cambria Math" panose="02040503050406030204" pitchFamily="18" charset="0"/>
                      </a:rPr>
                      <m:t>𝑟</m:t>
                    </m:r>
                  </m:oMath>
                </a14:m>
                <a:endParaRPr lang="en-US" altLang="ja-JP" dirty="0" smtClean="0"/>
              </a:p>
              <a:p>
                <a:pPr lvl="1"/>
                <a:r>
                  <a:rPr lang="ja-JP" altLang="en-US" dirty="0" smtClean="0"/>
                  <a:t>財</a:t>
                </a:r>
                <a:r>
                  <a:rPr lang="en-US" altLang="ja-JP" dirty="0" smtClean="0"/>
                  <a:t>2</a:t>
                </a:r>
                <a:r>
                  <a:rPr lang="ja-JP" altLang="en-US" dirty="0" smtClean="0"/>
                  <a:t>：</a:t>
                </a:r>
                <a14:m>
                  <m:oMath xmlns:m="http://schemas.openxmlformats.org/officeDocument/2006/math">
                    <m:sSubSup>
                      <m:sSubSupPr>
                        <m:ctrlPr>
                          <a:rPr lang="en-US" altLang="ja-JP" i="1">
                            <a:latin typeface="Cambria Math" panose="02040503050406030204" pitchFamily="18" charset="0"/>
                            <a:ea typeface="Cambria Math" panose="02040503050406030204" pitchFamily="18" charset="0"/>
                          </a:rPr>
                        </m:ctrlPr>
                      </m:sSubSupPr>
                      <m:e>
                        <m:r>
                          <a:rPr lang="en-US" altLang="ja-JP" i="1">
                            <a:latin typeface="Cambria Math" panose="02040503050406030204" pitchFamily="18" charset="0"/>
                          </a:rPr>
                          <m:t>𝑀𝑅</m:t>
                        </m:r>
                      </m:e>
                      <m:sub>
                        <m:r>
                          <a:rPr lang="en-US" altLang="ja-JP" i="1">
                            <a:latin typeface="Cambria Math" panose="02040503050406030204" pitchFamily="18" charset="0"/>
                          </a:rPr>
                          <m:t>𝐾</m:t>
                        </m:r>
                      </m:sub>
                      <m:sup>
                        <m:r>
                          <a:rPr lang="en-US" altLang="ja-JP" b="0" i="1" smtClean="0">
                            <a:latin typeface="Cambria Math" panose="02040503050406030204" pitchFamily="18" charset="0"/>
                            <a:ea typeface="Cambria Math" panose="02040503050406030204" pitchFamily="18" charset="0"/>
                          </a:rPr>
                          <m:t>2</m:t>
                        </m:r>
                      </m:sup>
                    </m:sSubSup>
                    <m:d>
                      <m:dPr>
                        <m:ctrlPr>
                          <a:rPr lang="en-US" altLang="ja-JP" i="1">
                            <a:latin typeface="Cambria Math" panose="02040503050406030204" pitchFamily="18" charset="0"/>
                          </a:rPr>
                        </m:ctrlPr>
                      </m:dPr>
                      <m:e>
                        <m:sSup>
                          <m:sSupPr>
                            <m:ctrlPr>
                              <a:rPr lang="en-US" altLang="ja-JP" i="1" smtClean="0">
                                <a:latin typeface="Cambria Math" panose="02040503050406030204" pitchFamily="18" charset="0"/>
                              </a:rPr>
                            </m:ctrlPr>
                          </m:sSupPr>
                          <m:e>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e>
                          <m:sup>
                            <m:r>
                              <a:rPr lang="en-US" altLang="ja-JP" b="0" i="1" smtClean="0">
                                <a:latin typeface="Cambria Math" panose="02040503050406030204" pitchFamily="18" charset="0"/>
                              </a:rPr>
                              <m:t>∗</m:t>
                            </m:r>
                          </m:sup>
                        </m:sSup>
                        <m:r>
                          <a:rPr lang="en-US" altLang="ja-JP" i="1">
                            <a:latin typeface="Cambria Math" panose="02040503050406030204" pitchFamily="18" charset="0"/>
                          </a:rPr>
                          <m:t>,</m:t>
                        </m:r>
                        <m:sSup>
                          <m:sSupPr>
                            <m:ctrlPr>
                              <a:rPr lang="en-US" altLang="ja-JP" i="1">
                                <a:latin typeface="Cambria Math" panose="02040503050406030204" pitchFamily="18" charset="0"/>
                              </a:rPr>
                            </m:ctrlPr>
                          </m:sSupPr>
                          <m:e>
                            <m:acc>
                              <m:accPr>
                                <m:chr m:val="̅"/>
                                <m:ctrlPr>
                                  <a:rPr lang="en-US" altLang="ja-JP" i="1">
                                    <a:latin typeface="Cambria Math" panose="02040503050406030204" pitchFamily="18" charset="0"/>
                                  </a:rPr>
                                </m:ctrlPr>
                              </m:accPr>
                              <m:e>
                                <m:r>
                                  <a:rPr lang="en-US" altLang="ja-JP" b="0" i="1" smtClean="0">
                                    <a:latin typeface="Cambria Math" panose="02040503050406030204" pitchFamily="18" charset="0"/>
                                  </a:rPr>
                                  <m:t>𝐿</m:t>
                                </m:r>
                              </m:e>
                            </m:acc>
                          </m:e>
                          <m:sup>
                            <m:r>
                              <a:rPr lang="en-US" altLang="ja-JP" i="1">
                                <a:latin typeface="Cambria Math" panose="02040503050406030204" pitchFamily="18" charset="0"/>
                              </a:rPr>
                              <m:t>∗</m:t>
                            </m:r>
                          </m:sup>
                        </m:sSup>
                      </m:e>
                    </m:d>
                    <m:r>
                      <a:rPr lang="en-US" altLang="ja-JP" i="1">
                        <a:latin typeface="Cambria Math" panose="02040503050406030204" pitchFamily="18" charset="0"/>
                      </a:rPr>
                      <m:t>=</m:t>
                    </m:r>
                    <m:sSup>
                      <m:sSupPr>
                        <m:ctrlPr>
                          <a:rPr lang="en-US" altLang="ja-JP" i="1" smtClean="0">
                            <a:latin typeface="Cambria Math" panose="02040503050406030204" pitchFamily="18" charset="0"/>
                          </a:rPr>
                        </m:ctrlPr>
                      </m:sSupPr>
                      <m:e>
                        <m:r>
                          <a:rPr lang="en-US" altLang="ja-JP" i="1">
                            <a:latin typeface="Cambria Math" panose="02040503050406030204" pitchFamily="18" charset="0"/>
                          </a:rPr>
                          <m:t>𝑟</m:t>
                        </m:r>
                      </m:e>
                      <m:sup>
                        <m:r>
                          <a:rPr lang="en-US" altLang="ja-JP" b="0" i="1" smtClean="0">
                            <a:latin typeface="Cambria Math" panose="02040503050406030204" pitchFamily="18" charset="0"/>
                          </a:rPr>
                          <m:t>∗</m:t>
                        </m:r>
                      </m:sup>
                    </m:sSup>
                  </m:oMath>
                </a14:m>
                <a:endParaRPr lang="en-US" altLang="ja-JP" dirty="0" smtClean="0"/>
              </a:p>
              <a:p>
                <a14:m>
                  <m:oMath xmlns:m="http://schemas.openxmlformats.org/officeDocument/2006/math">
                    <m:r>
                      <a:rPr lang="en-US" altLang="ja-JP" i="1">
                        <a:latin typeface="Cambria Math" panose="02040503050406030204" pitchFamily="18" charset="0"/>
                      </a:rPr>
                      <m:t>𝑟</m:t>
                    </m:r>
                    <m:r>
                      <a:rPr lang="en-US" altLang="ja-JP" b="0" i="1" smtClean="0">
                        <a:latin typeface="Cambria Math" panose="02040503050406030204" pitchFamily="18" charset="0"/>
                      </a:rPr>
                      <m:t>&lt;</m:t>
                    </m:r>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oMath>
                </a14:m>
                <a:r>
                  <a:rPr lang="ja-JP" altLang="en-US" dirty="0" smtClean="0"/>
                  <a:t>とする → 資本移動が自由化されると、自国から外国に資本が移動</a:t>
                </a:r>
                <a:endParaRPr lang="en-US" altLang="ja-JP" dirty="0" smtClean="0"/>
              </a:p>
              <a:p>
                <a:r>
                  <a:rPr lang="ja-JP" altLang="en-US" dirty="0" smtClean="0"/>
                  <a:t>各財の需要</a:t>
                </a:r>
                <a:endParaRPr lang="en-US" altLang="ja-JP" dirty="0" smtClean="0"/>
              </a:p>
              <a:p>
                <a:pPr lvl="1"/>
                <a:r>
                  <a:rPr lang="ja-JP" altLang="en-US" dirty="0" smtClean="0"/>
                  <a:t>両国</a:t>
                </a:r>
                <a:r>
                  <a:rPr lang="ja-JP" altLang="en-US" dirty="0"/>
                  <a:t>とも財</a:t>
                </a:r>
                <a:r>
                  <a:rPr lang="en-US" altLang="ja-JP" dirty="0" smtClean="0"/>
                  <a:t>2</a:t>
                </a:r>
                <a:r>
                  <a:rPr lang="ja-JP" altLang="en-US" dirty="0" smtClean="0"/>
                  <a:t>で</a:t>
                </a:r>
                <a:r>
                  <a:rPr lang="ja-JP" altLang="en-US" dirty="0"/>
                  <a:t>測った実質所得</a:t>
                </a:r>
                <a:r>
                  <a:rPr lang="ja-JP" altLang="en-US" dirty="0" smtClean="0"/>
                  <a:t>は増加 → 財</a:t>
                </a:r>
                <a:r>
                  <a:rPr lang="en-US" altLang="ja-JP" dirty="0" smtClean="0"/>
                  <a:t>1</a:t>
                </a:r>
                <a:r>
                  <a:rPr lang="ja-JP" altLang="en-US" dirty="0" smtClean="0"/>
                  <a:t>と</a:t>
                </a:r>
                <a:r>
                  <a:rPr lang="ja-JP" altLang="en-US" dirty="0"/>
                  <a:t>財</a:t>
                </a:r>
                <a:r>
                  <a:rPr lang="en-US" altLang="ja-JP" dirty="0" smtClean="0"/>
                  <a:t>2</a:t>
                </a:r>
                <a:r>
                  <a:rPr lang="ja-JP" altLang="en-US" dirty="0" smtClean="0"/>
                  <a:t>が</a:t>
                </a:r>
                <a:r>
                  <a:rPr lang="ja-JP" altLang="en-US" dirty="0"/>
                  <a:t>共に上級</a:t>
                </a:r>
                <a:r>
                  <a:rPr lang="ja-JP" altLang="en-US" dirty="0" smtClean="0"/>
                  <a:t>財ならば</a:t>
                </a:r>
                <a:r>
                  <a:rPr lang="ja-JP" altLang="en-US" dirty="0"/>
                  <a:t>、</a:t>
                </a:r>
                <a:r>
                  <a:rPr lang="ja-JP" altLang="en-US" dirty="0" smtClean="0"/>
                  <a:t>それら</a:t>
                </a:r>
                <a:r>
                  <a:rPr lang="ja-JP" altLang="en-US" dirty="0"/>
                  <a:t>の</a:t>
                </a:r>
                <a:r>
                  <a:rPr lang="ja-JP" altLang="en-US" dirty="0" smtClean="0"/>
                  <a:t>需要</a:t>
                </a:r>
                <a:r>
                  <a:rPr lang="ja-JP" altLang="en-US" dirty="0"/>
                  <a:t>は</a:t>
                </a:r>
                <a:r>
                  <a:rPr lang="ja-JP" altLang="en-US" dirty="0" smtClean="0"/>
                  <a:t>両国で増加</a:t>
                </a:r>
                <a:endParaRPr lang="en-US" altLang="ja-JP" dirty="0" smtClean="0"/>
              </a:p>
              <a:p>
                <a:r>
                  <a:rPr lang="ja-JP" altLang="en-US" dirty="0"/>
                  <a:t>各</a:t>
                </a:r>
                <a:r>
                  <a:rPr lang="ja-JP" altLang="en-US" dirty="0" smtClean="0"/>
                  <a:t>財</a:t>
                </a:r>
                <a:r>
                  <a:rPr lang="ja-JP" altLang="en-US" dirty="0"/>
                  <a:t>の</a:t>
                </a:r>
                <a:r>
                  <a:rPr lang="ja-JP" altLang="en-US" dirty="0" smtClean="0"/>
                  <a:t>供給</a:t>
                </a:r>
                <a:endParaRPr lang="en-US" altLang="ja-JP" dirty="0" smtClean="0"/>
              </a:p>
              <a:p>
                <a:pPr lvl="1"/>
                <a:r>
                  <a:rPr lang="ja-JP" altLang="en-US" dirty="0" smtClean="0"/>
                  <a:t>資本</a:t>
                </a:r>
                <a:r>
                  <a:rPr lang="ja-JP" altLang="en-US" dirty="0"/>
                  <a:t>移動の結果と</a:t>
                </a:r>
                <a:r>
                  <a:rPr lang="ja-JP" altLang="en-US" dirty="0" smtClean="0"/>
                  <a:t>して、自国</a:t>
                </a:r>
                <a:r>
                  <a:rPr lang="ja-JP" altLang="en-US" dirty="0"/>
                  <a:t>の</a:t>
                </a:r>
                <a:r>
                  <a:rPr lang="ja-JP" altLang="en-US" dirty="0" smtClean="0"/>
                  <a:t>資本量</a:t>
                </a:r>
                <a14:m>
                  <m:oMath xmlns:m="http://schemas.openxmlformats.org/officeDocument/2006/math">
                    <m:r>
                      <a:rPr lang="en-US" altLang="ja-JP" b="0" i="0" smtClean="0">
                        <a:latin typeface="Cambria Math" panose="02040503050406030204" pitchFamily="18" charset="0"/>
                      </a:rPr>
                      <m:t>&lt;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oMath>
                </a14:m>
                <a:r>
                  <a:rPr lang="ja-JP" altLang="en-US" dirty="0" smtClean="0"/>
                  <a:t>＆外国</a:t>
                </a:r>
                <a:r>
                  <a:rPr lang="ja-JP" altLang="en-US" dirty="0"/>
                  <a:t>の資本量</a:t>
                </a:r>
                <a14:m>
                  <m:oMath xmlns:m="http://schemas.openxmlformats.org/officeDocument/2006/math">
                    <m:sSup>
                      <m:sSupPr>
                        <m:ctrlPr>
                          <a:rPr lang="en-US" altLang="ja-JP" i="1">
                            <a:latin typeface="Cambria Math" panose="02040503050406030204" pitchFamily="18" charset="0"/>
                          </a:rPr>
                        </m:ctrlPr>
                      </m:sSupPr>
                      <m:e>
                        <m:r>
                          <a:rPr lang="en-US" altLang="ja-JP" b="0" i="1" smtClean="0">
                            <a:latin typeface="Cambria Math" panose="02040503050406030204" pitchFamily="18" charset="0"/>
                          </a:rPr>
                          <m:t>&gt;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e>
                      <m:sup>
                        <m:r>
                          <a:rPr lang="en-US" altLang="ja-JP" i="1">
                            <a:latin typeface="Cambria Math" panose="02040503050406030204" pitchFamily="18" charset="0"/>
                          </a:rPr>
                          <m:t>∗</m:t>
                        </m:r>
                      </m:sup>
                    </m:sSup>
                  </m:oMath>
                </a14:m>
                <a:endParaRPr lang="ja-JP" altLang="en-US" dirty="0"/>
              </a:p>
              <a:p>
                <a:pPr lvl="1"/>
                <a:r>
                  <a:rPr lang="ja-JP" altLang="en-US" dirty="0"/>
                  <a:t>自国</a:t>
                </a:r>
                <a:r>
                  <a:rPr lang="ja-JP" altLang="en-US" dirty="0" smtClean="0"/>
                  <a:t>は財</a:t>
                </a:r>
                <a:r>
                  <a:rPr lang="en-US" altLang="ja-JP" dirty="0" smtClean="0"/>
                  <a:t>1</a:t>
                </a:r>
                <a:r>
                  <a:rPr lang="ja-JP" altLang="en-US" dirty="0" smtClean="0"/>
                  <a:t>に特化＆外国は財</a:t>
                </a:r>
                <a:r>
                  <a:rPr lang="en-US" altLang="ja-JP" dirty="0" smtClean="0"/>
                  <a:t>2</a:t>
                </a:r>
                <a:r>
                  <a:rPr lang="ja-JP" altLang="en-US" dirty="0" smtClean="0"/>
                  <a:t>に特化 → 世界</a:t>
                </a:r>
                <a:r>
                  <a:rPr lang="ja-JP" altLang="en-US" dirty="0"/>
                  <a:t>全体</a:t>
                </a:r>
                <a:r>
                  <a:rPr lang="ja-JP" altLang="en-US" dirty="0" smtClean="0"/>
                  <a:t>で財</a:t>
                </a:r>
                <a:r>
                  <a:rPr lang="en-US" altLang="ja-JP" dirty="0" smtClean="0"/>
                  <a:t>1</a:t>
                </a:r>
                <a:r>
                  <a:rPr lang="ja-JP" altLang="en-US" dirty="0" smtClean="0"/>
                  <a:t>の供給量は減少＆財</a:t>
                </a:r>
                <a:r>
                  <a:rPr lang="en-US" altLang="ja-JP" dirty="0" smtClean="0"/>
                  <a:t>2</a:t>
                </a:r>
                <a:r>
                  <a:rPr lang="ja-JP" altLang="en-US" dirty="0" smtClean="0"/>
                  <a:t>の供給量は増加</a:t>
                </a:r>
                <a:endParaRPr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199" y="1825625"/>
                <a:ext cx="10715626" cy="4713398"/>
              </a:xfrm>
              <a:blipFill rotWithShape="0">
                <a:blip r:embed="rId2"/>
                <a:stretch>
                  <a:fillRect l="-853" t="-3618" r="-739"/>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29</a:t>
            </a:fld>
            <a:endParaRPr kumimoji="1" lang="ja-JP" altLang="en-US" dirty="0"/>
          </a:p>
        </p:txBody>
      </p:sp>
    </p:spTree>
    <p:extLst>
      <p:ext uri="{BB962C8B-B14F-4D97-AF65-F5344CB8AC3E}">
        <p14:creationId xmlns:p14="http://schemas.microsoft.com/office/powerpoint/2010/main" val="13750769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直接投資と間接投資</a:t>
            </a:r>
            <a:endParaRPr kumimoji="1" lang="ja-JP" altLang="en-US" dirty="0"/>
          </a:p>
        </p:txBody>
      </p:sp>
      <p:sp>
        <p:nvSpPr>
          <p:cNvPr id="3" name="コンテンツ プレースホルダー 2"/>
          <p:cNvSpPr>
            <a:spLocks noGrp="1"/>
          </p:cNvSpPr>
          <p:nvPr>
            <p:ph idx="1"/>
          </p:nvPr>
        </p:nvSpPr>
        <p:spPr/>
        <p:txBody>
          <a:bodyPr/>
          <a:lstStyle/>
          <a:p>
            <a:r>
              <a:rPr lang="ja-JP" altLang="en-US" dirty="0"/>
              <a:t>直接</a:t>
            </a:r>
            <a:r>
              <a:rPr lang="ja-JP" altLang="en-US" dirty="0" smtClean="0"/>
              <a:t>投資：投資先</a:t>
            </a:r>
            <a:r>
              <a:rPr lang="ja-JP" altLang="en-US" dirty="0"/>
              <a:t>企業</a:t>
            </a:r>
            <a:r>
              <a:rPr lang="ja-JP" altLang="en-US" dirty="0" smtClean="0"/>
              <a:t>の経営</a:t>
            </a:r>
            <a:r>
              <a:rPr lang="ja-JP" altLang="en-US" dirty="0"/>
              <a:t>の</a:t>
            </a:r>
            <a:r>
              <a:rPr lang="ja-JP" altLang="en-US" dirty="0" smtClean="0"/>
              <a:t>支配</a:t>
            </a:r>
            <a:r>
              <a:rPr lang="en-US" altLang="ja-JP" dirty="0" smtClean="0"/>
              <a:t>or</a:t>
            </a:r>
            <a:r>
              <a:rPr lang="ja-JP" altLang="en-US" dirty="0" smtClean="0"/>
              <a:t>経営</a:t>
            </a:r>
            <a:r>
              <a:rPr lang="ja-JP" altLang="en-US" dirty="0"/>
              <a:t>への</a:t>
            </a:r>
            <a:r>
              <a:rPr lang="ja-JP" altLang="en-US" dirty="0" smtClean="0"/>
              <a:t>参加を</a:t>
            </a:r>
            <a:r>
              <a:rPr lang="ja-JP" altLang="en-US" dirty="0"/>
              <a:t>目的とした外国への</a:t>
            </a:r>
            <a:r>
              <a:rPr lang="ja-JP" altLang="en-US" dirty="0" smtClean="0"/>
              <a:t>投資</a:t>
            </a:r>
            <a:endParaRPr lang="en-US" altLang="ja-JP" dirty="0" smtClean="0"/>
          </a:p>
          <a:p>
            <a:pPr lvl="1"/>
            <a:r>
              <a:rPr lang="ja-JP" altLang="en-US" dirty="0" smtClean="0"/>
              <a:t>国際</a:t>
            </a:r>
            <a:r>
              <a:rPr lang="ja-JP" altLang="en-US" dirty="0"/>
              <a:t>通貨基金（</a:t>
            </a:r>
            <a:r>
              <a:rPr lang="en-US" altLang="ja-JP" dirty="0"/>
              <a:t>IMF</a:t>
            </a:r>
            <a:r>
              <a:rPr lang="ja-JP" altLang="en-US" dirty="0"/>
              <a:t>）の国際収支</a:t>
            </a:r>
            <a:r>
              <a:rPr lang="ja-JP" altLang="en-US" dirty="0" smtClean="0"/>
              <a:t>マニュアル：「</a:t>
            </a:r>
            <a:r>
              <a:rPr lang="ja-JP" altLang="en-US" dirty="0"/>
              <a:t>ある国の居住者（直接投資家）が、他の国にある企業（直接投資企業）に対して支配または重要な影響を及ぼすことに関連したクロスボーダー投資」と</a:t>
            </a:r>
            <a:r>
              <a:rPr lang="ja-JP" altLang="en-US" dirty="0" smtClean="0"/>
              <a:t>定義</a:t>
            </a:r>
            <a:endParaRPr lang="en-US" altLang="ja-JP" dirty="0" smtClean="0"/>
          </a:p>
          <a:p>
            <a:pPr lvl="1"/>
            <a:r>
              <a:rPr lang="ja-JP" altLang="en-US" dirty="0" smtClean="0"/>
              <a:t>具体的</a:t>
            </a:r>
            <a:r>
              <a:rPr lang="ja-JP" altLang="en-US" dirty="0"/>
              <a:t>には「直接投資家が議決権の</a:t>
            </a:r>
            <a:r>
              <a:rPr lang="en-US" altLang="ja-JP" dirty="0"/>
              <a:t>10</a:t>
            </a:r>
            <a:r>
              <a:rPr lang="ja-JP" altLang="en-US" dirty="0"/>
              <a:t>％以上をもたらすような株式・持分を持つ場合に支配や影響が生じる</a:t>
            </a:r>
            <a:r>
              <a:rPr lang="ja-JP" altLang="en-US" dirty="0" smtClean="0"/>
              <a:t>」</a:t>
            </a:r>
            <a:endParaRPr lang="en-US" altLang="ja-JP" dirty="0"/>
          </a:p>
          <a:p>
            <a:r>
              <a:rPr lang="ja-JP" altLang="en-US" dirty="0" smtClean="0"/>
              <a:t>証券投資：専ら</a:t>
            </a:r>
            <a:r>
              <a:rPr lang="ja-JP" altLang="en-US" dirty="0"/>
              <a:t>投資収益（利子や配当、キャピタル・ゲイン）を得ることを目的とした外国との間の株式や債券の</a:t>
            </a:r>
            <a:r>
              <a:rPr lang="ja-JP" altLang="en-US" dirty="0" smtClean="0"/>
              <a:t>取引</a:t>
            </a:r>
            <a:endParaRPr lang="en-US" altLang="ja-JP" dirty="0" smtClean="0"/>
          </a:p>
          <a:p>
            <a:pPr lvl="1"/>
            <a:r>
              <a:rPr kumimoji="1" lang="ja-JP" altLang="en-US" dirty="0" smtClean="0"/>
              <a:t>直接</a:t>
            </a:r>
            <a:r>
              <a:rPr kumimoji="1" lang="ja-JP" altLang="en-US" dirty="0"/>
              <a:t>投資に</a:t>
            </a:r>
            <a:r>
              <a:rPr kumimoji="1" lang="ja-JP" altLang="en-US" dirty="0" smtClean="0"/>
              <a:t>対して「間接投資」</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a:t>
            </a:fld>
            <a:endParaRPr kumimoji="1" lang="ja-JP" altLang="en-US" dirty="0"/>
          </a:p>
        </p:txBody>
      </p:sp>
    </p:spTree>
    <p:extLst>
      <p:ext uri="{BB962C8B-B14F-4D97-AF65-F5344CB8AC3E}">
        <p14:creationId xmlns:p14="http://schemas.microsoft.com/office/powerpoint/2010/main" val="22401076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財貿易と資本移動の代替性・補完性（つづき）</a:t>
            </a:r>
            <a:endParaRPr kumimoji="1" lang="ja-JP" altLang="en-US" sz="40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617706"/>
              </a:xfrm>
            </p:spPr>
            <p:txBody>
              <a:bodyPr>
                <a:normAutofit fontScale="92500"/>
              </a:bodyPr>
              <a:lstStyle/>
              <a:p>
                <a:r>
                  <a:rPr lang="ja-JP" altLang="en-US" dirty="0" smtClean="0"/>
                  <a:t>→ 財</a:t>
                </a:r>
                <a:r>
                  <a:rPr lang="en-US" altLang="ja-JP" dirty="0" smtClean="0"/>
                  <a:t>1</a:t>
                </a:r>
                <a:r>
                  <a:rPr lang="ja-JP" altLang="en-US" dirty="0" smtClean="0"/>
                  <a:t>（財</a:t>
                </a:r>
                <a:r>
                  <a:rPr lang="en-US" altLang="ja-JP" dirty="0" smtClean="0"/>
                  <a:t>2</a:t>
                </a:r>
                <a:r>
                  <a:rPr lang="ja-JP" altLang="en-US" dirty="0" smtClean="0"/>
                  <a:t>）の世界市場で超過需要（超過供給）</a:t>
                </a:r>
                <a:endParaRPr lang="en-US" altLang="ja-JP" dirty="0" smtClean="0"/>
              </a:p>
              <a:p>
                <a:r>
                  <a:rPr lang="ja-JP" altLang="en-US" dirty="0" smtClean="0"/>
                  <a:t>→ 世界</a:t>
                </a:r>
                <a:r>
                  <a:rPr lang="ja-JP" altLang="en-US" dirty="0"/>
                  <a:t>市場の需給バランスを回復するため</a:t>
                </a:r>
                <a:r>
                  <a:rPr lang="ja-JP" altLang="en-US" dirty="0" smtClean="0"/>
                  <a:t>に、財</a:t>
                </a:r>
                <a:r>
                  <a:rPr lang="en-US" altLang="ja-JP" dirty="0" smtClean="0"/>
                  <a:t>1</a:t>
                </a:r>
                <a:r>
                  <a:rPr lang="ja-JP" altLang="en-US" dirty="0" smtClean="0"/>
                  <a:t>の相対</a:t>
                </a:r>
                <a:r>
                  <a:rPr lang="ja-JP" altLang="en-US" dirty="0"/>
                  <a:t>価格が当初の価格</a:t>
                </a:r>
                <a14:m>
                  <m:oMath xmlns:m="http://schemas.openxmlformats.org/officeDocument/2006/math">
                    <m:r>
                      <a:rPr lang="en-US" altLang="ja-JP" i="1">
                        <a:latin typeface="Cambria Math" panose="02040503050406030204" pitchFamily="18" charset="0"/>
                      </a:rPr>
                      <m:t>𝑝</m:t>
                    </m:r>
                  </m:oMath>
                </a14:m>
                <a:r>
                  <a:rPr lang="ja-JP" altLang="en-US" dirty="0"/>
                  <a:t>から</a:t>
                </a:r>
                <a:r>
                  <a:rPr lang="ja-JP" altLang="en-US" dirty="0" smtClean="0"/>
                  <a:t>上昇</a:t>
                </a:r>
                <a:endParaRPr lang="en-US" altLang="ja-JP" dirty="0" smtClean="0"/>
              </a:p>
              <a:p>
                <a:pPr lvl="1"/>
                <a:r>
                  <a:rPr lang="ja-JP" altLang="en-US" dirty="0" smtClean="0"/>
                  <a:t>財</a:t>
                </a:r>
                <a:r>
                  <a:rPr lang="en-US" altLang="ja-JP" dirty="0" smtClean="0"/>
                  <a:t>1</a:t>
                </a:r>
                <a:r>
                  <a:rPr lang="ja-JP" altLang="en-US" dirty="0" err="1" smtClean="0"/>
                  <a:t>の</a:t>
                </a:r>
                <a:r>
                  <a:rPr lang="ja-JP" altLang="en-US" dirty="0" err="1"/>
                  <a:t>輸</a:t>
                </a:r>
                <a:r>
                  <a:rPr lang="ja-JP" altLang="en-US" dirty="0"/>
                  <a:t>出国である自国にとっては交易条件の</a:t>
                </a:r>
                <a:r>
                  <a:rPr lang="ja-JP" altLang="en-US" dirty="0" smtClean="0"/>
                  <a:t>改善、輸入国</a:t>
                </a:r>
                <a:r>
                  <a:rPr lang="ja-JP" altLang="en-US" dirty="0"/>
                  <a:t>である外国にとって</a:t>
                </a:r>
                <a:r>
                  <a:rPr lang="ja-JP" altLang="en-US" dirty="0" smtClean="0"/>
                  <a:t>は交易</a:t>
                </a:r>
                <a:r>
                  <a:rPr lang="ja-JP" altLang="en-US" dirty="0"/>
                  <a:t>条件の</a:t>
                </a:r>
                <a:r>
                  <a:rPr lang="ja-JP" altLang="en-US" dirty="0" smtClean="0"/>
                  <a:t>悪化</a:t>
                </a:r>
                <a:endParaRPr lang="en-US" altLang="ja-JP" dirty="0" smtClean="0"/>
              </a:p>
              <a:p>
                <a:r>
                  <a:rPr lang="ja-JP" altLang="en-US" dirty="0" smtClean="0"/>
                  <a:t>各国の実質所得</a:t>
                </a:r>
                <a:endParaRPr lang="en-US" altLang="ja-JP" dirty="0" smtClean="0"/>
              </a:p>
              <a:p>
                <a:pPr lvl="1"/>
                <a:r>
                  <a:rPr lang="ja-JP" altLang="en-US" dirty="0"/>
                  <a:t>自国</a:t>
                </a:r>
                <a:r>
                  <a:rPr lang="ja-JP" altLang="en-US" dirty="0" smtClean="0"/>
                  <a:t>：外国</a:t>
                </a:r>
                <a:r>
                  <a:rPr lang="ja-JP" altLang="en-US" dirty="0"/>
                  <a:t>に流出した資本からの投資</a:t>
                </a:r>
                <a:r>
                  <a:rPr lang="ja-JP" altLang="en-US" dirty="0" smtClean="0"/>
                  <a:t>収益＆交易</a:t>
                </a:r>
                <a:r>
                  <a:rPr lang="ja-JP" altLang="en-US" dirty="0"/>
                  <a:t>条件の</a:t>
                </a:r>
                <a:r>
                  <a:rPr lang="ja-JP" altLang="en-US" dirty="0" smtClean="0"/>
                  <a:t>改善 → 必ず増加</a:t>
                </a:r>
                <a:endParaRPr lang="en-US" altLang="ja-JP" dirty="0" smtClean="0"/>
              </a:p>
              <a:p>
                <a:pPr lvl="1"/>
                <a:r>
                  <a:rPr lang="ja-JP" altLang="en-US" dirty="0" smtClean="0"/>
                  <a:t>外国：交易</a:t>
                </a:r>
                <a:r>
                  <a:rPr lang="ja-JP" altLang="en-US" dirty="0"/>
                  <a:t>条件の</a:t>
                </a:r>
                <a:r>
                  <a:rPr lang="ja-JP" altLang="en-US" dirty="0" smtClean="0"/>
                  <a:t>悪化</a:t>
                </a:r>
                <a:r>
                  <a:rPr lang="ja-JP" altLang="en-US" dirty="0"/>
                  <a:t>の</a:t>
                </a:r>
                <a:r>
                  <a:rPr lang="ja-JP" altLang="en-US" dirty="0" smtClean="0"/>
                  <a:t>影響により、資本</a:t>
                </a:r>
                <a:r>
                  <a:rPr lang="ja-JP" altLang="en-US" dirty="0"/>
                  <a:t>移動の自由化による実質所得の増加の</a:t>
                </a:r>
                <a:r>
                  <a:rPr lang="ja-JP" altLang="en-US" dirty="0" smtClean="0"/>
                  <a:t>効果は削がれる</a:t>
                </a:r>
                <a:endParaRPr lang="en-US" altLang="ja-JP" dirty="0" smtClean="0"/>
              </a:p>
              <a:p>
                <a:r>
                  <a:rPr lang="ja-JP" altLang="en-US" dirty="0" smtClean="0"/>
                  <a:t>外国の実質</a:t>
                </a:r>
                <a:r>
                  <a:rPr lang="ja-JP" altLang="en-US" dirty="0"/>
                  <a:t>所得</a:t>
                </a:r>
                <a:r>
                  <a:rPr lang="ja-JP" altLang="en-US" dirty="0" smtClean="0"/>
                  <a:t>がネットで増加</a:t>
                </a:r>
                <a:r>
                  <a:rPr lang="ja-JP" altLang="en-US" dirty="0"/>
                  <a:t>するならば</a:t>
                </a:r>
                <a:r>
                  <a:rPr lang="ja-JP" altLang="en-US" dirty="0" smtClean="0"/>
                  <a:t>、</a:t>
                </a:r>
                <a:r>
                  <a:rPr lang="ja-JP" altLang="en-US" dirty="0"/>
                  <a:t>両国</a:t>
                </a:r>
                <a:r>
                  <a:rPr lang="ja-JP" altLang="en-US" dirty="0" smtClean="0"/>
                  <a:t>で輸入</a:t>
                </a:r>
                <a:r>
                  <a:rPr lang="ja-JP" altLang="en-US" dirty="0"/>
                  <a:t>は</a:t>
                </a:r>
                <a:r>
                  <a:rPr lang="ja-JP" altLang="en-US" dirty="0" smtClean="0"/>
                  <a:t>増加</a:t>
                </a:r>
                <a:endParaRPr lang="en-US" altLang="ja-JP" dirty="0" smtClean="0"/>
              </a:p>
              <a:p>
                <a:r>
                  <a:rPr lang="ja-JP" altLang="en-US" dirty="0" smtClean="0"/>
                  <a:t>→ 国際資本移動によって貿易は増加（資本移動と国際貿易は補完的）</a:t>
                </a:r>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617706"/>
              </a:xfrm>
              <a:blipFill rotWithShape="0">
                <a:blip r:embed="rId2"/>
                <a:stretch>
                  <a:fillRect l="-928" t="-2507" r="-63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30</a:t>
            </a:fld>
            <a:endParaRPr kumimoji="1" lang="ja-JP" altLang="en-US" dirty="0"/>
          </a:p>
        </p:txBody>
      </p:sp>
    </p:spTree>
    <p:extLst>
      <p:ext uri="{BB962C8B-B14F-4D97-AF65-F5344CB8AC3E}">
        <p14:creationId xmlns:p14="http://schemas.microsoft.com/office/powerpoint/2010/main" val="35154449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国</a:t>
            </a:r>
            <a:r>
              <a:rPr lang="ja-JP" altLang="en-US" dirty="0"/>
              <a:t>際</a:t>
            </a:r>
            <a:r>
              <a:rPr lang="ja-JP" altLang="en-US" dirty="0" smtClean="0"/>
              <a:t>労働</a:t>
            </a:r>
            <a:r>
              <a:rPr lang="ja-JP" altLang="en-US" dirty="0"/>
              <a:t>移動</a:t>
            </a:r>
            <a:endParaRPr kumimoji="1" lang="ja-JP" altLang="en-US" dirty="0"/>
          </a:p>
        </p:txBody>
      </p:sp>
      <p:sp>
        <p:nvSpPr>
          <p:cNvPr id="3" name="コンテンツ プレースホルダー 2"/>
          <p:cNvSpPr>
            <a:spLocks noGrp="1"/>
          </p:cNvSpPr>
          <p:nvPr>
            <p:ph idx="1"/>
          </p:nvPr>
        </p:nvSpPr>
        <p:spPr/>
        <p:txBody>
          <a:bodyPr/>
          <a:lstStyle/>
          <a:p>
            <a:r>
              <a:rPr lang="ja-JP" altLang="en-US" dirty="0"/>
              <a:t>国際的な労働移動の現状</a:t>
            </a:r>
          </a:p>
          <a:p>
            <a:pPr lvl="1"/>
            <a:r>
              <a:rPr lang="ja-JP" altLang="en-US" dirty="0"/>
              <a:t>外国人労働者の割合：欧米諸国では高い</a:t>
            </a:r>
            <a:endParaRPr lang="en-US" altLang="ja-JP" dirty="0"/>
          </a:p>
          <a:p>
            <a:pPr lvl="2"/>
            <a:r>
              <a:rPr lang="ja-JP" altLang="en-US" dirty="0"/>
              <a:t>高度な技術・知識を有する人材の受け入れ促進のための制度改正</a:t>
            </a:r>
            <a:endParaRPr lang="en-US" altLang="ja-JP" dirty="0"/>
          </a:p>
          <a:p>
            <a:pPr lvl="1"/>
            <a:r>
              <a:rPr lang="ja-JP" altLang="en-US" dirty="0"/>
              <a:t>日本：他国に比べると外国人労働者の割合は低いが，増加</a:t>
            </a:r>
            <a:r>
              <a:rPr lang="ja-JP" altLang="en-US" dirty="0" smtClean="0"/>
              <a:t>傾向</a:t>
            </a:r>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31</a:t>
            </a:fld>
            <a:endParaRPr kumimoji="1" lang="ja-JP" altLang="en-US" dirty="0"/>
          </a:p>
        </p:txBody>
      </p:sp>
      <p:pic>
        <p:nvPicPr>
          <p:cNvPr id="5" name="図 4"/>
          <p:cNvPicPr>
            <a:picLocks noChangeAspect="1"/>
          </p:cNvPicPr>
          <p:nvPr/>
        </p:nvPicPr>
        <p:blipFill>
          <a:blip r:embed="rId2"/>
          <a:stretch>
            <a:fillRect/>
          </a:stretch>
        </p:blipFill>
        <p:spPr>
          <a:xfrm>
            <a:off x="1068454" y="3441094"/>
            <a:ext cx="8756157" cy="2935926"/>
          </a:xfrm>
          <a:prstGeom prst="rect">
            <a:avLst/>
          </a:prstGeom>
        </p:spPr>
      </p:pic>
      <p:sp>
        <p:nvSpPr>
          <p:cNvPr id="6" name="正方形/長方形 5"/>
          <p:cNvSpPr/>
          <p:nvPr/>
        </p:nvSpPr>
        <p:spPr>
          <a:xfrm>
            <a:off x="9824611" y="5453690"/>
            <a:ext cx="2202024" cy="923330"/>
          </a:xfrm>
          <a:prstGeom prst="rect">
            <a:avLst/>
          </a:prstGeom>
        </p:spPr>
        <p:txBody>
          <a:bodyPr wrap="square">
            <a:spAutoFit/>
          </a:bodyPr>
          <a:lstStyle/>
          <a:p>
            <a:r>
              <a:rPr lang="ja-JP" altLang="en-US" dirty="0"/>
              <a:t>労働政策研究・研修</a:t>
            </a:r>
            <a:r>
              <a:rPr lang="ja-JP" altLang="en-US" dirty="0" smtClean="0"/>
              <a:t>機構</a:t>
            </a:r>
            <a:r>
              <a:rPr lang="en-US" altLang="ja-JP" dirty="0" smtClean="0"/>
              <a:t>『</a:t>
            </a:r>
            <a:r>
              <a:rPr lang="ja-JP" altLang="en-US" dirty="0"/>
              <a:t>データブック国際労働比較</a:t>
            </a:r>
            <a:r>
              <a:rPr lang="en-US" altLang="ja-JP" dirty="0"/>
              <a:t>2017』</a:t>
            </a:r>
            <a:endParaRPr lang="ja-JP" altLang="en-US" dirty="0"/>
          </a:p>
        </p:txBody>
      </p:sp>
    </p:spTree>
    <p:extLst>
      <p:ext uri="{BB962C8B-B14F-4D97-AF65-F5344CB8AC3E}">
        <p14:creationId xmlns:p14="http://schemas.microsoft.com/office/powerpoint/2010/main" val="20589059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国</a:t>
            </a:r>
            <a:r>
              <a:rPr lang="ja-JP" altLang="en-US" dirty="0"/>
              <a:t>際</a:t>
            </a:r>
            <a:r>
              <a:rPr lang="ja-JP" altLang="en-US" smtClean="0"/>
              <a:t>労働移動（つづき）</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a:t>厚生労働省「外国人雇用状況」の届出</a:t>
            </a:r>
            <a:r>
              <a:rPr lang="ja-JP" altLang="en-US" dirty="0" smtClean="0"/>
              <a:t>状況</a:t>
            </a:r>
            <a:endParaRPr lang="en-US" altLang="ja-JP" dirty="0" smtClean="0"/>
          </a:p>
          <a:p>
            <a:pPr lvl="1"/>
            <a:r>
              <a:rPr lang="en-US" altLang="ja-JP" dirty="0" smtClean="0"/>
              <a:t>2016</a:t>
            </a:r>
            <a:r>
              <a:rPr lang="ja-JP" altLang="en-US" dirty="0" smtClean="0"/>
              <a:t>年</a:t>
            </a:r>
            <a:r>
              <a:rPr lang="en-US" altLang="ja-JP" dirty="0" smtClean="0"/>
              <a:t>10</a:t>
            </a:r>
            <a:r>
              <a:rPr lang="ja-JP" altLang="en-US" dirty="0" smtClean="0"/>
              <a:t>月末時点で日本で働く外国人：</a:t>
            </a:r>
            <a:r>
              <a:rPr lang="en-US" altLang="ja-JP" dirty="0" smtClean="0"/>
              <a:t>108</a:t>
            </a:r>
            <a:r>
              <a:rPr lang="ja-JP" altLang="en-US" dirty="0" smtClean="0"/>
              <a:t>万</a:t>
            </a:r>
            <a:r>
              <a:rPr lang="en-US" altLang="ja-JP" dirty="0" smtClean="0"/>
              <a:t>3769</a:t>
            </a:r>
            <a:r>
              <a:rPr lang="ja-JP" altLang="en-US" dirty="0" smtClean="0"/>
              <a:t>人（</a:t>
            </a:r>
            <a:r>
              <a:rPr lang="en-US" altLang="ja-JP" dirty="0" smtClean="0"/>
              <a:t>100</a:t>
            </a:r>
            <a:r>
              <a:rPr lang="ja-JP" altLang="en-US" dirty="0" smtClean="0"/>
              <a:t>万人超は初）、前年同期比</a:t>
            </a:r>
            <a:r>
              <a:rPr lang="en-US" altLang="ja-JP" dirty="0" smtClean="0"/>
              <a:t>19.4%</a:t>
            </a:r>
            <a:r>
              <a:rPr lang="ja-JP" altLang="en-US" dirty="0" smtClean="0"/>
              <a:t>増加、</a:t>
            </a:r>
            <a:r>
              <a:rPr lang="en-US" altLang="ja-JP" dirty="0" smtClean="0"/>
              <a:t>4</a:t>
            </a:r>
            <a:r>
              <a:rPr lang="ja-JP" altLang="en-US" dirty="0" smtClean="0"/>
              <a:t>年連続で過去最高を更新</a:t>
            </a:r>
            <a:endParaRPr lang="en-US" altLang="ja-JP" dirty="0" smtClean="0"/>
          </a:p>
          <a:p>
            <a:pPr lvl="1"/>
            <a:r>
              <a:rPr lang="ja-JP" altLang="en-US" dirty="0" smtClean="0"/>
              <a:t>特徴</a:t>
            </a:r>
            <a:endParaRPr lang="en-US" altLang="ja-JP" dirty="0" smtClean="0"/>
          </a:p>
          <a:p>
            <a:pPr lvl="2"/>
            <a:r>
              <a:rPr lang="ja-JP" altLang="en-US" dirty="0" smtClean="0"/>
              <a:t>技能実習生：</a:t>
            </a:r>
            <a:r>
              <a:rPr lang="en-US" altLang="ja-JP" dirty="0"/>
              <a:t>21</a:t>
            </a:r>
            <a:r>
              <a:rPr lang="ja-JP" altLang="en-US" dirty="0"/>
              <a:t>万</a:t>
            </a:r>
            <a:r>
              <a:rPr lang="en-US" altLang="ja-JP" dirty="0"/>
              <a:t>1108</a:t>
            </a:r>
            <a:r>
              <a:rPr lang="ja-JP" altLang="en-US" dirty="0" smtClean="0"/>
              <a:t>人（</a:t>
            </a:r>
            <a:r>
              <a:rPr lang="ja-JP" altLang="en-US" dirty="0"/>
              <a:t>前年同期比</a:t>
            </a:r>
            <a:r>
              <a:rPr lang="en-US" altLang="ja-JP" dirty="0" smtClean="0"/>
              <a:t>25.4%</a:t>
            </a:r>
            <a:r>
              <a:rPr lang="ja-JP" altLang="en-US" dirty="0" smtClean="0"/>
              <a:t>増）</a:t>
            </a:r>
            <a:endParaRPr lang="en-US" altLang="ja-JP" dirty="0" smtClean="0"/>
          </a:p>
          <a:p>
            <a:pPr lvl="2"/>
            <a:r>
              <a:rPr lang="ja-JP" altLang="en-US" dirty="0" smtClean="0"/>
              <a:t>留学生：</a:t>
            </a:r>
            <a:r>
              <a:rPr lang="en-US" altLang="ja-JP" dirty="0" smtClean="0"/>
              <a:t>20</a:t>
            </a:r>
            <a:r>
              <a:rPr lang="ja-JP" altLang="en-US" dirty="0" smtClean="0"/>
              <a:t>万</a:t>
            </a:r>
            <a:r>
              <a:rPr lang="en-US" altLang="ja-JP" dirty="0" smtClean="0"/>
              <a:t>9657</a:t>
            </a:r>
            <a:r>
              <a:rPr lang="ja-JP" altLang="en-US" dirty="0" smtClean="0"/>
              <a:t>人（</a:t>
            </a:r>
            <a:r>
              <a:rPr lang="en-US" altLang="ja-JP" dirty="0" smtClean="0"/>
              <a:t>25.0%</a:t>
            </a:r>
            <a:r>
              <a:rPr lang="ja-JP" altLang="en-US" dirty="0" smtClean="0"/>
              <a:t>増）</a:t>
            </a:r>
            <a:endParaRPr lang="en-US" altLang="ja-JP" dirty="0" smtClean="0"/>
          </a:p>
          <a:p>
            <a:pPr lvl="2"/>
            <a:r>
              <a:rPr lang="ja-JP" altLang="en-US" dirty="0" smtClean="0"/>
              <a:t>専門的</a:t>
            </a:r>
            <a:r>
              <a:rPr lang="ja-JP" altLang="en-US" dirty="0"/>
              <a:t>・技術的分野</a:t>
            </a:r>
            <a:r>
              <a:rPr lang="ja-JP" altLang="en-US" dirty="0" smtClean="0"/>
              <a:t>の高度人材：</a:t>
            </a:r>
            <a:r>
              <a:rPr lang="en-US" altLang="ja-JP" dirty="0" smtClean="0"/>
              <a:t>20%</a:t>
            </a:r>
            <a:r>
              <a:rPr lang="ja-JP" altLang="en-US" dirty="0" smtClean="0"/>
              <a:t>超</a:t>
            </a:r>
            <a:r>
              <a:rPr lang="ja-JP" altLang="en-US" dirty="0"/>
              <a:t>の</a:t>
            </a:r>
            <a:r>
              <a:rPr lang="ja-JP" altLang="en-US" dirty="0" smtClean="0"/>
              <a:t>増加</a:t>
            </a:r>
            <a:endParaRPr lang="en-US" altLang="ja-JP" dirty="0" smtClean="0"/>
          </a:p>
          <a:p>
            <a:pPr lvl="1"/>
            <a:r>
              <a:rPr lang="ja-JP" altLang="en-US" dirty="0" smtClean="0"/>
              <a:t>国別</a:t>
            </a:r>
            <a:endParaRPr lang="en-US" altLang="ja-JP" dirty="0" smtClean="0"/>
          </a:p>
          <a:p>
            <a:pPr marL="1371600" lvl="2" indent="-457200">
              <a:buFont typeface="+mj-lt"/>
              <a:buAutoNum type="arabicPeriod"/>
            </a:pPr>
            <a:r>
              <a:rPr lang="ja-JP" altLang="en-US" dirty="0" smtClean="0"/>
              <a:t>中国：</a:t>
            </a:r>
            <a:r>
              <a:rPr lang="en-US" altLang="ja-JP" dirty="0" smtClean="0"/>
              <a:t>34</a:t>
            </a:r>
            <a:r>
              <a:rPr lang="ja-JP" altLang="en-US" dirty="0" smtClean="0"/>
              <a:t>万</a:t>
            </a:r>
            <a:r>
              <a:rPr lang="en-US" altLang="ja-JP" dirty="0" smtClean="0"/>
              <a:t>4658</a:t>
            </a:r>
            <a:r>
              <a:rPr lang="ja-JP" altLang="en-US" dirty="0" smtClean="0"/>
              <a:t>人</a:t>
            </a:r>
            <a:r>
              <a:rPr lang="ja-JP" altLang="en-US" dirty="0"/>
              <a:t>（全体</a:t>
            </a:r>
            <a:r>
              <a:rPr lang="ja-JP" altLang="en-US" dirty="0" smtClean="0"/>
              <a:t>の</a:t>
            </a:r>
            <a:r>
              <a:rPr lang="en-US" altLang="ja-JP" dirty="0" smtClean="0"/>
              <a:t>31.8%</a:t>
            </a:r>
            <a:r>
              <a:rPr lang="ja-JP" altLang="en-US" dirty="0" smtClean="0"/>
              <a:t>）</a:t>
            </a:r>
            <a:endParaRPr lang="en-US" altLang="ja-JP" dirty="0" smtClean="0"/>
          </a:p>
          <a:p>
            <a:pPr marL="1371600" lvl="2" indent="-457200">
              <a:buFont typeface="+mj-lt"/>
              <a:buAutoNum type="arabicPeriod"/>
            </a:pPr>
            <a:r>
              <a:rPr lang="ja-JP" altLang="en-US" dirty="0" smtClean="0"/>
              <a:t>ベトナム：</a:t>
            </a:r>
            <a:r>
              <a:rPr lang="en-US" altLang="ja-JP" dirty="0" smtClean="0"/>
              <a:t>17</a:t>
            </a:r>
            <a:r>
              <a:rPr lang="ja-JP" altLang="en-US" dirty="0" smtClean="0"/>
              <a:t>万</a:t>
            </a:r>
            <a:r>
              <a:rPr lang="en-US" altLang="ja-JP" dirty="0" smtClean="0"/>
              <a:t>2018</a:t>
            </a:r>
            <a:r>
              <a:rPr lang="ja-JP" altLang="en-US" dirty="0" smtClean="0"/>
              <a:t>人（</a:t>
            </a:r>
            <a:r>
              <a:rPr lang="en-US" altLang="ja-JP" dirty="0" smtClean="0"/>
              <a:t>15.9%</a:t>
            </a:r>
            <a:r>
              <a:rPr lang="ja-JP" altLang="en-US" dirty="0" smtClean="0"/>
              <a:t>）</a:t>
            </a:r>
            <a:endParaRPr lang="en-US" altLang="ja-JP" dirty="0" smtClean="0"/>
          </a:p>
          <a:p>
            <a:pPr marL="1371600" lvl="2" indent="-457200">
              <a:buFont typeface="+mj-lt"/>
              <a:buAutoNum type="arabicPeriod"/>
            </a:pPr>
            <a:r>
              <a:rPr lang="ja-JP" altLang="en-US" dirty="0" smtClean="0"/>
              <a:t>フィリピン</a:t>
            </a:r>
            <a:r>
              <a:rPr lang="en-US" altLang="ja-JP" dirty="0" smtClean="0"/>
              <a:t>12</a:t>
            </a:r>
            <a:r>
              <a:rPr lang="ja-JP" altLang="en-US" dirty="0" smtClean="0"/>
              <a:t>万</a:t>
            </a:r>
            <a:r>
              <a:rPr lang="en-US" altLang="ja-JP" dirty="0" smtClean="0"/>
              <a:t>7518</a:t>
            </a:r>
            <a:r>
              <a:rPr lang="ja-JP" altLang="en-US" dirty="0" smtClean="0"/>
              <a:t>人（</a:t>
            </a:r>
            <a:r>
              <a:rPr lang="en-US" altLang="ja-JP" dirty="0" smtClean="0"/>
              <a:t>11.8%</a:t>
            </a:r>
            <a:r>
              <a:rPr lang="ja-JP" altLang="en-US" dirty="0" smtClean="0"/>
              <a:t>）</a:t>
            </a:r>
            <a:endParaRPr lang="en-US" altLang="ja-JP" dirty="0" smtClean="0"/>
          </a:p>
          <a:p>
            <a:pPr lvl="2"/>
            <a:r>
              <a:rPr lang="ja-JP" altLang="en-US" dirty="0" smtClean="0"/>
              <a:t>前年</a:t>
            </a:r>
            <a:r>
              <a:rPr lang="ja-JP" altLang="en-US" dirty="0"/>
              <a:t>比伸び率が最も高かったのはベトナム</a:t>
            </a:r>
            <a:r>
              <a:rPr lang="ja-JP" altLang="en-US" dirty="0" smtClean="0"/>
              <a:t>（</a:t>
            </a:r>
            <a:r>
              <a:rPr lang="en-US" altLang="ja-JP" dirty="0" smtClean="0"/>
              <a:t>56.4%</a:t>
            </a:r>
            <a:r>
              <a:rPr lang="ja-JP" altLang="en-US" dirty="0" smtClean="0"/>
              <a:t>増</a:t>
            </a:r>
            <a:r>
              <a:rPr lang="ja-JP" altLang="en-US" dirty="0"/>
              <a:t>）、次いでネパール</a:t>
            </a:r>
            <a:r>
              <a:rPr lang="ja-JP" altLang="en-US" dirty="0" smtClean="0"/>
              <a:t>（</a:t>
            </a:r>
            <a:r>
              <a:rPr lang="en-US" altLang="ja-JP" dirty="0" smtClean="0"/>
              <a:t>35.1%</a:t>
            </a:r>
            <a:r>
              <a:rPr lang="ja-JP" altLang="en-US" dirty="0" smtClean="0"/>
              <a:t>増）</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32</a:t>
            </a:fld>
            <a:endParaRPr kumimoji="1" lang="ja-JP" altLang="en-US" dirty="0"/>
          </a:p>
        </p:txBody>
      </p:sp>
    </p:spTree>
    <p:extLst>
      <p:ext uri="{BB962C8B-B14F-4D97-AF65-F5344CB8AC3E}">
        <p14:creationId xmlns:p14="http://schemas.microsoft.com/office/powerpoint/2010/main" val="574128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国際労働移動（つづき）</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日本の外国人</a:t>
            </a:r>
            <a:r>
              <a:rPr lang="ja-JP" altLang="en-US" dirty="0"/>
              <a:t>労働者</a:t>
            </a:r>
            <a:r>
              <a:rPr lang="ja-JP" altLang="en-US" dirty="0" smtClean="0"/>
              <a:t>の受け入れについて</a:t>
            </a:r>
            <a:endParaRPr lang="en-US" altLang="ja-JP" dirty="0" smtClean="0"/>
          </a:p>
          <a:p>
            <a:pPr lvl="1"/>
            <a:r>
              <a:rPr lang="ja-JP" altLang="en-US" dirty="0" smtClean="0"/>
              <a:t>少子</a:t>
            </a:r>
            <a:r>
              <a:rPr lang="ja-JP" altLang="en-US" dirty="0"/>
              <a:t>高齢化による労働力不足への対応として，外国人労働の受け入れ促進も検討</a:t>
            </a:r>
          </a:p>
          <a:p>
            <a:pPr lvl="1"/>
            <a:r>
              <a:rPr lang="ja-JP" altLang="en-US" dirty="0"/>
              <a:t>経済連携</a:t>
            </a:r>
            <a:r>
              <a:rPr lang="ja-JP" altLang="en-US" dirty="0" smtClean="0"/>
              <a:t>協定（</a:t>
            </a:r>
            <a:r>
              <a:rPr lang="en-US" altLang="ja-JP" dirty="0" smtClean="0"/>
              <a:t>EPA</a:t>
            </a:r>
            <a:r>
              <a:rPr lang="ja-JP" altLang="en-US" dirty="0" smtClean="0"/>
              <a:t>）に</a:t>
            </a:r>
            <a:r>
              <a:rPr lang="ja-JP" altLang="en-US" dirty="0"/>
              <a:t>基づく，看護師・介護士の受け入れ（インドネシア、</a:t>
            </a:r>
            <a:r>
              <a:rPr lang="ja-JP" altLang="en-US" dirty="0" smtClean="0"/>
              <a:t>フィリピン、ベトナム）</a:t>
            </a:r>
            <a:endParaRPr lang="ja-JP" altLang="en-US" dirty="0"/>
          </a:p>
          <a:p>
            <a:pPr lvl="1"/>
            <a:r>
              <a:rPr lang="ja-JP" altLang="en-US" dirty="0"/>
              <a:t>不法滞在，外国人犯罪などの懸念</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33</a:t>
            </a:fld>
            <a:endParaRPr kumimoji="1" lang="ja-JP" altLang="en-US" dirty="0"/>
          </a:p>
        </p:txBody>
      </p:sp>
    </p:spTree>
    <p:extLst>
      <p:ext uri="{BB962C8B-B14F-4D97-AF65-F5344CB8AC3E}">
        <p14:creationId xmlns:p14="http://schemas.microsoft.com/office/powerpoint/2010/main" val="796010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国際労働移動（つづき）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国際的な労働移動の発生要因</a:t>
            </a:r>
          </a:p>
          <a:p>
            <a:pPr lvl="1"/>
            <a:r>
              <a:rPr lang="ja-JP" altLang="en-US" dirty="0"/>
              <a:t>技能獲得</a:t>
            </a:r>
          </a:p>
          <a:p>
            <a:pPr lvl="1"/>
            <a:r>
              <a:rPr lang="ja-JP" altLang="en-US" dirty="0"/>
              <a:t>興行活動</a:t>
            </a:r>
          </a:p>
          <a:p>
            <a:pPr lvl="1"/>
            <a:r>
              <a:rPr lang="ja-JP" altLang="en-US" dirty="0"/>
              <a:t>研究者の在外研究</a:t>
            </a:r>
          </a:p>
          <a:p>
            <a:pPr lvl="1"/>
            <a:r>
              <a:rPr lang="ja-JP" altLang="en-US" dirty="0"/>
              <a:t>高賃金の獲得・・・発展途上国から先進国への労働移動の主</a:t>
            </a:r>
            <a:r>
              <a:rPr lang="ja-JP" altLang="en-US" dirty="0" smtClean="0"/>
              <a:t>要因 → 国際資本移動の古典的理論（マクドゥーガル・モデル）を</a:t>
            </a:r>
            <a:r>
              <a:rPr lang="ja-JP" altLang="en-US" dirty="0" smtClean="0"/>
              <a:t>応用</a:t>
            </a:r>
            <a:endParaRPr lang="en-US" altLang="ja-JP" dirty="0" smtClean="0"/>
          </a:p>
          <a:p>
            <a:r>
              <a:rPr kumimoji="1" lang="ja-JP" altLang="en-US" dirty="0" smtClean="0"/>
              <a:t>労働の国際的な移動：資本の移動と異なる点が存在</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34</a:t>
            </a:fld>
            <a:endParaRPr kumimoji="1" lang="ja-JP" altLang="en-US" dirty="0"/>
          </a:p>
        </p:txBody>
      </p:sp>
    </p:spTree>
    <p:extLst>
      <p:ext uri="{BB962C8B-B14F-4D97-AF65-F5344CB8AC3E}">
        <p14:creationId xmlns:p14="http://schemas.microsoft.com/office/powerpoint/2010/main" val="9546630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国際労働移動（つづき）</a:t>
            </a:r>
            <a:endParaRPr kumimoji="1" lang="ja-JP" altLang="en-US" dirty="0"/>
          </a:p>
        </p:txBody>
      </p:sp>
      <p:sp>
        <p:nvSpPr>
          <p:cNvPr id="3" name="コンテンツ プレースホルダー 2"/>
          <p:cNvSpPr>
            <a:spLocks noGrp="1"/>
          </p:cNvSpPr>
          <p:nvPr>
            <p:ph idx="1"/>
          </p:nvPr>
        </p:nvSpPr>
        <p:spPr>
          <a:xfrm>
            <a:off x="838200" y="1825625"/>
            <a:ext cx="10515600" cy="4895852"/>
          </a:xfrm>
        </p:spPr>
        <p:txBody>
          <a:bodyPr>
            <a:normAutofit fontScale="92500"/>
          </a:bodyPr>
          <a:lstStyle/>
          <a:p>
            <a:r>
              <a:rPr kumimoji="1" lang="ja-JP" altLang="en-US" dirty="0" smtClean="0"/>
              <a:t>国際資本移動と国際労働移動の相違点：</a:t>
            </a:r>
            <a:endParaRPr kumimoji="1" lang="en-US" altLang="ja-JP" dirty="0" smtClean="0"/>
          </a:p>
          <a:p>
            <a:pPr marL="914400" lvl="1" indent="-457200">
              <a:buFont typeface="+mj-lt"/>
              <a:buAutoNum type="arabicPeriod"/>
            </a:pPr>
            <a:r>
              <a:rPr kumimoji="1" lang="ja-JP" altLang="en-US" dirty="0" smtClean="0"/>
              <a:t>労働には失業が存在する可能性</a:t>
            </a:r>
            <a:endParaRPr kumimoji="1" lang="en-US" altLang="ja-JP" dirty="0" smtClean="0"/>
          </a:p>
          <a:p>
            <a:pPr lvl="2"/>
            <a:r>
              <a:rPr lang="ja-JP" altLang="en-US" dirty="0" smtClean="0"/>
              <a:t>最低賃金制度</a:t>
            </a:r>
            <a:endParaRPr lang="en-US" altLang="ja-JP" dirty="0" smtClean="0"/>
          </a:p>
          <a:p>
            <a:pPr lvl="2"/>
            <a:r>
              <a:rPr kumimoji="1" lang="ja-JP" altLang="en-US" dirty="0" smtClean="0"/>
              <a:t>資本：原則として海外に進出したものは完全雇用</a:t>
            </a:r>
            <a:endParaRPr kumimoji="1" lang="en-US" altLang="ja-JP" dirty="0" smtClean="0"/>
          </a:p>
          <a:p>
            <a:pPr marL="914400" lvl="1" indent="-457200">
              <a:buFont typeface="+mj-lt"/>
              <a:buAutoNum type="arabicPeriod"/>
            </a:pPr>
            <a:r>
              <a:rPr lang="ja-JP" altLang="en-US" dirty="0" smtClean="0"/>
              <a:t>移民労働者の就く仕事：サービス産業が多い</a:t>
            </a:r>
            <a:endParaRPr lang="en-US" altLang="ja-JP" dirty="0" smtClean="0"/>
          </a:p>
          <a:p>
            <a:pPr lvl="2"/>
            <a:r>
              <a:rPr lang="ja-JP" altLang="en-US" dirty="0" smtClean="0"/>
              <a:t>サービス産業：非貿易財</a:t>
            </a:r>
            <a:endParaRPr lang="en-US" altLang="ja-JP" dirty="0" smtClean="0"/>
          </a:p>
          <a:p>
            <a:pPr marL="914400" lvl="1" indent="-457200">
              <a:buFont typeface="+mj-lt"/>
              <a:buAutoNum type="arabicPeriod"/>
            </a:pPr>
            <a:r>
              <a:rPr kumimoji="1" lang="ja-JP" altLang="en-US" dirty="0" smtClean="0"/>
              <a:t>長期的には、資本移動は企業の利潤最大化と関係するのに対して、労働移動は家計の効用最大化に基づく</a:t>
            </a:r>
            <a:endParaRPr kumimoji="1" lang="en-US" altLang="ja-JP" dirty="0" smtClean="0"/>
          </a:p>
          <a:p>
            <a:pPr lvl="2"/>
            <a:r>
              <a:rPr lang="ja-JP" altLang="en-US" dirty="0"/>
              <a:t>短期的</a:t>
            </a:r>
            <a:r>
              <a:rPr lang="ja-JP" altLang="en-US" dirty="0" smtClean="0"/>
              <a:t>には、要素価格がより多く得られる国に移動する点では資本移動と労働移動は同様</a:t>
            </a:r>
            <a:endParaRPr lang="en-US" altLang="ja-JP" dirty="0" smtClean="0"/>
          </a:p>
          <a:p>
            <a:pPr marL="914400" lvl="1" indent="-457200">
              <a:buFont typeface="+mj-lt"/>
              <a:buAutoNum type="arabicPeriod"/>
            </a:pPr>
            <a:r>
              <a:rPr kumimoji="1" lang="ja-JP" altLang="en-US" dirty="0"/>
              <a:t>労働者</a:t>
            </a:r>
            <a:r>
              <a:rPr kumimoji="1" lang="ja-JP" altLang="en-US" dirty="0" smtClean="0"/>
              <a:t>には質の差が存在</a:t>
            </a:r>
            <a:endParaRPr kumimoji="1" lang="en-US" altLang="ja-JP" dirty="0" smtClean="0"/>
          </a:p>
          <a:p>
            <a:pPr lvl="2"/>
            <a:r>
              <a:rPr lang="ja-JP" altLang="en-US" dirty="0" smtClean="0"/>
              <a:t>熟練</a:t>
            </a:r>
            <a:r>
              <a:rPr lang="ja-JP" altLang="en-US" dirty="0"/>
              <a:t>労働</a:t>
            </a:r>
            <a:r>
              <a:rPr lang="ja-JP" altLang="en-US" dirty="0" smtClean="0"/>
              <a:t>と非熟練労働</a:t>
            </a:r>
            <a:endParaRPr lang="en-US" altLang="ja-JP" dirty="0" smtClean="0"/>
          </a:p>
          <a:p>
            <a:pPr lvl="2"/>
            <a:r>
              <a:rPr lang="ja-JP" altLang="en-US" dirty="0" smtClean="0"/>
              <a:t>頭脳</a:t>
            </a:r>
            <a:r>
              <a:rPr lang="ja-JP" altLang="en-US" dirty="0"/>
              <a:t>流出</a:t>
            </a:r>
            <a:endParaRPr lang="en-US" altLang="ja-JP" dirty="0" smtClean="0"/>
          </a:p>
          <a:p>
            <a:pPr marL="914400" lvl="1" indent="-457200">
              <a:buFont typeface="+mj-lt"/>
              <a:buAutoNum type="arabicPeriod"/>
            </a:pPr>
            <a:r>
              <a:rPr kumimoji="1" lang="ja-JP" altLang="en-US" dirty="0" smtClean="0"/>
              <a:t>文化的な背景を異にするヒトの移動 → </a:t>
            </a:r>
            <a:r>
              <a:rPr lang="ja-JP" altLang="en-US" dirty="0"/>
              <a:t>負</a:t>
            </a:r>
            <a:r>
              <a:rPr lang="ja-JP" altLang="en-US" dirty="0" smtClean="0"/>
              <a:t>の外部性が発生する可能性</a:t>
            </a:r>
            <a:endParaRPr lang="en-US" altLang="ja-JP" dirty="0" smtClean="0"/>
          </a:p>
          <a:p>
            <a:pPr lvl="2"/>
            <a:r>
              <a:rPr kumimoji="1" lang="ja-JP" altLang="en-US" dirty="0" smtClean="0"/>
              <a:t>外国人犯罪、非合法移民</a:t>
            </a:r>
            <a:endParaRPr kumimoji="1" lang="en-US" altLang="ja-JP" dirty="0"/>
          </a:p>
          <a:p>
            <a:pPr lvl="2"/>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35</a:t>
            </a:fld>
            <a:endParaRPr kumimoji="1" lang="ja-JP" altLang="en-US" dirty="0"/>
          </a:p>
        </p:txBody>
      </p:sp>
    </p:spTree>
    <p:extLst>
      <p:ext uri="{BB962C8B-B14F-4D97-AF65-F5344CB8AC3E}">
        <p14:creationId xmlns:p14="http://schemas.microsoft.com/office/powerpoint/2010/main" val="2634589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3200" dirty="0"/>
              <a:t>1996</a:t>
            </a:r>
            <a:r>
              <a:rPr lang="ja-JP" altLang="en-US" sz="3200" dirty="0"/>
              <a:t>年～</a:t>
            </a:r>
            <a:r>
              <a:rPr lang="en-US" altLang="ja-JP" sz="3200" dirty="0"/>
              <a:t>2016</a:t>
            </a:r>
            <a:r>
              <a:rPr lang="ja-JP" altLang="en-US" sz="3200" dirty="0"/>
              <a:t>年における日本の金融</a:t>
            </a:r>
            <a:r>
              <a:rPr lang="ja-JP" altLang="en-US" sz="3200" dirty="0" smtClean="0"/>
              <a:t>収支と直接投資</a:t>
            </a:r>
            <a:r>
              <a:rPr lang="en-US" altLang="ja-JP" sz="3200" dirty="0" smtClean="0"/>
              <a:t/>
            </a:r>
            <a:br>
              <a:rPr lang="en-US" altLang="ja-JP" sz="3200" dirty="0" smtClean="0"/>
            </a:br>
            <a:r>
              <a:rPr lang="ja-JP" altLang="en-US" sz="3200" dirty="0" smtClean="0"/>
              <a:t>（財務省</a:t>
            </a:r>
            <a:r>
              <a:rPr lang="ja-JP" altLang="en-US" sz="3200" dirty="0"/>
              <a:t>「国際収支状況」を基</a:t>
            </a:r>
            <a:r>
              <a:rPr lang="ja-JP" altLang="en-US" sz="3200" dirty="0" smtClean="0"/>
              <a:t>に作成）</a:t>
            </a:r>
            <a:endParaRPr kumimoji="1" lang="ja-JP" altLang="en-US" sz="3200"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4</a:t>
            </a:fld>
            <a:endParaRPr kumimoji="1" lang="ja-JP" altLang="en-US" dirty="0"/>
          </a:p>
        </p:txBody>
      </p:sp>
      <p:pic>
        <p:nvPicPr>
          <p:cNvPr id="7" name="図 6"/>
          <p:cNvPicPr>
            <a:picLocks noChangeAspect="1"/>
          </p:cNvPicPr>
          <p:nvPr/>
        </p:nvPicPr>
        <p:blipFill>
          <a:blip r:embed="rId2"/>
          <a:stretch>
            <a:fillRect/>
          </a:stretch>
        </p:blipFill>
        <p:spPr>
          <a:xfrm>
            <a:off x="2158533" y="1690690"/>
            <a:ext cx="7874933" cy="4733338"/>
          </a:xfrm>
          <a:prstGeom prst="rect">
            <a:avLst/>
          </a:prstGeom>
        </p:spPr>
      </p:pic>
    </p:spTree>
    <p:extLst>
      <p:ext uri="{BB962C8B-B14F-4D97-AF65-F5344CB8AC3E}">
        <p14:creationId xmlns:p14="http://schemas.microsoft.com/office/powerpoint/2010/main" val="9879919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直接投資と間接投資（つづき）</a:t>
            </a:r>
            <a:endParaRPr kumimoji="1" lang="ja-JP" altLang="en-US" dirty="0"/>
          </a:p>
        </p:txBody>
      </p:sp>
      <p:sp>
        <p:nvSpPr>
          <p:cNvPr id="3" name="コンテンツ プレースホルダー 2"/>
          <p:cNvSpPr>
            <a:spLocks noGrp="1"/>
          </p:cNvSpPr>
          <p:nvPr>
            <p:ph sz="half" idx="1"/>
          </p:nvPr>
        </p:nvSpPr>
        <p:spPr>
          <a:xfrm>
            <a:off x="838199" y="1825625"/>
            <a:ext cx="10853953" cy="4351338"/>
          </a:xfrm>
        </p:spPr>
        <p:txBody>
          <a:bodyPr/>
          <a:lstStyle/>
          <a:p>
            <a:r>
              <a:rPr kumimoji="1" lang="ja-JP" altLang="en-US" dirty="0" smtClean="0"/>
              <a:t>日本の金融収支は年によって変動がある一方、直接投資は一貫して増加傾向</a:t>
            </a:r>
            <a:endParaRPr kumimoji="1" lang="en-US" altLang="ja-JP" dirty="0" smtClean="0"/>
          </a:p>
          <a:p>
            <a:r>
              <a:rPr lang="ja-JP" altLang="en-US" dirty="0" smtClean="0"/>
              <a:t>直接</a:t>
            </a:r>
            <a:r>
              <a:rPr lang="ja-JP" altLang="en-US" dirty="0"/>
              <a:t>投資</a:t>
            </a:r>
            <a:r>
              <a:rPr lang="ja-JP" altLang="en-US" dirty="0" smtClean="0"/>
              <a:t>の趨勢的な増加傾向：　　　　　　　　　　　　　　　　　　　　　　　　　　　　　　　　　　　　　世界的にみられる現象</a:t>
            </a:r>
            <a:endParaRPr lang="en-US" altLang="ja-JP" dirty="0" smtClean="0"/>
          </a:p>
          <a:p>
            <a:pPr lvl="1"/>
            <a:r>
              <a:rPr lang="ja-JP" altLang="en-US" dirty="0"/>
              <a:t>世界各国・地域の対内直接</a:t>
            </a:r>
            <a:r>
              <a:rPr lang="ja-JP" altLang="en-US" dirty="0" smtClean="0"/>
              <a:t>投資　　　　　　　　　　　　　　　　　　　　　　　　　　　　　　　　　　　　　　　　　　　残高</a:t>
            </a:r>
            <a:r>
              <a:rPr lang="ja-JP" altLang="en-US" dirty="0"/>
              <a:t>の</a:t>
            </a:r>
            <a:r>
              <a:rPr lang="ja-JP" altLang="en-US" dirty="0" smtClean="0"/>
              <a:t>推移（</a:t>
            </a:r>
            <a:r>
              <a:rPr lang="en-US" altLang="ja-JP" dirty="0" smtClean="0"/>
              <a:t>『</a:t>
            </a:r>
            <a:r>
              <a:rPr lang="ja-JP" altLang="en-US" dirty="0" smtClean="0"/>
              <a:t>通商白書</a:t>
            </a:r>
            <a:r>
              <a:rPr lang="en-US" altLang="ja-JP" dirty="0" smtClean="0"/>
              <a:t>2007』</a:t>
            </a:r>
            <a:r>
              <a:rPr lang="ja-JP" altLang="en-US" dirty="0" smtClean="0"/>
              <a:t>）</a:t>
            </a:r>
            <a:endParaRPr lang="ja-JP" altLang="en-US" dirty="0"/>
          </a:p>
          <a:p>
            <a:pPr lvl="1"/>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5</a:t>
            </a:fld>
            <a:endParaRPr kumimoji="1" lang="ja-JP" altLang="en-US" dirty="0"/>
          </a:p>
        </p:txBody>
      </p:sp>
      <p:pic>
        <p:nvPicPr>
          <p:cNvPr id="10" name="Picture 2" descr="第4-4-3図　世界各国・地域の対内直接投資残高の推移"/>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218004" y="2480947"/>
            <a:ext cx="4933950" cy="42405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71655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国際資本移動の古典的理論</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4"/>
                <a:ext cx="10515600" cy="4822826"/>
              </a:xfrm>
            </p:spPr>
            <p:txBody>
              <a:bodyPr>
                <a:normAutofit/>
              </a:bodyPr>
              <a:lstStyle/>
              <a:p>
                <a:r>
                  <a:rPr lang="ja-JP" altLang="en-US" dirty="0" smtClean="0"/>
                  <a:t>国際的</a:t>
                </a:r>
                <a:r>
                  <a:rPr lang="ja-JP" altLang="en-US" dirty="0"/>
                  <a:t>な資本移動の</a:t>
                </a:r>
                <a:r>
                  <a:rPr lang="ja-JP" altLang="en-US" dirty="0" smtClean="0"/>
                  <a:t>効果に関する古典的</a:t>
                </a:r>
                <a:r>
                  <a:rPr lang="ja-JP" altLang="en-US" dirty="0"/>
                  <a:t>な理論（マクドゥーガル・モデル）</a:t>
                </a:r>
                <a:endParaRPr lang="en-US" altLang="ja-JP" dirty="0" smtClean="0"/>
              </a:p>
              <a:p>
                <a:pPr lvl="1"/>
                <a:r>
                  <a:rPr lang="en-US" altLang="ja-JP" dirty="0"/>
                  <a:t>MacDougall, G.D.A</a:t>
                </a:r>
                <a:r>
                  <a:rPr lang="en-US" altLang="ja-JP" dirty="0" smtClean="0"/>
                  <a:t>. (</a:t>
                </a:r>
                <a:r>
                  <a:rPr lang="en-US" altLang="ja-JP" dirty="0"/>
                  <a:t>1960), </a:t>
                </a:r>
                <a:r>
                  <a:rPr lang="en-US" altLang="ja-JP" dirty="0" smtClean="0"/>
                  <a:t>“The benefits </a:t>
                </a:r>
                <a:r>
                  <a:rPr lang="en-US" altLang="ja-JP" dirty="0"/>
                  <a:t>and costs of private investment from abroad: a </a:t>
                </a:r>
                <a:r>
                  <a:rPr lang="en-US" altLang="ja-JP" dirty="0" smtClean="0"/>
                  <a:t>theoretical approach”</a:t>
                </a:r>
              </a:p>
              <a:p>
                <a:r>
                  <a:rPr lang="en-US" altLang="ja-JP" dirty="0" smtClean="0"/>
                  <a:t>2</a:t>
                </a:r>
                <a:r>
                  <a:rPr lang="ja-JP" altLang="en-US" dirty="0" smtClean="0"/>
                  <a:t>国（自国・外国）から</a:t>
                </a:r>
                <a:r>
                  <a:rPr lang="ja-JP" altLang="en-US" dirty="0"/>
                  <a:t>成る世界</a:t>
                </a:r>
                <a:r>
                  <a:rPr lang="ja-JP" altLang="en-US" dirty="0" smtClean="0"/>
                  <a:t>経済</a:t>
                </a:r>
                <a:endParaRPr lang="en-US" altLang="ja-JP" dirty="0" smtClean="0"/>
              </a:p>
              <a:p>
                <a:pPr lvl="1"/>
                <a:r>
                  <a:rPr lang="ja-JP" altLang="en-US" dirty="0" smtClean="0"/>
                  <a:t>各国</a:t>
                </a:r>
                <a:r>
                  <a:rPr lang="ja-JP" altLang="en-US" dirty="0"/>
                  <a:t>は</a:t>
                </a:r>
                <a:r>
                  <a:rPr lang="ja-JP" altLang="en-US" dirty="0" smtClean="0"/>
                  <a:t>それぞれ</a:t>
                </a:r>
                <a:r>
                  <a:rPr lang="en-US" altLang="ja-JP" dirty="0" smtClean="0"/>
                  <a:t>1</a:t>
                </a:r>
                <a:r>
                  <a:rPr lang="ja-JP" altLang="en-US" dirty="0" smtClean="0"/>
                  <a:t>種類</a:t>
                </a:r>
                <a:r>
                  <a:rPr lang="ja-JP" altLang="en-US" dirty="0"/>
                  <a:t>の財を、資本と労働</a:t>
                </a:r>
                <a:r>
                  <a:rPr lang="ja-JP" altLang="en-US" dirty="0" smtClean="0"/>
                  <a:t>を用いて生産</a:t>
                </a:r>
                <a:endParaRPr lang="en-US" altLang="ja-JP" dirty="0" smtClean="0"/>
              </a:p>
              <a:p>
                <a:pPr lvl="1"/>
                <a:r>
                  <a:rPr lang="ja-JP" altLang="en-US" dirty="0" smtClean="0"/>
                  <a:t>両国</a:t>
                </a:r>
                <a:r>
                  <a:rPr lang="ja-JP" altLang="en-US" dirty="0"/>
                  <a:t>の間で財の貿易は行われないと</a:t>
                </a:r>
                <a:r>
                  <a:rPr lang="ja-JP" altLang="en-US" dirty="0" smtClean="0"/>
                  <a:t>仮定</a:t>
                </a:r>
                <a:endParaRPr lang="en-US" altLang="ja-JP" dirty="0" smtClean="0"/>
              </a:p>
              <a:p>
                <a:pPr lvl="1"/>
                <a:r>
                  <a:rPr lang="ja-JP" altLang="en-US" dirty="0"/>
                  <a:t>各国内の企業はすべて同じ生産</a:t>
                </a:r>
                <a:r>
                  <a:rPr lang="ja-JP" altLang="en-US" dirty="0" smtClean="0"/>
                  <a:t>技術、</a:t>
                </a:r>
                <a14:m>
                  <m:oMath xmlns:m="http://schemas.openxmlformats.org/officeDocument/2006/math">
                    <m:r>
                      <a:rPr lang="ja-JP" altLang="en-US" i="1" dirty="0">
                        <a:latin typeface="Cambria Math" panose="02040503050406030204" pitchFamily="18" charset="0"/>
                      </a:rPr>
                      <m:t>マクロ</m:t>
                    </m:r>
                    <m:r>
                      <m:rPr>
                        <m:nor/>
                      </m:rPr>
                      <a:rPr lang="ja-JP" altLang="en-US" dirty="0"/>
                      <m:t>生産関数：</m:t>
                    </m:r>
                    <m:r>
                      <a:rPr lang="en-US" altLang="ja-JP" b="0" i="1" smtClean="0">
                        <a:latin typeface="Cambria Math" panose="02040503050406030204" pitchFamily="18" charset="0"/>
                      </a:rPr>
                      <m:t>𝑌</m:t>
                    </m:r>
                    <m:r>
                      <a:rPr lang="en-US" altLang="ja-JP" b="0" i="1" smtClean="0">
                        <a:latin typeface="Cambria Math" panose="02040503050406030204" pitchFamily="18" charset="0"/>
                      </a:rPr>
                      <m:t>=</m:t>
                    </m:r>
                    <m:r>
                      <a:rPr lang="en-US" altLang="ja-JP" b="0" i="1" smtClean="0">
                        <a:latin typeface="Cambria Math" panose="02040503050406030204" pitchFamily="18" charset="0"/>
                      </a:rPr>
                      <m:t>𝐹</m:t>
                    </m:r>
                    <m:r>
                      <a:rPr lang="en-US" altLang="ja-JP" b="0" i="1" smtClean="0">
                        <a:latin typeface="Cambria Math" panose="02040503050406030204" pitchFamily="18" charset="0"/>
                      </a:rPr>
                      <m:t>(</m:t>
                    </m:r>
                    <m:r>
                      <a:rPr lang="en-US" altLang="ja-JP" b="0" i="1" smtClean="0">
                        <a:latin typeface="Cambria Math" panose="02040503050406030204" pitchFamily="18" charset="0"/>
                      </a:rPr>
                      <m:t>𝐾</m:t>
                    </m:r>
                    <m:r>
                      <a:rPr lang="en-US" altLang="ja-JP" b="0" i="1" smtClean="0">
                        <a:latin typeface="Cambria Math" panose="02040503050406030204" pitchFamily="18" charset="0"/>
                      </a:rPr>
                      <m:t>,</m:t>
                    </m:r>
                    <m:r>
                      <a:rPr lang="en-US" altLang="ja-JP" b="0" i="1" smtClean="0">
                        <a:latin typeface="Cambria Math" panose="02040503050406030204" pitchFamily="18" charset="0"/>
                      </a:rPr>
                      <m:t>𝐿</m:t>
                    </m:r>
                    <m:r>
                      <a:rPr lang="en-US" altLang="ja-JP" b="0" i="1" smtClean="0">
                        <a:latin typeface="Cambria Math" panose="02040503050406030204" pitchFamily="18" charset="0"/>
                      </a:rPr>
                      <m:t>)</m:t>
                    </m:r>
                  </m:oMath>
                </a14:m>
                <a:endParaRPr lang="en-US" altLang="ja-JP" dirty="0" smtClean="0"/>
              </a:p>
              <a:p>
                <a:pPr lvl="2"/>
                <a14:m>
                  <m:oMath xmlns:m="http://schemas.openxmlformats.org/officeDocument/2006/math">
                    <m:r>
                      <a:rPr lang="en-US" altLang="ja-JP" i="1">
                        <a:latin typeface="Cambria Math" panose="02040503050406030204" pitchFamily="18" charset="0"/>
                      </a:rPr>
                      <m:t>𝑌</m:t>
                    </m:r>
                  </m:oMath>
                </a14:m>
                <a:r>
                  <a:rPr lang="ja-JP" altLang="en-US" dirty="0" smtClean="0"/>
                  <a:t>：自国</a:t>
                </a:r>
                <a:r>
                  <a:rPr lang="ja-JP" altLang="en-US" dirty="0"/>
                  <a:t>の財</a:t>
                </a:r>
                <a:r>
                  <a:rPr lang="ja-JP" altLang="en-US" dirty="0" smtClean="0"/>
                  <a:t>の総産出量</a:t>
                </a:r>
                <a:endParaRPr lang="en-US" altLang="ja-JP" dirty="0" smtClean="0"/>
              </a:p>
              <a:p>
                <a:pPr lvl="2"/>
                <a14:m>
                  <m:oMath xmlns:m="http://schemas.openxmlformats.org/officeDocument/2006/math">
                    <m:r>
                      <a:rPr lang="en-US" altLang="ja-JP" i="1">
                        <a:latin typeface="Cambria Math" panose="02040503050406030204" pitchFamily="18" charset="0"/>
                      </a:rPr>
                      <m:t>𝐾</m:t>
                    </m:r>
                  </m:oMath>
                </a14:m>
                <a:r>
                  <a:rPr lang="ja-JP" altLang="en-US" dirty="0" smtClean="0"/>
                  <a:t>：自国</a:t>
                </a:r>
                <a:r>
                  <a:rPr lang="ja-JP" altLang="en-US" dirty="0"/>
                  <a:t>での財の生産に投入される</a:t>
                </a:r>
                <a:r>
                  <a:rPr lang="ja-JP" altLang="en-US" dirty="0" smtClean="0"/>
                  <a:t>資本量</a:t>
                </a:r>
                <a:endParaRPr lang="en-US" altLang="ja-JP" dirty="0" smtClean="0"/>
              </a:p>
              <a:p>
                <a:pPr lvl="2"/>
                <a14:m>
                  <m:oMath xmlns:m="http://schemas.openxmlformats.org/officeDocument/2006/math">
                    <m:r>
                      <a:rPr lang="en-US" altLang="ja-JP" i="1">
                        <a:latin typeface="Cambria Math" panose="02040503050406030204" pitchFamily="18" charset="0"/>
                      </a:rPr>
                      <m:t>𝐿</m:t>
                    </m:r>
                  </m:oMath>
                </a14:m>
                <a:r>
                  <a:rPr lang="ja-JP" altLang="en-US" dirty="0"/>
                  <a:t>：自国での財の生産に投入</a:t>
                </a:r>
                <a:r>
                  <a:rPr lang="ja-JP" altLang="en-US" dirty="0" smtClean="0"/>
                  <a:t>される労働量</a:t>
                </a:r>
                <a:endParaRPr lang="en-US" altLang="ja-JP" dirty="0" smtClean="0"/>
              </a:p>
              <a:p>
                <a:pPr lvl="2"/>
                <a:r>
                  <a:rPr lang="ja-JP" altLang="en-US" dirty="0" smtClean="0"/>
                  <a:t>どちら</a:t>
                </a:r>
                <a:r>
                  <a:rPr lang="ja-JP" altLang="en-US" dirty="0"/>
                  <a:t>の生産要素はともに生産活動に</a:t>
                </a:r>
                <a:r>
                  <a:rPr lang="ja-JP" altLang="en-US" dirty="0" smtClean="0"/>
                  <a:t>必要 → </a:t>
                </a:r>
                <a14:m>
                  <m:oMath xmlns:m="http://schemas.openxmlformats.org/officeDocument/2006/math">
                    <m:r>
                      <a:rPr lang="en-US" altLang="ja-JP" i="1">
                        <a:latin typeface="Cambria Math" panose="02040503050406030204" pitchFamily="18" charset="0"/>
                      </a:rPr>
                      <m:t>𝑌</m:t>
                    </m:r>
                    <m:r>
                      <a:rPr lang="en-US" altLang="ja-JP" i="1">
                        <a:latin typeface="Cambria Math" panose="02040503050406030204" pitchFamily="18" charset="0"/>
                      </a:rPr>
                      <m:t>=</m:t>
                    </m:r>
                    <m:r>
                      <a:rPr lang="en-US" altLang="ja-JP" i="1">
                        <a:latin typeface="Cambria Math" panose="02040503050406030204" pitchFamily="18" charset="0"/>
                      </a:rPr>
                      <m:t>𝐹</m:t>
                    </m:r>
                    <m:d>
                      <m:dPr>
                        <m:ctrlPr>
                          <a:rPr lang="en-US" altLang="ja-JP" i="1">
                            <a:latin typeface="Cambria Math" panose="02040503050406030204" pitchFamily="18" charset="0"/>
                          </a:rPr>
                        </m:ctrlPr>
                      </m:dPr>
                      <m:e>
                        <m:r>
                          <a:rPr lang="en-US" altLang="ja-JP" b="0" i="1" smtClean="0">
                            <a:latin typeface="Cambria Math" panose="02040503050406030204" pitchFamily="18" charset="0"/>
                          </a:rPr>
                          <m:t>0</m:t>
                        </m:r>
                        <m:r>
                          <a:rPr lang="en-US" altLang="ja-JP" i="1">
                            <a:latin typeface="Cambria Math" panose="02040503050406030204" pitchFamily="18" charset="0"/>
                          </a:rPr>
                          <m:t>,</m:t>
                        </m:r>
                        <m:r>
                          <a:rPr lang="en-US" altLang="ja-JP" i="1">
                            <a:latin typeface="Cambria Math" panose="02040503050406030204" pitchFamily="18" charset="0"/>
                          </a:rPr>
                          <m:t>𝐿</m:t>
                        </m:r>
                      </m:e>
                    </m:d>
                    <m:r>
                      <a:rPr lang="en-US" altLang="ja-JP" b="0" i="1" smtClean="0">
                        <a:latin typeface="Cambria Math" panose="02040503050406030204" pitchFamily="18" charset="0"/>
                      </a:rPr>
                      <m:t>=</m:t>
                    </m:r>
                    <m:r>
                      <a:rPr lang="en-US" altLang="ja-JP" b="0" i="1" smtClean="0">
                        <a:latin typeface="Cambria Math" panose="02040503050406030204" pitchFamily="18" charset="0"/>
                      </a:rPr>
                      <m:t>𝐹</m:t>
                    </m:r>
                    <m:d>
                      <m:dPr>
                        <m:ctrlPr>
                          <a:rPr lang="en-US" altLang="ja-JP" b="0" i="1" smtClean="0">
                            <a:latin typeface="Cambria Math" panose="02040503050406030204" pitchFamily="18" charset="0"/>
                          </a:rPr>
                        </m:ctrlPr>
                      </m:dPr>
                      <m:e>
                        <m:r>
                          <a:rPr lang="en-US" altLang="ja-JP" b="0" i="1" smtClean="0">
                            <a:latin typeface="Cambria Math" panose="02040503050406030204" pitchFamily="18" charset="0"/>
                          </a:rPr>
                          <m:t>𝐾</m:t>
                        </m:r>
                        <m:r>
                          <a:rPr lang="en-US" altLang="ja-JP" b="0" i="1" smtClean="0">
                            <a:latin typeface="Cambria Math" panose="02040503050406030204" pitchFamily="18" charset="0"/>
                          </a:rPr>
                          <m:t>,0</m:t>
                        </m:r>
                      </m:e>
                    </m:d>
                    <m:r>
                      <a:rPr lang="en-US" altLang="ja-JP" b="0" i="1" smtClean="0">
                        <a:latin typeface="Cambria Math" panose="02040503050406030204" pitchFamily="18" charset="0"/>
                      </a:rPr>
                      <m:t>=0</m:t>
                    </m:r>
                  </m:oMath>
                </a14:m>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4"/>
                <a:ext cx="10515600" cy="4822826"/>
              </a:xfrm>
              <a:blipFill rotWithShape="0">
                <a:blip r:embed="rId3"/>
                <a:stretch>
                  <a:fillRect l="-1043" t="-214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6</a:t>
            </a:fld>
            <a:endParaRPr kumimoji="1" lang="ja-JP" altLang="en-US" dirty="0"/>
          </a:p>
        </p:txBody>
      </p:sp>
    </p:spTree>
    <p:extLst>
      <p:ext uri="{BB962C8B-B14F-4D97-AF65-F5344CB8AC3E}">
        <p14:creationId xmlns:p14="http://schemas.microsoft.com/office/powerpoint/2010/main" val="17405767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国際資本移動の古典的理論（つづき）</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a:bodyPr>
              <a:lstStyle/>
              <a:p>
                <a:r>
                  <a:rPr lang="ja-JP" altLang="en-US" dirty="0" smtClean="0"/>
                  <a:t>労働</a:t>
                </a:r>
                <a:r>
                  <a:rPr lang="ja-JP" altLang="en-US" dirty="0"/>
                  <a:t>は国際間を移動しないと仮定 → 均衡においては</a:t>
                </a:r>
                <a:r>
                  <a:rPr lang="ja-JP" altLang="en-US" dirty="0" smtClean="0"/>
                  <a:t> </a:t>
                </a:r>
                <a14:m>
                  <m:oMath xmlns:m="http://schemas.openxmlformats.org/officeDocument/2006/math">
                    <m:r>
                      <a:rPr lang="en-US" altLang="ja-JP" i="1">
                        <a:latin typeface="Cambria Math" panose="02040503050406030204" pitchFamily="18" charset="0"/>
                      </a:rPr>
                      <m:t>𝐿</m:t>
                    </m:r>
                    <m:r>
                      <a:rPr lang="en-US" altLang="ja-JP">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r>
                          <m:rPr>
                            <m:nor/>
                          </m:rPr>
                          <a:rPr lang="en-US" altLang="ja-JP" dirty="0"/>
                          <m:t> </m:t>
                        </m:r>
                      </m:e>
                    </m:acc>
                  </m:oMath>
                </a14:m>
                <a:endParaRPr lang="en-US" altLang="ja-JP" dirty="0"/>
              </a:p>
              <a:p>
                <a:pPr lvl="1"/>
                <a14:m>
                  <m:oMath xmlns:m="http://schemas.openxmlformats.org/officeDocument/2006/math">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r>
                          <m:rPr>
                            <m:nor/>
                          </m:rPr>
                          <a:rPr lang="en-US" altLang="ja-JP" dirty="0"/>
                          <m:t> </m:t>
                        </m:r>
                      </m:e>
                    </m:acc>
                    <m:r>
                      <a:rPr lang="ja-JP" altLang="en-US" i="1" dirty="0">
                        <a:latin typeface="Cambria Math" panose="02040503050406030204" pitchFamily="18" charset="0"/>
                      </a:rPr>
                      <m:t>：</m:t>
                    </m:r>
                  </m:oMath>
                </a14:m>
                <a:r>
                  <a:rPr lang="ja-JP" altLang="en-US" dirty="0"/>
                  <a:t>自国の労働賦存量</a:t>
                </a:r>
                <a:endParaRPr lang="en-US" altLang="ja-JP" dirty="0"/>
              </a:p>
              <a:p>
                <a14:m>
                  <m:oMath xmlns:m="http://schemas.openxmlformats.org/officeDocument/2006/math">
                    <m:r>
                      <a:rPr lang="en-US" altLang="ja-JP" i="1" smtClean="0">
                        <a:latin typeface="Cambria Math" panose="02040503050406030204" pitchFamily="18" charset="0"/>
                      </a:rPr>
                      <m:t>𝐾</m:t>
                    </m:r>
                  </m:oMath>
                </a14:m>
                <a:r>
                  <a:rPr lang="ja-JP" altLang="en-US" dirty="0" err="1"/>
                  <a:t>は資</a:t>
                </a:r>
                <a:r>
                  <a:rPr lang="ja-JP" altLang="en-US" dirty="0"/>
                  <a:t>本の国際移動の有無によって異なる値</a:t>
                </a:r>
                <a:endParaRPr lang="en-US" altLang="ja-JP" dirty="0"/>
              </a:p>
              <a:p>
                <a:pPr lvl="1"/>
                <a:r>
                  <a:rPr lang="ja-JP" altLang="en-US" dirty="0"/>
                  <a:t>国際資本移動が行われない</a:t>
                </a:r>
                <a:r>
                  <a:rPr lang="ja-JP" altLang="en-US" dirty="0" smtClean="0"/>
                  <a:t>場合：均衡</a:t>
                </a:r>
                <a:r>
                  <a:rPr lang="ja-JP" altLang="en-US" dirty="0"/>
                  <a:t>においては</a:t>
                </a:r>
                <a:r>
                  <a:rPr lang="ja-JP" altLang="en-US" dirty="0" smtClean="0"/>
                  <a:t> </a:t>
                </a:r>
                <a14:m>
                  <m:oMath xmlns:m="http://schemas.openxmlformats.org/officeDocument/2006/math">
                    <m:r>
                      <a:rPr lang="en-US" altLang="ja-JP" i="1">
                        <a:latin typeface="Cambria Math" panose="02040503050406030204" pitchFamily="18" charset="0"/>
                      </a:rPr>
                      <m:t>𝐾</m:t>
                    </m:r>
                    <m:r>
                      <a:rPr lang="en-US" altLang="ja-JP">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r>
                          <m:rPr>
                            <m:nor/>
                          </m:rPr>
                          <a:rPr lang="en-US" altLang="ja-JP" dirty="0"/>
                          <m:t> </m:t>
                        </m:r>
                      </m:e>
                    </m:acc>
                  </m:oMath>
                </a14:m>
                <a:r>
                  <a:rPr lang="ja-JP" altLang="en-US" dirty="0" smtClean="0">
                    <a:latin typeface="Cambria Math" panose="02040503050406030204" pitchFamily="18" charset="0"/>
                  </a:rPr>
                  <a:t>（</a:t>
                </a:r>
                <a:r>
                  <a:rPr lang="ja-JP" altLang="en-US" dirty="0" smtClean="0"/>
                  <a:t>自国</a:t>
                </a:r>
                <a:r>
                  <a:rPr lang="ja-JP" altLang="en-US" dirty="0"/>
                  <a:t>の</a:t>
                </a:r>
                <a:r>
                  <a:rPr lang="ja-JP" altLang="en-US" dirty="0" smtClean="0"/>
                  <a:t>資本賦存量）</a:t>
                </a:r>
                <a:endParaRPr lang="en-US" altLang="ja-JP" dirty="0"/>
              </a:p>
              <a:p>
                <a:pPr lvl="1"/>
                <a:r>
                  <a:rPr lang="ja-JP" altLang="en-US" dirty="0"/>
                  <a:t>国際資本移動が行われる場合</a:t>
                </a:r>
                <a:r>
                  <a:rPr lang="ja-JP" altLang="en-US" dirty="0" smtClean="0"/>
                  <a:t>：</a:t>
                </a:r>
                <a14:m>
                  <m:oMath xmlns:m="http://schemas.openxmlformats.org/officeDocument/2006/math">
                    <m:r>
                      <a:rPr lang="en-US" altLang="ja-JP" i="1">
                        <a:latin typeface="Cambria Math" panose="02040503050406030204" pitchFamily="18" charset="0"/>
                      </a:rPr>
                      <m:t>𝐾</m:t>
                    </m:r>
                  </m:oMath>
                </a14:m>
                <a:r>
                  <a:rPr lang="ja-JP" altLang="en-US" dirty="0"/>
                  <a:t>は自国の資本賦存量とネットの資本流入量との合計に</a:t>
                </a:r>
                <a:r>
                  <a:rPr lang="ja-JP" altLang="en-US" dirty="0" smtClean="0"/>
                  <a:t>なる</a:t>
                </a:r>
                <a:endParaRPr lang="en-US" altLang="ja-JP" dirty="0" smtClean="0"/>
              </a:p>
              <a:p>
                <a:pPr lvl="2"/>
                <a:r>
                  <a:rPr lang="ja-JP" altLang="en-US" dirty="0" smtClean="0"/>
                  <a:t>自国</a:t>
                </a:r>
                <a:r>
                  <a:rPr lang="ja-JP" altLang="en-US" dirty="0"/>
                  <a:t>が資本流入国ならば、</a:t>
                </a:r>
                <a14:m>
                  <m:oMath xmlns:m="http://schemas.openxmlformats.org/officeDocument/2006/math">
                    <m:r>
                      <a:rPr lang="en-US" altLang="ja-JP" i="1">
                        <a:latin typeface="Cambria Math" panose="02040503050406030204" pitchFamily="18" charset="0"/>
                      </a:rPr>
                      <m:t>𝐾</m:t>
                    </m:r>
                  </m:oMath>
                </a14:m>
                <a:r>
                  <a:rPr lang="ja-JP" altLang="en-US" dirty="0" smtClean="0"/>
                  <a:t>は </a:t>
                </a:r>
                <a14:m>
                  <m:oMath xmlns:m="http://schemas.openxmlformats.org/officeDocument/2006/math">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r>
                          <m:rPr>
                            <m:nor/>
                          </m:rPr>
                          <a:rPr lang="en-US" altLang="ja-JP" dirty="0"/>
                          <m:t> </m:t>
                        </m:r>
                      </m:e>
                    </m:acc>
                  </m:oMath>
                </a14:m>
                <a:r>
                  <a:rPr lang="ja-JP" altLang="en-US" dirty="0" smtClean="0"/>
                  <a:t>と</a:t>
                </a:r>
                <a:r>
                  <a:rPr lang="ja-JP" altLang="en-US" dirty="0"/>
                  <a:t>（外国から自国への）</a:t>
                </a:r>
                <a:r>
                  <a:rPr lang="ja-JP" altLang="en-US" dirty="0" smtClean="0"/>
                  <a:t>資本</a:t>
                </a:r>
                <a:r>
                  <a:rPr lang="ja-JP" altLang="en-US" dirty="0"/>
                  <a:t>流入量との</a:t>
                </a:r>
                <a:r>
                  <a:rPr lang="ja-JP" altLang="en-US" dirty="0" smtClean="0"/>
                  <a:t>合計</a:t>
                </a:r>
                <a:endParaRPr lang="en-US" altLang="ja-JP" dirty="0" smtClean="0"/>
              </a:p>
              <a:p>
                <a:pPr lvl="2"/>
                <a:r>
                  <a:rPr lang="ja-JP" altLang="en-US" dirty="0" smtClean="0"/>
                  <a:t>自国</a:t>
                </a:r>
                <a:r>
                  <a:rPr lang="ja-JP" altLang="en-US" dirty="0"/>
                  <a:t>が資本流出国ならば、</a:t>
                </a:r>
                <a14:m>
                  <m:oMath xmlns:m="http://schemas.openxmlformats.org/officeDocument/2006/math">
                    <m:r>
                      <a:rPr lang="en-US" altLang="ja-JP" i="1">
                        <a:latin typeface="Cambria Math" panose="02040503050406030204" pitchFamily="18" charset="0"/>
                      </a:rPr>
                      <m:t>𝐾</m:t>
                    </m:r>
                  </m:oMath>
                </a14:m>
                <a:r>
                  <a:rPr lang="ja-JP" altLang="en-US" dirty="0" smtClean="0"/>
                  <a:t>は</a:t>
                </a:r>
                <a14:m>
                  <m:oMath xmlns:m="http://schemas.openxmlformats.org/officeDocument/2006/math">
                    <m:r>
                      <a:rPr lang="en-US" altLang="ja-JP" b="0" i="0" smtClean="0">
                        <a:latin typeface="Cambria Math" panose="02040503050406030204" pitchFamily="18" charset="0"/>
                      </a:rPr>
                      <m:t> </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r>
                          <m:rPr>
                            <m:nor/>
                          </m:rPr>
                          <a:rPr lang="en-US" altLang="ja-JP" dirty="0"/>
                          <m:t> </m:t>
                        </m:r>
                      </m:e>
                    </m:acc>
                  </m:oMath>
                </a14:m>
                <a:r>
                  <a:rPr lang="ja-JP" altLang="en-US" dirty="0" smtClean="0"/>
                  <a:t>と</a:t>
                </a:r>
                <a:r>
                  <a:rPr lang="ja-JP" altLang="en-US" dirty="0"/>
                  <a:t>（自国</a:t>
                </a:r>
                <a:r>
                  <a:rPr lang="ja-JP" altLang="en-US" dirty="0" smtClean="0"/>
                  <a:t>から</a:t>
                </a:r>
                <a:r>
                  <a:rPr lang="ja-JP" altLang="en-US" dirty="0"/>
                  <a:t>外国への）資本流出量との</a:t>
                </a:r>
                <a:r>
                  <a:rPr lang="ja-JP" altLang="en-US" dirty="0" smtClean="0"/>
                  <a:t>差</a:t>
                </a:r>
                <a:endParaRPr lang="en-US" altLang="ja-JP" dirty="0"/>
              </a:p>
              <a:p>
                <a:pPr lvl="2"/>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7</a:t>
            </a:fld>
            <a:endParaRPr kumimoji="1" lang="ja-JP" altLang="en-US" dirty="0"/>
          </a:p>
        </p:txBody>
      </p:sp>
    </p:spTree>
    <p:extLst>
      <p:ext uri="{BB962C8B-B14F-4D97-AF65-F5344CB8AC3E}">
        <p14:creationId xmlns:p14="http://schemas.microsoft.com/office/powerpoint/2010/main" val="2730113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国際資本移動の古典的理論：閉鎖経済の均衡</a:t>
            </a:r>
            <a:endParaRPr kumimoji="1" lang="ja-JP" altLang="en-US" sz="4000"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731869" y="1616149"/>
                <a:ext cx="11251019" cy="5105328"/>
              </a:xfrm>
            </p:spPr>
            <p:txBody>
              <a:bodyPr>
                <a:normAutofit fontScale="92500"/>
              </a:bodyPr>
              <a:lstStyle/>
              <a:p>
                <a:r>
                  <a:rPr lang="ja-JP" altLang="en-US" dirty="0" smtClean="0"/>
                  <a:t>国際資本移動のパターン（自国</a:t>
                </a:r>
                <a:r>
                  <a:rPr lang="ja-JP" altLang="en-US" dirty="0"/>
                  <a:t>と外国との間で資本がどのように</a:t>
                </a:r>
                <a:r>
                  <a:rPr lang="ja-JP" altLang="en-US" dirty="0" smtClean="0"/>
                  <a:t>移動するか）：閉鎖</a:t>
                </a:r>
                <a:r>
                  <a:rPr lang="ja-JP" altLang="en-US" dirty="0"/>
                  <a:t>経済の均衡における各国の</a:t>
                </a:r>
                <a:r>
                  <a:rPr lang="ja-JP" altLang="en-US" dirty="0" smtClean="0"/>
                  <a:t>資本収益率</a:t>
                </a:r>
                <a:r>
                  <a:rPr lang="ja-JP" altLang="en-US" dirty="0"/>
                  <a:t>に</a:t>
                </a:r>
                <a:r>
                  <a:rPr lang="ja-JP" altLang="en-US" dirty="0" smtClean="0"/>
                  <a:t>よって決定</a:t>
                </a:r>
                <a:endParaRPr lang="en-US" altLang="ja-JP" dirty="0" smtClean="0"/>
              </a:p>
              <a:p>
                <a:r>
                  <a:rPr lang="ja-JP" altLang="en-US" dirty="0" smtClean="0"/>
                  <a:t>自国</a:t>
                </a:r>
                <a:r>
                  <a:rPr lang="ja-JP" altLang="en-US" dirty="0"/>
                  <a:t>の閉鎖経済の</a:t>
                </a:r>
                <a:r>
                  <a:rPr lang="ja-JP" altLang="en-US" dirty="0" smtClean="0"/>
                  <a:t>均衡：自国</a:t>
                </a:r>
                <a:r>
                  <a:rPr lang="ja-JP" altLang="en-US" dirty="0"/>
                  <a:t>の資本</a:t>
                </a:r>
                <a:r>
                  <a:rPr lang="ja-JP" altLang="en-US" dirty="0" smtClean="0"/>
                  <a:t>需要＝資本供給（</a:t>
                </a:r>
                <a14:m>
                  <m:oMath xmlns:m="http://schemas.openxmlformats.org/officeDocument/2006/math">
                    <m:r>
                      <a:rPr lang="en-US" altLang="ja-JP">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oMath>
                </a14:m>
                <a:r>
                  <a:rPr lang="ja-JP" altLang="en-US" dirty="0" smtClean="0"/>
                  <a:t>）となる状態</a:t>
                </a:r>
                <a:endParaRPr lang="en-US" altLang="ja-JP" dirty="0" smtClean="0"/>
              </a:p>
              <a:p>
                <a:r>
                  <a:rPr lang="ja-JP" altLang="en-US" dirty="0" smtClean="0"/>
                  <a:t>自国</a:t>
                </a:r>
                <a:r>
                  <a:rPr lang="ja-JP" altLang="en-US" dirty="0"/>
                  <a:t>の資本</a:t>
                </a:r>
                <a:r>
                  <a:rPr lang="ja-JP" altLang="en-US" dirty="0" smtClean="0"/>
                  <a:t>需要：「資本の限界生産物＝実質資本レンタル」となるように決定</a:t>
                </a:r>
                <a:endParaRPr lang="ja-JP" altLang="en-US" dirty="0"/>
              </a:p>
              <a:p>
                <a:pPr lvl="1"/>
                <a:r>
                  <a:rPr lang="ja-JP" altLang="en-US" dirty="0" smtClean="0"/>
                  <a:t>自国</a:t>
                </a:r>
                <a:r>
                  <a:rPr lang="ja-JP" altLang="en-US" dirty="0"/>
                  <a:t>の個別企業の</a:t>
                </a:r>
                <a:r>
                  <a:rPr lang="ja-JP" altLang="en-US" dirty="0" smtClean="0"/>
                  <a:t>利潤：</a:t>
                </a:r>
                <a14:m>
                  <m:oMath xmlns:m="http://schemas.openxmlformats.org/officeDocument/2006/math">
                    <m:r>
                      <a:rPr lang="ja-JP" altLang="en-US" i="1" smtClean="0">
                        <a:latin typeface="Cambria Math" panose="02040503050406030204" pitchFamily="18" charset="0"/>
                      </a:rPr>
                      <m:t>𝜋</m:t>
                    </m:r>
                    <m:r>
                      <a:rPr lang="en-US" altLang="ja-JP" b="0" i="1" smtClean="0">
                        <a:latin typeface="Cambria Math" panose="02040503050406030204" pitchFamily="18" charset="0"/>
                      </a:rPr>
                      <m:t>=</m:t>
                    </m:r>
                    <m:r>
                      <a:rPr lang="en-US" altLang="ja-JP" b="0" i="1" smtClean="0">
                        <a:latin typeface="Cambria Math" panose="02040503050406030204" pitchFamily="18" charset="0"/>
                      </a:rPr>
                      <m:t>𝑝𝐹</m:t>
                    </m:r>
                    <m:d>
                      <m:dPr>
                        <m:ctrlPr>
                          <a:rPr lang="en-US" altLang="ja-JP" b="0" i="1" smtClean="0">
                            <a:latin typeface="Cambria Math" panose="02040503050406030204" pitchFamily="18" charset="0"/>
                          </a:rPr>
                        </m:ctrlPr>
                      </m:dPr>
                      <m:e>
                        <m:r>
                          <a:rPr lang="en-US" altLang="ja-JP" b="0" i="1" smtClean="0">
                            <a:latin typeface="Cambria Math" panose="02040503050406030204" pitchFamily="18" charset="0"/>
                          </a:rPr>
                          <m:t>𝑘</m:t>
                        </m:r>
                        <m:r>
                          <a:rPr lang="en-US" altLang="ja-JP" b="0" i="1" smtClean="0">
                            <a:latin typeface="Cambria Math" panose="02040503050406030204" pitchFamily="18" charset="0"/>
                          </a:rPr>
                          <m:t>,</m:t>
                        </m:r>
                        <m:r>
                          <a:rPr lang="en-US" altLang="ja-JP" b="0" i="1" smtClean="0">
                            <a:latin typeface="Cambria Math" panose="02040503050406030204" pitchFamily="18" charset="0"/>
                          </a:rPr>
                          <m:t>𝑙</m:t>
                        </m:r>
                      </m:e>
                    </m:d>
                    <m:r>
                      <a:rPr lang="en-US" altLang="ja-JP" b="0" i="1" smtClean="0">
                        <a:latin typeface="Cambria Math" panose="02040503050406030204" pitchFamily="18" charset="0"/>
                      </a:rPr>
                      <m:t>−</m:t>
                    </m:r>
                    <m:acc>
                      <m:accPr>
                        <m:chr m:val="̃"/>
                        <m:ctrlPr>
                          <a:rPr lang="en-US" altLang="ja-JP" b="0" i="1" smtClean="0">
                            <a:latin typeface="Cambria Math" panose="02040503050406030204" pitchFamily="18" charset="0"/>
                          </a:rPr>
                        </m:ctrlPr>
                      </m:accPr>
                      <m:e>
                        <m:r>
                          <a:rPr lang="en-US" altLang="ja-JP" i="1">
                            <a:latin typeface="Cambria Math" panose="02040503050406030204" pitchFamily="18" charset="0"/>
                          </a:rPr>
                          <m:t>𝑟</m:t>
                        </m:r>
                      </m:e>
                    </m:acc>
                    <m:r>
                      <a:rPr lang="en-US" altLang="ja-JP" b="0" i="1" smtClean="0">
                        <a:latin typeface="Cambria Math" panose="02040503050406030204" pitchFamily="18" charset="0"/>
                      </a:rPr>
                      <m:t>𝑘</m:t>
                    </m:r>
                    <m:r>
                      <a:rPr lang="en-US" altLang="ja-JP" b="0" i="1" smtClean="0">
                        <a:latin typeface="Cambria Math" panose="02040503050406030204" pitchFamily="18" charset="0"/>
                      </a:rPr>
                      <m:t>−</m:t>
                    </m:r>
                    <m:acc>
                      <m:accPr>
                        <m:chr m:val="̃"/>
                        <m:ctrlPr>
                          <a:rPr lang="en-US" altLang="ja-JP" b="0" i="1" smtClean="0">
                            <a:latin typeface="Cambria Math" panose="02040503050406030204" pitchFamily="18" charset="0"/>
                          </a:rPr>
                        </m:ctrlPr>
                      </m:accPr>
                      <m:e>
                        <m:r>
                          <a:rPr lang="en-US" altLang="ja-JP" i="1">
                            <a:latin typeface="Cambria Math" panose="02040503050406030204" pitchFamily="18" charset="0"/>
                          </a:rPr>
                          <m:t>𝑤</m:t>
                        </m:r>
                      </m:e>
                    </m:acc>
                    <m:r>
                      <a:rPr lang="en-US" altLang="ja-JP" b="0" i="1" smtClean="0">
                        <a:latin typeface="Cambria Math" panose="02040503050406030204" pitchFamily="18" charset="0"/>
                      </a:rPr>
                      <m:t>𝑙</m:t>
                    </m:r>
                  </m:oMath>
                </a14:m>
                <a:endParaRPr lang="en-US" altLang="ja-JP" dirty="0" smtClean="0"/>
              </a:p>
              <a:p>
                <a:pPr lvl="2"/>
                <a14:m>
                  <m:oMath xmlns:m="http://schemas.openxmlformats.org/officeDocument/2006/math">
                    <m:r>
                      <a:rPr lang="en-US" altLang="ja-JP" i="1">
                        <a:latin typeface="Cambria Math" panose="02040503050406030204" pitchFamily="18" charset="0"/>
                      </a:rPr>
                      <m:t>𝑝</m:t>
                    </m:r>
                  </m:oMath>
                </a14:m>
                <a:r>
                  <a:rPr lang="ja-JP" altLang="en-US" dirty="0" smtClean="0">
                    <a:latin typeface="Cambria Math" panose="02040503050406030204" pitchFamily="18" charset="0"/>
                  </a:rPr>
                  <a:t>：財価格、</a:t>
                </a:r>
                <a14:m>
                  <m:oMath xmlns:m="http://schemas.openxmlformats.org/officeDocument/2006/math">
                    <m:r>
                      <a:rPr lang="en-US" altLang="ja-JP" i="1">
                        <a:latin typeface="Cambria Math" panose="02040503050406030204" pitchFamily="18" charset="0"/>
                      </a:rPr>
                      <m:t>𝑘</m:t>
                    </m:r>
                    <m:r>
                      <a:rPr lang="ja-JP" altLang="en-US" i="1" smtClean="0">
                        <a:latin typeface="Cambria Math" panose="02040503050406030204" pitchFamily="18" charset="0"/>
                      </a:rPr>
                      <m:t>：</m:t>
                    </m:r>
                  </m:oMath>
                </a14:m>
                <a:r>
                  <a:rPr lang="ja-JP" altLang="en-US" dirty="0" smtClean="0">
                    <a:latin typeface="Cambria Math" panose="02040503050406030204" pitchFamily="18" charset="0"/>
                  </a:rPr>
                  <a:t>個別企業の資本投入量、</a:t>
                </a:r>
                <a14:m>
                  <m:oMath xmlns:m="http://schemas.openxmlformats.org/officeDocument/2006/math">
                    <m:r>
                      <a:rPr lang="en-US" altLang="ja-JP" i="1">
                        <a:latin typeface="Cambria Math" panose="02040503050406030204" pitchFamily="18" charset="0"/>
                      </a:rPr>
                      <m:t>𝑙</m:t>
                    </m:r>
                  </m:oMath>
                </a14:m>
                <a:r>
                  <a:rPr lang="ja-JP" altLang="en-US" dirty="0"/>
                  <a:t> </a:t>
                </a:r>
                <a14:m>
                  <m:oMath xmlns:m="http://schemas.openxmlformats.org/officeDocument/2006/math">
                    <m:r>
                      <a:rPr lang="ja-JP" altLang="en-US" i="1">
                        <a:latin typeface="Cambria Math" panose="02040503050406030204" pitchFamily="18" charset="0"/>
                      </a:rPr>
                      <m:t>：</m:t>
                    </m:r>
                  </m:oMath>
                </a14:m>
                <a:r>
                  <a:rPr lang="ja-JP" altLang="en-US" dirty="0">
                    <a:latin typeface="Cambria Math" panose="02040503050406030204" pitchFamily="18" charset="0"/>
                  </a:rPr>
                  <a:t>個別企業</a:t>
                </a:r>
                <a:r>
                  <a:rPr lang="ja-JP" altLang="en-US" dirty="0" smtClean="0">
                    <a:latin typeface="Cambria Math" panose="02040503050406030204" pitchFamily="18" charset="0"/>
                  </a:rPr>
                  <a:t>の労働投入量、</a:t>
                </a:r>
                <a14:m>
                  <m:oMath xmlns:m="http://schemas.openxmlformats.org/officeDocument/2006/math">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𝑟</m:t>
                        </m:r>
                      </m:e>
                    </m:acc>
                  </m:oMath>
                </a14:m>
                <a:r>
                  <a:rPr lang="ja-JP" altLang="en-US" dirty="0"/>
                  <a:t> </a:t>
                </a:r>
                <a14:m>
                  <m:oMath xmlns:m="http://schemas.openxmlformats.org/officeDocument/2006/math">
                    <m:r>
                      <a:rPr lang="ja-JP" altLang="en-US" i="1">
                        <a:latin typeface="Cambria Math" panose="02040503050406030204" pitchFamily="18" charset="0"/>
                      </a:rPr>
                      <m:t>：</m:t>
                    </m:r>
                  </m:oMath>
                </a14:m>
                <a:r>
                  <a:rPr lang="ja-JP" altLang="en-US" dirty="0" smtClean="0">
                    <a:latin typeface="Cambria Math" panose="02040503050406030204" pitchFamily="18" charset="0"/>
                  </a:rPr>
                  <a:t>資本レンタル、</a:t>
                </a:r>
                <a14:m>
                  <m:oMath xmlns:m="http://schemas.openxmlformats.org/officeDocument/2006/math">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𝑤</m:t>
                        </m:r>
                      </m:e>
                    </m:acc>
                  </m:oMath>
                </a14:m>
                <a:r>
                  <a:rPr lang="ja-JP" altLang="en-US" dirty="0"/>
                  <a:t> </a:t>
                </a:r>
                <a14:m>
                  <m:oMath xmlns:m="http://schemas.openxmlformats.org/officeDocument/2006/math">
                    <m:r>
                      <a:rPr lang="ja-JP" altLang="en-US" i="1">
                        <a:latin typeface="Cambria Math" panose="02040503050406030204" pitchFamily="18" charset="0"/>
                      </a:rPr>
                      <m:t>：</m:t>
                    </m:r>
                  </m:oMath>
                </a14:m>
                <a:r>
                  <a:rPr lang="ja-JP" altLang="en-US" dirty="0" smtClean="0">
                    <a:latin typeface="Cambria Math" panose="02040503050406030204" pitchFamily="18" charset="0"/>
                  </a:rPr>
                  <a:t>労働賃金</a:t>
                </a:r>
                <a:endParaRPr lang="en-US" altLang="ja-JP" dirty="0" smtClean="0"/>
              </a:p>
              <a:p>
                <a:pPr lvl="1"/>
                <a:r>
                  <a:rPr lang="ja-JP" altLang="en-US" dirty="0" smtClean="0"/>
                  <a:t>資本</a:t>
                </a:r>
                <a:r>
                  <a:rPr lang="ja-JP" altLang="en-US" dirty="0"/>
                  <a:t>投入に</a:t>
                </a:r>
                <a:r>
                  <a:rPr lang="ja-JP" altLang="en-US" dirty="0" smtClean="0"/>
                  <a:t>関する</a:t>
                </a:r>
                <a:r>
                  <a:rPr lang="ja-JP" altLang="en-US" dirty="0"/>
                  <a:t>企業の利潤最大化</a:t>
                </a:r>
                <a:r>
                  <a:rPr lang="ja-JP" altLang="en-US" dirty="0" smtClean="0"/>
                  <a:t>の</a:t>
                </a:r>
                <a:r>
                  <a:rPr lang="en-US" altLang="ja-JP" dirty="0" smtClean="0"/>
                  <a:t>1</a:t>
                </a:r>
                <a:r>
                  <a:rPr lang="ja-JP" altLang="en-US" dirty="0" smtClean="0"/>
                  <a:t>階条件：</a:t>
                </a:r>
                <a14:m>
                  <m:oMath xmlns:m="http://schemas.openxmlformats.org/officeDocument/2006/math">
                    <m:f>
                      <m:fPr>
                        <m:ctrlPr>
                          <a:rPr lang="en-US" altLang="ja-JP" b="0" i="1" smtClean="0">
                            <a:latin typeface="Cambria Math" panose="02040503050406030204" pitchFamily="18" charset="0"/>
                          </a:rPr>
                        </m:ctrlPr>
                      </m:fPr>
                      <m:num>
                        <m:r>
                          <a:rPr lang="ja-JP" altLang="en-US" i="1" smtClean="0">
                            <a:latin typeface="Cambria Math" panose="02040503050406030204" pitchFamily="18" charset="0"/>
                          </a:rPr>
                          <m:t>𝜕</m:t>
                        </m:r>
                        <m:r>
                          <a:rPr lang="ja-JP" altLang="en-US" i="1">
                            <a:latin typeface="Cambria Math" panose="02040503050406030204" pitchFamily="18" charset="0"/>
                          </a:rPr>
                          <m:t>𝜋</m:t>
                        </m:r>
                      </m:num>
                      <m:den>
                        <m:r>
                          <a:rPr lang="ja-JP" altLang="en-US" i="1">
                            <a:latin typeface="Cambria Math" panose="02040503050406030204" pitchFamily="18" charset="0"/>
                          </a:rPr>
                          <m:t>𝜕</m:t>
                        </m:r>
                        <m:r>
                          <a:rPr lang="en-US" altLang="ja-JP" b="0" i="1" smtClean="0">
                            <a:latin typeface="Cambria Math" panose="02040503050406030204" pitchFamily="18" charset="0"/>
                          </a:rPr>
                          <m:t>𝑘</m:t>
                        </m:r>
                      </m:den>
                    </m:f>
                    <m:r>
                      <a:rPr lang="en-US" altLang="ja-JP" i="1">
                        <a:latin typeface="Cambria Math" panose="02040503050406030204" pitchFamily="18" charset="0"/>
                      </a:rPr>
                      <m:t>=</m:t>
                    </m:r>
                    <m:r>
                      <a:rPr lang="en-US" altLang="ja-JP" i="1">
                        <a:latin typeface="Cambria Math" panose="02040503050406030204" pitchFamily="18" charset="0"/>
                      </a:rPr>
                      <m:t>𝑝</m:t>
                    </m:r>
                    <m:f>
                      <m:fPr>
                        <m:ctrlPr>
                          <a:rPr lang="en-US" altLang="ja-JP" b="0" i="1" smtClean="0">
                            <a:latin typeface="Cambria Math" panose="02040503050406030204" pitchFamily="18" charset="0"/>
                          </a:rPr>
                        </m:ctrlPr>
                      </m:fPr>
                      <m:num>
                        <m:r>
                          <a:rPr lang="ja-JP" altLang="en-US" i="1">
                            <a:latin typeface="Cambria Math" panose="02040503050406030204" pitchFamily="18" charset="0"/>
                          </a:rPr>
                          <m:t>𝜕</m:t>
                        </m:r>
                        <m:r>
                          <a:rPr lang="en-US" altLang="ja-JP" i="1">
                            <a:latin typeface="Cambria Math" panose="02040503050406030204" pitchFamily="18" charset="0"/>
                          </a:rPr>
                          <m:t>𝐹</m:t>
                        </m:r>
                      </m:num>
                      <m:den>
                        <m:r>
                          <a:rPr lang="ja-JP" altLang="en-US" i="1">
                            <a:latin typeface="Cambria Math" panose="02040503050406030204" pitchFamily="18" charset="0"/>
                          </a:rPr>
                          <m:t>𝜕</m:t>
                        </m:r>
                        <m:r>
                          <a:rPr lang="en-US" altLang="ja-JP" b="0" i="1" smtClean="0">
                            <a:latin typeface="Cambria Math" panose="02040503050406030204" pitchFamily="18" charset="0"/>
                          </a:rPr>
                          <m:t>𝑘</m:t>
                        </m:r>
                      </m:den>
                    </m:f>
                    <m:r>
                      <a:rPr lang="en-US" altLang="ja-JP" i="1">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𝑟</m:t>
                        </m:r>
                      </m:e>
                    </m:acc>
                    <m:r>
                      <a:rPr lang="en-US" altLang="ja-JP" b="0" i="1" smtClean="0">
                        <a:latin typeface="Cambria Math" panose="02040503050406030204" pitchFamily="18" charset="0"/>
                      </a:rPr>
                      <m:t>=0</m:t>
                    </m:r>
                  </m:oMath>
                </a14:m>
                <a:r>
                  <a:rPr lang="ja-JP" altLang="en-US" dirty="0" smtClean="0"/>
                  <a:t> </a:t>
                </a:r>
                <a:r>
                  <a:rPr lang="ja-JP" altLang="en-US" dirty="0"/>
                  <a:t>→ </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d>
                      <m:dPr>
                        <m:ctrlPr>
                          <a:rPr lang="en-US" altLang="ja-JP" i="1">
                            <a:latin typeface="Cambria Math" panose="02040503050406030204" pitchFamily="18" charset="0"/>
                          </a:rPr>
                        </m:ctrlPr>
                      </m:dPr>
                      <m:e>
                        <m:r>
                          <a:rPr lang="en-US" altLang="ja-JP" i="1">
                            <a:latin typeface="Cambria Math" panose="02040503050406030204" pitchFamily="18" charset="0"/>
                          </a:rPr>
                          <m:t>𝑘</m:t>
                        </m:r>
                        <m:r>
                          <a:rPr lang="en-US" altLang="ja-JP" i="1">
                            <a:latin typeface="Cambria Math" panose="02040503050406030204" pitchFamily="18" charset="0"/>
                          </a:rPr>
                          <m:t>,</m:t>
                        </m:r>
                        <m:r>
                          <a:rPr lang="en-US" altLang="ja-JP" i="1">
                            <a:latin typeface="Cambria Math" panose="02040503050406030204" pitchFamily="18" charset="0"/>
                          </a:rPr>
                          <m:t>𝑙</m:t>
                        </m:r>
                      </m:e>
                    </m:d>
                    <m:r>
                      <a:rPr lang="en-US" altLang="ja-JP" i="1">
                        <a:latin typeface="Cambria Math" panose="02040503050406030204" pitchFamily="18" charset="0"/>
                      </a:rPr>
                      <m:t>=</m:t>
                    </m:r>
                    <m:r>
                      <a:rPr lang="en-US" altLang="ja-JP" i="1">
                        <a:latin typeface="Cambria Math" panose="02040503050406030204" pitchFamily="18" charset="0"/>
                      </a:rPr>
                      <m:t>𝑟</m:t>
                    </m:r>
                  </m:oMath>
                </a14:m>
                <a:endParaRPr lang="en-US" altLang="ja-JP" i="1" dirty="0"/>
              </a:p>
              <a:p>
                <a:pPr lvl="2"/>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r>
                      <a:rPr lang="en-US" altLang="ja-JP" i="1" smtClean="0">
                        <a:latin typeface="Cambria Math" panose="02040503050406030204" pitchFamily="18" charset="0"/>
                        <a:ea typeface="Cambria Math" panose="02040503050406030204" pitchFamily="18" charset="0"/>
                      </a:rPr>
                      <m:t>≡</m:t>
                    </m:r>
                    <m:r>
                      <a:rPr lang="ja-JP" altLang="en-US" i="1">
                        <a:latin typeface="Cambria Math" panose="02040503050406030204" pitchFamily="18" charset="0"/>
                      </a:rPr>
                      <m:t>𝜕</m:t>
                    </m:r>
                    <m:r>
                      <a:rPr lang="en-US" altLang="ja-JP" i="1">
                        <a:latin typeface="Cambria Math" panose="02040503050406030204" pitchFamily="18" charset="0"/>
                      </a:rPr>
                      <m:t>𝐹</m:t>
                    </m:r>
                    <m:r>
                      <a:rPr lang="en-US" altLang="ja-JP" b="0" i="1" smtClean="0">
                        <a:latin typeface="Cambria Math" panose="02040503050406030204" pitchFamily="18" charset="0"/>
                      </a:rPr>
                      <m:t>/</m:t>
                    </m:r>
                    <m:r>
                      <a:rPr lang="ja-JP" altLang="en-US" i="1">
                        <a:latin typeface="Cambria Math" panose="02040503050406030204" pitchFamily="18" charset="0"/>
                      </a:rPr>
                      <m:t>𝜕</m:t>
                    </m:r>
                    <m:r>
                      <a:rPr lang="en-US" altLang="ja-JP" b="0" i="1" smtClean="0">
                        <a:latin typeface="Cambria Math" panose="02040503050406030204" pitchFamily="18" charset="0"/>
                      </a:rPr>
                      <m:t>𝑘</m:t>
                    </m:r>
                  </m:oMath>
                </a14:m>
                <a:r>
                  <a:rPr lang="ja-JP" altLang="en-US" b="0" dirty="0" smtClean="0">
                    <a:latin typeface="Cambria Math" panose="02040503050406030204" pitchFamily="18" charset="0"/>
                  </a:rPr>
                  <a:t> ：資本の限界生産物</a:t>
                </a:r>
                <a:endParaRPr lang="en-US" altLang="ja-JP" b="0" i="1" dirty="0" smtClean="0">
                  <a:latin typeface="Cambria Math" panose="02040503050406030204" pitchFamily="18" charset="0"/>
                </a:endParaRPr>
              </a:p>
              <a:p>
                <a:pPr lvl="2"/>
                <a14:m>
                  <m:oMath xmlns:m="http://schemas.openxmlformats.org/officeDocument/2006/math">
                    <m:r>
                      <a:rPr lang="en-US" altLang="ja-JP" b="0" i="1" smtClean="0">
                        <a:latin typeface="Cambria Math" panose="02040503050406030204" pitchFamily="18" charset="0"/>
                      </a:rPr>
                      <m:t>𝑟</m:t>
                    </m:r>
                    <m:r>
                      <a:rPr lang="en-US" altLang="ja-JP" i="1">
                        <a:latin typeface="Cambria Math" panose="02040503050406030204" pitchFamily="18" charset="0"/>
                        <a:ea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𝑟</m:t>
                        </m:r>
                      </m:e>
                    </m:acc>
                    <m:r>
                      <a:rPr lang="en-US" altLang="ja-JP" i="1">
                        <a:latin typeface="Cambria Math" panose="02040503050406030204" pitchFamily="18" charset="0"/>
                      </a:rPr>
                      <m:t>/</m:t>
                    </m:r>
                    <m:r>
                      <a:rPr lang="en-US" altLang="ja-JP" b="0" i="1" smtClean="0">
                        <a:latin typeface="Cambria Math" panose="02040503050406030204" pitchFamily="18" charset="0"/>
                      </a:rPr>
                      <m:t>𝑝</m:t>
                    </m:r>
                  </m:oMath>
                </a14:m>
                <a:r>
                  <a:rPr lang="en-US" altLang="ja-JP" dirty="0" smtClean="0"/>
                  <a:t> </a:t>
                </a:r>
                <a:r>
                  <a:rPr lang="ja-JP" altLang="en-US" dirty="0" smtClean="0"/>
                  <a:t>：実質資本レンタル</a:t>
                </a:r>
                <a:endParaRPr lang="en-US" altLang="ja-JP" dirty="0" smtClean="0"/>
              </a:p>
              <a:p>
                <a:pPr lvl="1"/>
                <a:r>
                  <a:rPr lang="ja-JP" altLang="en-US" dirty="0"/>
                  <a:t>資本</a:t>
                </a:r>
                <a:r>
                  <a:rPr lang="ja-JP" altLang="en-US" dirty="0" smtClean="0"/>
                  <a:t>の限界</a:t>
                </a:r>
                <a:r>
                  <a:rPr lang="ja-JP" altLang="en-US" dirty="0"/>
                  <a:t>生産物</a:t>
                </a:r>
                <a:r>
                  <a:rPr lang="ja-JP" altLang="en-US" dirty="0" smtClean="0"/>
                  <a:t>は逓減 → 資本需要</a:t>
                </a:r>
                <a:r>
                  <a:rPr lang="ja-JP" altLang="en-US" dirty="0"/>
                  <a:t>曲線</a:t>
                </a:r>
                <a:r>
                  <a:rPr lang="ja-JP" altLang="en-US" dirty="0" smtClean="0"/>
                  <a:t>は右下がり</a:t>
                </a:r>
                <a:endParaRPr lang="en-US" altLang="ja-JP" dirty="0" smtClean="0"/>
              </a:p>
              <a:p>
                <a:r>
                  <a:rPr lang="ja-JP" altLang="en-US" dirty="0" smtClean="0"/>
                  <a:t>一</a:t>
                </a:r>
                <a:r>
                  <a:rPr lang="ja-JP" altLang="en-US" dirty="0"/>
                  <a:t>国</a:t>
                </a:r>
                <a:r>
                  <a:rPr lang="ja-JP" altLang="en-US" dirty="0" smtClean="0"/>
                  <a:t>全体では</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d>
                      <m:dPr>
                        <m:ctrlPr>
                          <a:rPr lang="en-US" altLang="ja-JP" i="1">
                            <a:latin typeface="Cambria Math" panose="02040503050406030204" pitchFamily="18" charset="0"/>
                          </a:rPr>
                        </m:ctrlPr>
                      </m:dPr>
                      <m:e>
                        <m:r>
                          <a:rPr lang="en-US" altLang="ja-JP" b="0" i="1" smtClean="0">
                            <a:latin typeface="Cambria Math" panose="02040503050406030204" pitchFamily="18" charset="0"/>
                          </a:rPr>
                          <m:t>𝐾</m:t>
                        </m:r>
                        <m:r>
                          <a:rPr lang="en-US" altLang="ja-JP" b="0" i="1" smtClean="0">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b="0" i="1" smtClean="0">
                                <a:latin typeface="Cambria Math" panose="02040503050406030204" pitchFamily="18" charset="0"/>
                              </a:rPr>
                              <m:t>𝐿</m:t>
                            </m:r>
                            <m:r>
                              <m:rPr>
                                <m:nor/>
                              </m:rPr>
                              <a:rPr lang="en-US" altLang="ja-JP" dirty="0"/>
                              <m:t> </m:t>
                            </m:r>
                          </m:e>
                        </m:acc>
                      </m:e>
                    </m:d>
                    <m:r>
                      <a:rPr lang="en-US" altLang="ja-JP" b="0" i="1" smtClean="0">
                        <a:latin typeface="Cambria Math" panose="02040503050406030204" pitchFamily="18" charset="0"/>
                      </a:rPr>
                      <m:t>=</m:t>
                    </m:r>
                    <m:r>
                      <a:rPr lang="en-US" altLang="ja-JP" b="0" i="1" smtClean="0">
                        <a:latin typeface="Cambria Math" panose="02040503050406030204" pitchFamily="18" charset="0"/>
                      </a:rPr>
                      <m:t>𝑟</m:t>
                    </m:r>
                    <m:r>
                      <a:rPr lang="ja-JP" altLang="en-US" i="1" smtClean="0">
                        <a:latin typeface="Cambria Math" panose="02040503050406030204" pitchFamily="18" charset="0"/>
                      </a:rPr>
                      <m:t>＆</m:t>
                    </m:r>
                  </m:oMath>
                </a14:m>
                <a:r>
                  <a:rPr lang="ja-JP" altLang="en-US" dirty="0" smtClean="0"/>
                  <a:t>資本</a:t>
                </a:r>
                <a:r>
                  <a:rPr lang="ja-JP" altLang="en-US" dirty="0"/>
                  <a:t>市場の需給均衡条件（</a:t>
                </a:r>
                <a14:m>
                  <m:oMath xmlns:m="http://schemas.openxmlformats.org/officeDocument/2006/math">
                    <m:r>
                      <a:rPr lang="en-US" altLang="ja-JP" i="1">
                        <a:latin typeface="Cambria Math" panose="02040503050406030204" pitchFamily="18" charset="0"/>
                      </a:rPr>
                      <m:t>𝐾</m:t>
                    </m:r>
                    <m:r>
                      <a:rPr lang="en-US" altLang="ja-JP">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oMath>
                </a14:m>
                <a:r>
                  <a:rPr lang="ja-JP" altLang="en-US" dirty="0" smtClean="0"/>
                  <a:t>）</a:t>
                </a:r>
                <a:endParaRPr lang="en-US" altLang="ja-JP" dirty="0" smtClean="0"/>
              </a:p>
              <a:p>
                <a:r>
                  <a:rPr lang="ja-JP" altLang="en-US" dirty="0" smtClean="0"/>
                  <a:t>→</a:t>
                </a:r>
                <a:r>
                  <a:rPr lang="ja-JP" altLang="en-US" dirty="0"/>
                  <a:t> </a:t>
                </a:r>
                <a:r>
                  <a:rPr lang="ja-JP" altLang="en-US" dirty="0" smtClean="0"/>
                  <a:t>閉鎖経済均衡における実質資本レンタルの決定：</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𝑀𝑅</m:t>
                        </m:r>
                      </m:e>
                      <m:sub>
                        <m:r>
                          <a:rPr lang="en-US" altLang="ja-JP" i="1">
                            <a:latin typeface="Cambria Math" panose="02040503050406030204" pitchFamily="18" charset="0"/>
                          </a:rPr>
                          <m:t>𝐾</m:t>
                        </m:r>
                      </m:sub>
                    </m:sSub>
                    <m:d>
                      <m:dPr>
                        <m:ctrlPr>
                          <a:rPr lang="en-US" altLang="ja-JP" i="1">
                            <a:latin typeface="Cambria Math" panose="02040503050406030204" pitchFamily="18" charset="0"/>
                          </a:rPr>
                        </m:ctrlPr>
                      </m:dPr>
                      <m:e>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𝐾</m:t>
                            </m:r>
                          </m:e>
                        </m:acc>
                        <m:r>
                          <a:rPr lang="en-US" altLang="ja-JP" i="1">
                            <a:latin typeface="Cambria Math" panose="02040503050406030204" pitchFamily="18" charset="0"/>
                          </a:rPr>
                          <m:t>,</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𝐿</m:t>
                            </m:r>
                            <m:r>
                              <m:rPr>
                                <m:nor/>
                              </m:rPr>
                              <a:rPr lang="en-US" altLang="ja-JP" dirty="0"/>
                              <m:t> </m:t>
                            </m:r>
                          </m:e>
                        </m:acc>
                      </m:e>
                    </m:d>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𝑟</m:t>
                        </m:r>
                      </m:e>
                      <m:sub>
                        <m:r>
                          <a:rPr lang="en-US" altLang="ja-JP" b="0" i="1" smtClean="0">
                            <a:latin typeface="Cambria Math" panose="02040503050406030204" pitchFamily="18" charset="0"/>
                          </a:rPr>
                          <m:t>𝐴</m:t>
                        </m:r>
                      </m:sub>
                    </m:sSub>
                  </m:oMath>
                </a14:m>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731869" y="1616149"/>
                <a:ext cx="11251019" cy="5105328"/>
              </a:xfrm>
              <a:blipFill rotWithShape="0">
                <a:blip r:embed="rId2"/>
                <a:stretch>
                  <a:fillRect l="-813" t="-1790" r="-542" b="-239"/>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8</a:t>
            </a:fld>
            <a:endParaRPr kumimoji="1" lang="ja-JP" altLang="en-US" dirty="0"/>
          </a:p>
        </p:txBody>
      </p:sp>
    </p:spTree>
    <p:extLst>
      <p:ext uri="{BB962C8B-B14F-4D97-AF65-F5344CB8AC3E}">
        <p14:creationId xmlns:p14="http://schemas.microsoft.com/office/powerpoint/2010/main" val="27009932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7"/>
            <a:ext cx="10953750" cy="1325563"/>
          </a:xfrm>
        </p:spPr>
        <p:txBody>
          <a:bodyPr>
            <a:normAutofit/>
          </a:bodyPr>
          <a:lstStyle/>
          <a:p>
            <a:r>
              <a:rPr kumimoji="1" lang="ja-JP" altLang="en-US" sz="3600" dirty="0" smtClean="0"/>
              <a:t>国際資本移動の古典的</a:t>
            </a:r>
            <a:r>
              <a:rPr lang="ja-JP" altLang="en-US" sz="3600" dirty="0"/>
              <a:t>理論：閉鎖経済の</a:t>
            </a:r>
            <a:r>
              <a:rPr lang="ja-JP" altLang="en-US" sz="3600" dirty="0" smtClean="0"/>
              <a:t>均衡（つづき）</a:t>
            </a:r>
            <a:endParaRPr kumimoji="1" lang="ja-JP" altLang="en-US" sz="3600"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9</a:t>
            </a:fld>
            <a:endParaRPr kumimoji="1" lang="ja-JP" altLang="en-US" dirty="0"/>
          </a:p>
        </p:txBody>
      </p:sp>
      <p:pic>
        <p:nvPicPr>
          <p:cNvPr id="7" name="図 6"/>
          <p:cNvPicPr>
            <a:picLocks noChangeAspect="1"/>
          </p:cNvPicPr>
          <p:nvPr/>
        </p:nvPicPr>
        <p:blipFill>
          <a:blip r:embed="rId2"/>
          <a:stretch>
            <a:fillRect/>
          </a:stretch>
        </p:blipFill>
        <p:spPr>
          <a:xfrm>
            <a:off x="2557463" y="1690690"/>
            <a:ext cx="6834188" cy="4707822"/>
          </a:xfrm>
          <a:prstGeom prst="rect">
            <a:avLst/>
          </a:prstGeom>
        </p:spPr>
      </p:pic>
    </p:spTree>
    <p:extLst>
      <p:ext uri="{BB962C8B-B14F-4D97-AF65-F5344CB8AC3E}">
        <p14:creationId xmlns:p14="http://schemas.microsoft.com/office/powerpoint/2010/main" val="1175389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13180</TotalTime>
  <Words>2363</Words>
  <Application>Microsoft Office PowerPoint</Application>
  <PresentationFormat>ワイド画面</PresentationFormat>
  <Paragraphs>332</Paragraphs>
  <Slides>35</Slides>
  <Notes>3</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35</vt:i4>
      </vt:variant>
    </vt:vector>
  </HeadingPairs>
  <TitlesOfParts>
    <vt:vector size="43" baseType="lpstr">
      <vt:lpstr>ＭＳ Ｐゴシック</vt:lpstr>
      <vt:lpstr>Arial</vt:lpstr>
      <vt:lpstr>Calibri</vt:lpstr>
      <vt:lpstr>Calibri Light</vt:lpstr>
      <vt:lpstr>Cambria Math</vt:lpstr>
      <vt:lpstr>Times New Roman</vt:lpstr>
      <vt:lpstr>Office テーマ</vt:lpstr>
      <vt:lpstr>Equation</vt:lpstr>
      <vt:lpstr>国際経済関係論Ⅰ 7. 生産要素の国際移動</vt:lpstr>
      <vt:lpstr>経済のグローバル化と国際要素移動</vt:lpstr>
      <vt:lpstr>直接投資と間接投資</vt:lpstr>
      <vt:lpstr>1996年～2016年における日本の金融収支と直接投資 （財務省「国際収支状況」を基に作成）</vt:lpstr>
      <vt:lpstr>直接投資と間接投資（つづき）</vt:lpstr>
      <vt:lpstr>国際資本移動の古典的理論</vt:lpstr>
      <vt:lpstr>国際資本移動の古典的理論（つづき）</vt:lpstr>
      <vt:lpstr>国際資本移動の古典的理論：閉鎖経済の均衡</vt:lpstr>
      <vt:lpstr>国際資本移動の古典的理論：閉鎖経済の均衡（つづき）</vt:lpstr>
      <vt:lpstr>国際資本移動の古典的理論：閉鎖経済の均衡（つづき）</vt:lpstr>
      <vt:lpstr>国際資本移動の古典的理論：閉鎖経済の均衡（つづき）</vt:lpstr>
      <vt:lpstr>国際資本移動の古典的理論：資本移動自由化</vt:lpstr>
      <vt:lpstr>PowerPoint プレゼンテーション</vt:lpstr>
      <vt:lpstr>国際資本移動の利益</vt:lpstr>
      <vt:lpstr>PowerPoint プレゼンテーション</vt:lpstr>
      <vt:lpstr>国際資本移動の利益（つづき）</vt:lpstr>
      <vt:lpstr>PowerPoint プレゼンテーション</vt:lpstr>
      <vt:lpstr>国際資本移動の利益（つづき）</vt:lpstr>
      <vt:lpstr>PowerPoint プレゼンテーション</vt:lpstr>
      <vt:lpstr>国際資本移動の利益：まとめ</vt:lpstr>
      <vt:lpstr>PowerPoint プレゼンテーション</vt:lpstr>
      <vt:lpstr>PowerPoint プレゼンテーション</vt:lpstr>
      <vt:lpstr>財貿易と資本移動の代替性・補完性</vt:lpstr>
      <vt:lpstr>財貿易と資本移動の代替性・補完性（つづき）</vt:lpstr>
      <vt:lpstr>財貿易と資本移動の代替性・補完性（つづき）</vt:lpstr>
      <vt:lpstr>PowerPoint プレゼンテーション</vt:lpstr>
      <vt:lpstr>財貿易と資本移動の代替性・補完性（つづき）</vt:lpstr>
      <vt:lpstr>財貿易と資本移動の代替性・補完性（つづき）</vt:lpstr>
      <vt:lpstr>財貿易と資本移動の代替性・補完性（つづき）</vt:lpstr>
      <vt:lpstr>財貿易と資本移動の代替性・補完性（つづき）</vt:lpstr>
      <vt:lpstr>国際労働移動</vt:lpstr>
      <vt:lpstr>国際労働移動（つづき）</vt:lpstr>
      <vt:lpstr>国際労働移動（つづき）</vt:lpstr>
      <vt:lpstr>国際労働移動（つづき）</vt:lpstr>
      <vt:lpstr>国際労働移動（つづき）</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IntEcon-NCU_07</dc:title>
  <dc:creator>Akihiko</dc:creator>
  <cp:lastModifiedBy>Akihiko</cp:lastModifiedBy>
  <cp:revision>507</cp:revision>
  <cp:lastPrinted>2016-12-03T12:45:17Z</cp:lastPrinted>
  <dcterms:created xsi:type="dcterms:W3CDTF">2013-10-01T12:14:26Z</dcterms:created>
  <dcterms:modified xsi:type="dcterms:W3CDTF">2017-06-15T02:18:56Z</dcterms:modified>
</cp:coreProperties>
</file>