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349" r:id="rId2"/>
    <p:sldId id="350" r:id="rId3"/>
    <p:sldId id="352" r:id="rId4"/>
    <p:sldId id="353" r:id="rId5"/>
    <p:sldId id="354" r:id="rId6"/>
    <p:sldId id="357" r:id="rId7"/>
    <p:sldId id="359" r:id="rId8"/>
    <p:sldId id="358" r:id="rId9"/>
    <p:sldId id="355" r:id="rId10"/>
    <p:sldId id="360" r:id="rId11"/>
    <p:sldId id="361" r:id="rId12"/>
    <p:sldId id="363" r:id="rId13"/>
    <p:sldId id="364" r:id="rId14"/>
    <p:sldId id="356" r:id="rId15"/>
    <p:sldId id="365" r:id="rId16"/>
    <p:sldId id="366" r:id="rId17"/>
  </p:sldIdLst>
  <p:sldSz cx="12192000" cy="6858000"/>
  <p:notesSz cx="9926638" cy="67976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3" autoAdjust="0"/>
    <p:restoredTop sz="94660"/>
  </p:normalViewPr>
  <p:slideViewPr>
    <p:cSldViewPr snapToGrid="0">
      <p:cViewPr varScale="1">
        <p:scale>
          <a:sx n="100" d="100"/>
          <a:sy n="100" d="100"/>
        </p:scale>
        <p:origin x="16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4"/>
            <a:ext cx="4301543" cy="341064"/>
          </a:xfrm>
          <a:prstGeom prst="rect">
            <a:avLst/>
          </a:prstGeom>
        </p:spPr>
        <p:txBody>
          <a:bodyPr vert="horz" lIns="95521" tIns="47761" rIns="95521" bIns="47761" rtlCol="0"/>
          <a:lstStyle>
            <a:lvl1pPr algn="l">
              <a:defRPr sz="1300"/>
            </a:lvl1pPr>
          </a:lstStyle>
          <a:p>
            <a:endParaRPr kumimoji="1" lang="ja-JP" altLang="en-US" dirty="0"/>
          </a:p>
        </p:txBody>
      </p:sp>
      <p:sp>
        <p:nvSpPr>
          <p:cNvPr id="3" name="日付プレースホルダー 2"/>
          <p:cNvSpPr>
            <a:spLocks noGrp="1"/>
          </p:cNvSpPr>
          <p:nvPr>
            <p:ph type="dt" sz="quarter" idx="1"/>
          </p:nvPr>
        </p:nvSpPr>
        <p:spPr>
          <a:xfrm>
            <a:off x="5622803" y="4"/>
            <a:ext cx="4301543" cy="341064"/>
          </a:xfrm>
          <a:prstGeom prst="rect">
            <a:avLst/>
          </a:prstGeom>
        </p:spPr>
        <p:txBody>
          <a:bodyPr vert="horz" lIns="95521" tIns="47761" rIns="95521" bIns="47761" rtlCol="0"/>
          <a:lstStyle>
            <a:lvl1pPr algn="r">
              <a:defRPr sz="1300"/>
            </a:lvl1pPr>
          </a:lstStyle>
          <a:p>
            <a:endParaRPr kumimoji="1" lang="ja-JP" altLang="en-US" dirty="0"/>
          </a:p>
        </p:txBody>
      </p:sp>
      <p:sp>
        <p:nvSpPr>
          <p:cNvPr id="4" name="フッター プレースホルダー 3"/>
          <p:cNvSpPr>
            <a:spLocks noGrp="1"/>
          </p:cNvSpPr>
          <p:nvPr>
            <p:ph type="ftr" sz="quarter" idx="2"/>
          </p:nvPr>
        </p:nvSpPr>
        <p:spPr>
          <a:xfrm>
            <a:off x="4" y="6456616"/>
            <a:ext cx="4301543" cy="341063"/>
          </a:xfrm>
          <a:prstGeom prst="rect">
            <a:avLst/>
          </a:prstGeom>
        </p:spPr>
        <p:txBody>
          <a:bodyPr vert="horz" lIns="95521" tIns="47761" rIns="95521" bIns="47761" rtlCol="0" anchor="b"/>
          <a:lstStyle>
            <a:lvl1pPr algn="l">
              <a:defRPr sz="1300"/>
            </a:lvl1pPr>
          </a:lstStyle>
          <a:p>
            <a:endParaRPr kumimoji="1" lang="ja-JP" altLang="en-US" dirty="0"/>
          </a:p>
        </p:txBody>
      </p:sp>
      <p:sp>
        <p:nvSpPr>
          <p:cNvPr id="5" name="スライド番号プレースホルダー 4"/>
          <p:cNvSpPr>
            <a:spLocks noGrp="1"/>
          </p:cNvSpPr>
          <p:nvPr>
            <p:ph type="sldNum" sz="quarter" idx="3"/>
          </p:nvPr>
        </p:nvSpPr>
        <p:spPr>
          <a:xfrm>
            <a:off x="5622803" y="6456616"/>
            <a:ext cx="4301543" cy="341063"/>
          </a:xfrm>
          <a:prstGeom prst="rect">
            <a:avLst/>
          </a:prstGeom>
        </p:spPr>
        <p:txBody>
          <a:bodyPr vert="horz" lIns="95521" tIns="47761" rIns="95521" bIns="47761" rtlCol="0" anchor="b"/>
          <a:lstStyle>
            <a:lvl1pPr algn="r">
              <a:defRPr sz="13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4"/>
            <a:ext cx="4301543" cy="341064"/>
          </a:xfrm>
          <a:prstGeom prst="rect">
            <a:avLst/>
          </a:prstGeom>
        </p:spPr>
        <p:txBody>
          <a:bodyPr vert="horz" lIns="95521" tIns="47761" rIns="95521" bIns="47761" rtlCol="0"/>
          <a:lstStyle>
            <a:lvl1pPr algn="l">
              <a:defRPr sz="1300"/>
            </a:lvl1pPr>
          </a:lstStyle>
          <a:p>
            <a:endParaRPr kumimoji="1" lang="ja-JP" altLang="en-US" dirty="0"/>
          </a:p>
        </p:txBody>
      </p:sp>
      <p:sp>
        <p:nvSpPr>
          <p:cNvPr id="3" name="日付プレースホルダー 2"/>
          <p:cNvSpPr>
            <a:spLocks noGrp="1"/>
          </p:cNvSpPr>
          <p:nvPr>
            <p:ph type="dt" idx="1"/>
          </p:nvPr>
        </p:nvSpPr>
        <p:spPr>
          <a:xfrm>
            <a:off x="5622803" y="4"/>
            <a:ext cx="4301543" cy="341064"/>
          </a:xfrm>
          <a:prstGeom prst="rect">
            <a:avLst/>
          </a:prstGeom>
        </p:spPr>
        <p:txBody>
          <a:bodyPr vert="horz" lIns="95521" tIns="47761" rIns="95521" bIns="47761" rtlCol="0"/>
          <a:lstStyle>
            <a:lvl1pPr algn="r">
              <a:defRPr sz="13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5521" tIns="47761" rIns="95521" bIns="47761" rtlCol="0" anchor="ctr"/>
          <a:lstStyle/>
          <a:p>
            <a:endParaRPr lang="ja-JP" altLang="en-US" dirty="0"/>
          </a:p>
        </p:txBody>
      </p:sp>
      <p:sp>
        <p:nvSpPr>
          <p:cNvPr id="5" name="ノート プレースホルダー 4"/>
          <p:cNvSpPr>
            <a:spLocks noGrp="1"/>
          </p:cNvSpPr>
          <p:nvPr>
            <p:ph type="body" sz="quarter" idx="3"/>
          </p:nvPr>
        </p:nvSpPr>
        <p:spPr>
          <a:xfrm>
            <a:off x="992664" y="3271386"/>
            <a:ext cx="7941310" cy="2676585"/>
          </a:xfrm>
          <a:prstGeom prst="rect">
            <a:avLst/>
          </a:prstGeom>
        </p:spPr>
        <p:txBody>
          <a:bodyPr vert="horz" lIns="95521" tIns="47761" rIns="95521" bIns="4776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6456616"/>
            <a:ext cx="4301543" cy="341063"/>
          </a:xfrm>
          <a:prstGeom prst="rect">
            <a:avLst/>
          </a:prstGeom>
        </p:spPr>
        <p:txBody>
          <a:bodyPr vert="horz" lIns="95521" tIns="47761" rIns="95521" bIns="47761" rtlCol="0" anchor="b"/>
          <a:lstStyle>
            <a:lvl1pPr algn="l">
              <a:defRPr sz="1300"/>
            </a:lvl1pPr>
          </a:lstStyle>
          <a:p>
            <a:endParaRPr kumimoji="1" lang="ja-JP" altLang="en-US" dirty="0"/>
          </a:p>
        </p:txBody>
      </p:sp>
      <p:sp>
        <p:nvSpPr>
          <p:cNvPr id="7" name="スライド番号プレースホルダー 6"/>
          <p:cNvSpPr>
            <a:spLocks noGrp="1"/>
          </p:cNvSpPr>
          <p:nvPr>
            <p:ph type="sldNum" sz="quarter" idx="5"/>
          </p:nvPr>
        </p:nvSpPr>
        <p:spPr>
          <a:xfrm>
            <a:off x="5622803" y="6456616"/>
            <a:ext cx="4301543" cy="341063"/>
          </a:xfrm>
          <a:prstGeom prst="rect">
            <a:avLst/>
          </a:prstGeom>
        </p:spPr>
        <p:txBody>
          <a:bodyPr vert="horz" lIns="95521" tIns="47761" rIns="95521" bIns="47761" rtlCol="0" anchor="b"/>
          <a:lstStyle>
            <a:lvl1pPr algn="r">
              <a:defRPr sz="13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924175" y="849313"/>
            <a:ext cx="4078288" cy="229393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6" name="日付プレースホルダー 5"/>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3965370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17A36CFC-8E47-4772-A4FC-65970AB68C05}" type="slidenum">
              <a:rPr kumimoji="1" lang="ja-JP" altLang="en-US" smtClean="0"/>
              <a:pPr/>
              <a:t>12</a:t>
            </a:fld>
            <a:endParaRPr kumimoji="1" lang="ja-JP" altLang="en-US" dirty="0"/>
          </a:p>
        </p:txBody>
      </p:sp>
      <p:sp>
        <p:nvSpPr>
          <p:cNvPr id="6" name="日付プレースホルダー 5"/>
          <p:cNvSpPr>
            <a:spLocks noGrp="1"/>
          </p:cNvSpPr>
          <p:nvPr>
            <p:ph type="dt" idx="12"/>
          </p:nvPr>
        </p:nvSpPr>
        <p:spPr/>
        <p:txBody>
          <a:bodyPr/>
          <a:lstStyle/>
          <a:p>
            <a:endParaRPr kumimoji="1" lang="ja-JP" altLang="en-US" dirty="0"/>
          </a:p>
        </p:txBody>
      </p:sp>
    </p:spTree>
    <p:extLst>
      <p:ext uri="{BB962C8B-B14F-4D97-AF65-F5344CB8AC3E}">
        <p14:creationId xmlns:p14="http://schemas.microsoft.com/office/powerpoint/2010/main" val="676040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1EA46F2-D122-4C84-8C5E-C02FD5B6161E}" type="datetime1">
              <a:rPr kumimoji="1" lang="ja-JP" altLang="en-US" smtClean="0"/>
              <a:t>2017/7/20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18C7E2D-0DDB-449A-ACCF-5FEBC212A502}" type="datetime1">
              <a:rPr kumimoji="1" lang="ja-JP" altLang="en-US" smtClean="0"/>
              <a:t>2017/7/20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4AE980B-6802-4C63-8EAA-EC3E85AC2800}" type="datetime1">
              <a:rPr kumimoji="1" lang="ja-JP" altLang="en-US" smtClean="0"/>
              <a:t>2017/7/20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C90F6B5-C5EC-4ED9-87B9-4C99CD289629}" type="datetime1">
              <a:rPr kumimoji="1" lang="ja-JP" altLang="en-US" smtClean="0"/>
              <a:t>2017/7/20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1279FDF-02A8-4CEB-808E-63590EDEC2D3}" type="datetime1">
              <a:rPr kumimoji="1" lang="ja-JP" altLang="en-US" smtClean="0"/>
              <a:t>2017/7/20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A996267-7C98-433D-8B7E-4E17B1B604BA}" type="datetime1">
              <a:rPr kumimoji="1" lang="ja-JP" altLang="en-US" smtClean="0"/>
              <a:t>2017/7/20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F911B7F-63D3-4DA1-AA38-247D1E95BF90}" type="datetime1">
              <a:rPr kumimoji="1" lang="ja-JP" altLang="en-US" smtClean="0"/>
              <a:t>2017/7/20</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BA980FF-E9A1-4A7B-A1B4-5AE1BEBE5A41}" type="datetime1">
              <a:rPr kumimoji="1" lang="ja-JP" altLang="en-US" smtClean="0"/>
              <a:t>2017/7/20</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BF6E8FB-EBBE-4B34-8AA4-83C63836DDFB}" type="datetime1">
              <a:rPr kumimoji="1" lang="ja-JP" altLang="en-US" smtClean="0"/>
              <a:t>2017/7/20</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F404FCF-25E5-49FC-A58F-908D59293B64}" type="datetime1">
              <a:rPr kumimoji="1" lang="ja-JP" altLang="en-US" smtClean="0"/>
              <a:t>2017/7/20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7DBC986-E222-4D40-AD02-38D8BB39BDAB}" type="datetime1">
              <a:rPr kumimoji="1" lang="ja-JP" altLang="en-US" smtClean="0"/>
              <a:t>2017/7/20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8C9700-695E-4D95-BF7B-E5601AB1165A}" type="datetime1">
              <a:rPr kumimoji="1" lang="ja-JP" altLang="en-US" smtClean="0"/>
              <a:t>2017/7/20</a:t>
            </a:fld>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NUL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0.png"/><Relationship Id="rId9" Type="http://schemas.openxmlformats.org/officeDocument/2006/relationships/image" Target="../media/image7.png"/><Relationship Id="rId1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712" y="1122363"/>
            <a:ext cx="10826496" cy="2387600"/>
          </a:xfrm>
        </p:spPr>
        <p:txBody>
          <a:bodyPr>
            <a:normAutofit/>
          </a:bodyPr>
          <a:lstStyle/>
          <a:p>
            <a:r>
              <a:rPr lang="ja-JP" altLang="en-US" dirty="0"/>
              <a:t>国際経済関係論</a:t>
            </a:r>
            <a:r>
              <a:rPr lang="en-US" altLang="ja-JP" dirty="0"/>
              <a:t>Ⅰ</a:t>
            </a:r>
            <a:br>
              <a:rPr lang="en-US" altLang="ja-JP" dirty="0"/>
            </a:br>
            <a:r>
              <a:rPr lang="en-US" altLang="ja-JP" dirty="0" smtClean="0"/>
              <a:t>8. </a:t>
            </a:r>
            <a:r>
              <a:rPr lang="ja-JP" altLang="en-US" dirty="0" smtClean="0"/>
              <a:t>直接投資と</a:t>
            </a:r>
            <a:r>
              <a:rPr lang="ja-JP" altLang="en-US" dirty="0"/>
              <a:t>多国籍企業</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1798309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企業の生産性と輸出</a:t>
            </a:r>
            <a:r>
              <a:rPr lang="en-US" altLang="ja-JP" smtClean="0"/>
              <a:t>vs</a:t>
            </a:r>
            <a:r>
              <a:rPr lang="ja-JP" altLang="en-US" smtClean="0"/>
              <a:t>直接投資（つづき）</a:t>
            </a:r>
            <a:endParaRPr lang="ja-JP" altLang="en-US" dirty="0"/>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idx="1"/>
              </p:nvPr>
            </p:nvSpPr>
            <p:spPr/>
            <p:txBody>
              <a:bodyPr>
                <a:normAutofit/>
              </a:bodyPr>
              <a:lstStyle/>
              <a:p>
                <a:r>
                  <a:rPr lang="ja-JP" altLang="en-US" dirty="0" smtClean="0"/>
                  <a:t>モデル</a:t>
                </a:r>
                <a:r>
                  <a:rPr lang="ja-JP" altLang="en-US" dirty="0"/>
                  <a:t>の</a:t>
                </a:r>
                <a:r>
                  <a:rPr lang="ja-JP" altLang="en-US" dirty="0" smtClean="0"/>
                  <a:t>設定（復習）</a:t>
                </a:r>
                <a:endParaRPr lang="en-US" altLang="ja-JP" dirty="0" smtClean="0"/>
              </a:p>
              <a:p>
                <a:pPr lvl="1"/>
                <a:r>
                  <a:rPr lang="ja-JP" altLang="en-US" dirty="0" smtClean="0"/>
                  <a:t>経済</a:t>
                </a:r>
                <a:r>
                  <a:rPr lang="ja-JP" altLang="en-US" dirty="0"/>
                  <a:t>には多数の差別化された</a:t>
                </a:r>
                <a:r>
                  <a:rPr lang="ja-JP" altLang="en-US" dirty="0" smtClean="0"/>
                  <a:t>製品</a:t>
                </a:r>
                <a:r>
                  <a:rPr lang="ja-JP" altLang="en-US" dirty="0"/>
                  <a:t>が</a:t>
                </a:r>
                <a:r>
                  <a:rPr lang="ja-JP" altLang="en-US" dirty="0" smtClean="0"/>
                  <a:t>存在</a:t>
                </a:r>
                <a:endParaRPr lang="en-US" altLang="ja-JP" dirty="0" smtClean="0"/>
              </a:p>
              <a:p>
                <a:pPr lvl="1"/>
                <a:r>
                  <a:rPr lang="ja-JP" altLang="en-US" dirty="0" smtClean="0"/>
                  <a:t>各企業：固定</a:t>
                </a:r>
                <a:r>
                  <a:rPr lang="ja-JP" altLang="en-US" dirty="0"/>
                  <a:t>費用</a:t>
                </a:r>
                <a14:m>
                  <m:oMath xmlns:m="http://schemas.openxmlformats.org/officeDocument/2006/math">
                    <m:r>
                      <a:rPr lang="en-US" altLang="ja-JP" i="1" dirty="0" smtClean="0">
                        <a:latin typeface="Cambria Math" panose="02040503050406030204" pitchFamily="18" charset="0"/>
                      </a:rPr>
                      <m:t>𝑓</m:t>
                    </m:r>
                  </m:oMath>
                </a14:m>
                <a:r>
                  <a:rPr lang="ja-JP" altLang="en-US" dirty="0"/>
                  <a:t>を支払って市場に</a:t>
                </a:r>
                <a:r>
                  <a:rPr lang="ja-JP" altLang="en-US" dirty="0" smtClean="0"/>
                  <a:t>参入 → 生産性の決定（外生的）</a:t>
                </a:r>
                <a:r>
                  <a:rPr lang="en-US" altLang="ja-JP" dirty="0" smtClean="0"/>
                  <a:t> </a:t>
                </a:r>
                <a:r>
                  <a:rPr lang="ja-JP" altLang="en-US" dirty="0" smtClean="0"/>
                  <a:t>→ 独占的</a:t>
                </a:r>
                <a:r>
                  <a:rPr lang="ja-JP" altLang="en-US" dirty="0"/>
                  <a:t>競争の下</a:t>
                </a:r>
                <a:r>
                  <a:rPr lang="ja-JP" altLang="en-US" dirty="0" smtClean="0"/>
                  <a:t>で製品</a:t>
                </a:r>
                <a:r>
                  <a:rPr lang="ja-JP" altLang="en-US" dirty="0"/>
                  <a:t>の価格を</a:t>
                </a:r>
                <a:r>
                  <a:rPr lang="ja-JP" altLang="en-US" dirty="0" smtClean="0"/>
                  <a:t>決定</a:t>
                </a:r>
                <a:endParaRPr lang="en-US" altLang="ja-JP" dirty="0" smtClean="0"/>
              </a:p>
              <a:p>
                <a:pPr lvl="1"/>
                <a:r>
                  <a:rPr lang="ja-JP" altLang="en-US" dirty="0" smtClean="0"/>
                  <a:t>国内</a:t>
                </a:r>
                <a:r>
                  <a:rPr lang="ja-JP" altLang="en-US" dirty="0"/>
                  <a:t>市場へ</a:t>
                </a:r>
                <a:r>
                  <a:rPr lang="ja-JP" altLang="en-US" dirty="0" smtClean="0"/>
                  <a:t>の供給からの均衡利潤：</a:t>
                </a:r>
                <a14:m>
                  <m:oMath xmlns:m="http://schemas.openxmlformats.org/officeDocument/2006/math">
                    <m:r>
                      <a:rPr lang="ja-JP" altLang="en-US" i="1" smtClean="0">
                        <a:latin typeface="Cambria Math" panose="02040503050406030204" pitchFamily="18" charset="0"/>
                      </a:rPr>
                      <m:t>𝜋</m:t>
                    </m:r>
                    <m:d>
                      <m:dPr>
                        <m:ctrlPr>
                          <a:rPr lang="en-US" altLang="ja-JP" b="0" i="1" smtClean="0">
                            <a:latin typeface="Cambria Math" panose="02040503050406030204" pitchFamily="18" charset="0"/>
                          </a:rPr>
                        </m:ctrlPr>
                      </m:dPr>
                      <m:e>
                        <m:r>
                          <m:rPr>
                            <m:sty m:val="p"/>
                          </m:rPr>
                          <a:rPr lang="el-GR" altLang="ja-JP" b="0" i="1" smtClean="0">
                            <a:latin typeface="Cambria Math" panose="02040503050406030204" pitchFamily="18" charset="0"/>
                            <a:ea typeface="Cambria Math" panose="02040503050406030204" pitchFamily="18" charset="0"/>
                          </a:rPr>
                          <m:t>Θ</m:t>
                        </m:r>
                      </m:e>
                    </m:d>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𝐴</m:t>
                    </m:r>
                    <m:r>
                      <m:rPr>
                        <m:sty m:val="p"/>
                      </m:rPr>
                      <a:rPr lang="el-GR" altLang="ja-JP" b="0" i="1" smtClean="0">
                        <a:latin typeface="Cambria Math" panose="02040503050406030204" pitchFamily="18" charset="0"/>
                        <a:ea typeface="Cambria Math" panose="02040503050406030204" pitchFamily="18" charset="0"/>
                      </a:rPr>
                      <m:t>Θ</m:t>
                    </m:r>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𝑓</m:t>
                    </m:r>
                  </m:oMath>
                </a14:m>
                <a:endParaRPr lang="en-US" altLang="ja-JP" dirty="0" smtClean="0"/>
              </a:p>
              <a:p>
                <a:pPr lvl="2"/>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Θ</m:t>
                    </m:r>
                    <m:r>
                      <a:rPr lang="ja-JP" altLang="en-US" i="1" smtClean="0">
                        <a:latin typeface="Cambria Math" panose="02040503050406030204" pitchFamily="18" charset="0"/>
                        <a:ea typeface="Cambria Math" panose="02040503050406030204" pitchFamily="18" charset="0"/>
                      </a:rPr>
                      <m:t>：</m:t>
                    </m:r>
                  </m:oMath>
                </a14:m>
                <a:r>
                  <a:rPr lang="ja-JP" altLang="en-US" dirty="0"/>
                  <a:t>生産性</a:t>
                </a:r>
                <a:r>
                  <a:rPr lang="ja-JP" altLang="en-US" dirty="0" smtClean="0"/>
                  <a:t>パラメター、</a:t>
                </a:r>
                <a14:m>
                  <m:oMath xmlns:m="http://schemas.openxmlformats.org/officeDocument/2006/math">
                    <m:r>
                      <a:rPr lang="en-US" altLang="ja-JP" i="1" dirty="0" smtClean="0">
                        <a:latin typeface="Cambria Math" panose="02040503050406030204" pitchFamily="18" charset="0"/>
                      </a:rPr>
                      <m:t>𝐴</m:t>
                    </m:r>
                  </m:oMath>
                </a14:m>
                <a:r>
                  <a:rPr lang="ja-JP" altLang="en-US" dirty="0" smtClean="0"/>
                  <a:t>：自国</a:t>
                </a:r>
                <a:r>
                  <a:rPr lang="ja-JP" altLang="en-US" dirty="0"/>
                  <a:t>の費用</a:t>
                </a:r>
                <a:r>
                  <a:rPr lang="ja-JP" altLang="en-US" dirty="0" smtClean="0"/>
                  <a:t>条件＆市場</a:t>
                </a:r>
                <a:r>
                  <a:rPr lang="ja-JP" altLang="en-US" dirty="0"/>
                  <a:t>規模に</a:t>
                </a:r>
                <a:r>
                  <a:rPr lang="ja-JP" altLang="en-US" dirty="0" smtClean="0"/>
                  <a:t>依存</a:t>
                </a:r>
                <a:endParaRPr lang="en-US" altLang="ja-JP" dirty="0" smtClean="0"/>
              </a:p>
              <a:p>
                <a:pPr lvl="1"/>
                <a:r>
                  <a:rPr lang="ja-JP" altLang="en-US" dirty="0" smtClean="0"/>
                  <a:t>海外市場への輸出：</a:t>
                </a:r>
                <a:r>
                  <a:rPr lang="ja-JP" altLang="en-US" dirty="0"/>
                  <a:t>固定費用</a:t>
                </a:r>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𝑓</m:t>
                        </m:r>
                      </m:e>
                      <m:sub>
                        <m:r>
                          <a:rPr lang="en-US" altLang="ja-JP" i="1" dirty="0">
                            <a:latin typeface="Cambria Math" panose="02040503050406030204" pitchFamily="18" charset="0"/>
                          </a:rPr>
                          <m:t>𝑋</m:t>
                        </m:r>
                      </m:sub>
                    </m:sSub>
                  </m:oMath>
                </a14:m>
                <a:r>
                  <a:rPr lang="ja-JP" altLang="en-US" dirty="0"/>
                  <a:t>と</a:t>
                </a:r>
                <a:r>
                  <a:rPr lang="ja-JP" altLang="en-US" dirty="0" err="1"/>
                  <a:t>輸</a:t>
                </a:r>
                <a:r>
                  <a:rPr lang="ja-JP" altLang="en-US" dirty="0"/>
                  <a:t>出</a:t>
                </a:r>
                <a:r>
                  <a:rPr lang="ja-JP" altLang="en-US" dirty="0"/>
                  <a:t>の限界費用</a:t>
                </a:r>
                <a14:m>
                  <m:oMath xmlns:m="http://schemas.openxmlformats.org/officeDocument/2006/math">
                    <m:r>
                      <a:rPr lang="ja-JP" altLang="el-GR" i="1" dirty="0">
                        <a:latin typeface="Cambria Math" panose="02040503050406030204" pitchFamily="18" charset="0"/>
                        <a:ea typeface="Cambria Math" panose="02040503050406030204" pitchFamily="18" charset="0"/>
                      </a:rPr>
                      <m:t>𝜏</m:t>
                    </m:r>
                    <m:r>
                      <a:rPr lang="en-US" altLang="ja-JP" i="1" dirty="0">
                        <a:latin typeface="Cambria Math" panose="02040503050406030204" pitchFamily="18" charset="0"/>
                      </a:rPr>
                      <m:t>&gt;1</m:t>
                    </m:r>
                  </m:oMath>
                </a14:m>
                <a:r>
                  <a:rPr lang="ja-JP" altLang="en-US" dirty="0"/>
                  <a:t>が</a:t>
                </a:r>
                <a:r>
                  <a:rPr lang="ja-JP" altLang="en-US" dirty="0" smtClean="0"/>
                  <a:t>かかる → 均衡利潤：</a:t>
                </a:r>
                <a14:m>
                  <m:oMath xmlns:m="http://schemas.openxmlformats.org/officeDocument/2006/math">
                    <m:sSub>
                      <m:sSubPr>
                        <m:ctrlPr>
                          <a:rPr lang="en-US" altLang="ja-JP" i="1" smtClean="0">
                            <a:latin typeface="Cambria Math" panose="02040503050406030204" pitchFamily="18" charset="0"/>
                          </a:rPr>
                        </m:ctrlPr>
                      </m:sSubPr>
                      <m:e>
                        <m:r>
                          <a:rPr lang="ja-JP" altLang="en-US" i="1">
                            <a:latin typeface="Cambria Math" panose="02040503050406030204" pitchFamily="18" charset="0"/>
                          </a:rPr>
                          <m:t>𝜋</m:t>
                        </m:r>
                      </m:e>
                      <m:sub>
                        <m:r>
                          <a:rPr lang="en-US" altLang="ja-JP" b="0" i="1" smtClean="0">
                            <a:latin typeface="Cambria Math" panose="02040503050406030204" pitchFamily="18" charset="0"/>
                          </a:rPr>
                          <m:t>𝑋</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𝐴</m:t>
                        </m:r>
                      </m:e>
                      <m:sup>
                        <m:r>
                          <a:rPr lang="en-US" altLang="ja-JP" b="0" i="1" smtClean="0">
                            <a:latin typeface="Cambria Math" panose="02040503050406030204" pitchFamily="18" charset="0"/>
                            <a:ea typeface="Cambria Math" panose="02040503050406030204" pitchFamily="18" charset="0"/>
                          </a:rPr>
                          <m:t>∗</m:t>
                        </m:r>
                      </m:sup>
                    </m:sSup>
                    <m:r>
                      <m:rPr>
                        <m:sty m:val="p"/>
                      </m:rPr>
                      <a:rPr lang="el-GR" altLang="ja-JP" i="1">
                        <a:latin typeface="Cambria Math" panose="02040503050406030204" pitchFamily="18" charset="0"/>
                        <a:ea typeface="Cambria Math" panose="02040503050406030204" pitchFamily="18" charset="0"/>
                      </a:rPr>
                      <m:t>Θ</m:t>
                    </m:r>
                    <m:r>
                      <a:rPr lang="en-US" altLang="ja-JP" b="0" i="1" smtClean="0">
                        <a:latin typeface="Cambria Math" panose="02040503050406030204" pitchFamily="18" charset="0"/>
                        <a:ea typeface="Cambria Math" panose="02040503050406030204" pitchFamily="18" charset="0"/>
                      </a:rPr>
                      <m:t>/</m:t>
                    </m:r>
                    <m:sSup>
                      <m:sSupPr>
                        <m:ctrlPr>
                          <a:rPr lang="en-US" altLang="ja-JP" b="0" i="1" smtClean="0">
                            <a:latin typeface="Cambria Math" panose="02040503050406030204" pitchFamily="18" charset="0"/>
                            <a:ea typeface="Cambria Math" panose="02040503050406030204" pitchFamily="18" charset="0"/>
                          </a:rPr>
                        </m:ctrlPr>
                      </m:sSupPr>
                      <m:e>
                        <m:r>
                          <a:rPr lang="ja-JP" altLang="el-GR" i="1" dirty="0">
                            <a:latin typeface="Cambria Math" panose="02040503050406030204" pitchFamily="18" charset="0"/>
                            <a:ea typeface="Cambria Math" panose="02040503050406030204" pitchFamily="18" charset="0"/>
                          </a:rPr>
                          <m:t>𝜏</m:t>
                        </m:r>
                      </m:e>
                      <m:sup>
                        <m:r>
                          <a:rPr lang="ja-JP" altLang="en-US" b="0" i="1" smtClean="0">
                            <a:latin typeface="Cambria Math" panose="02040503050406030204" pitchFamily="18" charset="0"/>
                            <a:ea typeface="Cambria Math" panose="02040503050406030204" pitchFamily="18" charset="0"/>
                          </a:rPr>
                          <m:t>𝜎</m:t>
                        </m:r>
                        <m:r>
                          <a:rPr lang="en-US" altLang="ja-JP" b="0" i="1" smtClean="0">
                            <a:latin typeface="Cambria Math" panose="02040503050406030204" pitchFamily="18" charset="0"/>
                            <a:ea typeface="Cambria Math" panose="02040503050406030204" pitchFamily="18" charset="0"/>
                          </a:rPr>
                          <m:t>−1</m:t>
                        </m:r>
                      </m:sup>
                    </m:sSup>
                    <m:r>
                      <a:rPr lang="en-US" altLang="ja-JP" i="1">
                        <a:latin typeface="Cambria Math" panose="02040503050406030204" pitchFamily="18" charset="0"/>
                        <a:ea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𝑓</m:t>
                        </m:r>
                      </m:e>
                      <m:sub>
                        <m:r>
                          <a:rPr lang="en-US" altLang="ja-JP" i="1" dirty="0">
                            <a:latin typeface="Cambria Math" panose="02040503050406030204" pitchFamily="18" charset="0"/>
                          </a:rPr>
                          <m:t>𝑋</m:t>
                        </m:r>
                      </m:sub>
                    </m:sSub>
                  </m:oMath>
                </a14:m>
                <a:endParaRPr lang="en-US" altLang="ja-JP" dirty="0" smtClean="0"/>
              </a:p>
              <a:p>
                <a:pPr lvl="2"/>
                <a14:m>
                  <m:oMath xmlns:m="http://schemas.openxmlformats.org/officeDocument/2006/math">
                    <m:r>
                      <a:rPr lang="ja-JP" altLang="en-US" i="1">
                        <a:latin typeface="Cambria Math" panose="02040503050406030204" pitchFamily="18" charset="0"/>
                        <a:ea typeface="Cambria Math" panose="02040503050406030204" pitchFamily="18" charset="0"/>
                      </a:rPr>
                      <m:t>𝜎</m:t>
                    </m:r>
                    <m:r>
                      <a:rPr lang="en-US" altLang="ja-JP" b="0" i="1" smtClean="0">
                        <a:latin typeface="Cambria Math" panose="02040503050406030204" pitchFamily="18" charset="0"/>
                        <a:ea typeface="Cambria Math" panose="02040503050406030204" pitchFamily="18" charset="0"/>
                      </a:rPr>
                      <m:t>&gt;</m:t>
                    </m:r>
                    <m:r>
                      <a:rPr lang="en-US" altLang="ja-JP" i="1">
                        <a:latin typeface="Cambria Math" panose="02040503050406030204" pitchFamily="18" charset="0"/>
                        <a:ea typeface="Cambria Math" panose="02040503050406030204" pitchFamily="18" charset="0"/>
                      </a:rPr>
                      <m:t>1</m:t>
                    </m:r>
                  </m:oMath>
                </a14:m>
                <a:r>
                  <a:rPr lang="ja-JP" altLang="en-US" dirty="0" smtClean="0"/>
                  <a:t>：需要</a:t>
                </a:r>
                <a:r>
                  <a:rPr lang="ja-JP" altLang="en-US" dirty="0"/>
                  <a:t>の価格</a:t>
                </a:r>
                <a:r>
                  <a:rPr lang="ja-JP" altLang="en-US" dirty="0" smtClean="0"/>
                  <a:t>弾力性、</a:t>
                </a:r>
                <a14:m>
                  <m:oMath xmlns:m="http://schemas.openxmlformats.org/officeDocument/2006/math">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𝐴</m:t>
                        </m:r>
                      </m:e>
                      <m:sup>
                        <m:r>
                          <a:rPr lang="en-US" altLang="ja-JP" i="1">
                            <a:latin typeface="Cambria Math" panose="02040503050406030204" pitchFamily="18" charset="0"/>
                            <a:ea typeface="Cambria Math" panose="02040503050406030204" pitchFamily="18" charset="0"/>
                          </a:rPr>
                          <m:t>∗</m:t>
                        </m:r>
                      </m:sup>
                    </m:sSup>
                  </m:oMath>
                </a14:m>
                <a:r>
                  <a:rPr lang="ja-JP" altLang="en-US" dirty="0" smtClean="0"/>
                  <a:t>：</a:t>
                </a:r>
                <a:r>
                  <a:rPr lang="ja-JP" altLang="en-US" dirty="0"/>
                  <a:t>自国の費用条件＆</a:t>
                </a:r>
                <a:r>
                  <a:rPr lang="ja-JP" altLang="en-US" dirty="0" smtClean="0"/>
                  <a:t>外国</a:t>
                </a:r>
                <a:r>
                  <a:rPr lang="ja-JP" altLang="en-US" dirty="0"/>
                  <a:t>の市場規模に</a:t>
                </a:r>
                <a:r>
                  <a:rPr lang="ja-JP" altLang="en-US" dirty="0" smtClean="0"/>
                  <a:t>依存</a:t>
                </a:r>
                <a:endParaRPr lang="en-US" altLang="ja-JP" dirty="0" smtClean="0"/>
              </a:p>
              <a:p>
                <a:pPr lvl="1"/>
                <a:r>
                  <a:rPr lang="ja-JP" altLang="en-US" dirty="0"/>
                  <a:t>生産性</a:t>
                </a:r>
                <a:r>
                  <a:rPr lang="ja-JP" altLang="en-US" dirty="0" smtClean="0"/>
                  <a:t>が</a:t>
                </a:r>
                <a14:m>
                  <m:oMath xmlns:m="http://schemas.openxmlformats.org/officeDocument/2006/math">
                    <m:bar>
                      <m:barPr>
                        <m:ctrlPr>
                          <a:rPr lang="el-GR" altLang="ja-JP" i="1" dirty="0" smtClean="0">
                            <a:latin typeface="Cambria Math" panose="02040503050406030204" pitchFamily="18" charset="0"/>
                            <a:ea typeface="Cambria Math" panose="02040503050406030204" pitchFamily="18" charset="0"/>
                          </a:rPr>
                        </m:ctrlPr>
                      </m:barPr>
                      <m:e>
                        <m:r>
                          <m:rPr>
                            <m:sty m:val="p"/>
                          </m:rPr>
                          <a:rPr lang="el-GR" altLang="ja-JP" i="1" dirty="0">
                            <a:latin typeface="Cambria Math" panose="02040503050406030204" pitchFamily="18" charset="0"/>
                            <a:ea typeface="Cambria Math" panose="02040503050406030204" pitchFamily="18" charset="0"/>
                          </a:rPr>
                          <m:t>Θ</m:t>
                        </m:r>
                      </m:e>
                    </m:bar>
                    <m:r>
                      <a:rPr lang="el-GR" altLang="ja-JP" i="1" dirty="0" smtClean="0">
                        <a:latin typeface="Cambria Math" panose="02040503050406030204" pitchFamily="18" charset="0"/>
                        <a:ea typeface="Cambria Math" panose="02040503050406030204" pitchFamily="18" charset="0"/>
                      </a:rPr>
                      <m:t>≡</m:t>
                    </m:r>
                    <m:r>
                      <a:rPr lang="en-US" altLang="ja-JP" i="1" dirty="0" smtClean="0">
                        <a:latin typeface="Cambria Math" panose="02040503050406030204" pitchFamily="18" charset="0"/>
                      </a:rPr>
                      <m:t>𝑓</m:t>
                    </m:r>
                    <m:r>
                      <a:rPr lang="en-US" altLang="ja-JP" b="0" i="1" dirty="0" smtClean="0">
                        <a:latin typeface="Cambria Math" panose="02040503050406030204" pitchFamily="18" charset="0"/>
                      </a:rPr>
                      <m:t>/</m:t>
                    </m:r>
                    <m:r>
                      <a:rPr lang="en-US" altLang="ja-JP" i="1" dirty="0" smtClean="0">
                        <a:latin typeface="Cambria Math" panose="02040503050406030204" pitchFamily="18" charset="0"/>
                      </a:rPr>
                      <m:t>𝐴</m:t>
                    </m:r>
                    <m:r>
                      <a:rPr lang="ja-JP" altLang="en-US" i="1" dirty="0">
                        <a:latin typeface="Cambria Math" panose="02040503050406030204" pitchFamily="18" charset="0"/>
                      </a:rPr>
                      <m:t>以上</m:t>
                    </m:r>
                    <m:r>
                      <a:rPr lang="ja-JP" altLang="en-US" i="1" dirty="0">
                        <a:latin typeface="Cambria Math" panose="02040503050406030204" pitchFamily="18" charset="0"/>
                      </a:rPr>
                      <m:t>の</m:t>
                    </m:r>
                  </m:oMath>
                </a14:m>
                <a:r>
                  <a:rPr lang="ja-JP" altLang="en-US" dirty="0" smtClean="0"/>
                  <a:t>企業が操業可能、うち</a:t>
                </a:r>
                <a14:m>
                  <m:oMath xmlns:m="http://schemas.openxmlformats.org/officeDocument/2006/math">
                    <m:bar>
                      <m:barPr>
                        <m:ctrlPr>
                          <a:rPr lang="el-GR" altLang="ja-JP" i="1" dirty="0">
                            <a:latin typeface="Cambria Math" panose="02040503050406030204" pitchFamily="18" charset="0"/>
                            <a:ea typeface="Cambria Math" panose="02040503050406030204" pitchFamily="18" charset="0"/>
                          </a:rPr>
                        </m:ctrlPr>
                      </m:barPr>
                      <m:e>
                        <m:r>
                          <m:rPr>
                            <m:sty m:val="p"/>
                          </m:rPr>
                          <a:rPr lang="el-GR" altLang="ja-JP" i="1" dirty="0">
                            <a:latin typeface="Cambria Math" panose="02040503050406030204" pitchFamily="18" charset="0"/>
                            <a:ea typeface="Cambria Math" panose="02040503050406030204" pitchFamily="18" charset="0"/>
                          </a:rPr>
                          <m:t>Θ</m:t>
                        </m:r>
                      </m:e>
                    </m:bar>
                    <m:r>
                      <a:rPr lang="en-US" altLang="ja-JP" b="0" i="1" dirty="0" smtClean="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Θ</m:t>
                    </m:r>
                    <m:r>
                      <a:rPr lang="en-US" altLang="ja-JP" b="0" i="1" smtClean="0">
                        <a:latin typeface="Cambria Math" panose="02040503050406030204" pitchFamily="18" charset="0"/>
                        <a:ea typeface="Cambria Math" panose="02040503050406030204" pitchFamily="18" charset="0"/>
                      </a:rPr>
                      <m:t>&lt;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𝑋</m:t>
                        </m:r>
                      </m:sub>
                    </m:sSub>
                    <m:sSub>
                      <m:sSubPr>
                        <m:ctrlPr>
                          <a:rPr lang="en-US" altLang="ja-JP" i="1" dirty="0">
                            <a:latin typeface="Cambria Math" panose="02040503050406030204" pitchFamily="18" charset="0"/>
                          </a:rPr>
                        </m:ctrlPr>
                      </m:sSubPr>
                      <m:e>
                        <m:r>
                          <a:rPr lang="en-US" altLang="ja-JP" i="1" dirty="0" smtClean="0">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l-GR" i="1" dirty="0">
                                <a:latin typeface="Cambria Math" panose="02040503050406030204" pitchFamily="18" charset="0"/>
                                <a:ea typeface="Cambria Math" panose="02040503050406030204" pitchFamily="18" charset="0"/>
                              </a:rPr>
                              <m:t>𝜏</m:t>
                            </m:r>
                          </m:e>
                          <m:sup>
                            <m:r>
                              <a:rPr lang="ja-JP" altLang="en-US" i="1">
                                <a:latin typeface="Cambria Math" panose="02040503050406030204" pitchFamily="18" charset="0"/>
                                <a:ea typeface="Cambria Math" panose="02040503050406030204" pitchFamily="18" charset="0"/>
                              </a:rPr>
                              <m:t>𝜎</m:t>
                            </m:r>
                            <m:r>
                              <a:rPr lang="en-US" altLang="ja-JP" i="1">
                                <a:latin typeface="Cambria Math" panose="02040503050406030204" pitchFamily="18" charset="0"/>
                                <a:ea typeface="Cambria Math" panose="02040503050406030204" pitchFamily="18" charset="0"/>
                              </a:rPr>
                              <m:t>−1</m:t>
                            </m:r>
                          </m:sup>
                        </m:sSup>
                        <m:r>
                          <a:rPr lang="en-US" altLang="ja-JP" i="1" dirty="0">
                            <a:latin typeface="Cambria Math" panose="02040503050406030204" pitchFamily="18" charset="0"/>
                          </a:rPr>
                          <m:t>𝑓</m:t>
                        </m:r>
                      </m:e>
                      <m:sub>
                        <m:r>
                          <a:rPr lang="en-US" altLang="ja-JP" i="1" dirty="0">
                            <a:latin typeface="Cambria Math" panose="02040503050406030204" pitchFamily="18" charset="0"/>
                          </a:rPr>
                          <m:t>𝑋</m:t>
                        </m:r>
                      </m:sub>
                    </m:sSub>
                    <m:r>
                      <a:rPr lang="en-US" altLang="ja-JP" b="0" i="1" dirty="0" smtClean="0">
                        <a:latin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𝐴</m:t>
                        </m:r>
                      </m:e>
                      <m:sup>
                        <m:r>
                          <a:rPr lang="en-US" altLang="ja-JP" i="1">
                            <a:latin typeface="Cambria Math" panose="02040503050406030204" pitchFamily="18" charset="0"/>
                            <a:ea typeface="Cambria Math" panose="02040503050406030204" pitchFamily="18" charset="0"/>
                          </a:rPr>
                          <m:t>∗</m:t>
                        </m:r>
                      </m:sup>
                    </m:sSup>
                  </m:oMath>
                </a14:m>
                <a:r>
                  <a:rPr lang="ja-JP" altLang="en-US" dirty="0" smtClean="0"/>
                  <a:t>の企業は国内供給のみ、</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Θ</m:t>
                    </m:r>
                    <m:r>
                      <a:rPr lang="en-US" altLang="ja-JP" i="1" smtClean="0">
                        <a:latin typeface="Cambria Math" panose="02040503050406030204" pitchFamily="18" charset="0"/>
                        <a:ea typeface="Cambria Math" panose="02040503050406030204" pitchFamily="18" charset="0"/>
                      </a:rPr>
                      <m: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𝑋</m:t>
                        </m:r>
                      </m:sub>
                    </m:sSub>
                  </m:oMath>
                </a14:m>
                <a:r>
                  <a:rPr lang="ja-JP" altLang="en-US" dirty="0" smtClean="0"/>
                  <a:t>の企業が国内供給＆輸出</a:t>
                </a:r>
                <a:endParaRPr lang="ja-JP" altLang="en-US" dirty="0"/>
              </a:p>
            </p:txBody>
          </p:sp>
        </mc:Choice>
        <mc:Fallback>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10</a:t>
            </a:fld>
            <a:endParaRPr lang="ja-JP" altLang="en-US" dirty="0"/>
          </a:p>
        </p:txBody>
      </p:sp>
    </p:spTree>
    <p:extLst>
      <p:ext uri="{BB962C8B-B14F-4D97-AF65-F5344CB8AC3E}">
        <p14:creationId xmlns:p14="http://schemas.microsoft.com/office/powerpoint/2010/main" val="3973702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企業の生産性と輸出</a:t>
            </a:r>
            <a:r>
              <a:rPr lang="en-US" altLang="ja-JP" smtClean="0"/>
              <a:t>vs</a:t>
            </a:r>
            <a:r>
              <a:rPr lang="ja-JP" altLang="en-US" smtClean="0"/>
              <a:t>直接投資（つづき）</a:t>
            </a:r>
            <a:endParaRPr lang="ja-JP" altLang="en-US" dirty="0"/>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idx="1"/>
              </p:nvPr>
            </p:nvSpPr>
            <p:spPr/>
            <p:txBody>
              <a:bodyPr>
                <a:normAutofit/>
              </a:bodyPr>
              <a:lstStyle/>
              <a:p>
                <a:r>
                  <a:rPr lang="ja-JP" altLang="en-US" dirty="0" smtClean="0"/>
                  <a:t>企業が外国</a:t>
                </a:r>
                <a:r>
                  <a:rPr lang="ja-JP" altLang="en-US" dirty="0"/>
                  <a:t>市場に製品を供給する手段として、輸出の</a:t>
                </a:r>
                <a:r>
                  <a:rPr lang="ja-JP" altLang="en-US" dirty="0" smtClean="0"/>
                  <a:t>他に</a:t>
                </a:r>
                <a:r>
                  <a:rPr lang="ja-JP" altLang="en-US" dirty="0"/>
                  <a:t>直接投資による現地生産・販売も可能であると</a:t>
                </a:r>
                <a:r>
                  <a:rPr lang="ja-JP" altLang="en-US" dirty="0" smtClean="0"/>
                  <a:t>想定</a:t>
                </a:r>
                <a:endParaRPr lang="en-US" altLang="ja-JP" dirty="0" smtClean="0"/>
              </a:p>
              <a:p>
                <a:pPr lvl="1"/>
                <a:r>
                  <a:rPr lang="ja-JP" altLang="en-US" dirty="0"/>
                  <a:t>固定費用</a:t>
                </a:r>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𝑓</m:t>
                        </m:r>
                      </m:e>
                      <m:sub>
                        <m:r>
                          <a:rPr lang="en-US" altLang="ja-JP" b="0" i="1" dirty="0" smtClean="0">
                            <a:latin typeface="Cambria Math" panose="02040503050406030204" pitchFamily="18" charset="0"/>
                          </a:rPr>
                          <m:t>𝐼</m:t>
                        </m:r>
                      </m:sub>
                    </m:sSub>
                  </m:oMath>
                </a14:m>
                <a:r>
                  <a:rPr lang="ja-JP" altLang="en-US" dirty="0" smtClean="0"/>
                  <a:t>がかかる（輸出の固定費用</a:t>
                </a:r>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𝑓</m:t>
                        </m:r>
                      </m:e>
                      <m:sub>
                        <m:r>
                          <a:rPr lang="en-US" altLang="ja-JP" b="0" i="1" dirty="0" smtClean="0">
                            <a:latin typeface="Cambria Math" panose="02040503050406030204" pitchFamily="18" charset="0"/>
                          </a:rPr>
                          <m:t>𝑋</m:t>
                        </m:r>
                      </m:sub>
                    </m:sSub>
                    <m:r>
                      <a:rPr lang="ja-JP" altLang="en-US" i="1" dirty="0" smtClean="0">
                        <a:latin typeface="Cambria Math" panose="02040503050406030204" pitchFamily="18" charset="0"/>
                      </a:rPr>
                      <m:t>よりも</m:t>
                    </m:r>
                    <m:r>
                      <a:rPr lang="ja-JP" altLang="en-US" i="1" dirty="0">
                        <a:latin typeface="Cambria Math" panose="02040503050406030204" pitchFamily="18" charset="0"/>
                      </a:rPr>
                      <m:t>大</m:t>
                    </m:r>
                  </m:oMath>
                </a14:m>
                <a:r>
                  <a:rPr lang="ja-JP" altLang="en-US" dirty="0" smtClean="0"/>
                  <a:t>）</a:t>
                </a:r>
                <a:endParaRPr lang="en-US" altLang="ja-JP" dirty="0" smtClean="0"/>
              </a:p>
              <a:p>
                <a:pPr lvl="1"/>
                <a:r>
                  <a:rPr lang="ja-JP" altLang="en-US" dirty="0"/>
                  <a:t>外国の労働や土地を利用して生産活動を</a:t>
                </a:r>
                <a:r>
                  <a:rPr lang="ja-JP" altLang="en-US" dirty="0" smtClean="0"/>
                  <a:t>行うため、生産の限界費用は外国の費用条件に依存</a:t>
                </a:r>
                <a:endParaRPr lang="en-US" altLang="ja-JP" dirty="0"/>
              </a:p>
              <a:p>
                <a:r>
                  <a:rPr lang="ja-JP" altLang="en-US" dirty="0" smtClean="0"/>
                  <a:t>→ 均衡利潤：</a:t>
                </a:r>
                <a14:m>
                  <m:oMath xmlns:m="http://schemas.openxmlformats.org/officeDocument/2006/math">
                    <m:sSub>
                      <m:sSubPr>
                        <m:ctrlPr>
                          <a:rPr lang="en-US" altLang="ja-JP" i="1" smtClean="0">
                            <a:latin typeface="Cambria Math" panose="02040503050406030204" pitchFamily="18" charset="0"/>
                          </a:rPr>
                        </m:ctrlPr>
                      </m:sSubPr>
                      <m:e>
                        <m:r>
                          <a:rPr lang="ja-JP" altLang="en-US" i="1">
                            <a:latin typeface="Cambria Math" panose="02040503050406030204" pitchFamily="18" charset="0"/>
                          </a:rPr>
                          <m:t>𝜋</m:t>
                        </m:r>
                      </m:e>
                      <m:sub>
                        <m:r>
                          <a:rPr lang="en-US" altLang="ja-JP" b="0" i="1" smtClean="0">
                            <a:latin typeface="Cambria Math" panose="02040503050406030204" pitchFamily="18" charset="0"/>
                          </a:rPr>
                          <m:t>𝐼</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𝐴</m:t>
                        </m:r>
                      </m:e>
                      <m:sup>
                        <m:r>
                          <a:rPr lang="en-US" altLang="ja-JP" b="0" i="1" smtClean="0">
                            <a:latin typeface="Cambria Math" panose="02040503050406030204" pitchFamily="18" charset="0"/>
                            <a:ea typeface="Cambria Math" panose="02040503050406030204" pitchFamily="18" charset="0"/>
                          </a:rPr>
                          <m:t>∗∗</m:t>
                        </m:r>
                      </m:sup>
                    </m:sSup>
                    <m:r>
                      <m:rPr>
                        <m:sty m:val="p"/>
                      </m:rPr>
                      <a:rPr lang="el-GR" altLang="ja-JP" i="1">
                        <a:latin typeface="Cambria Math" panose="02040503050406030204" pitchFamily="18" charset="0"/>
                        <a:ea typeface="Cambria Math" panose="02040503050406030204" pitchFamily="18" charset="0"/>
                      </a:rPr>
                      <m:t>Θ</m:t>
                    </m:r>
                    <m:r>
                      <a:rPr lang="en-US" altLang="ja-JP" i="1">
                        <a:latin typeface="Cambria Math" panose="02040503050406030204" pitchFamily="18" charset="0"/>
                        <a:ea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𝑓</m:t>
                        </m:r>
                      </m:e>
                      <m:sub>
                        <m:r>
                          <a:rPr lang="en-US" altLang="ja-JP" b="0" i="1" dirty="0" smtClean="0">
                            <a:latin typeface="Cambria Math" panose="02040503050406030204" pitchFamily="18" charset="0"/>
                          </a:rPr>
                          <m:t>𝐼</m:t>
                        </m:r>
                      </m:sub>
                    </m:sSub>
                  </m:oMath>
                </a14:m>
                <a:endParaRPr lang="en-US" altLang="ja-JP" i="1" dirty="0" smtClean="0">
                  <a:latin typeface="Cambria Math" panose="02040503050406030204" pitchFamily="18" charset="0"/>
                </a:endParaRPr>
              </a:p>
              <a:p>
                <a:r>
                  <a:rPr lang="ja-JP" altLang="en-US" dirty="0"/>
                  <a:t>外国市場に製品を供給する企業は、</a:t>
                </a:r>
                <a14:m>
                  <m:oMath xmlns:m="http://schemas.openxmlformats.org/officeDocument/2006/math">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𝑋</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r>
                      <a:rPr lang="en-US" altLang="ja-JP" i="1">
                        <a:latin typeface="Cambria Math" panose="02040503050406030204" pitchFamily="18" charset="0"/>
                        <a:ea typeface="Cambria Math" panose="02040503050406030204" pitchFamily="18" charset="0"/>
                      </a:rPr>
                      <m:t>&gt;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𝐼</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oMath>
                </a14:m>
                <a:r>
                  <a:rPr lang="ja-JP" altLang="en-US" dirty="0" smtClean="0"/>
                  <a:t>ならば輸出を選択し、</a:t>
                </a:r>
                <a14:m>
                  <m:oMath xmlns:m="http://schemas.openxmlformats.org/officeDocument/2006/math">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𝑋</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r>
                      <a:rPr lang="en-US" altLang="ja-JP" i="1">
                        <a:latin typeface="Cambria Math" panose="02040503050406030204" pitchFamily="18" charset="0"/>
                        <a:ea typeface="Cambria Math" panose="02040503050406030204" pitchFamily="18" charset="0"/>
                      </a:rPr>
                      <m:t>&lt;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𝐼</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oMath>
                </a14:m>
                <a:r>
                  <a:rPr lang="ja-JP" altLang="en-US" dirty="0" smtClean="0"/>
                  <a:t>ならば直接投資を選択</a:t>
                </a:r>
                <a:endParaRPr lang="en-US" altLang="ja-JP" dirty="0" smtClean="0"/>
              </a:p>
              <a:p>
                <a14:m>
                  <m:oMath xmlns:m="http://schemas.openxmlformats.org/officeDocument/2006/math">
                    <m:r>
                      <a:rPr lang="en-US" altLang="ja-JP" i="1" dirty="0" smtClean="0">
                        <a:latin typeface="Cambria Math" panose="02040503050406030204" pitchFamily="18" charset="0"/>
                      </a:rPr>
                      <m:t>𝐴</m:t>
                    </m:r>
                    <m:r>
                      <a:rPr lang="en-US" altLang="ja-JP" i="1" dirty="0" smtClean="0">
                        <a:latin typeface="Cambria Math" panose="02040503050406030204" pitchFamily="18" charset="0"/>
                      </a:rPr>
                      <m:t>=</m:t>
                    </m:r>
                    <m:sSup>
                      <m:sSupPr>
                        <m:ctrlPr>
                          <a:rPr lang="en-US" altLang="ja-JP" i="1" dirty="0" smtClean="0">
                            <a:latin typeface="Cambria Math" panose="02040503050406030204" pitchFamily="18" charset="0"/>
                          </a:rPr>
                        </m:ctrlPr>
                      </m:sSupPr>
                      <m:e>
                        <m:r>
                          <a:rPr lang="en-US" altLang="ja-JP" i="1" dirty="0">
                            <a:latin typeface="Cambria Math" panose="02040503050406030204" pitchFamily="18" charset="0"/>
                          </a:rPr>
                          <m:t>𝐴</m:t>
                        </m:r>
                      </m:e>
                      <m:sup>
                        <m:r>
                          <a:rPr lang="en-US" altLang="ja-JP" b="0" i="1" dirty="0" smtClean="0">
                            <a:latin typeface="Cambria Math" panose="02040503050406030204" pitchFamily="18" charset="0"/>
                          </a:rPr>
                          <m:t>∗</m:t>
                        </m:r>
                      </m:sup>
                    </m:sSup>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𝐴</m:t>
                        </m:r>
                      </m:e>
                      <m:sup>
                        <m:r>
                          <a:rPr lang="en-US" altLang="ja-JP" i="1" dirty="0">
                            <a:latin typeface="Cambria Math" panose="02040503050406030204" pitchFamily="18" charset="0"/>
                          </a:rPr>
                          <m:t>∗</m:t>
                        </m:r>
                        <m:r>
                          <a:rPr lang="en-US" altLang="ja-JP" b="0" i="1" dirty="0" smtClean="0">
                            <a:latin typeface="Cambria Math" panose="02040503050406030204" pitchFamily="18" charset="0"/>
                          </a:rPr>
                          <m:t>∗</m:t>
                        </m:r>
                      </m:sup>
                    </m:sSup>
                  </m:oMath>
                </a14:m>
                <a:r>
                  <a:rPr lang="ja-JP" altLang="en-US" dirty="0"/>
                  <a:t>ならば、</a:t>
                </a:r>
                <a14:m>
                  <m:oMath xmlns:m="http://schemas.openxmlformats.org/officeDocument/2006/math">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b="0" i="1" dirty="0" smtClean="0">
                            <a:latin typeface="Cambria Math" panose="02040503050406030204" pitchFamily="18" charset="0"/>
                          </a:rPr>
                          <m:t>𝐼</m:t>
                        </m:r>
                      </m:sub>
                    </m:sSub>
                    <m:r>
                      <a:rPr lang="en-US" altLang="ja-JP" b="0" i="1" smtClean="0">
                        <a:latin typeface="Cambria Math" panose="02040503050406030204" pitchFamily="18" charset="0"/>
                        <a:ea typeface="Cambria Math" panose="02040503050406030204" pitchFamily="18" charset="0"/>
                      </a:rPr>
                      <m:t>&gt;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𝑋</m:t>
                        </m:r>
                      </m:sub>
                    </m:sSub>
                  </m:oMath>
                </a14:m>
                <a:r>
                  <a:rPr lang="ja-JP" altLang="en-US" dirty="0" smtClean="0"/>
                  <a:t>が成立</a:t>
                </a:r>
                <a:endParaRPr lang="en-US" altLang="ja-JP" dirty="0" smtClean="0"/>
              </a:p>
              <a:p>
                <a:pPr lvl="1"/>
                <a14:m>
                  <m:oMath xmlns:m="http://schemas.openxmlformats.org/officeDocument/2006/math">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𝐼</m:t>
                        </m:r>
                      </m:sub>
                    </m:sSub>
                  </m:oMath>
                </a14:m>
                <a:r>
                  <a:rPr lang="ja-JP" altLang="en-US" dirty="0" smtClean="0"/>
                  <a:t>：</a:t>
                </a:r>
                <a14:m>
                  <m:oMath xmlns:m="http://schemas.openxmlformats.org/officeDocument/2006/math">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𝑋</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r>
                      <a:rPr lang="en-US" altLang="ja-JP" b="0" i="1" smtClean="0">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𝜋</m:t>
                        </m:r>
                      </m:e>
                      <m:sub>
                        <m:r>
                          <a:rPr lang="en-US" altLang="ja-JP" i="1">
                            <a:latin typeface="Cambria Math" panose="02040503050406030204" pitchFamily="18" charset="0"/>
                          </a:rPr>
                          <m:t>𝐼</m:t>
                        </m:r>
                      </m:sub>
                    </m:sSub>
                    <m:d>
                      <m:dPr>
                        <m:ctrlPr>
                          <a:rPr lang="en-US" altLang="ja-JP" i="1">
                            <a:latin typeface="Cambria Math" panose="02040503050406030204" pitchFamily="18" charset="0"/>
                          </a:rPr>
                        </m:ctrlPr>
                      </m:dPr>
                      <m:e>
                        <m:r>
                          <m:rPr>
                            <m:sty m:val="p"/>
                          </m:rPr>
                          <a:rPr lang="el-GR" altLang="ja-JP" i="1">
                            <a:latin typeface="Cambria Math" panose="02040503050406030204" pitchFamily="18" charset="0"/>
                            <a:ea typeface="Cambria Math" panose="02040503050406030204" pitchFamily="18" charset="0"/>
                          </a:rPr>
                          <m:t>Θ</m:t>
                        </m:r>
                      </m:e>
                    </m:d>
                  </m:oMath>
                </a14:m>
                <a:r>
                  <a:rPr lang="ja-JP" altLang="en-US" dirty="0" smtClean="0"/>
                  <a:t>となる生産性水準</a:t>
                </a:r>
                <a:endParaRPr lang="en-US" altLang="ja-JP" dirty="0" smtClean="0"/>
              </a:p>
            </p:txBody>
          </p:sp>
        </mc:Choice>
        <mc:Fallback>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381" r="-116" b="-126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11</a:t>
            </a:fld>
            <a:endParaRPr lang="ja-JP" altLang="en-US" dirty="0"/>
          </a:p>
        </p:txBody>
      </p:sp>
    </p:spTree>
    <p:extLst>
      <p:ext uri="{BB962C8B-B14F-4D97-AF65-F5344CB8AC3E}">
        <p14:creationId xmlns:p14="http://schemas.microsoft.com/office/powerpoint/2010/main" val="4230363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a:cxnSpLocks/>
          </p:cNvCxnSpPr>
          <p:nvPr/>
        </p:nvCxnSpPr>
        <p:spPr>
          <a:xfrm>
            <a:off x="1762692" y="403090"/>
            <a:ext cx="0" cy="6289112"/>
          </a:xfrm>
          <a:prstGeom prst="line">
            <a:avLst/>
          </a:prstGeom>
        </p:spPr>
        <p:style>
          <a:lnRef idx="1">
            <a:schemeClr val="dk1"/>
          </a:lnRef>
          <a:fillRef idx="0">
            <a:schemeClr val="dk1"/>
          </a:fillRef>
          <a:effectRef idx="0">
            <a:schemeClr val="dk1"/>
          </a:effectRef>
          <a:fontRef idx="minor">
            <a:schemeClr val="tx1"/>
          </a:fontRef>
        </p:style>
      </p:cxnSp>
      <p:cxnSp>
        <p:nvCxnSpPr>
          <p:cNvPr id="3" name="直線コネクタ 2"/>
          <p:cNvCxnSpPr/>
          <p:nvPr/>
        </p:nvCxnSpPr>
        <p:spPr>
          <a:xfrm>
            <a:off x="1762692" y="4157423"/>
            <a:ext cx="7717134"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 name="テキスト ボックス 3"/>
              <p:cNvSpPr txBox="1"/>
              <p:nvPr/>
            </p:nvSpPr>
            <p:spPr>
              <a:xfrm>
                <a:off x="1441644" y="4155655"/>
                <a:ext cx="28482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𝑂</m:t>
                      </m:r>
                    </m:oMath>
                  </m:oMathPara>
                </a14:m>
                <a:endParaRPr kumimoji="1" lang="ja-JP" altLang="en-US" sz="24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441644" y="4155655"/>
                <a:ext cx="284822" cy="369332"/>
              </a:xfrm>
              <a:prstGeom prst="rect">
                <a:avLst/>
              </a:prstGeom>
              <a:blipFill>
                <a:blip r:embed="rId3"/>
                <a:stretch>
                  <a:fillRect l="-23404" r="-23404"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p:cNvSpPr txBox="1"/>
              <p:nvPr/>
            </p:nvSpPr>
            <p:spPr>
              <a:xfrm>
                <a:off x="600901" y="306838"/>
                <a:ext cx="112556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2400" i="1" smtClean="0">
                          <a:latin typeface="Cambria Math" panose="02040503050406030204" pitchFamily="18" charset="0"/>
                        </a:rPr>
                        <m:t>𝜋</m:t>
                      </m:r>
                      <m:r>
                        <a:rPr kumimoji="1" lang="en-US" altLang="ja-JP" sz="2400" b="0" i="1" smtClean="0">
                          <a:latin typeface="Cambria Math" panose="02040503050406030204" pitchFamily="18" charset="0"/>
                        </a:rPr>
                        <m:t>, </m:t>
                      </m:r>
                      <m:sSub>
                        <m:sSubPr>
                          <m:ctrlPr>
                            <a:rPr lang="en-US" altLang="ja-JP" sz="2400" i="1">
                              <a:latin typeface="Cambria Math" panose="02040503050406030204" pitchFamily="18" charset="0"/>
                            </a:rPr>
                          </m:ctrlPr>
                        </m:sSubPr>
                        <m:e>
                          <m:r>
                            <a:rPr lang="ja-JP" altLang="en-US" sz="2400" i="1">
                              <a:latin typeface="Cambria Math" panose="02040503050406030204" pitchFamily="18" charset="0"/>
                            </a:rPr>
                            <m:t>𝜋</m:t>
                          </m:r>
                        </m:e>
                        <m:sub>
                          <m:r>
                            <a:rPr lang="en-US" altLang="ja-JP" sz="2400" i="1">
                              <a:latin typeface="Cambria Math" panose="02040503050406030204" pitchFamily="18" charset="0"/>
                            </a:rPr>
                            <m:t>𝑋</m:t>
                          </m:r>
                        </m:sub>
                      </m:sSub>
                      <m:r>
                        <a:rPr lang="en-US" altLang="ja-JP" sz="2400" b="0" i="1" smtClean="0">
                          <a:latin typeface="Cambria Math" panose="02040503050406030204" pitchFamily="18" charset="0"/>
                        </a:rPr>
                        <m:t>,</m:t>
                      </m:r>
                      <m:sSub>
                        <m:sSubPr>
                          <m:ctrlPr>
                            <a:rPr lang="en-US" altLang="ja-JP" sz="2400" i="1">
                              <a:latin typeface="Cambria Math" panose="02040503050406030204" pitchFamily="18" charset="0"/>
                            </a:rPr>
                          </m:ctrlPr>
                        </m:sSubPr>
                        <m:e>
                          <m:r>
                            <a:rPr lang="ja-JP" altLang="en-US" sz="2400" i="1">
                              <a:latin typeface="Cambria Math" panose="02040503050406030204" pitchFamily="18" charset="0"/>
                            </a:rPr>
                            <m:t>𝜋</m:t>
                          </m:r>
                        </m:e>
                        <m:sub>
                          <m:r>
                            <a:rPr lang="en-US" altLang="ja-JP" sz="2400" b="0" i="1" smtClean="0">
                              <a:latin typeface="Cambria Math" panose="02040503050406030204" pitchFamily="18" charset="0"/>
                            </a:rPr>
                            <m:t>𝐼</m:t>
                          </m:r>
                        </m:sub>
                      </m:sSub>
                    </m:oMath>
                  </m:oMathPara>
                </a14:m>
                <a:endParaRPr kumimoji="1" lang="ja-JP" altLang="en-US" sz="2400" dirty="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600901" y="306838"/>
                <a:ext cx="1125565" cy="369332"/>
              </a:xfrm>
              <a:prstGeom prst="rect">
                <a:avLst/>
              </a:prstGeom>
              <a:blipFill rotWithShape="0">
                <a:blip r:embed="rId4"/>
                <a:stretch>
                  <a:fillRect l="-3804" r="-1630"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正方形/長方形 11"/>
              <p:cNvSpPr/>
              <p:nvPr/>
            </p:nvSpPr>
            <p:spPr>
              <a:xfrm>
                <a:off x="9461062" y="3964631"/>
                <a:ext cx="45397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l-GR" altLang="ja-JP" sz="2400" i="1" smtClean="0">
                          <a:latin typeface="Cambria Math" panose="02040503050406030204" pitchFamily="18" charset="0"/>
                          <a:ea typeface="Cambria Math" panose="02040503050406030204" pitchFamily="18" charset="0"/>
                        </a:rPr>
                        <m:t>Θ</m:t>
                      </m:r>
                    </m:oMath>
                  </m:oMathPara>
                </a14:m>
                <a:endParaRPr lang="ja-JP" altLang="en-US" sz="2400" dirty="0"/>
              </a:p>
            </p:txBody>
          </p:sp>
        </mc:Choice>
        <mc:Fallback xmlns="">
          <p:sp>
            <p:nvSpPr>
              <p:cNvPr id="12" name="正方形/長方形 11"/>
              <p:cNvSpPr>
                <a:spLocks noRot="1" noChangeAspect="1" noMove="1" noResize="1" noEditPoints="1" noAdjustHandles="1" noChangeArrowheads="1" noChangeShapeType="1" noTextEdit="1"/>
              </p:cNvSpPr>
              <p:nvPr/>
            </p:nvSpPr>
            <p:spPr>
              <a:xfrm>
                <a:off x="9461062" y="3964631"/>
                <a:ext cx="453970" cy="461665"/>
              </a:xfrm>
              <a:prstGeom prst="rect">
                <a:avLst/>
              </a:prstGeom>
              <a:blipFill rotWithShape="0">
                <a:blip r:embed="rId5"/>
                <a:stretch>
                  <a:fillRect/>
                </a:stretch>
              </a:blipFill>
            </p:spPr>
            <p:txBody>
              <a:bodyPr/>
              <a:lstStyle/>
              <a:p>
                <a:r>
                  <a:rPr lang="ja-JP" altLang="en-US">
                    <a:noFill/>
                  </a:rPr>
                  <a:t> </a:t>
                </a:r>
              </a:p>
            </p:txBody>
          </p:sp>
        </mc:Fallback>
      </mc:AlternateContent>
      <p:cxnSp>
        <p:nvCxnSpPr>
          <p:cNvPr id="14" name="直線コネクタ 13"/>
          <p:cNvCxnSpPr>
            <a:cxnSpLocks/>
          </p:cNvCxnSpPr>
          <p:nvPr/>
        </p:nvCxnSpPr>
        <p:spPr>
          <a:xfrm flipV="1">
            <a:off x="1760576" y="1143991"/>
            <a:ext cx="5658064" cy="3686093"/>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直線コネクタ 14"/>
          <p:cNvCxnSpPr>
            <a:cxnSpLocks/>
          </p:cNvCxnSpPr>
          <p:nvPr/>
        </p:nvCxnSpPr>
        <p:spPr>
          <a:xfrm flipV="1">
            <a:off x="1760576" y="2428330"/>
            <a:ext cx="7400437" cy="2886568"/>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9" name="正方形/長方形 18"/>
              <p:cNvSpPr/>
              <p:nvPr/>
            </p:nvSpPr>
            <p:spPr>
              <a:xfrm>
                <a:off x="7161009" y="730319"/>
                <a:ext cx="89877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ja-JP" altLang="en-US" sz="2400" i="1">
                          <a:latin typeface="Cambria Math" panose="02040503050406030204" pitchFamily="18" charset="0"/>
                        </a:rPr>
                        <m:t>𝜋</m:t>
                      </m:r>
                      <m:d>
                        <m:dPr>
                          <m:ctrlPr>
                            <a:rPr lang="en-US" altLang="ja-JP" sz="2400" i="1" smtClean="0">
                              <a:latin typeface="Cambria Math" panose="02040503050406030204" pitchFamily="18" charset="0"/>
                            </a:rPr>
                          </m:ctrlPr>
                        </m:dPr>
                        <m:e>
                          <m:r>
                            <m:rPr>
                              <m:sty m:val="p"/>
                            </m:rPr>
                            <a:rPr lang="el-GR" altLang="ja-JP" sz="2400" i="1">
                              <a:latin typeface="Cambria Math" panose="02040503050406030204" pitchFamily="18" charset="0"/>
                              <a:ea typeface="Cambria Math" panose="02040503050406030204" pitchFamily="18" charset="0"/>
                            </a:rPr>
                            <m:t>Θ</m:t>
                          </m:r>
                        </m:e>
                      </m:d>
                    </m:oMath>
                  </m:oMathPara>
                </a14:m>
                <a:endParaRPr lang="ja-JP" altLang="en-US" sz="2400" dirty="0"/>
              </a:p>
            </p:txBody>
          </p:sp>
        </mc:Choice>
        <mc:Fallback xmlns="">
          <p:sp>
            <p:nvSpPr>
              <p:cNvPr id="19" name="正方形/長方形 18"/>
              <p:cNvSpPr>
                <a:spLocks noRot="1" noChangeAspect="1" noMove="1" noResize="1" noEditPoints="1" noAdjustHandles="1" noChangeArrowheads="1" noChangeShapeType="1" noTextEdit="1"/>
              </p:cNvSpPr>
              <p:nvPr/>
            </p:nvSpPr>
            <p:spPr>
              <a:xfrm>
                <a:off x="7161009" y="730319"/>
                <a:ext cx="898772" cy="461665"/>
              </a:xfrm>
              <a:prstGeom prst="rect">
                <a:avLst/>
              </a:prstGeom>
              <a:blipFill rotWithShape="0">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正方形/長方形 19"/>
              <p:cNvSpPr/>
              <p:nvPr/>
            </p:nvSpPr>
            <p:spPr>
              <a:xfrm>
                <a:off x="9104363" y="2135321"/>
                <a:ext cx="105830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ja-JP" altLang="en-US" sz="2400" i="1">
                              <a:latin typeface="Cambria Math" panose="02040503050406030204" pitchFamily="18" charset="0"/>
                            </a:rPr>
                            <m:t>𝜋</m:t>
                          </m:r>
                        </m:e>
                        <m:sub>
                          <m:r>
                            <a:rPr lang="en-US" altLang="ja-JP" sz="2400" b="0" i="1" smtClean="0">
                              <a:latin typeface="Cambria Math" panose="02040503050406030204" pitchFamily="18" charset="0"/>
                            </a:rPr>
                            <m:t>𝑋</m:t>
                          </m:r>
                        </m:sub>
                      </m:sSub>
                      <m:d>
                        <m:dPr>
                          <m:ctrlPr>
                            <a:rPr lang="en-US" altLang="ja-JP" sz="2400" i="1" smtClean="0">
                              <a:latin typeface="Cambria Math" panose="02040503050406030204" pitchFamily="18" charset="0"/>
                            </a:rPr>
                          </m:ctrlPr>
                        </m:dPr>
                        <m:e>
                          <m:r>
                            <m:rPr>
                              <m:sty m:val="p"/>
                            </m:rPr>
                            <a:rPr lang="el-GR" altLang="ja-JP" sz="2400" i="1">
                              <a:latin typeface="Cambria Math" panose="02040503050406030204" pitchFamily="18" charset="0"/>
                              <a:ea typeface="Cambria Math" panose="02040503050406030204" pitchFamily="18" charset="0"/>
                            </a:rPr>
                            <m:t>Θ</m:t>
                          </m:r>
                        </m:e>
                      </m:d>
                    </m:oMath>
                  </m:oMathPara>
                </a14:m>
                <a:endParaRPr lang="ja-JP" altLang="en-US" sz="2400" dirty="0"/>
              </a:p>
            </p:txBody>
          </p:sp>
        </mc:Choice>
        <mc:Fallback xmlns="">
          <p:sp>
            <p:nvSpPr>
              <p:cNvPr id="20" name="正方形/長方形 19"/>
              <p:cNvSpPr>
                <a:spLocks noRot="1" noChangeAspect="1" noMove="1" noResize="1" noEditPoints="1" noAdjustHandles="1" noChangeArrowheads="1" noChangeShapeType="1" noTextEdit="1"/>
              </p:cNvSpPr>
              <p:nvPr/>
            </p:nvSpPr>
            <p:spPr>
              <a:xfrm>
                <a:off x="9104363" y="2135321"/>
                <a:ext cx="1058303" cy="461665"/>
              </a:xfrm>
              <a:prstGeom prst="rect">
                <a:avLst/>
              </a:prstGeom>
              <a:blipFill rotWithShape="0">
                <a:blip r:embed="rId7"/>
                <a:stretch>
                  <a:fillRect b="-131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正方形/長方形 20"/>
              <p:cNvSpPr/>
              <p:nvPr/>
            </p:nvSpPr>
            <p:spPr>
              <a:xfrm>
                <a:off x="2581932" y="4146966"/>
                <a:ext cx="453970" cy="4790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ar>
                        <m:barPr>
                          <m:ctrlPr>
                            <a:rPr lang="el-GR" altLang="ja-JP" sz="2400" i="1" smtClean="0">
                              <a:latin typeface="Cambria Math" panose="02040503050406030204" pitchFamily="18" charset="0"/>
                              <a:ea typeface="Cambria Math" panose="02040503050406030204" pitchFamily="18" charset="0"/>
                            </a:rPr>
                          </m:ctrlPr>
                        </m:barPr>
                        <m:e>
                          <m:r>
                            <m:rPr>
                              <m:sty m:val="p"/>
                            </m:rPr>
                            <a:rPr lang="el-GR" altLang="ja-JP" sz="2400" i="1">
                              <a:latin typeface="Cambria Math" panose="02040503050406030204" pitchFamily="18" charset="0"/>
                              <a:ea typeface="Cambria Math" panose="02040503050406030204" pitchFamily="18" charset="0"/>
                            </a:rPr>
                            <m:t>Θ</m:t>
                          </m:r>
                        </m:e>
                      </m:bar>
                    </m:oMath>
                  </m:oMathPara>
                </a14:m>
                <a:endParaRPr lang="ja-JP" altLang="en-US" sz="2400" dirty="0"/>
              </a:p>
            </p:txBody>
          </p:sp>
        </mc:Choice>
        <mc:Fallback xmlns="">
          <p:sp>
            <p:nvSpPr>
              <p:cNvPr id="21" name="正方形/長方形 20"/>
              <p:cNvSpPr>
                <a:spLocks noRot="1" noChangeAspect="1" noMove="1" noResize="1" noEditPoints="1" noAdjustHandles="1" noChangeArrowheads="1" noChangeShapeType="1" noTextEdit="1"/>
              </p:cNvSpPr>
              <p:nvPr/>
            </p:nvSpPr>
            <p:spPr>
              <a:xfrm>
                <a:off x="2581932" y="4146966"/>
                <a:ext cx="453970" cy="479042"/>
              </a:xfrm>
              <a:prstGeom prst="rect">
                <a:avLst/>
              </a:prstGeom>
              <a:blipFill rotWithShape="0">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正方形/長方形 21"/>
              <p:cNvSpPr/>
              <p:nvPr/>
            </p:nvSpPr>
            <p:spPr>
              <a:xfrm>
                <a:off x="4357479" y="3692365"/>
                <a:ext cx="62010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m:rPr>
                              <m:sty m:val="p"/>
                            </m:rPr>
                            <a:rPr lang="el-GR" altLang="ja-JP" sz="2400" i="1">
                              <a:latin typeface="Cambria Math" panose="02040503050406030204" pitchFamily="18" charset="0"/>
                              <a:ea typeface="Cambria Math" panose="02040503050406030204" pitchFamily="18" charset="0"/>
                            </a:rPr>
                            <m:t>Θ</m:t>
                          </m:r>
                        </m:e>
                        <m:sub>
                          <m:r>
                            <a:rPr lang="en-US" altLang="ja-JP" sz="2400" b="0" i="1" smtClean="0">
                              <a:latin typeface="Cambria Math" panose="02040503050406030204" pitchFamily="18" charset="0"/>
                            </a:rPr>
                            <m:t>𝑋</m:t>
                          </m:r>
                        </m:sub>
                      </m:sSub>
                    </m:oMath>
                  </m:oMathPara>
                </a14:m>
                <a:endParaRPr lang="ja-JP" altLang="en-US" sz="2400" dirty="0"/>
              </a:p>
            </p:txBody>
          </p:sp>
        </mc:Choice>
        <mc:Fallback xmlns="">
          <p:sp>
            <p:nvSpPr>
              <p:cNvPr id="22" name="正方形/長方形 21"/>
              <p:cNvSpPr>
                <a:spLocks noRot="1" noChangeAspect="1" noMove="1" noResize="1" noEditPoints="1" noAdjustHandles="1" noChangeArrowheads="1" noChangeShapeType="1" noTextEdit="1"/>
              </p:cNvSpPr>
              <p:nvPr/>
            </p:nvSpPr>
            <p:spPr>
              <a:xfrm>
                <a:off x="4357479" y="3692365"/>
                <a:ext cx="620105" cy="461665"/>
              </a:xfrm>
              <a:prstGeom prst="rect">
                <a:avLst/>
              </a:prstGeom>
              <a:blipFill rotWithShape="0">
                <a:blip r:embed="rId9"/>
                <a:stretch>
                  <a:fillRect b="-1333"/>
                </a:stretch>
              </a:blipFill>
            </p:spPr>
            <p:txBody>
              <a:bodyPr/>
              <a:lstStyle/>
              <a:p>
                <a:r>
                  <a:rPr lang="ja-JP" altLang="en-US">
                    <a:noFill/>
                  </a:rPr>
                  <a:t> </a:t>
                </a:r>
              </a:p>
            </p:txBody>
          </p:sp>
        </mc:Fallback>
      </mc:AlternateContent>
      <p:sp>
        <p:nvSpPr>
          <p:cNvPr id="5" name="右中かっこ 4"/>
          <p:cNvSpPr/>
          <p:nvPr/>
        </p:nvSpPr>
        <p:spPr>
          <a:xfrm rot="16200000">
            <a:off x="2095667" y="3441879"/>
            <a:ext cx="381838" cy="8931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右中かっこ 15"/>
          <p:cNvSpPr/>
          <p:nvPr/>
        </p:nvSpPr>
        <p:spPr>
          <a:xfrm rot="16200000">
            <a:off x="3578776" y="2584197"/>
            <a:ext cx="381838" cy="1795673"/>
          </a:xfrm>
          <a:prstGeom prst="rightBrace">
            <a:avLst>
              <a:gd name="adj1" fmla="val 8333"/>
              <a:gd name="adj2" fmla="val 503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右中かっこ 16"/>
          <p:cNvSpPr/>
          <p:nvPr/>
        </p:nvSpPr>
        <p:spPr>
          <a:xfrm rot="16200000">
            <a:off x="7802546" y="2471493"/>
            <a:ext cx="381838" cy="2823584"/>
          </a:xfrm>
          <a:prstGeom prst="rightBrace">
            <a:avLst>
              <a:gd name="adj1" fmla="val 8333"/>
              <a:gd name="adj2" fmla="val 500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1893320" y="3035514"/>
            <a:ext cx="1063112" cy="646331"/>
          </a:xfrm>
          <a:prstGeom prst="rect">
            <a:avLst/>
          </a:prstGeom>
          <a:noFill/>
        </p:spPr>
        <p:txBody>
          <a:bodyPr wrap="none" rtlCol="0">
            <a:spAutoFit/>
          </a:bodyPr>
          <a:lstStyle/>
          <a:p>
            <a:r>
              <a:rPr kumimoji="1" lang="ja-JP" altLang="en-US" dirty="0"/>
              <a:t>市場</a:t>
            </a:r>
            <a:r>
              <a:rPr kumimoji="1" lang="ja-JP" altLang="en-US" dirty="0" smtClean="0"/>
              <a:t>から</a:t>
            </a:r>
            <a:endParaRPr kumimoji="1" lang="en-US" altLang="ja-JP" dirty="0" smtClean="0"/>
          </a:p>
          <a:p>
            <a:r>
              <a:rPr kumimoji="1" lang="ja-JP" altLang="en-US" dirty="0" smtClean="0"/>
              <a:t>退出</a:t>
            </a:r>
            <a:endParaRPr kumimoji="1" lang="ja-JP" altLang="en-US" dirty="0"/>
          </a:p>
        </p:txBody>
      </p:sp>
      <p:sp>
        <p:nvSpPr>
          <p:cNvPr id="18" name="テキスト ボックス 17"/>
          <p:cNvSpPr txBox="1"/>
          <p:nvPr/>
        </p:nvSpPr>
        <p:spPr>
          <a:xfrm>
            <a:off x="3380972" y="2652991"/>
            <a:ext cx="1107996" cy="646331"/>
          </a:xfrm>
          <a:prstGeom prst="rect">
            <a:avLst/>
          </a:prstGeom>
          <a:noFill/>
        </p:spPr>
        <p:txBody>
          <a:bodyPr wrap="none" rtlCol="0">
            <a:spAutoFit/>
          </a:bodyPr>
          <a:lstStyle/>
          <a:p>
            <a:r>
              <a:rPr kumimoji="1" lang="ja-JP" altLang="en-US" dirty="0"/>
              <a:t>国内</a:t>
            </a:r>
            <a:r>
              <a:rPr kumimoji="1" lang="ja-JP" altLang="en-US" dirty="0" smtClean="0"/>
              <a:t>供給</a:t>
            </a:r>
            <a:endParaRPr kumimoji="1" lang="en-US" altLang="ja-JP" dirty="0" smtClean="0"/>
          </a:p>
          <a:p>
            <a:r>
              <a:rPr kumimoji="1" lang="ja-JP" altLang="en-US" dirty="0" smtClean="0"/>
              <a:t>のみ</a:t>
            </a:r>
            <a:endParaRPr kumimoji="1" lang="ja-JP" altLang="en-US" dirty="0"/>
          </a:p>
        </p:txBody>
      </p:sp>
      <p:sp>
        <p:nvSpPr>
          <p:cNvPr id="23" name="テキスト ボックス 22"/>
          <p:cNvSpPr txBox="1"/>
          <p:nvPr/>
        </p:nvSpPr>
        <p:spPr>
          <a:xfrm>
            <a:off x="6901451" y="3314301"/>
            <a:ext cx="2316660" cy="369332"/>
          </a:xfrm>
          <a:prstGeom prst="rect">
            <a:avLst/>
          </a:prstGeom>
          <a:noFill/>
        </p:spPr>
        <p:txBody>
          <a:bodyPr wrap="none" rtlCol="0">
            <a:spAutoFit/>
          </a:bodyPr>
          <a:lstStyle/>
          <a:p>
            <a:r>
              <a:rPr kumimoji="1" lang="ja-JP" altLang="en-US" dirty="0"/>
              <a:t>国内供給</a:t>
            </a:r>
            <a:r>
              <a:rPr kumimoji="1" lang="ja-JP" altLang="en-US" dirty="0" smtClean="0"/>
              <a:t>＆直接投資</a:t>
            </a:r>
            <a:endParaRPr kumimoji="1" lang="ja-JP" altLang="en-US" dirty="0"/>
          </a:p>
        </p:txBody>
      </p:sp>
      <mc:AlternateContent xmlns:mc="http://schemas.openxmlformats.org/markup-compatibility/2006" xmlns:a14="http://schemas.microsoft.com/office/drawing/2010/main">
        <mc:Choice Requires="a14">
          <p:sp>
            <p:nvSpPr>
              <p:cNvPr id="24" name="正方形/長方形 23"/>
              <p:cNvSpPr/>
              <p:nvPr/>
            </p:nvSpPr>
            <p:spPr>
              <a:xfrm>
                <a:off x="1077389" y="5079975"/>
                <a:ext cx="77078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m:t>
                          </m:r>
                          <m:r>
                            <a:rPr lang="en-US" altLang="ja-JP" sz="2400" b="0" i="1" smtClean="0">
                              <a:latin typeface="Cambria Math" panose="02040503050406030204" pitchFamily="18" charset="0"/>
                            </a:rPr>
                            <m:t>𝑓</m:t>
                          </m:r>
                        </m:e>
                        <m:sub>
                          <m:r>
                            <a:rPr lang="en-US" altLang="ja-JP" sz="2400" b="0" i="1" smtClean="0">
                              <a:latin typeface="Cambria Math" panose="02040503050406030204" pitchFamily="18" charset="0"/>
                            </a:rPr>
                            <m:t>𝑋</m:t>
                          </m:r>
                        </m:sub>
                      </m:sSub>
                    </m:oMath>
                  </m:oMathPara>
                </a14:m>
                <a:endParaRPr lang="ja-JP" altLang="en-US" sz="2400" dirty="0"/>
              </a:p>
            </p:txBody>
          </p:sp>
        </mc:Choice>
        <mc:Fallback xmlns="">
          <p:sp>
            <p:nvSpPr>
              <p:cNvPr id="24" name="正方形/長方形 23"/>
              <p:cNvSpPr>
                <a:spLocks noRot="1" noChangeAspect="1" noMove="1" noResize="1" noEditPoints="1" noAdjustHandles="1" noChangeArrowheads="1" noChangeShapeType="1" noTextEdit="1"/>
              </p:cNvSpPr>
              <p:nvPr/>
            </p:nvSpPr>
            <p:spPr>
              <a:xfrm>
                <a:off x="1077389" y="5079975"/>
                <a:ext cx="770788" cy="461665"/>
              </a:xfrm>
              <a:prstGeom prst="rect">
                <a:avLst/>
              </a:prstGeom>
              <a:blipFill rotWithShape="0">
                <a:blip r:embed="rId10"/>
                <a:stretch>
                  <a:fillRect b="-1710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正方形/長方形 24"/>
              <p:cNvSpPr/>
              <p:nvPr/>
            </p:nvSpPr>
            <p:spPr>
              <a:xfrm>
                <a:off x="1159415" y="4591607"/>
                <a:ext cx="66178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sz="2400" i="1" smtClean="0">
                          <a:latin typeface="Cambria Math" panose="02040503050406030204" pitchFamily="18" charset="0"/>
                        </a:rPr>
                        <m:t>−</m:t>
                      </m:r>
                      <m:r>
                        <a:rPr lang="en-US" altLang="ja-JP" sz="2400" i="1">
                          <a:latin typeface="Cambria Math" panose="02040503050406030204" pitchFamily="18" charset="0"/>
                        </a:rPr>
                        <m:t>𝑓</m:t>
                      </m:r>
                    </m:oMath>
                  </m:oMathPara>
                </a14:m>
                <a:endParaRPr lang="ja-JP" altLang="en-US" sz="2400" dirty="0"/>
              </a:p>
            </p:txBody>
          </p:sp>
        </mc:Choice>
        <mc:Fallback xmlns="">
          <p:sp>
            <p:nvSpPr>
              <p:cNvPr id="25" name="正方形/長方形 24"/>
              <p:cNvSpPr>
                <a:spLocks noRot="1" noChangeAspect="1" noMove="1" noResize="1" noEditPoints="1" noAdjustHandles="1" noChangeArrowheads="1" noChangeShapeType="1" noTextEdit="1"/>
              </p:cNvSpPr>
              <p:nvPr/>
            </p:nvSpPr>
            <p:spPr>
              <a:xfrm>
                <a:off x="1159415" y="4591607"/>
                <a:ext cx="661784" cy="461665"/>
              </a:xfrm>
              <a:prstGeom prst="rect">
                <a:avLst/>
              </a:prstGeom>
              <a:blipFill rotWithShape="0">
                <a:blip r:embed="rId11"/>
                <a:stretch>
                  <a:fillRect b="-17105"/>
                </a:stretch>
              </a:blipFill>
            </p:spPr>
            <p:txBody>
              <a:bodyPr/>
              <a:lstStyle/>
              <a:p>
                <a:r>
                  <a:rPr lang="ja-JP" altLang="en-US">
                    <a:noFill/>
                  </a:rPr>
                  <a:t> </a:t>
                </a:r>
              </a:p>
            </p:txBody>
          </p:sp>
        </mc:Fallback>
      </mc:AlternateContent>
      <p:cxnSp>
        <p:nvCxnSpPr>
          <p:cNvPr id="27" name="直線コネクタ 26"/>
          <p:cNvCxnSpPr>
            <a:cxnSpLocks/>
          </p:cNvCxnSpPr>
          <p:nvPr/>
        </p:nvCxnSpPr>
        <p:spPr>
          <a:xfrm flipV="1">
            <a:off x="1776996" y="1855547"/>
            <a:ext cx="7263167" cy="4600215"/>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直線コネクタ 38"/>
          <p:cNvCxnSpPr/>
          <p:nvPr/>
        </p:nvCxnSpPr>
        <p:spPr>
          <a:xfrm>
            <a:off x="6506100" y="3464795"/>
            <a:ext cx="0" cy="70952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正方形/長方形 40"/>
              <p:cNvSpPr/>
              <p:nvPr/>
            </p:nvSpPr>
            <p:spPr>
              <a:xfrm>
                <a:off x="6339438" y="4137351"/>
                <a:ext cx="56201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m:rPr>
                              <m:sty m:val="p"/>
                            </m:rPr>
                            <a:rPr lang="el-GR" altLang="ja-JP" sz="2400" i="1">
                              <a:latin typeface="Cambria Math" panose="02040503050406030204" pitchFamily="18" charset="0"/>
                              <a:ea typeface="Cambria Math" panose="02040503050406030204" pitchFamily="18" charset="0"/>
                            </a:rPr>
                            <m:t>Θ</m:t>
                          </m:r>
                        </m:e>
                        <m:sub>
                          <m:r>
                            <a:rPr lang="en-US" altLang="ja-JP" sz="2400" b="0" i="1" smtClean="0">
                              <a:latin typeface="Cambria Math" panose="02040503050406030204" pitchFamily="18" charset="0"/>
                            </a:rPr>
                            <m:t>𝐼</m:t>
                          </m:r>
                        </m:sub>
                      </m:sSub>
                    </m:oMath>
                  </m:oMathPara>
                </a14:m>
                <a:endParaRPr lang="ja-JP" altLang="en-US" sz="2400" dirty="0"/>
              </a:p>
            </p:txBody>
          </p:sp>
        </mc:Choice>
        <mc:Fallback xmlns="">
          <p:sp>
            <p:nvSpPr>
              <p:cNvPr id="41" name="正方形/長方形 40"/>
              <p:cNvSpPr>
                <a:spLocks noRot="1" noChangeAspect="1" noMove="1" noResize="1" noEditPoints="1" noAdjustHandles="1" noChangeArrowheads="1" noChangeShapeType="1" noTextEdit="1"/>
              </p:cNvSpPr>
              <p:nvPr/>
            </p:nvSpPr>
            <p:spPr>
              <a:xfrm>
                <a:off x="6339438" y="4137351"/>
                <a:ext cx="562013" cy="461665"/>
              </a:xfrm>
              <a:prstGeom prst="rect">
                <a:avLst/>
              </a:prstGeom>
              <a:blipFill rotWithShape="0">
                <a:blip r:embed="rId12"/>
                <a:stretch>
                  <a:fillRect b="-1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2" name="正方形/長方形 41"/>
              <p:cNvSpPr/>
              <p:nvPr/>
            </p:nvSpPr>
            <p:spPr>
              <a:xfrm>
                <a:off x="8979721" y="1532482"/>
                <a:ext cx="100021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ja-JP" altLang="en-US" sz="2400" i="1">
                              <a:latin typeface="Cambria Math" panose="02040503050406030204" pitchFamily="18" charset="0"/>
                            </a:rPr>
                            <m:t>𝜋</m:t>
                          </m:r>
                        </m:e>
                        <m:sub>
                          <m:r>
                            <a:rPr lang="en-US" altLang="ja-JP" sz="2400" b="0" i="1" smtClean="0">
                              <a:latin typeface="Cambria Math" panose="02040503050406030204" pitchFamily="18" charset="0"/>
                            </a:rPr>
                            <m:t>𝐼</m:t>
                          </m:r>
                        </m:sub>
                      </m:sSub>
                      <m:d>
                        <m:dPr>
                          <m:ctrlPr>
                            <a:rPr lang="en-US" altLang="ja-JP" sz="2400" i="1" smtClean="0">
                              <a:latin typeface="Cambria Math" panose="02040503050406030204" pitchFamily="18" charset="0"/>
                            </a:rPr>
                          </m:ctrlPr>
                        </m:dPr>
                        <m:e>
                          <m:r>
                            <m:rPr>
                              <m:sty m:val="p"/>
                            </m:rPr>
                            <a:rPr lang="el-GR" altLang="ja-JP" sz="2400" i="1">
                              <a:latin typeface="Cambria Math" panose="02040503050406030204" pitchFamily="18" charset="0"/>
                              <a:ea typeface="Cambria Math" panose="02040503050406030204" pitchFamily="18" charset="0"/>
                            </a:rPr>
                            <m:t>Θ</m:t>
                          </m:r>
                        </m:e>
                      </m:d>
                    </m:oMath>
                  </m:oMathPara>
                </a14:m>
                <a:endParaRPr lang="ja-JP" altLang="en-US" sz="2400" dirty="0"/>
              </a:p>
            </p:txBody>
          </p:sp>
        </mc:Choice>
        <mc:Fallback xmlns="">
          <p:sp>
            <p:nvSpPr>
              <p:cNvPr id="42" name="正方形/長方形 41"/>
              <p:cNvSpPr>
                <a:spLocks noRot="1" noChangeAspect="1" noMove="1" noResize="1" noEditPoints="1" noAdjustHandles="1" noChangeArrowheads="1" noChangeShapeType="1" noTextEdit="1"/>
              </p:cNvSpPr>
              <p:nvPr/>
            </p:nvSpPr>
            <p:spPr>
              <a:xfrm>
                <a:off x="8979721" y="1532482"/>
                <a:ext cx="1000210" cy="461665"/>
              </a:xfrm>
              <a:prstGeom prst="rect">
                <a:avLst/>
              </a:prstGeom>
              <a:blipFill rotWithShape="0">
                <a:blip r:embed="rId13"/>
                <a:stretch>
                  <a:fillRect b="-1316"/>
                </a:stretch>
              </a:blipFill>
            </p:spPr>
            <p:txBody>
              <a:bodyPr/>
              <a:lstStyle/>
              <a:p>
                <a:r>
                  <a:rPr lang="ja-JP" altLang="en-US">
                    <a:noFill/>
                  </a:rPr>
                  <a:t> </a:t>
                </a:r>
              </a:p>
            </p:txBody>
          </p:sp>
        </mc:Fallback>
      </mc:AlternateContent>
      <p:sp>
        <p:nvSpPr>
          <p:cNvPr id="43" name="右中かっこ 42"/>
          <p:cNvSpPr/>
          <p:nvPr/>
        </p:nvSpPr>
        <p:spPr>
          <a:xfrm rot="5400000">
            <a:off x="5383935" y="3607171"/>
            <a:ext cx="381838" cy="1671986"/>
          </a:xfrm>
          <a:prstGeom prst="rightBrace">
            <a:avLst>
              <a:gd name="adj1" fmla="val 8333"/>
              <a:gd name="adj2" fmla="val 5004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4" name="テキスト ボックス 43"/>
          <p:cNvSpPr txBox="1"/>
          <p:nvPr/>
        </p:nvSpPr>
        <p:spPr>
          <a:xfrm>
            <a:off x="4667531" y="4699007"/>
            <a:ext cx="1800493" cy="369332"/>
          </a:xfrm>
          <a:prstGeom prst="rect">
            <a:avLst/>
          </a:prstGeom>
          <a:noFill/>
        </p:spPr>
        <p:txBody>
          <a:bodyPr wrap="none" rtlCol="0">
            <a:spAutoFit/>
          </a:bodyPr>
          <a:lstStyle/>
          <a:p>
            <a:r>
              <a:rPr kumimoji="1" lang="ja-JP" altLang="en-US" dirty="0"/>
              <a:t>国内供給</a:t>
            </a:r>
            <a:r>
              <a:rPr kumimoji="1" lang="ja-JP" altLang="en-US" dirty="0" smtClean="0"/>
              <a:t>＆輸出</a:t>
            </a:r>
            <a:endParaRPr kumimoji="1" lang="ja-JP" altLang="en-US" dirty="0"/>
          </a:p>
        </p:txBody>
      </p:sp>
      <mc:AlternateContent xmlns:mc="http://schemas.openxmlformats.org/markup-compatibility/2006" xmlns:a14="http://schemas.microsoft.com/office/drawing/2010/main">
        <mc:Choice Requires="a14">
          <p:sp>
            <p:nvSpPr>
              <p:cNvPr id="45" name="正方形/長方形 44"/>
              <p:cNvSpPr/>
              <p:nvPr/>
            </p:nvSpPr>
            <p:spPr>
              <a:xfrm>
                <a:off x="1121130" y="6142597"/>
                <a:ext cx="71269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m:t>
                          </m:r>
                          <m:r>
                            <a:rPr lang="en-US" altLang="ja-JP" sz="2400" b="0" i="1" smtClean="0">
                              <a:latin typeface="Cambria Math" panose="02040503050406030204" pitchFamily="18" charset="0"/>
                            </a:rPr>
                            <m:t>𝑓</m:t>
                          </m:r>
                        </m:e>
                        <m:sub>
                          <m:r>
                            <a:rPr lang="en-US" altLang="ja-JP" sz="2400" b="0" i="1" smtClean="0">
                              <a:latin typeface="Cambria Math" panose="02040503050406030204" pitchFamily="18" charset="0"/>
                            </a:rPr>
                            <m:t>𝐼</m:t>
                          </m:r>
                        </m:sub>
                      </m:sSub>
                    </m:oMath>
                  </m:oMathPara>
                </a14:m>
                <a:endParaRPr lang="ja-JP" altLang="en-US" sz="2400" dirty="0"/>
              </a:p>
            </p:txBody>
          </p:sp>
        </mc:Choice>
        <mc:Fallback xmlns="">
          <p:sp>
            <p:nvSpPr>
              <p:cNvPr id="45" name="正方形/長方形 44"/>
              <p:cNvSpPr>
                <a:spLocks noRot="1" noChangeAspect="1" noMove="1" noResize="1" noEditPoints="1" noAdjustHandles="1" noChangeArrowheads="1" noChangeShapeType="1" noTextEdit="1"/>
              </p:cNvSpPr>
              <p:nvPr/>
            </p:nvSpPr>
            <p:spPr>
              <a:xfrm>
                <a:off x="1121130" y="6142597"/>
                <a:ext cx="712695" cy="461665"/>
              </a:xfrm>
              <a:prstGeom prst="rect">
                <a:avLst/>
              </a:prstGeom>
              <a:blipFill rotWithShape="0">
                <a:blip r:embed="rId14"/>
                <a:stretch>
                  <a:fillRect b="-18667"/>
                </a:stretch>
              </a:blipFill>
            </p:spPr>
            <p:txBody>
              <a:bodyPr/>
              <a:lstStyle/>
              <a:p>
                <a:r>
                  <a:rPr lang="ja-JP" altLang="en-US">
                    <a:noFill/>
                  </a:rPr>
                  <a:t> </a:t>
                </a:r>
              </a:p>
            </p:txBody>
          </p:sp>
        </mc:Fallback>
      </mc:AlternateContent>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spTree>
    <p:extLst>
      <p:ext uri="{BB962C8B-B14F-4D97-AF65-F5344CB8AC3E}">
        <p14:creationId xmlns:p14="http://schemas.microsoft.com/office/powerpoint/2010/main" val="29509209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企業の生産性と輸出</a:t>
            </a:r>
            <a:r>
              <a:rPr lang="en-US" altLang="ja-JP" smtClean="0"/>
              <a:t>vs</a:t>
            </a:r>
            <a:r>
              <a:rPr lang="ja-JP" altLang="en-US" smtClean="0"/>
              <a:t>直接投資（つづき）</a:t>
            </a:r>
            <a:endParaRPr lang="ja-JP" altLang="en-US" dirty="0"/>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idx="1"/>
              </p:nvPr>
            </p:nvSpPr>
            <p:spPr/>
            <p:txBody>
              <a:bodyPr>
                <a:normAutofit/>
              </a:bodyPr>
              <a:lstStyle/>
              <a:p>
                <a:r>
                  <a:rPr lang="ja-JP" altLang="en-US" dirty="0"/>
                  <a:t>企業の生産性</a:t>
                </a:r>
                <a:r>
                  <a:rPr lang="ja-JP" altLang="en-US" dirty="0" smtClean="0"/>
                  <a:t>と</a:t>
                </a:r>
                <a:r>
                  <a:rPr lang="ja-JP" altLang="en-US" dirty="0"/>
                  <a:t>選別</a:t>
                </a:r>
                <a:r>
                  <a:rPr lang="ja-JP" altLang="en-US" dirty="0" smtClean="0"/>
                  <a:t>パターン</a:t>
                </a:r>
                <a:endParaRPr lang="en-US" altLang="ja-JP" dirty="0" smtClean="0"/>
              </a:p>
              <a:p>
                <a:pPr lvl="1"/>
                <a:r>
                  <a:rPr lang="ja-JP" altLang="en-US" dirty="0" smtClean="0"/>
                  <a:t>最も</a:t>
                </a:r>
                <a:r>
                  <a:rPr lang="ja-JP" altLang="en-US" dirty="0"/>
                  <a:t>生産性の高い</a:t>
                </a:r>
                <a:r>
                  <a:rPr lang="ja-JP" altLang="en-US" dirty="0"/>
                  <a:t>企業（</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Θ</m:t>
                    </m:r>
                    <m:r>
                      <a:rPr lang="en-US" altLang="ja-JP" i="1">
                        <a:latin typeface="Cambria Math" panose="02040503050406030204" pitchFamily="18" charset="0"/>
                        <a:ea typeface="Cambria Math" panose="02040503050406030204" pitchFamily="18" charset="0"/>
                      </a:rPr>
                      <m: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𝐼</m:t>
                        </m:r>
                      </m:sub>
                    </m:sSub>
                  </m:oMath>
                </a14:m>
                <a:r>
                  <a:rPr lang="ja-JP" altLang="en-US" dirty="0"/>
                  <a:t>）：直接</a:t>
                </a:r>
                <a:r>
                  <a:rPr lang="ja-JP" altLang="en-US" dirty="0"/>
                  <a:t>投資を行う「</a:t>
                </a:r>
                <a:r>
                  <a:rPr lang="ja-JP" altLang="en-US" dirty="0"/>
                  <a:t>多国籍</a:t>
                </a:r>
                <a:r>
                  <a:rPr lang="ja-JP" altLang="en-US" dirty="0"/>
                  <a:t>企業</a:t>
                </a:r>
                <a:r>
                  <a:rPr lang="ja-JP" altLang="en-US" dirty="0"/>
                  <a:t>」</a:t>
                </a:r>
                <a:endParaRPr lang="en-US" altLang="ja-JP" dirty="0"/>
              </a:p>
              <a:p>
                <a:pPr lvl="1"/>
                <a:r>
                  <a:rPr lang="ja-JP" altLang="en-US" dirty="0"/>
                  <a:t>それ</a:t>
                </a:r>
                <a:r>
                  <a:rPr lang="ja-JP" altLang="en-US" dirty="0"/>
                  <a:t>に次ぐ生産性を持つ</a:t>
                </a:r>
                <a:r>
                  <a:rPr lang="ja-JP" altLang="en-US" dirty="0"/>
                  <a:t>企業（</a:t>
                </a:r>
                <a14:m>
                  <m:oMath xmlns:m="http://schemas.openxmlformats.org/officeDocument/2006/math">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𝑋</m:t>
                        </m:r>
                      </m:sub>
                    </m:sSub>
                    <m:r>
                      <a:rPr lang="en-US" altLang="ja-JP" i="1" dirty="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Θ</m:t>
                    </m:r>
                    <m:r>
                      <a:rPr lang="en-US" altLang="ja-JP" i="1">
                        <a:latin typeface="Cambria Math" panose="02040503050406030204" pitchFamily="18" charset="0"/>
                        <a:ea typeface="Cambria Math" panose="02040503050406030204" pitchFamily="18" charset="0"/>
                      </a:rPr>
                      <m:t>&lt;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𝐼</m:t>
                        </m:r>
                      </m:sub>
                    </m:sSub>
                  </m:oMath>
                </a14:m>
                <a:r>
                  <a:rPr lang="ja-JP" altLang="en-US" dirty="0"/>
                  <a:t>）：外国</a:t>
                </a:r>
                <a:r>
                  <a:rPr lang="ja-JP" altLang="en-US" dirty="0"/>
                  <a:t>に輸出する「</a:t>
                </a:r>
                <a:r>
                  <a:rPr lang="ja-JP" altLang="en-US" dirty="0"/>
                  <a:t>輸出企業」</a:t>
                </a:r>
                <a:endParaRPr lang="en-US" altLang="ja-JP" dirty="0"/>
              </a:p>
              <a:p>
                <a:pPr lvl="1"/>
                <a:r>
                  <a:rPr lang="ja-JP" altLang="en-US" dirty="0"/>
                  <a:t>操業</a:t>
                </a:r>
                <a:r>
                  <a:rPr lang="ja-JP" altLang="en-US" dirty="0"/>
                  <a:t>可能な企業のうち最も生産性の低い</a:t>
                </a:r>
                <a:r>
                  <a:rPr lang="ja-JP" altLang="en-US" dirty="0"/>
                  <a:t>企業（</a:t>
                </a:r>
                <a14:m>
                  <m:oMath xmlns:m="http://schemas.openxmlformats.org/officeDocument/2006/math">
                    <m:bar>
                      <m:barPr>
                        <m:ctrlPr>
                          <a:rPr lang="el-GR" altLang="ja-JP" i="1" dirty="0">
                            <a:latin typeface="Cambria Math" panose="02040503050406030204" pitchFamily="18" charset="0"/>
                            <a:ea typeface="Cambria Math" panose="02040503050406030204" pitchFamily="18" charset="0"/>
                          </a:rPr>
                        </m:ctrlPr>
                      </m:barPr>
                      <m:e>
                        <m:r>
                          <m:rPr>
                            <m:sty m:val="p"/>
                          </m:rPr>
                          <a:rPr lang="el-GR" altLang="ja-JP" i="1" dirty="0">
                            <a:latin typeface="Cambria Math" panose="02040503050406030204" pitchFamily="18" charset="0"/>
                            <a:ea typeface="Cambria Math" panose="02040503050406030204" pitchFamily="18" charset="0"/>
                          </a:rPr>
                          <m:t>Θ</m:t>
                        </m:r>
                      </m:e>
                    </m:bar>
                    <m:r>
                      <a:rPr lang="en-US" altLang="ja-JP" i="1" dirty="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Θ</m:t>
                    </m:r>
                    <m:r>
                      <a:rPr lang="en-US" altLang="ja-JP" i="1">
                        <a:latin typeface="Cambria Math" panose="02040503050406030204" pitchFamily="18" charset="0"/>
                        <a:ea typeface="Cambria Math" panose="02040503050406030204" pitchFamily="18" charset="0"/>
                      </a:rPr>
                      <m:t>&lt;</m:t>
                    </m:r>
                    <m:sSub>
                      <m:sSubPr>
                        <m:ctrlPr>
                          <a:rPr lang="en-US" altLang="ja-JP" i="1" dirty="0">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Θ</m:t>
                        </m:r>
                      </m:e>
                      <m:sub>
                        <m:r>
                          <a:rPr lang="en-US" altLang="ja-JP" i="1" dirty="0">
                            <a:latin typeface="Cambria Math" panose="02040503050406030204" pitchFamily="18" charset="0"/>
                          </a:rPr>
                          <m:t>𝑋</m:t>
                        </m:r>
                      </m:sub>
                    </m:sSub>
                  </m:oMath>
                </a14:m>
                <a:r>
                  <a:rPr lang="ja-JP" altLang="en-US" dirty="0"/>
                  <a:t>）：国内</a:t>
                </a:r>
                <a:r>
                  <a:rPr lang="ja-JP" altLang="en-US" dirty="0"/>
                  <a:t>に</a:t>
                </a:r>
                <a:r>
                  <a:rPr lang="ja-JP" altLang="en-US" dirty="0"/>
                  <a:t>のみ製品</a:t>
                </a:r>
                <a:r>
                  <a:rPr lang="ja-JP" altLang="en-US" dirty="0"/>
                  <a:t>を供給する「非国際化企業</a:t>
                </a:r>
                <a:r>
                  <a:rPr lang="ja-JP" altLang="en-US" dirty="0" smtClean="0"/>
                  <a:t>」</a:t>
                </a:r>
                <a:endParaRPr lang="en-US" altLang="ja-JP" dirty="0" smtClean="0"/>
              </a:p>
              <a:p>
                <a:r>
                  <a:rPr lang="ja-JP" altLang="en-US" dirty="0" smtClean="0"/>
                  <a:t>実証分析：理論と整合的</a:t>
                </a:r>
                <a:endParaRPr lang="en-US" altLang="ja-JP" dirty="0" smtClean="0"/>
              </a:p>
              <a:p>
                <a:pPr lvl="1"/>
                <a:r>
                  <a:rPr lang="en-US" altLang="ja-JP" dirty="0" err="1"/>
                  <a:t>Helpman</a:t>
                </a:r>
                <a:r>
                  <a:rPr lang="en-US" altLang="ja-JP" dirty="0"/>
                  <a:t>, E., M.J. Melitz, and S.R. </a:t>
                </a:r>
                <a:r>
                  <a:rPr lang="en-US" altLang="ja-JP" dirty="0" err="1"/>
                  <a:t>Yeaple</a:t>
                </a:r>
                <a:r>
                  <a:rPr lang="en-US" altLang="ja-JP" dirty="0"/>
                  <a:t> (2004), “Export versus FDI with Heterogeneous Firms</a:t>
                </a:r>
                <a:r>
                  <a:rPr lang="en-US" altLang="ja-JP" dirty="0" smtClean="0"/>
                  <a:t>”</a:t>
                </a:r>
                <a:r>
                  <a:rPr lang="ja-JP" altLang="en-US" dirty="0" smtClean="0"/>
                  <a:t>：</a:t>
                </a:r>
                <a:r>
                  <a:rPr lang="en-US" altLang="ja-JP" dirty="0" smtClean="0"/>
                  <a:t>1996</a:t>
                </a:r>
                <a:r>
                  <a:rPr lang="ja-JP" altLang="en-US" dirty="0" smtClean="0"/>
                  <a:t>年</a:t>
                </a:r>
                <a:r>
                  <a:rPr lang="ja-JP" altLang="en-US" dirty="0"/>
                  <a:t>の</a:t>
                </a:r>
                <a:r>
                  <a:rPr lang="ja-JP" altLang="en-US" dirty="0" smtClean="0"/>
                  <a:t>アメリカのデータ</a:t>
                </a:r>
                <a:endParaRPr lang="en-US" altLang="ja-JP" dirty="0" smtClean="0"/>
              </a:p>
              <a:p>
                <a:pPr lvl="1"/>
                <a:r>
                  <a:rPr lang="ja-JP" altLang="en-US" dirty="0" smtClean="0"/>
                  <a:t>多国籍企業</a:t>
                </a:r>
                <a:r>
                  <a:rPr lang="ja-JP" altLang="en-US" dirty="0"/>
                  <a:t>は</a:t>
                </a:r>
                <a:r>
                  <a:rPr lang="ja-JP" altLang="en-US" dirty="0" smtClean="0"/>
                  <a:t>輸出企業</a:t>
                </a:r>
                <a:r>
                  <a:rPr lang="ja-JP" altLang="en-US" dirty="0"/>
                  <a:t>よりも</a:t>
                </a:r>
                <a:r>
                  <a:rPr lang="en-US" altLang="ja-JP" dirty="0"/>
                  <a:t>15%</a:t>
                </a:r>
                <a:r>
                  <a:rPr lang="ja-JP" altLang="en-US" dirty="0"/>
                  <a:t>労働生産性が高く、また</a:t>
                </a:r>
                <a:r>
                  <a:rPr lang="ja-JP" altLang="en-US" dirty="0" smtClean="0"/>
                  <a:t>輸出企業は非国際化企業</a:t>
                </a:r>
                <a:r>
                  <a:rPr lang="ja-JP" altLang="en-US" dirty="0"/>
                  <a:t>に比べて</a:t>
                </a:r>
                <a:r>
                  <a:rPr lang="en-US" altLang="ja-JP" dirty="0"/>
                  <a:t>39%</a:t>
                </a:r>
                <a:r>
                  <a:rPr lang="ja-JP" altLang="en-US" dirty="0"/>
                  <a:t>労働生産性</a:t>
                </a:r>
                <a:r>
                  <a:rPr lang="ja-JP" altLang="en-US" dirty="0" smtClean="0"/>
                  <a:t>が高い</a:t>
                </a:r>
                <a:endParaRPr lang="ja-JP" altLang="en-US" dirty="0"/>
              </a:p>
            </p:txBody>
          </p:sp>
        </mc:Choice>
        <mc:Fallback>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13</a:t>
            </a:fld>
            <a:endParaRPr lang="ja-JP" altLang="en-US" dirty="0"/>
          </a:p>
        </p:txBody>
      </p:sp>
    </p:spTree>
    <p:extLst>
      <p:ext uri="{BB962C8B-B14F-4D97-AF65-F5344CB8AC3E}">
        <p14:creationId xmlns:p14="http://schemas.microsoft.com/office/powerpoint/2010/main" val="978578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垂直的直接投資</a:t>
            </a:r>
            <a:endParaRPr kumimoji="1" lang="ja-JP" altLang="en-US"/>
          </a:p>
        </p:txBody>
      </p:sp>
      <p:sp>
        <p:nvSpPr>
          <p:cNvPr id="3" name="コンテンツ プレースホルダー 2"/>
          <p:cNvSpPr>
            <a:spLocks noGrp="1"/>
          </p:cNvSpPr>
          <p:nvPr>
            <p:ph idx="1"/>
          </p:nvPr>
        </p:nvSpPr>
        <p:spPr/>
        <p:txBody>
          <a:bodyPr/>
          <a:lstStyle/>
          <a:p>
            <a:r>
              <a:rPr lang="ja-JP" altLang="en-US" dirty="0"/>
              <a:t>垂直的直接</a:t>
            </a:r>
            <a:r>
              <a:rPr lang="ja-JP" altLang="en-US" dirty="0" smtClean="0"/>
              <a:t>投資の目的：生産費用の節減</a:t>
            </a:r>
            <a:endParaRPr lang="en-US" altLang="ja-JP" dirty="0" smtClean="0"/>
          </a:p>
          <a:p>
            <a:pPr lvl="1"/>
            <a:r>
              <a:rPr lang="ja-JP" altLang="en-US" dirty="0" smtClean="0"/>
              <a:t>国内</a:t>
            </a:r>
            <a:r>
              <a:rPr lang="ja-JP" altLang="en-US" dirty="0"/>
              <a:t>の生産活動の一部の</a:t>
            </a:r>
            <a:r>
              <a:rPr lang="ja-JP" altLang="en-US" dirty="0" smtClean="0"/>
              <a:t>工程を</a:t>
            </a:r>
            <a:r>
              <a:rPr lang="ja-JP" altLang="en-US" dirty="0"/>
              <a:t>海外に</a:t>
            </a:r>
            <a:r>
              <a:rPr lang="ja-JP" altLang="en-US" dirty="0" smtClean="0"/>
              <a:t>移転 → すべて</a:t>
            </a:r>
            <a:r>
              <a:rPr lang="ja-JP" altLang="en-US" dirty="0"/>
              <a:t>の生産工程を自国で行った</a:t>
            </a:r>
            <a:r>
              <a:rPr lang="ja-JP" altLang="en-US" dirty="0" smtClean="0"/>
              <a:t>場合より</a:t>
            </a:r>
            <a:r>
              <a:rPr lang="ja-JP" altLang="en-US" dirty="0"/>
              <a:t>も</a:t>
            </a:r>
            <a:r>
              <a:rPr lang="ja-JP" altLang="en-US" dirty="0" smtClean="0"/>
              <a:t>低い</a:t>
            </a:r>
            <a:r>
              <a:rPr lang="ja-JP" altLang="en-US" dirty="0"/>
              <a:t>生産費用を</a:t>
            </a:r>
            <a:r>
              <a:rPr lang="ja-JP" altLang="en-US" dirty="0" smtClean="0"/>
              <a:t>達成</a:t>
            </a:r>
            <a:endParaRPr lang="en-US" altLang="ja-JP" dirty="0" smtClean="0"/>
          </a:p>
          <a:p>
            <a:r>
              <a:rPr lang="ja-JP" altLang="en-US" dirty="0"/>
              <a:t>モデル</a:t>
            </a:r>
            <a:r>
              <a:rPr lang="ja-JP" altLang="en-US" dirty="0" smtClean="0"/>
              <a:t>の設定：</a:t>
            </a:r>
            <a:endParaRPr lang="en-US" altLang="ja-JP" dirty="0" smtClean="0"/>
          </a:p>
          <a:p>
            <a:pPr lvl="1"/>
            <a:r>
              <a:rPr lang="en-US" altLang="ja-JP" dirty="0"/>
              <a:t>2</a:t>
            </a:r>
            <a:r>
              <a:rPr lang="ja-JP" altLang="en-US" dirty="0" err="1"/>
              <a:t>つの</a:t>
            </a:r>
            <a:r>
              <a:rPr lang="ja-JP" altLang="en-US" dirty="0"/>
              <a:t>生産</a:t>
            </a:r>
            <a:r>
              <a:rPr lang="ja-JP" altLang="en-US" dirty="0" smtClean="0"/>
              <a:t>部門（差別化された製品部門＆同質財部門）</a:t>
            </a:r>
            <a:r>
              <a:rPr lang="ja-JP" altLang="en-US" dirty="0"/>
              <a:t>、</a:t>
            </a:r>
            <a:r>
              <a:rPr lang="ja-JP" altLang="en-US" dirty="0" smtClean="0"/>
              <a:t>各財</a:t>
            </a:r>
            <a:r>
              <a:rPr lang="ja-JP" altLang="en-US" dirty="0"/>
              <a:t>は資本と労働を用いて</a:t>
            </a:r>
            <a:r>
              <a:rPr lang="ja-JP" altLang="en-US" dirty="0" smtClean="0"/>
              <a:t>生産</a:t>
            </a:r>
            <a:endParaRPr lang="en-US" altLang="ja-JP" dirty="0" smtClean="0"/>
          </a:p>
          <a:p>
            <a:pPr lvl="1"/>
            <a:r>
              <a:rPr lang="ja-JP" altLang="en-US" dirty="0" smtClean="0"/>
              <a:t>差別化</a:t>
            </a:r>
            <a:r>
              <a:rPr lang="ja-JP" altLang="en-US" dirty="0"/>
              <a:t>財部門は同質財</a:t>
            </a:r>
            <a:r>
              <a:rPr lang="ja-JP" altLang="en-US" dirty="0" smtClean="0"/>
              <a:t>部門</a:t>
            </a:r>
            <a:r>
              <a:rPr lang="ja-JP" altLang="en-US" dirty="0"/>
              <a:t>に比べて資本</a:t>
            </a:r>
            <a:r>
              <a:rPr lang="ja-JP" altLang="en-US" dirty="0" smtClean="0"/>
              <a:t>集約的</a:t>
            </a:r>
            <a:endParaRPr lang="en-US" altLang="ja-JP" dirty="0"/>
          </a:p>
          <a:p>
            <a:pPr lvl="1"/>
            <a:r>
              <a:rPr lang="ja-JP" altLang="en-US" dirty="0"/>
              <a:t>差別化財の</a:t>
            </a:r>
            <a:r>
              <a:rPr lang="ja-JP" altLang="en-US" dirty="0" smtClean="0"/>
              <a:t>生産：本社サービス</a:t>
            </a:r>
            <a:r>
              <a:rPr lang="ja-JP" altLang="en-US" dirty="0"/>
              <a:t>と生産ライン（工場での製品の組み立て）という</a:t>
            </a:r>
            <a:r>
              <a:rPr lang="en-US" altLang="ja-JP" dirty="0" smtClean="0"/>
              <a:t>2</a:t>
            </a:r>
            <a:r>
              <a:rPr lang="ja-JP" altLang="en-US" dirty="0" err="1" smtClean="0"/>
              <a:t>つの</a:t>
            </a:r>
            <a:r>
              <a:rPr lang="ja-JP" altLang="en-US" dirty="0"/>
              <a:t>工程</a:t>
            </a:r>
            <a:r>
              <a:rPr lang="ja-JP" altLang="en-US" dirty="0" smtClean="0"/>
              <a:t>から成り、</a:t>
            </a:r>
            <a:r>
              <a:rPr lang="ja-JP" altLang="en-US" dirty="0"/>
              <a:t>本社サービスは生産ラインよりも資本</a:t>
            </a:r>
            <a:r>
              <a:rPr lang="ja-JP" altLang="en-US" dirty="0" smtClean="0"/>
              <a:t>集約的</a:t>
            </a:r>
            <a:endParaRPr lang="en-US" altLang="ja-JP" dirty="0" smtClean="0"/>
          </a:p>
          <a:p>
            <a:pPr lvl="1"/>
            <a:r>
              <a:rPr lang="ja-JP" altLang="en-US" dirty="0"/>
              <a:t>生産要素の国際移動は存在せず、財の貿易のみが可能であり、貿易費用は</a:t>
            </a:r>
            <a:r>
              <a:rPr lang="ja-JP" altLang="en-US" dirty="0" smtClean="0"/>
              <a:t>ゼロと</a:t>
            </a:r>
            <a:r>
              <a:rPr lang="ja-JP" altLang="en-US" dirty="0"/>
              <a:t>仮定</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spTree>
    <p:extLst>
      <p:ext uri="{BB962C8B-B14F-4D97-AF65-F5344CB8AC3E}">
        <p14:creationId xmlns:p14="http://schemas.microsoft.com/office/powerpoint/2010/main" val="3912641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垂直的直接投資（つづき）</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idx="1"/>
              </p:nvPr>
            </p:nvSpPr>
            <p:spPr>
              <a:xfrm>
                <a:off x="838200" y="1825624"/>
                <a:ext cx="10515600" cy="4791743"/>
              </a:xfrm>
            </p:spPr>
            <p:txBody>
              <a:bodyPr>
                <a:normAutofit/>
              </a:bodyPr>
              <a:lstStyle/>
              <a:p>
                <a:r>
                  <a:rPr lang="ja-JP" altLang="en-US" dirty="0" smtClean="0"/>
                  <a:t>本社サービス：経営</a:t>
                </a:r>
                <a:r>
                  <a:rPr lang="ja-JP" altLang="en-US" dirty="0"/>
                  <a:t>資源を各工場に</a:t>
                </a:r>
                <a:r>
                  <a:rPr lang="ja-JP" altLang="en-US" dirty="0" smtClean="0"/>
                  <a:t>提供</a:t>
                </a:r>
                <a:endParaRPr lang="en-US" altLang="ja-JP" dirty="0" smtClean="0"/>
              </a:p>
              <a:p>
                <a:pPr lvl="1"/>
                <a:r>
                  <a:rPr lang="ja-JP" altLang="en-US" dirty="0" smtClean="0"/>
                  <a:t>自国</a:t>
                </a:r>
                <a:r>
                  <a:rPr lang="ja-JP" altLang="en-US" dirty="0"/>
                  <a:t>で生産される</a:t>
                </a:r>
                <a:r>
                  <a:rPr lang="ja-JP" altLang="en-US" dirty="0" smtClean="0"/>
                  <a:t>場合の</a:t>
                </a:r>
                <a:r>
                  <a:rPr lang="ja-JP" altLang="en-US" dirty="0"/>
                  <a:t>費用</a:t>
                </a:r>
                <a:r>
                  <a:rPr lang="ja-JP" altLang="en-US" dirty="0" smtClean="0"/>
                  <a:t>関数：</a:t>
                </a:r>
                <a14:m>
                  <m:oMath xmlns:m="http://schemas.openxmlformats.org/officeDocument/2006/math">
                    <m:sSub>
                      <m:sSubPr>
                        <m:ctrlPr>
                          <a:rPr lang="en-US" altLang="ja-JP" i="1" dirty="0" smtClean="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𝐻</m:t>
                        </m:r>
                      </m:sub>
                    </m:sSub>
                    <m:r>
                      <a:rPr lang="en-US" altLang="ja-JP" i="1" dirty="0" smtClean="0">
                        <a:latin typeface="Cambria Math" panose="02040503050406030204" pitchFamily="18" charset="0"/>
                      </a:rPr>
                      <m:t>(</m:t>
                    </m:r>
                    <m:r>
                      <a:rPr lang="en-US" altLang="ja-JP" i="1" dirty="0" smtClean="0">
                        <a:latin typeface="Cambria Math" panose="02040503050406030204" pitchFamily="18" charset="0"/>
                      </a:rPr>
                      <m:t>𝑤</m:t>
                    </m:r>
                    <m:r>
                      <a:rPr lang="en-US" altLang="ja-JP" b="0" i="1" dirty="0" smtClean="0">
                        <a:latin typeface="Cambria Math" panose="02040503050406030204" pitchFamily="18" charset="0"/>
                      </a:rPr>
                      <m:t>,</m:t>
                    </m:r>
                    <m:r>
                      <a:rPr lang="en-US" altLang="ja-JP" i="1" dirty="0">
                        <a:latin typeface="Cambria Math" panose="02040503050406030204" pitchFamily="18" charset="0"/>
                      </a:rPr>
                      <m:t> </m:t>
                    </m:r>
                    <m:r>
                      <a:rPr lang="en-US" altLang="ja-JP" i="1" dirty="0">
                        <a:latin typeface="Cambria Math" panose="02040503050406030204" pitchFamily="18" charset="0"/>
                      </a:rPr>
                      <m:t>𝑟</m:t>
                    </m:r>
                    <m:r>
                      <a:rPr lang="en-US" altLang="ja-JP" b="0" i="1" dirty="0" smtClean="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oMath>
                </a14:m>
                <a:endParaRPr lang="en-US" altLang="ja-JP" dirty="0" smtClean="0"/>
              </a:p>
              <a:p>
                <a:pPr lvl="2"/>
                <a14:m>
                  <m:oMath xmlns:m="http://schemas.openxmlformats.org/officeDocument/2006/math">
                    <m:r>
                      <a:rPr lang="en-US" altLang="ja-JP" i="1" dirty="0" smtClean="0">
                        <a:latin typeface="Cambria Math" panose="02040503050406030204" pitchFamily="18" charset="0"/>
                      </a:rPr>
                      <m:t>𝑤</m:t>
                    </m:r>
                  </m:oMath>
                </a14:m>
                <a:r>
                  <a:rPr lang="ja-JP" altLang="en-US" dirty="0" smtClean="0"/>
                  <a:t>：自国の賃金、</a:t>
                </a:r>
                <a14:m>
                  <m:oMath xmlns:m="http://schemas.openxmlformats.org/officeDocument/2006/math">
                    <m:r>
                      <a:rPr lang="en-US" altLang="ja-JP" i="1" dirty="0" smtClean="0">
                        <a:latin typeface="Cambria Math" panose="02040503050406030204" pitchFamily="18" charset="0"/>
                      </a:rPr>
                      <m:t>𝑟</m:t>
                    </m:r>
                  </m:oMath>
                </a14:m>
                <a:r>
                  <a:rPr lang="ja-JP" altLang="en-US" dirty="0" smtClean="0"/>
                  <a:t>：自国の資本</a:t>
                </a:r>
                <a:r>
                  <a:rPr lang="ja-JP" altLang="en-US" dirty="0"/>
                  <a:t>レンタル、</a:t>
                </a:r>
                <a14:m>
                  <m:oMath xmlns:m="http://schemas.openxmlformats.org/officeDocument/2006/math">
                    <m:r>
                      <a:rPr lang="en-US" altLang="ja-JP" i="1" dirty="0" smtClean="0">
                        <a:latin typeface="Cambria Math" panose="02040503050406030204" pitchFamily="18" charset="0"/>
                      </a:rPr>
                      <m:t>h</m:t>
                    </m:r>
                  </m:oMath>
                </a14:m>
                <a:r>
                  <a:rPr lang="ja-JP" altLang="en-US" dirty="0" smtClean="0"/>
                  <a:t>：</a:t>
                </a:r>
                <a:r>
                  <a:rPr lang="ja-JP" altLang="en-US" dirty="0"/>
                  <a:t>本社サービスが提供する経営資源の</a:t>
                </a:r>
                <a:r>
                  <a:rPr lang="ja-JP" altLang="en-US" dirty="0" smtClean="0"/>
                  <a:t>水準</a:t>
                </a:r>
                <a:endParaRPr lang="en-US" altLang="ja-JP" dirty="0" smtClean="0"/>
              </a:p>
              <a:p>
                <a:pPr lvl="2"/>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𝐻</m:t>
                        </m:r>
                      </m:sub>
                    </m:sSub>
                  </m:oMath>
                </a14:m>
                <a:r>
                  <a:rPr lang="ja-JP" altLang="en-US" dirty="0"/>
                  <a:t>は規模に</a:t>
                </a:r>
                <a:r>
                  <a:rPr lang="ja-JP" altLang="en-US" dirty="0" smtClean="0"/>
                  <a:t>関して収穫</a:t>
                </a:r>
                <a:r>
                  <a:rPr lang="ja-JP" altLang="en-US" dirty="0"/>
                  <a:t>逓増の生産関数から</a:t>
                </a:r>
                <a:r>
                  <a:rPr lang="ja-JP" altLang="en-US" dirty="0" smtClean="0"/>
                  <a:t>導かれる</a:t>
                </a:r>
                <a:endParaRPr lang="en-US" altLang="ja-JP" dirty="0" smtClean="0"/>
              </a:p>
              <a:p>
                <a:r>
                  <a:rPr lang="ja-JP" altLang="en-US" dirty="0"/>
                  <a:t>生産</a:t>
                </a:r>
                <a:r>
                  <a:rPr lang="ja-JP" altLang="en-US" dirty="0" smtClean="0"/>
                  <a:t>ライン：最終財を組み立て</a:t>
                </a:r>
                <a:endParaRPr lang="en-US" altLang="ja-JP" dirty="0" smtClean="0"/>
              </a:p>
              <a:p>
                <a:pPr lvl="1"/>
                <a:r>
                  <a:rPr lang="ja-JP" altLang="en-US" dirty="0" smtClean="0"/>
                  <a:t>本社サービス</a:t>
                </a:r>
                <a:r>
                  <a:rPr lang="ja-JP" altLang="en-US" dirty="0"/>
                  <a:t>によって提供される経営資源を資本および労働と共に</a:t>
                </a:r>
                <a:r>
                  <a:rPr lang="ja-JP" altLang="en-US" dirty="0" smtClean="0"/>
                  <a:t>用いる</a:t>
                </a:r>
                <a:endParaRPr lang="en-US" altLang="ja-JP" dirty="0" smtClean="0"/>
              </a:p>
              <a:p>
                <a:pPr lvl="1"/>
                <a:r>
                  <a:rPr lang="ja-JP" altLang="en-US" dirty="0" smtClean="0"/>
                  <a:t>生産</a:t>
                </a:r>
                <a:r>
                  <a:rPr lang="ja-JP" altLang="en-US" dirty="0"/>
                  <a:t>技術は規模に関して収穫逓増であると</a:t>
                </a:r>
                <a:r>
                  <a:rPr lang="ja-JP" altLang="en-US" dirty="0" smtClean="0"/>
                  <a:t>仮定、費用関数：</a:t>
                </a:r>
                <a14:m>
                  <m:oMath xmlns:m="http://schemas.openxmlformats.org/officeDocument/2006/math">
                    <m:sSub>
                      <m:sSubPr>
                        <m:ctrlPr>
                          <a:rPr lang="en-US" altLang="ja-JP" i="1" dirty="0" smtClean="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r>
                      <a:rPr lang="en-US" altLang="ja-JP" i="1" dirty="0" smtClean="0">
                        <a:latin typeface="Cambria Math" panose="02040503050406030204" pitchFamily="18" charset="0"/>
                      </a:rPr>
                      <m:t>(</m:t>
                    </m:r>
                    <m:sSup>
                      <m:sSupPr>
                        <m:ctrlPr>
                          <a:rPr lang="en-US" altLang="ja-JP" i="1" dirty="0" smtClean="0">
                            <a:latin typeface="Cambria Math" panose="02040503050406030204" pitchFamily="18" charset="0"/>
                          </a:rPr>
                        </m:ctrlPr>
                      </m:sSupPr>
                      <m:e>
                        <m:r>
                          <a:rPr lang="en-US" altLang="ja-JP" i="1" dirty="0">
                            <a:latin typeface="Cambria Math" panose="02040503050406030204" pitchFamily="18" charset="0"/>
                          </a:rPr>
                          <m:t>𝑤</m:t>
                        </m:r>
                      </m:e>
                      <m:sup>
                        <m:r>
                          <a:rPr lang="en-US" altLang="ja-JP" i="1" dirty="0">
                            <a:latin typeface="Cambria Math" panose="02040503050406030204" pitchFamily="18" charset="0"/>
                          </a:rPr>
                          <m:t>𝑖</m:t>
                        </m:r>
                      </m:sup>
                    </m:sSup>
                    <m:r>
                      <a:rPr lang="en-US" altLang="ja-JP" b="0" i="1" dirty="0" smtClean="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b="0" i="1" dirty="0" smtClean="0">
                            <a:latin typeface="Cambria Math" panose="02040503050406030204" pitchFamily="18" charset="0"/>
                          </a:rPr>
                          <m:t>𝑟</m:t>
                        </m:r>
                      </m:e>
                      <m:sup>
                        <m:r>
                          <a:rPr lang="en-US" altLang="ja-JP" i="1" dirty="0">
                            <a:latin typeface="Cambria Math" panose="02040503050406030204" pitchFamily="18" charset="0"/>
                          </a:rPr>
                          <m:t>𝑖</m:t>
                        </m:r>
                      </m:sup>
                    </m:sSup>
                    <m:r>
                      <a:rPr lang="en-US" altLang="ja-JP" b="0" i="1" dirty="0" smtClean="0">
                        <a:latin typeface="Cambria Math" panose="02040503050406030204" pitchFamily="18" charset="0"/>
                      </a:rPr>
                      <m:t>,</m:t>
                    </m:r>
                    <m:r>
                      <a:rPr lang="en-US" altLang="ja-JP" i="1" dirty="0">
                        <a:latin typeface="Cambria Math" panose="02040503050406030204" pitchFamily="18" charset="0"/>
                      </a:rPr>
                      <m:t>h</m:t>
                    </m:r>
                    <m:r>
                      <a:rPr lang="en-US" altLang="ja-JP" b="0" i="1" dirty="0" smtClean="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b="0" i="1" dirty="0" smtClean="0">
                            <a:latin typeface="Cambria Math" panose="02040503050406030204" pitchFamily="18" charset="0"/>
                          </a:rPr>
                          <m:t>𝑞</m:t>
                        </m:r>
                      </m:e>
                      <m:sup>
                        <m:r>
                          <a:rPr lang="en-US" altLang="ja-JP" i="1" dirty="0">
                            <a:latin typeface="Cambria Math" panose="02040503050406030204" pitchFamily="18" charset="0"/>
                          </a:rPr>
                          <m:t>𝑖</m:t>
                        </m:r>
                      </m:sup>
                    </m:sSup>
                    <m:r>
                      <a:rPr lang="en-US" altLang="ja-JP" i="1" dirty="0">
                        <a:latin typeface="Cambria Math" panose="02040503050406030204" pitchFamily="18" charset="0"/>
                      </a:rPr>
                      <m:t>) </m:t>
                    </m:r>
                  </m:oMath>
                </a14:m>
                <a:endParaRPr lang="en-US" altLang="ja-JP" dirty="0" smtClean="0"/>
              </a:p>
              <a:p>
                <a:pPr lvl="2"/>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𝑞</m:t>
                        </m:r>
                      </m:e>
                      <m:sup>
                        <m:r>
                          <a:rPr lang="en-US" altLang="ja-JP" i="1" dirty="0">
                            <a:latin typeface="Cambria Math" panose="02040503050406030204" pitchFamily="18" charset="0"/>
                          </a:rPr>
                          <m:t>𝑖</m:t>
                        </m:r>
                      </m:sup>
                    </m:sSup>
                  </m:oMath>
                </a14:m>
                <a:r>
                  <a:rPr lang="ja-JP" altLang="en-US" dirty="0" smtClean="0"/>
                  <a:t>：最終</a:t>
                </a:r>
                <a:r>
                  <a:rPr lang="ja-JP" altLang="en-US" dirty="0"/>
                  <a:t>財の生産量</a:t>
                </a:r>
                <a:r>
                  <a:rPr lang="ja-JP" altLang="en-US" dirty="0" smtClean="0"/>
                  <a:t>で</a:t>
                </a:r>
                <a:endParaRPr lang="en-US" altLang="ja-JP" dirty="0" smtClean="0"/>
              </a:p>
              <a:p>
                <a:pPr lvl="2"/>
                <a:r>
                  <a:rPr lang="ja-JP" altLang="en-US" dirty="0" smtClean="0"/>
                  <a:t>生産</a:t>
                </a:r>
                <a:r>
                  <a:rPr lang="ja-JP" altLang="en-US" dirty="0"/>
                  <a:t>ライン</a:t>
                </a:r>
                <a:r>
                  <a:rPr lang="ja-JP" altLang="en-US" dirty="0" smtClean="0"/>
                  <a:t>が自国に存在するならば、</a:t>
                </a:r>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i="1" dirty="0">
                            <a:latin typeface="Cambria Math" panose="02040503050406030204" pitchFamily="18" charset="0"/>
                          </a:rPr>
                          <m:t>𝑖</m:t>
                        </m:r>
                      </m:sup>
                    </m:sSup>
                    <m:r>
                      <a:rPr lang="en-US" altLang="ja-JP" b="0" i="1" dirty="0" smtClean="0">
                        <a:latin typeface="Cambria Math" panose="02040503050406030204" pitchFamily="18" charset="0"/>
                      </a:rPr>
                      <m:t>=</m:t>
                    </m:r>
                    <m:r>
                      <a:rPr lang="en-US" altLang="ja-JP" b="0" i="1" dirty="0" smtClean="0">
                        <a:latin typeface="Cambria Math" panose="02040503050406030204" pitchFamily="18" charset="0"/>
                      </a:rPr>
                      <m:t>𝑤</m:t>
                    </m:r>
                  </m:oMath>
                </a14:m>
                <a:r>
                  <a:rPr lang="ja-JP" altLang="en-US" dirty="0" smtClean="0"/>
                  <a:t>＆</a:t>
                </a:r>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i="1" dirty="0">
                            <a:latin typeface="Cambria Math" panose="02040503050406030204" pitchFamily="18" charset="0"/>
                          </a:rPr>
                          <m:t>𝑖</m:t>
                        </m:r>
                      </m:sup>
                    </m:sSup>
                    <m:r>
                      <a:rPr lang="en-US" altLang="ja-JP" i="1" dirty="0">
                        <a:latin typeface="Cambria Math" panose="02040503050406030204" pitchFamily="18" charset="0"/>
                      </a:rPr>
                      <m:t>=</m:t>
                    </m:r>
                    <m:r>
                      <a:rPr lang="en-US" altLang="ja-JP" i="1" dirty="0">
                        <a:latin typeface="Cambria Math" panose="02040503050406030204" pitchFamily="18" charset="0"/>
                      </a:rPr>
                      <m:t>𝑟</m:t>
                    </m:r>
                  </m:oMath>
                </a14:m>
                <a:r>
                  <a:rPr lang="ja-JP" altLang="en-US" dirty="0" err="1" smtClean="0"/>
                  <a:t>、</a:t>
                </a:r>
                <a:r>
                  <a:rPr lang="ja-JP" altLang="en-US" dirty="0" smtClean="0"/>
                  <a:t>外国に存在するならば</a:t>
                </a:r>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i="1" dirty="0">
                            <a:latin typeface="Cambria Math" panose="02040503050406030204" pitchFamily="18" charset="0"/>
                          </a:rPr>
                          <m:t>𝑖</m:t>
                        </m:r>
                      </m:sup>
                    </m:sSup>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b="0" i="1" dirty="0" smtClean="0">
                            <a:latin typeface="Cambria Math" panose="02040503050406030204" pitchFamily="18" charset="0"/>
                          </a:rPr>
                          <m:t>∗</m:t>
                        </m:r>
                      </m:sup>
                    </m:sSup>
                  </m:oMath>
                </a14:m>
                <a:r>
                  <a:rPr lang="ja-JP" altLang="en-US" dirty="0"/>
                  <a:t>＆</a:t>
                </a:r>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i="1" dirty="0">
                            <a:latin typeface="Cambria Math" panose="02040503050406030204" pitchFamily="18" charset="0"/>
                          </a:rPr>
                          <m:t>𝑖</m:t>
                        </m:r>
                      </m:sup>
                    </m:sSup>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b="0" i="1" dirty="0" smtClean="0">
                            <a:latin typeface="Cambria Math" panose="02040503050406030204" pitchFamily="18" charset="0"/>
                          </a:rPr>
                          <m:t>∗</m:t>
                        </m:r>
                      </m:sup>
                    </m:sSup>
                  </m:oMath>
                </a14:m>
                <a:endParaRPr lang="ja-JP" altLang="en-US" dirty="0"/>
              </a:p>
              <a:p>
                <a:pPr lvl="2"/>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oMath>
                </a14:m>
                <a:r>
                  <a:rPr lang="ja-JP" altLang="en-US" dirty="0"/>
                  <a:t>は</a:t>
                </a:r>
                <a14:m>
                  <m:oMath xmlns:m="http://schemas.openxmlformats.org/officeDocument/2006/math">
                    <m:r>
                      <a:rPr lang="en-US" altLang="ja-JP" i="1" dirty="0">
                        <a:latin typeface="Cambria Math" panose="02040503050406030204" pitchFamily="18" charset="0"/>
                      </a:rPr>
                      <m:t>h</m:t>
                    </m:r>
                  </m:oMath>
                </a14:m>
                <a:r>
                  <a:rPr lang="ja-JP" altLang="en-US" dirty="0"/>
                  <a:t>について減少</a:t>
                </a:r>
                <a:r>
                  <a:rPr lang="ja-JP" altLang="en-US" dirty="0" smtClean="0"/>
                  <a:t>関数、</a:t>
                </a:r>
                <a:r>
                  <a:rPr lang="ja-JP" altLang="en-US" dirty="0"/>
                  <a:t>他の</a:t>
                </a:r>
                <a:r>
                  <a:rPr lang="ja-JP" altLang="en-US" dirty="0" smtClean="0"/>
                  <a:t>要素</a:t>
                </a:r>
                <a:r>
                  <a:rPr lang="ja-JP" altLang="en-US" dirty="0"/>
                  <a:t>については増加</a:t>
                </a:r>
                <a:r>
                  <a:rPr lang="ja-JP" altLang="en-US" dirty="0" smtClean="0"/>
                  <a:t>関数</a:t>
                </a:r>
                <a:endParaRPr lang="ja-JP" altLang="en-US" dirty="0"/>
              </a:p>
            </p:txBody>
          </p:sp>
        </mc:Choice>
        <mc:Fallback>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515600" cy="4791743"/>
              </a:xfrm>
              <a:blipFill rotWithShape="0">
                <a:blip r:embed="rId2"/>
                <a:stretch>
                  <a:fillRect l="-1043" t="-266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spTree>
    <p:extLst>
      <p:ext uri="{BB962C8B-B14F-4D97-AF65-F5344CB8AC3E}">
        <p14:creationId xmlns:p14="http://schemas.microsoft.com/office/powerpoint/2010/main" val="2933285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垂直的直接投資（つづき）</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p:cNvSpPr>
                <a:spLocks noGrp="1"/>
              </p:cNvSpPr>
              <p:nvPr>
                <p:ph idx="1"/>
              </p:nvPr>
            </p:nvSpPr>
            <p:spPr>
              <a:xfrm>
                <a:off x="838200" y="1690691"/>
                <a:ext cx="10515600" cy="4926678"/>
              </a:xfrm>
            </p:spPr>
            <p:txBody>
              <a:bodyPr>
                <a:normAutofit fontScale="92500"/>
              </a:bodyPr>
              <a:lstStyle/>
              <a:p>
                <a:r>
                  <a:rPr lang="ja-JP" altLang="en-US" dirty="0" smtClean="0"/>
                  <a:t>差別化</a:t>
                </a:r>
                <a:r>
                  <a:rPr lang="ja-JP" altLang="en-US" dirty="0"/>
                  <a:t>財の各生産工程において規模の経済</a:t>
                </a:r>
                <a:r>
                  <a:rPr lang="ja-JP" altLang="en-US" dirty="0" smtClean="0"/>
                  <a:t>が発生 → 各企業</a:t>
                </a:r>
                <a:r>
                  <a:rPr lang="ja-JP" altLang="en-US" dirty="0"/>
                  <a:t>は同じ生産工程を異なる国に配置することは</a:t>
                </a:r>
                <a:r>
                  <a:rPr lang="ja-JP" altLang="en-US" dirty="0" smtClean="0"/>
                  <a:t>ない</a:t>
                </a:r>
                <a:endParaRPr lang="ja-JP" altLang="en-US" dirty="0"/>
              </a:p>
              <a:p>
                <a:r>
                  <a:rPr lang="ja-JP" altLang="en-US" dirty="0" smtClean="0"/>
                  <a:t>異なる</a:t>
                </a:r>
                <a:r>
                  <a:rPr lang="ja-JP" altLang="en-US" dirty="0"/>
                  <a:t>生産工程を異なる国に配置することは</a:t>
                </a:r>
                <a:r>
                  <a:rPr lang="ja-JP" altLang="en-US" dirty="0" smtClean="0"/>
                  <a:t>ありうる</a:t>
                </a:r>
                <a:endParaRPr lang="en-US" altLang="ja-JP" dirty="0" smtClean="0"/>
              </a:p>
              <a:p>
                <a:pPr lvl="1"/>
                <a:r>
                  <a:rPr lang="ja-JP" altLang="en-US" dirty="0" smtClean="0"/>
                  <a:t>本社サービスと生産ラインが両方とも自国に立地している場合、差別化財の総生産費用：</a:t>
                </a:r>
                <a14:m>
                  <m:oMath xmlns:m="http://schemas.openxmlformats.org/officeDocument/2006/math">
                    <m:sSub>
                      <m:sSubPr>
                        <m:ctrlPr>
                          <a:rPr lang="pt-BR" altLang="ja-JP" i="1" dirty="0">
                            <a:latin typeface="Cambria Math" panose="02040503050406030204" pitchFamily="18" charset="0"/>
                          </a:rPr>
                        </m:ctrlPr>
                      </m:sSubPr>
                      <m:e>
                        <m:r>
                          <a:rPr lang="pt-BR" altLang="ja-JP" i="1" dirty="0">
                            <a:latin typeface="Cambria Math" panose="02040503050406030204" pitchFamily="18" charset="0"/>
                          </a:rPr>
                          <m:t>𝐶</m:t>
                        </m:r>
                      </m:e>
                      <m:sub>
                        <m:r>
                          <a:rPr lang="en-US" altLang="ja-JP" i="1" dirty="0">
                            <a:latin typeface="Cambria Math" panose="02040503050406030204" pitchFamily="18" charset="0"/>
                          </a:rPr>
                          <m:t>1</m:t>
                        </m:r>
                      </m:sub>
                    </m:sSub>
                    <m:r>
                      <a:rPr lang="pt-BR" altLang="ja-JP" i="1" dirty="0" smtClean="0">
                        <a:latin typeface="Cambria Math" panose="02040503050406030204" pitchFamily="18" charset="0"/>
                      </a:rPr>
                      <m:t>(</m:t>
                    </m:r>
                    <m:r>
                      <a:rPr lang="pt-BR" altLang="ja-JP" i="1" dirty="0" smtClean="0">
                        <a:latin typeface="Cambria Math" panose="02040503050406030204" pitchFamily="18" charset="0"/>
                      </a:rPr>
                      <m:t>𝑤</m:t>
                    </m:r>
                    <m:r>
                      <a:rPr lang="en-US" altLang="ja-JP" b="0" i="1" dirty="0" smtClean="0">
                        <a:latin typeface="Cambria Math" panose="02040503050406030204" pitchFamily="18" charset="0"/>
                      </a:rPr>
                      <m:t>,</m:t>
                    </m:r>
                    <m:r>
                      <a:rPr lang="pt-BR" altLang="ja-JP" i="1" dirty="0" smtClean="0">
                        <a:latin typeface="Cambria Math" panose="02040503050406030204" pitchFamily="18" charset="0"/>
                      </a:rPr>
                      <m:t>𝑟</m:t>
                    </m:r>
                    <m:r>
                      <a:rPr lang="en-US" altLang="ja-JP" b="0" i="1" dirty="0" smtClean="0">
                        <a:latin typeface="Cambria Math" panose="02040503050406030204" pitchFamily="18" charset="0"/>
                      </a:rPr>
                      <m:t>,</m:t>
                    </m:r>
                    <m:r>
                      <a:rPr lang="pt-BR" altLang="ja-JP" i="1" dirty="0" smtClean="0">
                        <a:latin typeface="Cambria Math" panose="02040503050406030204" pitchFamily="18" charset="0"/>
                      </a:rPr>
                      <m:t>𝑞</m:t>
                    </m:r>
                    <m:r>
                      <a:rPr lang="pt-BR" altLang="ja-JP" i="1" dirty="0" smtClean="0">
                        <a:latin typeface="Cambria Math" panose="02040503050406030204" pitchFamily="18" charset="0"/>
                      </a:rPr>
                      <m:t>)=</m:t>
                    </m:r>
                    <m:func>
                      <m:funcPr>
                        <m:ctrlPr>
                          <a:rPr lang="pt-BR" altLang="ja-JP" i="1" dirty="0" smtClean="0">
                            <a:latin typeface="Cambria Math" panose="02040503050406030204" pitchFamily="18" charset="0"/>
                          </a:rPr>
                        </m:ctrlPr>
                      </m:funcPr>
                      <m:fName>
                        <m:limLow>
                          <m:limLowPr>
                            <m:ctrlPr>
                              <a:rPr lang="pt-BR" altLang="ja-JP" i="1" dirty="0" smtClean="0">
                                <a:latin typeface="Cambria Math" panose="02040503050406030204" pitchFamily="18" charset="0"/>
                              </a:rPr>
                            </m:ctrlPr>
                          </m:limLowPr>
                          <m:e>
                            <m:r>
                              <m:rPr>
                                <m:sty m:val="p"/>
                              </m:rPr>
                              <a:rPr lang="pt-BR" altLang="ja-JP" i="0" dirty="0" smtClean="0">
                                <a:latin typeface="Cambria Math" panose="02040503050406030204" pitchFamily="18" charset="0"/>
                              </a:rPr>
                              <m:t>min</m:t>
                            </m:r>
                          </m:e>
                          <m:lim>
                            <m:r>
                              <a:rPr lang="pt-BR" altLang="ja-JP" i="1" dirty="0">
                                <a:latin typeface="Cambria Math" panose="02040503050406030204" pitchFamily="18" charset="0"/>
                              </a:rPr>
                              <m:t>h</m:t>
                            </m:r>
                          </m:lim>
                        </m:limLow>
                      </m:fName>
                      <m:e>
                        <m:r>
                          <a:rPr lang="en-US" altLang="ja-JP" b="0" i="1" dirty="0" smtClean="0">
                            <a:latin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d>
                          <m:dPr>
                            <m:ctrlPr>
                              <a:rPr lang="en-US" altLang="ja-JP" i="1" dirty="0">
                                <a:latin typeface="Cambria Math" panose="02040503050406030204" pitchFamily="18" charset="0"/>
                              </a:rPr>
                            </m:ctrlPr>
                          </m:dPr>
                          <m:e>
                            <m:r>
                              <a:rPr lang="en-US" altLang="ja-JP" b="0" i="1" dirty="0" smtClean="0">
                                <a:latin typeface="Cambria Math" panose="02040503050406030204" pitchFamily="18" charset="0"/>
                              </a:rPr>
                              <m:t>𝑤</m:t>
                            </m:r>
                            <m:r>
                              <a:rPr lang="en-US" altLang="ja-JP" i="1" dirty="0">
                                <a:latin typeface="Cambria Math" panose="02040503050406030204" pitchFamily="18" charset="0"/>
                              </a:rPr>
                              <m:t>,</m:t>
                            </m:r>
                            <m:r>
                              <a:rPr lang="en-US" altLang="ja-JP" b="0" i="1" dirty="0" smtClean="0">
                                <a:latin typeface="Cambria Math" panose="02040503050406030204" pitchFamily="18" charset="0"/>
                              </a:rPr>
                              <m:t>𝑟</m:t>
                            </m:r>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r>
                              <a:rPr lang="en-US" altLang="ja-JP" b="0" i="1" dirty="0" smtClean="0">
                                <a:latin typeface="Cambria Math" panose="02040503050406030204" pitchFamily="18" charset="0"/>
                              </a:rPr>
                              <m:t>𝑞</m:t>
                            </m:r>
                          </m:e>
                        </m:d>
                        <m:r>
                          <a:rPr lang="en-US" altLang="ja-JP" b="0" i="1" dirty="0" smtClean="0">
                            <a:latin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𝐻</m:t>
                            </m:r>
                          </m:sub>
                        </m:sSub>
                        <m:r>
                          <a:rPr lang="en-US" altLang="ja-JP" i="1" dirty="0">
                            <a:latin typeface="Cambria Math" panose="02040503050406030204" pitchFamily="18" charset="0"/>
                          </a:rPr>
                          <m:t>(</m:t>
                        </m:r>
                        <m:r>
                          <a:rPr lang="en-US" altLang="ja-JP" i="1" dirty="0">
                            <a:latin typeface="Cambria Math" panose="02040503050406030204" pitchFamily="18" charset="0"/>
                          </a:rPr>
                          <m:t>𝑤</m:t>
                        </m:r>
                        <m:r>
                          <a:rPr lang="en-US" altLang="ja-JP" i="1" dirty="0">
                            <a:latin typeface="Cambria Math" panose="02040503050406030204" pitchFamily="18" charset="0"/>
                          </a:rPr>
                          <m:t>, </m:t>
                        </m:r>
                        <m:r>
                          <a:rPr lang="en-US" altLang="ja-JP" i="1" dirty="0">
                            <a:latin typeface="Cambria Math" panose="02040503050406030204" pitchFamily="18" charset="0"/>
                          </a:rPr>
                          <m:t>𝑟</m:t>
                        </m:r>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r>
                          <m:rPr>
                            <m:nor/>
                          </m:rPr>
                          <a:rPr lang="en-US" altLang="ja-JP" dirty="0"/>
                          <m:t> </m:t>
                        </m:r>
                        <m:r>
                          <a:rPr lang="en-US" altLang="ja-JP" b="0" i="1" dirty="0" smtClean="0">
                            <a:latin typeface="Cambria Math" panose="02040503050406030204" pitchFamily="18" charset="0"/>
                          </a:rPr>
                          <m:t>}</m:t>
                        </m:r>
                      </m:e>
                    </m:func>
                  </m:oMath>
                </a14:m>
                <a:endParaRPr lang="pt-BR" altLang="ja-JP" dirty="0"/>
              </a:p>
              <a:p>
                <a:pPr lvl="1"/>
                <a:r>
                  <a:rPr lang="ja-JP" altLang="en-US" dirty="0" smtClean="0"/>
                  <a:t>本社</a:t>
                </a:r>
                <a:r>
                  <a:rPr lang="ja-JP" altLang="en-US" dirty="0"/>
                  <a:t>サービスが</a:t>
                </a:r>
                <a:r>
                  <a:rPr lang="ja-JP" altLang="en-US" dirty="0" smtClean="0"/>
                  <a:t>自国、</a:t>
                </a:r>
                <a:r>
                  <a:rPr lang="ja-JP" altLang="en-US" dirty="0"/>
                  <a:t>生産ラインが外国</a:t>
                </a:r>
                <a:r>
                  <a:rPr lang="ja-JP" altLang="en-US" dirty="0" smtClean="0"/>
                  <a:t>に立地</a:t>
                </a:r>
                <a:r>
                  <a:rPr lang="ja-JP" altLang="en-US" dirty="0"/>
                  <a:t>している</a:t>
                </a:r>
                <a:r>
                  <a:rPr lang="ja-JP" altLang="en-US" dirty="0" smtClean="0"/>
                  <a:t>場合の総生産費用：</a:t>
                </a:r>
                <a14:m>
                  <m:oMath xmlns:m="http://schemas.openxmlformats.org/officeDocument/2006/math">
                    <m:sSub>
                      <m:sSubPr>
                        <m:ctrlPr>
                          <a:rPr lang="pt-BR" altLang="ja-JP" i="1" dirty="0" smtClean="0">
                            <a:latin typeface="Cambria Math" panose="02040503050406030204" pitchFamily="18" charset="0"/>
                          </a:rPr>
                        </m:ctrlPr>
                      </m:sSubPr>
                      <m:e>
                        <m:r>
                          <a:rPr lang="pt-BR" altLang="ja-JP" i="1" dirty="0">
                            <a:latin typeface="Cambria Math" panose="02040503050406030204" pitchFamily="18" charset="0"/>
                          </a:rPr>
                          <m:t>𝐶</m:t>
                        </m:r>
                      </m:e>
                      <m:sub>
                        <m:r>
                          <a:rPr lang="en-US" altLang="ja-JP" b="0" i="1" dirty="0" smtClean="0">
                            <a:latin typeface="Cambria Math" panose="02040503050406030204" pitchFamily="18" charset="0"/>
                          </a:rPr>
                          <m:t>2</m:t>
                        </m:r>
                      </m:sub>
                    </m:sSub>
                    <m:r>
                      <a:rPr lang="pt-BR" altLang="ja-JP" i="1" dirty="0">
                        <a:latin typeface="Cambria Math" panose="02040503050406030204" pitchFamily="18" charset="0"/>
                      </a:rPr>
                      <m:t>(</m:t>
                    </m:r>
                    <m:r>
                      <a:rPr lang="pt-BR" altLang="ja-JP" i="1" dirty="0">
                        <a:latin typeface="Cambria Math" panose="02040503050406030204" pitchFamily="18" charset="0"/>
                      </a:rPr>
                      <m:t>𝑤</m:t>
                    </m:r>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b="0" i="1" dirty="0" smtClean="0">
                            <a:latin typeface="Cambria Math" panose="02040503050406030204" pitchFamily="18" charset="0"/>
                          </a:rPr>
                          <m:t>∗</m:t>
                        </m:r>
                      </m:sup>
                    </m:sSup>
                    <m:r>
                      <a:rPr lang="en-US" altLang="ja-JP" b="0" i="1" dirty="0" smtClean="0">
                        <a:latin typeface="Cambria Math" panose="02040503050406030204" pitchFamily="18" charset="0"/>
                      </a:rPr>
                      <m:t>,</m:t>
                    </m:r>
                    <m:r>
                      <a:rPr lang="pt-BR" altLang="ja-JP" i="1" dirty="0">
                        <a:latin typeface="Cambria Math" panose="02040503050406030204" pitchFamily="18" charset="0"/>
                      </a:rPr>
                      <m:t>𝑟</m:t>
                    </m:r>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b="0" i="1" dirty="0" smtClean="0">
                            <a:latin typeface="Cambria Math" panose="02040503050406030204" pitchFamily="18" charset="0"/>
                          </a:rPr>
                          <m:t>∗</m:t>
                        </m:r>
                      </m:sup>
                    </m:sSup>
                    <m:r>
                      <a:rPr lang="en-US" altLang="ja-JP" i="1" dirty="0">
                        <a:latin typeface="Cambria Math" panose="02040503050406030204" pitchFamily="18" charset="0"/>
                      </a:rPr>
                      <m:t>,</m:t>
                    </m:r>
                    <m:r>
                      <a:rPr lang="en-US" altLang="ja-JP" i="1" dirty="0" smtClean="0">
                        <a:latin typeface="Cambria Math" panose="02040503050406030204" pitchFamily="18" charset="0"/>
                      </a:rPr>
                      <m:t> </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𝑞</m:t>
                        </m:r>
                      </m:e>
                      <m:sup>
                        <m:r>
                          <a:rPr lang="en-US" altLang="ja-JP" b="0" i="1" dirty="0" smtClean="0">
                            <a:latin typeface="Cambria Math" panose="02040503050406030204" pitchFamily="18" charset="0"/>
                          </a:rPr>
                          <m:t>∗</m:t>
                        </m:r>
                      </m:sup>
                    </m:sSup>
                    <m:r>
                      <a:rPr lang="pt-BR" altLang="ja-JP" i="1" dirty="0">
                        <a:latin typeface="Cambria Math" panose="02040503050406030204" pitchFamily="18" charset="0"/>
                      </a:rPr>
                      <m:t>)=</m:t>
                    </m:r>
                    <m:func>
                      <m:funcPr>
                        <m:ctrlPr>
                          <a:rPr lang="pt-BR" altLang="ja-JP" i="1" dirty="0">
                            <a:latin typeface="Cambria Math" panose="02040503050406030204" pitchFamily="18" charset="0"/>
                          </a:rPr>
                        </m:ctrlPr>
                      </m:funcPr>
                      <m:fName>
                        <m:limLow>
                          <m:limLowPr>
                            <m:ctrlPr>
                              <a:rPr lang="pt-BR" altLang="ja-JP" i="1" dirty="0">
                                <a:latin typeface="Cambria Math" panose="02040503050406030204" pitchFamily="18" charset="0"/>
                              </a:rPr>
                            </m:ctrlPr>
                          </m:limLowPr>
                          <m:e>
                            <m:r>
                              <m:rPr>
                                <m:sty m:val="p"/>
                              </m:rPr>
                              <a:rPr lang="pt-BR" altLang="ja-JP" dirty="0">
                                <a:latin typeface="Cambria Math" panose="02040503050406030204" pitchFamily="18" charset="0"/>
                              </a:rPr>
                              <m:t>min</m:t>
                            </m:r>
                          </m:e>
                          <m:lim>
                            <m:r>
                              <a:rPr lang="pt-BR" altLang="ja-JP" i="1" dirty="0">
                                <a:latin typeface="Cambria Math" panose="02040503050406030204" pitchFamily="18" charset="0"/>
                              </a:rPr>
                              <m:t>h</m:t>
                            </m:r>
                          </m:lim>
                        </m:limLow>
                      </m:fName>
                      <m:e>
                        <m:r>
                          <a:rPr lang="en-US" altLang="ja-JP" i="1" dirty="0">
                            <a:latin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b="0" i="1" dirty="0" smtClean="0">
                                <a:latin typeface="Cambria Math" panose="02040503050406030204" pitchFamily="18" charset="0"/>
                              </a:rPr>
                              <m:t>∗</m:t>
                            </m:r>
                          </m:sup>
                        </m:sSup>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b="0" i="1" dirty="0" smtClean="0">
                                <a:latin typeface="Cambria Math" panose="02040503050406030204" pitchFamily="18" charset="0"/>
                              </a:rPr>
                              <m:t>∗</m:t>
                            </m:r>
                          </m:sup>
                        </m:sSup>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𝑞</m:t>
                            </m:r>
                          </m:e>
                          <m:sup>
                            <m:r>
                              <a:rPr lang="en-US" altLang="ja-JP" b="0" i="1" dirty="0" smtClean="0">
                                <a:latin typeface="Cambria Math" panose="02040503050406030204" pitchFamily="18" charset="0"/>
                              </a:rPr>
                              <m:t>∗</m:t>
                            </m:r>
                          </m:sup>
                        </m:sSup>
                        <m:r>
                          <a:rPr lang="en-US" altLang="ja-JP" i="1" dirty="0">
                            <a:latin typeface="Cambria Math" panose="02040503050406030204" pitchFamily="18" charset="0"/>
                          </a:rPr>
                          <m:t>) </m:t>
                        </m:r>
                        <m:r>
                          <m:rPr>
                            <m:nor/>
                          </m:rPr>
                          <a:rPr lang="en-US" altLang="ja-JP" dirty="0"/>
                          <m:t> </m:t>
                        </m:r>
                        <m:r>
                          <a:rPr lang="en-US" altLang="ja-JP" i="1" dirty="0">
                            <a:latin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𝐻</m:t>
                            </m:r>
                          </m:sub>
                        </m:sSub>
                        <m:r>
                          <a:rPr lang="en-US" altLang="ja-JP" i="1" dirty="0">
                            <a:latin typeface="Cambria Math" panose="02040503050406030204" pitchFamily="18" charset="0"/>
                          </a:rPr>
                          <m:t>(</m:t>
                        </m:r>
                        <m:r>
                          <a:rPr lang="en-US" altLang="ja-JP" i="1" dirty="0">
                            <a:latin typeface="Cambria Math" panose="02040503050406030204" pitchFamily="18" charset="0"/>
                          </a:rPr>
                          <m:t>𝑤</m:t>
                        </m:r>
                        <m:r>
                          <a:rPr lang="en-US" altLang="ja-JP" i="1" dirty="0">
                            <a:latin typeface="Cambria Math" panose="02040503050406030204" pitchFamily="18" charset="0"/>
                          </a:rPr>
                          <m:t>, </m:t>
                        </m:r>
                        <m:r>
                          <a:rPr lang="en-US" altLang="ja-JP" i="1" dirty="0">
                            <a:latin typeface="Cambria Math" panose="02040503050406030204" pitchFamily="18" charset="0"/>
                          </a:rPr>
                          <m:t>𝑟</m:t>
                        </m:r>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r>
                          <m:rPr>
                            <m:nor/>
                          </m:rPr>
                          <a:rPr lang="en-US" altLang="ja-JP" dirty="0"/>
                          <m:t> </m:t>
                        </m:r>
                        <m:r>
                          <a:rPr lang="en-US" altLang="ja-JP" i="1" dirty="0">
                            <a:latin typeface="Cambria Math" panose="02040503050406030204" pitchFamily="18" charset="0"/>
                          </a:rPr>
                          <m:t>}</m:t>
                        </m:r>
                      </m:e>
                    </m:func>
                  </m:oMath>
                </a14:m>
                <a:endParaRPr lang="en-US" altLang="ja-JP" dirty="0" smtClean="0"/>
              </a:p>
              <a:p>
                <a:pPr lvl="1"/>
                <a:r>
                  <a:rPr lang="ja-JP" altLang="en-US" dirty="0" smtClean="0"/>
                  <a:t>→ </a:t>
                </a:r>
                <a14:m>
                  <m:oMath xmlns:m="http://schemas.openxmlformats.org/officeDocument/2006/math">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d>
                      <m:dPr>
                        <m:ctrlPr>
                          <a:rPr lang="en-US" altLang="ja-JP" i="1" dirty="0">
                            <a:latin typeface="Cambria Math" panose="02040503050406030204" pitchFamily="18" charset="0"/>
                          </a:rPr>
                        </m:ctrlPr>
                      </m:dPr>
                      <m:e>
                        <m:r>
                          <a:rPr lang="en-US" altLang="ja-JP" i="1" dirty="0">
                            <a:latin typeface="Cambria Math" panose="02040503050406030204" pitchFamily="18" charset="0"/>
                          </a:rPr>
                          <m:t>𝑤</m:t>
                        </m:r>
                        <m:r>
                          <a:rPr lang="en-US" altLang="ja-JP" i="1" dirty="0">
                            <a:latin typeface="Cambria Math" panose="02040503050406030204" pitchFamily="18" charset="0"/>
                          </a:rPr>
                          <m:t>,</m:t>
                        </m:r>
                        <m:r>
                          <a:rPr lang="en-US" altLang="ja-JP" i="1" dirty="0">
                            <a:latin typeface="Cambria Math" panose="02040503050406030204" pitchFamily="18" charset="0"/>
                          </a:rPr>
                          <m:t>𝑟</m:t>
                        </m:r>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r>
                          <a:rPr lang="en-US" altLang="ja-JP" i="1" dirty="0">
                            <a:latin typeface="Cambria Math" panose="02040503050406030204" pitchFamily="18" charset="0"/>
                          </a:rPr>
                          <m:t>𝑞</m:t>
                        </m:r>
                      </m:e>
                    </m:d>
                    <m:r>
                      <a:rPr lang="en-US" altLang="ja-JP" b="0" i="1" dirty="0" smtClean="0">
                        <a:latin typeface="Cambria Math" panose="02040503050406030204" pitchFamily="18" charset="0"/>
                      </a:rPr>
                      <m:t>&gt;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𝐶</m:t>
                        </m:r>
                      </m:e>
                      <m:sub>
                        <m:r>
                          <a:rPr lang="en-US" altLang="ja-JP" i="1" dirty="0">
                            <a:latin typeface="Cambria Math" panose="02040503050406030204" pitchFamily="18" charset="0"/>
                          </a:rPr>
                          <m:t>𝑀</m:t>
                        </m:r>
                      </m:sub>
                    </m:sSub>
                    <m:d>
                      <m:dPr>
                        <m:ctrlPr>
                          <a:rPr lang="en-US" altLang="ja-JP" i="1" dirty="0">
                            <a:latin typeface="Cambria Math" panose="02040503050406030204" pitchFamily="18" charset="0"/>
                          </a:rPr>
                        </m:ctrlPr>
                      </m:dPr>
                      <m:e>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𝑤</m:t>
                            </m:r>
                          </m:e>
                          <m:sup>
                            <m:r>
                              <a:rPr lang="en-US" altLang="ja-JP" i="1" dirty="0">
                                <a:latin typeface="Cambria Math" panose="02040503050406030204" pitchFamily="18" charset="0"/>
                              </a:rPr>
                              <m:t>∗</m:t>
                            </m:r>
                          </m:sup>
                        </m:sSup>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𝑟</m:t>
                            </m:r>
                          </m:e>
                          <m:sup>
                            <m:r>
                              <a:rPr lang="en-US" altLang="ja-JP" i="1" dirty="0">
                                <a:latin typeface="Cambria Math" panose="02040503050406030204" pitchFamily="18" charset="0"/>
                              </a:rPr>
                              <m:t>∗</m:t>
                            </m:r>
                          </m:sup>
                        </m:sSup>
                        <m:r>
                          <a:rPr lang="en-US" altLang="ja-JP" i="1" dirty="0">
                            <a:latin typeface="Cambria Math" panose="02040503050406030204" pitchFamily="18" charset="0"/>
                          </a:rPr>
                          <m:t>,</m:t>
                        </m:r>
                        <m:r>
                          <a:rPr lang="en-US" altLang="ja-JP" i="1" dirty="0">
                            <a:latin typeface="Cambria Math" panose="02040503050406030204" pitchFamily="18" charset="0"/>
                          </a:rPr>
                          <m:t>h</m:t>
                        </m:r>
                        <m:r>
                          <a:rPr lang="en-US" altLang="ja-JP" i="1" dirty="0">
                            <a:latin typeface="Cambria Math" panose="02040503050406030204" pitchFamily="18" charset="0"/>
                          </a:rPr>
                          <m:t>,</m:t>
                        </m:r>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𝑞</m:t>
                            </m:r>
                          </m:e>
                          <m:sup>
                            <m:r>
                              <a:rPr lang="en-US" altLang="ja-JP" i="1" dirty="0">
                                <a:latin typeface="Cambria Math" panose="02040503050406030204" pitchFamily="18" charset="0"/>
                              </a:rPr>
                              <m:t>∗</m:t>
                            </m:r>
                          </m:sup>
                        </m:sSup>
                      </m:e>
                    </m:d>
                  </m:oMath>
                </a14:m>
                <a:r>
                  <a:rPr lang="ja-JP" altLang="en-US" dirty="0" smtClean="0"/>
                  <a:t>ならば</a:t>
                </a:r>
                <a:r>
                  <a:rPr lang="ja-JP" altLang="en-US" dirty="0"/>
                  <a:t>、</a:t>
                </a:r>
                <a:r>
                  <a:rPr lang="ja-JP" altLang="en-US" dirty="0" smtClean="0"/>
                  <a:t>企業</a:t>
                </a:r>
                <a:r>
                  <a:rPr lang="ja-JP" altLang="en-US" dirty="0"/>
                  <a:t>にとっては生産ラインを外国</a:t>
                </a:r>
                <a:r>
                  <a:rPr lang="ja-JP" altLang="en-US" dirty="0" smtClean="0"/>
                  <a:t>に移転した</a:t>
                </a:r>
                <a:r>
                  <a:rPr lang="ja-JP" altLang="en-US" dirty="0"/>
                  <a:t>方</a:t>
                </a:r>
                <a:r>
                  <a:rPr lang="ja-JP" altLang="en-US" dirty="0" smtClean="0"/>
                  <a:t>が望ましい</a:t>
                </a:r>
                <a:endParaRPr lang="en-US" altLang="ja-JP" dirty="0" smtClean="0"/>
              </a:p>
              <a:p>
                <a:r>
                  <a:rPr lang="ja-JP" altLang="en-US" dirty="0" smtClean="0"/>
                  <a:t>生産</a:t>
                </a:r>
                <a:r>
                  <a:rPr lang="ja-JP" altLang="en-US" dirty="0"/>
                  <a:t>ラインは本社サービスよりも</a:t>
                </a:r>
                <a:r>
                  <a:rPr lang="ja-JP" altLang="en-US" dirty="0" smtClean="0"/>
                  <a:t>労働集約的 → 自国企業は垂直的直接投資を行う</a:t>
                </a:r>
                <a:endParaRPr lang="en-US" altLang="ja-JP" dirty="0" smtClean="0"/>
              </a:p>
              <a:p>
                <a:pPr lvl="1"/>
                <a:r>
                  <a:rPr lang="ja-JP" altLang="en-US" dirty="0" smtClean="0"/>
                  <a:t>資本</a:t>
                </a:r>
                <a:r>
                  <a:rPr lang="ja-JP" altLang="en-US" dirty="0"/>
                  <a:t>豊富国である</a:t>
                </a:r>
                <a:r>
                  <a:rPr lang="ja-JP" altLang="en-US" dirty="0" smtClean="0"/>
                  <a:t>自国で資本</a:t>
                </a:r>
                <a:r>
                  <a:rPr lang="ja-JP" altLang="en-US" dirty="0"/>
                  <a:t>集約度の高い本社</a:t>
                </a:r>
                <a:r>
                  <a:rPr lang="ja-JP" altLang="en-US" dirty="0" smtClean="0"/>
                  <a:t>サービスに特化、生産</a:t>
                </a:r>
                <a:r>
                  <a:rPr lang="ja-JP" altLang="en-US" dirty="0"/>
                  <a:t>ラインは労働の豊富な外国に移転し、外国の低い賃金を</a:t>
                </a:r>
                <a:r>
                  <a:rPr lang="ja-JP" altLang="en-US" dirty="0" smtClean="0"/>
                  <a:t>利用</a:t>
                </a:r>
                <a:r>
                  <a:rPr lang="ja-JP" altLang="en-US" dirty="0"/>
                  <a:t>して最終財の組み立てを</a:t>
                </a:r>
                <a:r>
                  <a:rPr lang="ja-JP" altLang="en-US" dirty="0" smtClean="0"/>
                  <a:t>行う</a:t>
                </a:r>
                <a:endParaRPr lang="ja-JP" altLang="en-US" dirty="0"/>
              </a:p>
            </p:txBody>
          </p:sp>
        </mc:Choice>
        <mc:Fallback>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690691"/>
                <a:ext cx="10515600" cy="4926678"/>
              </a:xfrm>
              <a:blipFill rotWithShape="0">
                <a:blip r:embed="rId2"/>
                <a:stretch>
                  <a:fillRect l="-928" t="-2349" r="-522" b="-123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16</a:t>
            </a:fld>
            <a:endParaRPr kumimoji="1" lang="ja-JP" altLang="en-US" dirty="0"/>
          </a:p>
        </p:txBody>
      </p:sp>
    </p:spTree>
    <p:extLst>
      <p:ext uri="{BB962C8B-B14F-4D97-AF65-F5344CB8AC3E}">
        <p14:creationId xmlns:p14="http://schemas.microsoft.com/office/powerpoint/2010/main" val="7149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海外直接投資</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直接投資と間接投資</a:t>
            </a:r>
            <a:endParaRPr kumimoji="1" lang="en-US" altLang="ja-JP" dirty="0" smtClean="0"/>
          </a:p>
          <a:p>
            <a:pPr lvl="1"/>
            <a:r>
              <a:rPr kumimoji="1" lang="ja-JP" altLang="en-US" dirty="0" smtClean="0"/>
              <a:t>直接投資：</a:t>
            </a:r>
            <a:endParaRPr kumimoji="1" lang="en-US" altLang="ja-JP" dirty="0" smtClean="0"/>
          </a:p>
          <a:p>
            <a:pPr lvl="1"/>
            <a:r>
              <a:rPr lang="ja-JP" altLang="en-US" dirty="0" smtClean="0"/>
              <a:t>間接投資：</a:t>
            </a:r>
            <a:endParaRPr lang="en-US" altLang="ja-JP" dirty="0" smtClean="0"/>
          </a:p>
          <a:p>
            <a:r>
              <a:rPr lang="ja-JP" altLang="en-US" dirty="0"/>
              <a:t>海外直接投資の多くは、複数の国に生産・販売の拠点を持つ「多国籍</a:t>
            </a:r>
            <a:r>
              <a:rPr lang="ja-JP" altLang="en-US" dirty="0" smtClean="0"/>
              <a:t>企業</a:t>
            </a:r>
            <a:r>
              <a:rPr lang="ja-JP" altLang="en-US" dirty="0"/>
              <a:t>」によって</a:t>
            </a:r>
            <a:r>
              <a:rPr lang="ja-JP" altLang="en-US" dirty="0" smtClean="0"/>
              <a:t>行われる</a:t>
            </a:r>
            <a:endParaRPr lang="en-US" altLang="ja-JP" dirty="0" smtClean="0"/>
          </a:p>
          <a:p>
            <a:r>
              <a:rPr kumimoji="1" lang="ja-JP" altLang="en-US" dirty="0"/>
              <a:t>投資</a:t>
            </a:r>
            <a:r>
              <a:rPr kumimoji="1" lang="ja-JP" altLang="en-US" dirty="0" smtClean="0"/>
              <a:t>の形態</a:t>
            </a:r>
            <a:endParaRPr kumimoji="1" lang="en-US" altLang="ja-JP" dirty="0" smtClean="0"/>
          </a:p>
          <a:p>
            <a:pPr lvl="1"/>
            <a:r>
              <a:rPr lang="ja-JP" altLang="en-US" dirty="0"/>
              <a:t>グリーン</a:t>
            </a:r>
            <a:r>
              <a:rPr lang="ja-JP" altLang="en-US" dirty="0" smtClean="0"/>
              <a:t>・フィールド投資</a:t>
            </a:r>
            <a:r>
              <a:rPr lang="ja-JP" altLang="en-US" dirty="0"/>
              <a:t>：</a:t>
            </a:r>
            <a:r>
              <a:rPr lang="ja-JP" altLang="en-US" dirty="0" smtClean="0"/>
              <a:t>投資先</a:t>
            </a:r>
            <a:r>
              <a:rPr lang="ja-JP" altLang="en-US" dirty="0"/>
              <a:t>の国に新規に現地法人を設立する</a:t>
            </a:r>
            <a:r>
              <a:rPr lang="ja-JP" altLang="en-US" dirty="0" smtClean="0"/>
              <a:t>形態</a:t>
            </a:r>
            <a:endParaRPr lang="ja-JP" altLang="en-US" dirty="0"/>
          </a:p>
          <a:p>
            <a:pPr lvl="1"/>
            <a:r>
              <a:rPr lang="en-US" altLang="ja-JP" dirty="0" smtClean="0"/>
              <a:t>M&amp;A</a:t>
            </a:r>
            <a:r>
              <a:rPr lang="ja-JP" altLang="en-US" dirty="0"/>
              <a:t>投資：外国の既存の企業を吸収</a:t>
            </a:r>
            <a:r>
              <a:rPr lang="ja-JP" altLang="en-US" dirty="0" smtClean="0"/>
              <a:t>合併</a:t>
            </a:r>
            <a:r>
              <a:rPr lang="en-US" altLang="ja-JP" dirty="0" smtClean="0"/>
              <a:t>or</a:t>
            </a:r>
            <a:r>
              <a:rPr lang="ja-JP" altLang="en-US" dirty="0" smtClean="0"/>
              <a:t>買収</a:t>
            </a:r>
            <a:r>
              <a:rPr lang="ja-JP" altLang="en-US" dirty="0"/>
              <a:t>する形態</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2284777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経営資源と直接投資の形態</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1759291"/>
              </p:ext>
            </p:extLst>
          </p:nvPr>
        </p:nvGraphicFramePr>
        <p:xfrm>
          <a:off x="838200" y="1825625"/>
          <a:ext cx="10515600" cy="3291840"/>
        </p:xfrm>
        <a:graphic>
          <a:graphicData uri="http://schemas.openxmlformats.org/drawingml/2006/table">
            <a:tbl>
              <a:tblPr firstRow="1" bandRow="1">
                <a:tableStyleId>{5C22544A-7EE6-4342-B048-85BDC9FD1C3A}</a:tableStyleId>
              </a:tblPr>
              <a:tblGrid>
                <a:gridCol w="5257800"/>
                <a:gridCol w="5257800"/>
              </a:tblGrid>
              <a:tr h="370840">
                <a:tc>
                  <a:txBody>
                    <a:bodyPr/>
                    <a:lstStyle/>
                    <a:p>
                      <a:r>
                        <a:rPr lang="ja-JP" altLang="en-US" sz="2400" dirty="0" smtClean="0"/>
                        <a:t>グリーン・フィールド投資</a:t>
                      </a:r>
                      <a:endParaRPr kumimoji="1" lang="ja-JP" altLang="en-US" sz="2400" dirty="0"/>
                    </a:p>
                  </a:txBody>
                  <a:tcPr/>
                </a:tc>
                <a:tc>
                  <a:txBody>
                    <a:bodyPr/>
                    <a:lstStyle/>
                    <a:p>
                      <a:r>
                        <a:rPr lang="en-US" altLang="ja-JP" sz="2400" dirty="0" smtClean="0"/>
                        <a:t>M&amp;A</a:t>
                      </a:r>
                      <a:r>
                        <a:rPr lang="ja-JP" altLang="en-US" sz="2400" dirty="0" smtClean="0"/>
                        <a:t>投資</a:t>
                      </a:r>
                      <a:endParaRPr kumimoji="1" lang="ja-JP" altLang="en-US" sz="2400" dirty="0"/>
                    </a:p>
                  </a:txBody>
                  <a:tcPr/>
                </a:tc>
              </a:tr>
              <a:tr h="370840">
                <a:tc>
                  <a:txBody>
                    <a:bodyPr/>
                    <a:lstStyle/>
                    <a:p>
                      <a:r>
                        <a:rPr lang="ja-JP" altLang="en-US" sz="2400" dirty="0" smtClean="0"/>
                        <a:t>自社の経営資源を海外で活用</a:t>
                      </a:r>
                      <a:endParaRPr kumimoji="1" lang="ja-JP" alt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t>海外の既存企業の経営資源を活用</a:t>
                      </a:r>
                      <a:endParaRPr kumimoji="1" lang="ja-JP" altLang="en-US" sz="2400" dirty="0"/>
                    </a:p>
                  </a:txBody>
                  <a:tcPr/>
                </a:tc>
              </a:tr>
              <a:tr h="370840">
                <a:tc>
                  <a:txBody>
                    <a:bodyPr/>
                    <a:lstStyle/>
                    <a:p>
                      <a:r>
                        <a:rPr lang="ja-JP" altLang="en-US" sz="2400" dirty="0" smtClean="0"/>
                        <a:t>土地や事業認可の取得、工場などの設備投資を伴うため、一般に多額の投資費用がかかる</a:t>
                      </a:r>
                      <a:endParaRPr kumimoji="1" lang="ja-JP" altLang="en-US" sz="2400" dirty="0"/>
                    </a:p>
                  </a:txBody>
                  <a:tcPr/>
                </a:tc>
                <a:tc>
                  <a:txBody>
                    <a:bodyPr/>
                    <a:lstStyle/>
                    <a:p>
                      <a:r>
                        <a:rPr lang="ja-JP" altLang="en-US" sz="2400" dirty="0" smtClean="0"/>
                        <a:t>新規投資に伴う費用を節約できる</a:t>
                      </a:r>
                      <a:endParaRPr kumimoji="1" lang="ja-JP" altLang="en-US" sz="2400" dirty="0"/>
                    </a:p>
                  </a:txBody>
                  <a:tcPr/>
                </a:tc>
              </a:tr>
              <a:tr h="370840">
                <a:tc>
                  <a:txBody>
                    <a:bodyPr/>
                    <a:lstStyle/>
                    <a:p>
                      <a:r>
                        <a:rPr kumimoji="1" lang="ja-JP" altLang="en-US" sz="2400" dirty="0" smtClean="0"/>
                        <a:t>買収に伴う費用は存在しない</a:t>
                      </a:r>
                      <a:endParaRPr kumimoji="1" lang="ja-JP" altLang="en-US" sz="2400" dirty="0"/>
                    </a:p>
                  </a:txBody>
                  <a:tcPr/>
                </a:tc>
                <a:tc>
                  <a:txBody>
                    <a:bodyPr/>
                    <a:lstStyle/>
                    <a:p>
                      <a:r>
                        <a:rPr lang="ja-JP" altLang="en-US" sz="2400" dirty="0" smtClean="0"/>
                        <a:t>自社の経営資源を現地子会社に移転する際に摩擦が生じたり、また買収そのものに多額な費用がかかる可能性</a:t>
                      </a:r>
                      <a:endParaRPr kumimoji="1" lang="ja-JP" altLang="en-US" sz="2400" dirty="0"/>
                    </a:p>
                  </a:txBody>
                  <a:tcPr/>
                </a:tc>
              </a:tr>
            </a:tbl>
          </a:graphicData>
        </a:graphic>
      </p:graphicFrame>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a:t>
            </a:fld>
            <a:endParaRPr kumimoji="1" lang="ja-JP" altLang="en-US" dirty="0"/>
          </a:p>
        </p:txBody>
      </p:sp>
    </p:spTree>
    <p:extLst>
      <p:ext uri="{BB962C8B-B14F-4D97-AF65-F5344CB8AC3E}">
        <p14:creationId xmlns:p14="http://schemas.microsoft.com/office/powerpoint/2010/main" val="2305657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直接投資が行われる理由</a:t>
            </a:r>
            <a:endParaRPr kumimoji="1" lang="ja-JP" altLang="en-US" dirty="0"/>
          </a:p>
        </p:txBody>
      </p:sp>
      <p:sp>
        <p:nvSpPr>
          <p:cNvPr id="3" name="コンテンツ プレースホルダー 2"/>
          <p:cNvSpPr>
            <a:spLocks noGrp="1"/>
          </p:cNvSpPr>
          <p:nvPr>
            <p:ph idx="1"/>
          </p:nvPr>
        </p:nvSpPr>
        <p:spPr>
          <a:xfrm>
            <a:off x="838200" y="1825625"/>
            <a:ext cx="10515600" cy="4895852"/>
          </a:xfrm>
        </p:spPr>
        <p:txBody>
          <a:bodyPr>
            <a:normAutofit lnSpcReduction="10000"/>
          </a:bodyPr>
          <a:lstStyle/>
          <a:p>
            <a:r>
              <a:rPr lang="ja-JP" altLang="en-US" dirty="0" smtClean="0"/>
              <a:t>費用</a:t>
            </a:r>
            <a:r>
              <a:rPr lang="ja-JP" altLang="en-US" dirty="0"/>
              <a:t>の</a:t>
            </a:r>
            <a:r>
              <a:rPr lang="ja-JP" altLang="en-US" dirty="0" smtClean="0"/>
              <a:t>節減</a:t>
            </a:r>
            <a:endParaRPr lang="en-US" altLang="ja-JP" dirty="0" smtClean="0"/>
          </a:p>
          <a:p>
            <a:pPr lvl="1"/>
            <a:r>
              <a:rPr lang="ja-JP" altLang="en-US" dirty="0" smtClean="0"/>
              <a:t>水平的</a:t>
            </a:r>
            <a:r>
              <a:rPr lang="ja-JP" altLang="en-US" dirty="0"/>
              <a:t>直接</a:t>
            </a:r>
            <a:r>
              <a:rPr lang="ja-JP" altLang="en-US" dirty="0" smtClean="0"/>
              <a:t>投資：</a:t>
            </a:r>
            <a:r>
              <a:rPr lang="ja-JP" altLang="en-US" dirty="0"/>
              <a:t>貿易費用を節約することが目的</a:t>
            </a:r>
            <a:endParaRPr lang="en-US" altLang="ja-JP" dirty="0" smtClean="0"/>
          </a:p>
          <a:p>
            <a:pPr lvl="1"/>
            <a:r>
              <a:rPr lang="ja-JP" altLang="en-US" dirty="0" smtClean="0"/>
              <a:t>垂直的</a:t>
            </a:r>
            <a:r>
              <a:rPr lang="ja-JP" altLang="en-US" dirty="0"/>
              <a:t>直接</a:t>
            </a:r>
            <a:r>
              <a:rPr lang="ja-JP" altLang="en-US" dirty="0" smtClean="0"/>
              <a:t>投資：生産</a:t>
            </a:r>
            <a:r>
              <a:rPr lang="ja-JP" altLang="en-US" dirty="0"/>
              <a:t>費用の節約を</a:t>
            </a:r>
            <a:r>
              <a:rPr lang="ja-JP" altLang="en-US" dirty="0" smtClean="0"/>
              <a:t>追求</a:t>
            </a:r>
            <a:endParaRPr lang="en-US" altLang="ja-JP" dirty="0" smtClean="0"/>
          </a:p>
          <a:p>
            <a:r>
              <a:rPr lang="ja-JP" altLang="en-US" dirty="0"/>
              <a:t>海外での販売拠点の</a:t>
            </a:r>
            <a:r>
              <a:rPr lang="ja-JP" altLang="en-US" dirty="0" smtClean="0"/>
              <a:t>設立</a:t>
            </a:r>
            <a:endParaRPr lang="en-US" altLang="ja-JP" dirty="0" smtClean="0"/>
          </a:p>
          <a:p>
            <a:pPr lvl="1"/>
            <a:r>
              <a:rPr lang="ja-JP" altLang="en-US" dirty="0" smtClean="0"/>
              <a:t>現地</a:t>
            </a:r>
            <a:r>
              <a:rPr lang="ja-JP" altLang="en-US" dirty="0"/>
              <a:t>の需要動向や消費者のニーズをつかむ</a:t>
            </a:r>
            <a:r>
              <a:rPr lang="ja-JP" altLang="en-US" dirty="0" smtClean="0"/>
              <a:t>、販売後</a:t>
            </a:r>
            <a:r>
              <a:rPr lang="ja-JP" altLang="en-US" dirty="0"/>
              <a:t>の製品の修理やアフターサービスを充実させる、といった</a:t>
            </a:r>
            <a:r>
              <a:rPr lang="ja-JP" altLang="en-US" dirty="0" smtClean="0"/>
              <a:t>活動</a:t>
            </a:r>
            <a:endParaRPr lang="en-US" altLang="ja-JP" dirty="0" smtClean="0"/>
          </a:p>
          <a:p>
            <a:pPr lvl="1"/>
            <a:r>
              <a:rPr lang="ja-JP" altLang="en-US" dirty="0" smtClean="0"/>
              <a:t>→ 自社製品</a:t>
            </a:r>
            <a:r>
              <a:rPr lang="ja-JP" altLang="en-US" dirty="0"/>
              <a:t>に対する需要の拡大や他社との差別化につながり、企業にとって</a:t>
            </a:r>
            <a:r>
              <a:rPr lang="ja-JP" altLang="en-US" dirty="0" smtClean="0"/>
              <a:t>大きなメリット</a:t>
            </a:r>
            <a:endParaRPr lang="en-US" altLang="ja-JP" dirty="0" smtClean="0"/>
          </a:p>
          <a:p>
            <a:r>
              <a:rPr lang="ja-JP" altLang="en-US" dirty="0" smtClean="0"/>
              <a:t>海外で</a:t>
            </a:r>
            <a:r>
              <a:rPr lang="ja-JP" altLang="en-US" dirty="0"/>
              <a:t>の資源開発</a:t>
            </a:r>
            <a:r>
              <a:rPr lang="ja-JP" altLang="en-US" dirty="0" smtClean="0"/>
              <a:t>拠点の</a:t>
            </a:r>
            <a:r>
              <a:rPr lang="ja-JP" altLang="en-US" dirty="0" smtClean="0"/>
              <a:t>確保</a:t>
            </a:r>
            <a:endParaRPr lang="en-US" altLang="ja-JP" dirty="0" smtClean="0"/>
          </a:p>
          <a:p>
            <a:pPr lvl="1"/>
            <a:r>
              <a:rPr lang="ja-JP" altLang="en-US" dirty="0"/>
              <a:t>生産活動に</a:t>
            </a:r>
            <a:r>
              <a:rPr lang="ja-JP" altLang="en-US" dirty="0" smtClean="0"/>
              <a:t>おいて多く</a:t>
            </a:r>
            <a:r>
              <a:rPr lang="ja-JP" altLang="en-US" dirty="0"/>
              <a:t>の天然</a:t>
            </a:r>
            <a:r>
              <a:rPr lang="ja-JP" altLang="en-US" dirty="0" smtClean="0"/>
              <a:t>資源（エネルギー、原材料）に</a:t>
            </a:r>
            <a:r>
              <a:rPr lang="ja-JP" altLang="en-US" dirty="0"/>
              <a:t>依存する</a:t>
            </a:r>
            <a:r>
              <a:rPr lang="ja-JP" altLang="en-US" dirty="0" smtClean="0"/>
              <a:t>企業：天然資源の</a:t>
            </a:r>
            <a:r>
              <a:rPr lang="ja-JP" altLang="en-US" dirty="0"/>
              <a:t>供給国での開発事業に投資を行う誘因が</a:t>
            </a:r>
            <a:r>
              <a:rPr lang="ja-JP" altLang="en-US" dirty="0" smtClean="0"/>
              <a:t>発生</a:t>
            </a:r>
            <a:endParaRPr lang="en-US" altLang="ja-JP" dirty="0" smtClean="0"/>
          </a:p>
          <a:p>
            <a:pPr lvl="1"/>
            <a:r>
              <a:rPr lang="ja-JP" altLang="en-US" dirty="0" smtClean="0"/>
              <a:t>→ 資源</a:t>
            </a:r>
            <a:r>
              <a:rPr lang="ja-JP" altLang="en-US" dirty="0"/>
              <a:t>価格の動向や地政学的リスク</a:t>
            </a:r>
            <a:r>
              <a:rPr lang="ja-JP" altLang="en-US" dirty="0" smtClean="0"/>
              <a:t>に左右される</a:t>
            </a:r>
            <a:r>
              <a:rPr lang="ja-JP" altLang="en-US" dirty="0"/>
              <a:t>ことなく、自社への資源の安定的な供給が</a:t>
            </a:r>
            <a:r>
              <a:rPr lang="ja-JP" altLang="en-US" dirty="0" smtClean="0"/>
              <a:t>可能</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spTree>
    <p:extLst>
      <p:ext uri="{BB962C8B-B14F-4D97-AF65-F5344CB8AC3E}">
        <p14:creationId xmlns:p14="http://schemas.microsoft.com/office/powerpoint/2010/main" val="3564437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水平的直接投資</a:t>
            </a:r>
            <a:endParaRPr kumimoji="1" lang="ja-JP" altLang="en-US" dirty="0"/>
          </a:p>
        </p:txBody>
      </p:sp>
      <p:sp>
        <p:nvSpPr>
          <p:cNvPr id="3" name="コンテンツ プレースホルダー 2"/>
          <p:cNvSpPr>
            <a:spLocks noGrp="1"/>
          </p:cNvSpPr>
          <p:nvPr>
            <p:ph idx="1"/>
          </p:nvPr>
        </p:nvSpPr>
        <p:spPr>
          <a:xfrm>
            <a:off x="838200" y="1825625"/>
            <a:ext cx="10515600" cy="4895852"/>
          </a:xfrm>
        </p:spPr>
        <p:txBody>
          <a:bodyPr>
            <a:normAutofit fontScale="92500" lnSpcReduction="10000"/>
          </a:bodyPr>
          <a:lstStyle/>
          <a:p>
            <a:r>
              <a:rPr lang="ja-JP" altLang="en-US" dirty="0" smtClean="0"/>
              <a:t>海外</a:t>
            </a:r>
            <a:r>
              <a:rPr lang="ja-JP" altLang="en-US" dirty="0"/>
              <a:t>に生産拠点を設けて、国内の生産拠点と同様</a:t>
            </a:r>
            <a:r>
              <a:rPr lang="ja-JP" altLang="en-US" dirty="0" smtClean="0"/>
              <a:t>の生産</a:t>
            </a:r>
            <a:r>
              <a:rPr lang="ja-JP" altLang="en-US" dirty="0"/>
              <a:t>活動を</a:t>
            </a:r>
            <a:r>
              <a:rPr lang="ja-JP" altLang="en-US" dirty="0" smtClean="0"/>
              <a:t>行うようなタイプの直接投資</a:t>
            </a:r>
            <a:endParaRPr lang="en-US" altLang="ja-JP" dirty="0" smtClean="0"/>
          </a:p>
          <a:p>
            <a:r>
              <a:rPr lang="ja-JP" altLang="en-US" dirty="0" smtClean="0"/>
              <a:t>企業</a:t>
            </a:r>
            <a:r>
              <a:rPr lang="ja-JP" altLang="en-US" dirty="0"/>
              <a:t>が海外の市場に</a:t>
            </a:r>
            <a:r>
              <a:rPr lang="ja-JP" altLang="en-US" dirty="0" smtClean="0"/>
              <a:t>製品を</a:t>
            </a:r>
            <a:r>
              <a:rPr lang="ja-JP" altLang="en-US" dirty="0"/>
              <a:t>供給</a:t>
            </a:r>
            <a:r>
              <a:rPr lang="ja-JP" altLang="en-US" dirty="0" smtClean="0"/>
              <a:t>する方法：</a:t>
            </a:r>
            <a:endParaRPr lang="en-US" altLang="ja-JP" dirty="0" smtClean="0"/>
          </a:p>
          <a:p>
            <a:pPr lvl="1"/>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r>
              <a:rPr lang="ja-JP" altLang="en-US" dirty="0" smtClean="0"/>
              <a:t>企業</a:t>
            </a:r>
            <a:r>
              <a:rPr lang="ja-JP" altLang="en-US" dirty="0"/>
              <a:t>が水平的</a:t>
            </a:r>
            <a:r>
              <a:rPr lang="ja-JP" altLang="en-US" dirty="0" smtClean="0"/>
              <a:t>直接</a:t>
            </a:r>
            <a:r>
              <a:rPr lang="ja-JP" altLang="en-US" dirty="0"/>
              <a:t>投資を行うか、それとも</a:t>
            </a:r>
            <a:r>
              <a:rPr lang="ja-JP" altLang="en-US" dirty="0" smtClean="0"/>
              <a:t>輸出するかは</a:t>
            </a:r>
            <a:r>
              <a:rPr lang="ja-JP" altLang="en-US" dirty="0"/>
              <a:t>、</a:t>
            </a:r>
            <a:r>
              <a:rPr lang="ja-JP" altLang="en-US" dirty="0" smtClean="0"/>
              <a:t>これら</a:t>
            </a:r>
            <a:r>
              <a:rPr lang="ja-JP" altLang="en-US" dirty="0"/>
              <a:t>のメリットとデメリットの比較に</a:t>
            </a:r>
            <a:r>
              <a:rPr lang="ja-JP" altLang="en-US" dirty="0" smtClean="0"/>
              <a:t>よって決定</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graphicFrame>
        <p:nvGraphicFramePr>
          <p:cNvPr id="5" name="コンテンツ プレースホルダー 5"/>
          <p:cNvGraphicFramePr>
            <a:graphicFrameLocks/>
          </p:cNvGraphicFramePr>
          <p:nvPr>
            <p:extLst>
              <p:ext uri="{D42A27DB-BD31-4B8C-83A1-F6EECF244321}">
                <p14:modId xmlns:p14="http://schemas.microsoft.com/office/powerpoint/2010/main" val="1883563829"/>
              </p:ext>
            </p:extLst>
          </p:nvPr>
        </p:nvGraphicFramePr>
        <p:xfrm>
          <a:off x="982579" y="3039111"/>
          <a:ext cx="10515601" cy="2468880"/>
        </p:xfrm>
        <a:graphic>
          <a:graphicData uri="http://schemas.openxmlformats.org/drawingml/2006/table">
            <a:tbl>
              <a:tblPr firstRow="1" bandRow="1">
                <a:tableStyleId>{5C22544A-7EE6-4342-B048-85BDC9FD1C3A}</a:tableStyleId>
              </a:tblPr>
              <a:tblGrid>
                <a:gridCol w="1363579"/>
                <a:gridCol w="4576011"/>
                <a:gridCol w="4576011"/>
              </a:tblGrid>
              <a:tr h="370840">
                <a:tc>
                  <a:txBody>
                    <a:bodyPr/>
                    <a:lstStyle/>
                    <a:p>
                      <a:endParaRPr kumimoji="1" lang="ja-JP" altLang="en-US" sz="2400" dirty="0"/>
                    </a:p>
                  </a:txBody>
                  <a:tcPr/>
                </a:tc>
                <a:tc>
                  <a:txBody>
                    <a:bodyPr/>
                    <a:lstStyle/>
                    <a:p>
                      <a:r>
                        <a:rPr kumimoji="1" lang="ja-JP" altLang="en-US" sz="2400" dirty="0" smtClean="0"/>
                        <a:t>輸出</a:t>
                      </a:r>
                      <a:endParaRPr kumimoji="1" lang="ja-JP" alt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t>直接投資による現地生産＆販売</a:t>
                      </a:r>
                      <a:endParaRPr kumimoji="1" lang="ja-JP" altLang="en-US" sz="2400" dirty="0" smtClean="0"/>
                    </a:p>
                  </a:txBody>
                  <a:tcPr/>
                </a:tc>
              </a:tr>
              <a:tr h="370840">
                <a:tc>
                  <a:txBody>
                    <a:bodyPr/>
                    <a:lstStyle/>
                    <a:p>
                      <a:r>
                        <a:rPr kumimoji="1" lang="ja-JP" altLang="en-US" sz="2400" dirty="0" smtClean="0"/>
                        <a:t>メリット</a:t>
                      </a:r>
                      <a:endParaRPr kumimoji="1" lang="ja-JP" altLang="en-US" sz="2400" dirty="0"/>
                    </a:p>
                  </a:txBody>
                  <a:tcPr/>
                </a:tc>
                <a:tc>
                  <a:txBody>
                    <a:bodyPr/>
                    <a:lstStyle/>
                    <a:p>
                      <a:r>
                        <a:rPr kumimoji="1" lang="ja-JP" altLang="en-US" sz="2400" dirty="0" smtClean="0"/>
                        <a:t>生産拠点を国内に集中させることによる、規模の経済性</a:t>
                      </a:r>
                      <a:endParaRPr kumimoji="1" lang="ja-JP" altLang="en-US" sz="2400" dirty="0"/>
                    </a:p>
                  </a:txBody>
                  <a:tcPr/>
                </a:tc>
                <a:tc>
                  <a:txBody>
                    <a:bodyPr/>
                    <a:lstStyle/>
                    <a:p>
                      <a:r>
                        <a:rPr lang="ja-JP" altLang="en-US" sz="2400" dirty="0" smtClean="0"/>
                        <a:t>貿易費用を節約することが可能（「市場への近接性」）</a:t>
                      </a:r>
                      <a:endParaRPr kumimoji="1" lang="ja-JP" altLang="en-US" sz="2400" dirty="0"/>
                    </a:p>
                  </a:txBody>
                  <a:tcPr/>
                </a:tc>
              </a:tr>
              <a:tr h="370840">
                <a:tc>
                  <a:txBody>
                    <a:bodyPr/>
                    <a:lstStyle/>
                    <a:p>
                      <a:r>
                        <a:rPr kumimoji="1" lang="ja-JP" altLang="en-US" sz="2400" dirty="0" smtClean="0"/>
                        <a:t>デメリット</a:t>
                      </a:r>
                      <a:endParaRPr kumimoji="1" lang="ja-JP" alt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t>貿易費用（輸送費用、関税などの貿易障壁）の発生</a:t>
                      </a:r>
                      <a:endParaRPr kumimoji="1" lang="ja-JP" altLang="en-US" sz="2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t>国内に加えて海外に生産拠点を設けることによる、追加的な固定費用や規模の経済性の喪失</a:t>
                      </a:r>
                      <a:endParaRPr lang="en-US" altLang="ja-JP" sz="2400" dirty="0" smtClean="0"/>
                    </a:p>
                  </a:txBody>
                  <a:tcPr/>
                </a:tc>
              </a:tr>
            </a:tbl>
          </a:graphicData>
        </a:graphic>
      </p:graphicFrame>
    </p:spTree>
    <p:extLst>
      <p:ext uri="{BB962C8B-B14F-4D97-AF65-F5344CB8AC3E}">
        <p14:creationId xmlns:p14="http://schemas.microsoft.com/office/powerpoint/2010/main" val="227893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垂直的直接投資</a:t>
            </a:r>
            <a:endParaRPr kumimoji="1" lang="ja-JP" altLang="en-US" dirty="0"/>
          </a:p>
        </p:txBody>
      </p:sp>
      <p:sp>
        <p:nvSpPr>
          <p:cNvPr id="3" name="コンテンツ プレースホルダー 2"/>
          <p:cNvSpPr>
            <a:spLocks noGrp="1"/>
          </p:cNvSpPr>
          <p:nvPr>
            <p:ph idx="1"/>
          </p:nvPr>
        </p:nvSpPr>
        <p:spPr>
          <a:xfrm>
            <a:off x="838199" y="1825625"/>
            <a:ext cx="10856496" cy="4895852"/>
          </a:xfrm>
        </p:spPr>
        <p:txBody>
          <a:bodyPr>
            <a:normAutofit fontScale="92500"/>
          </a:bodyPr>
          <a:lstStyle/>
          <a:p>
            <a:r>
              <a:rPr lang="ja-JP" altLang="en-US" dirty="0"/>
              <a:t>国内の生産活動の一部の工程を海外に移転させる</a:t>
            </a:r>
            <a:r>
              <a:rPr lang="ja-JP" altLang="en-US" dirty="0" smtClean="0"/>
              <a:t>ような</a:t>
            </a:r>
            <a:r>
              <a:rPr lang="ja-JP" altLang="en-US" dirty="0"/>
              <a:t>タイプの直接</a:t>
            </a:r>
            <a:r>
              <a:rPr lang="ja-JP" altLang="en-US" dirty="0" smtClean="0"/>
              <a:t>投資</a:t>
            </a:r>
            <a:endParaRPr lang="en-US" altLang="ja-JP" dirty="0" smtClean="0"/>
          </a:p>
          <a:p>
            <a:pPr lvl="1"/>
            <a:r>
              <a:rPr lang="ja-JP" altLang="en-US" dirty="0"/>
              <a:t>企業は国内拠点で行っていた生産活動を海外拠点に</a:t>
            </a:r>
            <a:r>
              <a:rPr lang="ja-JP" altLang="en-US" dirty="0" smtClean="0"/>
              <a:t>移す → 水平的直接投資と異なり、海外</a:t>
            </a:r>
            <a:r>
              <a:rPr lang="ja-JP" altLang="en-US" dirty="0"/>
              <a:t>拠点で行われる生産活動とは異なる活動が国内拠点で</a:t>
            </a:r>
            <a:r>
              <a:rPr lang="ja-JP" altLang="en-US" dirty="0" smtClean="0"/>
              <a:t>行われる</a:t>
            </a:r>
            <a:endParaRPr lang="en-US" altLang="ja-JP" dirty="0" smtClean="0"/>
          </a:p>
          <a:p>
            <a:r>
              <a:rPr lang="ja-JP" altLang="en-US" dirty="0"/>
              <a:t>垂直的直接</a:t>
            </a:r>
            <a:r>
              <a:rPr lang="ja-JP" altLang="en-US" dirty="0" smtClean="0"/>
              <a:t>投資</a:t>
            </a:r>
            <a:r>
              <a:rPr lang="ja-JP" altLang="en-US" dirty="0"/>
              <a:t>：</a:t>
            </a:r>
            <a:r>
              <a:rPr lang="ja-JP" altLang="en-US" dirty="0" smtClean="0"/>
              <a:t>生産</a:t>
            </a:r>
            <a:r>
              <a:rPr lang="ja-JP" altLang="en-US" dirty="0"/>
              <a:t>費用の節減</a:t>
            </a:r>
            <a:r>
              <a:rPr lang="ja-JP" altLang="en-US" dirty="0" smtClean="0"/>
              <a:t>が動機</a:t>
            </a:r>
            <a:endParaRPr lang="en-US" altLang="ja-JP" dirty="0" smtClean="0"/>
          </a:p>
          <a:p>
            <a:pPr lvl="1"/>
            <a:r>
              <a:rPr lang="ja-JP" altLang="en-US" dirty="0" smtClean="0"/>
              <a:t>外国</a:t>
            </a:r>
            <a:r>
              <a:rPr lang="ja-JP" altLang="en-US" dirty="0"/>
              <a:t>で生産した場合に自国と比べて</a:t>
            </a:r>
            <a:r>
              <a:rPr lang="ja-JP" altLang="en-US" dirty="0" smtClean="0"/>
              <a:t>労働者を</a:t>
            </a:r>
            <a:r>
              <a:rPr lang="ja-JP" altLang="en-US" dirty="0"/>
              <a:t>低い賃金で雇用できる、部品や中間財を安く調達できる、など</a:t>
            </a:r>
            <a:r>
              <a:rPr lang="ja-JP" altLang="en-US" dirty="0" smtClean="0"/>
              <a:t>コスト面で</a:t>
            </a:r>
            <a:r>
              <a:rPr lang="ja-JP" altLang="en-US" dirty="0"/>
              <a:t>の</a:t>
            </a:r>
            <a:r>
              <a:rPr lang="ja-JP" altLang="en-US" dirty="0" smtClean="0"/>
              <a:t>メリット</a:t>
            </a:r>
            <a:endParaRPr lang="en-US" altLang="ja-JP" dirty="0" smtClean="0"/>
          </a:p>
          <a:p>
            <a:pPr lvl="1"/>
            <a:r>
              <a:rPr lang="ja-JP" altLang="en-US" dirty="0" smtClean="0"/>
              <a:t>典型的</a:t>
            </a:r>
            <a:r>
              <a:rPr lang="ja-JP" altLang="en-US" dirty="0"/>
              <a:t>な</a:t>
            </a:r>
            <a:r>
              <a:rPr lang="ja-JP" altLang="en-US" dirty="0" smtClean="0"/>
              <a:t>パターン：企業</a:t>
            </a:r>
            <a:r>
              <a:rPr lang="ja-JP" altLang="en-US" dirty="0"/>
              <a:t>活動の</a:t>
            </a:r>
            <a:r>
              <a:rPr lang="ja-JP" altLang="en-US" dirty="0" smtClean="0"/>
              <a:t>うち経営</a:t>
            </a:r>
            <a:r>
              <a:rPr lang="ja-JP" altLang="en-US" dirty="0"/>
              <a:t>資源集約的な本社サービスは自国に残し、生産工程は別の国に</a:t>
            </a:r>
            <a:r>
              <a:rPr lang="ja-JP" altLang="en-US" dirty="0" smtClean="0"/>
              <a:t>移す</a:t>
            </a:r>
            <a:endParaRPr lang="ja-JP" altLang="en-US" dirty="0"/>
          </a:p>
          <a:p>
            <a:r>
              <a:rPr lang="ja-JP" altLang="en-US" dirty="0" smtClean="0"/>
              <a:t>生産</a:t>
            </a:r>
            <a:r>
              <a:rPr lang="ja-JP" altLang="en-US" dirty="0"/>
              <a:t>工程のうち特に労働</a:t>
            </a:r>
            <a:r>
              <a:rPr lang="ja-JP" altLang="en-US" dirty="0" smtClean="0"/>
              <a:t>集約的</a:t>
            </a:r>
            <a:r>
              <a:rPr lang="ja-JP" altLang="en-US" dirty="0"/>
              <a:t>な</a:t>
            </a:r>
            <a:r>
              <a:rPr lang="ja-JP" altLang="en-US" dirty="0" smtClean="0"/>
              <a:t>工程：発展</a:t>
            </a:r>
            <a:r>
              <a:rPr lang="ja-JP" altLang="en-US" dirty="0"/>
              <a:t>途上国などの賃金の安い国に移転させるのが、費用</a:t>
            </a:r>
            <a:r>
              <a:rPr lang="ja-JP" altLang="en-US" dirty="0" smtClean="0"/>
              <a:t>削減の</a:t>
            </a:r>
            <a:r>
              <a:rPr lang="ja-JP" altLang="en-US" dirty="0"/>
              <a:t>点からは最も</a:t>
            </a:r>
            <a:r>
              <a:rPr lang="ja-JP" altLang="en-US" dirty="0" smtClean="0"/>
              <a:t>効果的</a:t>
            </a:r>
            <a:endParaRPr lang="en-US" altLang="ja-JP" dirty="0" smtClean="0"/>
          </a:p>
          <a:p>
            <a:r>
              <a:rPr lang="ja-JP" altLang="en-US" dirty="0" smtClean="0"/>
              <a:t>→ 垂直的</a:t>
            </a:r>
            <a:r>
              <a:rPr lang="ja-JP" altLang="en-US" dirty="0"/>
              <a:t>直接投資は先進国から発展途上国への直接投資に多く</a:t>
            </a:r>
            <a:r>
              <a:rPr lang="ja-JP" altLang="en-US" dirty="0" smtClean="0"/>
              <a:t>見られる</a:t>
            </a:r>
            <a:endParaRPr lang="en-US" altLang="ja-JP" dirty="0" smtClean="0"/>
          </a:p>
          <a:p>
            <a:pPr lvl="1"/>
            <a:r>
              <a:rPr lang="ja-JP" altLang="en-US" dirty="0" smtClean="0"/>
              <a:t>水平的</a:t>
            </a:r>
            <a:r>
              <a:rPr lang="ja-JP" altLang="en-US" dirty="0"/>
              <a:t>直接</a:t>
            </a:r>
            <a:r>
              <a:rPr lang="ja-JP" altLang="en-US" dirty="0" smtClean="0"/>
              <a:t>投資：先進国間の</a:t>
            </a:r>
            <a:r>
              <a:rPr lang="ja-JP" altLang="en-US" dirty="0"/>
              <a:t>直接投資に</a:t>
            </a:r>
            <a:r>
              <a:rPr lang="ja-JP" altLang="en-US" dirty="0" smtClean="0"/>
              <a:t>多い</a:t>
            </a:r>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p:spTree>
    <p:extLst>
      <p:ext uri="{BB962C8B-B14F-4D97-AF65-F5344CB8AC3E}">
        <p14:creationId xmlns:p14="http://schemas.microsoft.com/office/powerpoint/2010/main" val="1340790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垂直的直接投資（つづき）</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輸出基地型直接</a:t>
            </a:r>
            <a:r>
              <a:rPr lang="ja-JP" altLang="en-US" dirty="0" smtClean="0"/>
              <a:t>投資</a:t>
            </a:r>
            <a:endParaRPr lang="en-US" altLang="ja-JP" dirty="0" smtClean="0"/>
          </a:p>
          <a:p>
            <a:pPr lvl="1"/>
            <a:r>
              <a:rPr lang="ja-JP" altLang="en-US" dirty="0" smtClean="0"/>
              <a:t>垂直的</a:t>
            </a:r>
            <a:r>
              <a:rPr lang="ja-JP" altLang="en-US" dirty="0"/>
              <a:t>直接投資の中でも、特に第三国に輸出するために外国に生産</a:t>
            </a:r>
            <a:r>
              <a:rPr lang="ja-JP" altLang="en-US" dirty="0" smtClean="0"/>
              <a:t>拠点を設けるタイプの直接投資</a:t>
            </a:r>
            <a:endParaRPr lang="en-US" altLang="ja-JP" dirty="0" smtClean="0"/>
          </a:p>
          <a:p>
            <a:pPr lvl="1"/>
            <a:r>
              <a:rPr lang="ja-JP" altLang="en-US" dirty="0" smtClean="0"/>
              <a:t>例：日本企業</a:t>
            </a:r>
            <a:r>
              <a:rPr lang="ja-JP" altLang="en-US" dirty="0"/>
              <a:t>がアメリカ市場に製品を供給する際に、賃金の安いメキシコの</a:t>
            </a:r>
            <a:r>
              <a:rPr lang="ja-JP" altLang="en-US" dirty="0" smtClean="0"/>
              <a:t>子会社で</a:t>
            </a:r>
            <a:r>
              <a:rPr lang="ja-JP" altLang="en-US" dirty="0"/>
              <a:t>生産を行い、それをアメリカに</a:t>
            </a:r>
            <a:r>
              <a:rPr lang="ja-JP" altLang="en-US" dirty="0" smtClean="0"/>
              <a:t>輸出</a:t>
            </a:r>
            <a:endParaRPr lang="en-US" altLang="ja-JP" dirty="0" smtClean="0"/>
          </a:p>
          <a:p>
            <a:r>
              <a:rPr lang="ja-JP" altLang="en-US" dirty="0"/>
              <a:t>複合型直接投資</a:t>
            </a:r>
            <a:endParaRPr lang="ja-JP" altLang="en-US" dirty="0"/>
          </a:p>
          <a:p>
            <a:pPr lvl="1"/>
            <a:r>
              <a:rPr lang="ja-JP" altLang="en-US" dirty="0" smtClean="0"/>
              <a:t>例：日本</a:t>
            </a:r>
            <a:r>
              <a:rPr lang="ja-JP" altLang="en-US" dirty="0"/>
              <a:t>企業がメキシコとアメリカにそれぞれ子会社を設立し、</a:t>
            </a:r>
            <a:r>
              <a:rPr lang="ja-JP" altLang="en-US" dirty="0" smtClean="0"/>
              <a:t>メキシコの</a:t>
            </a:r>
            <a:r>
              <a:rPr lang="ja-JP" altLang="en-US" dirty="0"/>
              <a:t>子会社では部品を作って、その部品を使ってアメリカの子会社で最終</a:t>
            </a:r>
            <a:r>
              <a:rPr lang="ja-JP" altLang="en-US" dirty="0" smtClean="0"/>
              <a:t>組み立て</a:t>
            </a:r>
            <a:endParaRPr lang="en-US" altLang="ja-JP" dirty="0" smtClean="0"/>
          </a:p>
          <a:p>
            <a:pPr lvl="1"/>
            <a:r>
              <a:rPr lang="ja-JP" altLang="en-US" dirty="0" smtClean="0"/>
              <a:t>中間</a:t>
            </a:r>
            <a:r>
              <a:rPr lang="ja-JP" altLang="en-US" dirty="0"/>
              <a:t>財の生産工程を低賃金国に移転することによる生産費用の</a:t>
            </a:r>
            <a:r>
              <a:rPr lang="ja-JP" altLang="en-US" dirty="0" smtClean="0"/>
              <a:t>節約と</a:t>
            </a:r>
            <a:r>
              <a:rPr lang="ja-JP" altLang="en-US" dirty="0"/>
              <a:t>、最終財の生産工程を市場のある国で行うことによる貿易費用の節減</a:t>
            </a:r>
            <a:r>
              <a:rPr lang="ja-JP" altLang="en-US" dirty="0" smtClean="0"/>
              <a:t>の両方</a:t>
            </a:r>
            <a:r>
              <a:rPr lang="ja-JP" altLang="en-US" dirty="0"/>
              <a:t>を狙った</a:t>
            </a:r>
            <a:r>
              <a:rPr lang="ja-JP" altLang="en-US" dirty="0" smtClean="0"/>
              <a:t>もの</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p:spTree>
    <p:extLst>
      <p:ext uri="{BB962C8B-B14F-4D97-AF65-F5344CB8AC3E}">
        <p14:creationId xmlns:p14="http://schemas.microsoft.com/office/powerpoint/2010/main" val="2227421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直接投資と貿易の代替性・補完性</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水平的直接投資や販売拠点設立型直接</a:t>
            </a:r>
            <a:r>
              <a:rPr lang="ja-JP" altLang="en-US" dirty="0" smtClean="0"/>
              <a:t>投資：輸出</a:t>
            </a:r>
            <a:r>
              <a:rPr lang="ja-JP" altLang="en-US" dirty="0"/>
              <a:t>による財の供給を現地生産で置き換えることに</a:t>
            </a:r>
            <a:r>
              <a:rPr lang="ja-JP" altLang="en-US" dirty="0" smtClean="0"/>
              <a:t>なる → 貿易</a:t>
            </a:r>
            <a:r>
              <a:rPr lang="ja-JP" altLang="en-US" dirty="0"/>
              <a:t>と</a:t>
            </a:r>
            <a:r>
              <a:rPr lang="ja-JP" altLang="en-US" dirty="0" smtClean="0"/>
              <a:t>代替的</a:t>
            </a:r>
            <a:endParaRPr lang="en-US" altLang="ja-JP" dirty="0" smtClean="0"/>
          </a:p>
          <a:p>
            <a:r>
              <a:rPr lang="ja-JP" altLang="en-US" dirty="0" smtClean="0"/>
              <a:t>垂直的</a:t>
            </a:r>
            <a:r>
              <a:rPr lang="ja-JP" altLang="en-US" dirty="0"/>
              <a:t>直接</a:t>
            </a:r>
            <a:r>
              <a:rPr lang="ja-JP" altLang="en-US" dirty="0" smtClean="0"/>
              <a:t>投資</a:t>
            </a:r>
            <a:r>
              <a:rPr lang="ja-JP" altLang="en-US" dirty="0"/>
              <a:t>：</a:t>
            </a:r>
            <a:r>
              <a:rPr lang="ja-JP" altLang="en-US" dirty="0" smtClean="0"/>
              <a:t>生産工程が</a:t>
            </a:r>
            <a:r>
              <a:rPr lang="ja-JP" altLang="en-US" dirty="0"/>
              <a:t>分離されて異なる国に</a:t>
            </a:r>
            <a:r>
              <a:rPr lang="ja-JP" altLang="en-US" dirty="0" smtClean="0"/>
              <a:t>配置 → 工程間</a:t>
            </a:r>
            <a:r>
              <a:rPr lang="ja-JP" altLang="en-US" dirty="0"/>
              <a:t>での部品や中間</a:t>
            </a:r>
            <a:r>
              <a:rPr lang="ja-JP" altLang="en-US" dirty="0" smtClean="0"/>
              <a:t>財など</a:t>
            </a:r>
            <a:r>
              <a:rPr lang="ja-JP" altLang="en-US" dirty="0"/>
              <a:t>の貿易が</a:t>
            </a:r>
            <a:r>
              <a:rPr lang="ja-JP" altLang="en-US" dirty="0" smtClean="0"/>
              <a:t>増加</a:t>
            </a:r>
            <a:r>
              <a:rPr lang="ja-JP" altLang="en-US" dirty="0"/>
              <a:t> </a:t>
            </a:r>
            <a:r>
              <a:rPr lang="ja-JP" altLang="en-US" dirty="0" smtClean="0"/>
              <a:t>→ 貿易と補完的</a:t>
            </a:r>
            <a:endParaRPr lang="en-US" altLang="ja-JP" dirty="0" smtClean="0"/>
          </a:p>
          <a:p>
            <a:r>
              <a:rPr lang="ja-JP" altLang="en-US" dirty="0" smtClean="0"/>
              <a:t>資源</a:t>
            </a:r>
            <a:r>
              <a:rPr lang="ja-JP" altLang="en-US" dirty="0"/>
              <a:t>開発型直接</a:t>
            </a:r>
            <a:r>
              <a:rPr lang="ja-JP" altLang="en-US" dirty="0" smtClean="0"/>
              <a:t>投資</a:t>
            </a:r>
            <a:r>
              <a:rPr lang="ja-JP" altLang="en-US" dirty="0"/>
              <a:t>：</a:t>
            </a:r>
            <a:r>
              <a:rPr lang="ja-JP" altLang="en-US" dirty="0" smtClean="0"/>
              <a:t>企業</a:t>
            </a:r>
            <a:r>
              <a:rPr lang="ja-JP" altLang="en-US" dirty="0"/>
              <a:t>の生産規模</a:t>
            </a:r>
            <a:r>
              <a:rPr lang="ja-JP" altLang="en-US" dirty="0" smtClean="0"/>
              <a:t>の拡大</a:t>
            </a:r>
            <a:r>
              <a:rPr lang="ja-JP" altLang="en-US" dirty="0"/>
              <a:t>が期待</a:t>
            </a:r>
            <a:r>
              <a:rPr lang="ja-JP" altLang="en-US" dirty="0" smtClean="0"/>
              <a:t>される → 貿易</a:t>
            </a:r>
            <a:r>
              <a:rPr lang="ja-JP" altLang="en-US" dirty="0"/>
              <a:t>と</a:t>
            </a:r>
            <a:r>
              <a:rPr lang="ja-JP" altLang="en-US" dirty="0" smtClean="0"/>
              <a:t>補完的</a:t>
            </a:r>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spTree>
    <p:extLst>
      <p:ext uri="{BB962C8B-B14F-4D97-AF65-F5344CB8AC3E}">
        <p14:creationId xmlns:p14="http://schemas.microsoft.com/office/powerpoint/2010/main" val="1230807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9125" y="365127"/>
            <a:ext cx="10925175" cy="1325563"/>
          </a:xfrm>
        </p:spPr>
        <p:txBody>
          <a:bodyPr>
            <a:normAutofit/>
          </a:bodyPr>
          <a:lstStyle/>
          <a:p>
            <a:r>
              <a:rPr lang="ja-JP" altLang="en-US" sz="4000" dirty="0"/>
              <a:t>水平的直接投資：企業の生産性と輸出</a:t>
            </a:r>
            <a:r>
              <a:rPr lang="en-US" altLang="ja-JP" sz="4000" dirty="0" smtClean="0"/>
              <a:t>vs</a:t>
            </a:r>
            <a:r>
              <a:rPr lang="ja-JP" altLang="en-US" sz="4000" dirty="0" smtClean="0"/>
              <a:t>直接</a:t>
            </a:r>
            <a:r>
              <a:rPr lang="ja-JP" altLang="en-US" sz="4000" dirty="0"/>
              <a:t>投資</a:t>
            </a:r>
            <a:endParaRPr kumimoji="1" lang="ja-JP" altLang="en-US" sz="4000" dirty="0"/>
          </a:p>
        </p:txBody>
      </p:sp>
      <p:sp>
        <p:nvSpPr>
          <p:cNvPr id="3" name="コンテンツ プレースホルダー 2"/>
          <p:cNvSpPr>
            <a:spLocks noGrp="1"/>
          </p:cNvSpPr>
          <p:nvPr>
            <p:ph idx="1"/>
          </p:nvPr>
        </p:nvSpPr>
        <p:spPr/>
        <p:txBody>
          <a:bodyPr/>
          <a:lstStyle/>
          <a:p>
            <a:r>
              <a:rPr lang="ja-JP" altLang="en-US" dirty="0"/>
              <a:t>現実の各産業において操業している</a:t>
            </a:r>
            <a:r>
              <a:rPr lang="ja-JP" altLang="en-US" dirty="0" smtClean="0"/>
              <a:t>企業</a:t>
            </a:r>
            <a:r>
              <a:rPr lang="ja-JP" altLang="en-US" dirty="0"/>
              <a:t>：</a:t>
            </a:r>
            <a:r>
              <a:rPr lang="ja-JP" altLang="en-US" dirty="0" smtClean="0"/>
              <a:t>生産性</a:t>
            </a:r>
            <a:r>
              <a:rPr lang="ja-JP" altLang="en-US" dirty="0"/>
              <a:t>をはじめとして様々な点で</a:t>
            </a:r>
            <a:r>
              <a:rPr lang="ja-JP" altLang="en-US" dirty="0" smtClean="0"/>
              <a:t>大きな異質性が</a:t>
            </a:r>
            <a:r>
              <a:rPr lang="ja-JP" altLang="en-US" dirty="0"/>
              <a:t>存在</a:t>
            </a:r>
          </a:p>
          <a:p>
            <a:r>
              <a:rPr lang="ja-JP" altLang="en-US" dirty="0" smtClean="0"/>
              <a:t>→ メリッツ</a:t>
            </a:r>
            <a:r>
              <a:rPr lang="ja-JP" altLang="en-US" dirty="0"/>
              <a:t>・</a:t>
            </a:r>
            <a:r>
              <a:rPr lang="ja-JP" altLang="en-US" dirty="0" smtClean="0"/>
              <a:t>モデル</a:t>
            </a:r>
            <a:endParaRPr lang="en-US" altLang="ja-JP" dirty="0"/>
          </a:p>
          <a:p>
            <a:r>
              <a:rPr lang="ja-JP" altLang="en-US" dirty="0" smtClean="0"/>
              <a:t>水平的直接投資：輸出</a:t>
            </a:r>
            <a:r>
              <a:rPr lang="ja-JP" altLang="en-US" dirty="0"/>
              <a:t>と直接</a:t>
            </a:r>
            <a:r>
              <a:rPr lang="ja-JP" altLang="en-US" dirty="0" smtClean="0"/>
              <a:t>投資との選択・・・企業間</a:t>
            </a:r>
            <a:r>
              <a:rPr lang="ja-JP" altLang="en-US" dirty="0"/>
              <a:t>の</a:t>
            </a:r>
            <a:r>
              <a:rPr lang="ja-JP" altLang="en-US" dirty="0" smtClean="0"/>
              <a:t>異質性がどのように影響するか？</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spTree>
    <p:extLst>
      <p:ext uri="{BB962C8B-B14F-4D97-AF65-F5344CB8AC3E}">
        <p14:creationId xmlns:p14="http://schemas.microsoft.com/office/powerpoint/2010/main" val="2325342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9364</TotalTime>
  <Words>1384</Words>
  <Application>Microsoft Office PowerPoint</Application>
  <PresentationFormat>ワイド画面</PresentationFormat>
  <Paragraphs>159</Paragraphs>
  <Slides>16</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ＭＳ Ｐゴシック</vt:lpstr>
      <vt:lpstr>Arial</vt:lpstr>
      <vt:lpstr>Calibri</vt:lpstr>
      <vt:lpstr>Calibri Light</vt:lpstr>
      <vt:lpstr>Cambria Math</vt:lpstr>
      <vt:lpstr>Office テーマ</vt:lpstr>
      <vt:lpstr>国際経済関係論Ⅰ 8. 直接投資と多国籍企業</vt:lpstr>
      <vt:lpstr>海外直接投資</vt:lpstr>
      <vt:lpstr>経営資源と直接投資の形態</vt:lpstr>
      <vt:lpstr>直接投資が行われる理由</vt:lpstr>
      <vt:lpstr>水平的直接投資</vt:lpstr>
      <vt:lpstr>垂直的直接投資</vt:lpstr>
      <vt:lpstr>垂直的直接投資（つづき）</vt:lpstr>
      <vt:lpstr>直接投資と貿易の代替性・補完性</vt:lpstr>
      <vt:lpstr>水平的直接投資：企業の生産性と輸出vs直接投資</vt:lpstr>
      <vt:lpstr>企業の生産性と輸出vs直接投資（つづき）</vt:lpstr>
      <vt:lpstr>企業の生産性と輸出vs直接投資（つづき）</vt:lpstr>
      <vt:lpstr>PowerPoint プレゼンテーション</vt:lpstr>
      <vt:lpstr>企業の生産性と輸出vs直接投資（つづき）</vt:lpstr>
      <vt:lpstr>垂直的直接投資</vt:lpstr>
      <vt:lpstr>垂直的直接投資（つづき）</vt:lpstr>
      <vt:lpstr>垂直的直接投資（つづき）</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IntEcon-NCU_08</dc:title>
  <dc:creator>Akihiko</dc:creator>
  <cp:lastModifiedBy>Akihiko</cp:lastModifiedBy>
  <cp:revision>444</cp:revision>
  <cp:lastPrinted>2016-12-03T12:45:17Z</cp:lastPrinted>
  <dcterms:created xsi:type="dcterms:W3CDTF">2013-10-01T12:14:26Z</dcterms:created>
  <dcterms:modified xsi:type="dcterms:W3CDTF">2017-07-20T12:36:53Z</dcterms:modified>
</cp:coreProperties>
</file>