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60" r:id="rId4"/>
    <p:sldId id="274" r:id="rId5"/>
    <p:sldId id="261" r:id="rId6"/>
    <p:sldId id="258" r:id="rId7"/>
    <p:sldId id="273" r:id="rId8"/>
    <p:sldId id="262" r:id="rId9"/>
    <p:sldId id="263" r:id="rId10"/>
    <p:sldId id="267" r:id="rId11"/>
    <p:sldId id="268" r:id="rId12"/>
    <p:sldId id="276" r:id="rId13"/>
    <p:sldId id="270" r:id="rId14"/>
    <p:sldId id="271" r:id="rId15"/>
    <p:sldId id="275" r:id="rId16"/>
    <p:sldId id="269" r:id="rId17"/>
    <p:sldId id="272" r:id="rId18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CFAA4"/>
    <a:srgbClr val="E7B7C6"/>
    <a:srgbClr val="F9A5C3"/>
    <a:srgbClr val="C3E3BB"/>
    <a:srgbClr val="DFBFC9"/>
    <a:srgbClr val="000000"/>
    <a:srgbClr val="24348D"/>
    <a:srgbClr val="666666"/>
    <a:srgbClr val="8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73" autoAdjust="0"/>
    <p:restoredTop sz="85971" autoAdjust="0"/>
  </p:normalViewPr>
  <p:slideViewPr>
    <p:cSldViewPr>
      <p:cViewPr varScale="1">
        <p:scale>
          <a:sx n="62" d="100"/>
          <a:sy n="62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7F1890-64D7-4591-A70F-65A5F4E973F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77179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98482C-4626-44A1-8A43-4E289B7319A6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経済大国、地震大国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1890-64D7-4591-A70F-65A5F4E973FB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631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これを大切にしている企業は？でいく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1890-64D7-4591-A70F-65A5F4E973FB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3381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■共同化（</a:t>
            </a:r>
            <a:r>
              <a:rPr lang="en-US" altLang="ja-JP" dirty="0" smtClean="0"/>
              <a:t>Socialization</a:t>
            </a:r>
            <a:r>
              <a:rPr lang="ja-JP" altLang="en-US" dirty="0" smtClean="0"/>
              <a:t>）</a:t>
            </a:r>
            <a:br>
              <a:rPr lang="ja-JP" altLang="en-US" dirty="0" smtClean="0"/>
            </a:br>
            <a:r>
              <a:rPr lang="ja-JP" altLang="en-US" dirty="0" smtClean="0"/>
              <a:t>共体験などによって、暗黙知を獲得・伝達するプロセス■表出化（</a:t>
            </a:r>
            <a:r>
              <a:rPr lang="en-US" altLang="ja-JP" dirty="0" smtClean="0"/>
              <a:t>Externalization</a:t>
            </a:r>
            <a:r>
              <a:rPr lang="ja-JP" altLang="en-US" dirty="0" smtClean="0"/>
              <a:t>）</a:t>
            </a:r>
            <a:br>
              <a:rPr lang="ja-JP" altLang="en-US" dirty="0" smtClean="0"/>
            </a:br>
            <a:r>
              <a:rPr lang="ja-JP" altLang="en-US" dirty="0" smtClean="0"/>
              <a:t>得られた暗黙知を共有できるよう形式知に変換するプロセス■連結化（</a:t>
            </a:r>
            <a:r>
              <a:rPr lang="en-US" altLang="ja-JP" dirty="0" smtClean="0"/>
              <a:t>Combination</a:t>
            </a:r>
            <a:r>
              <a:rPr lang="ja-JP" altLang="en-US" dirty="0" smtClean="0"/>
              <a:t>）</a:t>
            </a:r>
            <a:br>
              <a:rPr lang="ja-JP" altLang="en-US" dirty="0" smtClean="0"/>
            </a:br>
            <a:r>
              <a:rPr lang="ja-JP" altLang="en-US" dirty="0" smtClean="0"/>
              <a:t>形式知同士を組み合わせて新たな形式知を創造するプロセス■内面化（</a:t>
            </a:r>
            <a:r>
              <a:rPr lang="en-US" altLang="ja-JP" dirty="0" smtClean="0"/>
              <a:t>Internalization</a:t>
            </a:r>
            <a:r>
              <a:rPr lang="ja-JP" altLang="en-US" dirty="0" smtClean="0"/>
              <a:t>）</a:t>
            </a:r>
            <a:br>
              <a:rPr lang="ja-JP" altLang="en-US" dirty="0" smtClean="0"/>
            </a:br>
            <a:r>
              <a:rPr lang="ja-JP" altLang="en-US" dirty="0" smtClean="0"/>
              <a:t>利用可能となった形式知を基に、個人が実践を行い、その知識を体得するプロセス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1890-64D7-4591-A70F-65A5F4E973FB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8133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知識創造の場にするために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1890-64D7-4591-A70F-65A5F4E973FB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252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ダイキンの技術ちっくな説明</a:t>
            </a:r>
            <a:endParaRPr kumimoji="1" lang="en-US" altLang="ja-JP" dirty="0" smtClean="0"/>
          </a:p>
          <a:p>
            <a:r>
              <a:rPr kumimoji="1" lang="ja-JP" altLang="en-US" dirty="0" smtClean="0"/>
              <a:t>結論：これを伝えるための活動を今から紹介していきます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1890-64D7-4591-A70F-65A5F4E973FB}" type="slidenum">
              <a:rPr lang="en-US" altLang="ja-JP" smtClean="0"/>
              <a:pPr/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8097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こういう組織観を持っているから、組織が良くなったいい例としてこのケースを紹介させていただきました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1890-64D7-4591-A70F-65A5F4E973FB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3445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期限決めたり、自分で律すことができるところ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1890-64D7-4591-A70F-65A5F4E973FB}" type="slidenum">
              <a:rPr lang="en-US" altLang="ja-JP" smtClean="0"/>
              <a:pPr/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41925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295400"/>
            <a:ext cx="6934200" cy="2514600"/>
          </a:xfrm>
        </p:spPr>
        <p:txBody>
          <a:bodyPr anchor="ctr"/>
          <a:lstStyle>
            <a:lvl1pPr algn="ctr">
              <a:defRPr sz="2800">
                <a:solidFill>
                  <a:srgbClr val="06758D"/>
                </a:solidFill>
              </a:defRPr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962400"/>
            <a:ext cx="6934200" cy="16002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dt" sz="half" idx="2"/>
          </p:nvPr>
        </p:nvSpPr>
        <p:spPr>
          <a:xfrm>
            <a:off x="3657600" y="5707063"/>
            <a:ext cx="1981200" cy="244475"/>
          </a:xfrm>
        </p:spPr>
        <p:txBody>
          <a:bodyPr/>
          <a:lstStyle>
            <a:lvl1pPr algn="ctr">
              <a:defRPr sz="1000"/>
            </a:lvl1pPr>
          </a:lstStyle>
          <a:p>
            <a:fld id="{2CE3E030-98E2-4DCB-A773-BDE8EA6F06BB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ftr" sz="quarter" idx="3"/>
          </p:nvPr>
        </p:nvSpPr>
        <p:spPr>
          <a:xfrm>
            <a:off x="1447800" y="6477000"/>
            <a:ext cx="6400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848600" y="6553200"/>
            <a:ext cx="457200" cy="1365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5B70A8-44B7-45B6-9C39-D5F9767A950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436EA5-E3C4-4BC9-98A9-0723139E2C21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F5E607-D9D3-491C-B35C-6B16A04EDFB6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277983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096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096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290270-F774-4203-9464-A256CDDF7B7E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DB3F1B-3786-45E4-A2E9-4BE04D947F0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180128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81E9CF-46AC-46B9-9275-DAA9B32E5514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A29AF6-9F8F-4BEC-8748-615FA3A1EA2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2216704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1C95B-2E49-4CEB-B61C-DD720B6177AD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D5F187-FE54-4791-AF3A-25757FBDD3B6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689670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9E9F1D-E7DF-48D3-B0EA-DBDF3795AAC0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4B2DA4-7EAF-4675-821C-0BC360F78548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315328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F3FF8-A371-49FA-B2DA-8AB375026CCA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BAFA0F-A660-4255-8E9A-9A7C9F28D161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377624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753DE7-98F6-4288-85B8-4AE8735CA62F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599277-A014-4B97-82F7-7D2334EDDC6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406248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573F49-EE09-4375-8520-40A7C263389F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C92CE00-D60E-4778-AAA1-6962ED946C13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336750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92291A-EC5D-4577-A613-2267CBB58189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4C608CB-5D4F-4D73-BE63-3C28816AA5C6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410079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80376-24C4-4748-A42A-2140C39E8754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8E03E8-8CB8-4E78-B178-E5DBF7676008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フッター</a:t>
            </a:r>
          </a:p>
        </p:txBody>
      </p:sp>
    </p:spTree>
    <p:extLst>
      <p:ext uri="{BB962C8B-B14F-4D97-AF65-F5344CB8AC3E}">
        <p14:creationId xmlns:p14="http://schemas.microsoft.com/office/powerpoint/2010/main" val="24389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52400"/>
            <a:ext cx="746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8750" y="6518275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tx2"/>
                </a:solidFill>
              </a:defRPr>
            </a:lvl1pPr>
          </a:lstStyle>
          <a:p>
            <a:fld id="{B95BE3F2-B902-4BE2-8F33-F3C91B1A1F0A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553200"/>
            <a:ext cx="4572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>
              <a:defRPr sz="900"/>
            </a:lvl1pPr>
          </a:lstStyle>
          <a:p>
            <a:fld id="{B7BB0B24-AF54-4784-B67D-028797571A8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2600" y="6518275"/>
            <a:ext cx="5943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フッター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16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kin.co.jp/company/yakuin.html" TargetMode="External"/><Relationship Id="rId2" Type="http://schemas.openxmlformats.org/officeDocument/2006/relationships/hyperlink" Target="https://bizboard.nikkeibp.co.jp/kijiken/summary/20130114/NB1674H_20130114l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0F17A3C8-2197-4F17-B72A-D1CE170CAFCE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/>
              <a:t>フッター</a:t>
            </a: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38FBD60-1DF7-4DDB-8AC8-AB317CF4672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6506" y="2113603"/>
            <a:ext cx="8220466" cy="2514600"/>
          </a:xfrm>
        </p:spPr>
        <p:txBody>
          <a:bodyPr/>
          <a:lstStyle/>
          <a:p>
            <a:r>
              <a:rPr lang="ja-JP" altLang="en-US" sz="4400" dirty="0" smtClean="0"/>
              <a:t>輪読　第一章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altLang="en-US" sz="4800" dirty="0" smtClean="0"/>
              <a:t>「いろいろ</a:t>
            </a:r>
            <a:r>
              <a:rPr lang="ja-JP" altLang="en-US" sz="4800" dirty="0"/>
              <a:t>な組織の</a:t>
            </a:r>
            <a:r>
              <a:rPr lang="ja-JP" altLang="en-US" sz="4800" dirty="0" smtClean="0"/>
              <a:t>捉え方」</a:t>
            </a:r>
            <a:endParaRPr lang="ja-JP" altLang="ja-JP" sz="4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44693" y="4725144"/>
            <a:ext cx="6934200" cy="1600200"/>
          </a:xfrm>
        </p:spPr>
        <p:txBody>
          <a:bodyPr/>
          <a:lstStyle/>
          <a:p>
            <a:r>
              <a:rPr lang="en-US" altLang="ja-JP" sz="6000" dirty="0" smtClean="0"/>
              <a:t>GO</a:t>
            </a:r>
            <a:endParaRPr lang="ja-JP" altLang="ja-JP" sz="60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467925" y="1039594"/>
            <a:ext cx="2050665" cy="2331309"/>
            <a:chOff x="102723" y="2523229"/>
            <a:chExt cx="2050665" cy="2331309"/>
          </a:xfrm>
        </p:grpSpPr>
        <p:pic>
          <p:nvPicPr>
            <p:cNvPr id="7" name="Picture 2" descr="C:\Users\b1037056\AppData\Local\Microsoft\Windows\Temporary Internet Files\Content.IE5\LZI0ONTW\MC900222259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525574">
              <a:off x="377623" y="2523229"/>
              <a:ext cx="1775765" cy="1100023"/>
            </a:xfrm>
            <a:prstGeom prst="rect">
              <a:avLst/>
            </a:prstGeom>
            <a:noFill/>
          </p:spPr>
        </p:pic>
        <p:pic>
          <p:nvPicPr>
            <p:cNvPr id="8" name="Picture 4" descr="C:\Users\b1037056\AppData\Local\Microsoft\Windows\Temporary Internet Files\Content.IE5\LZI0ONTW\MC90043765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432655">
              <a:off x="169003" y="3623945"/>
              <a:ext cx="1164313" cy="1296873"/>
            </a:xfrm>
            <a:prstGeom prst="rect">
              <a:avLst/>
            </a:prstGeom>
            <a:noFill/>
          </p:spPr>
        </p:pic>
      </p:grpSp>
      <p:grpSp>
        <p:nvGrpSpPr>
          <p:cNvPr id="3" name="グループ化 2"/>
          <p:cNvGrpSpPr/>
          <p:nvPr/>
        </p:nvGrpSpPr>
        <p:grpSpPr>
          <a:xfrm>
            <a:off x="6645116" y="1112948"/>
            <a:ext cx="1775765" cy="2102248"/>
            <a:chOff x="7221933" y="2083746"/>
            <a:chExt cx="1775765" cy="2102248"/>
          </a:xfrm>
        </p:grpSpPr>
        <p:pic>
          <p:nvPicPr>
            <p:cNvPr id="10" name="Picture 1" descr="C:\Users\b1037056\AppData\Local\Microsoft\Windows\Temporary Internet Files\Content.IE5\LZI0ONTW\MC900222259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267072">
              <a:off x="7221933" y="2083746"/>
              <a:ext cx="1775765" cy="1100023"/>
            </a:xfrm>
            <a:prstGeom prst="rect">
              <a:avLst/>
            </a:prstGeom>
            <a:noFill/>
          </p:spPr>
        </p:pic>
        <p:pic>
          <p:nvPicPr>
            <p:cNvPr id="11" name="Picture 3" descr="C:\Users\b1037056\AppData\Local\Microsoft\Windows\Temporary Internet Files\Content.IE5\LZI0ONTW\MC90043765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8836764">
              <a:off x="7887122" y="3040070"/>
              <a:ext cx="1028794" cy="114592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67600" cy="457200"/>
          </a:xfrm>
        </p:spPr>
        <p:txBody>
          <a:bodyPr/>
          <a:lstStyle/>
          <a:p>
            <a:r>
              <a:rPr kumimoji="1" lang="ja-JP" altLang="en-US" sz="4000" dirty="0" smtClean="0"/>
              <a:t>まとめ</a:t>
            </a:r>
            <a:endParaRPr kumimoji="1" lang="ja-JP" altLang="en-US" sz="4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10546" y="1057235"/>
            <a:ext cx="57935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 smtClean="0"/>
              <a:t>井上社長は組織を</a:t>
            </a:r>
            <a:endParaRPr kumimoji="1" lang="en-US" altLang="ja-JP" sz="3600" dirty="0" smtClean="0"/>
          </a:p>
          <a:p>
            <a:pPr algn="ctr"/>
            <a:r>
              <a:rPr lang="ja-JP" altLang="en-US" sz="3600" dirty="0"/>
              <a:t>知識創造の</a:t>
            </a:r>
            <a:r>
              <a:rPr lang="ja-JP" altLang="en-US" sz="3600" dirty="0" smtClean="0"/>
              <a:t>場とみなしている</a:t>
            </a:r>
            <a:endParaRPr kumimoji="1" lang="ja-JP" altLang="en-US" sz="3600" dirty="0"/>
          </a:p>
        </p:txBody>
      </p:sp>
      <p:sp>
        <p:nvSpPr>
          <p:cNvPr id="13" name="下矢印 12"/>
          <p:cNvSpPr/>
          <p:nvPr/>
        </p:nvSpPr>
        <p:spPr>
          <a:xfrm>
            <a:off x="3563888" y="2349520"/>
            <a:ext cx="172819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10546" y="3284984"/>
            <a:ext cx="5634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/>
              <a:t>知の</a:t>
            </a:r>
            <a:r>
              <a:rPr lang="ja-JP" altLang="en-US" sz="3600" dirty="0" smtClean="0"/>
              <a:t>転換が頻繁に行われる</a:t>
            </a:r>
            <a:endParaRPr kumimoji="1" lang="ja-JP" altLang="en-US" sz="3600" dirty="0"/>
          </a:p>
        </p:txBody>
      </p:sp>
      <p:sp>
        <p:nvSpPr>
          <p:cNvPr id="15" name="下矢印 14"/>
          <p:cNvSpPr/>
          <p:nvPr/>
        </p:nvSpPr>
        <p:spPr>
          <a:xfrm>
            <a:off x="3563888" y="4338424"/>
            <a:ext cx="165618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34048" y="5129837"/>
            <a:ext cx="7494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組織的に知識創造ができるようになる</a:t>
            </a:r>
            <a:endParaRPr kumimoji="1" lang="ja-JP" altLang="en-US" sz="3600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243050" y="2308181"/>
            <a:ext cx="1511787" cy="3037478"/>
            <a:chOff x="102723" y="2523229"/>
            <a:chExt cx="2050665" cy="2331309"/>
          </a:xfrm>
        </p:grpSpPr>
        <p:pic>
          <p:nvPicPr>
            <p:cNvPr id="12" name="Picture 2" descr="C:\Users\b1037056\AppData\Local\Microsoft\Windows\Temporary Internet Files\Content.IE5\LZI0ONTW\MC900222259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525574">
              <a:off x="377623" y="2523229"/>
              <a:ext cx="1775765" cy="1100023"/>
            </a:xfrm>
            <a:prstGeom prst="rect">
              <a:avLst/>
            </a:prstGeom>
            <a:noFill/>
          </p:spPr>
        </p:pic>
        <p:pic>
          <p:nvPicPr>
            <p:cNvPr id="17" name="Picture 4" descr="C:\Users\b1037056\AppData\Local\Microsoft\Windows\Temporary Internet Files\Content.IE5\LZI0ONTW\MC90043765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432655">
              <a:off x="169003" y="3623945"/>
              <a:ext cx="1164313" cy="1296873"/>
            </a:xfrm>
            <a:prstGeom prst="rect">
              <a:avLst/>
            </a:prstGeom>
            <a:noFill/>
          </p:spPr>
        </p:pic>
      </p:grpSp>
      <p:grpSp>
        <p:nvGrpSpPr>
          <p:cNvPr id="18" name="グループ化 17"/>
          <p:cNvGrpSpPr/>
          <p:nvPr/>
        </p:nvGrpSpPr>
        <p:grpSpPr>
          <a:xfrm>
            <a:off x="7234910" y="1480539"/>
            <a:ext cx="1444017" cy="3225476"/>
            <a:chOff x="7221933" y="2083746"/>
            <a:chExt cx="1775765" cy="2102248"/>
          </a:xfrm>
        </p:grpSpPr>
        <p:pic>
          <p:nvPicPr>
            <p:cNvPr id="19" name="Picture 1" descr="C:\Users\b1037056\AppData\Local\Microsoft\Windows\Temporary Internet Files\Content.IE5\LZI0ONTW\MC900222259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267072">
              <a:off x="7221933" y="2083746"/>
              <a:ext cx="1775765" cy="1100023"/>
            </a:xfrm>
            <a:prstGeom prst="rect">
              <a:avLst/>
            </a:prstGeom>
            <a:noFill/>
          </p:spPr>
        </p:pic>
        <p:pic>
          <p:nvPicPr>
            <p:cNvPr id="20" name="Picture 3" descr="C:\Users\b1037056\AppData\Local\Microsoft\Windows\Temporary Internet Files\Content.IE5\LZI0ONTW\MC90043765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8836764">
              <a:off x="7887122" y="3040070"/>
              <a:ext cx="1028794" cy="1145924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78868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67600" cy="457200"/>
          </a:xfrm>
        </p:spPr>
        <p:txBody>
          <a:bodyPr/>
          <a:lstStyle/>
          <a:p>
            <a:r>
              <a:rPr kumimoji="1" lang="ja-JP" altLang="en-US" sz="3600" dirty="0" smtClean="0"/>
              <a:t>クイズ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11760" y="2384378"/>
            <a:ext cx="5602816" cy="1200329"/>
          </a:xfrm>
          <a:prstGeom prst="rect">
            <a:avLst/>
          </a:prstGeom>
          <a:solidFill>
            <a:srgbClr val="FCFAA4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3600" dirty="0"/>
              <a:t>山岡ゼミ</a:t>
            </a:r>
            <a:r>
              <a:rPr lang="ja-JP" altLang="en-US" sz="3600" dirty="0" smtClean="0"/>
              <a:t>の暗黙知に</a:t>
            </a:r>
            <a:endParaRPr lang="en-US" altLang="ja-JP" sz="3600" dirty="0" smtClean="0"/>
          </a:p>
          <a:p>
            <a:r>
              <a:rPr lang="ja-JP" altLang="en-US" sz="3600" dirty="0" smtClean="0"/>
              <a:t>ついて考えてみてください！</a:t>
            </a:r>
            <a:endParaRPr kumimoji="1" lang="en-US" altLang="ja-JP" sz="3600" dirty="0" smtClean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23" y="3584707"/>
            <a:ext cx="1711504" cy="277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67544" y="1731585"/>
            <a:ext cx="55322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知識創造の話を中心にしたので・・・</a:t>
            </a:r>
            <a:endParaRPr kumimoji="1" lang="en-US" altLang="ja-JP" sz="28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91681" y="4097005"/>
            <a:ext cx="75103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☆もし、山岡ゼミのマニュアルだけ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渡されて</a:t>
            </a:r>
            <a:r>
              <a:rPr lang="ja-JP" altLang="en-US" sz="3600" dirty="0" smtClean="0"/>
              <a:t>ほか</a:t>
            </a:r>
            <a:r>
              <a:rPr lang="ja-JP" altLang="en-US" sz="3600" dirty="0"/>
              <a:t>のゼミ</a:t>
            </a:r>
            <a:r>
              <a:rPr lang="ja-JP" altLang="en-US" sz="3600" dirty="0" smtClean="0"/>
              <a:t>は自分たちと</a:t>
            </a:r>
            <a:endParaRPr lang="en-US" altLang="ja-JP" sz="3600" dirty="0" smtClean="0"/>
          </a:p>
          <a:p>
            <a:r>
              <a:rPr lang="ja-JP" altLang="en-US" sz="3600" dirty="0" smtClean="0"/>
              <a:t>同じようにゼミを運営</a:t>
            </a:r>
            <a:r>
              <a:rPr kumimoji="1" lang="ja-JP" altLang="en-US" sz="3600" dirty="0" smtClean="0"/>
              <a:t>できる</a:t>
            </a:r>
            <a:r>
              <a:rPr kumimoji="1" lang="ja-JP" altLang="en-US" sz="3600" dirty="0"/>
              <a:t>だろう</a:t>
            </a:r>
            <a:r>
              <a:rPr kumimoji="1" lang="ja-JP" altLang="en-US" sz="3600" dirty="0" smtClean="0"/>
              <a:t>か？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06990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457200"/>
          </a:xfrm>
        </p:spPr>
        <p:txBody>
          <a:bodyPr/>
          <a:lstStyle/>
          <a:p>
            <a:r>
              <a:rPr kumimoji="1" lang="ja-JP" altLang="en-US" sz="3600" dirty="0" smtClean="0"/>
              <a:t>答え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1196752"/>
            <a:ext cx="3592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個人的にですが・・・</a:t>
            </a:r>
            <a:endParaRPr kumimoji="1" lang="ja-JP" altLang="en-US" sz="3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6766" y="1973450"/>
            <a:ext cx="2262158" cy="923330"/>
          </a:xfrm>
          <a:prstGeom prst="rect">
            <a:avLst/>
          </a:prstGeom>
          <a:solidFill>
            <a:srgbClr val="FCFAA4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5400" dirty="0" smtClean="0"/>
              <a:t>自律心</a:t>
            </a:r>
            <a:endParaRPr kumimoji="1" lang="ja-JP" altLang="en-US" sz="5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62965" y="2173505"/>
            <a:ext cx="5876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が一番の暗黙知ではないでしょうか？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3390" y="3501007"/>
            <a:ext cx="1107996" cy="646331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理由</a:t>
            </a:r>
            <a:endParaRPr kumimoji="1" lang="ja-JP" altLang="en-US" sz="3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52562" y="3562562"/>
            <a:ext cx="722665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・・・①仕事の期限を自分でどのくらいか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　　　　</a:t>
            </a:r>
            <a:r>
              <a:rPr kumimoji="1" lang="ja-JP" altLang="en-US" sz="2800" dirty="0" smtClean="0"/>
              <a:t>決めることがで</a:t>
            </a:r>
            <a:r>
              <a:rPr lang="ja-JP" altLang="en-US" sz="2800" dirty="0"/>
              <a:t>き</a:t>
            </a:r>
            <a:r>
              <a:rPr kumimoji="1" lang="ja-JP" altLang="en-US" sz="2800" dirty="0" smtClean="0"/>
              <a:t>る</a:t>
            </a:r>
            <a:endParaRPr kumimoji="1"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　②コンテンツなどを成長を中心に考えられる</a:t>
            </a:r>
            <a:endParaRPr lang="en-US" altLang="ja-JP" sz="2800" dirty="0" smtClean="0"/>
          </a:p>
          <a:p>
            <a:r>
              <a:rPr kumimoji="1" lang="ja-JP" altLang="en-US" sz="2800" dirty="0"/>
              <a:t>　</a:t>
            </a:r>
            <a:r>
              <a:rPr kumimoji="1" lang="ja-JP" altLang="en-US" sz="2800" dirty="0" smtClean="0"/>
              <a:t>　③さぼらない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9711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457200"/>
          </a:xfrm>
        </p:spPr>
        <p:txBody>
          <a:bodyPr/>
          <a:lstStyle/>
          <a:p>
            <a:r>
              <a:rPr kumimoji="1" lang="ja-JP" altLang="en-US" sz="3600" dirty="0" smtClean="0"/>
              <a:t>参考文献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Google</a:t>
            </a:r>
            <a:r>
              <a:rPr kumimoji="1" lang="ja-JP" altLang="en-US" dirty="0" smtClean="0"/>
              <a:t>画像</a:t>
            </a:r>
            <a:r>
              <a:rPr lang="en-US" altLang="ja-JP" dirty="0"/>
              <a:t>https://www.google.co.jp/search?q=%E7%94%BB%E5%83%8F%E3%80%80%E4%BA%95%E4%B8%8A%E7%A4%BE%E9%95%B7&amp;rlz=1C1LDJZ_enJP501JP558&amp;espv=210&amp;es_sm=93&amp;source=lnms&amp;tbm=isch&amp;sa=X&amp;ei=2hxBU97RBsGQkQWp-4HQDw&amp;ved=0CAgQ_AUoAQ&amp;biw=1366&amp;bih=667#q=%E3%83%80%E3%82%A4%E3%82%AD%E3%83%B3%E4%BA%95%E4%B8%8A%E7%A4%BE%E9%95%B7&amp;tbm=isch&amp;facrc=_&amp;imgdii=_&amp;</a:t>
            </a:r>
            <a:r>
              <a:rPr lang="en-US" altLang="ja-JP" dirty="0" smtClean="0"/>
              <a:t>imgrc=6z_VTj6WHj8f2M%253A%3Br5ZSrBpSSA6uZM%3Bhttp%253A%252F%252Funohideoblog2011.up.n.seesaa.net%252Funohideoblog2011%252Fimage%252FP1040755.JPG%253Fd%253Da1%3Bhttp%253A%252F%252Funohideoblog2011.seesaa.net%252Farticle%252F210885855.html%3B480%3B640</a:t>
            </a:r>
          </a:p>
          <a:p>
            <a:r>
              <a:rPr kumimoji="1" lang="ja-JP" altLang="en-US" dirty="0"/>
              <a:t>日経</a:t>
            </a:r>
            <a:r>
              <a:rPr kumimoji="1" lang="ja-JP" altLang="en-US" dirty="0" smtClean="0"/>
              <a:t>ビジネス　</a:t>
            </a:r>
            <a:r>
              <a:rPr lang="ja-JP" altLang="en-US" dirty="0">
                <a:hlinkClick r:id="rId2"/>
              </a:rPr>
              <a:t>日経ビジネス </a:t>
            </a:r>
            <a:r>
              <a:rPr lang="en-US" altLang="ja-JP" dirty="0">
                <a:hlinkClick r:id="rId2"/>
              </a:rPr>
              <a:t>2013/01/14</a:t>
            </a:r>
            <a:r>
              <a:rPr lang="ja-JP" altLang="en-US" dirty="0" smtClean="0">
                <a:hlinkClick r:id="rId2"/>
              </a:rPr>
              <a:t>号</a:t>
            </a:r>
            <a:r>
              <a:rPr lang="ja-JP" altLang="en-US" dirty="0" smtClean="0"/>
              <a:t>　ｐ６６～ｐ６９</a:t>
            </a:r>
            <a:endParaRPr lang="en-US" altLang="ja-JP" dirty="0" smtClean="0"/>
          </a:p>
          <a:p>
            <a:r>
              <a:rPr lang="ja-JP" altLang="en-US" dirty="0"/>
              <a:t>ダイキン</a:t>
            </a:r>
            <a:r>
              <a:rPr lang="ja-JP" altLang="en-US" dirty="0" smtClean="0"/>
              <a:t>工業</a:t>
            </a:r>
            <a:r>
              <a:rPr lang="en-US" altLang="ja-JP" dirty="0" smtClean="0"/>
              <a:t>HP</a:t>
            </a:r>
            <a:r>
              <a:rPr lang="ja-JP" altLang="en-US" dirty="0" smtClean="0"/>
              <a:t>　</a:t>
            </a:r>
            <a:r>
              <a:rPr lang="en-US" altLang="ja-JP" dirty="0" smtClean="0">
                <a:hlinkClick r:id="rId3"/>
              </a:rPr>
              <a:t>http://www.daikin.co.jp/company/yakuin.html</a:t>
            </a:r>
            <a:endParaRPr lang="en-US" altLang="ja-JP" dirty="0" smtClean="0"/>
          </a:p>
          <a:p>
            <a:r>
              <a:rPr lang="ja-JP" altLang="ja-JP" dirty="0"/>
              <a:t>週間ダイヤモンド　特別レポート　</a:t>
            </a:r>
            <a:r>
              <a:rPr lang="en-US" altLang="ja-JP" dirty="0"/>
              <a:t>2012 9 </a:t>
            </a:r>
            <a:r>
              <a:rPr lang="en-US" altLang="ja-JP" dirty="0" smtClean="0"/>
              <a:t>28</a:t>
            </a:r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56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59632" y="1916832"/>
            <a:ext cx="772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/>
              <a:t>ご清聴ありがとうございました！</a:t>
            </a:r>
            <a:endParaRPr kumimoji="1" lang="ja-JP" altLang="en-US" sz="4400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84984"/>
            <a:ext cx="2287568" cy="241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885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67600" cy="457200"/>
          </a:xfrm>
        </p:spPr>
        <p:txBody>
          <a:bodyPr/>
          <a:lstStyle/>
          <a:p>
            <a:r>
              <a:rPr kumimoji="1" lang="ja-JP" altLang="en-US" sz="3600" dirty="0" smtClean="0"/>
              <a:t>クイズ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15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23728" y="3553273"/>
            <a:ext cx="6429965" cy="1754326"/>
          </a:xfrm>
          <a:prstGeom prst="rect">
            <a:avLst/>
          </a:prstGeom>
          <a:solidFill>
            <a:srgbClr val="FCFAA4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井上社長の</a:t>
            </a:r>
            <a:r>
              <a:rPr kumimoji="1" lang="en-US" altLang="ja-JP" sz="3600" dirty="0" smtClean="0"/>
              <a:t>HP</a:t>
            </a:r>
            <a:r>
              <a:rPr kumimoji="1" lang="ja-JP" altLang="en-US" sz="3600" dirty="0" smtClean="0"/>
              <a:t>の言葉から、</a:t>
            </a:r>
            <a:endParaRPr kumimoji="1" lang="en-US" altLang="ja-JP" sz="3600" dirty="0" smtClean="0"/>
          </a:p>
          <a:p>
            <a:r>
              <a:rPr lang="ja-JP" altLang="en-US" sz="3600" dirty="0" smtClean="0"/>
              <a:t>組織をどのように考えているか、</a:t>
            </a:r>
            <a:endParaRPr lang="en-US" altLang="ja-JP" sz="3600" dirty="0" smtClean="0"/>
          </a:p>
          <a:p>
            <a:r>
              <a:rPr lang="ja-JP" altLang="en-US" sz="3600" dirty="0" smtClean="0"/>
              <a:t>考えうる限り考えてください！</a:t>
            </a:r>
            <a:endParaRPr kumimoji="1" lang="ja-JP" altLang="en-US" sz="3600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24" y="3553274"/>
            <a:ext cx="1999536" cy="281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755576" y="1268760"/>
            <a:ext cx="76787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2800" dirty="0" smtClean="0"/>
          </a:p>
          <a:p>
            <a:r>
              <a:rPr lang="ja-JP" altLang="en-US" sz="2800" dirty="0" smtClean="0"/>
              <a:t>ひとつの組織観しか持っていないとは限らない・・・</a:t>
            </a:r>
            <a:endParaRPr lang="en-US" altLang="ja-JP" sz="2800" dirty="0" smtClean="0"/>
          </a:p>
          <a:p>
            <a:r>
              <a:rPr kumimoji="1" lang="ja-JP" altLang="en-US" sz="2800" dirty="0"/>
              <a:t>複数</a:t>
            </a:r>
            <a:r>
              <a:rPr kumimoji="1" lang="ja-JP" altLang="en-US" sz="2800" dirty="0" smtClean="0"/>
              <a:t>の視点から考えることも大切！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7918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457200"/>
          </a:xfrm>
        </p:spPr>
        <p:txBody>
          <a:bodyPr/>
          <a:lstStyle/>
          <a:p>
            <a:r>
              <a:rPr kumimoji="1" lang="ja-JP" altLang="en-US" sz="3600" dirty="0" smtClean="0"/>
              <a:t>答え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16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3506" y="1268760"/>
            <a:ext cx="906049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①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協働の体系</a:t>
            </a:r>
            <a:endParaRPr kumimoji="1" lang="en-US" altLang="ja-JP" sz="3200" dirty="0" smtClean="0">
              <a:solidFill>
                <a:srgbClr val="FF0000"/>
              </a:solidFill>
            </a:endParaRPr>
          </a:p>
          <a:p>
            <a:endParaRPr lang="en-US" altLang="ja-JP" sz="2800" dirty="0" smtClean="0"/>
          </a:p>
          <a:p>
            <a:r>
              <a:rPr lang="ja-JP" altLang="en-US" sz="2800" dirty="0" smtClean="0"/>
              <a:t>→</a:t>
            </a:r>
            <a:r>
              <a:rPr lang="ja-JP" altLang="ja-JP" sz="2800" dirty="0"/>
              <a:t>期限を定めて目標に邁進するチャレンジ精神だけ</a:t>
            </a:r>
            <a:r>
              <a:rPr lang="ja-JP" altLang="ja-JP" sz="2800" dirty="0" smtClean="0"/>
              <a:t>は</a:t>
            </a:r>
            <a:endParaRPr lang="en-US" altLang="ja-JP" sz="2800" dirty="0" smtClean="0"/>
          </a:p>
          <a:p>
            <a:r>
              <a:rPr lang="ja-JP" altLang="ja-JP" sz="2800" dirty="0" smtClean="0"/>
              <a:t>醸成</a:t>
            </a:r>
            <a:r>
              <a:rPr lang="ja-JP" altLang="ja-JP" sz="2800" dirty="0"/>
              <a:t>しておきたい。企業風土として、しっかり定着させたい</a:t>
            </a:r>
            <a:r>
              <a:rPr lang="ja-JP" altLang="ja-JP" sz="2800" dirty="0" smtClean="0"/>
              <a:t>。</a:t>
            </a:r>
            <a:endParaRPr lang="en-US" altLang="ja-JP" sz="2800" dirty="0" smtClean="0"/>
          </a:p>
          <a:p>
            <a:endParaRPr kumimoji="1" lang="en-US" altLang="ja-JP" sz="2800" dirty="0"/>
          </a:p>
          <a:p>
            <a:r>
              <a:rPr lang="ja-JP" altLang="en-US" sz="2800" dirty="0" smtClean="0"/>
              <a:t>②</a:t>
            </a:r>
            <a:r>
              <a:rPr lang="ja-JP" altLang="en-US" sz="3200" dirty="0" smtClean="0">
                <a:solidFill>
                  <a:srgbClr val="FF0000"/>
                </a:solidFill>
              </a:rPr>
              <a:t>政治システム</a:t>
            </a:r>
            <a:endParaRPr lang="en-US" altLang="ja-JP" sz="3200" dirty="0" smtClean="0">
              <a:solidFill>
                <a:srgbClr val="FF0000"/>
              </a:solidFill>
            </a:endParaRPr>
          </a:p>
          <a:p>
            <a:endParaRPr kumimoji="1" lang="en-US" altLang="ja-JP" sz="3200" dirty="0">
              <a:solidFill>
                <a:srgbClr val="FF0000"/>
              </a:solidFill>
            </a:endParaRPr>
          </a:p>
          <a:p>
            <a:r>
              <a:rPr lang="ja-JP" altLang="en-US" sz="3200" dirty="0" smtClean="0"/>
              <a:t>→</a:t>
            </a:r>
            <a:r>
              <a:rPr lang="ja-JP" altLang="ja-JP" sz="3200" dirty="0"/>
              <a:t>時には強引に組織を引っ張って</a:t>
            </a:r>
            <a:r>
              <a:rPr lang="ja-JP" altLang="ja-JP" sz="3200" dirty="0" smtClean="0"/>
              <a:t>きた</a:t>
            </a:r>
            <a:r>
              <a:rPr lang="ja-JP" altLang="en-US" sz="3200" dirty="0" smtClean="0"/>
              <a:t>。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86727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懸念点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052736"/>
            <a:ext cx="8686800" cy="5257800"/>
          </a:xfrm>
        </p:spPr>
        <p:txBody>
          <a:bodyPr/>
          <a:lstStyle/>
          <a:p>
            <a:r>
              <a:rPr kumimoji="1" lang="ja-JP" altLang="en-US" dirty="0" smtClean="0"/>
              <a:t>暗黙知の話になっていないか</a:t>
            </a:r>
            <a:endParaRPr kumimoji="1" lang="en-US" altLang="ja-JP" dirty="0" smtClean="0"/>
          </a:p>
          <a:p>
            <a:r>
              <a:rPr lang="ja-JP" altLang="en-US" dirty="0" smtClean="0"/>
              <a:t>まとめをテキストにもう少し沿わせるべきか</a:t>
            </a:r>
            <a:endParaRPr lang="en-US" altLang="ja-JP" dirty="0" smtClean="0"/>
          </a:p>
          <a:p>
            <a:r>
              <a:rPr lang="ja-JP" altLang="en-US" dirty="0"/>
              <a:t>井上社長</a:t>
            </a:r>
            <a:r>
              <a:rPr lang="ja-JP" altLang="en-US" dirty="0" smtClean="0"/>
              <a:t>がこの組織感であることの説明をもっとすべきか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17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493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67600" cy="457200"/>
          </a:xfrm>
        </p:spPr>
        <p:txBody>
          <a:bodyPr/>
          <a:lstStyle/>
          <a:p>
            <a:r>
              <a:rPr kumimoji="1" lang="ja-JP" altLang="en-US" sz="4000" dirty="0" smtClean="0"/>
              <a:t>○○大国・日本といえば？</a:t>
            </a:r>
            <a:endParaRPr kumimoji="1" lang="ja-JP" altLang="en-US" sz="4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8" name="正方形/長方形 7"/>
          <p:cNvSpPr/>
          <p:nvPr/>
        </p:nvSpPr>
        <p:spPr>
          <a:xfrm>
            <a:off x="230718" y="1484784"/>
            <a:ext cx="876073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ja-JP" alt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ものづくり大国！日本！！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0718" y="2808972"/>
            <a:ext cx="8342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ものづくり大国日本を支えたのは何でしょうか？</a:t>
            </a:r>
            <a:endParaRPr kumimoji="1" lang="ja-JP" altLang="en-US" sz="3200" dirty="0"/>
          </a:p>
        </p:txBody>
      </p:sp>
      <p:sp>
        <p:nvSpPr>
          <p:cNvPr id="10" name="右矢印 9"/>
          <p:cNvSpPr/>
          <p:nvPr/>
        </p:nvSpPr>
        <p:spPr>
          <a:xfrm>
            <a:off x="508768" y="3606841"/>
            <a:ext cx="894879" cy="6524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34573" y="3640668"/>
            <a:ext cx="7556877" cy="584775"/>
          </a:xfrm>
          <a:prstGeom prst="rect">
            <a:avLst/>
          </a:prstGeom>
          <a:solidFill>
            <a:srgbClr val="C3E3BB"/>
          </a:solidFill>
        </p:spPr>
        <p:txBody>
          <a:bodyPr wrap="none" rtlCol="0">
            <a:spAutoFit/>
          </a:bodyPr>
          <a:lstStyle/>
          <a:p>
            <a:r>
              <a:rPr lang="ja-JP" altLang="en-US" sz="3200" dirty="0"/>
              <a:t>職人の親方から弟子に伝承されるノウハウ</a:t>
            </a:r>
            <a:endParaRPr kumimoji="1" lang="ja-JP" altLang="en-US" sz="3200" dirty="0"/>
          </a:p>
        </p:txBody>
      </p:sp>
      <p:sp>
        <p:nvSpPr>
          <p:cNvPr id="13" name="爆発 2 12"/>
          <p:cNvSpPr/>
          <p:nvPr/>
        </p:nvSpPr>
        <p:spPr>
          <a:xfrm>
            <a:off x="1768308" y="4259268"/>
            <a:ext cx="5684012" cy="2338083"/>
          </a:xfrm>
          <a:prstGeom prst="irregularSeal2">
            <a:avLst/>
          </a:prstGeom>
          <a:solidFill>
            <a:srgbClr val="FCFAA4"/>
          </a:solidFill>
          <a:ln>
            <a:solidFill>
              <a:srgbClr val="F9A5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>
                <a:solidFill>
                  <a:schemeClr val="tx1"/>
                </a:solidFill>
              </a:rPr>
              <a:t>暗黙知</a:t>
            </a:r>
            <a:endParaRPr kumimoji="1" lang="ja-JP" altLang="en-US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0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467600" cy="457200"/>
          </a:xfrm>
        </p:spPr>
        <p:txBody>
          <a:bodyPr/>
          <a:lstStyle/>
          <a:p>
            <a:r>
              <a:rPr kumimoji="1" lang="ja-JP" altLang="en-US" sz="3200" dirty="0" smtClean="0"/>
              <a:t>ケース：知識創造の母体としての組織観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grpSp>
        <p:nvGrpSpPr>
          <p:cNvPr id="15" name="グループ化 14"/>
          <p:cNvGrpSpPr/>
          <p:nvPr/>
        </p:nvGrpSpPr>
        <p:grpSpPr>
          <a:xfrm>
            <a:off x="755576" y="1052736"/>
            <a:ext cx="7748264" cy="2073846"/>
            <a:chOff x="755576" y="1052736"/>
            <a:chExt cx="7748264" cy="2073846"/>
          </a:xfrm>
        </p:grpSpPr>
        <p:sp>
          <p:nvSpPr>
            <p:cNvPr id="9" name="円/楕円 8"/>
            <p:cNvSpPr/>
            <p:nvPr/>
          </p:nvSpPr>
          <p:spPr>
            <a:xfrm>
              <a:off x="755576" y="1052736"/>
              <a:ext cx="2808312" cy="2016224"/>
            </a:xfrm>
            <a:prstGeom prst="ellipse">
              <a:avLst/>
            </a:prstGeom>
            <a:solidFill>
              <a:srgbClr val="FCFAA4"/>
            </a:solidFill>
            <a:ln>
              <a:solidFill>
                <a:srgbClr val="F9A5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400" dirty="0" smtClean="0">
                  <a:solidFill>
                    <a:schemeClr val="tx1"/>
                  </a:solidFill>
                </a:rPr>
                <a:t>形式知</a:t>
              </a:r>
              <a:endParaRPr kumimoji="1" lang="ja-JP" altLang="en-US" sz="4400" dirty="0">
                <a:solidFill>
                  <a:schemeClr val="tx1"/>
                </a:solidFill>
              </a:endParaRPr>
            </a:p>
          </p:txBody>
        </p:sp>
        <p:sp>
          <p:nvSpPr>
            <p:cNvPr id="10" name="円/楕円 9"/>
            <p:cNvSpPr/>
            <p:nvPr/>
          </p:nvSpPr>
          <p:spPr>
            <a:xfrm>
              <a:off x="5623520" y="1110358"/>
              <a:ext cx="2880320" cy="2016224"/>
            </a:xfrm>
            <a:prstGeom prst="ellipse">
              <a:avLst/>
            </a:prstGeom>
            <a:solidFill>
              <a:srgbClr val="FCFAA4"/>
            </a:solidFill>
            <a:ln>
              <a:solidFill>
                <a:srgbClr val="F9A5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800" dirty="0" smtClean="0">
                  <a:solidFill>
                    <a:schemeClr val="tx1"/>
                  </a:solidFill>
                </a:rPr>
                <a:t>暗黙知</a:t>
              </a:r>
              <a:endParaRPr kumimoji="1" lang="ja-JP" altLang="en-US" sz="4800" dirty="0">
                <a:solidFill>
                  <a:schemeClr val="tx1"/>
                </a:solidFill>
              </a:endParaRPr>
            </a:p>
          </p:txBody>
        </p:sp>
        <p:sp>
          <p:nvSpPr>
            <p:cNvPr id="11" name="右矢印 10"/>
            <p:cNvSpPr/>
            <p:nvPr/>
          </p:nvSpPr>
          <p:spPr>
            <a:xfrm>
              <a:off x="3851920" y="1412776"/>
              <a:ext cx="1512168" cy="6480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782179" y="2026568"/>
              <a:ext cx="1543050" cy="706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テキスト ボックス 11"/>
          <p:cNvSpPr txBox="1"/>
          <p:nvPr/>
        </p:nvSpPr>
        <p:spPr>
          <a:xfrm>
            <a:off x="3284565" y="3044200"/>
            <a:ext cx="2646878" cy="830997"/>
          </a:xfrm>
          <a:prstGeom prst="rect">
            <a:avLst/>
          </a:prstGeom>
          <a:solidFill>
            <a:srgbClr val="C3E3BB"/>
          </a:solidFill>
          <a:ln>
            <a:solidFill>
              <a:srgbClr val="F9A5C3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4800" dirty="0"/>
              <a:t>知の転換</a:t>
            </a:r>
            <a:endParaRPr kumimoji="1" lang="ja-JP" altLang="en-US" sz="4800" dirty="0"/>
          </a:p>
        </p:txBody>
      </p:sp>
      <p:sp>
        <p:nvSpPr>
          <p:cNvPr id="13" name="下矢印 12"/>
          <p:cNvSpPr/>
          <p:nvPr/>
        </p:nvSpPr>
        <p:spPr>
          <a:xfrm>
            <a:off x="3563888" y="4077072"/>
            <a:ext cx="21602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59732" y="5085184"/>
            <a:ext cx="5109091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9A5C3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800" dirty="0" smtClean="0"/>
              <a:t>知識の創造の母体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38493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dirty="0" smtClean="0"/>
              <a:t>もう少し詳しく説明すると・・・</a:t>
            </a:r>
            <a:endParaRPr kumimoji="1" lang="ja-JP" altLang="en-US" sz="32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ja-JP" altLang="en-US" dirty="0" smtClean="0"/>
              <a:t>出典：「知識創造企業」</a:t>
            </a:r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1" t="2777" b="9345"/>
          <a:stretch/>
        </p:blipFill>
        <p:spPr bwMode="auto">
          <a:xfrm>
            <a:off x="1043608" y="1627059"/>
            <a:ext cx="6984776" cy="458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79512" y="980728"/>
            <a:ext cx="6505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 smtClean="0">
                <a:solidFill>
                  <a:srgbClr val="00B050"/>
                </a:solidFill>
              </a:rPr>
              <a:t>野中教授らが示した</a:t>
            </a:r>
            <a:r>
              <a:rPr lang="en-US" altLang="ja-JP" sz="3600" b="1" dirty="0">
                <a:solidFill>
                  <a:srgbClr val="00B050"/>
                </a:solidFill>
              </a:rPr>
              <a:t>SECI</a:t>
            </a:r>
            <a:r>
              <a:rPr lang="ja-JP" altLang="en-US" sz="3600" b="1" dirty="0">
                <a:solidFill>
                  <a:srgbClr val="00B050"/>
                </a:solidFill>
              </a:rPr>
              <a:t>モデル</a:t>
            </a:r>
            <a:endParaRPr kumimoji="1" lang="ja-JP" altLang="en-US" sz="3600" b="1" dirty="0">
              <a:solidFill>
                <a:srgbClr val="00B050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043608" y="4149080"/>
            <a:ext cx="7416824" cy="2065407"/>
          </a:xfrm>
          <a:prstGeom prst="roundRect">
            <a:avLst/>
          </a:prstGeom>
          <a:solidFill>
            <a:srgbClr val="FCFA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rgbClr val="00B050"/>
                </a:solidFill>
              </a:rPr>
              <a:t>このサイクルの結果</a:t>
            </a:r>
            <a:endParaRPr kumimoji="1" lang="en-US" altLang="ja-JP" sz="4800" dirty="0" smtClean="0">
              <a:solidFill>
                <a:srgbClr val="00B050"/>
              </a:solidFill>
            </a:endParaRPr>
          </a:p>
          <a:p>
            <a:pPr algn="ctr"/>
            <a:r>
              <a:rPr lang="ja-JP" altLang="en-US" sz="4800" dirty="0" smtClean="0">
                <a:solidFill>
                  <a:srgbClr val="00B050"/>
                </a:solidFill>
              </a:rPr>
              <a:t>組織的知識創造ができる</a:t>
            </a:r>
            <a:endParaRPr kumimoji="1" lang="ja-JP" altLang="en-US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7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4F51-D56F-4D86-8406-F29F9F3D422A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F160E7-A271-47E9-AD67-6F59BFB25651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フッター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457200"/>
          </a:xfrm>
        </p:spPr>
        <p:txBody>
          <a:bodyPr/>
          <a:lstStyle/>
          <a:p>
            <a:r>
              <a:rPr kumimoji="1" lang="ja-JP" altLang="en-US" sz="3600" dirty="0" smtClean="0"/>
              <a:t>ケース：ダイキン工業　井上社長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6213" y="3235654"/>
            <a:ext cx="45320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 smtClean="0"/>
              <a:t>ダイキンの主な事業</a:t>
            </a:r>
            <a:endParaRPr kumimoji="1" lang="ja-JP" altLang="en-US" sz="4000" dirty="0"/>
          </a:p>
        </p:txBody>
      </p:sp>
      <p:sp>
        <p:nvSpPr>
          <p:cNvPr id="8" name="AutoShape 5" descr="data:image/jpeg;base64,/9j/4AAQSkZJRgABAQAAAQABAAD/2wCEAAkGBhQSERUUEBISEA8WEhUQFRIQFRQQFhUUFBUVFRQUFRYYHCceFxkjGhIUHy8gIycpLCwtGCAxNTAqNSYrLCkBCQoKDgwOGg8PGiwkHyQsKiktMCwpLC8tMC0sNCwpLCwtKiopKSksKiksKiwtLCwsLyksLCwvLCksKSksLCw0LP/AABEIAOcA2gMBIgACEQEDEQH/xAAcAAEAAgMBAQEAAAAAAAAAAAAABQYDBAcCAQj/xABCEAACAQIDBAcEBwYGAgMAAAABAgADEQQSIQUGMUETIlFhcYGRMqGxwQcUQlJictEjc4KSsvAzU2OiwvFE4RUWQ//EABoBAQADAQEBAAAAAAAAAAAAAAADBAUCAQb/xAAuEQACAgEEAAQEBQUAAAAAAAAAAQIDEQQSITEiQVFhE0JxoQUygZHwIzOxwdH/2gAMAwEAAhEDEQA/AO4xEQBERAEREAREQBERAEREAREp++m8DKegpErpeow0OvBAeWmp8R3yO2xVx3MjsmoRyyU29vSlAWQrUrcMoNwve9uHhKVjN4K9U9eq1vuocg9F+cjrxMa3UTsfojMsvlNmXpm+81/Ezcwu3q9P2ar27GOcejXkfeJApNcpkSk10y9bD3yWoQlcCm50DD2Sew39k+6Wecel83S29npMtVutSXNmPOn2nwtb0mnpdS5PZMv0XuT2yJba+2Ew6ZnNydFQcWPd3d8pO0N7q9QnK3RL2U9D5tx9LTQ2rtJq9Vqjc9FH3VHAf3zvNO8rX6qU3iLwiC3USk8Loy1MS7as7sfxMT8TPVHG1EN0qOp/CzD4GYYlTL7K+WWjYm+bqwXEHOh0z2sy95txHv8AGXSjWVxmRgyngVII9RORze2Ttd8O+ZD1b9ZOTDv7++XaNY48T5Raq1LjxLk6jEw4TFLURXTVWAYefb3zNNdPPKNLsRET0CIiAIiIAiIgCIiAIiIAnLN5WP1utfjn91hb3WnU5Rt+9jEP06i6kBXtyYaKx7iLDyHbKesg5QyvIq6qLcMryKpeLzxefbzIwZZkEldn7KXI1SvmVV+zwPjG7NImoWy3AU68geU18XtaqxZXbTUFeU9SS5ZLFJLczZp4vDqGK0yzcg+omH/5JQHyJ0bMhpnKTlKta4t5SNvJbYOyun6btWizL+fTL8DPYpyeEFKUnhGrhatNRd1LtfQXsLdpm5UxeHZRemUa/BDbTxkSDF5xk5UsExV2bTel0lDNcGxQ6mRboVNmBB7DpMuH2g6CyMVF76cz3yW2mjVaCPYM49plIOnlPcJ9HeFJZXZBXn2ebz3SpliFUFmJsAOJJ4ATgiL/ALk1CcLY8BUcDw0PxJk/NHYmz+goJT+0BdiPvE3PvNvKb0+hqi4wSfobVaagkxERJTsREQBERAEREA+Zxe1xfjbnPsoOzqbuWrKf2wdnzd9+B7raW7JddnY4VqYddL6Ec1YaMp8DJrKthXpv+J5YNmIiQlgTy6AgggEEWIOoIPEET1PLuACSQABck6AAcyYBUNsbhAkthmC8+je9v4W5eB9ZVsZsSvS/xKTgdoGZf5luJbdr/SBTQlcOvSt983VPLm3uHfKxi97sTU41Sg7KX7P3jX3zLuVOfD37dGXd8HPh79uj1sjaQRKlNyVDDRhyNrSPTDsxsgLn8ALX9BJChhM1Fq+IZ3HBbsSSfEyOpYxkN6bPT/IzD3g6ynj1IJdLJtHY1cC5oVrfu2/SZdkbYbDGpYG7UyljpZvst5H4zA23cQRY16tvzt8b3mq4YpUqe0Kaio5J1y51UnvPWv5Gdr8y+HnIyk8wyZaGHZzZEZz2Ipb4TNV2bVT2qVVfFGHymHC7QqU/8Oo6fkYqD4gaGbFTbldvar1SO52HwnCUMc5yeLbjk1JMbOxYSi6i71H0CKCbX0kMXvxuT2nWSux6lQhlpVKlN1GYZXYKe4i9pzHs6rfJlwG6mIq/Y6NfvVer/t4+6XLYm7NPD9b26trFzy7lHL4yp4LfbEIbOVqjscZT/MvzBlr2PvVRr2W/R1fuPz/KeB+PdNDTKjPHfuXKPg5479yZiImkXhERAEREAREQBETFiq4RGc8FUsfIXg8bwVHdqqBWqL9ku4H8xmw2KODxJvf6vUPW55TycfPu8BIDZNcqwbne58+Mse1bVqffaaE44nz0zKqlmvjtcosqOCAQQQRcEagg8CJ6lB2Vtyphjl9ulf2Dy71PLw4S4bN21Srj9m3W5o2jDy5+IuJVsplD6F6rURs46fobxM5hvbvScQ5SmbYdTYW//Qj7R7R2Dz8LjvvtE0cG+U2ZyKQP5va/2hpygNMzUzf5UVtZa14EZc0+hpiDT7eUMGeWzYlbpMK6MgdUBtrqTxAlb1udCO7XSZ9l7XegxKWIPFTwMsdOp9bw75ciVSeA04cATx1nmCwsWJLzRVc039l1AVr0ja1bC1qWunWyFlPqvvmVN161mJCggXAvcmaC4KpcjI1xx0I4RFuDTRGlKLy0eBPt57wmEapfIMxAzWHEjumfCbJqVGyhCvaWBAE4weJN9GuBflLDsJ3FCrlUKQLhiOOmo7582JsSpTq5qlggBB1BvNba+3XJemhHR3tdRYkT1LHJPFbFukRGafQ08Xn284wVy97obzGoRRrG726jni1vst3258/jbJxujWKsGU2ZSGB7CDcGdWwm16b00csAWRWt2ZgDb3zV0t25bZeRp6a3csS8jeiIl0uCIiAIiIAlb312jlpCkD1nNz3ID8zYeRlgxFcIpZjZVBYnuE5ntLHmtVao3M6DsUcB/ffLOnr3Sz6FLWW7IbV2xhZMYfEm1pEYcSRorLk+TOqeDziaN9ZH1cOQbi4I1BGhHhJtaN55qYOcqeDuVeSu7e2tWqURTqPnRXDAt7QNmHtcx1uesrwaW/H7NzKQeBlTxWEambMPA8j4GZGvp8W+K4IJbvmPmafQ0whp6DTMweGYNPdOsVN1JU9xImuGnrNOWj3Jv4falVGzK7A87m9/WS+xMZVxFcZ3ZkRHrMOAsim17fiKytBp0XYmwzhcBXqVBas9B2IPFVCMVXx5n05SSqvdL6FihSlL2XJQcDjWAVkYqbDUe+S43pr2tmHjbWfcBuwX2ctekL1FepmUcWQNa47xY+RPYJChpHODizjx149zaONc3BdrHUi5mMNMQM+5pFg4yZc0+3mINPuaeYBlvLBhNnVjTQgNlKKR4EC00tgbvVMS4sCtK/WqHQAcwva39mdTpUgqhVFlUBQOwAWAlvT0OeWy5p6XPl9HuIiahqCIiAIiaW2NpChSZzqRoo7WPAf3yBnqTbwjyUlFZZXN9Nr3IoIdBZqlu3iq/P0lWE9VKhYlmN2JLEnmTqTPKzXrgoRwfO22Oye5m7hxJXDU5GYYSZwiyKbLFSN3D0JtfU59woklTWU5SwaMIJogMTgZB7R2YGBBGhFpd8RQkPjMNJIWZ4ZDbSjluO2a9I6i68mHz7JqXl/xuGkHXwSX1RfSVpfh6lzB/uZk47WV4NNvZ+zqtdstGm1Q/hFwPE8B5mTFHB0/uL6X+Mte7W3ujtRq26M6I3DKeSt3dh5eHCN/h0kstndUYyliTwhutuIKJFXE2esNVQaqh7T95vcO/jJffCrlwVfvp5P5yF/5SZlZ+kKtbCZfvVFHpd/+Ikckq63g2XCNVbUTa3Ko5cDRHarP/M7N85Fby7hioTUw1kqHVqZ0Vj2qfsn3eEs+ysP0dCkn3aaL6KAZtT34alFJnrqjKCjI4njdn1KLZa1NqZ/ELA+B4HyM1wZ3KpTDCzAMDxBFx6SNrbr4VtTh6V+5Qv8ATaVpaX0ZTlon8rOQ3ktsLd2rimGUFaV+tVI6oHO33j3DztOk0N2cMhuuHpX7Sob43kkBbhoIjpOfEzqGi58TMeFwy00VEFlVQoHcBYTLES8aAiIgCIiAJRN79pdJW6NT1Keni59o+XD1lw2tjuhovU5hdB2sdFHqRObWPEm5OpJ5k8TLmlhzuZna6zCUEYzCQ0JL5k+Zv4aS+FaQ9AySw7yvNFypk3h6kkaVaQlGrNynXlSUTQhMknqSOxU99NMFapPIrB1OWURWMSQWLST+JMh8WsuVszbkRWexm3ScMLGaNcT5h69jLLWUUVLDwdC3T2waimlUN6iDQniycPUaD0mlvmvSV8NR7XzHwLKvwzyBweMNN0qrxU3I7RwYeYvLBQYV9pZ1OZKdMEH+HT31D6TD/EIbcJfM0v8Apr02/Er2PvK/YtcREGkIiIAiIgCIiAIiIAiIgFW31xX+HSHaajeXVX4t6SrPJbeStmxT9ihUHkoJ97GRFUzUpjiCRhaiW6yT/nBgcwrTG7Tyryxgp5JCi8kKFSRFF5vUakikixXIl6VWbC1pGU6szLVkDiW4zJEVp4erPFPC1G4I58iPjPTbNrf5Z936zjhEvifkaldpGYmSWJoOvtKy+IIHrIyuZNAq2EViRNMnWb+IE0agluJnT7JHB1LiW/cfCgLUfmSE8ABc/wBQ9JSMCZddxn1rL+7b1zA/ATF1f9TUKK6gsv6vhfY0tE/Es+Za4iJGbQiIgCIiAIiIAiIgCIiAc42i18RW/euPQ2+U0q83dqLbFVh/qE/zdb5zSxAmxDpHztnb+rI+q08K0+1piBlhFNvk3aTzdw12ICgljoANST3CR2FQswVQWYkAAcyeE6Xu/u+uHW5s1YjrN2fhXu+MrX2KtF3S0ytfHRobN3XJANY5fwLx8z+nrJ/D4FKfsKF7+frxmeJlyslLs3IVRh0hEROCUESH2pu1TqglP2b9q8D4r+k0N698VwuYBqdPo0WpWr18zU6KuStNRTQhq1VyrWpqRopJI6oau7ufSulcuwr08TTpgvWQUKmErUqQIDV1VqjrWRb3ZQQwFzrop6jJxeUcThGaxJGptTBPScpUFmHoR2g8xIupOp7wbHGJpWFukAzU27+y/Yf0PKcuemc2W1je1jyPO81ablKLk+MdmBq6HVLC6fRs4JbLftMuG4w61Y91Mf1yoO1iFHAD/qXrcjDWoM5+3UJHgtl+IaZlWZVSvl3N5/Ty+yLGlX9VRXkWKIiRm0IiIAiIgCIiAIiIAiIgFE3toZMVm5VEVvNeqfcF9ZE1hpLjvns/PRFRfapHN/AdH+APlKarXE06ZboL9jD1MNtjXryR1dZrTfxCTSYS5FmdNclz+j7ZV81dhwPRp4267e8D1lzr4hUGZ2VF+85Cj1Mjt18PkwlEdqBz4v1j/VOIfSJv7VovRZKdKpia9BcYa2IpriOhpVixo4egjgogVAMzWu7G8xr57ptn0umrVdSX6n6CRwQCCCDqCNQR3Gepxb6KN9Wrgv0aUWSvQoYhKCinRrJimNKlWFIdWnWWqFzMtgysbgkLbtMhLAiJ8vAOP/S5u3WxK16NBS9c4intCnTGhr0lwy4aotO/t1KbJmKj7NUHnrR/o83OxeHrnEYihUogU61CjRrqab4mvXpPSSkiNZivXLM1rKqEk2Bt+jdpbMpV0yV6a1UuGAcXsw4Mp4qwubEaiauA2BQoMXp0x0pGXpHZqtTL93pKhLBdBpe0A28Bh+io06ZObJTSnmPPKoW/naUXefBrTxTuODKKluwm4b1K385e3qTmu8ONNRy3JmNvyrYAehEjnum1RH5+H9FyylrWlDL8jSwdNqjgKLuzBQO8mwnWsDhBSppTXgqhfG3E+Z1lS3D2H/5DjtFMH0Z/iB590ukv6mayoR6RHoKnGO+Xb/n3EREqGiIiIAiIgCIiAIiIAiIgHxlBFjqDoQeyc521so4aqV16JrtTPdzU94/Qzo81dp7NSvTKVBodQRxU8mHfJqbdj9itqKPix47XRzGqJo1UkztXZVTDtlqC6n2XHssPke7/ALkbVWa0GnyjAsi08Ps6du9UzYWiR/lIPNVAPwnPN9forXEZVNKrURMwoVcK1LpqVNmL/V6tOsyrUpKzNkZWDAHKRpdrZuJtDNQNMnrU2NvyuSR78w9JZS8x7Y7ZtH0VE99cX7HPNxfo6GFCqtKpRoiquIqHENTaviKtMHoQy0iUp0aZYuBmLFrXsAc3RbzGakwvjFDBCyioQWCEjMQLAkLxIFxr3yMmNhntNLZO2aWKoJXoNno1FzK1iNLkG4OoIIII7pE7x75UcIMt+mxbaUcJSOetVf7KhBqq34sdAL+ErO7m6u0MBh0XDYrDuWHSVcPjEdqdOs/WqdBUpEMFufZIIuCecA6FiMSqKWdgiKpZmYgBVUXJJPAAAm8xLilZQyEMrAMrKQQVIuCCOIIIMp+I3exeLGXaWKp/VvtYXAo9JKljfLVrVCajJpqoygyxGqFAAAAAAAGgAGgAHZAMe28blotbiRlH8WnwvIHZe7pxNRc1xh6Ysx4Z3Juyr4aKT+Ht4SO06DPVo0mFg75iOeUcT3aZpa6VIKAqgKoFgBoAOwSGmeLpTXksL9eX/orTrVssS6R9RAAAAAALADQADgBPURJiyIiIAiIgCIiAIiIAiIgCIiAIiIBixOFWopWoodTxDC8qO1dxmFzhmzD/AC3Nj/C3Pz9Zc4kkLZQ6IbaIWrxI5bhq1XB1g7oyH2WVhYMp4gHgeF7jmJecHtZKqhka4PqD2EcjJd6YIswBB4gi49Jof/X6F8y0wjdtMmnfxCkA+ckstjZy1hkNNE6eIvK9zycRInbmwcLjAoxdCnXy3ylwcy345WFmF7DgeUnDslO1vX/1PFTZqKLksfEgfKVy4QWydhYXCX+q4elQJFiaagMR2Fz1iO4mbwrkmygk92s0tpUWRrE6EZgOwEnT3Tc3epBs+bU9X01gGzT2c7e0Qg9TNqlRp0+HWf8AmP6L7pn+qL2T0MOvZfx1+MAreY1caxIJyUrAUzzPDrfxnWWHBUWVAHOY6nU3tfgLnjaQ+7/Wr4p/9QIPAFv0En5W03MXL1bf3wR19Z92IiJZJBERAEREAREQBERAEREAREQBERAEREARE08ajllsudNSRcDXle/EQDI+NX7PW8OHm3D5xTpFjmfyH9/328gPVKib3e2bkBwXw7++ZoBFbUw4aql+asPQj9Z8Sh0NVOxrofPh7wJlx7ftqQ7mPvX9J62yv7O/MG48tflAN+J8Vri/brPsAgN0NUqt21j8AfnJ+QG5h/Yt+9P9KSflbS/2YkdX5EIiJZJBERAEREAREQBERAEREAREQBERAEREAREQBERAIjaVS1dCfufOetoY4FCO6ZNqUAxA5207iWAX4maybLXPluzWYcewAMdB6ecAlsOtkUHiFA9BMkRAK7ucbLVXsq/K3/GWKRGx9mPSrVybdG7BlIN76seHK2a0l5X00XGtRfln/JHWsRwxERLBIIiIAiIgCIiAIiIAiIgCIiAIiIAiIgCIiAJixKkjq66gkXtccxeIgEeaGaqpSnky6tqovYGw0Outpgw9RNWOb6yb8CR1jyGtrREAmqd7C/Gwvbt5z1EQBERAEREAREQBERAEREAREQD/2Q=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7" descr="data:image/jpeg;base64,/9j/4AAQSkZJRgABAQAAAQABAAD/2wCEAAkGBhQSERUUEBISEA8WEhUQFRIQFRQQFhUUFBUVFRQUFRYYHCceFxkjGhIUHy8gIycpLCwtGCAxNTAqNSYrLCkBCQoKDgwOGg8PGiwkHyQsKiktMCwpLC8tMC0sNCwpLCwtKiopKSksKiksKiwtLCwsLyksLCwvLCksKSksLCw0LP/AABEIAOcA2gMBIgACEQEDEQH/xAAcAAEAAgMBAQEAAAAAAAAAAAAABQYDBAcCAQj/xABCEAACAQIDBAcEBwYGAgMAAAABAgADEQQSIQUGMUETIlFhcYGRMqGxwQcUQlJictEjc4KSsvAzU2OiwvFE4RUWQ//EABoBAQADAQEBAAAAAAAAAAAAAAADBAUCAQb/xAAuEQACAgEEAAQEBQUAAAAAAAAAAQIDEQQSITEiQVFhE0JxoQUygZHwIzOxwdH/2gAMAwEAAhEDEQA/AO4xEQBERAEREAREQBERAEREAREp++m8DKegpErpeow0OvBAeWmp8R3yO2xVx3MjsmoRyyU29vSlAWQrUrcMoNwve9uHhKVjN4K9U9eq1vuocg9F+cjrxMa3UTsfojMsvlNmXpm+81/Ezcwu3q9P2ar27GOcejXkfeJApNcpkSk10y9bD3yWoQlcCm50DD2Sew39k+6Wecel83S29npMtVutSXNmPOn2nwtb0mnpdS5PZMv0XuT2yJba+2Ew6ZnNydFQcWPd3d8pO0N7q9QnK3RL2U9D5tx9LTQ2rtJq9Vqjc9FH3VHAf3zvNO8rX6qU3iLwiC3USk8Loy1MS7as7sfxMT8TPVHG1EN0qOp/CzD4GYYlTL7K+WWjYm+bqwXEHOh0z2sy95txHv8AGXSjWVxmRgyngVII9RORze2Ttd8O+ZD1b9ZOTDv7++XaNY48T5Raq1LjxLk6jEw4TFLURXTVWAYefb3zNNdPPKNLsRET0CIiAIiIAiIgCIiAIiIAnLN5WP1utfjn91hb3WnU5Rt+9jEP06i6kBXtyYaKx7iLDyHbKesg5QyvIq6qLcMryKpeLzxefbzIwZZkEldn7KXI1SvmVV+zwPjG7NImoWy3AU68geU18XtaqxZXbTUFeU9SS5ZLFJLczZp4vDqGK0yzcg+omH/5JQHyJ0bMhpnKTlKta4t5SNvJbYOyun6btWizL+fTL8DPYpyeEFKUnhGrhatNRd1LtfQXsLdpm5UxeHZRemUa/BDbTxkSDF5xk5UsExV2bTel0lDNcGxQ6mRboVNmBB7DpMuH2g6CyMVF76cz3yW2mjVaCPYM49plIOnlPcJ9HeFJZXZBXn2ebz3SpliFUFmJsAOJJ4ATgiL/ALk1CcLY8BUcDw0PxJk/NHYmz+goJT+0BdiPvE3PvNvKb0+hqi4wSfobVaagkxERJTsREQBERAEREA+Zxe1xfjbnPsoOzqbuWrKf2wdnzd9+B7raW7JddnY4VqYddL6Ec1YaMp8DJrKthXpv+J5YNmIiQlgTy6AgggEEWIOoIPEET1PLuACSQABck6AAcyYBUNsbhAkthmC8+je9v4W5eB9ZVsZsSvS/xKTgdoGZf5luJbdr/SBTQlcOvSt983VPLm3uHfKxi97sTU41Sg7KX7P3jX3zLuVOfD37dGXd8HPh79uj1sjaQRKlNyVDDRhyNrSPTDsxsgLn8ALX9BJChhM1Fq+IZ3HBbsSSfEyOpYxkN6bPT/IzD3g6ynj1IJdLJtHY1cC5oVrfu2/SZdkbYbDGpYG7UyljpZvst5H4zA23cQRY16tvzt8b3mq4YpUqe0Kaio5J1y51UnvPWv5Gdr8y+HnIyk8wyZaGHZzZEZz2Ipb4TNV2bVT2qVVfFGHymHC7QqU/8Oo6fkYqD4gaGbFTbldvar1SO52HwnCUMc5yeLbjk1JMbOxYSi6i71H0CKCbX0kMXvxuT2nWSux6lQhlpVKlN1GYZXYKe4i9pzHs6rfJlwG6mIq/Y6NfvVer/t4+6XLYm7NPD9b26trFzy7lHL4yp4LfbEIbOVqjscZT/MvzBlr2PvVRr2W/R1fuPz/KeB+PdNDTKjPHfuXKPg5479yZiImkXhERAEREAREQBETFiq4RGc8FUsfIXg8bwVHdqqBWqL9ku4H8xmw2KODxJvf6vUPW55TycfPu8BIDZNcqwbne58+Mse1bVqffaaE44nz0zKqlmvjtcosqOCAQQQRcEagg8CJ6lB2Vtyphjl9ulf2Dy71PLw4S4bN21Srj9m3W5o2jDy5+IuJVsplD6F6rURs46fobxM5hvbvScQ5SmbYdTYW//Qj7R7R2Dz8LjvvtE0cG+U2ZyKQP5va/2hpygNMzUzf5UVtZa14EZc0+hpiDT7eUMGeWzYlbpMK6MgdUBtrqTxAlb1udCO7XSZ9l7XegxKWIPFTwMsdOp9bw75ciVSeA04cATx1nmCwsWJLzRVc039l1AVr0ja1bC1qWunWyFlPqvvmVN161mJCggXAvcmaC4KpcjI1xx0I4RFuDTRGlKLy0eBPt57wmEapfIMxAzWHEjumfCbJqVGyhCvaWBAE4weJN9GuBflLDsJ3FCrlUKQLhiOOmo7582JsSpTq5qlggBB1BvNba+3XJemhHR3tdRYkT1LHJPFbFukRGafQ08Xn284wVy97obzGoRRrG726jni1vst3258/jbJxujWKsGU2ZSGB7CDcGdWwm16b00csAWRWt2ZgDb3zV0t25bZeRp6a3csS8jeiIl0uCIiAIiIAlb312jlpCkD1nNz3ID8zYeRlgxFcIpZjZVBYnuE5ntLHmtVao3M6DsUcB/ffLOnr3Sz6FLWW7IbV2xhZMYfEm1pEYcSRorLk+TOqeDziaN9ZH1cOQbi4I1BGhHhJtaN55qYOcqeDuVeSu7e2tWqURTqPnRXDAt7QNmHtcx1uesrwaW/H7NzKQeBlTxWEambMPA8j4GZGvp8W+K4IJbvmPmafQ0whp6DTMweGYNPdOsVN1JU9xImuGnrNOWj3Jv4falVGzK7A87m9/WS+xMZVxFcZ3ZkRHrMOAsim17fiKytBp0XYmwzhcBXqVBas9B2IPFVCMVXx5n05SSqvdL6FihSlL2XJQcDjWAVkYqbDUe+S43pr2tmHjbWfcBuwX2ctekL1FepmUcWQNa47xY+RPYJChpHODizjx149zaONc3BdrHUi5mMNMQM+5pFg4yZc0+3mINPuaeYBlvLBhNnVjTQgNlKKR4EC00tgbvVMS4sCtK/WqHQAcwva39mdTpUgqhVFlUBQOwAWAlvT0OeWy5p6XPl9HuIiahqCIiAIiaW2NpChSZzqRoo7WPAf3yBnqTbwjyUlFZZXN9Nr3IoIdBZqlu3iq/P0lWE9VKhYlmN2JLEnmTqTPKzXrgoRwfO22Oye5m7hxJXDU5GYYSZwiyKbLFSN3D0JtfU59woklTWU5SwaMIJogMTgZB7R2YGBBGhFpd8RQkPjMNJIWZ4ZDbSjluO2a9I6i68mHz7JqXl/xuGkHXwSX1RfSVpfh6lzB/uZk47WV4NNvZ+zqtdstGm1Q/hFwPE8B5mTFHB0/uL6X+Mte7W3ujtRq26M6I3DKeSt3dh5eHCN/h0kstndUYyliTwhutuIKJFXE2esNVQaqh7T95vcO/jJffCrlwVfvp5P5yF/5SZlZ+kKtbCZfvVFHpd/+Ikckq63g2XCNVbUTa3Ko5cDRHarP/M7N85Fby7hioTUw1kqHVqZ0Vj2qfsn3eEs+ysP0dCkn3aaL6KAZtT34alFJnrqjKCjI4njdn1KLZa1NqZ/ELA+B4HyM1wZ3KpTDCzAMDxBFx6SNrbr4VtTh6V+5Qv8ATaVpaX0ZTlon8rOQ3ktsLd2rimGUFaV+tVI6oHO33j3DztOk0N2cMhuuHpX7Sob43kkBbhoIjpOfEzqGi58TMeFwy00VEFlVQoHcBYTLES8aAiIgCIiAJRN79pdJW6NT1Keni59o+XD1lw2tjuhovU5hdB2sdFHqRObWPEm5OpJ5k8TLmlhzuZna6zCUEYzCQ0JL5k+Zv4aS+FaQ9AySw7yvNFypk3h6kkaVaQlGrNynXlSUTQhMknqSOxU99NMFapPIrB1OWURWMSQWLST+JMh8WsuVszbkRWexm3ScMLGaNcT5h69jLLWUUVLDwdC3T2waimlUN6iDQniycPUaD0mlvmvSV8NR7XzHwLKvwzyBweMNN0qrxU3I7RwYeYvLBQYV9pZ1OZKdMEH+HT31D6TD/EIbcJfM0v8Apr02/Er2PvK/YtcREGkIiIAiIgCIiAIiIAiIgFW31xX+HSHaajeXVX4t6SrPJbeStmxT9ihUHkoJ97GRFUzUpjiCRhaiW6yT/nBgcwrTG7Tyryxgp5JCi8kKFSRFF5vUakikixXIl6VWbC1pGU6szLVkDiW4zJEVp4erPFPC1G4I58iPjPTbNrf5Z936zjhEvifkaldpGYmSWJoOvtKy+IIHrIyuZNAq2EViRNMnWb+IE0agluJnT7JHB1LiW/cfCgLUfmSE8ABc/wBQ9JSMCZddxn1rL+7b1zA/ATF1f9TUKK6gsv6vhfY0tE/Es+Za4iJGbQiIgCIiAIiIAiIgCIiAc42i18RW/euPQ2+U0q83dqLbFVh/qE/zdb5zSxAmxDpHztnb+rI+q08K0+1piBlhFNvk3aTzdw12ICgljoANST3CR2FQswVQWYkAAcyeE6Xu/u+uHW5s1YjrN2fhXu+MrX2KtF3S0ytfHRobN3XJANY5fwLx8z+nrJ/D4FKfsKF7+frxmeJlyslLs3IVRh0hEROCUESH2pu1TqglP2b9q8D4r+k0N698VwuYBqdPo0WpWr18zU6KuStNRTQhq1VyrWpqRopJI6oau7ufSulcuwr08TTpgvWQUKmErUqQIDV1VqjrWRb3ZQQwFzrop6jJxeUcThGaxJGptTBPScpUFmHoR2g8xIupOp7wbHGJpWFukAzU27+y/Yf0PKcuemc2W1je1jyPO81ablKLk+MdmBq6HVLC6fRs4JbLftMuG4w61Y91Mf1yoO1iFHAD/qXrcjDWoM5+3UJHgtl+IaZlWZVSvl3N5/Ty+yLGlX9VRXkWKIiRm0IiIAiIgCIiAIiIAiIgFE3toZMVm5VEVvNeqfcF9ZE1hpLjvns/PRFRfapHN/AdH+APlKarXE06ZboL9jD1MNtjXryR1dZrTfxCTSYS5FmdNclz+j7ZV81dhwPRp4267e8D1lzr4hUGZ2VF+85Cj1Mjt18PkwlEdqBz4v1j/VOIfSJv7VovRZKdKpia9BcYa2IpriOhpVixo4egjgogVAMzWu7G8xr57ptn0umrVdSX6n6CRwQCCCDqCNQR3Gepxb6KN9Wrgv0aUWSvQoYhKCinRrJimNKlWFIdWnWWqFzMtgysbgkLbtMhLAiJ8vAOP/S5u3WxK16NBS9c4intCnTGhr0lwy4aotO/t1KbJmKj7NUHnrR/o83OxeHrnEYihUogU61CjRrqab4mvXpPSSkiNZivXLM1rKqEk2Bt+jdpbMpV0yV6a1UuGAcXsw4Mp4qwubEaiauA2BQoMXp0x0pGXpHZqtTL93pKhLBdBpe0A28Bh+io06ZObJTSnmPPKoW/naUXefBrTxTuODKKluwm4b1K385e3qTmu8ONNRy3JmNvyrYAehEjnum1RH5+H9FyylrWlDL8jSwdNqjgKLuzBQO8mwnWsDhBSppTXgqhfG3E+Z1lS3D2H/5DjtFMH0Z/iB590ukv6mayoR6RHoKnGO+Xb/n3EREqGiIiIAiIgCIiAIiIAiIgHxlBFjqDoQeyc521so4aqV16JrtTPdzU94/Qzo81dp7NSvTKVBodQRxU8mHfJqbdj9itqKPix47XRzGqJo1UkztXZVTDtlqC6n2XHssPke7/ALkbVWa0GnyjAsi08Ps6du9UzYWiR/lIPNVAPwnPN9forXEZVNKrURMwoVcK1LpqVNmL/V6tOsyrUpKzNkZWDAHKRpdrZuJtDNQNMnrU2NvyuSR78w9JZS8x7Y7ZtH0VE99cX7HPNxfo6GFCqtKpRoiquIqHENTaviKtMHoQy0iUp0aZYuBmLFrXsAc3RbzGakwvjFDBCyioQWCEjMQLAkLxIFxr3yMmNhntNLZO2aWKoJXoNno1FzK1iNLkG4OoIIII7pE7x75UcIMt+mxbaUcJSOetVf7KhBqq34sdAL+ErO7m6u0MBh0XDYrDuWHSVcPjEdqdOs/WqdBUpEMFufZIIuCecA6FiMSqKWdgiKpZmYgBVUXJJPAAAm8xLilZQyEMrAMrKQQVIuCCOIIIMp+I3exeLGXaWKp/VvtYXAo9JKljfLVrVCajJpqoygyxGqFAAAAAAAGgAGgAHZAMe28blotbiRlH8WnwvIHZe7pxNRc1xh6Ysx4Z3Juyr4aKT+Ht4SO06DPVo0mFg75iOeUcT3aZpa6VIKAqgKoFgBoAOwSGmeLpTXksL9eX/orTrVssS6R9RAAAAAALADQADgBPURJiyIiIAiIgCIiAIiIAiIgCIiAIiIBixOFWopWoodTxDC8qO1dxmFzhmzD/AC3Nj/C3Pz9Zc4kkLZQ6IbaIWrxI5bhq1XB1g7oyH2WVhYMp4gHgeF7jmJecHtZKqhka4PqD2EcjJd6YIswBB4gi49Jof/X6F8y0wjdtMmnfxCkA+ckstjZy1hkNNE6eIvK9zycRInbmwcLjAoxdCnXy3ylwcy345WFmF7DgeUnDslO1vX/1PFTZqKLksfEgfKVy4QWydhYXCX+q4elQJFiaagMR2Fz1iO4mbwrkmygk92s0tpUWRrE6EZgOwEnT3Tc3epBs+bU9X01gGzT2c7e0Qg9TNqlRp0+HWf8AmP6L7pn+qL2T0MOvZfx1+MAreY1caxIJyUrAUzzPDrfxnWWHBUWVAHOY6nU3tfgLnjaQ+7/Wr4p/9QIPAFv0En5W03MXL1bf3wR19Z92IiJZJBERAEREAREQBERAEREAREQBERAEREARE08ajllsudNSRcDXle/EQDI+NX7PW8OHm3D5xTpFjmfyH9/328gPVKib3e2bkBwXw7++ZoBFbUw4aql+asPQj9Z8Sh0NVOxrofPh7wJlx7ftqQ7mPvX9J62yv7O/MG48tflAN+J8Vri/brPsAgN0NUqt21j8AfnJ+QG5h/Yt+9P9KSflbS/2YkdX5EIiJZJBERAEREAREQBERAEREAREQBERAEREAREQBERAIjaVS1dCfufOetoY4FCO6ZNqUAxA5207iWAX4maybLXPluzWYcewAMdB6ecAlsOtkUHiFA9BMkRAK7ucbLVXsq/K3/GWKRGx9mPSrVybdG7BlIN76seHK2a0l5X00XGtRfln/JHWsRwxERLBIIiIAiIgCIiAIiIAiIgCIiAIiIAiIgCIiAJixKkjq66gkXtccxeIgEeaGaqpSnky6tqovYGw0Outpgw9RNWOb6yb8CR1jyGtrREAmqd7C/Gwvbt5z1EQBERAEREAREQBERAEREAREQD/2Q=="/>
          <p:cNvSpPr>
            <a:spLocks noChangeAspect="1" noChangeArrowheads="1"/>
          </p:cNvSpPr>
          <p:nvPr/>
        </p:nvSpPr>
        <p:spPr bwMode="auto">
          <a:xfrm>
            <a:off x="328613" y="-30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AutoShape 9" descr="data:image/jpeg;base64,/9j/4AAQSkZJRgABAQAAAQABAAD/2wCEAAkGBhQSERUUEBISEA8WEhUQFRIQFRQQFhUUFBUVFRQUFRYYHCceFxkjGhIUHy8gIycpLCwtGCAxNTAqNSYrLCkBCQoKDgwOGg8PGiwkHyQsKiktMCwpLC8tMC0sNCwpLCwtKiopKSksKiksKiwtLCwsLyksLCwvLCksKSksLCw0LP/AABEIAOcA2gMBIgACEQEDEQH/xAAcAAEAAgMBAQEAAAAAAAAAAAAABQYDBAcCAQj/xABCEAACAQIDBAcEBwYGAgMAAAABAgADEQQSIQUGMUETIlFhcYGRMqGxwQcUQlJictEjc4KSsvAzU2OiwvFE4RUWQ//EABoBAQADAQEBAAAAAAAAAAAAAAADBAUCAQb/xAAuEQACAgEEAAQEBQUAAAAAAAAAAQIDEQQSITEiQVFhE0JxoQUygZHwIzOxwdH/2gAMAwEAAhEDEQA/AO4xEQBERAEREAREQBERAEREAREp++m8DKegpErpeow0OvBAeWmp8R3yO2xVx3MjsmoRyyU29vSlAWQrUrcMoNwve9uHhKVjN4K9U9eq1vuocg9F+cjrxMa3UTsfojMsvlNmXpm+81/Ezcwu3q9P2ar27GOcejXkfeJApNcpkSk10y9bD3yWoQlcCm50DD2Sew39k+6Wecel83S29npMtVutSXNmPOn2nwtb0mnpdS5PZMv0XuT2yJba+2Ew6ZnNydFQcWPd3d8pO0N7q9QnK3RL2U9D5tx9LTQ2rtJq9Vqjc9FH3VHAf3zvNO8rX6qU3iLwiC3USk8Loy1MS7as7sfxMT8TPVHG1EN0qOp/CzD4GYYlTL7K+WWjYm+bqwXEHOh0z2sy95txHv8AGXSjWVxmRgyngVII9RORze2Ttd8O+ZD1b9ZOTDv7++XaNY48T5Raq1LjxLk6jEw4TFLURXTVWAYefb3zNNdPPKNLsRET0CIiAIiIAiIgCIiAIiIAnLN5WP1utfjn91hb3WnU5Rt+9jEP06i6kBXtyYaKx7iLDyHbKesg5QyvIq6qLcMryKpeLzxefbzIwZZkEldn7KXI1SvmVV+zwPjG7NImoWy3AU68geU18XtaqxZXbTUFeU9SS5ZLFJLczZp4vDqGK0yzcg+omH/5JQHyJ0bMhpnKTlKta4t5SNvJbYOyun6btWizL+fTL8DPYpyeEFKUnhGrhatNRd1LtfQXsLdpm5UxeHZRemUa/BDbTxkSDF5xk5UsExV2bTel0lDNcGxQ6mRboVNmBB7DpMuH2g6CyMVF76cz3yW2mjVaCPYM49plIOnlPcJ9HeFJZXZBXn2ebz3SpliFUFmJsAOJJ4ATgiL/ALk1CcLY8BUcDw0PxJk/NHYmz+goJT+0BdiPvE3PvNvKb0+hqi4wSfobVaagkxERJTsREQBERAEREA+Zxe1xfjbnPsoOzqbuWrKf2wdnzd9+B7raW7JddnY4VqYddL6Ec1YaMp8DJrKthXpv+J5YNmIiQlgTy6AgggEEWIOoIPEET1PLuACSQABck6AAcyYBUNsbhAkthmC8+je9v4W5eB9ZVsZsSvS/xKTgdoGZf5luJbdr/SBTQlcOvSt983VPLm3uHfKxi97sTU41Sg7KX7P3jX3zLuVOfD37dGXd8HPh79uj1sjaQRKlNyVDDRhyNrSPTDsxsgLn8ALX9BJChhM1Fq+IZ3HBbsSSfEyOpYxkN6bPT/IzD3g6ynj1IJdLJtHY1cC5oVrfu2/SZdkbYbDGpYG7UyljpZvst5H4zA23cQRY16tvzt8b3mq4YpUqe0Kaio5J1y51UnvPWv5Gdr8y+HnIyk8wyZaGHZzZEZz2Ipb4TNV2bVT2qVVfFGHymHC7QqU/8Oo6fkYqD4gaGbFTbldvar1SO52HwnCUMc5yeLbjk1JMbOxYSi6i71H0CKCbX0kMXvxuT2nWSux6lQhlpVKlN1GYZXYKe4i9pzHs6rfJlwG6mIq/Y6NfvVer/t4+6XLYm7NPD9b26trFzy7lHL4yp4LfbEIbOVqjscZT/MvzBlr2PvVRr2W/R1fuPz/KeB+PdNDTKjPHfuXKPg5479yZiImkXhERAEREAREQBETFiq4RGc8FUsfIXg8bwVHdqqBWqL9ku4H8xmw2KODxJvf6vUPW55TycfPu8BIDZNcqwbne58+Mse1bVqffaaE44nz0zKqlmvjtcosqOCAQQQRcEagg8CJ6lB2Vtyphjl9ulf2Dy71PLw4S4bN21Srj9m3W5o2jDy5+IuJVsplD6F6rURs46fobxM5hvbvScQ5SmbYdTYW//Qj7R7R2Dz8LjvvtE0cG+U2ZyKQP5va/2hpygNMzUzf5UVtZa14EZc0+hpiDT7eUMGeWzYlbpMK6MgdUBtrqTxAlb1udCO7XSZ9l7XegxKWIPFTwMsdOp9bw75ciVSeA04cATx1nmCwsWJLzRVc039l1AVr0ja1bC1qWunWyFlPqvvmVN161mJCggXAvcmaC4KpcjI1xx0I4RFuDTRGlKLy0eBPt57wmEapfIMxAzWHEjumfCbJqVGyhCvaWBAE4weJN9GuBflLDsJ3FCrlUKQLhiOOmo7582JsSpTq5qlggBB1BvNba+3XJemhHR3tdRYkT1LHJPFbFukRGafQ08Xn284wVy97obzGoRRrG726jni1vst3258/jbJxujWKsGU2ZSGB7CDcGdWwm16b00csAWRWt2ZgDb3zV0t25bZeRp6a3csS8jeiIl0uCIiAIiIAlb312jlpCkD1nNz3ID8zYeRlgxFcIpZjZVBYnuE5ntLHmtVao3M6DsUcB/ffLOnr3Sz6FLWW7IbV2xhZMYfEm1pEYcSRorLk+TOqeDziaN9ZH1cOQbi4I1BGhHhJtaN55qYOcqeDuVeSu7e2tWqURTqPnRXDAt7QNmHtcx1uesrwaW/H7NzKQeBlTxWEambMPA8j4GZGvp8W+K4IJbvmPmafQ0whp6DTMweGYNPdOsVN1JU9xImuGnrNOWj3Jv4falVGzK7A87m9/WS+xMZVxFcZ3ZkRHrMOAsim17fiKytBp0XYmwzhcBXqVBas9B2IPFVCMVXx5n05SSqvdL6FihSlL2XJQcDjWAVkYqbDUe+S43pr2tmHjbWfcBuwX2ctekL1FepmUcWQNa47xY+RPYJChpHODizjx149zaONc3BdrHUi5mMNMQM+5pFg4yZc0+3mINPuaeYBlvLBhNnVjTQgNlKKR4EC00tgbvVMS4sCtK/WqHQAcwva39mdTpUgqhVFlUBQOwAWAlvT0OeWy5p6XPl9HuIiahqCIiAIiaW2NpChSZzqRoo7WPAf3yBnqTbwjyUlFZZXN9Nr3IoIdBZqlu3iq/P0lWE9VKhYlmN2JLEnmTqTPKzXrgoRwfO22Oye5m7hxJXDU5GYYSZwiyKbLFSN3D0JtfU59woklTWU5SwaMIJogMTgZB7R2YGBBGhFpd8RQkPjMNJIWZ4ZDbSjluO2a9I6i68mHz7JqXl/xuGkHXwSX1RfSVpfh6lzB/uZk47WV4NNvZ+zqtdstGm1Q/hFwPE8B5mTFHB0/uL6X+Mte7W3ujtRq26M6I3DKeSt3dh5eHCN/h0kstndUYyliTwhutuIKJFXE2esNVQaqh7T95vcO/jJffCrlwVfvp5P5yF/5SZlZ+kKtbCZfvVFHpd/+Ikckq63g2XCNVbUTa3Ko5cDRHarP/M7N85Fby7hioTUw1kqHVqZ0Vj2qfsn3eEs+ysP0dCkn3aaL6KAZtT34alFJnrqjKCjI4njdn1KLZa1NqZ/ELA+B4HyM1wZ3KpTDCzAMDxBFx6SNrbr4VtTh6V+5Qv8ATaVpaX0ZTlon8rOQ3ktsLd2rimGUFaV+tVI6oHO33j3DztOk0N2cMhuuHpX7Sob43kkBbhoIjpOfEzqGi58TMeFwy00VEFlVQoHcBYTLES8aAiIgCIiAJRN79pdJW6NT1Keni59o+XD1lw2tjuhovU5hdB2sdFHqRObWPEm5OpJ5k8TLmlhzuZna6zCUEYzCQ0JL5k+Zv4aS+FaQ9AySw7yvNFypk3h6kkaVaQlGrNynXlSUTQhMknqSOxU99NMFapPIrB1OWURWMSQWLST+JMh8WsuVszbkRWexm3ScMLGaNcT5h69jLLWUUVLDwdC3T2waimlUN6iDQniycPUaD0mlvmvSV8NR7XzHwLKvwzyBweMNN0qrxU3I7RwYeYvLBQYV9pZ1OZKdMEH+HT31D6TD/EIbcJfM0v8Apr02/Er2PvK/YtcREGkIiIAiIgCIiAIiIAiIgFW31xX+HSHaajeXVX4t6SrPJbeStmxT9ihUHkoJ97GRFUzUpjiCRhaiW6yT/nBgcwrTG7Tyryxgp5JCi8kKFSRFF5vUakikixXIl6VWbC1pGU6szLVkDiW4zJEVp4erPFPC1G4I58iPjPTbNrf5Z936zjhEvifkaldpGYmSWJoOvtKy+IIHrIyuZNAq2EViRNMnWb+IE0agluJnT7JHB1LiW/cfCgLUfmSE8ABc/wBQ9JSMCZddxn1rL+7b1zA/ATF1f9TUKK6gsv6vhfY0tE/Es+Za4iJGbQiIgCIiAIiIAiIgCIiAc42i18RW/euPQ2+U0q83dqLbFVh/qE/zdb5zSxAmxDpHztnb+rI+q08K0+1piBlhFNvk3aTzdw12ICgljoANST3CR2FQswVQWYkAAcyeE6Xu/u+uHW5s1YjrN2fhXu+MrX2KtF3S0ytfHRobN3XJANY5fwLx8z+nrJ/D4FKfsKF7+frxmeJlyslLs3IVRh0hEROCUESH2pu1TqglP2b9q8D4r+k0N698VwuYBqdPo0WpWr18zU6KuStNRTQhq1VyrWpqRopJI6oau7ufSulcuwr08TTpgvWQUKmErUqQIDV1VqjrWRb3ZQQwFzrop6jJxeUcThGaxJGptTBPScpUFmHoR2g8xIupOp7wbHGJpWFukAzU27+y/Yf0PKcuemc2W1je1jyPO81ablKLk+MdmBq6HVLC6fRs4JbLftMuG4w61Y91Mf1yoO1iFHAD/qXrcjDWoM5+3UJHgtl+IaZlWZVSvl3N5/Ty+yLGlX9VRXkWKIiRm0IiIAiIgCIiAIiIAiIgFE3toZMVm5VEVvNeqfcF9ZE1hpLjvns/PRFRfapHN/AdH+APlKarXE06ZboL9jD1MNtjXryR1dZrTfxCTSYS5FmdNclz+j7ZV81dhwPRp4267e8D1lzr4hUGZ2VF+85Cj1Mjt18PkwlEdqBz4v1j/VOIfSJv7VovRZKdKpia9BcYa2IpriOhpVixo4egjgogVAMzWu7G8xr57ptn0umrVdSX6n6CRwQCCCDqCNQR3Gepxb6KN9Wrgv0aUWSvQoYhKCinRrJimNKlWFIdWnWWqFzMtgysbgkLbtMhLAiJ8vAOP/S5u3WxK16NBS9c4intCnTGhr0lwy4aotO/t1KbJmKj7NUHnrR/o83OxeHrnEYihUogU61CjRrqab4mvXpPSSkiNZivXLM1rKqEk2Bt+jdpbMpV0yV6a1UuGAcXsw4Mp4qwubEaiauA2BQoMXp0x0pGXpHZqtTL93pKhLBdBpe0A28Bh+io06ZObJTSnmPPKoW/naUXefBrTxTuODKKluwm4b1K385e3qTmu8ONNRy3JmNvyrYAehEjnum1RH5+H9FyylrWlDL8jSwdNqjgKLuzBQO8mwnWsDhBSppTXgqhfG3E+Z1lS3D2H/5DjtFMH0Z/iB590ukv6mayoR6RHoKnGO+Xb/n3EREqGiIiIAiIgCIiAIiIAiIgHxlBFjqDoQeyc521so4aqV16JrtTPdzU94/Qzo81dp7NSvTKVBodQRxU8mHfJqbdj9itqKPix47XRzGqJo1UkztXZVTDtlqC6n2XHssPke7/ALkbVWa0GnyjAsi08Ps6du9UzYWiR/lIPNVAPwnPN9forXEZVNKrURMwoVcK1LpqVNmL/V6tOsyrUpKzNkZWDAHKRpdrZuJtDNQNMnrU2NvyuSR78w9JZS8x7Y7ZtH0VE99cX7HPNxfo6GFCqtKpRoiquIqHENTaviKtMHoQy0iUp0aZYuBmLFrXsAc3RbzGakwvjFDBCyioQWCEjMQLAkLxIFxr3yMmNhntNLZO2aWKoJXoNno1FzK1iNLkG4OoIIII7pE7x75UcIMt+mxbaUcJSOetVf7KhBqq34sdAL+ErO7m6u0MBh0XDYrDuWHSVcPjEdqdOs/WqdBUpEMFufZIIuCecA6FiMSqKWdgiKpZmYgBVUXJJPAAAm8xLilZQyEMrAMrKQQVIuCCOIIIMp+I3exeLGXaWKp/VvtYXAo9JKljfLVrVCajJpqoygyxGqFAAAAAAAGgAGgAHZAMe28blotbiRlH8WnwvIHZe7pxNRc1xh6Ysx4Z3Juyr4aKT+Ht4SO06DPVo0mFg75iOeUcT3aZpa6VIKAqgKoFgBoAOwSGmeLpTXksL9eX/orTrVssS6R9RAAAAAALADQADgBPURJiyIiIAiIgCIiAIiIAiIgCIiAIiIBixOFWopWoodTxDC8qO1dxmFzhmzD/AC3Nj/C3Pz9Zc4kkLZQ6IbaIWrxI5bhq1XB1g7oyH2WVhYMp4gHgeF7jmJecHtZKqhka4PqD2EcjJd6YIswBB4gi49Jof/X6F8y0wjdtMmnfxCkA+ckstjZy1hkNNE6eIvK9zycRInbmwcLjAoxdCnXy3ylwcy345WFmF7DgeUnDslO1vX/1PFTZqKLksfEgfKVy4QWydhYXCX+q4elQJFiaagMR2Fz1iO4mbwrkmygk92s0tpUWRrE6EZgOwEnT3Tc3epBs+bU9X01gGzT2c7e0Qg9TNqlRp0+HWf8AmP6L7pn+qL2T0MOvZfx1+MAreY1caxIJyUrAUzzPDrfxnWWHBUWVAHOY6nU3tfgLnjaQ+7/Wr4p/9QIPAFv0En5W03MXL1bf3wR19Z92IiJZJBERAEREAREQBERAEREAREQBERAEREARE08ajllsudNSRcDXle/EQDI+NX7PW8OHm3D5xTpFjmfyH9/328gPVKib3e2bkBwXw7++ZoBFbUw4aql+asPQj9Z8Sh0NVOxrofPh7wJlx7ftqQ7mPvX9J62yv7O/MG48tflAN+J8Vri/brPsAgN0NUqt21j8AfnJ+QG5h/Yt+9P9KSflbS/2YkdX5EIiJZJBERAEREAREQBERAEREAREQBERAEREAREQBERAIjaVS1dCfufOetoY4FCO6ZNqUAxA5207iWAX4maybLXPluzWYcewAMdB6ecAlsOtkUHiFA9BMkRAK7ucbLVXsq/K3/GWKRGx9mPSrVybdG7BlIN76seHK2a0l5X00XGtRfln/JHWsRwxERLBIIiIAiIgCIiAIiIAiIgCIiAIiIAiIgCIiAJixKkjq66gkXtccxeIgEeaGaqpSnky6tqovYGw0Outpgw9RNWOb6yb8CR1jyGtrREAmqd7C/Gwvbt5z1EQBERAEREAREQBERAEREAREQD/2Q=="/>
          <p:cNvSpPr>
            <a:spLocks noChangeAspect="1" noChangeArrowheads="1"/>
          </p:cNvSpPr>
          <p:nvPr/>
        </p:nvSpPr>
        <p:spPr bwMode="auto">
          <a:xfrm>
            <a:off x="481013" y="1222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24" y="3925626"/>
            <a:ext cx="2287568" cy="241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56" y="4040117"/>
            <a:ext cx="3312368" cy="148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2" descr="https://encrypted-tbn0.gstatic.com/images?q=tbn:ANd9GcSJbU7yApvI0EmT6mIv8hMuGzNjG_OZIeigans2kAQ1dAmU0URv8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541" y="406221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28613" y="119675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井上社長</a:t>
            </a:r>
            <a:endParaRPr kumimoji="1" lang="ja-JP" altLang="en-US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132" y="874942"/>
            <a:ext cx="1770534" cy="236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円形吹き出し 13"/>
          <p:cNvSpPr/>
          <p:nvPr/>
        </p:nvSpPr>
        <p:spPr>
          <a:xfrm>
            <a:off x="5364088" y="978986"/>
            <a:ext cx="3223718" cy="2017966"/>
          </a:xfrm>
          <a:prstGeom prst="wedgeEllipseCallout">
            <a:avLst>
              <a:gd name="adj1" fmla="val -73308"/>
              <a:gd name="adj2" fmla="val -27711"/>
            </a:avLst>
          </a:prstGeom>
          <a:solidFill>
            <a:srgbClr val="FCFAA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暗黙知と戦略技能の伝承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43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4F51-D56F-4D86-8406-F29F9F3D422A}" type="datetime1">
              <a:rPr lang="ja-JP" altLang="en-US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F160E7-A271-47E9-AD67-6F59BFB25651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/>
              <a:t>フッター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457200"/>
          </a:xfrm>
        </p:spPr>
        <p:txBody>
          <a:bodyPr/>
          <a:lstStyle/>
          <a:p>
            <a:r>
              <a:rPr kumimoji="1" lang="ja-JP" altLang="en-US" sz="3600" dirty="0" smtClean="0"/>
              <a:t>ケース：ダイキン工業　井上社長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1052736"/>
            <a:ext cx="6008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/>
              <a:t>世界最適</a:t>
            </a:r>
            <a:r>
              <a:rPr lang="ja-JP" altLang="en-US" sz="4000" dirty="0" smtClean="0"/>
              <a:t>のモノ作り体制へ</a:t>
            </a:r>
            <a:endParaRPr kumimoji="1" lang="ja-JP" altLang="en-US" sz="4000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754" y="4221087"/>
            <a:ext cx="207645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右矢印 2"/>
          <p:cNvSpPr/>
          <p:nvPr/>
        </p:nvSpPr>
        <p:spPr>
          <a:xfrm>
            <a:off x="1835696" y="2278275"/>
            <a:ext cx="941487" cy="6233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39508" y="2205249"/>
            <a:ext cx="3964547" cy="769441"/>
          </a:xfrm>
          <a:prstGeom prst="rect">
            <a:avLst/>
          </a:prstGeom>
          <a:solidFill>
            <a:srgbClr val="FCFAA4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4400" dirty="0" smtClean="0"/>
              <a:t>最寄化を進める</a:t>
            </a:r>
            <a:endParaRPr kumimoji="1" lang="ja-JP" altLang="en-US" sz="4400" dirty="0"/>
          </a:p>
        </p:txBody>
      </p:sp>
      <p:sp>
        <p:nvSpPr>
          <p:cNvPr id="9" name="下矢印 8"/>
          <p:cNvSpPr/>
          <p:nvPr/>
        </p:nvSpPr>
        <p:spPr>
          <a:xfrm>
            <a:off x="4422264" y="3491095"/>
            <a:ext cx="158417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23728" y="4581128"/>
            <a:ext cx="6721712" cy="1200329"/>
          </a:xfrm>
          <a:prstGeom prst="rect">
            <a:avLst/>
          </a:prstGeom>
          <a:solidFill>
            <a:srgbClr val="FCFAA4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 smtClean="0"/>
              <a:t>現地の従業員に</a:t>
            </a:r>
            <a:endParaRPr kumimoji="1" lang="en-US" altLang="ja-JP" sz="3600" dirty="0" smtClean="0"/>
          </a:p>
          <a:p>
            <a:pPr algn="ctr"/>
            <a:r>
              <a:rPr lang="ja-JP" altLang="en-US" sz="3600" dirty="0"/>
              <a:t>暗黙</a:t>
            </a:r>
            <a:r>
              <a:rPr lang="ja-JP" altLang="en-US" sz="3600" dirty="0" smtClean="0"/>
              <a:t>知を伝えなければならない！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95524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457200"/>
          </a:xfrm>
        </p:spPr>
        <p:txBody>
          <a:bodyPr/>
          <a:lstStyle/>
          <a:p>
            <a:r>
              <a:rPr kumimoji="1" lang="ja-JP" altLang="en-US" sz="3600" dirty="0" smtClean="0"/>
              <a:t>ところで・・・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1059592"/>
            <a:ext cx="8238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/>
              <a:t>ダイキン工業の</a:t>
            </a:r>
            <a:r>
              <a:rPr kumimoji="1" lang="ja-JP" altLang="en-US" sz="3600" dirty="0" smtClean="0"/>
              <a:t>暗黙知とは何でしょうか？</a:t>
            </a:r>
            <a:endParaRPr kumimoji="1" lang="ja-JP" altLang="en-US" sz="3600" dirty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1126893" y="1759747"/>
            <a:ext cx="6879257" cy="3626587"/>
            <a:chOff x="1256603" y="1899356"/>
            <a:chExt cx="6879257" cy="3626587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1256603" y="1899356"/>
              <a:ext cx="513634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4000" dirty="0" smtClean="0"/>
                <a:t>高度なロウ付けや溶接</a:t>
              </a:r>
              <a:endParaRPr kumimoji="1" lang="ja-JP" altLang="en-US" sz="4000" dirty="0"/>
            </a:p>
          </p:txBody>
        </p:sp>
        <p:cxnSp>
          <p:nvCxnSpPr>
            <p:cNvPr id="11" name="直線コネクタ 10"/>
            <p:cNvCxnSpPr/>
            <p:nvPr/>
          </p:nvCxnSpPr>
          <p:spPr>
            <a:xfrm>
              <a:off x="1256603" y="2607242"/>
              <a:ext cx="1515197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1987578" y="2607242"/>
              <a:ext cx="26627" cy="276161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>
              <a:off x="1960953" y="3429000"/>
              <a:ext cx="594823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/>
            <p:cNvSpPr txBox="1"/>
            <p:nvPr/>
          </p:nvSpPr>
          <p:spPr>
            <a:xfrm>
              <a:off x="2771800" y="3136612"/>
              <a:ext cx="4788490" cy="584775"/>
            </a:xfrm>
            <a:prstGeom prst="rect">
              <a:avLst/>
            </a:prstGeom>
            <a:solidFill>
              <a:srgbClr val="99FF99"/>
            </a:solidFill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 smtClean="0"/>
                <a:t>①作業と作業のなめらかさ</a:t>
              </a:r>
              <a:endParaRPr kumimoji="1" lang="ja-JP" altLang="en-US" sz="3200" dirty="0"/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1987578" y="4509120"/>
              <a:ext cx="568198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/>
            <p:cNvSpPr txBox="1"/>
            <p:nvPr/>
          </p:nvSpPr>
          <p:spPr>
            <a:xfrm>
              <a:off x="2771800" y="4134245"/>
              <a:ext cx="3589444" cy="584775"/>
            </a:xfrm>
            <a:prstGeom prst="rect">
              <a:avLst/>
            </a:prstGeom>
            <a:solidFill>
              <a:srgbClr val="99FF99"/>
            </a:solidFill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 smtClean="0"/>
                <a:t>②ミスった時の対応</a:t>
              </a:r>
              <a:endParaRPr kumimoji="1" lang="ja-JP" altLang="en-US" sz="3200" dirty="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1987578" y="5368860"/>
              <a:ext cx="594823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2752655" y="4941168"/>
              <a:ext cx="5383205" cy="584775"/>
            </a:xfrm>
            <a:prstGeom prst="rect">
              <a:avLst/>
            </a:prstGeom>
            <a:solidFill>
              <a:srgbClr val="99FF99"/>
            </a:solidFill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 smtClean="0"/>
                <a:t>③自らの技能への自負や</a:t>
              </a:r>
              <a:r>
                <a:rPr kumimoji="1" lang="ja-JP" altLang="en-US" sz="3200" dirty="0" err="1" smtClean="0"/>
                <a:t>誇ち</a:t>
              </a:r>
              <a:endParaRPr kumimoji="1" lang="ja-JP" altLang="en-US" sz="3200" dirty="0"/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1097625" y="5571169"/>
            <a:ext cx="7173759" cy="830997"/>
          </a:xfrm>
          <a:prstGeom prst="rect">
            <a:avLst/>
          </a:prstGeom>
          <a:solidFill>
            <a:srgbClr val="FCFAA4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800" dirty="0" smtClean="0"/>
              <a:t>特有のモノ作り文化の醸成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55441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67600" cy="457200"/>
          </a:xfrm>
        </p:spPr>
        <p:txBody>
          <a:bodyPr/>
          <a:lstStyle/>
          <a:p>
            <a:r>
              <a:rPr lang="ja-JP" altLang="en-US" sz="3600" dirty="0"/>
              <a:t>暗黙知</a:t>
            </a:r>
            <a:r>
              <a:rPr lang="ja-JP" altLang="en-US" sz="3600" dirty="0" smtClean="0"/>
              <a:t>を伝える　①師匠制度</a:t>
            </a:r>
            <a:endParaRPr kumimoji="1" lang="ja-JP" altLang="en-US" sz="3600" dirty="0"/>
          </a:p>
        </p:txBody>
      </p:sp>
      <p:sp>
        <p:nvSpPr>
          <p:cNvPr id="7" name="角丸四角形 6"/>
          <p:cNvSpPr/>
          <p:nvPr/>
        </p:nvSpPr>
        <p:spPr>
          <a:xfrm>
            <a:off x="827584" y="1502093"/>
            <a:ext cx="2643939" cy="1109737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 smtClean="0">
                <a:solidFill>
                  <a:schemeClr val="tx2"/>
                </a:solidFill>
              </a:rPr>
              <a:t>従業員</a:t>
            </a:r>
            <a:endParaRPr kumimoji="1" lang="ja-JP" altLang="en-US" sz="6000" dirty="0">
              <a:solidFill>
                <a:schemeClr val="tx2"/>
              </a:solidFill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3753520" y="723530"/>
            <a:ext cx="4949081" cy="2684639"/>
            <a:chOff x="3753520" y="723530"/>
            <a:chExt cx="4949081" cy="2684639"/>
          </a:xfrm>
        </p:grpSpPr>
        <p:sp>
          <p:nvSpPr>
            <p:cNvPr id="15" name="円/楕円 14"/>
            <p:cNvSpPr/>
            <p:nvPr/>
          </p:nvSpPr>
          <p:spPr>
            <a:xfrm>
              <a:off x="5564833" y="2400601"/>
              <a:ext cx="2466576" cy="1007568"/>
            </a:xfrm>
            <a:prstGeom prst="ellipse">
              <a:avLst/>
            </a:prstGeom>
            <a:solidFill>
              <a:srgbClr val="FCFAA4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5580112" y="980728"/>
              <a:ext cx="2420856" cy="1076233"/>
            </a:xfrm>
            <a:prstGeom prst="ellipse">
              <a:avLst/>
            </a:prstGeom>
            <a:solidFill>
              <a:srgbClr val="FCFAA4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右矢印 8"/>
            <p:cNvSpPr/>
            <p:nvPr/>
          </p:nvSpPr>
          <p:spPr>
            <a:xfrm rot="1320000">
              <a:off x="3753520" y="2317809"/>
              <a:ext cx="1595524" cy="35126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右矢印 9"/>
            <p:cNvSpPr/>
            <p:nvPr/>
          </p:nvSpPr>
          <p:spPr>
            <a:xfrm rot="-540000">
              <a:off x="3768818" y="1502966"/>
              <a:ext cx="1512169" cy="4130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692322" y="1148150"/>
              <a:ext cx="21964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600" dirty="0" smtClean="0"/>
                <a:t>マイスター</a:t>
              </a:r>
              <a:endParaRPr kumimoji="1" lang="ja-JP" altLang="en-US" sz="36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831767" y="2581219"/>
              <a:ext cx="21996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600" dirty="0" smtClean="0"/>
                <a:t>トレーナー</a:t>
              </a:r>
              <a:endParaRPr kumimoji="1" lang="ja-JP" altLang="en-US" sz="36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7668344" y="723530"/>
              <a:ext cx="10342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800" dirty="0" smtClean="0"/>
                <a:t>３１人</a:t>
              </a:r>
              <a:endParaRPr kumimoji="1" lang="ja-JP" altLang="en-US" sz="28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668344" y="2231830"/>
              <a:ext cx="10342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800" dirty="0" smtClean="0"/>
                <a:t>３９人</a:t>
              </a:r>
              <a:endParaRPr kumimoji="1" lang="ja-JP" altLang="en-US" sz="2800" dirty="0"/>
            </a:p>
          </p:txBody>
        </p:sp>
      </p:grpSp>
      <p:sp>
        <p:nvSpPr>
          <p:cNvPr id="18" name="フレーム 17"/>
          <p:cNvSpPr/>
          <p:nvPr/>
        </p:nvSpPr>
        <p:spPr>
          <a:xfrm>
            <a:off x="4715842" y="620688"/>
            <a:ext cx="4164558" cy="3010806"/>
          </a:xfrm>
          <a:prstGeom prst="frame">
            <a:avLst>
              <a:gd name="adj1" fmla="val 228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6927" y="5517231"/>
            <a:ext cx="8709436" cy="646331"/>
          </a:xfrm>
          <a:prstGeom prst="rect">
            <a:avLst/>
          </a:prstGeom>
          <a:solidFill>
            <a:srgbClr val="FCFAA4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世界各国の工場へ暗黙知を水平展開できる</a:t>
            </a:r>
            <a:endParaRPr kumimoji="1" lang="ja-JP" altLang="en-US" sz="3600" dirty="0"/>
          </a:p>
        </p:txBody>
      </p:sp>
      <p:sp>
        <p:nvSpPr>
          <p:cNvPr id="22" name="下矢印 21"/>
          <p:cNvSpPr/>
          <p:nvPr/>
        </p:nvSpPr>
        <p:spPr>
          <a:xfrm>
            <a:off x="3471523" y="4869160"/>
            <a:ext cx="236024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174648" y="3995151"/>
            <a:ext cx="7082388" cy="646331"/>
          </a:xfrm>
          <a:prstGeom prst="rect">
            <a:avLst/>
          </a:prstGeom>
          <a:solidFill>
            <a:srgbClr val="FCFAA4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国内外へ生産拠点へ定期的に指導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66480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67600" cy="457200"/>
          </a:xfrm>
        </p:spPr>
        <p:txBody>
          <a:bodyPr/>
          <a:lstStyle/>
          <a:p>
            <a:r>
              <a:rPr kumimoji="1" lang="ja-JP" altLang="en-US" sz="3600" dirty="0" smtClean="0"/>
              <a:t>暗黙知を伝える</a:t>
            </a:r>
            <a:r>
              <a:rPr lang="ja-JP" altLang="en-US" sz="3600" dirty="0"/>
              <a:t>　</a:t>
            </a:r>
            <a:r>
              <a:rPr kumimoji="1" lang="ja-JP" altLang="en-US" sz="3600" dirty="0" smtClean="0"/>
              <a:t>②技能オリンピック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E9CF-46AC-46B9-9275-DAA9B32E5514}" type="datetime1">
              <a:rPr lang="ja-JP" altLang="en-US" smtClean="0"/>
              <a:pPr/>
              <a:t>2014/4/9</a:t>
            </a:fld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A29AF6-9F8F-4BEC-8748-615FA3A1EA2E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 smtClean="0"/>
              <a:t>フッター</a:t>
            </a:r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7544" y="1286664"/>
            <a:ext cx="2882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表向きの目的</a:t>
            </a:r>
            <a:endParaRPr kumimoji="1" lang="ja-JP" altLang="en-US" sz="3600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3563888" y="1268939"/>
            <a:ext cx="4039330" cy="646331"/>
            <a:chOff x="3563888" y="1268939"/>
            <a:chExt cx="4039330" cy="646331"/>
          </a:xfrm>
        </p:grpSpPr>
        <p:sp>
          <p:nvSpPr>
            <p:cNvPr id="8" name="右矢印 7"/>
            <p:cNvSpPr/>
            <p:nvPr/>
          </p:nvSpPr>
          <p:spPr>
            <a:xfrm>
              <a:off x="3563888" y="1411214"/>
              <a:ext cx="864096" cy="50405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4788024" y="1268939"/>
              <a:ext cx="2815194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3600" dirty="0" smtClean="0"/>
                <a:t>技能を高める</a:t>
              </a:r>
              <a:endParaRPr kumimoji="1" lang="ja-JP" altLang="en-US" sz="3600" dirty="0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467544" y="3333182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本当の目的</a:t>
            </a:r>
            <a:endParaRPr kumimoji="1" lang="ja-JP" altLang="en-US" sz="4000" dirty="0"/>
          </a:p>
        </p:txBody>
      </p:sp>
      <p:sp>
        <p:nvSpPr>
          <p:cNvPr id="11" name="爆発 2 10"/>
          <p:cNvSpPr/>
          <p:nvPr/>
        </p:nvSpPr>
        <p:spPr>
          <a:xfrm>
            <a:off x="2696384" y="1716876"/>
            <a:ext cx="3096344" cy="1581935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2"/>
                </a:solidFill>
              </a:rPr>
              <a:t>しかし</a:t>
            </a:r>
            <a:endParaRPr kumimoji="1" lang="ja-JP" altLang="en-US" sz="3200" dirty="0">
              <a:solidFill>
                <a:schemeClr val="tx2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3491880" y="3394736"/>
            <a:ext cx="1008112" cy="570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44008" y="3326235"/>
            <a:ext cx="4288353" cy="707886"/>
          </a:xfrm>
          <a:prstGeom prst="rect">
            <a:avLst/>
          </a:prstGeom>
          <a:solidFill>
            <a:srgbClr val="FCFAA4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参加者同士の交流</a:t>
            </a:r>
            <a:endParaRPr kumimoji="1" lang="ja-JP" altLang="en-US" sz="4000" dirty="0"/>
          </a:p>
        </p:txBody>
      </p:sp>
      <p:sp>
        <p:nvSpPr>
          <p:cNvPr id="15" name="下矢印 14"/>
          <p:cNvSpPr/>
          <p:nvPr/>
        </p:nvSpPr>
        <p:spPr>
          <a:xfrm>
            <a:off x="2696384" y="4221636"/>
            <a:ext cx="3096344" cy="64807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503548" y="5043066"/>
            <a:ext cx="7992888" cy="1266253"/>
          </a:xfrm>
          <a:prstGeom prst="roundRect">
            <a:avLst/>
          </a:prstGeom>
          <a:solidFill>
            <a:srgbClr val="E7B7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2"/>
                </a:solidFill>
              </a:rPr>
              <a:t>暗黙知が伝わり、</a:t>
            </a:r>
            <a:endParaRPr kumimoji="1" lang="en-US" altLang="ja-JP" sz="4000" dirty="0" smtClean="0">
              <a:solidFill>
                <a:schemeClr val="tx2"/>
              </a:solidFill>
            </a:endParaRPr>
          </a:p>
          <a:p>
            <a:pPr algn="ctr"/>
            <a:r>
              <a:rPr kumimoji="1" lang="ja-JP" altLang="en-US" sz="4000" dirty="0" smtClean="0">
                <a:solidFill>
                  <a:schemeClr val="tx2"/>
                </a:solidFill>
              </a:rPr>
              <a:t>知識創造ができる組織になる</a:t>
            </a:r>
            <a:endParaRPr kumimoji="1" lang="ja-JP" altLang="en-US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49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/>
      <p:bldP spid="11" grpId="0" animBg="1"/>
      <p:bldP spid="12" grpId="0" animBg="1"/>
      <p:bldP spid="13" grpId="0" animBg="1"/>
      <p:bldP spid="15" grpId="0" animBg="1"/>
      <p:bldP spid="17" grpId="0" animBg="1"/>
    </p:bldLst>
  </p:timing>
</p:sld>
</file>

<file path=ppt/theme/theme1.xml><?xml version="1.0" encoding="utf-8"?>
<a:theme xmlns:a="http://schemas.openxmlformats.org/drawingml/2006/main" name="green_ivy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​​テーマ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green_ivy</Template>
  <TotalTime>4898</TotalTime>
  <Words>635</Words>
  <Application>Microsoft Office PowerPoint</Application>
  <PresentationFormat>画面に合わせる (4:3)</PresentationFormat>
  <Paragraphs>162</Paragraphs>
  <Slides>17</Slides>
  <Notes>8</Notes>
  <HiddenSlides>3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green_ivy</vt:lpstr>
      <vt:lpstr>輪読　第一章  「いろいろな組織の捉え方」</vt:lpstr>
      <vt:lpstr>○○大国・日本といえば？</vt:lpstr>
      <vt:lpstr>ケース：知識創造の母体としての組織観</vt:lpstr>
      <vt:lpstr>もう少し詳しく説明すると・・・</vt:lpstr>
      <vt:lpstr>ケース：ダイキン工業　井上社長</vt:lpstr>
      <vt:lpstr>ケース：ダイキン工業　井上社長</vt:lpstr>
      <vt:lpstr>ところで・・・</vt:lpstr>
      <vt:lpstr>暗黙知を伝える　①師匠制度</vt:lpstr>
      <vt:lpstr>暗黙知を伝える　②技能オリンピック</vt:lpstr>
      <vt:lpstr>まとめ</vt:lpstr>
      <vt:lpstr>クイズ</vt:lpstr>
      <vt:lpstr>答え</vt:lpstr>
      <vt:lpstr>参考文献</vt:lpstr>
      <vt:lpstr>PowerPoint プレゼンテーション</vt:lpstr>
      <vt:lpstr>クイズ</vt:lpstr>
      <vt:lpstr>答え</vt:lpstr>
      <vt:lpstr>懸念点</vt:lpstr>
    </vt:vector>
  </TitlesOfParts>
  <Company>Toshiba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輪読　第一章  「いろいろな組織の捉え方」</dc:title>
  <dc:creator>TOSHIBA</dc:creator>
  <cp:lastModifiedBy>TOSHIBA</cp:lastModifiedBy>
  <cp:revision>35</cp:revision>
  <dcterms:created xsi:type="dcterms:W3CDTF">2014-04-04T04:49:41Z</dcterms:created>
  <dcterms:modified xsi:type="dcterms:W3CDTF">2014-04-09T04:09:39Z</dcterms:modified>
</cp:coreProperties>
</file>