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6" r:id="rId2"/>
    <p:sldId id="256" r:id="rId3"/>
    <p:sldId id="260" r:id="rId4"/>
    <p:sldId id="261" r:id="rId5"/>
    <p:sldId id="257" r:id="rId6"/>
    <p:sldId id="262" r:id="rId7"/>
    <p:sldId id="258" r:id="rId8"/>
    <p:sldId id="272" r:id="rId9"/>
    <p:sldId id="259" r:id="rId10"/>
    <p:sldId id="264" r:id="rId11"/>
    <p:sldId id="263" r:id="rId12"/>
    <p:sldId id="265" r:id="rId13"/>
    <p:sldId id="273" r:id="rId14"/>
    <p:sldId id="267" r:id="rId15"/>
    <p:sldId id="269" r:id="rId16"/>
    <p:sldId id="270" r:id="rId17"/>
    <p:sldId id="268" r:id="rId18"/>
    <p:sldId id="274" r:id="rId19"/>
    <p:sldId id="275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Lbls>
            <c:dLbl>
              <c:idx val="0"/>
              <c:layout>
                <c:manualLayout>
                  <c:x val="0.1480479002624672"/>
                  <c:y val="0.1071928780681591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4084281131525229E-2"/>
                  <c:y val="-0.285513823246014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8676241858656552E-2"/>
                  <c:y val="3.71799327568519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二輪事業</c:v>
                </c:pt>
                <c:pt idx="1">
                  <c:v>四輪事業</c:v>
                </c:pt>
                <c:pt idx="2">
                  <c:v>金融サービス事業</c:v>
                </c:pt>
                <c:pt idx="3">
                  <c:v>その他事業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13.6</c:v>
                </c:pt>
                <c:pt idx="1">
                  <c:v>78</c:v>
                </c:pt>
                <c:pt idx="2">
                  <c:v>5.6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n>
            <a:solidFill>
              <a:schemeClr val="tx1"/>
            </a:solidFill>
          </a:ln>
        </a:defRPr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64AB57-946C-4DE0-A663-E407D5BE657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BF3F6E4-6642-40AB-A042-AE83F1C0E67C}">
      <dgm:prSet phldrT="[テキスト]" custT="1"/>
      <dgm:spPr/>
      <dgm:t>
        <a:bodyPr/>
        <a:lstStyle/>
        <a:p>
          <a:r>
            <a: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1981</a:t>
          </a:r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年入社</a:t>
          </a:r>
          <a:endParaRPr kumimoji="1" lang="en-US" altLang="ja-JP" sz="2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F1</a:t>
          </a:r>
          <a:r>
            <a: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開発に携わる</a:t>
          </a:r>
          <a:endParaRPr kumimoji="1" lang="ja-JP" altLang="en-US" sz="24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B5CEC96-6719-4A90-B972-1DC2035B2D14}" type="parTrans" cxnId="{5917161C-B38C-4F33-AA69-2E31C3B906A6}">
      <dgm:prSet/>
      <dgm:spPr/>
      <dgm:t>
        <a:bodyPr/>
        <a:lstStyle/>
        <a:p>
          <a:endParaRPr kumimoji="1" lang="ja-JP" altLang="en-US"/>
        </a:p>
      </dgm:t>
    </dgm:pt>
    <dgm:pt modelId="{328A1ECD-4F26-48DD-9427-FBC6ED3028C9}" type="sibTrans" cxnId="{5917161C-B38C-4F33-AA69-2E31C3B906A6}">
      <dgm:prSet/>
      <dgm:spPr/>
      <dgm:t>
        <a:bodyPr/>
        <a:lstStyle/>
        <a:p>
          <a:endParaRPr kumimoji="1" lang="ja-JP" altLang="en-US"/>
        </a:p>
      </dgm:t>
    </dgm:pt>
    <dgm:pt modelId="{35045A9C-3FF4-4603-9D4C-717664A90375}">
      <dgm:prSet phldrT="[テキスト]" custT="1"/>
      <dgm:spPr/>
      <dgm:t>
        <a:bodyPr/>
        <a:lstStyle/>
        <a:p>
          <a:r>
            <a: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1994</a:t>
          </a:r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</a:t>
          </a:r>
          <a:endParaRPr kumimoji="1" lang="en-US" altLang="ja-JP" sz="2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オデッセイ開発</a:t>
          </a:r>
          <a:endParaRPr kumimoji="1" lang="ja-JP" altLang="en-US" sz="24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A04563D-32A6-4911-9F15-0894E7715C0D}" type="parTrans" cxnId="{6DF454F4-B11A-4313-835F-5B122AAB87DB}">
      <dgm:prSet/>
      <dgm:spPr/>
      <dgm:t>
        <a:bodyPr/>
        <a:lstStyle/>
        <a:p>
          <a:endParaRPr kumimoji="1" lang="ja-JP" altLang="en-US"/>
        </a:p>
      </dgm:t>
    </dgm:pt>
    <dgm:pt modelId="{FB2F9C3C-3ED4-4868-9346-A5294816A67E}" type="sibTrans" cxnId="{6DF454F4-B11A-4313-835F-5B122AAB87DB}">
      <dgm:prSet/>
      <dgm:spPr/>
      <dgm:t>
        <a:bodyPr/>
        <a:lstStyle/>
        <a:p>
          <a:endParaRPr kumimoji="1" lang="ja-JP" altLang="en-US"/>
        </a:p>
      </dgm:t>
    </dgm:pt>
    <dgm:pt modelId="{ED0B7FA9-E68C-4FB5-B83E-AC02A448F964}">
      <dgm:prSet phldrT="[テキスト]" custT="1"/>
      <dgm:spPr/>
      <dgm:t>
        <a:bodyPr/>
        <a:lstStyle/>
        <a:p>
          <a:r>
            <a: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2011</a:t>
          </a:r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</a:t>
          </a:r>
          <a:endParaRPr kumimoji="1" lang="en-US" altLang="ja-JP" sz="2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N BOX</a:t>
          </a:r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開発</a:t>
          </a:r>
          <a:endParaRPr kumimoji="1" lang="ja-JP" altLang="en-US" sz="2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913DD81-B954-4B53-AE89-68D3E0428198}" type="parTrans" cxnId="{A31B9F69-99E5-47E4-96D3-13057C6B9BD3}">
      <dgm:prSet/>
      <dgm:spPr/>
      <dgm:t>
        <a:bodyPr/>
        <a:lstStyle/>
        <a:p>
          <a:endParaRPr kumimoji="1" lang="ja-JP" altLang="en-US"/>
        </a:p>
      </dgm:t>
    </dgm:pt>
    <dgm:pt modelId="{08E10658-8B9C-46E8-B3BB-A6A418E98B4C}" type="sibTrans" cxnId="{A31B9F69-99E5-47E4-96D3-13057C6B9BD3}">
      <dgm:prSet/>
      <dgm:spPr/>
      <dgm:t>
        <a:bodyPr/>
        <a:lstStyle/>
        <a:p>
          <a:endParaRPr kumimoji="1" lang="ja-JP" altLang="en-US"/>
        </a:p>
      </dgm:t>
    </dgm:pt>
    <dgm:pt modelId="{E0CC5E80-4CE7-43C2-A3DF-D2C7467D5548}" type="pres">
      <dgm:prSet presAssocID="{5964AB57-946C-4DE0-A663-E407D5BE657D}" presName="CompostProcess" presStyleCnt="0">
        <dgm:presLayoutVars>
          <dgm:dir/>
          <dgm:resizeHandles val="exact"/>
        </dgm:presLayoutVars>
      </dgm:prSet>
      <dgm:spPr/>
    </dgm:pt>
    <dgm:pt modelId="{F0B4ADF1-3B86-4B5E-9E16-BB7CA86B1EA0}" type="pres">
      <dgm:prSet presAssocID="{5964AB57-946C-4DE0-A663-E407D5BE657D}" presName="arrow" presStyleLbl="bgShp" presStyleIdx="0" presStyleCnt="1"/>
      <dgm:spPr/>
    </dgm:pt>
    <dgm:pt modelId="{AFF7A9E7-9D91-4B85-8B54-C2B890B8A4FC}" type="pres">
      <dgm:prSet presAssocID="{5964AB57-946C-4DE0-A663-E407D5BE657D}" presName="linearProcess" presStyleCnt="0"/>
      <dgm:spPr/>
    </dgm:pt>
    <dgm:pt modelId="{94D0D65B-FF7B-4D4F-97A4-07C1C812C1DE}" type="pres">
      <dgm:prSet presAssocID="{3BF3F6E4-6642-40AB-A042-AE83F1C0E67C}" presName="textNode" presStyleLbl="node1" presStyleIdx="0" presStyleCnt="3" custScaleX="138649" custScaleY="11160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684296A-8AD3-44F3-8D6E-B969B7F4E91A}" type="pres">
      <dgm:prSet presAssocID="{328A1ECD-4F26-48DD-9427-FBC6ED3028C9}" presName="sibTrans" presStyleCnt="0"/>
      <dgm:spPr/>
    </dgm:pt>
    <dgm:pt modelId="{8D508D1C-3223-487E-B9E4-4515E5C682AF}" type="pres">
      <dgm:prSet presAssocID="{35045A9C-3FF4-4603-9D4C-717664A90375}" presName="textNode" presStyleLbl="node1" presStyleIdx="1" presStyleCnt="3" custScaleX="134066" custScaleY="11160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ADD82A3-B728-4EB9-BA5F-B7B211ADF511}" type="pres">
      <dgm:prSet presAssocID="{FB2F9C3C-3ED4-4868-9346-A5294816A67E}" presName="sibTrans" presStyleCnt="0"/>
      <dgm:spPr/>
    </dgm:pt>
    <dgm:pt modelId="{A3D33F46-075E-447F-B351-ACC80D6BDD68}" type="pres">
      <dgm:prSet presAssocID="{ED0B7FA9-E68C-4FB5-B83E-AC02A448F964}" presName="textNode" presStyleLbl="node1" presStyleIdx="2" presStyleCnt="3" custScaleX="119215" custScaleY="11160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DF454F4-B11A-4313-835F-5B122AAB87DB}" srcId="{5964AB57-946C-4DE0-A663-E407D5BE657D}" destId="{35045A9C-3FF4-4603-9D4C-717664A90375}" srcOrd="1" destOrd="0" parTransId="{4A04563D-32A6-4911-9F15-0894E7715C0D}" sibTransId="{FB2F9C3C-3ED4-4868-9346-A5294816A67E}"/>
    <dgm:cxn modelId="{5917161C-B38C-4F33-AA69-2E31C3B906A6}" srcId="{5964AB57-946C-4DE0-A663-E407D5BE657D}" destId="{3BF3F6E4-6642-40AB-A042-AE83F1C0E67C}" srcOrd="0" destOrd="0" parTransId="{4B5CEC96-6719-4A90-B972-1DC2035B2D14}" sibTransId="{328A1ECD-4F26-48DD-9427-FBC6ED3028C9}"/>
    <dgm:cxn modelId="{A31B9F69-99E5-47E4-96D3-13057C6B9BD3}" srcId="{5964AB57-946C-4DE0-A663-E407D5BE657D}" destId="{ED0B7FA9-E68C-4FB5-B83E-AC02A448F964}" srcOrd="2" destOrd="0" parTransId="{C913DD81-B954-4B53-AE89-68D3E0428198}" sibTransId="{08E10658-8B9C-46E8-B3BB-A6A418E98B4C}"/>
    <dgm:cxn modelId="{1BA477A4-596A-427A-9884-D00B30EEE5A1}" type="presOf" srcId="{ED0B7FA9-E68C-4FB5-B83E-AC02A448F964}" destId="{A3D33F46-075E-447F-B351-ACC80D6BDD68}" srcOrd="0" destOrd="0" presId="urn:microsoft.com/office/officeart/2005/8/layout/hProcess9"/>
    <dgm:cxn modelId="{9BE8C6AD-CFF1-4488-B9D0-0E58FC195ECB}" type="presOf" srcId="{35045A9C-3FF4-4603-9D4C-717664A90375}" destId="{8D508D1C-3223-487E-B9E4-4515E5C682AF}" srcOrd="0" destOrd="0" presId="urn:microsoft.com/office/officeart/2005/8/layout/hProcess9"/>
    <dgm:cxn modelId="{75AEA75A-C599-464E-A8E3-09584716E1DA}" type="presOf" srcId="{3BF3F6E4-6642-40AB-A042-AE83F1C0E67C}" destId="{94D0D65B-FF7B-4D4F-97A4-07C1C812C1DE}" srcOrd="0" destOrd="0" presId="urn:microsoft.com/office/officeart/2005/8/layout/hProcess9"/>
    <dgm:cxn modelId="{D48C1F71-2B5A-44CF-838E-54015BFEE6FB}" type="presOf" srcId="{5964AB57-946C-4DE0-A663-E407D5BE657D}" destId="{E0CC5E80-4CE7-43C2-A3DF-D2C7467D5548}" srcOrd="0" destOrd="0" presId="urn:microsoft.com/office/officeart/2005/8/layout/hProcess9"/>
    <dgm:cxn modelId="{6DCA3DD2-8DED-489F-BA80-443D9E891AC7}" type="presParOf" srcId="{E0CC5E80-4CE7-43C2-A3DF-D2C7467D5548}" destId="{F0B4ADF1-3B86-4B5E-9E16-BB7CA86B1EA0}" srcOrd="0" destOrd="0" presId="urn:microsoft.com/office/officeart/2005/8/layout/hProcess9"/>
    <dgm:cxn modelId="{24BDC476-CA1B-4163-986D-897C2F41B0C1}" type="presParOf" srcId="{E0CC5E80-4CE7-43C2-A3DF-D2C7467D5548}" destId="{AFF7A9E7-9D91-4B85-8B54-C2B890B8A4FC}" srcOrd="1" destOrd="0" presId="urn:microsoft.com/office/officeart/2005/8/layout/hProcess9"/>
    <dgm:cxn modelId="{B3465832-0336-42DB-A619-457D3C4ADF6F}" type="presParOf" srcId="{AFF7A9E7-9D91-4B85-8B54-C2B890B8A4FC}" destId="{94D0D65B-FF7B-4D4F-97A4-07C1C812C1DE}" srcOrd="0" destOrd="0" presId="urn:microsoft.com/office/officeart/2005/8/layout/hProcess9"/>
    <dgm:cxn modelId="{BF590B5F-E164-4154-9D1F-E517C73B5CE5}" type="presParOf" srcId="{AFF7A9E7-9D91-4B85-8B54-C2B890B8A4FC}" destId="{6684296A-8AD3-44F3-8D6E-B969B7F4E91A}" srcOrd="1" destOrd="0" presId="urn:microsoft.com/office/officeart/2005/8/layout/hProcess9"/>
    <dgm:cxn modelId="{F6FC367D-9752-4188-802E-FB36D2A9BAA4}" type="presParOf" srcId="{AFF7A9E7-9D91-4B85-8B54-C2B890B8A4FC}" destId="{8D508D1C-3223-487E-B9E4-4515E5C682AF}" srcOrd="2" destOrd="0" presId="urn:microsoft.com/office/officeart/2005/8/layout/hProcess9"/>
    <dgm:cxn modelId="{81DC2B64-9F0A-4CB8-BB02-D215A35AE4D2}" type="presParOf" srcId="{AFF7A9E7-9D91-4B85-8B54-C2B890B8A4FC}" destId="{2ADD82A3-B728-4EB9-BA5F-B7B211ADF511}" srcOrd="3" destOrd="0" presId="urn:microsoft.com/office/officeart/2005/8/layout/hProcess9"/>
    <dgm:cxn modelId="{FD9FBE8D-62CB-4DB0-B88C-906E972D2A5C}" type="presParOf" srcId="{AFF7A9E7-9D91-4B85-8B54-C2B890B8A4FC}" destId="{A3D33F46-075E-447F-B351-ACC80D6BDD6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4ADF1-3B86-4B5E-9E16-BB7CA86B1EA0}">
      <dsp:nvSpPr>
        <dsp:cNvPr id="0" name=""/>
        <dsp:cNvSpPr/>
      </dsp:nvSpPr>
      <dsp:spPr>
        <a:xfrm>
          <a:off x="685799" y="0"/>
          <a:ext cx="777240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D0D65B-FF7B-4D4F-97A4-07C1C812C1DE}">
      <dsp:nvSpPr>
        <dsp:cNvPr id="0" name=""/>
        <dsp:cNvSpPr/>
      </dsp:nvSpPr>
      <dsp:spPr>
        <a:xfrm>
          <a:off x="3645" y="1252741"/>
          <a:ext cx="2978849" cy="2020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1981</a:t>
          </a: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年入社</a:t>
          </a:r>
          <a:endParaRPr kumimoji="1" lang="en-US" altLang="ja-JP" sz="2800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F1</a:t>
          </a:r>
          <a:r>
            <a:rPr kumimoji="1" lang="ja-JP" altLang="en-US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開発に携わる</a:t>
          </a:r>
          <a:endParaRPr kumimoji="1" lang="ja-JP" altLang="en-US" sz="2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2277" y="1351373"/>
        <a:ext cx="2781585" cy="1823216"/>
      </dsp:txXfrm>
    </dsp:sp>
    <dsp:sp modelId="{8D508D1C-3223-487E-B9E4-4515E5C682AF}">
      <dsp:nvSpPr>
        <dsp:cNvPr id="0" name=""/>
        <dsp:cNvSpPr/>
      </dsp:nvSpPr>
      <dsp:spPr>
        <a:xfrm>
          <a:off x="3340575" y="1252741"/>
          <a:ext cx="2880384" cy="2020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1994</a:t>
          </a: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</a:t>
          </a:r>
          <a:endParaRPr kumimoji="1" lang="en-US" altLang="ja-JP" sz="2800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オデッセイ開発</a:t>
          </a:r>
          <a:endParaRPr kumimoji="1" lang="ja-JP" altLang="en-US" sz="2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3439207" y="1351373"/>
        <a:ext cx="2683120" cy="1823216"/>
      </dsp:txXfrm>
    </dsp:sp>
    <dsp:sp modelId="{A3D33F46-075E-447F-B351-ACC80D6BDD68}">
      <dsp:nvSpPr>
        <dsp:cNvPr id="0" name=""/>
        <dsp:cNvSpPr/>
      </dsp:nvSpPr>
      <dsp:spPr>
        <a:xfrm>
          <a:off x="6579041" y="1252741"/>
          <a:ext cx="2561313" cy="2020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2011</a:t>
          </a: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</a:t>
          </a:r>
          <a:endParaRPr kumimoji="1" lang="en-US" altLang="ja-JP" sz="2800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N BOX</a:t>
          </a: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開発</a:t>
          </a:r>
          <a:endParaRPr kumimoji="1" lang="ja-JP" altLang="en-US" sz="2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6677673" y="1351373"/>
        <a:ext cx="2364049" cy="1823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6BEC-CFEF-4E11-A252-895E76DE2E7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41685-831B-4598-829F-8DF7E719F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650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1685-831B-4598-829F-8DF7E719F66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1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ホンダは軽自動車市場において長年スズキ、ダイハツに次ぐ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位に甘んじてきた</a:t>
            </a:r>
          </a:p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年には日産自動車に抜かれシェア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位に落ち込む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1685-831B-4598-829F-8DF7E719F66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487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6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813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98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4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0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8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8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07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14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9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50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10E90-EFC3-43AC-A930-C4EE2798DB3E}" type="datetimeFigureOut">
              <a:rPr kumimoji="1" lang="ja-JP" altLang="en-US" smtClean="0"/>
              <a:t>2014/4/10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D93E-DEF4-4659-AD07-44357586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69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livedoor.com/article/detail/7353024/" TargetMode="External"/><Relationship Id="rId2" Type="http://schemas.openxmlformats.org/officeDocument/2006/relationships/hyperlink" Target="http://www.sankeibiz.jp/business/news/120212/bsa1202120701000-n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nda.co.jp/investors/library/annual_report/2013/honda2013ar-all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nda.co.jp/investors/library/annual_report/2013/honda2013ar-all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nda.co.jp/auto-archive/nbox/2013/webcatalog/type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www.hondacars-shizuoka.co.jp/small_store/trace_up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diamond.jp/articles/-/1748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79712" y="1484784"/>
            <a:ext cx="5184576" cy="34563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経営組織</a:t>
            </a:r>
            <a:endParaRPr kumimoji="1" lang="en-US" altLang="ja-JP" sz="4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4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章</a:t>
            </a:r>
            <a:endParaRPr lang="en-US" altLang="ja-JP" sz="4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輪読</a:t>
            </a:r>
            <a:r>
              <a:rPr kumimoji="1" lang="ja-JP" altLang="en-US" sz="4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</a:t>
            </a:r>
            <a:endParaRPr kumimoji="1" lang="en-US" altLang="ja-JP" sz="40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</a:t>
            </a:r>
            <a:r>
              <a:rPr lang="ja-JP" altLang="en-US" sz="4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ペダル</a:t>
            </a:r>
            <a:endParaRPr kumimoji="1" lang="ja-JP" altLang="en-US" sz="4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122" name="Picture 2" descr="C:\Users\nawozo\AppData\Local\Microsoft\Windows\Temporary Internet Files\Content.IE5\NL4JIEBA\MC90033815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33" y="4797152"/>
            <a:ext cx="205878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awozo\AppData\Local\Microsoft\Windows\Temporary Internet Files\Content.IE5\8BL8ICWQ\MC9004134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134"/>
            <a:ext cx="2059663" cy="155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82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14949" y="6299214"/>
            <a:ext cx="7788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http://www.autoinfoc.com/hanbai/mekabetudoukou/h-mekabetudoukou-3.html</a:t>
            </a:r>
            <a:endParaRPr lang="en-US" altLang="ja-JP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2598" y="2064"/>
            <a:ext cx="9141401" cy="1122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ホンダの軽自動車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340768"/>
            <a:ext cx="398649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0550" y="5382491"/>
            <a:ext cx="4176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国内シェア第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位（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2011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72" y="1340768"/>
            <a:ext cx="4176463" cy="404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4652193" y="5382490"/>
            <a:ext cx="421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国内シェア第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位（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2012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3907726" y="3762748"/>
            <a:ext cx="1138574" cy="6023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395534" y="2447229"/>
            <a:ext cx="819415" cy="6937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853096" y="3320988"/>
            <a:ext cx="914400" cy="7429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11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浅木氏について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4525963"/>
          </a:xfrm>
        </p:spPr>
        <p:txBody>
          <a:bodyPr/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1981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年入社以来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F1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エンジンの開発に携わる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ホンダでは「エンジンの匠」と言われて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きた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1994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年には「オデッセイ」で会社の業績を回復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させる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軽自動車は初めての経験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06098" y="5805264"/>
            <a:ext cx="7389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2"/>
              </a:rPr>
              <a:t>http://</a:t>
            </a:r>
            <a:r>
              <a:rPr lang="en-US" altLang="ja-JP" dirty="0" smtClean="0">
                <a:hlinkClick r:id="rId2"/>
              </a:rPr>
              <a:t>www.sankeibiz.jp/business/news/120212/bsa1202120701000-n1.htm</a:t>
            </a:r>
            <a:endParaRPr lang="en-US" altLang="ja-JP" dirty="0" smtClean="0"/>
          </a:p>
          <a:p>
            <a:r>
              <a:rPr lang="en-US" altLang="ja-JP" dirty="0">
                <a:hlinkClick r:id="rId3"/>
              </a:rPr>
              <a:t>http://news.livedoor.com/article/detail/7353024</a:t>
            </a:r>
            <a:r>
              <a:rPr lang="en-US" altLang="ja-JP" dirty="0" smtClean="0">
                <a:hlinkClick r:id="rId3"/>
              </a:rPr>
              <a:t>/</a:t>
            </a:r>
            <a:endParaRPr lang="en-US" altLang="ja-JP" dirty="0" smtClean="0"/>
          </a:p>
          <a:p>
            <a:r>
              <a:rPr lang="en-US" altLang="ja-JP" dirty="0"/>
              <a:t>http://www.asahi.com/business/update/0828/TKY201308280011.html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45024"/>
            <a:ext cx="3453264" cy="189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開発リーダーの浅木泰昭氏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937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章で出てきた組織観の中で、ホンダの事例</a:t>
            </a:r>
            <a:r>
              <a:rPr lang="ja-JP" altLang="en-US" dirty="0" smtClean="0"/>
              <a:t>にあてはまると思うものを考えてください。（約</a:t>
            </a:r>
            <a:r>
              <a:rPr lang="en-US" altLang="ja-JP" dirty="0" smtClean="0"/>
              <a:t>2</a:t>
            </a:r>
            <a:r>
              <a:rPr lang="ja-JP" altLang="en-US" dirty="0" smtClean="0"/>
              <a:t>分）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クイズ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0" name="Picture 2" descr="C:\Users\nawozo\AppData\Local\Microsoft\Windows\Temporary Internet Files\Content.IE5\439WD6EM\MC90043441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33056"/>
            <a:ext cx="2376264" cy="239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5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2060848"/>
            <a:ext cx="9144000" cy="23042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まとめ</a:t>
            </a:r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74" name="Picture 2" descr="http://clicccar.com/wp-content/uploads/2013/03/gal_l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54308"/>
            <a:ext cx="3384376" cy="210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arsensor.net/CSphoto/cat/HO/S032/HO_S032_F004_M005_1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0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(4)</a:t>
            </a:r>
            <a:r>
              <a:rPr kumimoji="1" lang="ja-JP" altLang="en-US" dirty="0" smtClean="0"/>
              <a:t>情報処理システムとしての組織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14108"/>
            <a:ext cx="9144000" cy="11106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(4)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情報処理システムとしての組織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67544" y="2636912"/>
            <a:ext cx="2282552" cy="13738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生産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444208" y="2636912"/>
            <a:ext cx="2282552" cy="13738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研究開発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下カーブ矢印 7"/>
          <p:cNvSpPr/>
          <p:nvPr/>
        </p:nvSpPr>
        <p:spPr>
          <a:xfrm>
            <a:off x="2987824" y="2496769"/>
            <a:ext cx="3312368" cy="587504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下カーブ矢印 8"/>
          <p:cNvSpPr/>
          <p:nvPr/>
        </p:nvSpPr>
        <p:spPr>
          <a:xfrm rot="10800000">
            <a:off x="2987824" y="3717032"/>
            <a:ext cx="3312368" cy="587504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375756" y="1315616"/>
            <a:ext cx="4392487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設計図の依頼の際に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仕様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書や稟議書の提出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2383886" y="4509120"/>
            <a:ext cx="4392487" cy="914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設計図販売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089520" y="5712470"/>
            <a:ext cx="7108976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情報処理に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おける行動プログラムが存在する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386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(6)</a:t>
            </a:r>
            <a:r>
              <a:rPr kumimoji="1" lang="ja-JP" altLang="en-US" dirty="0" smtClean="0"/>
              <a:t>資源の束としての組織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(6)</a:t>
            </a:r>
            <a:r>
              <a:rPr kumimoji="1"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資源の束としての組織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67544" y="2636912"/>
            <a:ext cx="2282552" cy="13738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生産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444208" y="2636912"/>
            <a:ext cx="2282552" cy="13738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研究開発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下カーブ矢印 6"/>
          <p:cNvSpPr/>
          <p:nvPr/>
        </p:nvSpPr>
        <p:spPr>
          <a:xfrm>
            <a:off x="2987824" y="2496769"/>
            <a:ext cx="3312368" cy="587504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下カーブ矢印 7"/>
          <p:cNvSpPr/>
          <p:nvPr/>
        </p:nvSpPr>
        <p:spPr>
          <a:xfrm rot="10800000">
            <a:off x="2987824" y="3717032"/>
            <a:ext cx="3312368" cy="587504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爆発 1 9"/>
          <p:cNvSpPr/>
          <p:nvPr/>
        </p:nvSpPr>
        <p:spPr>
          <a:xfrm>
            <a:off x="2987823" y="2496769"/>
            <a:ext cx="3312369" cy="180776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資源＝人間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899592" y="5085184"/>
            <a:ext cx="7488832" cy="108012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組織間で人間という資源の戦略的提携を通じて連携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828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33489"/>
              </p:ext>
            </p:extLst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(7)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ひとが生涯発達する活動の舞台としての組織</a:t>
            </a:r>
            <a:endParaRPr kumimoji="1"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26368" y="1412776"/>
            <a:ext cx="5713784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浅木泰昭氏のホンダでのキャリア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75656" y="5589240"/>
            <a:ext cx="6192688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ホンダは生涯にわたる活動の舞台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481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(5)</a:t>
            </a:r>
            <a:r>
              <a:rPr kumimoji="1" lang="ja-JP" altLang="en-US" dirty="0" smtClean="0"/>
              <a:t>知識創造の母体としての組織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(8)</a:t>
            </a:r>
            <a:r>
              <a:rPr lang="ja-JP" altLang="en-US" sz="4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政治システムとして</a:t>
            </a:r>
            <a:r>
              <a:rPr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の組織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39552" y="1484784"/>
            <a:ext cx="2282552" cy="13738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生産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444208" y="1484784"/>
            <a:ext cx="2282552" cy="13738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研究開発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890664" y="3068960"/>
            <a:ext cx="3362672" cy="2448272"/>
          </a:xfrm>
          <a:prstGeom prst="wedgeRoundRectCallout">
            <a:avLst>
              <a:gd name="adj1" fmla="val 49248"/>
              <a:gd name="adj2" fmla="val -6554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本田宗一郎以降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本社の社長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は全員</a:t>
            </a:r>
            <a:endParaRPr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研究所の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社長経験者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発言力が強い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⇒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支配的連合体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15616" y="5762310"/>
            <a:ext cx="6912768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ホンダの中にも政治システムが存在する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478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つの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組織に対して、様々な組織観を当てはめることが可能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複数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の組織観を組み合わせることで、組織をより深く考察できる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まとめ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7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ご清聴ありがとうございました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098" name="Picture 2" descr="C:\Users\nawozo\AppData\Local\Microsoft\Windows\Temporary Internet Files\Content.IE5\8BL8ICWQ\MC9004456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11651"/>
            <a:ext cx="3449995" cy="317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0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2060848"/>
            <a:ext cx="914400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ケース紹介</a:t>
            </a:r>
            <a:endParaRPr kumimoji="1" lang="en-US" altLang="ja-JP" sz="4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本田技研工業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2190883" cy="181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09120"/>
            <a:ext cx="3545210" cy="216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04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4604" y="2492896"/>
            <a:ext cx="8229600" cy="3340968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株式会社本田技研工業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売上高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およびその他の営業利益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　　　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兆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8779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億円（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2013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利益 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5448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億円（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2013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売上高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営業利益率 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5.5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％（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2013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国内自動車販売台数第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位（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2012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9592" y="6156698"/>
            <a:ext cx="8080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3"/>
              </a:rPr>
              <a:t>http://</a:t>
            </a:r>
            <a:r>
              <a:rPr lang="en-US" altLang="ja-JP" dirty="0" smtClean="0">
                <a:hlinkClick r:id="rId3"/>
              </a:rPr>
              <a:t>www.honda.co.jp/investors/library/annual_report/2013/honda2013ar-all.pdf</a:t>
            </a:r>
            <a:endParaRPr lang="en-US" altLang="ja-JP" dirty="0" smtClean="0"/>
          </a:p>
          <a:p>
            <a:r>
              <a:rPr lang="en-US" altLang="ja-JP" dirty="0"/>
              <a:t>http://autoinfoc.com/hanbai/mekabetudoukou/h-mekabetudoukou-1.html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9098"/>
            <a:ext cx="9158808" cy="1115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企業紹介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6" b="30322"/>
          <a:stretch/>
        </p:blipFill>
        <p:spPr bwMode="auto">
          <a:xfrm>
            <a:off x="5580112" y="1628800"/>
            <a:ext cx="3404432" cy="128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721965"/>
              </p:ext>
            </p:extLst>
          </p:nvPr>
        </p:nvGraphicFramePr>
        <p:xfrm>
          <a:off x="608784" y="161446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83568" y="6029071"/>
            <a:ext cx="8080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3"/>
              </a:rPr>
              <a:t>http://</a:t>
            </a:r>
            <a:r>
              <a:rPr lang="en-US" altLang="ja-JP" dirty="0" smtClean="0">
                <a:hlinkClick r:id="rId3"/>
              </a:rPr>
              <a:t>www.honda.co.jp/investors/library/annual_report/2013/honda2013ar-all.pdf</a:t>
            </a:r>
            <a:endParaRPr lang="en-US" altLang="ja-JP" dirty="0" smtClean="0"/>
          </a:p>
          <a:p>
            <a:r>
              <a:rPr lang="en-US" altLang="ja-JP" dirty="0"/>
              <a:t>http://www.honda.co.jp/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2846" y="0"/>
            <a:ext cx="9141154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売上高構成比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86119"/>
            <a:ext cx="2555776" cy="1512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601031"/>
            <a:ext cx="2664182" cy="140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9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本田技研工業と本田技術研究所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436096" y="6297339"/>
            <a:ext cx="348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http://diamond.jp/articles/-/17482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本田技研工業と本田技術研究所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51520" y="2060848"/>
            <a:ext cx="4104456" cy="914400"/>
          </a:xfrm>
          <a:prstGeom prst="round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販売、生産、購買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8964" y="1625307"/>
            <a:ext cx="3769568" cy="618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本田技研工業（本社）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51520" y="5382939"/>
            <a:ext cx="4104456" cy="914400"/>
          </a:xfrm>
          <a:prstGeom prst="round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商品開発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8964" y="4941168"/>
            <a:ext cx="3769568" cy="618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本田技術研究所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15616" y="2975248"/>
            <a:ext cx="0" cy="196592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3419872" y="2975248"/>
            <a:ext cx="0" cy="1965920"/>
          </a:xfrm>
          <a:prstGeom prst="straightConnector1">
            <a:avLst/>
          </a:prstGeom>
          <a:ln w="571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179512" y="3621596"/>
            <a:ext cx="1872208" cy="67322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委託研究費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483768" y="3621596"/>
            <a:ext cx="1872208" cy="67322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設計図面販売</a:t>
            </a:r>
            <a:endParaRPr kumimoji="1"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角丸四角形吹き出し 20"/>
          <p:cNvSpPr/>
          <p:nvPr/>
        </p:nvSpPr>
        <p:spPr>
          <a:xfrm>
            <a:off x="4788024" y="1412776"/>
            <a:ext cx="4032448" cy="3528392"/>
          </a:xfrm>
          <a:prstGeom prst="wedgeRoundRectCallout">
            <a:avLst>
              <a:gd name="adj1" fmla="val -48742"/>
              <a:gd name="adj2" fmla="val 65690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本社と研究所を分離独立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の技術者が</a:t>
            </a:r>
            <a:endParaRPr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販売・生産部門に</a:t>
            </a:r>
            <a:endParaRPr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惑わされることなく、</a:t>
            </a:r>
            <a:endParaRPr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研究開発に没頭できる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598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563888" y="1512495"/>
            <a:ext cx="1778496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563888" y="5542384"/>
            <a:ext cx="1778496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研究所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右カーブ矢印 5"/>
          <p:cNvSpPr/>
          <p:nvPr/>
        </p:nvSpPr>
        <p:spPr>
          <a:xfrm>
            <a:off x="2483768" y="2426895"/>
            <a:ext cx="731520" cy="3115489"/>
          </a:xfrm>
          <a:prstGeom prst="curvedRight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右カーブ矢印 6"/>
          <p:cNvSpPr/>
          <p:nvPr/>
        </p:nvSpPr>
        <p:spPr>
          <a:xfrm rot="10800000">
            <a:off x="5652120" y="2426894"/>
            <a:ext cx="731520" cy="3115489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6732240" y="1716387"/>
            <a:ext cx="1922512" cy="45365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車の性能の専門性が高くなったことで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組織の壁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ができる</a:t>
            </a:r>
            <a:endParaRPr kumimoji="1"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研究所と生産現場の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心理的距離拡大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生産現場を知らない技術者が設計図を描く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51520" y="1716386"/>
            <a:ext cx="1922512" cy="453650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設計図の仕様書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や稟議書を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書いて遠く離れた研究所に提出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9098"/>
            <a:ext cx="9158808" cy="1115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本社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と研究所の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意思疎通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の限界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35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776864" cy="514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683413" y="6268670"/>
            <a:ext cx="348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http://diamond.jp/articles/-/17482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68726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開発要員を生産現場へ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431540" y="2348880"/>
            <a:ext cx="8136904" cy="27363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研究拠点と生産拠点が近い</a:t>
            </a:r>
            <a:endParaRPr kumimoji="1"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↓</a:t>
            </a:r>
            <a:endParaRPr lang="en-US" altLang="ja-JP" sz="28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組織間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のコミュニケーションがとりやすい</a:t>
            </a:r>
            <a:endParaRPr kumimoji="1" lang="ja-JP" altLang="en-US" sz="2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448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 BOX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の開発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効果の例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542" y="1412776"/>
            <a:ext cx="4402038" cy="319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509772" y="5791212"/>
            <a:ext cx="66056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3"/>
              </a:rPr>
              <a:t>http://www.honda.co.jp/auto-archive/nbox/2013/webcatalog/type</a:t>
            </a:r>
            <a:r>
              <a:rPr lang="en-US" altLang="ja-JP" dirty="0" smtClean="0">
                <a:hlinkClick r:id="rId3"/>
              </a:rPr>
              <a:t>/</a:t>
            </a:r>
            <a:endParaRPr lang="en-US" altLang="ja-JP" dirty="0" smtClean="0"/>
          </a:p>
          <a:p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www.hondacars-shizuoka.co.jp/small_store/trace_up.html</a:t>
            </a:r>
            <a:endParaRPr lang="en-US" altLang="ja-JP" dirty="0" smtClean="0"/>
          </a:p>
          <a:p>
            <a:r>
              <a:rPr lang="en-US" altLang="ja-JP" dirty="0"/>
              <a:t>http://www.hj.sanno.ac.jp/cp/page/10801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34099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1151620" y="4610046"/>
            <a:ext cx="6840760" cy="116345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2012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年度の販売台数 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6000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</a:t>
            </a:r>
            <a:endParaRPr kumimoji="1"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単体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の車種としては国内第</a:t>
            </a:r>
            <a:r>
              <a:rPr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位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36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N BOX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459141"/>
            <a:ext cx="8352928" cy="4752528"/>
          </a:xfrm>
        </p:spPr>
        <p:txBody>
          <a:bodyPr>
            <a:norm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鈴鹿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の生産拠点に開発部門がいるので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迅速な意思決定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が可能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⇒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開発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期間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は通常よりも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ヶ月以上短縮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軽自動車のメインユーザーである母親の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「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自転車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を積みたい」という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潜在ニーズ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を発掘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⇒低床化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88024" y="6211669"/>
            <a:ext cx="4183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2"/>
              </a:rPr>
              <a:t>http://diamond.jp/articles/-/</a:t>
            </a:r>
            <a:r>
              <a:rPr lang="en-US" altLang="ja-JP" dirty="0" smtClean="0">
                <a:hlinkClick r:id="rId2"/>
              </a:rPr>
              <a:t>17482</a:t>
            </a:r>
            <a:endParaRPr lang="en-US" altLang="ja-JP" dirty="0" smtClean="0"/>
          </a:p>
          <a:p>
            <a:r>
              <a:rPr lang="en-US" altLang="ja-JP" dirty="0"/>
              <a:t>http://www.hj.sanno.ac.jp/cp/page/10801</a:t>
            </a:r>
            <a:endParaRPr lang="en-US" altLang="ja-JP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 BOX</a:t>
            </a: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成功の要因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52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629</Words>
  <Application>Microsoft Office PowerPoint</Application>
  <PresentationFormat>画面に合わせる (4:3)</PresentationFormat>
  <Paragraphs>136</Paragraphs>
  <Slides>19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​​テーマ</vt:lpstr>
      <vt:lpstr>PowerPoint プレゼンテーション</vt:lpstr>
      <vt:lpstr>PowerPoint プレゼンテーション</vt:lpstr>
      <vt:lpstr>企業紹介</vt:lpstr>
      <vt:lpstr>売上高構成比</vt:lpstr>
      <vt:lpstr>本田技研工業と本田技術研究所</vt:lpstr>
      <vt:lpstr>PowerPoint プレゼンテーション</vt:lpstr>
      <vt:lpstr>PowerPoint プレゼンテーション</vt:lpstr>
      <vt:lpstr>PowerPoint プレゼンテーション</vt:lpstr>
      <vt:lpstr>N BOXの例</vt:lpstr>
      <vt:lpstr>PowerPoint プレゼンテーション</vt:lpstr>
      <vt:lpstr>浅木氏について</vt:lpstr>
      <vt:lpstr>クイズ</vt:lpstr>
      <vt:lpstr>PowerPoint プレゼンテーション</vt:lpstr>
      <vt:lpstr>(4)情報処理システムとしての組織</vt:lpstr>
      <vt:lpstr>(6)資源の束としての組織</vt:lpstr>
      <vt:lpstr>PowerPoint プレゼンテーション</vt:lpstr>
      <vt:lpstr>(5)知識創造の母体としての組織</vt:lpstr>
      <vt:lpstr>PowerPoint プレゼンテーション</vt:lpstr>
      <vt:lpstr>ご清聴ありがとうございました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Naoki Yamamoto</dc:creator>
  <cp:lastModifiedBy>Naoki Yamamoto</cp:lastModifiedBy>
  <cp:revision>51</cp:revision>
  <dcterms:created xsi:type="dcterms:W3CDTF">2014-04-08T04:41:33Z</dcterms:created>
  <dcterms:modified xsi:type="dcterms:W3CDTF">2014-04-10T01:59:41Z</dcterms:modified>
</cp:coreProperties>
</file>