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5C3"/>
    <a:srgbClr val="EFAFD5"/>
    <a:srgbClr val="FFFF66"/>
    <a:srgbClr val="000000"/>
    <a:srgbClr val="24348D"/>
    <a:srgbClr val="666666"/>
    <a:srgbClr val="800040"/>
    <a:srgbClr val="DE4372"/>
    <a:srgbClr val="9C593C"/>
    <a:srgbClr val="804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73" autoAdjust="0"/>
    <p:restoredTop sz="85971" autoAdjust="0"/>
  </p:normalViewPr>
  <p:slideViewPr>
    <p:cSldViewPr>
      <p:cViewPr varScale="1">
        <p:scale>
          <a:sx n="62" d="100"/>
          <a:sy n="62" d="100"/>
        </p:scale>
        <p:origin x="-13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12EF8F-4FC2-4B85-BD7A-E66E421FEAF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166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3D769-FF63-4079-9F7F-354AD99B5F62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先生のプリント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2EF8F-4FC2-4B85-BD7A-E66E421FEAF4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3786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コンピタンス＝能力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2EF8F-4FC2-4B85-BD7A-E66E421FEAF4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9894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295400"/>
            <a:ext cx="6934200" cy="2514600"/>
          </a:xfrm>
        </p:spPr>
        <p:txBody>
          <a:bodyPr anchor="ctr"/>
          <a:lstStyle>
            <a:lvl1pPr algn="ctr">
              <a:defRPr sz="2800">
                <a:solidFill>
                  <a:srgbClr val="06758D"/>
                </a:solidFill>
              </a:defRPr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962400"/>
            <a:ext cx="6934200" cy="16002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half" idx="2"/>
          </p:nvPr>
        </p:nvSpPr>
        <p:spPr>
          <a:xfrm>
            <a:off x="3657600" y="5707063"/>
            <a:ext cx="1981200" cy="244475"/>
          </a:xfrm>
        </p:spPr>
        <p:txBody>
          <a:bodyPr/>
          <a:lstStyle>
            <a:lvl1pPr algn="ctr">
              <a:defRPr sz="1000"/>
            </a:lvl1pPr>
          </a:lstStyle>
          <a:p>
            <a:fld id="{046A261C-6973-44AE-BFA0-3776616672CB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>
          <a:xfrm>
            <a:off x="1447800" y="6477000"/>
            <a:ext cx="6400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848600" y="6553200"/>
            <a:ext cx="457200" cy="1365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7C984E-A494-4EB6-B36E-B49C057F79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9E8D65-D4FF-4027-8238-3BADCAA08F57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02B705-021D-4822-A5F2-6FDF42EBF851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1542710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096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096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CAF7C7-0D68-4836-AE73-5C54B4C0A9CF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D746D0-F7BE-4499-983F-70893FAD80F1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180000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A18733-593F-4B5D-968D-CD5A6CDD6BCF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F03B26-A855-4334-8BB6-C53739D67DA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18219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A72787-57EF-460D-A8C8-178DA3C2CBC9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148C4F-251E-4C05-8699-BF50D2C52BC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205114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1D1666-5705-4FE4-BF98-45772DB919CB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E47F22-D207-4CB8-AE1E-61DC4C52678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161391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D2FCB8-3DBB-4A40-8FCB-E437578CF784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28F4EE-79CF-424E-AA89-335A8115FB14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172971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72F849-8C35-4210-B963-514E32223CB7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86AF7F-7B0B-4C7B-A814-70DA2878EDD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323849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3EE3C2-C206-44EB-BCC8-F4B1FBC0D32C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B386D7-7160-49D3-88D9-38EB1B4FB26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108863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0D5158-3A52-49ED-99B0-62F3274C78EF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6FDA87-8347-4337-91CB-2974E5A0B41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705876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692853-CD18-4DC1-846D-526789A0AB57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E4FEB2-1B5C-4059-B066-12AB5E027AA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86341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52400"/>
            <a:ext cx="746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8750" y="6518275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tx2"/>
                </a:solidFill>
              </a:defRPr>
            </a:lvl1pPr>
          </a:lstStyle>
          <a:p>
            <a:fld id="{443C666B-26AF-46B2-8998-E1CE6E804C4C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553200"/>
            <a:ext cx="4572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>
              <a:defRPr sz="900"/>
            </a:lvl1pPr>
          </a:lstStyle>
          <a:p>
            <a:fld id="{C9967794-8B11-463F-BEB9-CBAFF83E045F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518275"/>
            <a:ext cx="5943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フッター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16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93EDBE93-F579-414B-BB86-6D9F3D4B41CD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フッター</a:t>
            </a: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C00BA0E-086C-44B6-BCFA-41FBD63E6CC6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800" dirty="0" smtClean="0"/>
              <a:t>輪読一章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altLang="en-US" sz="4800" dirty="0" smtClean="0"/>
              <a:t>振り返り</a:t>
            </a:r>
            <a:endParaRPr lang="ja-JP" altLang="ja-JP" sz="4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832" y="4149080"/>
            <a:ext cx="6934200" cy="1600200"/>
          </a:xfrm>
        </p:spPr>
        <p:txBody>
          <a:bodyPr/>
          <a:lstStyle/>
          <a:p>
            <a:r>
              <a:rPr lang="en-US" altLang="ja-JP" sz="5400" dirty="0" smtClean="0"/>
              <a:t>GO</a:t>
            </a:r>
            <a:endParaRPr lang="ja-JP" altLang="ja-JP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C1B17-1460-411D-BF9F-C7DD72415378}" type="datetime1">
              <a:rPr lang="ja-JP" altLang="en-US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69BB50-D7A7-41D5-AD42-EE6767795F3D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フッター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88640"/>
            <a:ext cx="7467600" cy="457200"/>
          </a:xfrm>
        </p:spPr>
        <p:txBody>
          <a:bodyPr/>
          <a:lstStyle/>
          <a:p>
            <a:r>
              <a:rPr lang="ja-JP" altLang="en-US" sz="3200" dirty="0" smtClean="0"/>
              <a:t>いろいろな組織の捉え方</a:t>
            </a:r>
            <a:endParaRPr lang="ja-JP" altLang="ja-JP" sz="3200" dirty="0"/>
          </a:p>
        </p:txBody>
      </p:sp>
      <p:sp>
        <p:nvSpPr>
          <p:cNvPr id="7" name="星 10 6"/>
          <p:cNvSpPr/>
          <p:nvPr/>
        </p:nvSpPr>
        <p:spPr>
          <a:xfrm>
            <a:off x="3221850" y="2647174"/>
            <a:ext cx="2160240" cy="1584176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>
                <a:solidFill>
                  <a:schemeClr val="tx1"/>
                </a:solidFill>
              </a:rPr>
              <a:t>組織</a:t>
            </a:r>
            <a:endParaRPr kumimoji="1" lang="ja-JP" altLang="en-US" sz="5400" dirty="0">
              <a:solidFill>
                <a:schemeClr val="tx1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4270255" y="1890028"/>
            <a:ext cx="0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4860032" y="2168860"/>
            <a:ext cx="864096" cy="4154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5508104" y="3212976"/>
            <a:ext cx="864096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 flipV="1">
            <a:off x="5040052" y="4050788"/>
            <a:ext cx="588781" cy="26591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 flipV="1">
            <a:off x="4283968" y="4198226"/>
            <a:ext cx="756084" cy="11602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V="1">
            <a:off x="3077834" y="3946874"/>
            <a:ext cx="486054" cy="12628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V="1">
            <a:off x="2542077" y="3685619"/>
            <a:ext cx="720079" cy="51260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2542077" y="2750602"/>
            <a:ext cx="916276" cy="1844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3148516" y="1963921"/>
            <a:ext cx="596889" cy="7181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3832833" y="1305253"/>
            <a:ext cx="922047" cy="58477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b="1" dirty="0" smtClean="0"/>
              <a:t>ハコ</a:t>
            </a:r>
            <a:endParaRPr kumimoji="1" lang="ja-JP" altLang="en-US" sz="32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797149" y="1237647"/>
            <a:ext cx="2733441" cy="954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/>
              <a:t>インフォーマルな</a:t>
            </a:r>
            <a:endParaRPr kumimoji="1" lang="en-US" altLang="ja-JP" sz="2800" b="1" dirty="0" smtClean="0"/>
          </a:p>
          <a:p>
            <a:r>
              <a:rPr lang="ja-JP" altLang="en-US" sz="2800" b="1" dirty="0"/>
              <a:t>ネットワーク</a:t>
            </a:r>
            <a:endParaRPr kumimoji="1" lang="ja-JP" altLang="en-US" sz="28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407600" y="2839273"/>
            <a:ext cx="1988045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/>
              <a:t>協働の体系</a:t>
            </a:r>
            <a:endParaRPr kumimoji="1" lang="ja-JP" altLang="en-US" sz="2800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628833" y="4316699"/>
            <a:ext cx="3070071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b="1" dirty="0" smtClean="0"/>
              <a:t>多次元的重複集団</a:t>
            </a:r>
            <a:endParaRPr kumimoji="1" lang="ja-JP" altLang="en-US" sz="28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379683" y="5275366"/>
            <a:ext cx="1747594" cy="954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/>
              <a:t>情報処理</a:t>
            </a:r>
            <a:endParaRPr kumimoji="1" lang="en-US" altLang="ja-JP" sz="2800" b="1" dirty="0" smtClean="0"/>
          </a:p>
          <a:p>
            <a:r>
              <a:rPr lang="ja-JP" altLang="en-US" sz="2800" b="1" dirty="0"/>
              <a:t>　</a:t>
            </a:r>
            <a:r>
              <a:rPr kumimoji="1" lang="ja-JP" altLang="en-US" sz="2800" b="1" dirty="0" smtClean="0"/>
              <a:t>システム</a:t>
            </a:r>
            <a:endParaRPr kumimoji="1" lang="ja-JP" altLang="en-US" sz="28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25800" y="5225696"/>
            <a:ext cx="1627369" cy="954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/>
              <a:t>知識創造</a:t>
            </a:r>
            <a:endParaRPr kumimoji="1" lang="en-US" altLang="ja-JP" sz="2800" b="1" dirty="0" smtClean="0"/>
          </a:p>
          <a:p>
            <a:r>
              <a:rPr lang="ja-JP" altLang="en-US" sz="2800" b="1" dirty="0" smtClean="0"/>
              <a:t>　</a:t>
            </a:r>
            <a:r>
              <a:rPr kumimoji="1" lang="ja-JP" altLang="en-US" sz="2800" b="1" dirty="0" smtClean="0"/>
              <a:t>の母体</a:t>
            </a:r>
            <a:endParaRPr kumimoji="1" lang="ja-JP" altLang="en-US" sz="28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69967" y="4231350"/>
            <a:ext cx="1627369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/>
              <a:t>資源の束</a:t>
            </a:r>
            <a:endParaRPr kumimoji="1" lang="ja-JP" altLang="en-US" sz="2800" b="1" dirty="0"/>
          </a:p>
        </p:txBody>
      </p:sp>
      <p:cxnSp>
        <p:nvCxnSpPr>
          <p:cNvPr id="47" name="直線矢印コネクタ 46"/>
          <p:cNvCxnSpPr/>
          <p:nvPr/>
        </p:nvCxnSpPr>
        <p:spPr>
          <a:xfrm flipV="1">
            <a:off x="2542077" y="3356992"/>
            <a:ext cx="661771" cy="822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205011" y="3289871"/>
            <a:ext cx="2348720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/>
              <a:t>生涯発達の場</a:t>
            </a:r>
            <a:endParaRPr kumimoji="1" lang="ja-JP" altLang="en-US" sz="28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05011" y="2376602"/>
            <a:ext cx="2228495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/>
              <a:t>政治システム</a:t>
            </a:r>
            <a:endParaRPr kumimoji="1" lang="ja-JP" altLang="en-US" sz="2800" b="1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74059" y="933135"/>
            <a:ext cx="2872902" cy="954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/>
              <a:t>センス・メイキング</a:t>
            </a:r>
            <a:endParaRPr kumimoji="1" lang="en-US" altLang="ja-JP" sz="2800" b="1" dirty="0" smtClean="0"/>
          </a:p>
          <a:p>
            <a:r>
              <a:rPr lang="ja-JP" altLang="en-US" sz="2800" b="1" dirty="0"/>
              <a:t>として</a:t>
            </a:r>
            <a:r>
              <a:rPr lang="ja-JP" altLang="en-US" sz="2800" b="1" dirty="0" smtClean="0"/>
              <a:t>の組織化</a:t>
            </a:r>
            <a:endParaRPr kumimoji="1" lang="ja-JP" altLang="en-US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800" dirty="0" smtClean="0"/>
              <a:t>多様な組織観と人間観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8733-593F-4B5D-968D-CD5A6CDD6BCF}" type="datetime1">
              <a:rPr lang="ja-JP" altLang="en-US" smtClean="0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F03B26-A855-4334-8BB6-C53739D67DA9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519935"/>
              </p:ext>
            </p:extLst>
          </p:nvPr>
        </p:nvGraphicFramePr>
        <p:xfrm>
          <a:off x="251520" y="1052736"/>
          <a:ext cx="8280921" cy="51559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0307"/>
                <a:gridCol w="2760307"/>
                <a:gridCol w="2760307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組織観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基本的視点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人間観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7092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 smtClean="0"/>
                        <a:t>ハコ（組織図）</a:t>
                      </a:r>
                      <a:endParaRPr kumimoji="1" lang="ja-JP" altLang="en-US" sz="3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組織図に表されるようなフォーマルな経路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秩序を尊び暖味性を好まない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14733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インフォーマル</a:t>
                      </a:r>
                      <a:endParaRPr kumimoji="1" lang="en-US" altLang="ja-JP" sz="2800" dirty="0" smtClean="0"/>
                    </a:p>
                    <a:p>
                      <a:pPr algn="ctr"/>
                      <a:r>
                        <a:rPr kumimoji="1" lang="ja-JP" altLang="en-US" sz="2800" dirty="0" smtClean="0"/>
                        <a:t>なネットワーク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公式の組織図とは、両立するがインフォーマルなネットワーク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人とのつながりを自ら作り出す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15393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共同の体系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共通の目的に向かって、主体的選択により共同する人々のシステム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目的に対して自分の限界を知り協働する</a:t>
                      </a:r>
                      <a:endParaRPr kumimoji="1" lang="ja-JP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233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200" dirty="0" smtClean="0"/>
              <a:t>多様な組織観と人間観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8733-593F-4B5D-968D-CD5A6CDD6BCF}" type="datetime1">
              <a:rPr lang="ja-JP" altLang="en-US" smtClean="0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F03B26-A855-4334-8BB6-C53739D67DA9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894048"/>
              </p:ext>
            </p:extLst>
          </p:nvPr>
        </p:nvGraphicFramePr>
        <p:xfrm>
          <a:off x="179512" y="1124744"/>
          <a:ext cx="8447856" cy="48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5952"/>
                <a:gridCol w="2815952"/>
                <a:gridCol w="2815952"/>
              </a:tblGrid>
              <a:tr h="5919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組織観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基本的視点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人間観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00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 smtClean="0"/>
                        <a:t>多元的</a:t>
                      </a:r>
                      <a:endParaRPr kumimoji="1" lang="en-US" altLang="ja-JP" sz="3200" dirty="0" smtClean="0"/>
                    </a:p>
                    <a:p>
                      <a:pPr algn="ctr"/>
                      <a:r>
                        <a:rPr kumimoji="1" lang="ja-JP" altLang="en-US" sz="3200" dirty="0" smtClean="0"/>
                        <a:t>重複集団</a:t>
                      </a:r>
                      <a:endParaRPr kumimoji="1" lang="ja-JP" altLang="en-US" sz="3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どんな大きな組織も集団から成り立つ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管理者のようなほかの集団と連結を取り付ける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19149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情報処理</a:t>
                      </a:r>
                      <a:endParaRPr kumimoji="1" lang="en-US" altLang="ja-JP" sz="2800" dirty="0" smtClean="0"/>
                    </a:p>
                    <a:p>
                      <a:pPr algn="ctr"/>
                      <a:r>
                        <a:rPr kumimoji="1" lang="ja-JP" altLang="en-US" sz="2800" dirty="0" smtClean="0"/>
                        <a:t>システム</a:t>
                      </a:r>
                      <a:endParaRPr kumimoji="1" lang="en-US" altLang="ja-JP" sz="280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不確実性の源泉である環境に対処していく情報処理システム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情報処理者として振舞う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8381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知識創造の母体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暗黙知を形式知に転換する場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ナレッジ・</a:t>
                      </a:r>
                      <a:endParaRPr kumimoji="1" lang="en-US" altLang="ja-JP" sz="2800" dirty="0" smtClean="0"/>
                    </a:p>
                    <a:p>
                      <a:pPr algn="ctr"/>
                      <a:r>
                        <a:rPr kumimoji="1" lang="ja-JP" altLang="en-US" sz="2800" dirty="0" smtClean="0"/>
                        <a:t>エンジニア</a:t>
                      </a:r>
                      <a:endParaRPr kumimoji="1" lang="ja-JP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388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200" dirty="0" smtClean="0"/>
              <a:t>多様な組織観と人間観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8733-593F-4B5D-968D-CD5A6CDD6BCF}" type="datetime1">
              <a:rPr lang="ja-JP" altLang="en-US" smtClean="0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F03B26-A855-4334-8BB6-C53739D67DA9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586687"/>
              </p:ext>
            </p:extLst>
          </p:nvPr>
        </p:nvGraphicFramePr>
        <p:xfrm>
          <a:off x="228600" y="990600"/>
          <a:ext cx="8447856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5952"/>
                <a:gridCol w="2815952"/>
                <a:gridCol w="2815952"/>
              </a:tblGrid>
              <a:tr h="800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 smtClean="0"/>
                        <a:t>資源の束</a:t>
                      </a:r>
                      <a:endParaRPr kumimoji="1" lang="ja-JP" altLang="en-US" sz="3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経営資源の束</a:t>
                      </a:r>
                      <a:endParaRPr kumimoji="1" lang="en-US" altLang="ja-JP" sz="2400" dirty="0" smtClean="0"/>
                    </a:p>
                    <a:p>
                      <a:pPr algn="ctr"/>
                      <a:r>
                        <a:rPr kumimoji="1" lang="ja-JP" altLang="en-US" sz="2400" dirty="0" smtClean="0"/>
                        <a:t>→組織のダイナミズムやコンピタンス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資源の仲の能動的要因としてのヒト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11776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生涯発達の場</a:t>
                      </a:r>
                      <a:endParaRPr kumimoji="1" lang="en-US" altLang="ja-JP" sz="280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人が生涯にわたって成長していくための舞台を提供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いくつになっても発達課題をもつ個人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15399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政治システム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政治的駆け引きの過程が生じる。変革が起こる時には見逃せない側面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相手に影響力を与えるために駆け引きする人間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8381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センス・メイキングとしての組織化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不断の組織化の過程。</a:t>
                      </a:r>
                      <a:r>
                        <a:rPr kumimoji="1" lang="ja-JP" altLang="en-US" sz="2400" dirty="0"/>
                        <a:t>進化論</a:t>
                      </a:r>
                      <a:r>
                        <a:rPr kumimoji="1" lang="ja-JP" altLang="en-US" sz="2400" dirty="0" smtClean="0"/>
                        <a:t>的な見方もある。</a:t>
                      </a:r>
                      <a:endParaRPr kumimoji="1" lang="en-US" altLang="ja-JP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意味を探索の人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596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800" dirty="0" smtClean="0"/>
              <a:t>組織観を現実にあてはめる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8733-593F-4B5D-968D-CD5A6CDD6BCF}" type="datetime1">
              <a:rPr lang="ja-JP" altLang="en-US" smtClean="0"/>
              <a:pPr/>
              <a:t>2014/4/13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F03B26-A855-4334-8BB6-C53739D67DA9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904" y="1103784"/>
            <a:ext cx="1723549" cy="707886"/>
          </a:xfrm>
          <a:prstGeom prst="rect">
            <a:avLst/>
          </a:prstGeom>
          <a:solidFill>
            <a:srgbClr val="FFFF66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○○観</a:t>
            </a:r>
            <a:endParaRPr kumimoji="1" lang="ja-JP" altLang="en-US" sz="4000" dirty="0"/>
          </a:p>
        </p:txBody>
      </p:sp>
      <p:sp>
        <p:nvSpPr>
          <p:cNvPr id="9" name="右矢印 8"/>
          <p:cNvSpPr/>
          <p:nvPr/>
        </p:nvSpPr>
        <p:spPr>
          <a:xfrm>
            <a:off x="1118251" y="2062100"/>
            <a:ext cx="1274400" cy="6962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68744" y="1988929"/>
            <a:ext cx="5519460" cy="769441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/>
              <a:t>現実に当てはめるべし</a:t>
            </a:r>
            <a:endParaRPr kumimoji="1" lang="ja-JP" altLang="en-US" sz="7200" dirty="0"/>
          </a:p>
        </p:txBody>
      </p:sp>
      <p:sp>
        <p:nvSpPr>
          <p:cNvPr id="11" name="円/楕円 10"/>
          <p:cNvSpPr/>
          <p:nvPr/>
        </p:nvSpPr>
        <p:spPr>
          <a:xfrm>
            <a:off x="242432" y="3140968"/>
            <a:ext cx="2304256" cy="1512168"/>
          </a:xfrm>
          <a:prstGeom prst="ellipse">
            <a:avLst/>
          </a:prstGeom>
          <a:solidFill>
            <a:srgbClr val="F9A5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大切</a:t>
            </a:r>
            <a:endParaRPr kumimoji="1" lang="ja-JP" altLang="en-US" sz="5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18251" y="4653136"/>
            <a:ext cx="7221849" cy="1323439"/>
          </a:xfrm>
          <a:prstGeom prst="rect">
            <a:avLst/>
          </a:prstGeom>
          <a:noFill/>
          <a:ln w="38100">
            <a:solidFill>
              <a:srgbClr val="F9A5C3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①</a:t>
            </a:r>
            <a:r>
              <a:rPr lang="ja-JP" altLang="en-US" sz="4000" dirty="0" smtClean="0"/>
              <a:t>どんな組織観を</a:t>
            </a:r>
            <a:r>
              <a:rPr lang="ja-JP" altLang="en-US" sz="4000" dirty="0"/>
              <a:t>持っている</a:t>
            </a:r>
            <a:r>
              <a:rPr lang="ja-JP" altLang="en-US" sz="4000" dirty="0" smtClean="0"/>
              <a:t>か</a:t>
            </a:r>
            <a:endParaRPr lang="en-US" altLang="ja-JP" sz="4000" dirty="0" smtClean="0"/>
          </a:p>
          <a:p>
            <a:r>
              <a:rPr kumimoji="1" lang="ja-JP" altLang="en-US" sz="4000" dirty="0" smtClean="0"/>
              <a:t>②複数の組織観を組み合わせる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47576941"/>
      </p:ext>
    </p:extLst>
  </p:cSld>
  <p:clrMapOvr>
    <a:masterClrMapping/>
  </p:clrMapOvr>
</p:sld>
</file>

<file path=ppt/theme/theme1.xml><?xml version="1.0" encoding="utf-8"?>
<a:theme xmlns:a="http://schemas.openxmlformats.org/drawingml/2006/main" name="green_ivy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​​テーマ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green_ivy</Template>
  <TotalTime>82</TotalTime>
  <Words>353</Words>
  <Application>Microsoft Office PowerPoint</Application>
  <PresentationFormat>画面に合わせる (4:3)</PresentationFormat>
  <Paragraphs>91</Paragraphs>
  <Slides>6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green_ivy</vt:lpstr>
      <vt:lpstr>輪読一章 振り返り</vt:lpstr>
      <vt:lpstr>いろいろな組織の捉え方</vt:lpstr>
      <vt:lpstr>多様な組織観と人間観</vt:lpstr>
      <vt:lpstr>多様な組織観と人間観</vt:lpstr>
      <vt:lpstr>多様な組織観と人間観</vt:lpstr>
      <vt:lpstr>組織観を現実にあてはめる</vt:lpstr>
    </vt:vector>
  </TitlesOfParts>
  <Company>Toshiba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輪読一章 振り返り</dc:title>
  <dc:creator>TOSHIBA</dc:creator>
  <cp:lastModifiedBy>TOSHIBA</cp:lastModifiedBy>
  <cp:revision>9</cp:revision>
  <dcterms:created xsi:type="dcterms:W3CDTF">2014-04-04T03:31:13Z</dcterms:created>
  <dcterms:modified xsi:type="dcterms:W3CDTF">2014-04-13T13:31:22Z</dcterms:modified>
</cp:coreProperties>
</file>