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28BB45A-8146-4442-A811-2314F6C5388D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1CD273D-3D35-4DDF-A02D-D5FE767AD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000" dirty="0" smtClean="0"/>
              <a:t>輪読</a:t>
            </a:r>
            <a:r>
              <a:rPr kumimoji="1" lang="ja-JP" altLang="en-US" sz="4000" dirty="0" err="1" smtClean="0"/>
              <a:t>ー</a:t>
            </a:r>
            <a:r>
              <a:rPr kumimoji="1" lang="ja-JP" altLang="en-US" sz="4000" dirty="0" smtClean="0"/>
              <a:t>第２章</a:t>
            </a:r>
            <a:r>
              <a:rPr kumimoji="1" lang="ja-JP" altLang="en-US" sz="4000" dirty="0" err="1" smtClean="0"/>
              <a:t>ー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dirty="0" smtClean="0"/>
              <a:t>じゃりー</a:t>
            </a:r>
            <a:endParaRPr kumimoji="1" lang="ja-JP" altLang="en-US" sz="2800" dirty="0"/>
          </a:p>
        </p:txBody>
      </p:sp>
      <p:pic>
        <p:nvPicPr>
          <p:cNvPr id="1026" name="Picture 2" descr="C:\Users\student\AppData\Local\Microsoft\Windows\Temporary Internet Files\Content.IE5\XZFVB26B\MC9002123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621" y="404664"/>
            <a:ext cx="1728216" cy="182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tudent\AppData\Local\Microsoft\Windows\Temporary Internet Files\Content.IE5\XZFVB26B\MC9000235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653136"/>
            <a:ext cx="956462" cy="91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tudent\AppData\Local\Microsoft\Windows\Temporary Internet Files\Content.IE5\JZY7RKGY\MP90042267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53136"/>
            <a:ext cx="2617187" cy="1764557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31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突然ですが・・・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4032448"/>
          </a:xfrm>
        </p:spPr>
        <p:txBody>
          <a:bodyPr>
            <a:noAutofit/>
          </a:bodyPr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あなたは「山岡カンパニー」の経営マネジャーです。</a:t>
            </a:r>
            <a:endParaRPr kumimoji="1" lang="en-US" altLang="ja-JP" dirty="0" smtClean="0"/>
          </a:p>
          <a:p>
            <a:r>
              <a:rPr lang="ja-JP" altLang="en-US" dirty="0" smtClean="0"/>
              <a:t>この企業では営業の実績が悪く、原因を調べたところ「営業といっても具体的に何をしたらいいかわからない。」という仕事内容の把握が不十分であったことが分かりました。</a:t>
            </a:r>
            <a:endParaRPr lang="en-US" altLang="ja-JP" dirty="0" smtClean="0"/>
          </a:p>
          <a:p>
            <a:r>
              <a:rPr lang="ja-JP" altLang="en-US" dirty="0" smtClean="0"/>
              <a:t>そこで営業マン全員に営業マニュアルを配布し、全営業マンにそれぞれの仕事内容を具体的に明示しました。</a:t>
            </a:r>
            <a:endParaRPr lang="en-US" altLang="ja-JP" dirty="0" smtClean="0"/>
          </a:p>
          <a:p>
            <a:r>
              <a:rPr lang="ja-JP" altLang="en-US" dirty="0" smtClean="0"/>
              <a:t>しかし営業の実績は思うように伸びませんでした。この事態に対する改善策を考えてみてください。（５分）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P54,55</a:t>
            </a:r>
            <a:r>
              <a:rPr lang="ja-JP" altLang="en-US" dirty="0" smtClean="0"/>
              <a:t>の図</a:t>
            </a:r>
            <a:r>
              <a:rPr lang="en-US" altLang="ja-JP" dirty="0" smtClean="0"/>
              <a:t>.[</a:t>
            </a:r>
            <a:r>
              <a:rPr lang="ja-JP" altLang="en-US" dirty="0" smtClean="0"/>
              <a:t>職務特性モデル</a:t>
            </a:r>
            <a:r>
              <a:rPr lang="en-US" altLang="ja-JP" dirty="0" smtClean="0"/>
              <a:t>]</a:t>
            </a:r>
            <a:r>
              <a:rPr lang="ja-JP" altLang="en-US" dirty="0" smtClean="0"/>
              <a:t>を参考にして考えてみてください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2050" name="Picture 2" descr="C:\Users\student\AppData\Local\Microsoft\Windows\Temporary Internet Files\Content.IE5\RDWH302J\MC9003325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4664"/>
            <a:ext cx="2591261" cy="166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08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企業紹介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191683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3212976"/>
            <a:ext cx="385762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5465"/>
            <a:ext cx="1832370" cy="18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79490"/>
            <a:ext cx="1987252" cy="197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518" y="4365105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590518" y="6021288"/>
            <a:ext cx="42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https://www.jnj.co.jp/group/outline/japan/index.html?nv=side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27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0731" y="1772816"/>
            <a:ext cx="7620000" cy="4752527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営業社員が具体的にどうしたらいいかよく分からない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営業プロセスや行動を具体的に明示した</a:t>
            </a:r>
            <a:endParaRPr lang="en-US" altLang="ja-JP" dirty="0" smtClean="0"/>
          </a:p>
          <a:p>
            <a:r>
              <a:rPr lang="ja-JP" altLang="en-US" dirty="0" smtClean="0"/>
              <a:t>「営業ハンドブック」を全営業マンに配布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ja-JP" altLang="en-US" dirty="0">
                <a:solidFill>
                  <a:srgbClr val="FF0000"/>
                </a:solidFill>
              </a:rPr>
              <a:t>「営業ハンドブック」の</a:t>
            </a:r>
            <a:r>
              <a:rPr lang="ja-JP" altLang="en-US" dirty="0" smtClean="0">
                <a:solidFill>
                  <a:srgbClr val="FF0000"/>
                </a:solidFill>
              </a:rPr>
              <a:t>風化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>
                <a:solidFill>
                  <a:srgbClr val="FF0000"/>
                </a:solidFill>
              </a:rPr>
              <a:t>「営業ハンドブック」の継続性の欠陥</a:t>
            </a:r>
            <a:endParaRPr lang="en-US" altLang="ja-JP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47667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student\AppData\Local\Microsoft\Windows\Temporary Internet Files\Content.IE5\E882KWS4\MC9000787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701135" cy="170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AppData\Local\Microsoft\Windows\Temporary Internet Files\Content.IE5\E882KWS4\MP90044829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1080120" cy="162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下矢印 5"/>
          <p:cNvSpPr/>
          <p:nvPr/>
        </p:nvSpPr>
        <p:spPr>
          <a:xfrm>
            <a:off x="3347864" y="3901831"/>
            <a:ext cx="2016224" cy="89532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爆発 2 8"/>
          <p:cNvSpPr/>
          <p:nvPr/>
        </p:nvSpPr>
        <p:spPr>
          <a:xfrm>
            <a:off x="1763688" y="3501008"/>
            <a:ext cx="2448272" cy="1080120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しかし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pic>
        <p:nvPicPr>
          <p:cNvPr id="13" name="Picture 4" descr="C:\Users\student\AppData\Local\Microsoft\Windows\Temporary Internet Files\Content.IE5\E882KWS4\MP90044829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355" y="4725144"/>
            <a:ext cx="90941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tudent\AppData\Local\Microsoft\Windows\Temporary Internet Files\Content.IE5\E882KWS4\MC90028595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775" y="4245316"/>
            <a:ext cx="1816913" cy="179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25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23528" y="1556792"/>
            <a:ext cx="2232248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客観的職務特性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580112" y="1556792"/>
            <a:ext cx="2736304" cy="9361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関連となる心理状態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48164" y="3970100"/>
            <a:ext cx="1800200" cy="8928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作業結果に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対する個人的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責任の知覚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022614" y="2922667"/>
            <a:ext cx="1800200" cy="6079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作業の有意義性の知覚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39552" y="285293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技能多様性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39552" y="3542315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タスク完結性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39552" y="427591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タスク重要性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1475" y="515719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自律性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41475" y="603247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フィードバック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022614" y="5517232"/>
            <a:ext cx="1800200" cy="1019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作業活動の実際の結果についての知識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47667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カギ線コネクタ 21"/>
          <p:cNvCxnSpPr>
            <a:stCxn id="14" idx="3"/>
            <a:endCxn id="16" idx="3"/>
          </p:cNvCxnSpPr>
          <p:nvPr/>
        </p:nvCxnSpPr>
        <p:spPr>
          <a:xfrm>
            <a:off x="2339752" y="3104964"/>
            <a:ext cx="12700" cy="1422976"/>
          </a:xfrm>
          <a:prstGeom prst="bentConnector3">
            <a:avLst>
              <a:gd name="adj1" fmla="val 28409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15" idx="3"/>
          </p:cNvCxnSpPr>
          <p:nvPr/>
        </p:nvCxnSpPr>
        <p:spPr>
          <a:xfrm>
            <a:off x="2339752" y="3794343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endCxn id="13" idx="1"/>
          </p:cNvCxnSpPr>
          <p:nvPr/>
        </p:nvCxnSpPr>
        <p:spPr>
          <a:xfrm>
            <a:off x="2699792" y="3226649"/>
            <a:ext cx="33228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7" idx="3"/>
            <a:endCxn id="12" idx="1"/>
          </p:cNvCxnSpPr>
          <p:nvPr/>
        </p:nvCxnSpPr>
        <p:spPr>
          <a:xfrm flipV="1">
            <a:off x="2341675" y="4416534"/>
            <a:ext cx="3706489" cy="992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8" idx="3"/>
            <a:endCxn id="19" idx="1"/>
          </p:cNvCxnSpPr>
          <p:nvPr/>
        </p:nvCxnSpPr>
        <p:spPr>
          <a:xfrm flipV="1">
            <a:off x="2341675" y="6026882"/>
            <a:ext cx="3680939" cy="257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乗算記号 38"/>
          <p:cNvSpPr/>
          <p:nvPr/>
        </p:nvSpPr>
        <p:spPr>
          <a:xfrm>
            <a:off x="505471" y="4941168"/>
            <a:ext cx="1872208" cy="9361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乗算記号 39"/>
          <p:cNvSpPr/>
          <p:nvPr/>
        </p:nvSpPr>
        <p:spPr>
          <a:xfrm>
            <a:off x="503031" y="5816452"/>
            <a:ext cx="1872208" cy="9361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乗算記号 41"/>
          <p:cNvSpPr/>
          <p:nvPr/>
        </p:nvSpPr>
        <p:spPr>
          <a:xfrm>
            <a:off x="5529012" y="3645024"/>
            <a:ext cx="2787404" cy="154302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乗算記号 42"/>
          <p:cNvSpPr/>
          <p:nvPr/>
        </p:nvSpPr>
        <p:spPr>
          <a:xfrm>
            <a:off x="5580112" y="5188044"/>
            <a:ext cx="2736304" cy="167767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Picture 4" descr="C:\Users\student\AppData\Local\Microsoft\Windows\Temporary Internet Files\Content.IE5\E882KWS4\MP90044829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859" y="1227977"/>
            <a:ext cx="1080120" cy="162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84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アセスメントとフィードバックサイクルの構築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47667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748883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563888" y="5795524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http://www.tohmatsu.com/assets/Dcom-Japan/Local%20Assets/Documents/knowledge/dtc-pdf/AsOne/jp_dtc_k_asone08_050712.pdf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77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/>
            </a: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3568" y="1570403"/>
            <a:ext cx="828092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組織・スキル</a:t>
            </a:r>
            <a:r>
              <a:rPr kumimoji="1" lang="en-US" altLang="ja-JP" sz="2400" b="1" dirty="0" smtClean="0"/>
              <a:t>/</a:t>
            </a:r>
            <a:r>
              <a:rPr kumimoji="1" lang="ja-JP" altLang="en-US" sz="2400" b="1" dirty="0" smtClean="0"/>
              <a:t>コンピテンシー基づき自身のアセスメントを実施</a:t>
            </a:r>
            <a:endParaRPr kumimoji="1" lang="ja-JP" altLang="en-US" sz="2400" b="1" dirty="0"/>
          </a:p>
        </p:txBody>
      </p:sp>
      <p:sp>
        <p:nvSpPr>
          <p:cNvPr id="13" name="角丸四角形 12"/>
          <p:cNvSpPr/>
          <p:nvPr/>
        </p:nvSpPr>
        <p:spPr>
          <a:xfrm>
            <a:off x="6732240" y="2010253"/>
            <a:ext cx="1944216" cy="532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</a:rPr>
              <a:t>自律性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3568" y="2708920"/>
            <a:ext cx="828092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アセスメントの結果から自身の弱み・強みを把握</a:t>
            </a:r>
            <a:endParaRPr kumimoji="1" lang="en-US" altLang="ja-JP" sz="2400" b="1" dirty="0" smtClean="0"/>
          </a:p>
          <a:p>
            <a:r>
              <a:rPr lang="ja-JP" altLang="en-US" sz="2400" b="1" dirty="0" smtClean="0"/>
              <a:t>メンバーと上司のフィードバックを経て開発プランの最終化</a:t>
            </a:r>
            <a:endParaRPr lang="en-US" altLang="ja-JP" sz="2400" b="1" dirty="0" smtClean="0"/>
          </a:p>
        </p:txBody>
      </p:sp>
      <p:sp>
        <p:nvSpPr>
          <p:cNvPr id="16" name="角丸四角形 15"/>
          <p:cNvSpPr/>
          <p:nvPr/>
        </p:nvSpPr>
        <p:spPr>
          <a:xfrm>
            <a:off x="6732240" y="3501008"/>
            <a:ext cx="1944216" cy="5960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</a:rPr>
              <a:t>フィードバック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3568" y="4252124"/>
            <a:ext cx="828092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日々の業務及び研修を通じて能力開発を進行</a:t>
            </a:r>
            <a:endParaRPr kumimoji="1" lang="ja-JP" altLang="en-US" sz="2400" b="1" dirty="0"/>
          </a:p>
        </p:txBody>
      </p:sp>
      <p:sp>
        <p:nvSpPr>
          <p:cNvPr id="18" name="角丸四角形 17"/>
          <p:cNvSpPr/>
          <p:nvPr/>
        </p:nvSpPr>
        <p:spPr>
          <a:xfrm>
            <a:off x="6711058" y="4653136"/>
            <a:ext cx="2181422" cy="5960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rgbClr val="FF0000"/>
                </a:solidFill>
              </a:rPr>
              <a:t>OJT/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トレーニング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24281" y="5343599"/>
            <a:ext cx="814020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一年間の振り返りを実施</a:t>
            </a:r>
            <a:endParaRPr kumimoji="1" lang="ja-JP" altLang="en-US" sz="2400" b="1" dirty="0"/>
          </a:p>
        </p:txBody>
      </p:sp>
      <p:sp>
        <p:nvSpPr>
          <p:cNvPr id="20" name="角丸四角形 19"/>
          <p:cNvSpPr/>
          <p:nvPr/>
        </p:nvSpPr>
        <p:spPr>
          <a:xfrm>
            <a:off x="6732240" y="5785298"/>
            <a:ext cx="1944216" cy="5960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</a:rPr>
              <a:t>振り返り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下矢印 20"/>
          <p:cNvSpPr/>
          <p:nvPr/>
        </p:nvSpPr>
        <p:spPr>
          <a:xfrm>
            <a:off x="4175956" y="2032068"/>
            <a:ext cx="1440160" cy="74886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下矢印 21"/>
          <p:cNvSpPr/>
          <p:nvPr/>
        </p:nvSpPr>
        <p:spPr>
          <a:xfrm>
            <a:off x="4175956" y="3556577"/>
            <a:ext cx="1440160" cy="74886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下矢印 22"/>
          <p:cNvSpPr/>
          <p:nvPr/>
        </p:nvSpPr>
        <p:spPr>
          <a:xfrm>
            <a:off x="4175956" y="4725144"/>
            <a:ext cx="1440160" cy="74886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U ターン矢印 26"/>
          <p:cNvSpPr/>
          <p:nvPr/>
        </p:nvSpPr>
        <p:spPr>
          <a:xfrm>
            <a:off x="913551" y="1412776"/>
            <a:ext cx="1764196" cy="4757519"/>
          </a:xfrm>
          <a:prstGeom prst="uturnArrow">
            <a:avLst/>
          </a:prstGeom>
          <a:solidFill>
            <a:schemeClr val="bg1">
              <a:alpha val="9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0" y="332656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15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23528" y="1556792"/>
            <a:ext cx="2232248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客観的職務特性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580112" y="1556792"/>
            <a:ext cx="2736304" cy="9361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関連となる心理状態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48164" y="3970100"/>
            <a:ext cx="1800200" cy="8928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作業結果に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対する個人的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責任の知覚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022614" y="2922667"/>
            <a:ext cx="1800200" cy="6079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作業の有意義性の知覚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39552" y="285293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技能多様性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39552" y="3542315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タスク完結性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39552" y="427591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タスク重要性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1475" y="5157192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自律性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41475" y="6032476"/>
            <a:ext cx="1800200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フィードバック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022614" y="5517232"/>
            <a:ext cx="1800200" cy="1019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作業活動の実際の結果についての知識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31" y="47667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カギ線コネクタ 21"/>
          <p:cNvCxnSpPr>
            <a:stCxn id="14" idx="3"/>
            <a:endCxn id="16" idx="3"/>
          </p:cNvCxnSpPr>
          <p:nvPr/>
        </p:nvCxnSpPr>
        <p:spPr>
          <a:xfrm>
            <a:off x="2339752" y="3104964"/>
            <a:ext cx="12700" cy="1422976"/>
          </a:xfrm>
          <a:prstGeom prst="bentConnector3">
            <a:avLst>
              <a:gd name="adj1" fmla="val 28409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15" idx="3"/>
          </p:cNvCxnSpPr>
          <p:nvPr/>
        </p:nvCxnSpPr>
        <p:spPr>
          <a:xfrm>
            <a:off x="2339752" y="3794343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endCxn id="13" idx="1"/>
          </p:cNvCxnSpPr>
          <p:nvPr/>
        </p:nvCxnSpPr>
        <p:spPr>
          <a:xfrm>
            <a:off x="2699792" y="3226649"/>
            <a:ext cx="33228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7" idx="3"/>
            <a:endCxn id="12" idx="1"/>
          </p:cNvCxnSpPr>
          <p:nvPr/>
        </p:nvCxnSpPr>
        <p:spPr>
          <a:xfrm flipV="1">
            <a:off x="2341675" y="4416534"/>
            <a:ext cx="3706489" cy="992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8" idx="3"/>
            <a:endCxn id="19" idx="1"/>
          </p:cNvCxnSpPr>
          <p:nvPr/>
        </p:nvCxnSpPr>
        <p:spPr>
          <a:xfrm flipV="1">
            <a:off x="2341675" y="6026882"/>
            <a:ext cx="3680939" cy="257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乗算記号 38"/>
          <p:cNvSpPr/>
          <p:nvPr/>
        </p:nvSpPr>
        <p:spPr>
          <a:xfrm>
            <a:off x="505471" y="4941168"/>
            <a:ext cx="1872208" cy="9361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乗算記号 39"/>
          <p:cNvSpPr/>
          <p:nvPr/>
        </p:nvSpPr>
        <p:spPr>
          <a:xfrm>
            <a:off x="503031" y="5816452"/>
            <a:ext cx="1872208" cy="93610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乗算記号 41"/>
          <p:cNvSpPr/>
          <p:nvPr/>
        </p:nvSpPr>
        <p:spPr>
          <a:xfrm>
            <a:off x="5529012" y="3645024"/>
            <a:ext cx="2787404" cy="154302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乗算記号 42"/>
          <p:cNvSpPr/>
          <p:nvPr/>
        </p:nvSpPr>
        <p:spPr>
          <a:xfrm>
            <a:off x="5580112" y="5188044"/>
            <a:ext cx="2736304" cy="167767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吹き出し 1"/>
          <p:cNvSpPr/>
          <p:nvPr/>
        </p:nvSpPr>
        <p:spPr>
          <a:xfrm>
            <a:off x="780236" y="3339808"/>
            <a:ext cx="3276881" cy="1440160"/>
          </a:xfrm>
          <a:prstGeom prst="wedgeRectCallout">
            <a:avLst>
              <a:gd name="adj1" fmla="val -31566"/>
              <a:gd name="adj2" fmla="val 703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アセスメントの構築を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自身で行う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</a:rPr>
              <a:t>開発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プランの作成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3" name="四角形吹き出し 22"/>
          <p:cNvSpPr/>
          <p:nvPr/>
        </p:nvSpPr>
        <p:spPr>
          <a:xfrm>
            <a:off x="2537879" y="5226527"/>
            <a:ext cx="3276881" cy="1440160"/>
          </a:xfrm>
          <a:prstGeom prst="wedgeRectCallout">
            <a:avLst>
              <a:gd name="adj1" fmla="val -64193"/>
              <a:gd name="adj2" fmla="val 2245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メンバー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/</a:t>
            </a:r>
            <a:r>
              <a:rPr kumimoji="1" lang="ja-JP" altLang="en-US" sz="2000" b="1" dirty="0" smtClean="0">
                <a:solidFill>
                  <a:schemeClr val="tx1"/>
                </a:solidFill>
              </a:rPr>
              <a:t>上司による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フィードバック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面談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一年間の振り返り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5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　　　　　　　　　　　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2396480"/>
          </a:xfrm>
        </p:spPr>
        <p:txBody>
          <a:bodyPr/>
          <a:lstStyle/>
          <a:p>
            <a:r>
              <a:rPr kumimoji="1" lang="ja-JP" altLang="en-US" dirty="0" smtClean="0"/>
              <a:t>モチベーションをあげる</a:t>
            </a:r>
            <a:r>
              <a:rPr lang="ja-JP" altLang="en-US" dirty="0" smtClean="0"/>
              <a:t>やり方には</a:t>
            </a:r>
            <a:r>
              <a:rPr lang="ja-JP" altLang="en-US" dirty="0"/>
              <a:t>様々な</a:t>
            </a:r>
            <a:r>
              <a:rPr lang="ja-JP" altLang="en-US" dirty="0" smtClean="0"/>
              <a:t>ものがある</a:t>
            </a:r>
            <a:endParaRPr lang="en-US" altLang="ja-JP" dirty="0" smtClean="0"/>
          </a:p>
          <a:p>
            <a:r>
              <a:rPr lang="ja-JP" altLang="en-US" dirty="0" smtClean="0"/>
              <a:t>今回は客務的職務特性に着目してモチベーションをあげるやり方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社員に何を求めるか</a:t>
            </a:r>
            <a:endParaRPr lang="en-US" altLang="ja-JP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168352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539552" y="3501008"/>
            <a:ext cx="194421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</a:rPr>
              <a:t>技能多様性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915816" y="3501008"/>
            <a:ext cx="194421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</a:rPr>
              <a:t>タスク完結性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5292080" y="3501008"/>
            <a:ext cx="194421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</a:rPr>
              <a:t>タスク重要性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1540" y="4445545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どこまで社員に任せるか</a:t>
            </a:r>
            <a:endParaRPr kumimoji="1" lang="ja-JP" altLang="en-US" sz="2000" b="1" dirty="0"/>
          </a:p>
        </p:txBody>
      </p:sp>
      <p:sp>
        <p:nvSpPr>
          <p:cNvPr id="9" name="角丸四角形 8"/>
          <p:cNvSpPr/>
          <p:nvPr/>
        </p:nvSpPr>
        <p:spPr>
          <a:xfrm>
            <a:off x="539552" y="4941168"/>
            <a:ext cx="194421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</a:rPr>
              <a:t>自律性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23528" y="5733256"/>
            <a:ext cx="8424936" cy="1008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客観的職務特性の５つの要素を調節することで</a:t>
            </a:r>
            <a:endParaRPr kumimoji="1" lang="en-US" altLang="ja-JP" sz="24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モチベーションをあげることができる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41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580</TotalTime>
  <Words>402</Words>
  <Application>Microsoft Office PowerPoint</Application>
  <PresentationFormat>画面に合わせる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エッセンシャル</vt:lpstr>
      <vt:lpstr>輪読ー第２章ー</vt:lpstr>
      <vt:lpstr>突然ですが・・・</vt:lpstr>
      <vt:lpstr>企業紹介</vt:lpstr>
      <vt:lpstr>PowerPoint プレゼンテーション</vt:lpstr>
      <vt:lpstr>PowerPoint プレゼンテーション</vt:lpstr>
      <vt:lpstr>PowerPoint プレゼンテーション</vt:lpstr>
      <vt:lpstr> </vt:lpstr>
      <vt:lpstr>PowerPoint プレゼンテーション</vt:lpstr>
      <vt:lpstr>　　　　　　　　　　　まとめ</vt:lpstr>
    </vt:vector>
  </TitlesOfParts>
  <Company>横浜国立大学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輪読ー第２章ー</dc:title>
  <dc:creator>ohyama</dc:creator>
  <cp:lastModifiedBy>student</cp:lastModifiedBy>
  <cp:revision>19</cp:revision>
  <dcterms:created xsi:type="dcterms:W3CDTF">2014-04-14T04:07:08Z</dcterms:created>
  <dcterms:modified xsi:type="dcterms:W3CDTF">2014-04-17T03:48:49Z</dcterms:modified>
</cp:coreProperties>
</file>