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F795"/>
    <a:srgbClr val="09EB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117E12E-F687-4FB1-BD98-F3E906AB3694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92B9980-2A5E-432B-A54F-E997D639F2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6000" dirty="0" smtClean="0"/>
              <a:t>輪読</a:t>
            </a:r>
            <a:r>
              <a:rPr kumimoji="1" lang="ja-JP" altLang="en-US" sz="6000" dirty="0" err="1" smtClean="0"/>
              <a:t>ー</a:t>
            </a:r>
            <a:r>
              <a:rPr kumimoji="1" lang="ja-JP" altLang="en-US" sz="6000" dirty="0" smtClean="0"/>
              <a:t>第２章</a:t>
            </a:r>
            <a:r>
              <a:rPr kumimoji="1" lang="ja-JP" altLang="en-US" sz="6000" dirty="0" err="1" smtClean="0"/>
              <a:t>ー</a:t>
            </a:r>
            <a:r>
              <a:rPr kumimoji="1" lang="en-US" altLang="ja-JP" sz="6000" dirty="0" smtClean="0"/>
              <a:t/>
            </a:r>
            <a:br>
              <a:rPr kumimoji="1" lang="en-US" altLang="ja-JP" sz="6000" dirty="0" smtClean="0"/>
            </a:br>
            <a:r>
              <a:rPr lang="ja-JP" altLang="en-US" sz="6000" dirty="0"/>
              <a:t>振り返り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じゃりー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35785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★２要因理論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611560" y="1772816"/>
            <a:ext cx="3168352" cy="5760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職務内容要因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63688" y="2348880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よかった経験に多く見られたもの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達成、承認、仕事そのもの、責任</a:t>
            </a:r>
            <a:endParaRPr kumimoji="1" lang="en-US" altLang="ja-JP" sz="2400" dirty="0" smtClean="0"/>
          </a:p>
        </p:txBody>
      </p:sp>
      <p:sp>
        <p:nvSpPr>
          <p:cNvPr id="10" name="角丸四角形 9"/>
          <p:cNvSpPr/>
          <p:nvPr/>
        </p:nvSpPr>
        <p:spPr>
          <a:xfrm>
            <a:off x="683568" y="3390091"/>
            <a:ext cx="3096344" cy="5429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職務脈絡要因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35696" y="393305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わるか</a:t>
            </a:r>
            <a:r>
              <a:rPr lang="ja-JP" altLang="en-US" sz="2400" dirty="0"/>
              <a:t>った</a:t>
            </a:r>
            <a:r>
              <a:rPr kumimoji="1" lang="ja-JP" altLang="en-US" sz="2400" dirty="0" smtClean="0"/>
              <a:t>経験に多く見られたもの</a:t>
            </a:r>
            <a:endParaRPr lang="en-US" altLang="ja-JP" sz="2400" dirty="0" smtClean="0"/>
          </a:p>
          <a:p>
            <a:r>
              <a:rPr lang="ja-JP" altLang="en-US" sz="2400" dirty="0" smtClean="0"/>
              <a:t>会社の方針や経営、上司・同僚との人間関係</a:t>
            </a:r>
            <a:endParaRPr kumimoji="1" lang="en-US" altLang="ja-JP" sz="2400" dirty="0" smtClean="0"/>
          </a:p>
        </p:txBody>
      </p:sp>
      <p:sp>
        <p:nvSpPr>
          <p:cNvPr id="12" name="角丸四角形 11"/>
          <p:cNvSpPr/>
          <p:nvPr/>
        </p:nvSpPr>
        <p:spPr>
          <a:xfrm>
            <a:off x="323528" y="5229200"/>
            <a:ext cx="8352928" cy="129614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職務内容要因こそが仕事へのモチベータである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積極的に</a:t>
            </a:r>
            <a:r>
              <a:rPr lang="ja-JP" altLang="en-US" sz="2800" dirty="0" smtClean="0">
                <a:solidFill>
                  <a:srgbClr val="FF0000"/>
                </a:solidFill>
              </a:rPr>
              <a:t>満足を増進させるもの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339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★達成モチベーション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457200" y="1772816"/>
            <a:ext cx="2170584" cy="6480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達成</a:t>
            </a:r>
            <a:r>
              <a:rPr lang="ja-JP" altLang="en-US" sz="2800" dirty="0">
                <a:solidFill>
                  <a:srgbClr val="FF0000"/>
                </a:solidFill>
              </a:rPr>
              <a:t>欲求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627784" y="1772816"/>
            <a:ext cx="2170584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rgbClr val="FF0000"/>
                </a:solidFill>
              </a:rPr>
              <a:t>親和</a:t>
            </a:r>
            <a:r>
              <a:rPr lang="ja-JP" altLang="en-US" sz="2800" dirty="0" smtClean="0">
                <a:solidFill>
                  <a:srgbClr val="FF0000"/>
                </a:solidFill>
              </a:rPr>
              <a:t>欲求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4805538" y="1772816"/>
            <a:ext cx="2430757" cy="64807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rgbClr val="FF0000"/>
                </a:solidFill>
              </a:rPr>
              <a:t>パワ</a:t>
            </a:r>
            <a:r>
              <a:rPr lang="ja-JP" altLang="en-US" sz="2800" dirty="0" smtClean="0">
                <a:solidFill>
                  <a:srgbClr val="FF0000"/>
                </a:solidFill>
              </a:rPr>
              <a:t>ー欲求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528" y="2636912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→組織での個人を考えるのに適切な欲求のセット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　 どの欲求がより顕著かは人によって異なる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7061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23528" y="1556792"/>
            <a:ext cx="2232248" cy="86409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客観的職務特性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580112" y="1556792"/>
            <a:ext cx="2736304" cy="9361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関連となる心理状態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048164" y="3970100"/>
            <a:ext cx="1800200" cy="8928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作業結果に</a:t>
            </a:r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対する個人的</a:t>
            </a:r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責任の知覚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022614" y="2922667"/>
            <a:ext cx="1800200" cy="6079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作業の有意義性の知覚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39552" y="2852936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技能多様性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39552" y="3542315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タスク完結性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39552" y="4275912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タスク重要性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41475" y="5157192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自律性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41475" y="6032476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フィードバック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022614" y="5517232"/>
            <a:ext cx="1800200" cy="1019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作業活動の実際の結果についての知識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cxnSp>
        <p:nvCxnSpPr>
          <p:cNvPr id="22" name="カギ線コネクタ 21"/>
          <p:cNvCxnSpPr>
            <a:stCxn id="14" idx="3"/>
            <a:endCxn id="16" idx="3"/>
          </p:cNvCxnSpPr>
          <p:nvPr/>
        </p:nvCxnSpPr>
        <p:spPr>
          <a:xfrm>
            <a:off x="2339752" y="3104964"/>
            <a:ext cx="12700" cy="1422976"/>
          </a:xfrm>
          <a:prstGeom prst="bentConnector3">
            <a:avLst>
              <a:gd name="adj1" fmla="val 284096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15" idx="3"/>
          </p:cNvCxnSpPr>
          <p:nvPr/>
        </p:nvCxnSpPr>
        <p:spPr>
          <a:xfrm>
            <a:off x="2339752" y="3794343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endCxn id="13" idx="1"/>
          </p:cNvCxnSpPr>
          <p:nvPr/>
        </p:nvCxnSpPr>
        <p:spPr>
          <a:xfrm>
            <a:off x="2699792" y="3226649"/>
            <a:ext cx="33228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stCxn id="17" idx="3"/>
            <a:endCxn id="12" idx="1"/>
          </p:cNvCxnSpPr>
          <p:nvPr/>
        </p:nvCxnSpPr>
        <p:spPr>
          <a:xfrm flipV="1">
            <a:off x="2341675" y="4416534"/>
            <a:ext cx="3706489" cy="992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18" idx="3"/>
            <a:endCxn id="19" idx="1"/>
          </p:cNvCxnSpPr>
          <p:nvPr/>
        </p:nvCxnSpPr>
        <p:spPr>
          <a:xfrm flipV="1">
            <a:off x="2341675" y="6026882"/>
            <a:ext cx="3680939" cy="2576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タイトル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5791200" cy="1371600"/>
          </a:xfrm>
        </p:spPr>
        <p:txBody>
          <a:bodyPr/>
          <a:lstStyle/>
          <a:p>
            <a:r>
              <a:rPr kumimoji="1" lang="ja-JP" altLang="en-US" dirty="0" smtClean="0"/>
              <a:t>★職務特性モデル</a:t>
            </a:r>
            <a:endParaRPr kumimoji="1" lang="ja-JP" altLang="en-US" dirty="0"/>
          </a:p>
        </p:txBody>
      </p:sp>
      <p:sp>
        <p:nvSpPr>
          <p:cNvPr id="3" name="左中かっこ 2"/>
          <p:cNvSpPr/>
          <p:nvPr/>
        </p:nvSpPr>
        <p:spPr>
          <a:xfrm rot="10800000">
            <a:off x="2386162" y="2769740"/>
            <a:ext cx="360040" cy="3899620"/>
          </a:xfrm>
          <a:prstGeom prst="leftBrac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90688" y="2852936"/>
            <a:ext cx="677108" cy="3935333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0000"/>
                </a:solidFill>
              </a:rPr>
              <a:t>内発的モチベーション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38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★期待理論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1628800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ひとは努力によって報酬が得られるという</a:t>
            </a:r>
            <a:endParaRPr lang="en-US" altLang="ja-JP" sz="2800" dirty="0" smtClean="0"/>
          </a:p>
          <a:p>
            <a:r>
              <a:rPr lang="ja-JP" altLang="en-US" sz="2800" dirty="0" smtClean="0"/>
              <a:t>期待を持つ</a:t>
            </a:r>
            <a:endParaRPr kumimoji="1" lang="ja-JP" altLang="en-US" sz="2800" dirty="0"/>
          </a:p>
        </p:txBody>
      </p:sp>
      <p:sp>
        <p:nvSpPr>
          <p:cNvPr id="5" name="角丸四角形 4"/>
          <p:cNvSpPr/>
          <p:nvPr/>
        </p:nvSpPr>
        <p:spPr>
          <a:xfrm>
            <a:off x="611560" y="2996952"/>
            <a:ext cx="2736304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報酬の価値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611560" y="3861048"/>
            <a:ext cx="2736304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報酬が得られるかの見込み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7" name="左中かっこ 6"/>
          <p:cNvSpPr/>
          <p:nvPr/>
        </p:nvSpPr>
        <p:spPr>
          <a:xfrm rot="10800000">
            <a:off x="3491881" y="2996952"/>
            <a:ext cx="648072" cy="1728192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83968" y="3356992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これら２つの観点で</a:t>
            </a:r>
            <a:endParaRPr kumimoji="1" lang="en-US" altLang="ja-JP" sz="2800" dirty="0" smtClean="0"/>
          </a:p>
          <a:p>
            <a:r>
              <a:rPr kumimoji="1" lang="ja-JP" altLang="en-US" sz="2800" dirty="0" smtClean="0"/>
              <a:t>努力の度合いを決定</a:t>
            </a:r>
            <a:endParaRPr kumimoji="1" lang="ja-JP" altLang="en-US" sz="2800" dirty="0"/>
          </a:p>
        </p:txBody>
      </p:sp>
      <p:sp>
        <p:nvSpPr>
          <p:cNvPr id="9" name="角丸四角形 8"/>
          <p:cNvSpPr/>
          <p:nvPr/>
        </p:nvSpPr>
        <p:spPr>
          <a:xfrm>
            <a:off x="457200" y="5229200"/>
            <a:ext cx="8147248" cy="144016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現時点で最も統合的なモデル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80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★組織における人間モデル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39552" y="1700808"/>
            <a:ext cx="3096344" cy="7920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経済人モデル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076056" y="1700808"/>
            <a:ext cx="3096344" cy="7920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社会人モデル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076056" y="3887537"/>
            <a:ext cx="3096344" cy="7920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chemeClr val="tx1"/>
                </a:solidFill>
              </a:rPr>
              <a:t>複雑人モデル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39552" y="3887537"/>
            <a:ext cx="3096344" cy="7920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自己</a:t>
            </a:r>
            <a:r>
              <a:rPr lang="ja-JP" altLang="en-US" sz="3200" dirty="0" smtClean="0">
                <a:solidFill>
                  <a:schemeClr val="tx1"/>
                </a:solidFill>
              </a:rPr>
              <a:t>実現モデル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pic>
        <p:nvPicPr>
          <p:cNvPr id="1029" name="Picture 5" descr="C:\Users\masashi\AppData\Local\Microsoft\Windows\Temporary Internet Files\Content.IE5\W72U16TZ\MP90042442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388224"/>
            <a:ext cx="2197695" cy="140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asashi\AppData\Local\Microsoft\Windows\Temporary Internet Files\Content.IE5\AT96WO0X\MC90038323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032" y="2365120"/>
            <a:ext cx="1620180" cy="142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asashi\AppData\Local\Microsoft\Windows\Temporary Internet Files\Content.IE5\W72U16TZ\MC90043751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024" y="4581128"/>
            <a:ext cx="2234678" cy="159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masashi\AppData\Local\Microsoft\Windows\Temporary Internet Files\Content.IE5\AT96WO0X\MP900430804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4581128"/>
            <a:ext cx="2020041" cy="154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39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★経済人モデル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3645024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C000"/>
                </a:solidFill>
              </a:rPr>
              <a:t>◆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科学的管理法</a:t>
            </a:r>
            <a:r>
              <a:rPr lang="en-US" altLang="ja-JP" sz="3200" dirty="0"/>
              <a:t>‐</a:t>
            </a:r>
            <a:r>
              <a:rPr kumimoji="1" lang="en-US" altLang="ja-JP" sz="3200" dirty="0" smtClean="0"/>
              <a:t>F.W.</a:t>
            </a:r>
            <a:r>
              <a:rPr kumimoji="1" lang="ja-JP" altLang="en-US" sz="3200" dirty="0" smtClean="0"/>
              <a:t>テイラー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4149080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→仕事の達成度によって報酬に違いを出す</a:t>
            </a:r>
            <a:endParaRPr kumimoji="1" lang="en-US" altLang="ja-JP" sz="2800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323528" y="1916832"/>
            <a:ext cx="8280920" cy="9361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人は経済的報酬によって行動を変えるという人間観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48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★社会人モデル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3645024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C000"/>
                </a:solidFill>
              </a:rPr>
              <a:t>◆</a:t>
            </a:r>
            <a:r>
              <a:rPr lang="ja-JP" altLang="en-US" sz="3200" dirty="0" smtClean="0">
                <a:solidFill>
                  <a:srgbClr val="FF0000"/>
                </a:solidFill>
              </a:rPr>
              <a:t>ホーソン実験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4149080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→工場における労働条件を変えて生産性を比較</a:t>
            </a:r>
            <a:endParaRPr kumimoji="1" lang="en-US" altLang="ja-JP" sz="2800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323528" y="1916832"/>
            <a:ext cx="8280920" cy="9361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人はグループに属していたいという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欲求を持つという人間観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323528" y="5085184"/>
            <a:ext cx="8280920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rgbClr val="FF0000"/>
                </a:solidFill>
              </a:rPr>
              <a:t>人は職場に感情や期待を持ち込む</a:t>
            </a:r>
            <a:endParaRPr kumimoji="1" lang="en-US" altLang="ja-JP" sz="32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3200" dirty="0" smtClean="0">
                <a:solidFill>
                  <a:srgbClr val="FF0000"/>
                </a:solidFill>
              </a:rPr>
              <a:t>会社ではなくグループに所属している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0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★自己実現モデル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3645024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C000"/>
                </a:solidFill>
              </a:rPr>
              <a:t>◆</a:t>
            </a:r>
            <a:r>
              <a:rPr lang="ja-JP" altLang="en-US" sz="3200" dirty="0" smtClean="0">
                <a:solidFill>
                  <a:srgbClr val="FF0000"/>
                </a:solidFill>
              </a:rPr>
              <a:t>アージリスの成熟した健康な個人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4149080"/>
            <a:ext cx="7272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→組織や管理の在り方の原則は成熟した</a:t>
            </a:r>
            <a:endParaRPr lang="en-US" altLang="ja-JP" sz="2800" dirty="0" smtClean="0"/>
          </a:p>
          <a:p>
            <a:r>
              <a:rPr lang="ja-JP" altLang="en-US" sz="2800" dirty="0" smtClean="0"/>
              <a:t>　 健康な個人には不適合</a:t>
            </a:r>
            <a:endParaRPr kumimoji="1" lang="en-US" altLang="ja-JP" sz="2800" dirty="0" smtClean="0"/>
          </a:p>
          <a:p>
            <a:r>
              <a:rPr kumimoji="1" lang="ja-JP" altLang="en-US" sz="2800" dirty="0" smtClean="0"/>
              <a:t>→権限は与えられるものではなく自分で</a:t>
            </a:r>
            <a:endParaRPr kumimoji="1" lang="en-US" altLang="ja-JP" sz="2800" dirty="0" smtClean="0"/>
          </a:p>
          <a:p>
            <a:r>
              <a:rPr lang="ja-JP" altLang="en-US" sz="2800" dirty="0"/>
              <a:t>　 </a:t>
            </a:r>
            <a:r>
              <a:rPr kumimoji="1" lang="ja-JP" altLang="en-US" sz="2800" dirty="0" smtClean="0"/>
              <a:t>勝ち取るもの</a:t>
            </a:r>
            <a:endParaRPr kumimoji="1" lang="en-US" altLang="ja-JP" sz="2800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323528" y="1916832"/>
            <a:ext cx="8280920" cy="9361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人は自立的に自分らしく生きたいという人間観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0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534888"/>
            <a:ext cx="5791200" cy="1371600"/>
          </a:xfrm>
        </p:spPr>
        <p:txBody>
          <a:bodyPr/>
          <a:lstStyle/>
          <a:p>
            <a:r>
              <a:rPr lang="ja-JP" altLang="en-US" dirty="0" smtClean="0"/>
              <a:t>★自己実現モデル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90872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C000"/>
                </a:solidFill>
              </a:rPr>
              <a:t>◆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マクレガーの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X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理論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.Y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理論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1628800"/>
            <a:ext cx="7272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→「ひとがなぜ働くのか」に対照的な考え方が</a:t>
            </a:r>
            <a:endParaRPr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 存在</a:t>
            </a:r>
            <a:endParaRPr lang="en-US" altLang="ja-JP" sz="2800" dirty="0" smtClean="0"/>
          </a:p>
          <a:p>
            <a:r>
              <a:rPr lang="ja-JP" altLang="en-US" sz="2800" dirty="0" smtClean="0"/>
              <a:t>→持論が拠ってたつ前提が現実の場面で実現</a:t>
            </a:r>
            <a:endParaRPr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 してしまう＝</a:t>
            </a:r>
            <a:r>
              <a:rPr lang="ja-JP" altLang="en-US" sz="2800" dirty="0" smtClean="0">
                <a:solidFill>
                  <a:srgbClr val="FF0000"/>
                </a:solidFill>
              </a:rPr>
              <a:t>自己成就サイクル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552" y="3621677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C000"/>
                </a:solidFill>
              </a:rPr>
              <a:t>◆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マズローの自己実現の概念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5616" y="4308778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→人間には①生理的欲求②安全への欲求</a:t>
            </a:r>
            <a:endParaRPr kumimoji="1"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 </a:t>
            </a:r>
            <a:r>
              <a:rPr kumimoji="1" lang="ja-JP" altLang="en-US" sz="2400" dirty="0" smtClean="0"/>
              <a:t>③愛と所属への欲求④自我と自尊心への欲求</a:t>
            </a:r>
            <a:endParaRPr kumimoji="1"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 </a:t>
            </a:r>
            <a:r>
              <a:rPr kumimoji="1" lang="ja-JP" altLang="en-US" sz="2400" dirty="0" smtClean="0"/>
              <a:t>⑤自己実現への欲求　が存在</a:t>
            </a:r>
            <a:endParaRPr kumimoji="1" lang="ja-JP" altLang="en-US" sz="2400" dirty="0"/>
          </a:p>
        </p:txBody>
      </p:sp>
      <p:sp>
        <p:nvSpPr>
          <p:cNvPr id="8" name="角丸四角形 7"/>
          <p:cNvSpPr/>
          <p:nvPr/>
        </p:nvSpPr>
        <p:spPr>
          <a:xfrm>
            <a:off x="971600" y="5589240"/>
            <a:ext cx="7488832" cy="108012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①～④と⑤には大きなギャップが存在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自己実現はモチベーションの問題ではない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6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★複雑人モデル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306896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C000"/>
                </a:solidFill>
              </a:rPr>
              <a:t>◆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「</a:t>
            </a:r>
            <a:r>
              <a:rPr lang="ja-JP" altLang="en-US" sz="3200" dirty="0" smtClean="0">
                <a:solidFill>
                  <a:srgbClr val="FF0000"/>
                </a:solidFill>
              </a:rPr>
              <a:t>組織の臨床家」の目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3573016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→状況にふさわしい行動をとるためにひとを</a:t>
            </a:r>
            <a:endParaRPr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 引っ張るに必要</a:t>
            </a:r>
            <a:endParaRPr kumimoji="1" lang="en-US" altLang="ja-JP" sz="2800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323528" y="1916832"/>
            <a:ext cx="8568952" cy="9361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組織のなかの人間には複雑さが存在するという人間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観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9552" y="4716433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C000"/>
                </a:solidFill>
              </a:rPr>
              <a:t>◆</a:t>
            </a:r>
            <a:r>
              <a:rPr lang="ja-JP" altLang="en-US" sz="3200" dirty="0" smtClean="0">
                <a:solidFill>
                  <a:srgbClr val="FF0000"/>
                </a:solidFill>
              </a:rPr>
              <a:t>内省的実務家と意味探索人</a:t>
            </a:r>
            <a:endParaRPr kumimoji="1" lang="ja-JP" altLang="en-US" sz="3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71600" y="5247203"/>
            <a:ext cx="7272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→対話や内省を通じて実践理由を語れる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→人はやっていることの意味を求める生き物</a:t>
            </a:r>
            <a:endParaRPr kumimoji="1"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 </a:t>
            </a:r>
            <a:r>
              <a:rPr kumimoji="1" lang="ja-JP" altLang="en-US" sz="2800" dirty="0" smtClean="0"/>
              <a:t>である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426472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★モチベーション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457200" y="1916832"/>
            <a:ext cx="375476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内容理論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4211960" y="1916832"/>
            <a:ext cx="3754760" cy="8640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過程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理論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051720" y="4172952"/>
            <a:ext cx="2180456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達成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モチベーション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06624" y="4172952"/>
            <a:ext cx="1845096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２要因理論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3203848" y="3236848"/>
            <a:ext cx="2016224" cy="9361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欲求階層説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4232176" y="4172952"/>
            <a:ext cx="2016224" cy="9361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職務特性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モデル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6248400" y="4174250"/>
            <a:ext cx="2016224" cy="9361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期待理論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07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★内容理論と過程理論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1970837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C000"/>
                </a:solidFill>
              </a:rPr>
              <a:t>◆</a:t>
            </a:r>
            <a:r>
              <a:rPr lang="ja-JP" altLang="en-US" sz="3200" dirty="0" smtClean="0">
                <a:solidFill>
                  <a:srgbClr val="FF0000"/>
                </a:solidFill>
              </a:rPr>
              <a:t>内容理論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2474893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→ひとが仕事の場に持ち込む欲求の内容を</a:t>
            </a:r>
            <a:endParaRPr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 特定化していくことを主眼にした理論</a:t>
            </a:r>
            <a:endParaRPr kumimoji="1" lang="en-US" altLang="ja-JP" sz="28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552" y="3987061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FFC000"/>
                </a:solidFill>
              </a:rPr>
              <a:t>◆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過程理論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71600" y="4491117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→ひとが仕事の場で動機づけられていく</a:t>
            </a:r>
            <a:endParaRPr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 メカニズムを過程を追って説明する理論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421633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118</TotalTime>
  <Words>486</Words>
  <Application>Microsoft Office PowerPoint</Application>
  <PresentationFormat>画面に合わせる (4:3)</PresentationFormat>
  <Paragraphs>100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7" baseType="lpstr">
      <vt:lpstr>ＭＳ Ｐゴシック</vt:lpstr>
      <vt:lpstr>Arial</vt:lpstr>
      <vt:lpstr>Arial Black</vt:lpstr>
      <vt:lpstr>エッセンシャル</vt:lpstr>
      <vt:lpstr>輪読ー第２章ー 振り返り</vt:lpstr>
      <vt:lpstr>★組織における人間モデル</vt:lpstr>
      <vt:lpstr>★経済人モデル</vt:lpstr>
      <vt:lpstr>★社会人モデル</vt:lpstr>
      <vt:lpstr>★自己実現モデル</vt:lpstr>
      <vt:lpstr>★自己実現モデル</vt:lpstr>
      <vt:lpstr>★複雑人モデル</vt:lpstr>
      <vt:lpstr>★モチベーション</vt:lpstr>
      <vt:lpstr>★内容理論と過程理論</vt:lpstr>
      <vt:lpstr>★２要因理論</vt:lpstr>
      <vt:lpstr>★達成モチベーション</vt:lpstr>
      <vt:lpstr>★職務特性モデル</vt:lpstr>
      <vt:lpstr>★期待理論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輪読ー第２章ー 振り返り</dc:title>
  <dc:creator>FJ-USER</dc:creator>
  <cp:lastModifiedBy>国立大学法人横浜国立大学</cp:lastModifiedBy>
  <cp:revision>14</cp:revision>
  <dcterms:created xsi:type="dcterms:W3CDTF">2014-04-30T01:37:57Z</dcterms:created>
  <dcterms:modified xsi:type="dcterms:W3CDTF">2014-04-30T06:58:07Z</dcterms:modified>
</cp:coreProperties>
</file>