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07" autoAdjust="0"/>
  </p:normalViewPr>
  <p:slideViewPr>
    <p:cSldViewPr>
      <p:cViewPr>
        <p:scale>
          <a:sx n="70" d="100"/>
          <a:sy n="70" d="100"/>
        </p:scale>
        <p:origin x="-1386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8F8C92-B5CF-40AE-BBB1-877932B7020C}" type="datetimeFigureOut">
              <a:rPr kumimoji="1" lang="ja-JP" altLang="en-US" smtClean="0"/>
              <a:t>2014/4/30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41D12F-6540-422D-AD7F-CF6FE7270BB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49438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ja.wikipedia.org/wiki/%E6%A2%85%E7%94%B0%E9%A7%85" TargetMode="External"/><Relationship Id="rId3" Type="http://schemas.openxmlformats.org/officeDocument/2006/relationships/hyperlink" Target="http://ja.wikipedia.org/wiki/%E9%9B%AA%E5%8D%B0%E9%A3%9F%E5%93%81" TargetMode="External"/><Relationship Id="rId7" Type="http://schemas.openxmlformats.org/officeDocument/2006/relationships/hyperlink" Target="http://ja.wikipedia.org/wiki/2002%E5%B9%B4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ja.wikipedia.org/wiki/%E8%A1%8C%E6%94%BF%E8%A1%8C%E7%82%BA#.E5.91.BD.E4.BB.A4.E7.9A.84.E8.A1.8C.E7.82.BA" TargetMode="External"/><Relationship Id="rId5" Type="http://schemas.openxmlformats.org/officeDocument/2006/relationships/hyperlink" Target="http://ja.wikipedia.org/wiki/%E5%86%85%E9%83%A8%E5%91%8A%E7%99%BA" TargetMode="External"/><Relationship Id="rId10" Type="http://schemas.openxmlformats.org/officeDocument/2006/relationships/hyperlink" Target="http://ja.wikipedia.org/wiki/2004%E5%B9%B4" TargetMode="External"/><Relationship Id="rId4" Type="http://schemas.openxmlformats.org/officeDocument/2006/relationships/hyperlink" Target="http://ja.wikipedia.org/wiki/%E9%9B%AA%E5%8D%B0%E7%89%9B%E8%82%89%E5%81%BD%E8%A3%85%E4%BA%8B%E4%BB%B6" TargetMode="External"/><Relationship Id="rId9" Type="http://schemas.openxmlformats.org/officeDocument/2006/relationships/hyperlink" Target="http://ja.wikipedia.org/wiki/%E3%82%AB%E3%83%B3%E3%83%91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 smtClean="0"/>
              <a:t>代表者　：代表取締役社長　水谷洋一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1D12F-6540-422D-AD7F-CF6FE7270BBB}" type="slidenum">
              <a:rPr kumimoji="1" lang="ja-JP" altLang="en-US" smtClean="0"/>
              <a:t>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746829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ja-JP" altLang="ja-JP" dirty="0" smtClean="0">
                <a:hlinkClick r:id="rId3" tooltip="雪印食品"/>
              </a:rPr>
              <a:t>雪印食品</a:t>
            </a:r>
            <a:r>
              <a:rPr lang="ja-JP" altLang="ja-JP" dirty="0" smtClean="0"/>
              <a:t>の</a:t>
            </a:r>
            <a:r>
              <a:rPr lang="ja-JP" altLang="ja-JP" dirty="0" smtClean="0">
                <a:hlinkClick r:id="rId4" tooltip="雪印牛肉偽装事件"/>
              </a:rPr>
              <a:t>牛肉偽装</a:t>
            </a:r>
            <a:r>
              <a:rPr lang="ja-JP" altLang="ja-JP" dirty="0" smtClean="0"/>
              <a:t>を</a:t>
            </a:r>
            <a:r>
              <a:rPr lang="ja-JP" altLang="ja-JP" dirty="0" smtClean="0">
                <a:hlinkClick r:id="rId5" tooltip="内部告発"/>
              </a:rPr>
              <a:t>告発</a:t>
            </a:r>
            <a:r>
              <a:rPr lang="ja-JP" altLang="ja-JP" dirty="0" smtClean="0"/>
              <a:t>するが、自身も在庫証明書を改竄する等偽装に加担したとして国から7日間の</a:t>
            </a:r>
            <a:r>
              <a:rPr lang="ja-JP" altLang="ja-JP" dirty="0" smtClean="0">
                <a:hlinkClick r:id="rId6" tooltip="行政行為"/>
              </a:rPr>
              <a:t>営業停止命令</a:t>
            </a:r>
            <a:r>
              <a:rPr lang="ja-JP" altLang="ja-JP" dirty="0" smtClean="0"/>
              <a:t>を受ける。以後取引は激減し</a:t>
            </a:r>
            <a:r>
              <a:rPr lang="ja-JP" altLang="ja-JP" dirty="0" smtClean="0">
                <a:hlinkClick r:id="rId7" tooltip="2002年"/>
              </a:rPr>
              <a:t>2002年</a:t>
            </a:r>
            <a:r>
              <a:rPr lang="ja-JP" altLang="ja-JP" dirty="0" smtClean="0"/>
              <a:t>11月に休業に陥る。</a:t>
            </a:r>
          </a:p>
          <a:p>
            <a:pPr rtl="0"/>
            <a:r>
              <a:rPr lang="ja-JP" altLang="ja-JP" dirty="0" smtClean="0"/>
              <a:t>その後水谷洋一社長自ら大阪の</a:t>
            </a:r>
            <a:r>
              <a:rPr lang="ja-JP" altLang="ja-JP" dirty="0" smtClean="0">
                <a:hlinkClick r:id="rId8" tooltip="梅田駅"/>
              </a:rPr>
              <a:t>梅田駅</a:t>
            </a:r>
            <a:r>
              <a:rPr lang="ja-JP" altLang="ja-JP" dirty="0" smtClean="0"/>
              <a:t>前歩道橋等で</a:t>
            </a:r>
            <a:r>
              <a:rPr lang="ja-JP" altLang="ja-JP" dirty="0" smtClean="0">
                <a:hlinkClick r:id="rId9" tooltip="カンパ"/>
              </a:rPr>
              <a:t>カンパ</a:t>
            </a:r>
            <a:r>
              <a:rPr lang="ja-JP" altLang="ja-JP" dirty="0" smtClean="0"/>
              <a:t>を募る等、全国から再開資金を集め</a:t>
            </a:r>
            <a:r>
              <a:rPr lang="ja-JP" altLang="ja-JP" dirty="0" smtClean="0">
                <a:hlinkClick r:id="rId10" tooltip="2004年"/>
              </a:rPr>
              <a:t>2004年</a:t>
            </a:r>
            <a:r>
              <a:rPr lang="ja-JP" altLang="ja-JP" dirty="0" smtClean="0"/>
              <a:t>3月24日営業を再開。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1D12F-6540-422D-AD7F-CF6FE7270BBB}" type="slidenum">
              <a:rPr kumimoji="1" lang="ja-JP" altLang="en-US" smtClean="0"/>
              <a:t>7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49565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CF1FC-65ED-4CE0-B7C3-E2CDF86CB70B}" type="datetimeFigureOut">
              <a:rPr kumimoji="1" lang="ja-JP" altLang="en-US" smtClean="0"/>
              <a:t>2014/4/30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9FCB-77C1-4438-A9D2-EBFE4DFB3CC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02870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CF1FC-65ED-4CE0-B7C3-E2CDF86CB70B}" type="datetimeFigureOut">
              <a:rPr kumimoji="1" lang="ja-JP" altLang="en-US" smtClean="0"/>
              <a:t>2014/4/30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9FCB-77C1-4438-A9D2-EBFE4DFB3CC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12853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CF1FC-65ED-4CE0-B7C3-E2CDF86CB70B}" type="datetimeFigureOut">
              <a:rPr kumimoji="1" lang="ja-JP" altLang="en-US" smtClean="0"/>
              <a:t>2014/4/30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9FCB-77C1-4438-A9D2-EBFE4DFB3CC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53307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CF1FC-65ED-4CE0-B7C3-E2CDF86CB70B}" type="datetimeFigureOut">
              <a:rPr kumimoji="1" lang="ja-JP" altLang="en-US" smtClean="0"/>
              <a:t>2014/4/30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9FCB-77C1-4438-A9D2-EBFE4DFB3CC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79317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CF1FC-65ED-4CE0-B7C3-E2CDF86CB70B}" type="datetimeFigureOut">
              <a:rPr kumimoji="1" lang="ja-JP" altLang="en-US" smtClean="0"/>
              <a:t>2014/4/30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9FCB-77C1-4438-A9D2-EBFE4DFB3CC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29707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CF1FC-65ED-4CE0-B7C3-E2CDF86CB70B}" type="datetimeFigureOut">
              <a:rPr kumimoji="1" lang="ja-JP" altLang="en-US" smtClean="0"/>
              <a:t>2014/4/30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9FCB-77C1-4438-A9D2-EBFE4DFB3CC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85560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CF1FC-65ED-4CE0-B7C3-E2CDF86CB70B}" type="datetimeFigureOut">
              <a:rPr kumimoji="1" lang="ja-JP" altLang="en-US" smtClean="0"/>
              <a:t>2014/4/30</a:t>
            </a:fld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9FCB-77C1-4438-A9D2-EBFE4DFB3CC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95772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CF1FC-65ED-4CE0-B7C3-E2CDF86CB70B}" type="datetimeFigureOut">
              <a:rPr kumimoji="1" lang="ja-JP" altLang="en-US" smtClean="0"/>
              <a:t>2014/4/30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9FCB-77C1-4438-A9D2-EBFE4DFB3CC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70043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CF1FC-65ED-4CE0-B7C3-E2CDF86CB70B}" type="datetimeFigureOut">
              <a:rPr kumimoji="1" lang="ja-JP" altLang="en-US" smtClean="0"/>
              <a:t>2014/4/30</a:t>
            </a:fld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9FCB-77C1-4438-A9D2-EBFE4DFB3CC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88930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CF1FC-65ED-4CE0-B7C3-E2CDF86CB70B}" type="datetimeFigureOut">
              <a:rPr kumimoji="1" lang="ja-JP" altLang="en-US" smtClean="0"/>
              <a:t>2014/4/30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9FCB-77C1-4438-A9D2-EBFE4DFB3CC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04632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CF1FC-65ED-4CE0-B7C3-E2CDF86CB70B}" type="datetimeFigureOut">
              <a:rPr kumimoji="1" lang="ja-JP" altLang="en-US" smtClean="0"/>
              <a:t>2014/4/30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09FCB-77C1-4438-A9D2-EBFE4DFB3CC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76313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CF1FC-65ED-4CE0-B7C3-E2CDF86CB70B}" type="datetimeFigureOut">
              <a:rPr kumimoji="1" lang="ja-JP" altLang="en-US" smtClean="0"/>
              <a:t>2014/4/30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09FCB-77C1-4438-A9D2-EBFE4DFB3CC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22009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nishirei.net/index.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news88.net/giso/100/110/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ishirei.net/kiseki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solidFill>
            <a:schemeClr val="accent6"/>
          </a:solidFill>
        </p:spPr>
        <p:txBody>
          <a:bodyPr>
            <a:normAutofit/>
          </a:bodyPr>
          <a:lstStyle/>
          <a:p>
            <a:r>
              <a:rPr kumimoji="1" lang="ja-JP" altLang="en-US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輪読　第</a:t>
            </a:r>
            <a:r>
              <a:rPr kumimoji="1" lang="en-US" altLang="ja-JP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  <a:r>
              <a:rPr kumimoji="1" lang="ja-JP" altLang="en-US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章</a:t>
            </a:r>
            <a:endParaRPr kumimoji="1" lang="ja-JP" altLang="en-US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kumimoji="1" lang="ja-JP" altLang="en-US" dirty="0" smtClean="0"/>
              <a:t>かっし～！</a:t>
            </a:r>
            <a:endParaRPr kumimoji="1" lang="ja-JP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4077072"/>
            <a:ext cx="1362075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471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452320" cy="11967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6000" dirty="0" smtClean="0"/>
              <a:t>設定</a:t>
            </a:r>
            <a:endParaRPr kumimoji="1" lang="ja-JP" altLang="en-US" sz="60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95536" y="1628800"/>
            <a:ext cx="849694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/>
              <a:t>あなた</a:t>
            </a:r>
            <a:r>
              <a:rPr kumimoji="1" lang="ja-JP" altLang="en-US" sz="2800" dirty="0" smtClean="0"/>
              <a:t>は、「山岡冷蔵」という冷蔵・冷凍会社の社長です。</a:t>
            </a:r>
            <a:endParaRPr kumimoji="1" lang="en-US" altLang="ja-JP" sz="2800" dirty="0" smtClean="0"/>
          </a:p>
          <a:p>
            <a:r>
              <a:rPr lang="ja-JP" altLang="en-US" sz="2800" dirty="0" smtClean="0"/>
              <a:t>山岡冷蔵は「勝木ミートセンター」という大手の精肉販売会社と取引を行っており、あなたは勝木ミートセンターとの取引業務の担当です。</a:t>
            </a:r>
            <a:endParaRPr lang="en-US" altLang="ja-JP" sz="2800" dirty="0" smtClean="0"/>
          </a:p>
          <a:p>
            <a:r>
              <a:rPr lang="ja-JP" altLang="en-US" sz="2800" dirty="0" smtClean="0"/>
              <a:t>ここで、あなたは勝木ミートセンターが不正を行っていることを知ってしまいます・・・</a:t>
            </a:r>
            <a:endParaRPr kumimoji="1" lang="ja-JP" altLang="en-US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8" y="4306456"/>
            <a:ext cx="1762125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0263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95536" y="1628800"/>
            <a:ext cx="849694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「勝木ミートセンター」は、販売している豚肉を、本当は</a:t>
            </a:r>
            <a:r>
              <a:rPr kumimoji="1" lang="ja-JP" altLang="en-US" sz="2800" dirty="0" smtClean="0">
                <a:solidFill>
                  <a:schemeClr val="accent1"/>
                </a:solidFill>
              </a:rPr>
              <a:t>外国産</a:t>
            </a:r>
            <a:r>
              <a:rPr kumimoji="1" lang="ja-JP" altLang="en-US" sz="2800" dirty="0" smtClean="0"/>
              <a:t>なのに</a:t>
            </a:r>
            <a:r>
              <a:rPr kumimoji="1" lang="ja-JP" altLang="en-US" sz="2800" dirty="0" smtClean="0">
                <a:solidFill>
                  <a:schemeClr val="accent2"/>
                </a:solidFill>
              </a:rPr>
              <a:t>国内産</a:t>
            </a:r>
            <a:r>
              <a:rPr kumimoji="1" lang="ja-JP" altLang="en-US" sz="2800" dirty="0" smtClean="0"/>
              <a:t>だと偽っていました。</a:t>
            </a:r>
            <a:endParaRPr kumimoji="1" lang="en-US" altLang="ja-JP" sz="2800" dirty="0" smtClean="0"/>
          </a:p>
          <a:p>
            <a:r>
              <a:rPr lang="ja-JP" altLang="en-US" sz="2800" dirty="0"/>
              <a:t>これ</a:t>
            </a:r>
            <a:r>
              <a:rPr lang="ja-JP" altLang="en-US" sz="2800" dirty="0" smtClean="0"/>
              <a:t>は、国民全体を騙しているといっても過言ではない不正です・・・</a:t>
            </a:r>
            <a:endParaRPr lang="en-US" altLang="ja-JP" sz="2800" dirty="0" smtClean="0"/>
          </a:p>
          <a:p>
            <a:endParaRPr kumimoji="1" lang="en-US" altLang="ja-JP" sz="2800" dirty="0"/>
          </a:p>
          <a:p>
            <a:r>
              <a:rPr lang="ja-JP" altLang="en-US" sz="2800" dirty="0" smtClean="0"/>
              <a:t>しかし、勝木ミートセンターは、業界</a:t>
            </a:r>
            <a:r>
              <a:rPr lang="en-US" altLang="ja-JP" sz="2800" dirty="0" smtClean="0"/>
              <a:t>1</a:t>
            </a:r>
            <a:r>
              <a:rPr lang="ja-JP" altLang="en-US" sz="2800" dirty="0" smtClean="0"/>
              <a:t>位、</a:t>
            </a:r>
            <a:r>
              <a:rPr lang="ja-JP" altLang="en-US" sz="2800" dirty="0" smtClean="0">
                <a:solidFill>
                  <a:schemeClr val="accent2"/>
                </a:solidFill>
              </a:rPr>
              <a:t>当然社員数も大勢います</a:t>
            </a:r>
            <a:r>
              <a:rPr lang="ja-JP" altLang="en-US" sz="2800" dirty="0" smtClean="0"/>
              <a:t>。</a:t>
            </a:r>
            <a:endParaRPr lang="en-US" altLang="ja-JP" sz="2800" dirty="0" smtClean="0"/>
          </a:p>
          <a:p>
            <a:r>
              <a:rPr lang="ja-JP" altLang="en-US" sz="2800" dirty="0" smtClean="0"/>
              <a:t>山岡冷蔵にとっても</a:t>
            </a:r>
            <a:r>
              <a:rPr lang="ja-JP" altLang="en-US" sz="2800" dirty="0" smtClean="0">
                <a:solidFill>
                  <a:schemeClr val="accent2"/>
                </a:solidFill>
              </a:rPr>
              <a:t>最大手の取引先</a:t>
            </a:r>
            <a:r>
              <a:rPr lang="ja-JP" altLang="en-US" sz="2800" dirty="0" smtClean="0"/>
              <a:t>です。</a:t>
            </a:r>
            <a:endParaRPr kumimoji="1" lang="ja-JP" altLang="en-US" sz="2800" dirty="0"/>
          </a:p>
        </p:txBody>
      </p:sp>
      <p:sp>
        <p:nvSpPr>
          <p:cNvPr id="4" name="正方形/長方形 3"/>
          <p:cNvSpPr/>
          <p:nvPr/>
        </p:nvSpPr>
        <p:spPr>
          <a:xfrm>
            <a:off x="0" y="0"/>
            <a:ext cx="7452320" cy="11967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6000" dirty="0" smtClean="0"/>
              <a:t>設定</a:t>
            </a:r>
            <a:endParaRPr kumimoji="1" lang="ja-JP" altLang="en-US" sz="6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7014" y="4365104"/>
            <a:ext cx="1910240" cy="2397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6885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452320" cy="119675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0" dirty="0" smtClean="0"/>
              <a:t>問題</a:t>
            </a:r>
            <a:endParaRPr kumimoji="1" lang="ja-JP" altLang="en-US" sz="60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95536" y="1628800"/>
            <a:ext cx="84969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あなたは、山岡冷蔵の社長として、</a:t>
            </a:r>
            <a:endParaRPr kumimoji="1" lang="en-US" altLang="ja-JP" sz="3600" dirty="0" smtClean="0"/>
          </a:p>
          <a:p>
            <a:r>
              <a:rPr kumimoji="1" lang="ja-JP" altLang="en-US" sz="3600" dirty="0" smtClean="0"/>
              <a:t>勝木ミートセンターの不正を告発しますか？</a:t>
            </a:r>
            <a:endParaRPr kumimoji="1" lang="en-US" altLang="ja-JP" sz="3600" dirty="0" smtClean="0"/>
          </a:p>
          <a:p>
            <a:r>
              <a:rPr lang="ja-JP" altLang="en-US" sz="3600" dirty="0" smtClean="0">
                <a:solidFill>
                  <a:srgbClr val="FF0000"/>
                </a:solidFill>
              </a:rPr>
              <a:t>→</a:t>
            </a:r>
            <a:r>
              <a:rPr lang="ja-JP" altLang="en-US" sz="3600" dirty="0" smtClean="0"/>
              <a:t>告発した後に、どうなるかという事態まで　</a:t>
            </a:r>
            <a:endParaRPr lang="en-US" altLang="ja-JP" sz="3600" dirty="0" smtClean="0"/>
          </a:p>
          <a:p>
            <a:r>
              <a:rPr lang="ja-JP" altLang="en-US" sz="3600" dirty="0"/>
              <a:t>　</a:t>
            </a:r>
            <a:r>
              <a:rPr lang="ja-JP" altLang="en-US" sz="3600" dirty="0" smtClean="0"/>
              <a:t> 想定してみてください！</a:t>
            </a:r>
            <a:endParaRPr lang="en-US" altLang="ja-JP" sz="3600" dirty="0" smtClean="0"/>
          </a:p>
          <a:p>
            <a:endParaRPr kumimoji="1" lang="en-US" altLang="ja-JP" sz="3600" dirty="0" smtClean="0"/>
          </a:p>
          <a:p>
            <a:pPr algn="r"/>
            <a:r>
              <a:rPr lang="en-US" altLang="ja-JP" sz="3600" dirty="0" smtClean="0"/>
              <a:t>(</a:t>
            </a:r>
            <a:r>
              <a:rPr lang="ja-JP" altLang="en-US" sz="3600" dirty="0" smtClean="0"/>
              <a:t>考える時間</a:t>
            </a:r>
            <a:r>
              <a:rPr lang="en-US" altLang="ja-JP" sz="3600" dirty="0" smtClean="0"/>
              <a:t>3</a:t>
            </a:r>
            <a:r>
              <a:rPr lang="ja-JP" altLang="en-US" sz="3600" dirty="0" smtClean="0"/>
              <a:t>分＋発表</a:t>
            </a:r>
            <a:r>
              <a:rPr lang="en-US" altLang="ja-JP" sz="3600" dirty="0" smtClean="0"/>
              <a:t>2</a:t>
            </a:r>
            <a:r>
              <a:rPr lang="ja-JP" altLang="en-US" sz="3600" dirty="0" smtClean="0"/>
              <a:t>分</a:t>
            </a:r>
            <a:r>
              <a:rPr lang="en-US" altLang="ja-JP" sz="3600" dirty="0" smtClean="0"/>
              <a:t>)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236206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79512" y="1556792"/>
            <a:ext cx="8712968" cy="3096344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3600" dirty="0">
                <a:solidFill>
                  <a:schemeClr val="tx1"/>
                </a:solidFill>
              </a:rPr>
              <a:t>社名：西宮冷蔵株式会社</a:t>
            </a:r>
            <a:endParaRPr lang="en-US" altLang="ja-JP" sz="3600" dirty="0">
              <a:solidFill>
                <a:schemeClr val="tx1"/>
              </a:solidFill>
            </a:endParaRPr>
          </a:p>
          <a:p>
            <a:r>
              <a:rPr lang="ja-JP" altLang="en-US" sz="3600" dirty="0">
                <a:solidFill>
                  <a:schemeClr val="tx1"/>
                </a:solidFill>
              </a:rPr>
              <a:t>代表者：代表取締役社長　水谷洋一</a:t>
            </a:r>
            <a:endParaRPr lang="en-US" altLang="ja-JP" sz="3600" dirty="0">
              <a:solidFill>
                <a:schemeClr val="tx1"/>
              </a:solidFill>
            </a:endParaRPr>
          </a:p>
          <a:p>
            <a:r>
              <a:rPr lang="ja-JP" altLang="en-US" sz="3600" dirty="0" smtClean="0">
                <a:solidFill>
                  <a:schemeClr val="tx1"/>
                </a:solidFill>
              </a:rPr>
              <a:t>従業員数：</a:t>
            </a:r>
            <a:r>
              <a:rPr lang="en-US" altLang="ja-JP" sz="3600" dirty="0" smtClean="0">
                <a:solidFill>
                  <a:schemeClr val="tx1"/>
                </a:solidFill>
              </a:rPr>
              <a:t>9</a:t>
            </a:r>
            <a:r>
              <a:rPr lang="ja-JP" altLang="en-US" sz="3600" dirty="0" smtClean="0">
                <a:solidFill>
                  <a:schemeClr val="tx1"/>
                </a:solidFill>
              </a:rPr>
              <a:t>名</a:t>
            </a:r>
            <a:endParaRPr lang="en-US" altLang="ja-JP" sz="3600" dirty="0" smtClean="0">
              <a:solidFill>
                <a:schemeClr val="tx1"/>
              </a:solidFill>
            </a:endParaRPr>
          </a:p>
          <a:p>
            <a:r>
              <a:rPr lang="ja-JP" altLang="en-US" sz="3600" dirty="0">
                <a:solidFill>
                  <a:schemeClr val="tx1"/>
                </a:solidFill>
              </a:rPr>
              <a:t>事業内容：冷凍・冷蔵倉庫業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0" y="0"/>
            <a:ext cx="7452320" cy="119675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0" dirty="0" smtClean="0"/>
              <a:t>企業紹介</a:t>
            </a:r>
            <a:endParaRPr kumimoji="1" lang="ja-JP" altLang="en-US" sz="60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2005" y="3104964"/>
            <a:ext cx="2220630" cy="2206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179512" y="6381328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hlinkClick r:id="rId4"/>
              </a:rPr>
              <a:t>http://</a:t>
            </a:r>
            <a:r>
              <a:rPr lang="en-US" altLang="ja-JP" dirty="0" smtClean="0">
                <a:hlinkClick r:id="rId4"/>
              </a:rPr>
              <a:t>www.nishirei.net/index.html</a:t>
            </a:r>
            <a:r>
              <a:rPr lang="ja-JP" altLang="en-US" dirty="0" smtClean="0"/>
              <a:t>　　「西宮冷蔵株式会社　会社概要」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3402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452320" cy="119675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0" dirty="0" smtClean="0"/>
              <a:t>企業紹介</a:t>
            </a:r>
            <a:endParaRPr kumimoji="1" lang="ja-JP" altLang="en-US" sz="6000" dirty="0"/>
          </a:p>
        </p:txBody>
      </p:sp>
      <p:sp>
        <p:nvSpPr>
          <p:cNvPr id="3" name="正方形/長方形 2"/>
          <p:cNvSpPr/>
          <p:nvPr/>
        </p:nvSpPr>
        <p:spPr>
          <a:xfrm>
            <a:off x="179512" y="1412776"/>
            <a:ext cx="8712968" cy="3456384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3200" dirty="0" smtClean="0">
                <a:solidFill>
                  <a:schemeClr val="accent2"/>
                </a:solidFill>
              </a:rPr>
              <a:t>雪印食品牛肉偽装事件</a:t>
            </a:r>
            <a:endParaRPr kumimoji="1" lang="en-US" altLang="ja-JP" sz="3200" dirty="0" smtClean="0">
              <a:solidFill>
                <a:schemeClr val="accent2"/>
              </a:solidFill>
            </a:endParaRPr>
          </a:p>
          <a:p>
            <a:endParaRPr kumimoji="1" lang="en-US" altLang="ja-JP" sz="1100" dirty="0" smtClean="0">
              <a:solidFill>
                <a:schemeClr val="accent2"/>
              </a:solidFill>
            </a:endParaRPr>
          </a:p>
          <a:p>
            <a:r>
              <a:rPr lang="ja-JP" altLang="en-US" sz="2800" dirty="0" smtClean="0">
                <a:solidFill>
                  <a:schemeClr val="tx1"/>
                </a:solidFill>
              </a:rPr>
              <a:t>　日本</a:t>
            </a:r>
            <a:r>
              <a:rPr lang="ja-JP" altLang="en-US" sz="2800" dirty="0">
                <a:solidFill>
                  <a:schemeClr val="tx1"/>
                </a:solidFill>
              </a:rPr>
              <a:t>国内産</a:t>
            </a:r>
            <a:r>
              <a:rPr lang="ja-JP" altLang="en-US" sz="2800" dirty="0" smtClean="0">
                <a:solidFill>
                  <a:schemeClr val="tx1"/>
                </a:solidFill>
              </a:rPr>
              <a:t>牛肉に</a:t>
            </a:r>
            <a:r>
              <a:rPr lang="en-US" altLang="ja-JP" sz="2800" dirty="0">
                <a:solidFill>
                  <a:schemeClr val="accent2"/>
                </a:solidFill>
              </a:rPr>
              <a:t>BSE</a:t>
            </a:r>
            <a:r>
              <a:rPr lang="ja-JP" altLang="en-US" sz="2800" dirty="0">
                <a:solidFill>
                  <a:schemeClr val="accent2"/>
                </a:solidFill>
              </a:rPr>
              <a:t>（狂牛病）</a:t>
            </a:r>
            <a:r>
              <a:rPr lang="ja-JP" altLang="en-US" sz="2800" dirty="0">
                <a:solidFill>
                  <a:schemeClr val="tx1"/>
                </a:solidFill>
              </a:rPr>
              <a:t>にかかったものがあることが農林水産省から発表された</a:t>
            </a:r>
            <a:r>
              <a:rPr lang="ja-JP" altLang="en-US" sz="2800" dirty="0" smtClean="0">
                <a:solidFill>
                  <a:schemeClr val="tx1"/>
                </a:solidFill>
              </a:rPr>
              <a:t>。</a:t>
            </a:r>
            <a:endParaRPr lang="ja-JP" altLang="en-US" sz="2800" dirty="0">
              <a:solidFill>
                <a:schemeClr val="tx1"/>
              </a:solidFill>
            </a:endParaRPr>
          </a:p>
          <a:p>
            <a:r>
              <a:rPr lang="ja-JP" altLang="en-US" sz="2800" dirty="0" smtClean="0">
                <a:solidFill>
                  <a:schemeClr val="tx1"/>
                </a:solidFill>
              </a:rPr>
              <a:t>　これ</a:t>
            </a:r>
            <a:r>
              <a:rPr lang="ja-JP" altLang="en-US" sz="2800" dirty="0">
                <a:solidFill>
                  <a:schemeClr val="tx1"/>
                </a:solidFill>
              </a:rPr>
              <a:t>を受け実施された国産牛肉買い取り事業を悪用して、雪印食品関西</a:t>
            </a:r>
            <a:r>
              <a:rPr lang="ja-JP" altLang="en-US" sz="2800" dirty="0" smtClean="0">
                <a:solidFill>
                  <a:schemeClr val="tx1"/>
                </a:solidFill>
              </a:rPr>
              <a:t>ミートセンターの</a:t>
            </a:r>
            <a:r>
              <a:rPr lang="ja-JP" altLang="en-US" sz="2800" dirty="0">
                <a:solidFill>
                  <a:schemeClr val="tx1"/>
                </a:solidFill>
              </a:rPr>
              <a:t>スタッフが</a:t>
            </a:r>
            <a:r>
              <a:rPr lang="ja-JP" altLang="en-US" sz="2800" u="sng" dirty="0">
                <a:solidFill>
                  <a:schemeClr val="tx1"/>
                </a:solidFill>
              </a:rPr>
              <a:t>国外産の牛肉を国内産と偽って国内産牛肉のパッケージに詰め込み、農林水産省に買い取り費用を不正請求した</a:t>
            </a:r>
            <a:r>
              <a:rPr lang="ja-JP" altLang="en-US" sz="2800" u="sng" dirty="0" smtClean="0">
                <a:solidFill>
                  <a:schemeClr val="tx1"/>
                </a:solidFill>
              </a:rPr>
              <a:t>。</a:t>
            </a:r>
            <a:endParaRPr lang="en-US" altLang="ja-JP" sz="2800" u="sng" dirty="0" smtClean="0">
              <a:solidFill>
                <a:schemeClr val="tx1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66258" y="4884915"/>
            <a:ext cx="8280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 smtClean="0">
                <a:solidFill>
                  <a:srgbClr val="FF0000"/>
                </a:solidFill>
              </a:rPr>
              <a:t>→</a:t>
            </a:r>
            <a:r>
              <a:rPr lang="ja-JP" altLang="en-US" sz="2800" dirty="0" smtClean="0">
                <a:solidFill>
                  <a:schemeClr val="tx1"/>
                </a:solidFill>
              </a:rPr>
              <a:t>国外産より高価である国内産と偽り、国に買い取ら</a:t>
            </a:r>
            <a:endParaRPr lang="en-US" altLang="ja-JP" sz="2800" dirty="0" smtClean="0">
              <a:solidFill>
                <a:schemeClr val="tx1"/>
              </a:solidFill>
            </a:endParaRPr>
          </a:p>
          <a:p>
            <a:r>
              <a:rPr lang="ja-JP" altLang="en-US" sz="2800" dirty="0"/>
              <a:t>　</a:t>
            </a:r>
            <a:r>
              <a:rPr lang="ja-JP" altLang="en-US" sz="2800" dirty="0" smtClean="0"/>
              <a:t> </a:t>
            </a:r>
            <a:r>
              <a:rPr lang="ja-JP" altLang="en-US" sz="2800" dirty="0" smtClean="0">
                <a:solidFill>
                  <a:schemeClr val="tx1"/>
                </a:solidFill>
              </a:rPr>
              <a:t>せることによって莫大な利益を得た</a:t>
            </a:r>
            <a:endParaRPr lang="ja-JP" alt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66258" y="6237312"/>
            <a:ext cx="8977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hlinkClick r:id="rId2"/>
              </a:rPr>
              <a:t>http://www.news88.net/giso/100/110/</a:t>
            </a:r>
            <a:r>
              <a:rPr lang="ja-JP" altLang="en-US" dirty="0" smtClean="0"/>
              <a:t>　「雪印食品牛肉偽装事件：食品会社　偽装の歴史」</a:t>
            </a:r>
            <a:endParaRPr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96853">
            <a:off x="7556629" y="383788"/>
            <a:ext cx="1220417" cy="1625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5873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452320" cy="119675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0" dirty="0" smtClean="0"/>
              <a:t>企業紹介</a:t>
            </a:r>
            <a:endParaRPr kumimoji="1" lang="ja-JP" altLang="en-US" sz="60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07504" y="1340768"/>
            <a:ext cx="8424936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chemeClr val="accent5"/>
              </a:buClr>
              <a:buFont typeface="Wingdings" panose="05000000000000000000" pitchFamily="2" charset="2"/>
              <a:buChar char="l"/>
            </a:pPr>
            <a:r>
              <a:rPr kumimoji="1" lang="en-US" altLang="ja-JP" sz="2800" dirty="0" smtClean="0"/>
              <a:t>2002.01</a:t>
            </a:r>
            <a:r>
              <a:rPr kumimoji="1" lang="ja-JP" altLang="en-US" sz="2800" dirty="0" smtClean="0"/>
              <a:t>　代表　水谷洋一が雪印食品の不正を</a:t>
            </a:r>
            <a:endParaRPr kumimoji="1" lang="en-US" altLang="ja-JP" sz="2800" dirty="0" smtClean="0"/>
          </a:p>
          <a:p>
            <a:pPr>
              <a:buClr>
                <a:schemeClr val="accent5"/>
              </a:buClr>
            </a:pPr>
            <a:r>
              <a:rPr lang="ja-JP" altLang="en-US" sz="2800" dirty="0" smtClean="0"/>
              <a:t>　　　　　　　　</a:t>
            </a:r>
            <a:r>
              <a:rPr kumimoji="1" lang="ja-JP" altLang="en-US" sz="2800" dirty="0" smtClean="0"/>
              <a:t>マスコミに向け告発</a:t>
            </a:r>
            <a:endParaRPr kumimoji="1" lang="en-US" altLang="ja-JP" sz="2800" dirty="0" smtClean="0"/>
          </a:p>
          <a:p>
            <a:pPr>
              <a:buClr>
                <a:schemeClr val="accent5"/>
              </a:buClr>
            </a:pPr>
            <a:r>
              <a:rPr kumimoji="1" lang="ja-JP" altLang="en-US" sz="2800" dirty="0" smtClean="0"/>
              <a:t>　　　　　　　　　　　</a:t>
            </a:r>
            <a:r>
              <a:rPr kumimoji="1" lang="ja-JP" altLang="en-US" sz="3600" dirty="0" smtClean="0">
                <a:solidFill>
                  <a:srgbClr val="FF0000"/>
                </a:solidFill>
              </a:rPr>
              <a:t>発言／忠誠心</a:t>
            </a:r>
            <a:endParaRPr kumimoji="1" lang="en-US" altLang="ja-JP" sz="2800" dirty="0" smtClean="0">
              <a:solidFill>
                <a:srgbClr val="FF0000"/>
              </a:solidFill>
            </a:endParaRPr>
          </a:p>
          <a:p>
            <a:pPr marL="457200" indent="-457200">
              <a:buClr>
                <a:schemeClr val="accent5"/>
              </a:buClr>
              <a:buFont typeface="Wingdings" panose="05000000000000000000" pitchFamily="2" charset="2"/>
              <a:buChar char="l"/>
            </a:pPr>
            <a:r>
              <a:rPr lang="en-US" altLang="ja-JP" sz="2800" dirty="0" smtClean="0"/>
              <a:t>2002.11</a:t>
            </a:r>
            <a:r>
              <a:rPr lang="ja-JP" altLang="en-US" sz="2800" dirty="0" smtClean="0"/>
              <a:t>　国土交通省から書類改ざんを理由に</a:t>
            </a:r>
            <a:endParaRPr lang="en-US" altLang="ja-JP" sz="2800" dirty="0" smtClean="0"/>
          </a:p>
          <a:p>
            <a:pPr>
              <a:buClr>
                <a:schemeClr val="accent5"/>
              </a:buClr>
            </a:pPr>
            <a:r>
              <a:rPr lang="ja-JP" altLang="en-US" sz="2800" dirty="0"/>
              <a:t>　</a:t>
            </a:r>
            <a:r>
              <a:rPr lang="ja-JP" altLang="en-US" sz="2800" dirty="0" smtClean="0"/>
              <a:t>　　　　　　　西宮冷蔵は営業停止処分を受けてしまう</a:t>
            </a:r>
            <a:endParaRPr lang="en-US" altLang="ja-JP" sz="2800" dirty="0" smtClean="0"/>
          </a:p>
          <a:p>
            <a:pPr>
              <a:buClr>
                <a:schemeClr val="accent5"/>
              </a:buClr>
            </a:pPr>
            <a:r>
              <a:rPr lang="ja-JP" altLang="en-US" sz="2800" dirty="0" smtClean="0"/>
              <a:t>　　　　　　　　　　　</a:t>
            </a:r>
            <a:r>
              <a:rPr lang="ja-JP" altLang="en-US" sz="3600" dirty="0" smtClean="0">
                <a:solidFill>
                  <a:srgbClr val="FF0000"/>
                </a:solidFill>
              </a:rPr>
              <a:t>退出</a:t>
            </a:r>
            <a:endParaRPr lang="en-US" altLang="ja-JP" sz="3600" dirty="0" smtClean="0">
              <a:solidFill>
                <a:srgbClr val="FF0000"/>
              </a:solidFill>
            </a:endParaRPr>
          </a:p>
          <a:p>
            <a:pPr marL="457200" indent="-457200">
              <a:buClr>
                <a:schemeClr val="accent5"/>
              </a:buClr>
              <a:buFont typeface="Wingdings" panose="05000000000000000000" pitchFamily="2" charset="2"/>
              <a:buChar char="l"/>
            </a:pPr>
            <a:r>
              <a:rPr lang="en-US" altLang="ja-JP" sz="2800" dirty="0" smtClean="0"/>
              <a:t>2010.07</a:t>
            </a:r>
            <a:r>
              <a:rPr lang="ja-JP" altLang="en-US" sz="2800" dirty="0" smtClean="0"/>
              <a:t>　カンパなどを募り、事業を再建</a:t>
            </a:r>
            <a:endParaRPr lang="en-US" altLang="ja-JP" sz="2800" dirty="0" smtClean="0"/>
          </a:p>
          <a:p>
            <a:pPr>
              <a:buClr>
                <a:schemeClr val="accent5"/>
              </a:buClr>
            </a:pPr>
            <a:r>
              <a:rPr lang="ja-JP" altLang="en-US" sz="2800" dirty="0" smtClean="0"/>
              <a:t>　　　　　　　　現在業績</a:t>
            </a:r>
            <a:r>
              <a:rPr lang="ja-JP" altLang="en-US" sz="2800" dirty="0"/>
              <a:t>は</a:t>
            </a:r>
            <a:r>
              <a:rPr lang="ja-JP" altLang="en-US" sz="2800" dirty="0" smtClean="0"/>
              <a:t>告発前の７割程度に戻る。</a:t>
            </a:r>
            <a:endParaRPr lang="en-US" altLang="ja-JP" sz="2800" dirty="0" smtClean="0"/>
          </a:p>
          <a:p>
            <a:pPr>
              <a:buClr>
                <a:schemeClr val="accent5"/>
              </a:buClr>
            </a:pPr>
            <a:r>
              <a:rPr lang="ja-JP" altLang="en-US" sz="2800" dirty="0" smtClean="0"/>
              <a:t>　　　　　　　　　　　</a:t>
            </a:r>
            <a:r>
              <a:rPr lang="ja-JP" altLang="en-US" sz="3600" dirty="0" smtClean="0">
                <a:solidFill>
                  <a:srgbClr val="FF0000"/>
                </a:solidFill>
              </a:rPr>
              <a:t>忠誠心</a:t>
            </a:r>
            <a:endParaRPr lang="en-US" altLang="ja-JP" sz="2800" dirty="0" smtClean="0"/>
          </a:p>
        </p:txBody>
      </p:sp>
      <p:sp>
        <p:nvSpPr>
          <p:cNvPr id="5" name="右矢印 4"/>
          <p:cNvSpPr/>
          <p:nvPr/>
        </p:nvSpPr>
        <p:spPr>
          <a:xfrm>
            <a:off x="2051720" y="2240736"/>
            <a:ext cx="648072" cy="576064"/>
          </a:xfrm>
          <a:prstGeom prst="right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右矢印 5"/>
          <p:cNvSpPr/>
          <p:nvPr/>
        </p:nvSpPr>
        <p:spPr>
          <a:xfrm>
            <a:off x="2051720" y="3643847"/>
            <a:ext cx="648072" cy="576064"/>
          </a:xfrm>
          <a:prstGeom prst="right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-1822" y="6488668"/>
            <a:ext cx="65900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hlinkClick r:id="rId3"/>
              </a:rPr>
              <a:t>http://www.nishirei.net/kiseki.html</a:t>
            </a:r>
            <a:r>
              <a:rPr lang="ja-JP" altLang="en-US" dirty="0" smtClean="0"/>
              <a:t>　「西宮冷蔵株式会社」</a:t>
            </a:r>
            <a:endParaRPr lang="ja-JP" altLang="en-US" dirty="0"/>
          </a:p>
        </p:txBody>
      </p:sp>
      <p:sp>
        <p:nvSpPr>
          <p:cNvPr id="8" name="右矢印 7"/>
          <p:cNvSpPr/>
          <p:nvPr/>
        </p:nvSpPr>
        <p:spPr>
          <a:xfrm>
            <a:off x="2051720" y="5013176"/>
            <a:ext cx="648072" cy="576064"/>
          </a:xfrm>
          <a:prstGeom prst="right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56424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452320" cy="119675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6000" dirty="0"/>
              <a:t>目的</a:t>
            </a:r>
            <a:endParaRPr kumimoji="1" lang="ja-JP" altLang="en-US" sz="6000" dirty="0"/>
          </a:p>
        </p:txBody>
      </p:sp>
      <p:sp>
        <p:nvSpPr>
          <p:cNvPr id="3" name="正方形/長方形 2"/>
          <p:cNvSpPr/>
          <p:nvPr/>
        </p:nvSpPr>
        <p:spPr>
          <a:xfrm>
            <a:off x="904750" y="1772816"/>
            <a:ext cx="7344816" cy="136815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/>
              <a:t>個人と組織のかかわり合い</a:t>
            </a:r>
            <a:endParaRPr kumimoji="1" lang="ja-JP" altLang="en-US" sz="4800" dirty="0"/>
          </a:p>
        </p:txBody>
      </p:sp>
      <p:sp>
        <p:nvSpPr>
          <p:cNvPr id="5" name="右矢印 4"/>
          <p:cNvSpPr/>
          <p:nvPr/>
        </p:nvSpPr>
        <p:spPr>
          <a:xfrm>
            <a:off x="364690" y="3501008"/>
            <a:ext cx="1080120" cy="1224136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638000" y="3651411"/>
            <a:ext cx="66298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 dirty="0" smtClean="0"/>
              <a:t>退出／発言／忠誠心</a:t>
            </a:r>
            <a:endParaRPr kumimoji="1" lang="ja-JP" altLang="en-US" sz="5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4203" y="4601588"/>
            <a:ext cx="3019797" cy="2267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7744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3126" y="1916832"/>
            <a:ext cx="8889354" cy="21602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0" dirty="0" smtClean="0"/>
              <a:t>ご清聴</a:t>
            </a:r>
            <a:endParaRPr kumimoji="1" lang="en-US" altLang="ja-JP" sz="6000" dirty="0" smtClean="0"/>
          </a:p>
          <a:p>
            <a:r>
              <a:rPr lang="ja-JP" altLang="en-US" sz="6000" dirty="0"/>
              <a:t>ありがとう</a:t>
            </a:r>
            <a:r>
              <a:rPr lang="ja-JP" altLang="en-US" sz="6000" dirty="0" smtClean="0"/>
              <a:t>ございました！</a:t>
            </a:r>
            <a:endParaRPr kumimoji="1" lang="ja-JP" altLang="en-US" sz="6000" dirty="0"/>
          </a:p>
        </p:txBody>
      </p:sp>
    </p:spTree>
    <p:extLst>
      <p:ext uri="{BB962C8B-B14F-4D97-AF65-F5344CB8AC3E}">
        <p14:creationId xmlns:p14="http://schemas.microsoft.com/office/powerpoint/2010/main" val="163035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319</Words>
  <Application>Microsoft Office PowerPoint</Application>
  <PresentationFormat>画面に合わせる (4:3)</PresentationFormat>
  <Paragraphs>54</Paragraphs>
  <Slides>9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0" baseType="lpstr">
      <vt:lpstr>Office ​​テーマ</vt:lpstr>
      <vt:lpstr>輪読　第3章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hikaru</dc:creator>
  <cp:lastModifiedBy>mayuko</cp:lastModifiedBy>
  <cp:revision>20</cp:revision>
  <dcterms:created xsi:type="dcterms:W3CDTF">2014-04-28T02:58:44Z</dcterms:created>
  <dcterms:modified xsi:type="dcterms:W3CDTF">2014-04-30T04:35:10Z</dcterms:modified>
</cp:coreProperties>
</file>