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9" r:id="rId12"/>
    <p:sldId id="270" r:id="rId13"/>
    <p:sldId id="267" r:id="rId14"/>
    <p:sldId id="268" r:id="rId15"/>
    <p:sldId id="271" r:id="rId16"/>
  </p:sldIdLst>
  <p:sldSz cx="9144000" cy="6858000" type="screen4x3"/>
  <p:notesSz cx="10020300" cy="68881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76399" y="0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1CEC6-0518-4D21-B5A9-EEC57FA10649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42227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76399" y="6542227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FA6A1-16C4-461D-B1A0-7ECE6C56A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245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6EE6D72-821A-4C8B-8C17-1826B4E45413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4875" cy="2582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02031" y="3271878"/>
            <a:ext cx="8016239" cy="309967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6D1597F-ABA9-44DF-A439-4476D20203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29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会社が外資と提携し、多くの外国人がやってきて企業文化が変わっていき、</a:t>
            </a:r>
          </a:p>
          <a:p>
            <a:r>
              <a:rPr kumimoji="1" lang="ja-JP" altLang="en-US" dirty="0" smtClean="0"/>
              <a:t>価値観が合わない、自分の居場所がない、と不安になった</a:t>
            </a:r>
          </a:p>
          <a:p>
            <a:r>
              <a:rPr kumimoji="1" lang="ja-JP" altLang="en-US" dirty="0" smtClean="0"/>
              <a:t>しかし、この気持ちを相談する相手がいなかった</a:t>
            </a:r>
          </a:p>
          <a:p>
            <a:r>
              <a:rPr kumimoji="1" lang="ja-JP" altLang="en-US" dirty="0" smtClean="0"/>
              <a:t>やがて、退職を考えるようになったが家庭の事情であきらめる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597F-ABA9-44DF-A439-4476D20203D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060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毎年、キャリアビジョンシートにて、現職務のやりがい・満足度とともに、将来チャレンジしたい仕事や希望する異動先の部門・部署を申告します。それをもとに、上司と面接を通じて率直に話し合います。●上司は、本人が申告した内容に、上司としての意見を加え、個人毎に育成計画書を作成します。上記のキャリアビジョンシート・育成計画書の情報は社員全員分すべて人事部に送られ、本人の希望と全社の要員配置計画、上司の意見をもとに、ローテーション計画・育成計画を検討し、異動を決定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597F-ABA9-44DF-A439-4476D20203D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8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A48F906-6D1F-4D67-9EC3-34D63BE9F01B}" type="datetimeFigureOut">
              <a:rPr kumimoji="1" lang="ja-JP" altLang="en-US" smtClean="0"/>
              <a:t>2014/5/1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387E108-7742-4493-8963-CD56054AD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章　輪読課題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smtClean="0"/>
              <a:t>アニー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5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サントリーホールディングスの取組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83568" y="1628800"/>
            <a:ext cx="7776864" cy="172819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キャリアサポート室の設置</a:t>
            </a:r>
            <a:endParaRPr kumimoji="1" lang="ja-JP" altLang="en-US" sz="4000" dirty="0"/>
          </a:p>
        </p:txBody>
      </p:sp>
      <p:sp>
        <p:nvSpPr>
          <p:cNvPr id="5" name="角丸四角形 4"/>
          <p:cNvSpPr/>
          <p:nvPr/>
        </p:nvSpPr>
        <p:spPr>
          <a:xfrm>
            <a:off x="683568" y="4221088"/>
            <a:ext cx="7776864" cy="187220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/>
              <a:t>部下</a:t>
            </a:r>
            <a:r>
              <a:rPr lang="ja-JP" altLang="en-US" sz="5400" dirty="0" smtClean="0"/>
              <a:t>の世話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35268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サントリーの人事制度基盤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41682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179512" y="5589240"/>
            <a:ext cx="8856984" cy="86409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成長・発展ステージと自立・発揮ステージに分かれている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6597352"/>
            <a:ext cx="8640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サントリーホールディングス</a:t>
            </a:r>
            <a:r>
              <a:rPr lang="en-US" altLang="ja-JP" sz="1400" dirty="0"/>
              <a:t>HP</a:t>
            </a:r>
            <a:r>
              <a:rPr lang="ja-JP" altLang="en-US" sz="1400" dirty="0"/>
              <a:t>　人材育成（</a:t>
            </a:r>
            <a:r>
              <a:rPr lang="en-US" altLang="ja-JP" sz="1400" dirty="0"/>
              <a:t>http://www.suntory.co.jp/company/csr/employee/education/</a:t>
            </a:r>
            <a:r>
              <a:rPr lang="ja-JP" altLang="en-US" sz="1400" dirty="0"/>
              <a:t>）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0996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サントリーの評価制度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251520" y="1484784"/>
            <a:ext cx="8352928" cy="4608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srgbClr val="002060"/>
                </a:solidFill>
              </a:rPr>
              <a:t>従業員一人ひとりが納得できる評価をするため</a:t>
            </a:r>
            <a:endParaRPr lang="en-US" altLang="ja-JP" sz="2800" b="1" dirty="0" smtClean="0">
              <a:solidFill>
                <a:srgbClr val="002060"/>
              </a:solidFill>
            </a:endParaRPr>
          </a:p>
          <a:p>
            <a:pPr algn="ctr"/>
            <a:r>
              <a:rPr lang="ja-JP" altLang="en-US" sz="2800" b="1" dirty="0" smtClean="0">
                <a:solidFill>
                  <a:srgbClr val="002060"/>
                </a:solidFill>
              </a:rPr>
              <a:t>メンバー</a:t>
            </a:r>
            <a:r>
              <a:rPr lang="ja-JP" altLang="en-US" sz="2800" b="1" dirty="0">
                <a:solidFill>
                  <a:srgbClr val="002060"/>
                </a:solidFill>
              </a:rPr>
              <a:t>相当</a:t>
            </a:r>
            <a:r>
              <a:rPr lang="ja-JP" altLang="en-US" sz="2800" b="1" dirty="0" smtClean="0">
                <a:solidFill>
                  <a:srgbClr val="002060"/>
                </a:solidFill>
              </a:rPr>
              <a:t>職は上司と年</a:t>
            </a:r>
            <a:r>
              <a:rPr lang="en-US" altLang="ja-JP" sz="2800" b="1" dirty="0" smtClean="0">
                <a:solidFill>
                  <a:srgbClr val="002060"/>
                </a:solidFill>
              </a:rPr>
              <a:t>4</a:t>
            </a:r>
            <a:r>
              <a:rPr lang="ja-JP" altLang="en-US" sz="2800" b="1" dirty="0" smtClean="0">
                <a:solidFill>
                  <a:srgbClr val="002060"/>
                </a:solidFill>
              </a:rPr>
              <a:t>回の面接</a:t>
            </a:r>
            <a:endParaRPr lang="en-US" altLang="ja-JP" sz="2800" b="1" dirty="0" smtClean="0">
              <a:solidFill>
                <a:srgbClr val="002060"/>
              </a:solidFill>
            </a:endParaRPr>
          </a:p>
          <a:p>
            <a:pPr algn="ctr"/>
            <a:endParaRPr kumimoji="1" lang="en-US" altLang="ja-JP" sz="2400" b="1" dirty="0" smtClean="0">
              <a:solidFill>
                <a:srgbClr val="002060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年初に</a:t>
            </a:r>
            <a:r>
              <a:rPr kumimoji="1" lang="ja-JP" altLang="en-US" sz="2400" dirty="0" smtClean="0">
                <a:solidFill>
                  <a:srgbClr val="C00000"/>
                </a:solidFill>
              </a:rPr>
              <a:t>設定面接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。業務計画書を作成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半期</a:t>
            </a:r>
            <a:r>
              <a:rPr lang="ja-JP" altLang="en-US" sz="2400" dirty="0" smtClean="0">
                <a:solidFill>
                  <a:schemeClr val="tx1"/>
                </a:solidFill>
              </a:rPr>
              <a:t>ごとに</a:t>
            </a:r>
            <a:r>
              <a:rPr lang="ja-JP" altLang="en-US" sz="2400" dirty="0" smtClean="0">
                <a:solidFill>
                  <a:srgbClr val="C00000"/>
                </a:solidFill>
              </a:rPr>
              <a:t>振り返り面接</a:t>
            </a:r>
            <a:r>
              <a:rPr lang="ja-JP" altLang="en-US" sz="2400" dirty="0" smtClean="0">
                <a:solidFill>
                  <a:schemeClr val="tx1"/>
                </a:solidFill>
              </a:rPr>
              <a:t>　実績や取組プロセスを振り返る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rgbClr val="C00000"/>
                </a:solidFill>
              </a:rPr>
              <a:t>フィードバック</a:t>
            </a:r>
            <a:r>
              <a:rPr lang="ja-JP" altLang="en-US" sz="2400" dirty="0" smtClean="0">
                <a:solidFill>
                  <a:srgbClr val="C00000"/>
                </a:solidFill>
              </a:rPr>
              <a:t>面接　</a:t>
            </a:r>
            <a:r>
              <a:rPr lang="ja-JP" altLang="en-US" sz="2400" dirty="0" smtClean="0">
                <a:solidFill>
                  <a:schemeClr val="tx1"/>
                </a:solidFill>
              </a:rPr>
              <a:t>評価内容を伝える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期待している点や不足している点を具体的に話し合い</a:t>
            </a:r>
            <a:r>
              <a:rPr lang="ja-JP" altLang="en-US" sz="2400" dirty="0" smtClean="0">
                <a:solidFill>
                  <a:schemeClr val="tx1"/>
                </a:solidFill>
              </a:rPr>
              <a:t>、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評価</a:t>
            </a:r>
            <a:r>
              <a:rPr lang="ja-JP" altLang="en-US" sz="2400" dirty="0">
                <a:solidFill>
                  <a:schemeClr val="tx1"/>
                </a:solidFill>
              </a:rPr>
              <a:t>への理解とさらなる能力開発・成長を</a:t>
            </a:r>
            <a:r>
              <a:rPr lang="ja-JP" altLang="en-US" sz="2400" dirty="0" smtClean="0">
                <a:solidFill>
                  <a:schemeClr val="tx1"/>
                </a:solidFill>
              </a:rPr>
              <a:t>促す。</a:t>
            </a:r>
            <a:endParaRPr lang="en-US" altLang="ja-JP" sz="2400" dirty="0" smtClean="0">
              <a:solidFill>
                <a:srgbClr val="C0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6381328"/>
            <a:ext cx="8712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サントリーホールディングス</a:t>
            </a:r>
            <a:r>
              <a:rPr lang="en-US" altLang="ja-JP" sz="1400" dirty="0"/>
              <a:t>HP</a:t>
            </a:r>
            <a:r>
              <a:rPr lang="ja-JP" altLang="en-US" sz="1400" dirty="0"/>
              <a:t>　人材育成（</a:t>
            </a:r>
            <a:r>
              <a:rPr lang="en-US" altLang="ja-JP" sz="1400" dirty="0"/>
              <a:t>http://www.suntory.co.jp/company/csr/employee/education/</a:t>
            </a:r>
            <a:r>
              <a:rPr lang="ja-JP" altLang="en-US" sz="1400" dirty="0"/>
              <a:t>）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85331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部下</a:t>
            </a:r>
            <a:r>
              <a:rPr lang="ja-JP" altLang="en-US" dirty="0" smtClean="0"/>
              <a:t>の育成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" y="1248794"/>
            <a:ext cx="887248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角丸四角形 2"/>
          <p:cNvSpPr/>
          <p:nvPr/>
        </p:nvSpPr>
        <p:spPr>
          <a:xfrm>
            <a:off x="251520" y="5589240"/>
            <a:ext cx="8632400" cy="79208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部下のキャリアにより深く携わる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6381328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サントリーホールディングス</a:t>
            </a:r>
            <a:r>
              <a:rPr lang="en-US" altLang="ja-JP" sz="1400" dirty="0"/>
              <a:t>HP</a:t>
            </a:r>
            <a:r>
              <a:rPr lang="ja-JP" altLang="en-US" sz="1400" dirty="0"/>
              <a:t>　人材育成（</a:t>
            </a:r>
            <a:r>
              <a:rPr lang="en-US" altLang="ja-JP" sz="1400" dirty="0"/>
              <a:t>http://www.suntory.co.jp/company/csr/employee/education/</a:t>
            </a:r>
            <a:r>
              <a:rPr lang="ja-JP" altLang="en-US" sz="1400" dirty="0"/>
              <a:t>）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5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中年期の発達課題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sz="3600" dirty="0" err="1" smtClean="0">
                <a:solidFill>
                  <a:schemeClr val="tx2"/>
                </a:solidFill>
              </a:rPr>
              <a:t>Generativity</a:t>
            </a:r>
            <a:endParaRPr kumimoji="1" lang="en-US" altLang="ja-JP" sz="3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ja-JP" altLang="en-US" sz="3200" dirty="0">
                <a:solidFill>
                  <a:schemeClr val="tx2"/>
                </a:solidFill>
              </a:rPr>
              <a:t>生殖性</a:t>
            </a:r>
            <a:r>
              <a:rPr kumimoji="1" lang="ja-JP" altLang="en-US" sz="3200" dirty="0" smtClean="0">
                <a:solidFill>
                  <a:schemeClr val="tx2"/>
                </a:solidFill>
              </a:rPr>
              <a:t>・</a:t>
            </a:r>
            <a:r>
              <a:rPr kumimoji="1" lang="ja-JP" altLang="en-US" sz="3200" dirty="0" smtClean="0">
                <a:solidFill>
                  <a:schemeClr val="tx2"/>
                </a:solidFill>
              </a:rPr>
              <a:t>世代性・次世代育成</a:t>
            </a:r>
            <a:r>
              <a:rPr kumimoji="1" lang="ja-JP" altLang="en-US" sz="3200" dirty="0" smtClean="0">
                <a:solidFill>
                  <a:schemeClr val="tx2"/>
                </a:solidFill>
              </a:rPr>
              <a:t>能力</a:t>
            </a:r>
            <a:endParaRPr kumimoji="1" lang="en-US" altLang="ja-JP" sz="3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539552" y="3068960"/>
            <a:ext cx="2664296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若い世代</a:t>
            </a:r>
            <a:r>
              <a:rPr kumimoji="1" lang="ja-JP" altLang="en-US" sz="2800" dirty="0" smtClean="0"/>
              <a:t>の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育成</a:t>
            </a:r>
            <a:endParaRPr kumimoji="1" lang="ja-JP" altLang="en-US" sz="2800" dirty="0"/>
          </a:p>
        </p:txBody>
      </p:sp>
      <p:sp>
        <p:nvSpPr>
          <p:cNvPr id="5" name="右矢印 4"/>
          <p:cNvSpPr/>
          <p:nvPr/>
        </p:nvSpPr>
        <p:spPr>
          <a:xfrm>
            <a:off x="3707904" y="3617669"/>
            <a:ext cx="864096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932040" y="3113613"/>
            <a:ext cx="3168352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「世話」と</a:t>
            </a:r>
            <a:r>
              <a:rPr lang="ja-JP" altLang="en-US" sz="2800" dirty="0" smtClean="0"/>
              <a:t>いう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強み</a:t>
            </a:r>
            <a:r>
              <a:rPr lang="ja-JP" altLang="en-US" sz="2800" dirty="0" smtClean="0"/>
              <a:t>、美徳</a:t>
            </a:r>
            <a:r>
              <a:rPr lang="ja-JP" altLang="en-US" sz="2800" dirty="0" smtClean="0"/>
              <a:t>が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形成</a:t>
            </a:r>
            <a:r>
              <a:rPr lang="ja-JP" altLang="en-US" sz="2800" dirty="0" smtClean="0"/>
              <a:t>される</a:t>
            </a:r>
            <a:endParaRPr kumimoji="1" lang="ja-JP" altLang="en-US" sz="2800" dirty="0"/>
          </a:p>
        </p:txBody>
      </p:sp>
      <p:sp>
        <p:nvSpPr>
          <p:cNvPr id="7" name="正方形/長方形 6"/>
          <p:cNvSpPr/>
          <p:nvPr/>
        </p:nvSpPr>
        <p:spPr>
          <a:xfrm>
            <a:off x="539552" y="5013176"/>
            <a:ext cx="7992888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/>
              <a:t>人</a:t>
            </a:r>
            <a:r>
              <a:rPr lang="ja-JP" altLang="en-US" sz="3200" dirty="0"/>
              <a:t>が人を育てるプロセスの中で成長</a:t>
            </a:r>
            <a:r>
              <a:rPr lang="ja-JP" altLang="en-US" sz="3200" dirty="0" smtClean="0"/>
              <a:t>する</a:t>
            </a:r>
            <a:endParaRPr lang="en-US" altLang="ja-JP" sz="3200" dirty="0" smtClean="0"/>
          </a:p>
          <a:p>
            <a:pPr algn="ctr"/>
            <a:endParaRPr lang="en-US" altLang="ja-JP" sz="1400" dirty="0" smtClean="0"/>
          </a:p>
          <a:p>
            <a:pPr algn="ctr"/>
            <a:r>
              <a:rPr lang="ja-JP" altLang="en-US" sz="1400" dirty="0" smtClean="0"/>
              <a:t>サントリーホールディングス</a:t>
            </a:r>
            <a:r>
              <a:rPr lang="en-US" altLang="ja-JP" sz="1400" dirty="0"/>
              <a:t>HP</a:t>
            </a:r>
            <a:r>
              <a:rPr lang="ja-JP" altLang="en-US" sz="1400" dirty="0"/>
              <a:t>　人材育成（</a:t>
            </a:r>
            <a:r>
              <a:rPr lang="en-US" altLang="ja-JP" sz="1400" dirty="0"/>
              <a:t>http://www.suntory.co.jp/company/csr/employee/education/</a:t>
            </a:r>
            <a:r>
              <a:rPr lang="ja-JP" altLang="en-US" sz="1400" dirty="0" smtClean="0"/>
              <a:t>）</a:t>
            </a:r>
            <a:endParaRPr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6525344"/>
            <a:ext cx="633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輪読本　</a:t>
            </a:r>
            <a:r>
              <a:rPr kumimoji="1" lang="en-US" altLang="ja-JP" sz="1600" dirty="0" smtClean="0"/>
              <a:t>p80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35614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おわり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7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40</a:t>
            </a:r>
            <a:r>
              <a:rPr lang="ja-JP" altLang="en-US" dirty="0" smtClean="0"/>
              <a:t>代の自分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雲形吹き出し 3"/>
          <p:cNvSpPr/>
          <p:nvPr/>
        </p:nvSpPr>
        <p:spPr>
          <a:xfrm>
            <a:off x="721009" y="1844824"/>
            <a:ext cx="7416824" cy="2376264"/>
          </a:xfrm>
          <a:prstGeom prst="cloudCallout">
            <a:avLst>
              <a:gd name="adj1" fmla="val 25447"/>
              <a:gd name="adj2" fmla="val 7907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600" dirty="0" smtClean="0"/>
              <a:t>20</a:t>
            </a:r>
            <a:r>
              <a:rPr lang="ja-JP" altLang="en-US" sz="3600" dirty="0"/>
              <a:t>年後の自分</a:t>
            </a:r>
            <a:r>
              <a:rPr lang="ja-JP" altLang="en-US" sz="3600" dirty="0" smtClean="0"/>
              <a:t>を</a:t>
            </a:r>
            <a:endParaRPr lang="en-US" altLang="ja-JP" sz="3600" dirty="0" smtClean="0"/>
          </a:p>
          <a:p>
            <a:pPr algn="ctr"/>
            <a:r>
              <a:rPr lang="ja-JP" altLang="en-US" sz="3600" dirty="0" smtClean="0"/>
              <a:t>想像</a:t>
            </a:r>
            <a:r>
              <a:rPr lang="ja-JP" altLang="en-US" sz="3600" dirty="0"/>
              <a:t>して</a:t>
            </a:r>
            <a:r>
              <a:rPr lang="ja-JP" altLang="en-US" sz="3600" dirty="0" smtClean="0"/>
              <a:t>ください</a:t>
            </a:r>
            <a:endParaRPr lang="ja-JP" altLang="en-US" sz="3600" dirty="0"/>
          </a:p>
          <a:p>
            <a:pPr algn="ctr"/>
            <a:endParaRPr lang="ja-JP" altLang="en-US" dirty="0"/>
          </a:p>
        </p:txBody>
      </p:sp>
      <p:pic>
        <p:nvPicPr>
          <p:cNvPr id="1028" name="Picture 4" descr="C:\Users\Owner\AppData\Local\Microsoft\Windows\Temporary Internet Files\Content.IE5\17EG6ORI\MC9004451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31170"/>
            <a:ext cx="1296144" cy="310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504985" y="1916832"/>
            <a:ext cx="7848872" cy="251785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新人の頃と同じモチベーションで</a:t>
            </a:r>
            <a:endParaRPr kumimoji="1" lang="en-US" altLang="ja-JP" sz="4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希望を持って働いてる？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80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中年期の危機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200" dirty="0" smtClean="0">
                <a:solidFill>
                  <a:schemeClr val="tx2"/>
                </a:solidFill>
              </a:rPr>
              <a:t>中年期　　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代後半～</a:t>
            </a:r>
            <a:r>
              <a:rPr kumimoji="1" lang="en-US" altLang="ja-JP" dirty="0" smtClean="0"/>
              <a:t>40</a:t>
            </a:r>
            <a:r>
              <a:rPr kumimoji="1" lang="ja-JP" altLang="en-US" dirty="0" smtClean="0"/>
              <a:t>代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　成</a:t>
            </a:r>
            <a:r>
              <a:rPr kumimoji="1" lang="ja-JP" altLang="en-US" dirty="0" smtClean="0"/>
              <a:t>人前期</a:t>
            </a:r>
            <a:r>
              <a:rPr kumimoji="1" lang="ja-JP" altLang="en-US" dirty="0" smtClean="0"/>
              <a:t>から成人後期への</a:t>
            </a:r>
            <a:r>
              <a:rPr kumimoji="1" lang="ja-JP" altLang="en-US" dirty="0" smtClean="0"/>
              <a:t>過渡期　人生の正午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　　　　　　　　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6" name="角丸四角形 5"/>
          <p:cNvSpPr/>
          <p:nvPr/>
        </p:nvSpPr>
        <p:spPr>
          <a:xfrm>
            <a:off x="323528" y="3068960"/>
            <a:ext cx="5976664" cy="33123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限界</a:t>
            </a:r>
            <a:r>
              <a:rPr lang="ja-JP" altLang="en-US" sz="2400" dirty="0"/>
              <a:t>が見えて</a:t>
            </a:r>
            <a:r>
              <a:rPr lang="ja-JP" altLang="en-US" sz="2400" dirty="0" smtClean="0"/>
              <a:t>くる</a:t>
            </a:r>
            <a:endParaRPr lang="en-US" altLang="ja-JP" sz="2400" dirty="0" smtClean="0"/>
          </a:p>
          <a:p>
            <a:pPr algn="ctr"/>
            <a:endParaRPr lang="ja-JP" altLang="en-US" sz="2400" dirty="0"/>
          </a:p>
          <a:p>
            <a:pPr algn="ctr"/>
            <a:r>
              <a:rPr lang="ja-JP" altLang="en-US" sz="2400" dirty="0"/>
              <a:t>一体何のために働いているのだろう</a:t>
            </a:r>
            <a:r>
              <a:rPr lang="ja-JP" altLang="en-US" sz="2400" dirty="0" smtClean="0"/>
              <a:t>？</a:t>
            </a:r>
            <a:endParaRPr lang="en-US" altLang="ja-JP" sz="2400" dirty="0" smtClean="0"/>
          </a:p>
          <a:p>
            <a:pPr algn="ctr"/>
            <a:endParaRPr lang="ja-JP" altLang="en-US" sz="2400" dirty="0"/>
          </a:p>
          <a:p>
            <a:pPr algn="ctr"/>
            <a:r>
              <a:rPr lang="ja-JP" altLang="en-US" sz="2400" dirty="0"/>
              <a:t>組織（会社）に必要とされているのか</a:t>
            </a:r>
            <a:r>
              <a:rPr lang="ja-JP" altLang="en-US" sz="2400" dirty="0" smtClean="0"/>
              <a:t>？</a:t>
            </a:r>
            <a:endParaRPr lang="en-US" altLang="ja-JP" sz="2400" dirty="0" smtClean="0"/>
          </a:p>
          <a:p>
            <a:pPr algn="ctr"/>
            <a:endParaRPr lang="ja-JP" altLang="en-US" sz="2400" dirty="0"/>
          </a:p>
          <a:p>
            <a:pPr algn="ctr"/>
            <a:r>
              <a:rPr lang="ja-JP" altLang="en-US" sz="2400" dirty="0"/>
              <a:t>自分の人生が無意味に思えてくる</a:t>
            </a:r>
            <a:r>
              <a:rPr lang="en-US" altLang="ja-JP" sz="2400" dirty="0"/>
              <a:t>…</a:t>
            </a:r>
          </a:p>
        </p:txBody>
      </p:sp>
      <p:pic>
        <p:nvPicPr>
          <p:cNvPr id="2051" name="Picture 3" descr="C:\Users\Owner\AppData\Local\Microsoft\Windows\Temporary Internet Files\Content.IE5\17EG6ORI\MC9000787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93096"/>
            <a:ext cx="1122565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23528" y="6453336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心理学用語集（</a:t>
            </a:r>
            <a:r>
              <a:rPr lang="en-US" altLang="ja-JP" sz="1600" dirty="0"/>
              <a:t>http://www.1-ski.net/archives/000189.html</a:t>
            </a:r>
            <a:r>
              <a:rPr kumimoji="1" lang="ja-JP" altLang="en-US" sz="1600" dirty="0" smtClean="0"/>
              <a:t>）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719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クイズ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年後</a:t>
            </a:r>
            <a:r>
              <a:rPr kumimoji="1" lang="en-US" altLang="ja-JP" dirty="0" smtClean="0"/>
              <a:t>…</a:t>
            </a:r>
          </a:p>
          <a:p>
            <a:pPr marL="0" indent="0">
              <a:buNone/>
            </a:pPr>
            <a:r>
              <a:rPr kumimoji="1" lang="ja-JP" altLang="en-US" sz="2800" dirty="0" smtClean="0"/>
              <a:t>企業</a:t>
            </a:r>
            <a:r>
              <a:rPr kumimoji="1" lang="ja-JP" altLang="en-US" sz="2800" dirty="0" smtClean="0"/>
              <a:t>に就職して働いてきた自分</a:t>
            </a:r>
            <a:r>
              <a:rPr kumimoji="1" lang="ja-JP" altLang="en-US" sz="2800" dirty="0" smtClean="0"/>
              <a:t>が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kumimoji="1" lang="ja-JP" altLang="en-US" sz="2800" b="1" dirty="0" smtClean="0">
                <a:solidFill>
                  <a:schemeClr val="tx2"/>
                </a:solidFill>
              </a:rPr>
              <a:t>中年期</a:t>
            </a:r>
            <a:r>
              <a:rPr kumimoji="1" lang="ja-JP" altLang="en-US" sz="2800" b="1" dirty="0" smtClean="0">
                <a:solidFill>
                  <a:schemeClr val="tx2"/>
                </a:solidFill>
              </a:rPr>
              <a:t>の危機</a:t>
            </a:r>
            <a:r>
              <a:rPr kumimoji="1" lang="ja-JP" altLang="en-US" sz="2800" dirty="0" smtClean="0"/>
              <a:t>に直面したとします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  <p:sp>
        <p:nvSpPr>
          <p:cNvPr id="5" name="円/楕円 4"/>
          <p:cNvSpPr/>
          <p:nvPr/>
        </p:nvSpPr>
        <p:spPr>
          <a:xfrm>
            <a:off x="258692" y="3140968"/>
            <a:ext cx="8280920" cy="3456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解決するためのサポートとして</a:t>
            </a:r>
            <a:r>
              <a:rPr lang="ja-JP" altLang="en-US" sz="3200" dirty="0" smtClean="0"/>
              <a:t>、</a:t>
            </a:r>
            <a:endParaRPr lang="en-US" altLang="ja-JP" sz="3200" dirty="0" smtClean="0"/>
          </a:p>
          <a:p>
            <a:pPr algn="ctr"/>
            <a:r>
              <a:rPr lang="ja-JP" altLang="en-US" sz="3200" dirty="0" smtClean="0"/>
              <a:t>何</a:t>
            </a:r>
            <a:r>
              <a:rPr lang="ja-JP" altLang="en-US" sz="3200" dirty="0"/>
              <a:t>を企業に求めますか</a:t>
            </a:r>
            <a:r>
              <a:rPr lang="ja-JP" altLang="en-US" sz="3200" dirty="0" smtClean="0"/>
              <a:t>？</a:t>
            </a:r>
            <a:endParaRPr lang="en-US" altLang="ja-JP" sz="3200" dirty="0"/>
          </a:p>
          <a:p>
            <a:pPr algn="ctr"/>
            <a:endParaRPr lang="en-US" altLang="ja-JP" sz="2400" dirty="0" smtClean="0"/>
          </a:p>
          <a:p>
            <a:pPr algn="ctr"/>
            <a:r>
              <a:rPr lang="ja-JP" altLang="en-US" sz="2800" dirty="0" smtClean="0"/>
              <a:t>（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分間）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0699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クイズの解答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11560" y="1772816"/>
            <a:ext cx="7776864" cy="201622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心</a:t>
            </a:r>
            <a:r>
              <a:rPr lang="ja-JP" altLang="en-US" sz="3600" dirty="0" smtClean="0"/>
              <a:t>の内</a:t>
            </a:r>
            <a:r>
              <a:rPr kumimoji="1" lang="ja-JP" altLang="en-US" sz="3600" dirty="0" smtClean="0"/>
              <a:t>を聞いてくれる人が欲しい</a:t>
            </a:r>
            <a:endParaRPr kumimoji="1" lang="ja-JP" altLang="en-US" sz="3600" dirty="0"/>
          </a:p>
        </p:txBody>
      </p:sp>
      <p:sp>
        <p:nvSpPr>
          <p:cNvPr id="5" name="角丸四角形 4"/>
          <p:cNvSpPr/>
          <p:nvPr/>
        </p:nvSpPr>
        <p:spPr>
          <a:xfrm>
            <a:off x="611560" y="4149080"/>
            <a:ext cx="7776864" cy="223224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何</a:t>
            </a:r>
            <a:r>
              <a:rPr lang="ja-JP" altLang="en-US" sz="4000" dirty="0" smtClean="0"/>
              <a:t>か</a:t>
            </a:r>
            <a:r>
              <a:rPr lang="ja-JP" altLang="en-US" sz="4000" dirty="0"/>
              <a:t>やりがい</a:t>
            </a:r>
            <a:r>
              <a:rPr lang="ja-JP" altLang="en-US" sz="4000" dirty="0" smtClean="0"/>
              <a:t>が欲しい</a:t>
            </a:r>
            <a:endParaRPr kumimoji="1" lang="en-US" altLang="ja-JP" sz="4000" dirty="0" smtClean="0"/>
          </a:p>
        </p:txBody>
      </p:sp>
    </p:spTree>
    <p:extLst>
      <p:ext uri="{BB962C8B-B14F-4D97-AF65-F5344CB8AC3E}">
        <p14:creationId xmlns:p14="http://schemas.microsoft.com/office/powerpoint/2010/main" val="264554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サントリーホールディングス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110620"/>
              </p:ext>
            </p:extLst>
          </p:nvPr>
        </p:nvGraphicFramePr>
        <p:xfrm>
          <a:off x="251520" y="1556792"/>
          <a:ext cx="8640960" cy="2845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95951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企業概要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サントリーホールディングス株式会社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62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資本金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700</a:t>
                      </a:r>
                      <a:r>
                        <a:rPr kumimoji="1" lang="ja-JP" altLang="en-US" sz="2800" dirty="0" smtClean="0"/>
                        <a:t>億円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62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従業員数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6109</a:t>
                      </a:r>
                      <a:r>
                        <a:rPr kumimoji="1" lang="ja-JP" altLang="en-US" sz="2800" dirty="0" smtClean="0"/>
                        <a:t>人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6288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主な事業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飲料・酒類・健康食品等</a:t>
                      </a:r>
                      <a:endParaRPr kumimoji="1" lang="ja-JP" alt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683568" y="4653136"/>
            <a:ext cx="7776864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キャリア支援企業表彰２０１３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/>
              <a:t>厚生労働大臣</a:t>
            </a:r>
            <a:r>
              <a:rPr lang="ja-JP" altLang="en-US" sz="3200" dirty="0" smtClean="0"/>
              <a:t>賞を受賞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925" y="6021288"/>
            <a:ext cx="8712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サントリーホールディングス</a:t>
            </a:r>
            <a:r>
              <a:rPr kumimoji="1" lang="en-US" altLang="ja-JP" sz="1400" dirty="0" smtClean="0"/>
              <a:t>HP</a:t>
            </a:r>
            <a:r>
              <a:rPr kumimoji="1" lang="ja-JP" altLang="en-US" sz="1400" dirty="0" smtClean="0"/>
              <a:t>　企業概要（</a:t>
            </a:r>
            <a:r>
              <a:rPr lang="en-US" altLang="ja-JP" sz="1400" dirty="0"/>
              <a:t>http://www.suntory.co.jp/company/profile/?fromid=2co_cont</a:t>
            </a:r>
            <a:r>
              <a:rPr kumimoji="1" lang="ja-JP" altLang="en-US" sz="1400" dirty="0" smtClean="0"/>
              <a:t>）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厚生労働省</a:t>
            </a:r>
            <a:r>
              <a:rPr kumimoji="1" lang="en-US" altLang="ja-JP" sz="1400" dirty="0" smtClean="0"/>
              <a:t>HP</a:t>
            </a:r>
            <a:r>
              <a:rPr lang="ja-JP" altLang="en-US" sz="1400" dirty="0"/>
              <a:t>　キャリア支援企業表彰</a:t>
            </a:r>
            <a:r>
              <a:rPr lang="en-US" altLang="ja-JP" sz="1400" dirty="0"/>
              <a:t>2013</a:t>
            </a:r>
            <a:r>
              <a:rPr lang="ja-JP" altLang="en-US" sz="1400" dirty="0"/>
              <a:t>　～人を育て・人が育つ企業表彰</a:t>
            </a:r>
            <a:r>
              <a:rPr lang="ja-JP" altLang="en-US" sz="1400" dirty="0" smtClean="0"/>
              <a:t>～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（</a:t>
            </a:r>
            <a:r>
              <a:rPr lang="en-US" altLang="ja-JP" sz="1400" dirty="0"/>
              <a:t>http://www.mhlw.go.jp/stf/houdou/0000026011.html</a:t>
            </a:r>
            <a:r>
              <a:rPr kumimoji="1" lang="ja-JP" altLang="en-US" sz="1400" dirty="0" smtClean="0"/>
              <a:t>）</a:t>
            </a:r>
            <a:endParaRPr kumimoji="1" lang="ja-JP" altLang="en-US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2696"/>
            <a:ext cx="2388096" cy="59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75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サントリーの取り組み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83568" y="1628800"/>
            <a:ext cx="7776864" cy="172819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キャリアサポート室の設置</a:t>
            </a:r>
            <a:endParaRPr kumimoji="1" lang="ja-JP" altLang="en-US" sz="4000" dirty="0"/>
          </a:p>
        </p:txBody>
      </p:sp>
      <p:sp>
        <p:nvSpPr>
          <p:cNvPr id="5" name="角丸四角形 4"/>
          <p:cNvSpPr/>
          <p:nvPr/>
        </p:nvSpPr>
        <p:spPr>
          <a:xfrm>
            <a:off x="683568" y="4221088"/>
            <a:ext cx="7776864" cy="187220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 smtClean="0"/>
              <a:t>部下の</a:t>
            </a:r>
            <a:r>
              <a:rPr lang="ja-JP" altLang="en-US" sz="5400" dirty="0"/>
              <a:t>世話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44961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キャリアサポート室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658554" y="1988840"/>
            <a:ext cx="7776864" cy="2592288"/>
          </a:xfrm>
          <a:prstGeom prst="rect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accent3">
                    <a:lumMod val="75000"/>
                  </a:schemeClr>
                </a:solidFill>
              </a:rPr>
              <a:t>人事本部内</a:t>
            </a:r>
            <a:r>
              <a:rPr kumimoji="1" lang="ja-JP" altLang="en-US" sz="2800" dirty="0" smtClean="0">
                <a:solidFill>
                  <a:schemeClr val="accent3">
                    <a:lumMod val="75000"/>
                  </a:schemeClr>
                </a:solidFill>
              </a:rPr>
              <a:t>に</a:t>
            </a:r>
            <a:r>
              <a:rPr kumimoji="1" lang="en-US" altLang="ja-JP" sz="2800" dirty="0" smtClean="0">
                <a:solidFill>
                  <a:schemeClr val="accent3">
                    <a:lumMod val="75000"/>
                  </a:schemeClr>
                </a:solidFill>
              </a:rPr>
              <a:t>8</a:t>
            </a:r>
            <a:r>
              <a:rPr kumimoji="1" lang="ja-JP" altLang="en-US" sz="2800" dirty="0" smtClean="0">
                <a:solidFill>
                  <a:schemeClr val="accent3">
                    <a:lumMod val="75000"/>
                  </a:schemeClr>
                </a:solidFill>
              </a:rPr>
              <a:t>名体制でキャリアサポート室を</a:t>
            </a:r>
            <a:r>
              <a:rPr kumimoji="1" lang="ja-JP" altLang="en-US" sz="2800" dirty="0" smtClean="0">
                <a:solidFill>
                  <a:schemeClr val="accent3">
                    <a:lumMod val="75000"/>
                  </a:schemeClr>
                </a:solidFill>
              </a:rPr>
              <a:t>設置</a:t>
            </a:r>
            <a:endParaRPr kumimoji="1" lang="en-US" altLang="ja-JP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en-US" altLang="ja-JP" dirty="0"/>
          </a:p>
          <a:p>
            <a:pPr algn="ctr"/>
            <a:endParaRPr kumimoji="1" lang="en-US" altLang="ja-JP" dirty="0" smtClean="0"/>
          </a:p>
          <a:p>
            <a:pPr algn="ctr"/>
            <a:r>
              <a:rPr lang="ja-JP" altLang="en-US" sz="2400" dirty="0" smtClean="0"/>
              <a:t>専門アドバイザーが個々</a:t>
            </a:r>
            <a:r>
              <a:rPr lang="ja-JP" altLang="en-US" sz="2400" dirty="0"/>
              <a:t>のキャリア相談を</a:t>
            </a:r>
            <a:r>
              <a:rPr lang="ja-JP" altLang="en-US" sz="2400" dirty="0" smtClean="0"/>
              <a:t>サポート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随時</a:t>
            </a:r>
            <a:r>
              <a:rPr lang="ja-JP" altLang="en-US" sz="2400" dirty="0"/>
              <a:t>受付型</a:t>
            </a:r>
            <a:r>
              <a:rPr lang="ja-JP" altLang="en-US" sz="2400" dirty="0" smtClean="0"/>
              <a:t>面談</a:t>
            </a:r>
            <a:endParaRPr lang="en-US" altLang="ja-JP" sz="2400" dirty="0"/>
          </a:p>
          <a:p>
            <a:pPr algn="ctr"/>
            <a:r>
              <a:rPr lang="ja-JP" altLang="en-US" sz="2400" dirty="0" smtClean="0"/>
              <a:t>異動</a:t>
            </a:r>
            <a:r>
              <a:rPr lang="ja-JP" altLang="en-US" sz="2400" dirty="0"/>
              <a:t>・休職明けなどキャリアの節目に面談</a:t>
            </a:r>
            <a:r>
              <a:rPr lang="ja-JP" altLang="en-US" sz="2400" dirty="0" smtClean="0"/>
              <a:t>を実施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年間</a:t>
            </a:r>
            <a:r>
              <a:rPr lang="ja-JP" altLang="en-US" sz="2400" dirty="0"/>
              <a:t>のべ</a:t>
            </a:r>
            <a:r>
              <a:rPr lang="en-US" altLang="ja-JP" sz="2400" dirty="0" smtClean="0"/>
              <a:t>700</a:t>
            </a:r>
            <a:r>
              <a:rPr lang="ja-JP" altLang="en-US" sz="2400" dirty="0" smtClean="0"/>
              <a:t>人</a:t>
            </a:r>
            <a:r>
              <a:rPr lang="ja-JP" altLang="en-US" sz="2400" dirty="0"/>
              <a:t>と面談</a:t>
            </a:r>
            <a:endParaRPr kumimoji="1" lang="ja-JP" altLang="en-US" sz="2400" dirty="0"/>
          </a:p>
        </p:txBody>
      </p:sp>
      <p:pic>
        <p:nvPicPr>
          <p:cNvPr id="3074" name="Picture 2" descr="C:\Users\Owner\AppData\Local\Microsoft\Windows\Temporary Internet Files\Content.IE5\CI9K5XUH\MC9003980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566" y="4581128"/>
            <a:ext cx="1741932" cy="181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Owner\AppData\Local\Microsoft\Windows\Temporary Internet Files\Content.IE5\17EG6ORI\MC9000888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60346"/>
            <a:ext cx="1822399" cy="159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79512" y="6525344"/>
            <a:ext cx="8640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サントリーホールディングス</a:t>
            </a:r>
            <a:r>
              <a:rPr kumimoji="1" lang="en-US" altLang="ja-JP" sz="1400" dirty="0" smtClean="0"/>
              <a:t>HP</a:t>
            </a:r>
            <a:r>
              <a:rPr kumimoji="1" lang="ja-JP" altLang="en-US" sz="1400" dirty="0" smtClean="0"/>
              <a:t>　人材育成（</a:t>
            </a:r>
            <a:r>
              <a:rPr lang="en-US" altLang="ja-JP" sz="1400" dirty="0"/>
              <a:t>http://www.suntory.co.jp/company/csr/employee/education/</a:t>
            </a:r>
            <a:r>
              <a:rPr kumimoji="1"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389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キャリアサポート室の必要性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320158" y="1628800"/>
            <a:ext cx="8428305" cy="280831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会社が外資と提携→企業文化の変化</a:t>
            </a:r>
            <a:endParaRPr kumimoji="1" lang="en-US" altLang="ja-JP" sz="2800" dirty="0" smtClean="0"/>
          </a:p>
          <a:p>
            <a:pPr algn="ctr"/>
            <a:r>
              <a:rPr lang="ja-JP" altLang="en-US" sz="2800" i="1" dirty="0" smtClean="0">
                <a:solidFill>
                  <a:schemeClr val="accent4">
                    <a:lumMod val="50000"/>
                  </a:schemeClr>
                </a:solidFill>
              </a:rPr>
              <a:t>価値観が合わない、自分の居場所がない</a:t>
            </a:r>
            <a:endParaRPr lang="en-US" altLang="ja-JP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ja-JP" altLang="en-US" sz="2800" dirty="0"/>
              <a:t>相談</a:t>
            </a:r>
            <a:r>
              <a:rPr lang="ja-JP" altLang="en-US" sz="2800" dirty="0" smtClean="0"/>
              <a:t>する相手がいない</a:t>
            </a:r>
            <a:endParaRPr lang="en-US" altLang="ja-JP" sz="2800" dirty="0" smtClean="0"/>
          </a:p>
          <a:p>
            <a:pPr algn="ctr"/>
            <a:r>
              <a:rPr kumimoji="1" lang="ja-JP" altLang="en-US" sz="2800" dirty="0" smtClean="0"/>
              <a:t>退職を考えたが、家庭の事情で諦めた</a:t>
            </a:r>
            <a:endParaRPr kumimoji="1" lang="en-US" altLang="ja-JP" sz="2800" dirty="0" smtClean="0"/>
          </a:p>
          <a:p>
            <a:pPr algn="ctr"/>
            <a:endParaRPr kumimoji="1" lang="en-US" altLang="ja-JP" sz="2800" dirty="0" smtClean="0"/>
          </a:p>
          <a:p>
            <a:pPr algn="ctr"/>
            <a:r>
              <a:rPr lang="ja-JP" altLang="en-US" sz="2400" dirty="0" smtClean="0"/>
              <a:t>（元自動車メーカー勤務、現キャリアコンサルタント　德山誠氏）</a:t>
            </a:r>
            <a:endParaRPr lang="en-US" altLang="ja-JP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312986" y="4797152"/>
            <a:ext cx="8428305" cy="165618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このときほど、</a:t>
            </a:r>
            <a:r>
              <a:rPr lang="ja-JP" altLang="en-US" sz="3200" dirty="0">
                <a:solidFill>
                  <a:srgbClr val="C00000"/>
                </a:solidFill>
              </a:rPr>
              <a:t>自分の心の内を</a:t>
            </a:r>
          </a:p>
          <a:p>
            <a:pPr algn="ctr"/>
            <a:r>
              <a:rPr lang="ja-JP" altLang="en-US" sz="3200" dirty="0">
                <a:solidFill>
                  <a:srgbClr val="C00000"/>
                </a:solidFill>
              </a:rPr>
              <a:t>聞いてくれる人</a:t>
            </a:r>
            <a:r>
              <a:rPr lang="ja-JP" altLang="en-US" sz="3200" dirty="0">
                <a:solidFill>
                  <a:schemeClr val="tx1"/>
                </a:solidFill>
              </a:rPr>
              <a:t>が欲しかったことはなかった。</a:t>
            </a:r>
          </a:p>
        </p:txBody>
      </p:sp>
    </p:spTree>
    <p:extLst>
      <p:ext uri="{BB962C8B-B14F-4D97-AF65-F5344CB8AC3E}">
        <p14:creationId xmlns:p14="http://schemas.microsoft.com/office/powerpoint/2010/main" val="137084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181</TotalTime>
  <Words>582</Words>
  <Application>Microsoft Office PowerPoint</Application>
  <PresentationFormat>画面に合わせる (4:3)</PresentationFormat>
  <Paragraphs>117</Paragraphs>
  <Slides>15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クラリティ</vt:lpstr>
      <vt:lpstr>第3章　輪読課題</vt:lpstr>
      <vt:lpstr>40代の自分</vt:lpstr>
      <vt:lpstr>中年期の危機</vt:lpstr>
      <vt:lpstr>クイズ</vt:lpstr>
      <vt:lpstr>クイズの解答</vt:lpstr>
      <vt:lpstr>サントリーホールディングス</vt:lpstr>
      <vt:lpstr>サントリーの取り組み</vt:lpstr>
      <vt:lpstr>キャリアサポート室</vt:lpstr>
      <vt:lpstr>キャリアサポート室の必要性</vt:lpstr>
      <vt:lpstr>サントリーホールディングスの取組</vt:lpstr>
      <vt:lpstr>サントリーの人事制度基盤</vt:lpstr>
      <vt:lpstr>サントリーの評価制度</vt:lpstr>
      <vt:lpstr>部下の育成</vt:lpstr>
      <vt:lpstr>中年期の発達課題</vt:lpstr>
      <vt:lpstr>おわり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　輪読課題</dc:title>
  <dc:creator>FJ-USER</dc:creator>
  <cp:lastModifiedBy>FJ-USER</cp:lastModifiedBy>
  <cp:revision>21</cp:revision>
  <cp:lastPrinted>2014-04-30T17:37:51Z</cp:lastPrinted>
  <dcterms:created xsi:type="dcterms:W3CDTF">2014-04-28T05:43:03Z</dcterms:created>
  <dcterms:modified xsi:type="dcterms:W3CDTF">2014-04-30T17:39:19Z</dcterms:modified>
</cp:coreProperties>
</file>