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73" d="100"/>
          <a:sy n="73" d="100"/>
        </p:scale>
        <p:origin x="-624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92446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1799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242358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410507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8424584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437133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79074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34924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47275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37048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84720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54328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50610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53720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06233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35503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2EB14A-B87D-4231-AC98-A52AB83B8D68}" type="datetimeFigureOut">
              <a:rPr kumimoji="1" lang="ja-JP" altLang="en-US" smtClean="0"/>
              <a:t>2014/5/14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279BDAC-751E-45BA-9728-B21790326E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3763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dirty="0" smtClean="0"/>
              <a:t>振り返り　</a:t>
            </a:r>
            <a:r>
              <a:rPr kumimoji="1" lang="ja-JP" altLang="en-US" dirty="0" err="1" smtClean="0"/>
              <a:t>ー</a:t>
            </a:r>
            <a:r>
              <a:rPr kumimoji="1" lang="ja-JP" altLang="en-US" dirty="0" smtClean="0"/>
              <a:t>第３章</a:t>
            </a:r>
            <a:r>
              <a:rPr lang="ja-JP" altLang="en-US" dirty="0" err="1"/>
              <a:t>ー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3600" dirty="0" smtClean="0"/>
              <a:t>じゃりー</a:t>
            </a:r>
            <a:endParaRPr kumimoji="1" lang="ja-JP" altLang="en-US" sz="3600" dirty="0"/>
          </a:p>
        </p:txBody>
      </p:sp>
    </p:spTree>
    <p:extLst>
      <p:ext uri="{BB962C8B-B14F-4D97-AF65-F5344CB8AC3E}">
        <p14:creationId xmlns:p14="http://schemas.microsoft.com/office/powerpoint/2010/main" val="17102718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★３つの時間幅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589212" y="2133600"/>
            <a:ext cx="9339552" cy="3777622"/>
          </a:xfrm>
        </p:spPr>
        <p:txBody>
          <a:bodyPr>
            <a:noAutofit/>
          </a:bodyPr>
          <a:lstStyle/>
          <a:p>
            <a:r>
              <a:rPr kumimoji="1" lang="ja-JP" altLang="en-US" sz="2400" dirty="0" smtClean="0">
                <a:solidFill>
                  <a:srgbClr val="FF0000"/>
                </a:solidFill>
              </a:rPr>
              <a:t>モチベーション</a:t>
            </a:r>
            <a:endParaRPr lang="en-US" altLang="ja-JP" sz="2400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ja-JP" altLang="en-US" sz="2400" dirty="0" smtClean="0"/>
              <a:t>　 数日から数か月の時間幅に適用されるべき</a:t>
            </a:r>
            <a:endParaRPr lang="en-US" altLang="ja-JP" sz="2400" dirty="0" smtClean="0"/>
          </a:p>
          <a:p>
            <a:pPr marL="0" indent="0">
              <a:buNone/>
            </a:pPr>
            <a:endParaRPr lang="en-US" altLang="ja-JP" sz="2400" dirty="0"/>
          </a:p>
          <a:p>
            <a:r>
              <a:rPr lang="ja-JP" altLang="en-US" sz="2400" dirty="0" smtClean="0">
                <a:solidFill>
                  <a:srgbClr val="FF0000"/>
                </a:solidFill>
              </a:rPr>
              <a:t>キャリア</a:t>
            </a:r>
            <a:endParaRPr lang="en-US" altLang="ja-JP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ja-JP" altLang="en-US" sz="2400" dirty="0" smtClean="0"/>
              <a:t>　 組織とは個人が生涯にわたって成長・発展を続ける舞台である</a:t>
            </a:r>
            <a:endParaRPr lang="en-US" altLang="ja-JP" sz="2400" dirty="0" smtClean="0"/>
          </a:p>
          <a:p>
            <a:pPr marL="0" indent="0">
              <a:buNone/>
            </a:pPr>
            <a:endParaRPr lang="en-US" altLang="ja-JP" sz="2400" dirty="0"/>
          </a:p>
          <a:p>
            <a:r>
              <a:rPr lang="ja-JP" altLang="en-US" sz="2400" dirty="0" smtClean="0">
                <a:solidFill>
                  <a:srgbClr val="FF0000"/>
                </a:solidFill>
              </a:rPr>
              <a:t>コミットメント</a:t>
            </a:r>
            <a:endParaRPr lang="en-US" altLang="ja-JP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ja-JP" altLang="en-US" sz="2400" dirty="0" smtClean="0"/>
              <a:t>　 モチベーションとキャリアの間に存在する中間の時間幅</a:t>
            </a:r>
            <a:endParaRPr lang="en-US" altLang="ja-JP" sz="2400" dirty="0"/>
          </a:p>
        </p:txBody>
      </p:sp>
    </p:spTree>
    <p:extLst>
      <p:ext uri="{BB962C8B-B14F-4D97-AF65-F5344CB8AC3E}">
        <p14:creationId xmlns:p14="http://schemas.microsoft.com/office/powerpoint/2010/main" val="41711254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★個人と組織のかかわり合い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496291" y="1589809"/>
            <a:ext cx="9829800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dirty="0" smtClean="0"/>
              <a:t>◇</a:t>
            </a:r>
            <a:r>
              <a:rPr lang="ja-JP" altLang="en-US" sz="2400" dirty="0" smtClean="0">
                <a:solidFill>
                  <a:srgbClr val="FF0000"/>
                </a:solidFill>
              </a:rPr>
              <a:t>退出</a:t>
            </a:r>
            <a:endParaRPr lang="en-US" altLang="ja-JP" sz="2400" dirty="0" smtClean="0">
              <a:solidFill>
                <a:srgbClr val="FF0000"/>
              </a:solidFill>
            </a:endParaRPr>
          </a:p>
          <a:p>
            <a:r>
              <a:rPr kumimoji="1" lang="ja-JP" altLang="en-US" sz="2400" dirty="0"/>
              <a:t>　</a:t>
            </a:r>
            <a:r>
              <a:rPr kumimoji="1" lang="ja-JP" altLang="en-US" sz="2400" dirty="0" smtClean="0"/>
              <a:t>「やめる」こと</a:t>
            </a:r>
            <a:endParaRPr kumimoji="1" lang="en-US" altLang="ja-JP" sz="2400" dirty="0" smtClean="0"/>
          </a:p>
          <a:p>
            <a:r>
              <a:rPr lang="ja-JP" altLang="en-US" sz="2400" dirty="0"/>
              <a:t>　</a:t>
            </a:r>
            <a:r>
              <a:rPr lang="ja-JP" altLang="en-US" sz="2400" dirty="0" smtClean="0"/>
              <a:t>退社、株の売却、顧客による製品不買行動</a:t>
            </a:r>
            <a:endParaRPr lang="en-US" altLang="ja-JP" sz="2400" dirty="0" smtClean="0"/>
          </a:p>
          <a:p>
            <a:endParaRPr kumimoji="1" lang="en-US" altLang="ja-JP" sz="2400" dirty="0"/>
          </a:p>
          <a:p>
            <a:r>
              <a:rPr lang="ja-JP" altLang="en-US" sz="2400" dirty="0" smtClean="0"/>
              <a:t>◇</a:t>
            </a:r>
            <a:r>
              <a:rPr lang="ja-JP" altLang="en-US" sz="2400" dirty="0" smtClean="0">
                <a:solidFill>
                  <a:srgbClr val="FF0000"/>
                </a:solidFill>
              </a:rPr>
              <a:t>発言</a:t>
            </a:r>
            <a:endParaRPr lang="en-US" altLang="ja-JP" sz="2400" dirty="0" smtClean="0">
              <a:solidFill>
                <a:srgbClr val="FF0000"/>
              </a:solidFill>
            </a:endParaRPr>
          </a:p>
          <a:p>
            <a:r>
              <a:rPr kumimoji="1" lang="ja-JP" altLang="en-US" sz="2400" dirty="0"/>
              <a:t>　</a:t>
            </a:r>
            <a:r>
              <a:rPr kumimoji="1" lang="ja-JP" altLang="en-US" sz="2400" dirty="0" smtClean="0"/>
              <a:t>やめるのではなく少しでも組織を変革しようとする企て</a:t>
            </a:r>
            <a:endParaRPr kumimoji="1" lang="en-US" altLang="ja-JP" sz="2400" dirty="0" smtClean="0"/>
          </a:p>
          <a:p>
            <a:r>
              <a:rPr lang="ja-JP" altLang="en-US" sz="2400" dirty="0"/>
              <a:t>　</a:t>
            </a:r>
            <a:r>
              <a:rPr lang="ja-JP" altLang="en-US" sz="2400" dirty="0" smtClean="0"/>
              <a:t>顧客窓口への相談など</a:t>
            </a:r>
            <a:endParaRPr kumimoji="1" lang="en-US" altLang="ja-JP" sz="2400" dirty="0" smtClean="0"/>
          </a:p>
        </p:txBody>
      </p:sp>
      <p:sp>
        <p:nvSpPr>
          <p:cNvPr id="5" name="角丸四角形 4"/>
          <p:cNvSpPr/>
          <p:nvPr/>
        </p:nvSpPr>
        <p:spPr>
          <a:xfrm>
            <a:off x="1579418" y="4862945"/>
            <a:ext cx="9653155" cy="1579419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 smtClean="0">
                <a:solidFill>
                  <a:srgbClr val="FF0000"/>
                </a:solidFill>
              </a:rPr>
              <a:t>「矯正可能な組織の衰退」</a:t>
            </a:r>
            <a:endParaRPr kumimoji="1" lang="en-US" altLang="ja-JP" sz="2800" dirty="0" smtClean="0">
              <a:solidFill>
                <a:srgbClr val="FF0000"/>
              </a:solidFill>
            </a:endParaRPr>
          </a:p>
          <a:p>
            <a:pPr algn="ctr"/>
            <a:r>
              <a:rPr lang="ja-JP" altLang="en-US" sz="2800" dirty="0" smtClean="0">
                <a:solidFill>
                  <a:srgbClr val="FF0000"/>
                </a:solidFill>
              </a:rPr>
              <a:t>退出・発言は組織を矯正する行動</a:t>
            </a:r>
            <a:endParaRPr kumimoji="1" lang="ja-JP" altLang="en-US" sz="28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93155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★個人と組織のかかわり合い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496291" y="1589809"/>
            <a:ext cx="9829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dirty="0" smtClean="0"/>
              <a:t>◇</a:t>
            </a:r>
            <a:r>
              <a:rPr lang="ja-JP" altLang="en-US" sz="2400" dirty="0" smtClean="0">
                <a:solidFill>
                  <a:srgbClr val="FF0000"/>
                </a:solidFill>
              </a:rPr>
              <a:t>忠誠心</a:t>
            </a:r>
            <a:endParaRPr lang="en-US" altLang="ja-JP" sz="2400" dirty="0" smtClean="0">
              <a:solidFill>
                <a:srgbClr val="FF0000"/>
              </a:solidFill>
            </a:endParaRPr>
          </a:p>
          <a:p>
            <a:r>
              <a:rPr lang="ja-JP" altLang="en-US" sz="2400" dirty="0"/>
              <a:t>　</a:t>
            </a:r>
            <a:r>
              <a:rPr lang="ja-JP" altLang="en-US" sz="2400" dirty="0" smtClean="0"/>
              <a:t>退出を食い止める機能を持つ</a:t>
            </a:r>
            <a:endParaRPr lang="en-US" altLang="ja-JP" sz="2400" dirty="0" smtClean="0"/>
          </a:p>
          <a:p>
            <a:r>
              <a:rPr lang="ja-JP" altLang="en-US" sz="2400" dirty="0"/>
              <a:t>　</a:t>
            </a:r>
            <a:r>
              <a:rPr lang="ja-JP" altLang="en-US" sz="2400" dirty="0" smtClean="0"/>
              <a:t>しかし同時に退出の可能性が存在することを前提としている</a:t>
            </a:r>
            <a:endParaRPr lang="en-US" altLang="ja-JP" sz="2400" dirty="0" smtClean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870364" y="3127664"/>
            <a:ext cx="97155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dirty="0" smtClean="0"/>
              <a:t>組織を個人の力で変えられる・組織が変わるならその組織に居続ける</a:t>
            </a:r>
            <a:endParaRPr lang="en-US" altLang="ja-JP" sz="2400" dirty="0" smtClean="0"/>
          </a:p>
          <a:p>
            <a:r>
              <a:rPr kumimoji="1" lang="ja-JP" altLang="en-US" sz="2400" dirty="0" smtClean="0"/>
              <a:t>→</a:t>
            </a:r>
            <a:r>
              <a:rPr lang="ja-JP" altLang="en-US" sz="2400" dirty="0" smtClean="0"/>
              <a:t>組織に変革の可能性が見込める時、発言を活発にする</a:t>
            </a:r>
            <a:endParaRPr lang="en-US" altLang="ja-JP" sz="2400" dirty="0" smtClean="0"/>
          </a:p>
        </p:txBody>
      </p:sp>
      <p:sp>
        <p:nvSpPr>
          <p:cNvPr id="6" name="角丸四角形 5"/>
          <p:cNvSpPr/>
          <p:nvPr/>
        </p:nvSpPr>
        <p:spPr>
          <a:xfrm>
            <a:off x="758536" y="5205845"/>
            <a:ext cx="10827328" cy="1475510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>
                <a:solidFill>
                  <a:srgbClr val="FF0000"/>
                </a:solidFill>
              </a:rPr>
              <a:t>退出・発言・忠誠心</a:t>
            </a:r>
            <a:endParaRPr kumimoji="1" lang="en-US" altLang="ja-JP" sz="2400" dirty="0" smtClean="0">
              <a:solidFill>
                <a:srgbClr val="FF0000"/>
              </a:solidFill>
            </a:endParaRPr>
          </a:p>
          <a:p>
            <a:pPr algn="ctr"/>
            <a:r>
              <a:rPr lang="ja-JP" altLang="en-US" sz="2400" dirty="0" smtClean="0">
                <a:solidFill>
                  <a:schemeClr val="tx1"/>
                </a:solidFill>
              </a:rPr>
              <a:t>会社</a:t>
            </a:r>
            <a:r>
              <a:rPr lang="ja-JP" altLang="en-US" sz="2400" dirty="0" err="1" smtClean="0">
                <a:solidFill>
                  <a:schemeClr val="tx1"/>
                </a:solidFill>
              </a:rPr>
              <a:t>ー</a:t>
            </a:r>
            <a:r>
              <a:rPr lang="ja-JP" altLang="en-US" sz="2400" dirty="0" smtClean="0">
                <a:solidFill>
                  <a:schemeClr val="tx1"/>
                </a:solidFill>
              </a:rPr>
              <a:t>従業員の関係のみならず、組織にとっての多様な</a:t>
            </a:r>
            <a:endParaRPr lang="en-US" altLang="ja-JP" sz="2400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sz="2400" dirty="0" smtClean="0">
                <a:solidFill>
                  <a:schemeClr val="tx1"/>
                </a:solidFill>
              </a:rPr>
              <a:t>利害関係者の関係にも適用できる</a:t>
            </a:r>
            <a:endParaRPr kumimoji="1" lang="ja-JP" alt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65037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★会社人間と仕事人間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974273" y="1579418"/>
            <a:ext cx="953033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◇</a:t>
            </a:r>
            <a:r>
              <a:rPr kumimoji="1" lang="ja-JP" altLang="en-US" sz="2400" dirty="0" smtClean="0">
                <a:solidFill>
                  <a:srgbClr val="FF0000"/>
                </a:solidFill>
              </a:rPr>
              <a:t>会社人間</a:t>
            </a:r>
            <a:endParaRPr kumimoji="1" lang="en-US" altLang="ja-JP" sz="2400" dirty="0" smtClean="0">
              <a:solidFill>
                <a:srgbClr val="FF0000"/>
              </a:solidFill>
            </a:endParaRPr>
          </a:p>
          <a:p>
            <a:r>
              <a:rPr lang="ja-JP" altLang="en-US" sz="2400" dirty="0"/>
              <a:t>　</a:t>
            </a:r>
            <a:r>
              <a:rPr lang="ja-JP" altLang="en-US" sz="2400" dirty="0" smtClean="0"/>
              <a:t>会社に「とらわれの身」になっていると自覚している</a:t>
            </a:r>
            <a:endParaRPr lang="en-US" altLang="ja-JP" sz="2400" dirty="0" smtClean="0"/>
          </a:p>
          <a:p>
            <a:r>
              <a:rPr kumimoji="1" lang="ja-JP" altLang="en-US" sz="2400" dirty="0"/>
              <a:t>　</a:t>
            </a:r>
            <a:r>
              <a:rPr kumimoji="1" lang="ja-JP" altLang="en-US" sz="2400" dirty="0" smtClean="0"/>
              <a:t>仕事の充実度・仕事や職場に対する態度が否定的</a:t>
            </a:r>
            <a:endParaRPr lang="en-US" altLang="ja-JP" sz="2400" dirty="0" smtClean="0"/>
          </a:p>
          <a:p>
            <a:r>
              <a:rPr kumimoji="1" lang="ja-JP" altLang="en-US" sz="2400" dirty="0"/>
              <a:t>　</a:t>
            </a:r>
            <a:r>
              <a:rPr kumimoji="1" lang="ja-JP" altLang="en-US" sz="2400" dirty="0" smtClean="0"/>
              <a:t>自分の時間を犠牲にして仕事の時間に当てている</a:t>
            </a:r>
            <a:endParaRPr kumimoji="1" lang="en-US" altLang="ja-JP" sz="2400" dirty="0" smtClean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950026" y="3581398"/>
            <a:ext cx="95303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◇</a:t>
            </a:r>
            <a:r>
              <a:rPr kumimoji="1" lang="ja-JP" altLang="en-US" sz="2400" dirty="0" smtClean="0">
                <a:solidFill>
                  <a:srgbClr val="FF0000"/>
                </a:solidFill>
              </a:rPr>
              <a:t>仕事人間</a:t>
            </a:r>
            <a:endParaRPr kumimoji="1" lang="en-US" altLang="ja-JP" sz="2400" dirty="0" smtClean="0">
              <a:solidFill>
                <a:srgbClr val="FF0000"/>
              </a:solidFill>
            </a:endParaRPr>
          </a:p>
          <a:p>
            <a:r>
              <a:rPr lang="ja-JP" altLang="en-US" sz="2400" dirty="0"/>
              <a:t>　</a:t>
            </a:r>
            <a:r>
              <a:rPr lang="ja-JP" altLang="en-US" sz="2400" dirty="0" smtClean="0"/>
              <a:t>仕事の充実度・家庭や社会活動の充実感が高い</a:t>
            </a:r>
            <a:endParaRPr lang="en-US" altLang="ja-JP" sz="2400" dirty="0" smtClean="0"/>
          </a:p>
          <a:p>
            <a:r>
              <a:rPr kumimoji="1" lang="ja-JP" altLang="en-US" sz="2400" dirty="0"/>
              <a:t>　</a:t>
            </a:r>
            <a:r>
              <a:rPr kumimoji="1" lang="ja-JP" altLang="en-US" sz="2400" dirty="0" smtClean="0"/>
              <a:t>仕事や職場への取り組みも積極的</a:t>
            </a:r>
            <a:endParaRPr lang="en-US" altLang="ja-JP" sz="2400" dirty="0"/>
          </a:p>
        </p:txBody>
      </p:sp>
      <p:sp>
        <p:nvSpPr>
          <p:cNvPr id="6" name="角丸四角形 5"/>
          <p:cNvSpPr/>
          <p:nvPr/>
        </p:nvSpPr>
        <p:spPr>
          <a:xfrm>
            <a:off x="1506682" y="5122718"/>
            <a:ext cx="9829800" cy="1558637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 smtClean="0">
                <a:solidFill>
                  <a:srgbClr val="FF0000"/>
                </a:solidFill>
              </a:rPr>
              <a:t>日本は国際的に仕事へのかかわり方が高い</a:t>
            </a:r>
            <a:endParaRPr kumimoji="1" lang="en-US" altLang="ja-JP" sz="2800" dirty="0" smtClean="0">
              <a:solidFill>
                <a:srgbClr val="FF0000"/>
              </a:solidFill>
            </a:endParaRPr>
          </a:p>
          <a:p>
            <a:pPr algn="ctr"/>
            <a:r>
              <a:rPr kumimoji="1" lang="ja-JP" altLang="en-US" sz="2800" dirty="0" smtClean="0">
                <a:solidFill>
                  <a:srgbClr val="FF0000"/>
                </a:solidFill>
              </a:rPr>
              <a:t>日本人の仕事中心性の高さ</a:t>
            </a:r>
            <a:endParaRPr kumimoji="1" lang="ja-JP" altLang="en-US" sz="28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583076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★専門職とゼネラル・マネジャー</a:t>
            </a:r>
            <a:endParaRPr kumimoji="1" lang="ja-JP" altLang="en-US" dirty="0"/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42220730"/>
              </p:ext>
            </p:extLst>
          </p:nvPr>
        </p:nvGraphicFramePr>
        <p:xfrm>
          <a:off x="1641765" y="1659080"/>
          <a:ext cx="8510153" cy="205261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37953"/>
                <a:gridCol w="2327564"/>
                <a:gridCol w="1984663"/>
                <a:gridCol w="1859973"/>
              </a:tblGrid>
              <a:tr h="655783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 dirty="0">
                          <a:effectLst/>
                        </a:rPr>
                        <a:t>　</a:t>
                      </a: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>
                          <a:effectLst/>
                        </a:rPr>
                        <a:t>組織への忠誠心</a:t>
                      </a: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 dirty="0">
                          <a:effectLst/>
                        </a:rPr>
                        <a:t>スキルへ</a:t>
                      </a:r>
                      <a:r>
                        <a:rPr lang="ja-JP" altLang="en-US" sz="2400" u="none" strike="noStrike" dirty="0" smtClean="0">
                          <a:effectLst/>
                        </a:rPr>
                        <a:t>の</a:t>
                      </a:r>
                      <a:endParaRPr lang="en-US" altLang="ja-JP" sz="2400" u="none" strike="noStrike" dirty="0" smtClean="0">
                        <a:effectLst/>
                      </a:endParaRPr>
                    </a:p>
                    <a:p>
                      <a:pPr algn="l" fontAlgn="ctr"/>
                      <a:r>
                        <a:rPr lang="ja-JP" altLang="en-US" sz="2400" u="none" strike="noStrike" dirty="0" smtClean="0">
                          <a:effectLst/>
                        </a:rPr>
                        <a:t>打ち込み</a:t>
                      </a: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 dirty="0">
                          <a:effectLst/>
                        </a:rPr>
                        <a:t>準拠集団</a:t>
                      </a:r>
                      <a:r>
                        <a:rPr lang="ja-JP" altLang="en-US" sz="2400" u="none" strike="noStrike" dirty="0" smtClean="0">
                          <a:effectLst/>
                        </a:rPr>
                        <a:t>の</a:t>
                      </a:r>
                      <a:endParaRPr lang="en-US" altLang="ja-JP" sz="2400" u="none" strike="noStrike" dirty="0" smtClean="0">
                        <a:effectLst/>
                      </a:endParaRPr>
                    </a:p>
                    <a:p>
                      <a:pPr algn="l" fontAlgn="ctr"/>
                      <a:r>
                        <a:rPr lang="ja-JP" altLang="en-US" sz="2400" u="none" strike="noStrike" dirty="0" smtClean="0">
                          <a:effectLst/>
                        </a:rPr>
                        <a:t>所在</a:t>
                      </a: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</a:tr>
              <a:tr h="655783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 dirty="0">
                          <a:effectLst/>
                        </a:rPr>
                        <a:t>ローカル</a:t>
                      </a: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>
                          <a:effectLst/>
                        </a:rPr>
                        <a:t>高い</a:t>
                      </a: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>
                          <a:effectLst/>
                        </a:rPr>
                        <a:t>低い</a:t>
                      </a: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>
                          <a:effectLst/>
                        </a:rPr>
                        <a:t>所属組織内部</a:t>
                      </a: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</a:tr>
              <a:tr h="655783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 dirty="0">
                          <a:effectLst/>
                        </a:rPr>
                        <a:t>コスモポリタン</a:t>
                      </a: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>
                          <a:effectLst/>
                        </a:rPr>
                        <a:t>低い</a:t>
                      </a: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>
                          <a:effectLst/>
                        </a:rPr>
                        <a:t>高い</a:t>
                      </a: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400" u="none" strike="noStrike" dirty="0">
                          <a:effectLst/>
                        </a:rPr>
                        <a:t>外部</a:t>
                      </a: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7" name="角丸四角形 6"/>
          <p:cNvSpPr/>
          <p:nvPr/>
        </p:nvSpPr>
        <p:spPr>
          <a:xfrm>
            <a:off x="1444336" y="4218709"/>
            <a:ext cx="9767455" cy="2026227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>
                <a:solidFill>
                  <a:schemeClr val="tx1"/>
                </a:solidFill>
              </a:rPr>
              <a:t>コスモポリタンばかりの組織→</a:t>
            </a:r>
            <a:r>
              <a:rPr kumimoji="1" lang="ja-JP" altLang="en-US" sz="2400" dirty="0" smtClean="0">
                <a:solidFill>
                  <a:srgbClr val="FF0000"/>
                </a:solidFill>
              </a:rPr>
              <a:t>組織として成り立たない</a:t>
            </a:r>
            <a:endParaRPr kumimoji="1" lang="en-US" altLang="ja-JP" sz="2400" dirty="0" smtClean="0">
              <a:solidFill>
                <a:srgbClr val="FF0000"/>
              </a:solidFill>
            </a:endParaRPr>
          </a:p>
          <a:p>
            <a:pPr algn="ctr"/>
            <a:r>
              <a:rPr lang="ja-JP" altLang="en-US" sz="2400" dirty="0" smtClean="0">
                <a:solidFill>
                  <a:schemeClr val="tx1"/>
                </a:solidFill>
              </a:rPr>
              <a:t>ローカルばかりの組織→</a:t>
            </a:r>
            <a:r>
              <a:rPr lang="ja-JP" altLang="en-US" sz="2400" dirty="0" smtClean="0">
                <a:solidFill>
                  <a:srgbClr val="FF0000"/>
                </a:solidFill>
              </a:rPr>
              <a:t>組織の中での発想が内向き</a:t>
            </a:r>
            <a:endParaRPr lang="en-US" altLang="ja-JP" sz="2400" dirty="0" smtClean="0">
              <a:solidFill>
                <a:srgbClr val="FF0000"/>
              </a:solidFill>
            </a:endParaRPr>
          </a:p>
          <a:p>
            <a:pPr algn="ctr"/>
            <a:endParaRPr kumimoji="1" lang="en-US" altLang="ja-JP" sz="2400" dirty="0"/>
          </a:p>
          <a:p>
            <a:pPr algn="ctr"/>
            <a:r>
              <a:rPr kumimoji="1" lang="ja-JP" altLang="en-US" sz="2400" dirty="0" smtClean="0">
                <a:solidFill>
                  <a:srgbClr val="FF0000"/>
                </a:solidFill>
              </a:rPr>
              <a:t>コスモポリタンは組織の中のローカルと外界を結びつける架け橋</a:t>
            </a:r>
            <a:endParaRPr kumimoji="1" lang="ja-JP" altLang="en-US" sz="2400" dirty="0">
              <a:solidFill>
                <a:srgbClr val="FF0000"/>
              </a:solidFill>
            </a:endParaRPr>
          </a:p>
        </p:txBody>
      </p:sp>
      <p:sp>
        <p:nvSpPr>
          <p:cNvPr id="3" name="角丸四角形 2"/>
          <p:cNvSpPr/>
          <p:nvPr/>
        </p:nvSpPr>
        <p:spPr>
          <a:xfrm>
            <a:off x="182882" y="2416627"/>
            <a:ext cx="1352896" cy="600891"/>
          </a:xfrm>
          <a:prstGeom prst="round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4000" dirty="0" smtClean="0">
                <a:solidFill>
                  <a:schemeClr val="tx1"/>
                </a:solidFill>
              </a:rPr>
              <a:t>GM</a:t>
            </a:r>
            <a:endParaRPr kumimoji="1" lang="ja-JP" altLang="en-US" sz="4000" dirty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82881" y="3108960"/>
            <a:ext cx="1352896" cy="640079"/>
          </a:xfrm>
          <a:prstGeom prst="round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 smtClean="0">
                <a:solidFill>
                  <a:schemeClr val="tx1"/>
                </a:solidFill>
              </a:rPr>
              <a:t>専門職</a:t>
            </a:r>
            <a:endParaRPr kumimoji="1" lang="ja-JP" altLang="en-US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89288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3" grpId="0" animBg="1"/>
      <p:bldP spid="8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★組織における個人のキャリア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22218" y="1517073"/>
            <a:ext cx="9777845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◇キャリアコーン</a:t>
            </a:r>
            <a:endParaRPr kumimoji="1" lang="en-US" altLang="ja-JP" sz="2400" dirty="0" smtClean="0"/>
          </a:p>
          <a:p>
            <a:r>
              <a:rPr lang="ja-JP" altLang="en-US" sz="2400" dirty="0"/>
              <a:t>　</a:t>
            </a:r>
            <a:r>
              <a:rPr lang="ja-JP" altLang="en-US" sz="2400" dirty="0" smtClean="0"/>
              <a:t>外的キャリアから見た組織</a:t>
            </a:r>
            <a:endParaRPr lang="en-US" altLang="ja-JP" sz="2400" dirty="0" smtClean="0"/>
          </a:p>
          <a:p>
            <a:r>
              <a:rPr lang="ja-JP" altLang="en-US" sz="2400" dirty="0"/>
              <a:t>　</a:t>
            </a:r>
            <a:r>
              <a:rPr lang="ja-JP" altLang="en-US" sz="2400" dirty="0" smtClean="0"/>
              <a:t>外的キャリアは</a:t>
            </a:r>
            <a:r>
              <a:rPr lang="ja-JP" altLang="en-US" sz="2400" dirty="0" smtClean="0">
                <a:solidFill>
                  <a:srgbClr val="FF0000"/>
                </a:solidFill>
              </a:rPr>
              <a:t>①階層②職能③中心性</a:t>
            </a:r>
            <a:r>
              <a:rPr lang="ja-JP" altLang="en-US" sz="2400" dirty="0" smtClean="0"/>
              <a:t>の３次元で成り立つ</a:t>
            </a:r>
            <a:endParaRPr lang="en-US" altLang="ja-JP" sz="2400" dirty="0" smtClean="0"/>
          </a:p>
          <a:p>
            <a:endParaRPr kumimoji="1" lang="en-US" altLang="ja-JP" sz="2400" dirty="0"/>
          </a:p>
          <a:p>
            <a:r>
              <a:rPr lang="ja-JP" altLang="en-US" sz="2400" dirty="0" smtClean="0"/>
              <a:t>　①＝昇進・昇給→縦の異動</a:t>
            </a:r>
            <a:endParaRPr lang="en-US" altLang="ja-JP" sz="2400" dirty="0" smtClean="0"/>
          </a:p>
          <a:p>
            <a:r>
              <a:rPr kumimoji="1" lang="ja-JP" altLang="en-US" sz="2400" dirty="0"/>
              <a:t>　</a:t>
            </a:r>
            <a:r>
              <a:rPr kumimoji="1" lang="ja-JP" altLang="en-US" sz="2400" dirty="0" smtClean="0"/>
              <a:t>②＝開発・製造など組織の成り立ちに必要な専門知識→横の異動</a:t>
            </a:r>
            <a:endParaRPr kumimoji="1" lang="en-US" altLang="ja-JP" sz="2400" dirty="0" smtClean="0"/>
          </a:p>
          <a:p>
            <a:r>
              <a:rPr lang="ja-JP" altLang="en-US" sz="2400" dirty="0"/>
              <a:t>　</a:t>
            </a:r>
            <a:r>
              <a:rPr lang="ja-JP" altLang="en-US" sz="2400" dirty="0" smtClean="0"/>
              <a:t>③＝組織のなかの個人が組織の核への異動</a:t>
            </a:r>
            <a:endParaRPr lang="en-US" altLang="ja-JP" sz="2400" dirty="0" smtClean="0"/>
          </a:p>
        </p:txBody>
      </p:sp>
      <p:sp>
        <p:nvSpPr>
          <p:cNvPr id="6" name="角丸四角形 5"/>
          <p:cNvSpPr/>
          <p:nvPr/>
        </p:nvSpPr>
        <p:spPr>
          <a:xfrm>
            <a:off x="1215736" y="4572000"/>
            <a:ext cx="9964882" cy="1828800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800" dirty="0" smtClean="0">
                <a:solidFill>
                  <a:srgbClr val="FF0000"/>
                </a:solidFill>
              </a:rPr>
              <a:t>２次元の組織図では表せられない組織の仕組みを</a:t>
            </a:r>
            <a:endParaRPr lang="en-US" altLang="ja-JP" sz="2800" dirty="0" smtClean="0">
              <a:solidFill>
                <a:srgbClr val="FF0000"/>
              </a:solidFill>
            </a:endParaRPr>
          </a:p>
          <a:p>
            <a:pPr algn="ctr"/>
            <a:r>
              <a:rPr lang="ja-JP" altLang="en-US" sz="2800" dirty="0" smtClean="0">
                <a:solidFill>
                  <a:srgbClr val="FF0000"/>
                </a:solidFill>
              </a:rPr>
              <a:t>表すことができる</a:t>
            </a:r>
            <a:endParaRPr lang="en-US" altLang="ja-JP" sz="28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13481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★生涯発達とキャリア</a:t>
            </a:r>
            <a:endParaRPr kumimoji="1" lang="ja-JP" altLang="en-US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109355" y="1444336"/>
            <a:ext cx="9289472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dirty="0" smtClean="0"/>
              <a:t>ひとの生涯発達は安定期と移行期からなるサイクルを形成</a:t>
            </a:r>
            <a:endParaRPr lang="en-US" altLang="ja-JP" sz="2400" dirty="0" smtClean="0"/>
          </a:p>
          <a:p>
            <a:endParaRPr kumimoji="1" lang="en-US" altLang="ja-JP" sz="2400" dirty="0" smtClean="0"/>
          </a:p>
          <a:p>
            <a:r>
              <a:rPr kumimoji="1" lang="ja-JP" altLang="en-US" sz="2400" dirty="0" smtClean="0"/>
              <a:t>ミドル</a:t>
            </a:r>
            <a:r>
              <a:rPr kumimoji="1" lang="ja-JP" altLang="en-US" sz="2400" dirty="0"/>
              <a:t>・</a:t>
            </a:r>
            <a:r>
              <a:rPr kumimoji="1" lang="ja-JP" altLang="en-US" sz="2400" dirty="0" smtClean="0"/>
              <a:t>マネジャー</a:t>
            </a:r>
            <a:endParaRPr kumimoji="1" lang="en-US" altLang="ja-JP" sz="2400" dirty="0" smtClean="0"/>
          </a:p>
          <a:p>
            <a:r>
              <a:rPr kumimoji="1" lang="ja-JP" altLang="en-US" sz="2400" dirty="0" smtClean="0"/>
              <a:t>生涯のライフサイクルのなかでも移行期とされている</a:t>
            </a:r>
            <a:endParaRPr kumimoji="1" lang="en-US" altLang="ja-JP" sz="2400" dirty="0" smtClean="0"/>
          </a:p>
          <a:p>
            <a:endParaRPr lang="en-US" altLang="ja-JP" sz="2400" dirty="0"/>
          </a:p>
          <a:p>
            <a:r>
              <a:rPr kumimoji="1" lang="ja-JP" altLang="en-US" sz="2400" dirty="0" smtClean="0"/>
              <a:t>発達段階に応じてそれぞれの段階の発達課題が存在</a:t>
            </a:r>
            <a:endParaRPr kumimoji="1" lang="en-US" altLang="ja-JP" sz="2400" dirty="0" smtClean="0"/>
          </a:p>
          <a:p>
            <a:r>
              <a:rPr lang="ja-JP" altLang="en-US" sz="2400" dirty="0" smtClean="0"/>
              <a:t>→</a:t>
            </a:r>
            <a:r>
              <a:rPr lang="ja-JP" altLang="en-US" sz="2400" dirty="0" smtClean="0">
                <a:solidFill>
                  <a:srgbClr val="FF0000"/>
                </a:solidFill>
              </a:rPr>
              <a:t>いかにして課題をクリアするか</a:t>
            </a:r>
            <a:r>
              <a:rPr lang="en-US" altLang="ja-JP" sz="2400" dirty="0" smtClean="0">
                <a:solidFill>
                  <a:srgbClr val="FF0000"/>
                </a:solidFill>
              </a:rPr>
              <a:t>+</a:t>
            </a:r>
            <a:r>
              <a:rPr lang="ja-JP" altLang="en-US" sz="2400" dirty="0" smtClean="0">
                <a:solidFill>
                  <a:srgbClr val="FF0000"/>
                </a:solidFill>
              </a:rPr>
              <a:t>クリアすることで成長ができる</a:t>
            </a:r>
            <a:endParaRPr kumimoji="1" lang="ja-JP" altLang="en-US" sz="2400" dirty="0">
              <a:solidFill>
                <a:srgbClr val="FF0000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693718" y="4457700"/>
            <a:ext cx="9810894" cy="2161309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 smtClean="0">
                <a:solidFill>
                  <a:srgbClr val="FF0000"/>
                </a:solidFill>
              </a:rPr>
              <a:t>組織の中の個人も成熟するにつれ発達課題が存在</a:t>
            </a:r>
            <a:endParaRPr kumimoji="1" lang="en-US" altLang="ja-JP" sz="2800" dirty="0" smtClean="0">
              <a:solidFill>
                <a:srgbClr val="FF0000"/>
              </a:solidFill>
            </a:endParaRPr>
          </a:p>
          <a:p>
            <a:pPr algn="ctr"/>
            <a:r>
              <a:rPr lang="ja-JP" altLang="en-US" sz="2800" dirty="0">
                <a:solidFill>
                  <a:srgbClr val="FF0000"/>
                </a:solidFill>
              </a:rPr>
              <a:t>部下</a:t>
            </a:r>
            <a:r>
              <a:rPr lang="ja-JP" altLang="en-US" sz="2800" dirty="0" smtClean="0">
                <a:solidFill>
                  <a:srgbClr val="FF0000"/>
                </a:solidFill>
              </a:rPr>
              <a:t>の育成が個人の成熟としての役割を担っている</a:t>
            </a:r>
            <a:endParaRPr kumimoji="1" lang="ja-JP" altLang="en-US" sz="28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514219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80</TotalTime>
  <Words>307</Words>
  <Application>Microsoft Office PowerPoint</Application>
  <PresentationFormat>ユーザー設定</PresentationFormat>
  <Paragraphs>81</Paragraphs>
  <Slides>8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9" baseType="lpstr">
      <vt:lpstr>ウィスプ</vt:lpstr>
      <vt:lpstr>振り返り　ー第３章ー</vt:lpstr>
      <vt:lpstr>★３つの時間幅</vt:lpstr>
      <vt:lpstr>★個人と組織のかかわり合い</vt:lpstr>
      <vt:lpstr>★個人と組織のかかわり合い</vt:lpstr>
      <vt:lpstr>★会社人間と仕事人間</vt:lpstr>
      <vt:lpstr>★専門職とゼネラル・マネジャー</vt:lpstr>
      <vt:lpstr>★組織における個人のキャリア</vt:lpstr>
      <vt:lpstr>★生涯発達とキャリア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要約ー第３章ー</dc:title>
  <dc:creator>国立大学法人横浜国立大学</dc:creator>
  <cp:lastModifiedBy>FJ-USER</cp:lastModifiedBy>
  <cp:revision>11</cp:revision>
  <dcterms:created xsi:type="dcterms:W3CDTF">2014-04-30T07:02:59Z</dcterms:created>
  <dcterms:modified xsi:type="dcterms:W3CDTF">2014-05-14T12:33:30Z</dcterms:modified>
</cp:coreProperties>
</file>

<file path=docProps/thumbnail.jpeg>
</file>