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74" r:id="rId3"/>
    <p:sldId id="276" r:id="rId4"/>
    <p:sldId id="275" r:id="rId5"/>
    <p:sldId id="277" r:id="rId6"/>
    <p:sldId id="278" r:id="rId7"/>
    <p:sldId id="279" r:id="rId8"/>
    <p:sldId id="258" r:id="rId9"/>
    <p:sldId id="267" r:id="rId10"/>
    <p:sldId id="268" r:id="rId11"/>
    <p:sldId id="269" r:id="rId12"/>
    <p:sldId id="270" r:id="rId13"/>
    <p:sldId id="271" r:id="rId14"/>
    <p:sldId id="272" r:id="rId15"/>
    <p:sldId id="273" r:id="rId16"/>
    <p:sldId id="263" r:id="rId17"/>
    <p:sldId id="264" r:id="rId18"/>
    <p:sldId id="266" r:id="rId19"/>
    <p:sldId id="265" r:id="rId20"/>
    <p:sldId id="262" r:id="rId21"/>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FF6600"/>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6912" autoAdjust="0"/>
    <p:restoredTop sz="94660"/>
  </p:normalViewPr>
  <p:slideViewPr>
    <p:cSldViewPr>
      <p:cViewPr varScale="1">
        <p:scale>
          <a:sx n="76" d="100"/>
          <a:sy n="76" d="100"/>
        </p:scale>
        <p:origin x="-725" y="-8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9D2843-8F61-4EF6-A4FB-C7781908CFBC}" type="datetimeFigureOut">
              <a:rPr kumimoji="1" lang="ja-JP" altLang="en-US" smtClean="0"/>
              <a:t>2014/5/15</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C477692-4473-4AA8-AD4F-474CACC2E6B7}" type="slidenum">
              <a:rPr kumimoji="1" lang="ja-JP" altLang="en-US" smtClean="0"/>
              <a:t>‹#›</a:t>
            </a:fld>
            <a:endParaRPr kumimoji="1" lang="ja-JP" altLang="en-US"/>
          </a:p>
        </p:txBody>
      </p:sp>
    </p:spTree>
    <p:extLst>
      <p:ext uri="{BB962C8B-B14F-4D97-AF65-F5344CB8AC3E}">
        <p14:creationId xmlns:p14="http://schemas.microsoft.com/office/powerpoint/2010/main" val="388844643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800" b="0" i="0" u="none" strike="noStrike" kern="100" cap="none" spc="0" normalizeH="0" baseline="0" noProof="0" dirty="0" smtClean="0">
                <a:ln>
                  <a:noFill/>
                </a:ln>
                <a:solidFill>
                  <a:prstClr val="black"/>
                </a:solidFill>
                <a:effectLst/>
                <a:uLnTx/>
                <a:uFillTx/>
                <a:latin typeface="Century"/>
                <a:ea typeface="ＭＳ 明朝"/>
                <a:cs typeface="Times New Roman"/>
              </a:rPr>
              <a:t>2010</a:t>
            </a:r>
            <a:r>
              <a:rPr kumimoji="1" lang="ja-JP" altLang="ja-JP" sz="1800" b="0" i="0" u="none" strike="noStrike" kern="100" cap="none" spc="0" normalizeH="0" baseline="0" noProof="0" dirty="0" smtClean="0">
                <a:ln>
                  <a:noFill/>
                </a:ln>
                <a:solidFill>
                  <a:prstClr val="black"/>
                </a:solidFill>
                <a:effectLst/>
                <a:uLnTx/>
                <a:uFillTx/>
                <a:latin typeface="Century"/>
                <a:ea typeface="ＭＳ 明朝"/>
                <a:cs typeface="Times New Roman"/>
              </a:rPr>
              <a:t>年</a:t>
            </a:r>
            <a:r>
              <a:rPr kumimoji="1" lang="en-US" altLang="ja-JP" sz="1800" b="0" i="0" u="none" strike="noStrike" kern="100" cap="none" spc="0" normalizeH="0" baseline="0" noProof="0" dirty="0" smtClean="0">
                <a:ln>
                  <a:noFill/>
                </a:ln>
                <a:solidFill>
                  <a:prstClr val="black"/>
                </a:solidFill>
                <a:effectLst/>
                <a:uLnTx/>
                <a:uFillTx/>
                <a:latin typeface="Century"/>
                <a:ea typeface="ＭＳ 明朝"/>
                <a:cs typeface="Times New Roman"/>
              </a:rPr>
              <a:t>3</a:t>
            </a:r>
            <a:r>
              <a:rPr kumimoji="1" lang="ja-JP" altLang="ja-JP" sz="1800" b="0" i="0" u="none" strike="noStrike" kern="100" cap="none" spc="0" normalizeH="0" baseline="0" noProof="0" dirty="0" smtClean="0">
                <a:ln>
                  <a:noFill/>
                </a:ln>
                <a:solidFill>
                  <a:prstClr val="black"/>
                </a:solidFill>
                <a:effectLst/>
                <a:uLnTx/>
                <a:uFillTx/>
                <a:latin typeface="Century"/>
                <a:ea typeface="ＭＳ 明朝"/>
                <a:cs typeface="Times New Roman"/>
              </a:rPr>
              <a:t>月期連結決算：純損益が前期の５４億円の赤字から５億円の黒字</a:t>
            </a:r>
            <a:r>
              <a:rPr kumimoji="1" lang="en-US" altLang="ja-JP" sz="1800" b="0" i="0" u="none" strike="noStrike" kern="100" cap="none" spc="0" normalizeH="0" baseline="0" noProof="0" dirty="0" smtClean="0">
                <a:ln>
                  <a:noFill/>
                </a:ln>
                <a:solidFill>
                  <a:prstClr val="black"/>
                </a:solidFill>
                <a:effectLst/>
                <a:uLnTx/>
                <a:uFillTx/>
                <a:latin typeface="Century"/>
                <a:ea typeface="ＭＳ 明朝"/>
                <a:cs typeface="Times New Roman"/>
              </a:rPr>
              <a:t> </a:t>
            </a:r>
            <a:br>
              <a:rPr kumimoji="1" lang="en-US" altLang="ja-JP" sz="1800" b="0" i="0" u="none" strike="noStrike" kern="100" cap="none" spc="0" normalizeH="0" baseline="0" noProof="0" dirty="0" smtClean="0">
                <a:ln>
                  <a:noFill/>
                </a:ln>
                <a:solidFill>
                  <a:prstClr val="black"/>
                </a:solidFill>
                <a:effectLst/>
                <a:uLnTx/>
                <a:uFillTx/>
                <a:latin typeface="Century"/>
                <a:ea typeface="ＭＳ 明朝"/>
                <a:cs typeface="Times New Roman"/>
              </a:rPr>
            </a:br>
            <a:r>
              <a:rPr kumimoji="1" lang="ja-JP" altLang="ja-JP" sz="1800" b="0" i="0" u="none" strike="noStrike" kern="100" cap="none" spc="0" normalizeH="0" baseline="0" noProof="0" dirty="0" smtClean="0">
                <a:ln>
                  <a:noFill/>
                </a:ln>
                <a:solidFill>
                  <a:prstClr val="black"/>
                </a:solidFill>
                <a:effectLst/>
                <a:uLnTx/>
                <a:uFillTx/>
                <a:latin typeface="Century"/>
                <a:ea typeface="ＭＳ 明朝"/>
                <a:cs typeface="Times New Roman"/>
              </a:rPr>
              <a:t>売上高は前期比７・８％増の７９５億円</a:t>
            </a:r>
            <a:endParaRPr kumimoji="1" lang="ja-JP" altLang="en-US" dirty="0"/>
          </a:p>
        </p:txBody>
      </p:sp>
      <p:sp>
        <p:nvSpPr>
          <p:cNvPr id="4" name="スライド番号プレースホルダー 3"/>
          <p:cNvSpPr>
            <a:spLocks noGrp="1"/>
          </p:cNvSpPr>
          <p:nvPr>
            <p:ph type="sldNum" sz="quarter" idx="10"/>
          </p:nvPr>
        </p:nvSpPr>
        <p:spPr/>
        <p:txBody>
          <a:bodyPr/>
          <a:lstStyle/>
          <a:p>
            <a:fld id="{AC477692-4473-4AA8-AD4F-474CACC2E6B7}" type="slidenum">
              <a:rPr kumimoji="1" lang="ja-JP" altLang="en-US" smtClean="0"/>
              <a:t>18</a:t>
            </a:fld>
            <a:endParaRPr kumimoji="1" lang="ja-JP" altLang="en-US"/>
          </a:p>
        </p:txBody>
      </p:sp>
    </p:spTree>
    <p:extLst>
      <p:ext uri="{BB962C8B-B14F-4D97-AF65-F5344CB8AC3E}">
        <p14:creationId xmlns:p14="http://schemas.microsoft.com/office/powerpoint/2010/main" val="2783288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9B5FEDFA-1DD3-41E8-B67E-204240892DF5}" type="datetimeFigureOut">
              <a:rPr kumimoji="1" lang="ja-JP" altLang="en-US" smtClean="0"/>
              <a:t>2014/5/15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88AC011-ABB2-43DB-A380-2B89C5990E0F}" type="slidenum">
              <a:rPr kumimoji="1" lang="ja-JP" altLang="en-US" smtClean="0"/>
              <a:t>‹#›</a:t>
            </a:fld>
            <a:endParaRPr kumimoji="1" lang="ja-JP" altLang="en-US"/>
          </a:p>
        </p:txBody>
      </p:sp>
    </p:spTree>
    <p:extLst>
      <p:ext uri="{BB962C8B-B14F-4D97-AF65-F5344CB8AC3E}">
        <p14:creationId xmlns:p14="http://schemas.microsoft.com/office/powerpoint/2010/main" val="2252973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B5FEDFA-1DD3-41E8-B67E-204240892DF5}" type="datetimeFigureOut">
              <a:rPr kumimoji="1" lang="ja-JP" altLang="en-US" smtClean="0"/>
              <a:t>2014/5/15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88AC011-ABB2-43DB-A380-2B89C5990E0F}" type="slidenum">
              <a:rPr kumimoji="1" lang="ja-JP" altLang="en-US" smtClean="0"/>
              <a:t>‹#›</a:t>
            </a:fld>
            <a:endParaRPr kumimoji="1" lang="ja-JP" altLang="en-US"/>
          </a:p>
        </p:txBody>
      </p:sp>
    </p:spTree>
    <p:extLst>
      <p:ext uri="{BB962C8B-B14F-4D97-AF65-F5344CB8AC3E}">
        <p14:creationId xmlns:p14="http://schemas.microsoft.com/office/powerpoint/2010/main" val="31466252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B5FEDFA-1DD3-41E8-B67E-204240892DF5}" type="datetimeFigureOut">
              <a:rPr kumimoji="1" lang="ja-JP" altLang="en-US" smtClean="0"/>
              <a:t>2014/5/15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88AC011-ABB2-43DB-A380-2B89C5990E0F}" type="slidenum">
              <a:rPr kumimoji="1" lang="ja-JP" altLang="en-US" smtClean="0"/>
              <a:t>‹#›</a:t>
            </a:fld>
            <a:endParaRPr kumimoji="1" lang="ja-JP" altLang="en-US"/>
          </a:p>
        </p:txBody>
      </p:sp>
    </p:spTree>
    <p:extLst>
      <p:ext uri="{BB962C8B-B14F-4D97-AF65-F5344CB8AC3E}">
        <p14:creationId xmlns:p14="http://schemas.microsoft.com/office/powerpoint/2010/main" val="624135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B5FEDFA-1DD3-41E8-B67E-204240892DF5}" type="datetimeFigureOut">
              <a:rPr kumimoji="1" lang="ja-JP" altLang="en-US" smtClean="0"/>
              <a:t>2014/5/15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88AC011-ABB2-43DB-A380-2B89C5990E0F}" type="slidenum">
              <a:rPr kumimoji="1" lang="ja-JP" altLang="en-US" smtClean="0"/>
              <a:t>‹#›</a:t>
            </a:fld>
            <a:endParaRPr kumimoji="1" lang="ja-JP" altLang="en-US"/>
          </a:p>
        </p:txBody>
      </p:sp>
    </p:spTree>
    <p:extLst>
      <p:ext uri="{BB962C8B-B14F-4D97-AF65-F5344CB8AC3E}">
        <p14:creationId xmlns:p14="http://schemas.microsoft.com/office/powerpoint/2010/main" val="39897194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9B5FEDFA-1DD3-41E8-B67E-204240892DF5}" type="datetimeFigureOut">
              <a:rPr kumimoji="1" lang="ja-JP" altLang="en-US" smtClean="0"/>
              <a:t>2014/5/15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88AC011-ABB2-43DB-A380-2B89C5990E0F}" type="slidenum">
              <a:rPr kumimoji="1" lang="ja-JP" altLang="en-US" smtClean="0"/>
              <a:t>‹#›</a:t>
            </a:fld>
            <a:endParaRPr kumimoji="1" lang="ja-JP" altLang="en-US"/>
          </a:p>
        </p:txBody>
      </p:sp>
    </p:spTree>
    <p:extLst>
      <p:ext uri="{BB962C8B-B14F-4D97-AF65-F5344CB8AC3E}">
        <p14:creationId xmlns:p14="http://schemas.microsoft.com/office/powerpoint/2010/main" val="21295139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9B5FEDFA-1DD3-41E8-B67E-204240892DF5}" type="datetimeFigureOut">
              <a:rPr kumimoji="1" lang="ja-JP" altLang="en-US" smtClean="0"/>
              <a:t>2014/5/15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88AC011-ABB2-43DB-A380-2B89C5990E0F}" type="slidenum">
              <a:rPr kumimoji="1" lang="ja-JP" altLang="en-US" smtClean="0"/>
              <a:t>‹#›</a:t>
            </a:fld>
            <a:endParaRPr kumimoji="1" lang="ja-JP" altLang="en-US"/>
          </a:p>
        </p:txBody>
      </p:sp>
    </p:spTree>
    <p:extLst>
      <p:ext uri="{BB962C8B-B14F-4D97-AF65-F5344CB8AC3E}">
        <p14:creationId xmlns:p14="http://schemas.microsoft.com/office/powerpoint/2010/main" val="2975846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9B5FEDFA-1DD3-41E8-B67E-204240892DF5}" type="datetimeFigureOut">
              <a:rPr kumimoji="1" lang="ja-JP" altLang="en-US" smtClean="0"/>
              <a:t>2014/5/15</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688AC011-ABB2-43DB-A380-2B89C5990E0F}" type="slidenum">
              <a:rPr kumimoji="1" lang="ja-JP" altLang="en-US" smtClean="0"/>
              <a:t>‹#›</a:t>
            </a:fld>
            <a:endParaRPr kumimoji="1" lang="ja-JP" altLang="en-US"/>
          </a:p>
        </p:txBody>
      </p:sp>
    </p:spTree>
    <p:extLst>
      <p:ext uri="{BB962C8B-B14F-4D97-AF65-F5344CB8AC3E}">
        <p14:creationId xmlns:p14="http://schemas.microsoft.com/office/powerpoint/2010/main" val="4888382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9B5FEDFA-1DD3-41E8-B67E-204240892DF5}" type="datetimeFigureOut">
              <a:rPr kumimoji="1" lang="ja-JP" altLang="en-US" smtClean="0"/>
              <a:t>2014/5/15</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688AC011-ABB2-43DB-A380-2B89C5990E0F}" type="slidenum">
              <a:rPr kumimoji="1" lang="ja-JP" altLang="en-US" smtClean="0"/>
              <a:t>‹#›</a:t>
            </a:fld>
            <a:endParaRPr kumimoji="1" lang="ja-JP" altLang="en-US"/>
          </a:p>
        </p:txBody>
      </p:sp>
    </p:spTree>
    <p:extLst>
      <p:ext uri="{BB962C8B-B14F-4D97-AF65-F5344CB8AC3E}">
        <p14:creationId xmlns:p14="http://schemas.microsoft.com/office/powerpoint/2010/main" val="34302525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9B5FEDFA-1DD3-41E8-B67E-204240892DF5}" type="datetimeFigureOut">
              <a:rPr kumimoji="1" lang="ja-JP" altLang="en-US" smtClean="0"/>
              <a:t>2014/5/15</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688AC011-ABB2-43DB-A380-2B89C5990E0F}" type="slidenum">
              <a:rPr kumimoji="1" lang="ja-JP" altLang="en-US" smtClean="0"/>
              <a:t>‹#›</a:t>
            </a:fld>
            <a:endParaRPr kumimoji="1" lang="ja-JP" altLang="en-US"/>
          </a:p>
        </p:txBody>
      </p:sp>
    </p:spTree>
    <p:extLst>
      <p:ext uri="{BB962C8B-B14F-4D97-AF65-F5344CB8AC3E}">
        <p14:creationId xmlns:p14="http://schemas.microsoft.com/office/powerpoint/2010/main" val="10134284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9B5FEDFA-1DD3-41E8-B67E-204240892DF5}" type="datetimeFigureOut">
              <a:rPr kumimoji="1" lang="ja-JP" altLang="en-US" smtClean="0"/>
              <a:t>2014/5/15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88AC011-ABB2-43DB-A380-2B89C5990E0F}" type="slidenum">
              <a:rPr kumimoji="1" lang="ja-JP" altLang="en-US" smtClean="0"/>
              <a:t>‹#›</a:t>
            </a:fld>
            <a:endParaRPr kumimoji="1" lang="ja-JP" altLang="en-US"/>
          </a:p>
        </p:txBody>
      </p:sp>
    </p:spTree>
    <p:extLst>
      <p:ext uri="{BB962C8B-B14F-4D97-AF65-F5344CB8AC3E}">
        <p14:creationId xmlns:p14="http://schemas.microsoft.com/office/powerpoint/2010/main" val="793756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9B5FEDFA-1DD3-41E8-B67E-204240892DF5}" type="datetimeFigureOut">
              <a:rPr kumimoji="1" lang="ja-JP" altLang="en-US" smtClean="0"/>
              <a:t>2014/5/15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88AC011-ABB2-43DB-A380-2B89C5990E0F}" type="slidenum">
              <a:rPr kumimoji="1" lang="ja-JP" altLang="en-US" smtClean="0"/>
              <a:t>‹#›</a:t>
            </a:fld>
            <a:endParaRPr kumimoji="1" lang="ja-JP" altLang="en-US"/>
          </a:p>
        </p:txBody>
      </p:sp>
    </p:spTree>
    <p:extLst>
      <p:ext uri="{BB962C8B-B14F-4D97-AF65-F5344CB8AC3E}">
        <p14:creationId xmlns:p14="http://schemas.microsoft.com/office/powerpoint/2010/main" val="3666282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5FEDFA-1DD3-41E8-B67E-204240892DF5}" type="datetimeFigureOut">
              <a:rPr kumimoji="1" lang="ja-JP" altLang="en-US" smtClean="0"/>
              <a:t>2014/5/15</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8AC011-ABB2-43DB-A380-2B89C5990E0F}" type="slidenum">
              <a:rPr kumimoji="1" lang="ja-JP" altLang="en-US" smtClean="0"/>
              <a:t>‹#›</a:t>
            </a:fld>
            <a:endParaRPr kumimoji="1" lang="ja-JP" altLang="en-US"/>
          </a:p>
        </p:txBody>
      </p:sp>
    </p:spTree>
    <p:extLst>
      <p:ext uri="{BB962C8B-B14F-4D97-AF65-F5344CB8AC3E}">
        <p14:creationId xmlns:p14="http://schemas.microsoft.com/office/powerpoint/2010/main" val="12465123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smtClean="0"/>
              <a:t>第４章　輪読課題</a:t>
            </a:r>
            <a:endParaRPr kumimoji="1" lang="ja-JP" altLang="en-US" dirty="0"/>
          </a:p>
        </p:txBody>
      </p:sp>
      <p:sp>
        <p:nvSpPr>
          <p:cNvPr id="3" name="サブタイトル 2"/>
          <p:cNvSpPr>
            <a:spLocks noGrp="1"/>
          </p:cNvSpPr>
          <p:nvPr>
            <p:ph type="subTitle" idx="1"/>
          </p:nvPr>
        </p:nvSpPr>
        <p:spPr/>
        <p:txBody>
          <a:bodyPr/>
          <a:lstStyle/>
          <a:p>
            <a:r>
              <a:rPr kumimoji="1" lang="ja-JP" altLang="en-US" dirty="0" smtClean="0"/>
              <a:t>プラム</a:t>
            </a:r>
            <a:endParaRPr kumimoji="1" lang="ja-JP" altLang="en-US" dirty="0"/>
          </a:p>
        </p:txBody>
      </p:sp>
    </p:spTree>
    <p:extLst>
      <p:ext uri="{BB962C8B-B14F-4D97-AF65-F5344CB8AC3E}">
        <p14:creationId xmlns:p14="http://schemas.microsoft.com/office/powerpoint/2010/main" val="13491511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1"/>
          <p:cNvGrpSpPr/>
          <p:nvPr/>
        </p:nvGrpSpPr>
        <p:grpSpPr>
          <a:xfrm>
            <a:off x="612736" y="1124744"/>
            <a:ext cx="4205050" cy="5760640"/>
            <a:chOff x="612736" y="1124744"/>
            <a:chExt cx="4205050" cy="5760640"/>
          </a:xfrm>
        </p:grpSpPr>
        <p:sp>
          <p:nvSpPr>
            <p:cNvPr id="3" name="正方形/長方形 2"/>
            <p:cNvSpPr/>
            <p:nvPr/>
          </p:nvSpPr>
          <p:spPr>
            <a:xfrm>
              <a:off x="612736" y="1468516"/>
              <a:ext cx="4205050" cy="5416868"/>
            </a:xfrm>
            <a:prstGeom prst="rect">
              <a:avLst/>
            </a:prstGeom>
          </p:spPr>
          <p:txBody>
            <a:bodyPr wrap="square">
              <a:spAutoFit/>
            </a:bodyPr>
            <a:lstStyle/>
            <a:p>
              <a:pPr lvl="0" algn="just"/>
              <a:r>
                <a:rPr lang="ja-JP" altLang="en-US" sz="2800" b="1" kern="100" dirty="0" smtClean="0">
                  <a:solidFill>
                    <a:schemeClr val="bg2">
                      <a:lumMod val="25000"/>
                    </a:schemeClr>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600" b="1" kern="100"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不二家</a:t>
              </a:r>
              <a:r>
                <a:rPr lang="ja-JP" altLang="ja-JP" sz="2600" b="1" kern="100"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食品</a:t>
              </a:r>
              <a:r>
                <a:rPr lang="ja-JP" altLang="ja-JP" sz="2600" b="1" kern="100" dirty="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表示偽装</a:t>
              </a:r>
              <a:r>
                <a:rPr lang="ja-JP" altLang="ja-JP" sz="2600" b="1" kern="100"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発覚</a:t>
              </a:r>
              <a:endParaRPr lang="en-US" altLang="ja-JP" sz="2600" b="1" kern="100"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lvl="0" algn="just"/>
              <a:endParaRPr lang="en-US" altLang="ja-JP" sz="1400" b="1" kern="100"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algn="just">
                <a:spcAft>
                  <a:spcPts val="0"/>
                </a:spcAft>
              </a:pPr>
              <a:r>
                <a:rPr lang="ja-JP" altLang="ja-JP" sz="1600" kern="100" dirty="0" smtClean="0">
                  <a:solidFill>
                    <a:schemeClr val="tx1">
                      <a:lumMod val="65000"/>
                      <a:lumOff val="35000"/>
                    </a:schemeClr>
                  </a:solidFill>
                  <a:effectLst/>
                  <a:latin typeface="メイリオ" panose="020B0604030504040204" pitchFamily="50" charset="-128"/>
                  <a:ea typeface="メイリオ" panose="020B0604030504040204" pitchFamily="50" charset="-128"/>
                  <a:cs typeface="メイリオ" panose="020B0604030504040204" pitchFamily="50" charset="-128"/>
                </a:rPr>
                <a:t>今回の問題では同族経営による隠ぺい体質が批判されたが、創業家一族の藤井氏が問題を発覚させないように当初から決めていた。報告書は不二家の同族経営について「</a:t>
              </a:r>
              <a:r>
                <a:rPr lang="ja-JP" altLang="ja-JP" sz="1600" b="1" kern="100" dirty="0" smtClean="0">
                  <a:solidFill>
                    <a:srgbClr val="FF0000"/>
                  </a:solidFill>
                  <a:effectLst/>
                  <a:latin typeface="メイリオ" panose="020B0604030504040204" pitchFamily="50" charset="-128"/>
                  <a:ea typeface="メイリオ" panose="020B0604030504040204" pitchFamily="50" charset="-128"/>
                  <a:cs typeface="メイリオ" panose="020B0604030504040204" pitchFamily="50" charset="-128"/>
                </a:rPr>
                <a:t>問題発生と信頼失墜の重要な背景となっていることは否定できない</a:t>
              </a:r>
              <a:r>
                <a:rPr lang="ja-JP" altLang="ja-JP" sz="1600" kern="100" dirty="0" smtClean="0">
                  <a:solidFill>
                    <a:schemeClr val="tx1">
                      <a:lumMod val="65000"/>
                      <a:lumOff val="35000"/>
                    </a:schemeClr>
                  </a:solidFill>
                  <a:effectLst/>
                  <a:latin typeface="メイリオ" panose="020B0604030504040204" pitchFamily="50" charset="-128"/>
                  <a:ea typeface="メイリオ" panose="020B0604030504040204" pitchFamily="50" charset="-128"/>
                  <a:cs typeface="メイリオ" panose="020B0604030504040204" pitchFamily="50" charset="-128"/>
                </a:rPr>
                <a:t>」と指摘した。</a:t>
              </a:r>
            </a:p>
            <a:p>
              <a:pPr algn="just">
                <a:spcAft>
                  <a:spcPts val="0"/>
                </a:spcAft>
              </a:pPr>
              <a:r>
                <a:rPr lang="ja-JP" altLang="ja-JP" sz="1600" kern="100" dirty="0" smtClean="0">
                  <a:solidFill>
                    <a:schemeClr val="tx1">
                      <a:lumMod val="65000"/>
                      <a:lumOff val="35000"/>
                    </a:schemeClr>
                  </a:solidFill>
                  <a:effectLst/>
                  <a:latin typeface="メイリオ" panose="020B0604030504040204" pitchFamily="50" charset="-128"/>
                  <a:ea typeface="メイリオ" panose="020B0604030504040204" pitchFamily="50" charset="-128"/>
                  <a:cs typeface="メイリオ" panose="020B0604030504040204" pitchFamily="50" charset="-128"/>
                </a:rPr>
                <a:t>同族経営に関連して「社員からすれば創業家の圧倒的威厳を背景とした一族支配に対し、意見や提案を行いにくい雰囲気があった」と指摘。</a:t>
              </a:r>
            </a:p>
            <a:p>
              <a:pPr algn="just">
                <a:spcAft>
                  <a:spcPts val="0"/>
                </a:spcAft>
              </a:pPr>
              <a:r>
                <a:rPr lang="ja-JP" altLang="ja-JP" sz="1600" kern="100" dirty="0" smtClean="0">
                  <a:solidFill>
                    <a:schemeClr val="tx1">
                      <a:lumMod val="65000"/>
                      <a:lumOff val="35000"/>
                    </a:schemeClr>
                  </a:solidFill>
                  <a:effectLst/>
                  <a:latin typeface="メイリオ" panose="020B0604030504040204" pitchFamily="50" charset="-128"/>
                  <a:ea typeface="メイリオ" panose="020B0604030504040204" pitchFamily="50" charset="-128"/>
                  <a:cs typeface="メイリオ" panose="020B0604030504040204" pitchFamily="50" charset="-128"/>
                </a:rPr>
                <a:t>　当時の経営陣の意識には「埼玉工場の衛生管理に問題意識は持っていたものの、原材料の保管状況などは積極的にみようとしなかった」とし、「衛生管理よりもコストダウンや生産性向上を重視する傾向があった」と問題視した。</a:t>
              </a:r>
              <a:r>
                <a:rPr lang="ja-JP" altLang="ja-JP" sz="1600" dirty="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郷原議長は３０日の記者会見で、不二家の対応について「</a:t>
              </a:r>
              <a:r>
                <a:rPr lang="ja-JP" altLang="ja-JP" sz="1600"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問題</a:t>
              </a:r>
              <a:r>
                <a:rPr lang="ja-JP" altLang="ja-JP" sz="1600" dirty="0" err="1" smtClean="0">
                  <a:latin typeface="メイリオ" panose="020B0604030504040204" pitchFamily="50" charset="-128"/>
                  <a:ea typeface="メイリオ" panose="020B0604030504040204" pitchFamily="50" charset="-128"/>
                  <a:cs typeface="メイリオ" panose="020B0604030504040204" pitchFamily="50" charset="-128"/>
                </a:rPr>
                <a:t>た</a:t>
              </a:r>
              <a:r>
                <a:rPr lang="ja-JP" altLang="ja-JP" sz="1600" dirty="0">
                  <a:latin typeface="メイリオ" panose="020B0604030504040204" pitchFamily="50" charset="-128"/>
                  <a:ea typeface="メイリオ" panose="020B0604030504040204" pitchFamily="50" charset="-128"/>
                  <a:cs typeface="メイリオ" panose="020B0604030504040204" pitchFamily="50" charset="-128"/>
                </a:rPr>
                <a:t>」</a:t>
              </a:r>
              <a:endParaRPr lang="ja-JP" altLang="ja-JP" sz="1600" kern="100" dirty="0" smtClean="0">
                <a:effectLst/>
                <a:latin typeface="メイリオ" panose="020B0604030504040204" pitchFamily="50" charset="-128"/>
                <a:ea typeface="メイリオ" panose="020B0604030504040204" pitchFamily="50" charset="-128"/>
                <a:cs typeface="メイリオ" panose="020B0604030504040204" pitchFamily="50" charset="-128"/>
              </a:endParaRPr>
            </a:p>
            <a:p>
              <a:pPr lvl="0" algn="just"/>
              <a:endParaRPr lang="en-US" altLang="ja-JP" sz="1600" b="1" kern="100" dirty="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4" name="グループ化 3"/>
            <p:cNvGrpSpPr/>
            <p:nvPr/>
          </p:nvGrpSpPr>
          <p:grpSpPr>
            <a:xfrm>
              <a:off x="612736" y="1124744"/>
              <a:ext cx="4205049" cy="396703"/>
              <a:chOff x="611560" y="1052736"/>
              <a:chExt cx="3816424" cy="360040"/>
            </a:xfrm>
          </p:grpSpPr>
          <p:cxnSp>
            <p:nvCxnSpPr>
              <p:cNvPr id="8" name="直線コネクタ 7"/>
              <p:cNvCxnSpPr/>
              <p:nvPr/>
            </p:nvCxnSpPr>
            <p:spPr>
              <a:xfrm>
                <a:off x="611560" y="1412776"/>
                <a:ext cx="3816424" cy="0"/>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9" name="正方形/長方形 8"/>
              <p:cNvSpPr/>
              <p:nvPr/>
            </p:nvSpPr>
            <p:spPr>
              <a:xfrm>
                <a:off x="611560" y="1052736"/>
                <a:ext cx="3816424"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 name="グループ化 4"/>
            <p:cNvGrpSpPr/>
            <p:nvPr/>
          </p:nvGrpSpPr>
          <p:grpSpPr>
            <a:xfrm>
              <a:off x="612736" y="6219589"/>
              <a:ext cx="4205049" cy="521779"/>
              <a:chOff x="612736" y="6093296"/>
              <a:chExt cx="4205049" cy="521779"/>
            </a:xfrm>
          </p:grpSpPr>
          <p:cxnSp>
            <p:nvCxnSpPr>
              <p:cNvPr id="6" name="直線コネクタ 5"/>
              <p:cNvCxnSpPr/>
              <p:nvPr/>
            </p:nvCxnSpPr>
            <p:spPr>
              <a:xfrm rot="10800000">
                <a:off x="612736" y="6093296"/>
                <a:ext cx="4205049" cy="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7" name="正方形/長方形 6"/>
              <p:cNvSpPr/>
              <p:nvPr/>
            </p:nvSpPr>
            <p:spPr>
              <a:xfrm>
                <a:off x="616322" y="6111019"/>
                <a:ext cx="4201463" cy="504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cxnSp>
        <p:nvCxnSpPr>
          <p:cNvPr id="11" name="直線コネクタ 10"/>
          <p:cNvCxnSpPr/>
          <p:nvPr/>
        </p:nvCxnSpPr>
        <p:spPr>
          <a:xfrm>
            <a:off x="0" y="836712"/>
            <a:ext cx="9144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2" name="テキスト ボックス 11"/>
          <p:cNvSpPr txBox="1"/>
          <p:nvPr/>
        </p:nvSpPr>
        <p:spPr>
          <a:xfrm>
            <a:off x="367692" y="251937"/>
            <a:ext cx="4698722" cy="584775"/>
          </a:xfrm>
          <a:prstGeom prst="rect">
            <a:avLst/>
          </a:prstGeom>
          <a:noFill/>
        </p:spPr>
        <p:txBody>
          <a:bodyPr wrap="none" rtlCol="0">
            <a:spAutoFit/>
          </a:bodyPr>
          <a:lstStyle/>
          <a:p>
            <a:r>
              <a:rPr kumimoji="1" lang="ja-JP" altLang="en-US" sz="3200" b="1" dirty="0" smtClean="0">
                <a:latin typeface="メイリオ" panose="020B0604030504040204" pitchFamily="50" charset="-128"/>
                <a:ea typeface="メイリオ" panose="020B0604030504040204" pitchFamily="50" charset="-128"/>
                <a:cs typeface="メイリオ" panose="020B0604030504040204" pitchFamily="50" charset="-128"/>
              </a:rPr>
              <a:t>不二家食品表示偽装問題</a:t>
            </a:r>
            <a:endParaRPr kumimoji="1"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580086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1"/>
          <p:cNvGrpSpPr/>
          <p:nvPr/>
        </p:nvGrpSpPr>
        <p:grpSpPr>
          <a:xfrm>
            <a:off x="612736" y="1124744"/>
            <a:ext cx="4205050" cy="5760640"/>
            <a:chOff x="612736" y="1124744"/>
            <a:chExt cx="4205050" cy="5760640"/>
          </a:xfrm>
        </p:grpSpPr>
        <p:sp>
          <p:nvSpPr>
            <p:cNvPr id="3" name="正方形/長方形 2"/>
            <p:cNvSpPr/>
            <p:nvPr/>
          </p:nvSpPr>
          <p:spPr>
            <a:xfrm>
              <a:off x="612736" y="1468516"/>
              <a:ext cx="4205050" cy="5416868"/>
            </a:xfrm>
            <a:prstGeom prst="rect">
              <a:avLst/>
            </a:prstGeom>
          </p:spPr>
          <p:txBody>
            <a:bodyPr wrap="square">
              <a:spAutoFit/>
            </a:bodyPr>
            <a:lstStyle/>
            <a:p>
              <a:pPr lvl="0" algn="just"/>
              <a:r>
                <a:rPr lang="ja-JP" altLang="en-US" sz="2800" b="1" kern="100" dirty="0" smtClean="0">
                  <a:solidFill>
                    <a:schemeClr val="bg2">
                      <a:lumMod val="25000"/>
                    </a:schemeClr>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600" b="1" kern="100"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不二家</a:t>
              </a:r>
              <a:r>
                <a:rPr lang="ja-JP" altLang="ja-JP" sz="2600" b="1" kern="100"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食品</a:t>
              </a:r>
              <a:r>
                <a:rPr lang="ja-JP" altLang="ja-JP" sz="2600" b="1" kern="100" dirty="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表示偽装</a:t>
              </a:r>
              <a:r>
                <a:rPr lang="ja-JP" altLang="ja-JP" sz="2600" b="1" kern="100"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発覚</a:t>
              </a:r>
              <a:endParaRPr lang="en-US" altLang="ja-JP" sz="2600" b="1" kern="100"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lvl="0" algn="just"/>
              <a:endParaRPr lang="en-US" altLang="ja-JP" sz="1400" b="1" kern="100"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algn="just">
                <a:spcAft>
                  <a:spcPts val="0"/>
                </a:spcAft>
              </a:pPr>
              <a:r>
                <a:rPr lang="ja-JP" altLang="ja-JP" sz="1600" kern="100" dirty="0" smtClean="0">
                  <a:solidFill>
                    <a:schemeClr val="tx1">
                      <a:lumMod val="65000"/>
                      <a:lumOff val="35000"/>
                    </a:schemeClr>
                  </a:solidFill>
                  <a:effectLst/>
                  <a:latin typeface="メイリオ" panose="020B0604030504040204" pitchFamily="50" charset="-128"/>
                  <a:ea typeface="メイリオ" panose="020B0604030504040204" pitchFamily="50" charset="-128"/>
                  <a:cs typeface="メイリオ" panose="020B0604030504040204" pitchFamily="50" charset="-128"/>
                </a:rPr>
                <a:t>今回の問題では同族経営による隠ぺい体質が批判されたが、創業家一族の藤井氏が問題を発覚させないように当初から決めていた。報告書は不二家の同族経営について「</a:t>
              </a:r>
              <a:r>
                <a:rPr lang="ja-JP" altLang="ja-JP" sz="1600" b="1" kern="100" dirty="0" smtClean="0">
                  <a:solidFill>
                    <a:srgbClr val="FF0000"/>
                  </a:solidFill>
                  <a:effectLst/>
                  <a:latin typeface="メイリオ" panose="020B0604030504040204" pitchFamily="50" charset="-128"/>
                  <a:ea typeface="メイリオ" panose="020B0604030504040204" pitchFamily="50" charset="-128"/>
                  <a:cs typeface="メイリオ" panose="020B0604030504040204" pitchFamily="50" charset="-128"/>
                </a:rPr>
                <a:t>問題発生と信頼失墜の重要な背景となっていることは否定できない</a:t>
              </a:r>
              <a:r>
                <a:rPr lang="ja-JP" altLang="ja-JP" sz="1600" kern="100" dirty="0" smtClean="0">
                  <a:solidFill>
                    <a:schemeClr val="tx1">
                      <a:lumMod val="65000"/>
                      <a:lumOff val="35000"/>
                    </a:schemeClr>
                  </a:solidFill>
                  <a:effectLst/>
                  <a:latin typeface="メイリオ" panose="020B0604030504040204" pitchFamily="50" charset="-128"/>
                  <a:ea typeface="メイリオ" panose="020B0604030504040204" pitchFamily="50" charset="-128"/>
                  <a:cs typeface="メイリオ" panose="020B0604030504040204" pitchFamily="50" charset="-128"/>
                </a:rPr>
                <a:t>」と指摘した。</a:t>
              </a:r>
            </a:p>
            <a:p>
              <a:pPr algn="just">
                <a:spcAft>
                  <a:spcPts val="0"/>
                </a:spcAft>
              </a:pPr>
              <a:r>
                <a:rPr lang="ja-JP" altLang="ja-JP" sz="1600" kern="100" dirty="0" smtClean="0">
                  <a:solidFill>
                    <a:schemeClr val="tx1">
                      <a:lumMod val="65000"/>
                      <a:lumOff val="35000"/>
                    </a:schemeClr>
                  </a:solidFill>
                  <a:effectLst/>
                  <a:latin typeface="メイリオ" panose="020B0604030504040204" pitchFamily="50" charset="-128"/>
                  <a:ea typeface="メイリオ" panose="020B0604030504040204" pitchFamily="50" charset="-128"/>
                  <a:cs typeface="メイリオ" panose="020B0604030504040204" pitchFamily="50" charset="-128"/>
                </a:rPr>
                <a:t>同族経営に関連して「社員からすれば創業家の圧倒的威厳を背景とした</a:t>
              </a:r>
              <a:r>
                <a:rPr lang="ja-JP" altLang="ja-JP" sz="1600" b="1" kern="100" dirty="0" smtClean="0">
                  <a:solidFill>
                    <a:srgbClr val="FF0000"/>
                  </a:solidFill>
                  <a:effectLst/>
                  <a:latin typeface="メイリオ" panose="020B0604030504040204" pitchFamily="50" charset="-128"/>
                  <a:ea typeface="メイリオ" panose="020B0604030504040204" pitchFamily="50" charset="-128"/>
                  <a:cs typeface="メイリオ" panose="020B0604030504040204" pitchFamily="50" charset="-128"/>
                </a:rPr>
                <a:t>一族支配に対し、意見や提案を行いにくい雰囲気があった</a:t>
              </a:r>
              <a:r>
                <a:rPr lang="ja-JP" altLang="ja-JP" sz="1600" kern="100" dirty="0" smtClean="0">
                  <a:solidFill>
                    <a:schemeClr val="tx1">
                      <a:lumMod val="65000"/>
                      <a:lumOff val="35000"/>
                    </a:schemeClr>
                  </a:solidFill>
                  <a:effectLst/>
                  <a:latin typeface="メイリオ" panose="020B0604030504040204" pitchFamily="50" charset="-128"/>
                  <a:ea typeface="メイリオ" panose="020B0604030504040204" pitchFamily="50" charset="-128"/>
                  <a:cs typeface="メイリオ" panose="020B0604030504040204" pitchFamily="50" charset="-128"/>
                </a:rPr>
                <a:t>」と指摘。</a:t>
              </a:r>
            </a:p>
            <a:p>
              <a:pPr algn="just">
                <a:spcAft>
                  <a:spcPts val="0"/>
                </a:spcAft>
              </a:pPr>
              <a:r>
                <a:rPr lang="ja-JP" altLang="ja-JP" sz="1600" kern="100" dirty="0" smtClean="0">
                  <a:solidFill>
                    <a:schemeClr val="tx1">
                      <a:lumMod val="65000"/>
                      <a:lumOff val="35000"/>
                    </a:schemeClr>
                  </a:solidFill>
                  <a:effectLst/>
                  <a:latin typeface="メイリオ" panose="020B0604030504040204" pitchFamily="50" charset="-128"/>
                  <a:ea typeface="メイリオ" panose="020B0604030504040204" pitchFamily="50" charset="-128"/>
                  <a:cs typeface="メイリオ" panose="020B0604030504040204" pitchFamily="50" charset="-128"/>
                </a:rPr>
                <a:t>　当時の経営陣の意識には「埼玉工場の衛生管理に問題意識は持っていたものの、原材料の保管状況などは積極的にみようとしなかった」とし、「衛生管理よりもコストダウンや生産性向上を重視する傾向があった」と問題視した。</a:t>
              </a:r>
              <a:r>
                <a:rPr lang="ja-JP" altLang="ja-JP" sz="1600" dirty="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郷原議長は３０日の記者会見で、不二家の対応について「</a:t>
              </a:r>
              <a:r>
                <a:rPr lang="ja-JP" altLang="ja-JP" sz="1600"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問題</a:t>
              </a:r>
              <a:r>
                <a:rPr lang="ja-JP" altLang="ja-JP" sz="1600" dirty="0" err="1" smtClean="0">
                  <a:latin typeface="メイリオ" panose="020B0604030504040204" pitchFamily="50" charset="-128"/>
                  <a:ea typeface="メイリオ" panose="020B0604030504040204" pitchFamily="50" charset="-128"/>
                  <a:cs typeface="メイリオ" panose="020B0604030504040204" pitchFamily="50" charset="-128"/>
                </a:rPr>
                <a:t>た</a:t>
              </a:r>
              <a:r>
                <a:rPr lang="ja-JP" altLang="ja-JP" sz="1600" dirty="0">
                  <a:latin typeface="メイリオ" panose="020B0604030504040204" pitchFamily="50" charset="-128"/>
                  <a:ea typeface="メイリオ" panose="020B0604030504040204" pitchFamily="50" charset="-128"/>
                  <a:cs typeface="メイリオ" panose="020B0604030504040204" pitchFamily="50" charset="-128"/>
                </a:rPr>
                <a:t>」</a:t>
              </a:r>
              <a:endParaRPr lang="ja-JP" altLang="ja-JP" sz="1600" kern="100" dirty="0" smtClean="0">
                <a:effectLst/>
                <a:latin typeface="メイリオ" panose="020B0604030504040204" pitchFamily="50" charset="-128"/>
                <a:ea typeface="メイリオ" panose="020B0604030504040204" pitchFamily="50" charset="-128"/>
                <a:cs typeface="メイリオ" panose="020B0604030504040204" pitchFamily="50" charset="-128"/>
              </a:endParaRPr>
            </a:p>
            <a:p>
              <a:pPr lvl="0" algn="just"/>
              <a:endParaRPr lang="en-US" altLang="ja-JP" sz="1600" b="1" kern="100" dirty="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4" name="グループ化 3"/>
            <p:cNvGrpSpPr/>
            <p:nvPr/>
          </p:nvGrpSpPr>
          <p:grpSpPr>
            <a:xfrm>
              <a:off x="612736" y="1124744"/>
              <a:ext cx="4205049" cy="396703"/>
              <a:chOff x="611560" y="1052736"/>
              <a:chExt cx="3816424" cy="360040"/>
            </a:xfrm>
          </p:grpSpPr>
          <p:cxnSp>
            <p:nvCxnSpPr>
              <p:cNvPr id="8" name="直線コネクタ 7"/>
              <p:cNvCxnSpPr/>
              <p:nvPr/>
            </p:nvCxnSpPr>
            <p:spPr>
              <a:xfrm>
                <a:off x="611560" y="1412776"/>
                <a:ext cx="3816424" cy="0"/>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9" name="正方形/長方形 8"/>
              <p:cNvSpPr/>
              <p:nvPr/>
            </p:nvSpPr>
            <p:spPr>
              <a:xfrm>
                <a:off x="611560" y="1052736"/>
                <a:ext cx="3816424"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 name="グループ化 4"/>
            <p:cNvGrpSpPr/>
            <p:nvPr/>
          </p:nvGrpSpPr>
          <p:grpSpPr>
            <a:xfrm>
              <a:off x="612736" y="6219589"/>
              <a:ext cx="4205049" cy="521779"/>
              <a:chOff x="612736" y="6093296"/>
              <a:chExt cx="4205049" cy="521779"/>
            </a:xfrm>
          </p:grpSpPr>
          <p:cxnSp>
            <p:nvCxnSpPr>
              <p:cNvPr id="6" name="直線コネクタ 5"/>
              <p:cNvCxnSpPr/>
              <p:nvPr/>
            </p:nvCxnSpPr>
            <p:spPr>
              <a:xfrm rot="10800000">
                <a:off x="612736" y="6093296"/>
                <a:ext cx="4205049" cy="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7" name="正方形/長方形 6"/>
              <p:cNvSpPr/>
              <p:nvPr/>
            </p:nvSpPr>
            <p:spPr>
              <a:xfrm>
                <a:off x="616322" y="6111019"/>
                <a:ext cx="4201463" cy="504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cxnSp>
        <p:nvCxnSpPr>
          <p:cNvPr id="10" name="直線コネクタ 9"/>
          <p:cNvCxnSpPr/>
          <p:nvPr/>
        </p:nvCxnSpPr>
        <p:spPr>
          <a:xfrm>
            <a:off x="0" y="836712"/>
            <a:ext cx="9144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1" name="テキスト ボックス 10"/>
          <p:cNvSpPr txBox="1"/>
          <p:nvPr/>
        </p:nvSpPr>
        <p:spPr>
          <a:xfrm>
            <a:off x="367692" y="251937"/>
            <a:ext cx="4698722" cy="584775"/>
          </a:xfrm>
          <a:prstGeom prst="rect">
            <a:avLst/>
          </a:prstGeom>
          <a:noFill/>
        </p:spPr>
        <p:txBody>
          <a:bodyPr wrap="none" rtlCol="0">
            <a:spAutoFit/>
          </a:bodyPr>
          <a:lstStyle/>
          <a:p>
            <a:r>
              <a:rPr kumimoji="1" lang="ja-JP" altLang="en-US" sz="3200" b="1" dirty="0" smtClean="0">
                <a:latin typeface="メイリオ" panose="020B0604030504040204" pitchFamily="50" charset="-128"/>
                <a:ea typeface="メイリオ" panose="020B0604030504040204" pitchFamily="50" charset="-128"/>
                <a:cs typeface="メイリオ" panose="020B0604030504040204" pitchFamily="50" charset="-128"/>
              </a:rPr>
              <a:t>不二家食品表示偽装問題</a:t>
            </a:r>
            <a:endParaRPr kumimoji="1"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25044823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グループ化 19"/>
          <p:cNvGrpSpPr/>
          <p:nvPr/>
        </p:nvGrpSpPr>
        <p:grpSpPr>
          <a:xfrm>
            <a:off x="612736" y="1124744"/>
            <a:ext cx="4205050" cy="5760640"/>
            <a:chOff x="612736" y="1124744"/>
            <a:chExt cx="4205050" cy="5760640"/>
          </a:xfrm>
        </p:grpSpPr>
        <p:sp>
          <p:nvSpPr>
            <p:cNvPr id="6" name="正方形/長方形 5"/>
            <p:cNvSpPr/>
            <p:nvPr/>
          </p:nvSpPr>
          <p:spPr>
            <a:xfrm>
              <a:off x="612736" y="1468516"/>
              <a:ext cx="4205050" cy="5416868"/>
            </a:xfrm>
            <a:prstGeom prst="rect">
              <a:avLst/>
            </a:prstGeom>
          </p:spPr>
          <p:txBody>
            <a:bodyPr wrap="square">
              <a:spAutoFit/>
            </a:bodyPr>
            <a:lstStyle/>
            <a:p>
              <a:pPr lvl="0" algn="just"/>
              <a:r>
                <a:rPr lang="ja-JP" altLang="en-US" sz="2800" b="1" kern="100" dirty="0" smtClean="0">
                  <a:solidFill>
                    <a:schemeClr val="bg2">
                      <a:lumMod val="25000"/>
                    </a:schemeClr>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600" b="1" kern="100"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不二家</a:t>
              </a:r>
              <a:r>
                <a:rPr lang="ja-JP" altLang="ja-JP" sz="2600" b="1" kern="100"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食品</a:t>
              </a:r>
              <a:r>
                <a:rPr lang="ja-JP" altLang="ja-JP" sz="2600" b="1" kern="100" dirty="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表示偽装</a:t>
              </a:r>
              <a:r>
                <a:rPr lang="ja-JP" altLang="ja-JP" sz="2600" b="1" kern="100"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発覚</a:t>
              </a:r>
              <a:endParaRPr lang="en-US" altLang="ja-JP" sz="2600" b="1" kern="100"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lvl="0" algn="just"/>
              <a:endParaRPr lang="en-US" altLang="ja-JP" sz="1400" b="1" kern="100"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algn="just">
                <a:spcAft>
                  <a:spcPts val="0"/>
                </a:spcAft>
              </a:pPr>
              <a:r>
                <a:rPr lang="ja-JP" altLang="ja-JP" sz="1600" kern="100" dirty="0" smtClean="0">
                  <a:solidFill>
                    <a:schemeClr val="tx1">
                      <a:lumMod val="65000"/>
                      <a:lumOff val="35000"/>
                    </a:schemeClr>
                  </a:solidFill>
                  <a:effectLst/>
                  <a:latin typeface="メイリオ" panose="020B0604030504040204" pitchFamily="50" charset="-128"/>
                  <a:ea typeface="メイリオ" panose="020B0604030504040204" pitchFamily="50" charset="-128"/>
                  <a:cs typeface="メイリオ" panose="020B0604030504040204" pitchFamily="50" charset="-128"/>
                </a:rPr>
                <a:t>今回の問題では同族経営による隠ぺい体質が批判されたが、創業家一族の藤井氏が問題を発覚させないように当初から決めていた。報告書は不二家の同族経営について「</a:t>
              </a:r>
              <a:r>
                <a:rPr lang="ja-JP" altLang="ja-JP" sz="1600" b="1" kern="100" dirty="0" smtClean="0">
                  <a:solidFill>
                    <a:srgbClr val="FF0000"/>
                  </a:solidFill>
                  <a:effectLst/>
                  <a:latin typeface="メイリオ" panose="020B0604030504040204" pitchFamily="50" charset="-128"/>
                  <a:ea typeface="メイリオ" panose="020B0604030504040204" pitchFamily="50" charset="-128"/>
                  <a:cs typeface="メイリオ" panose="020B0604030504040204" pitchFamily="50" charset="-128"/>
                </a:rPr>
                <a:t>問題発生と信頼失墜の重要な背景となっていることは否定できない</a:t>
              </a:r>
              <a:r>
                <a:rPr lang="ja-JP" altLang="ja-JP" sz="1600" kern="100" dirty="0" smtClean="0">
                  <a:solidFill>
                    <a:schemeClr val="tx1">
                      <a:lumMod val="65000"/>
                      <a:lumOff val="35000"/>
                    </a:schemeClr>
                  </a:solidFill>
                  <a:effectLst/>
                  <a:latin typeface="メイリオ" panose="020B0604030504040204" pitchFamily="50" charset="-128"/>
                  <a:ea typeface="メイリオ" panose="020B0604030504040204" pitchFamily="50" charset="-128"/>
                  <a:cs typeface="メイリオ" panose="020B0604030504040204" pitchFamily="50" charset="-128"/>
                </a:rPr>
                <a:t>」と指摘した。</a:t>
              </a:r>
            </a:p>
            <a:p>
              <a:pPr algn="just">
                <a:spcAft>
                  <a:spcPts val="0"/>
                </a:spcAft>
              </a:pPr>
              <a:r>
                <a:rPr lang="ja-JP" altLang="ja-JP" sz="1600" kern="100" dirty="0" smtClean="0">
                  <a:solidFill>
                    <a:schemeClr val="tx1">
                      <a:lumMod val="65000"/>
                      <a:lumOff val="35000"/>
                    </a:schemeClr>
                  </a:solidFill>
                  <a:effectLst/>
                  <a:latin typeface="メイリオ" panose="020B0604030504040204" pitchFamily="50" charset="-128"/>
                  <a:ea typeface="メイリオ" panose="020B0604030504040204" pitchFamily="50" charset="-128"/>
                  <a:cs typeface="メイリオ" panose="020B0604030504040204" pitchFamily="50" charset="-128"/>
                </a:rPr>
                <a:t>同族経営に関連して「社員からすれば創業家の圧倒的威厳を背景とした</a:t>
              </a:r>
              <a:r>
                <a:rPr lang="ja-JP" altLang="ja-JP" sz="1600" b="1" kern="100" dirty="0" smtClean="0">
                  <a:solidFill>
                    <a:srgbClr val="FF0000"/>
                  </a:solidFill>
                  <a:effectLst/>
                  <a:latin typeface="メイリオ" panose="020B0604030504040204" pitchFamily="50" charset="-128"/>
                  <a:ea typeface="メイリオ" panose="020B0604030504040204" pitchFamily="50" charset="-128"/>
                  <a:cs typeface="メイリオ" panose="020B0604030504040204" pitchFamily="50" charset="-128"/>
                </a:rPr>
                <a:t>一族支配に対し、意見や提案を行いにくい雰囲気があった</a:t>
              </a:r>
              <a:r>
                <a:rPr lang="ja-JP" altLang="ja-JP" sz="1600" kern="100" dirty="0" smtClean="0">
                  <a:solidFill>
                    <a:schemeClr val="tx1">
                      <a:lumMod val="65000"/>
                      <a:lumOff val="35000"/>
                    </a:schemeClr>
                  </a:solidFill>
                  <a:effectLst/>
                  <a:latin typeface="メイリオ" panose="020B0604030504040204" pitchFamily="50" charset="-128"/>
                  <a:ea typeface="メイリオ" panose="020B0604030504040204" pitchFamily="50" charset="-128"/>
                  <a:cs typeface="メイリオ" panose="020B0604030504040204" pitchFamily="50" charset="-128"/>
                </a:rPr>
                <a:t>」と指摘。</a:t>
              </a:r>
            </a:p>
            <a:p>
              <a:pPr algn="just">
                <a:spcAft>
                  <a:spcPts val="0"/>
                </a:spcAft>
              </a:pPr>
              <a:r>
                <a:rPr lang="ja-JP" altLang="ja-JP" sz="1600" kern="100" dirty="0" smtClean="0">
                  <a:solidFill>
                    <a:schemeClr val="tx1">
                      <a:lumMod val="65000"/>
                      <a:lumOff val="35000"/>
                    </a:schemeClr>
                  </a:solidFill>
                  <a:effectLst/>
                  <a:latin typeface="メイリオ" panose="020B0604030504040204" pitchFamily="50" charset="-128"/>
                  <a:ea typeface="メイリオ" panose="020B0604030504040204" pitchFamily="50" charset="-128"/>
                  <a:cs typeface="メイリオ" panose="020B0604030504040204" pitchFamily="50" charset="-128"/>
                </a:rPr>
                <a:t>　当時の経営陣の意識には「</a:t>
              </a:r>
              <a:r>
                <a:rPr lang="ja-JP" altLang="ja-JP" sz="1600" b="1" kern="100" dirty="0" smtClean="0">
                  <a:solidFill>
                    <a:srgbClr val="FF0000"/>
                  </a:solidFill>
                  <a:effectLst/>
                  <a:latin typeface="メイリオ" panose="020B0604030504040204" pitchFamily="50" charset="-128"/>
                  <a:ea typeface="メイリオ" panose="020B0604030504040204" pitchFamily="50" charset="-128"/>
                  <a:cs typeface="メイリオ" panose="020B0604030504040204" pitchFamily="50" charset="-128"/>
                </a:rPr>
                <a:t>埼玉工場の衛生管理に問題意識は持っていたものの、原材料の保管状況などは積極的にみようとしなかった</a:t>
              </a:r>
              <a:r>
                <a:rPr lang="ja-JP" altLang="ja-JP" sz="1600" kern="100" dirty="0" smtClean="0">
                  <a:solidFill>
                    <a:schemeClr val="tx1">
                      <a:lumMod val="65000"/>
                      <a:lumOff val="35000"/>
                    </a:schemeClr>
                  </a:solidFill>
                  <a:effectLst/>
                  <a:latin typeface="メイリオ" panose="020B0604030504040204" pitchFamily="50" charset="-128"/>
                  <a:ea typeface="メイリオ" panose="020B0604030504040204" pitchFamily="50" charset="-128"/>
                  <a:cs typeface="メイリオ" panose="020B0604030504040204" pitchFamily="50" charset="-128"/>
                </a:rPr>
                <a:t>」とし、「衛生管理よりもコストダウンや生産性向上を重視する傾向があった」と問題視した。</a:t>
              </a:r>
              <a:r>
                <a:rPr lang="ja-JP" altLang="ja-JP" sz="1600" dirty="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郷原議長は３０日の記者会見で、不二家の対応について「</a:t>
              </a:r>
              <a:r>
                <a:rPr lang="ja-JP" altLang="ja-JP" sz="1600"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問題</a:t>
              </a:r>
              <a:r>
                <a:rPr lang="ja-JP" altLang="ja-JP" sz="1600" dirty="0" err="1" smtClean="0">
                  <a:latin typeface="メイリオ" panose="020B0604030504040204" pitchFamily="50" charset="-128"/>
                  <a:ea typeface="メイリオ" panose="020B0604030504040204" pitchFamily="50" charset="-128"/>
                  <a:cs typeface="メイリオ" panose="020B0604030504040204" pitchFamily="50" charset="-128"/>
                </a:rPr>
                <a:t>た</a:t>
              </a:r>
              <a:r>
                <a:rPr lang="ja-JP" altLang="ja-JP" sz="1600" dirty="0">
                  <a:latin typeface="メイリオ" panose="020B0604030504040204" pitchFamily="50" charset="-128"/>
                  <a:ea typeface="メイリオ" panose="020B0604030504040204" pitchFamily="50" charset="-128"/>
                  <a:cs typeface="メイリオ" panose="020B0604030504040204" pitchFamily="50" charset="-128"/>
                </a:rPr>
                <a:t>」</a:t>
              </a:r>
              <a:endParaRPr lang="ja-JP" altLang="ja-JP" sz="1600" kern="100" dirty="0" smtClean="0">
                <a:effectLst/>
                <a:latin typeface="メイリオ" panose="020B0604030504040204" pitchFamily="50" charset="-128"/>
                <a:ea typeface="メイリオ" panose="020B0604030504040204" pitchFamily="50" charset="-128"/>
                <a:cs typeface="メイリオ" panose="020B0604030504040204" pitchFamily="50" charset="-128"/>
              </a:endParaRPr>
            </a:p>
            <a:p>
              <a:pPr lvl="0" algn="just"/>
              <a:endParaRPr lang="en-US" altLang="ja-JP" sz="1600" b="1" kern="100" dirty="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8" name="グループ化 7"/>
            <p:cNvGrpSpPr/>
            <p:nvPr/>
          </p:nvGrpSpPr>
          <p:grpSpPr>
            <a:xfrm>
              <a:off x="612736" y="1124744"/>
              <a:ext cx="4205049" cy="396703"/>
              <a:chOff x="611560" y="1052736"/>
              <a:chExt cx="3816424" cy="360040"/>
            </a:xfrm>
          </p:grpSpPr>
          <p:cxnSp>
            <p:nvCxnSpPr>
              <p:cNvPr id="4" name="直線コネクタ 3"/>
              <p:cNvCxnSpPr/>
              <p:nvPr/>
            </p:nvCxnSpPr>
            <p:spPr>
              <a:xfrm>
                <a:off x="611560" y="1412776"/>
                <a:ext cx="3816424" cy="0"/>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7" name="正方形/長方形 6"/>
              <p:cNvSpPr/>
              <p:nvPr/>
            </p:nvSpPr>
            <p:spPr>
              <a:xfrm>
                <a:off x="611560" y="1052736"/>
                <a:ext cx="3816424"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9" name="グループ化 18"/>
            <p:cNvGrpSpPr/>
            <p:nvPr/>
          </p:nvGrpSpPr>
          <p:grpSpPr>
            <a:xfrm>
              <a:off x="612736" y="6219589"/>
              <a:ext cx="4205049" cy="521779"/>
              <a:chOff x="612736" y="6093296"/>
              <a:chExt cx="4205049" cy="521779"/>
            </a:xfrm>
          </p:grpSpPr>
          <p:cxnSp>
            <p:nvCxnSpPr>
              <p:cNvPr id="14" name="直線コネクタ 13"/>
              <p:cNvCxnSpPr/>
              <p:nvPr/>
            </p:nvCxnSpPr>
            <p:spPr>
              <a:xfrm rot="10800000">
                <a:off x="612736" y="6093296"/>
                <a:ext cx="4205049" cy="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16" name="正方形/長方形 15"/>
              <p:cNvSpPr/>
              <p:nvPr/>
            </p:nvSpPr>
            <p:spPr>
              <a:xfrm>
                <a:off x="616322" y="6111019"/>
                <a:ext cx="4201463" cy="504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2" name="グループ化 1"/>
          <p:cNvGrpSpPr/>
          <p:nvPr/>
        </p:nvGrpSpPr>
        <p:grpSpPr>
          <a:xfrm>
            <a:off x="0" y="251937"/>
            <a:ext cx="9144000" cy="584775"/>
            <a:chOff x="0" y="251937"/>
            <a:chExt cx="9144000" cy="584775"/>
          </a:xfrm>
        </p:grpSpPr>
        <p:cxnSp>
          <p:nvCxnSpPr>
            <p:cNvPr id="22" name="直線コネクタ 21"/>
            <p:cNvCxnSpPr/>
            <p:nvPr/>
          </p:nvCxnSpPr>
          <p:spPr>
            <a:xfrm>
              <a:off x="0" y="836712"/>
              <a:ext cx="9144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3" name="テキスト ボックス 22"/>
            <p:cNvSpPr txBox="1"/>
            <p:nvPr/>
          </p:nvSpPr>
          <p:spPr>
            <a:xfrm>
              <a:off x="367692" y="251937"/>
              <a:ext cx="4698722" cy="584775"/>
            </a:xfrm>
            <a:prstGeom prst="rect">
              <a:avLst/>
            </a:prstGeom>
            <a:noFill/>
          </p:spPr>
          <p:txBody>
            <a:bodyPr wrap="none" rtlCol="0">
              <a:spAutoFit/>
            </a:bodyPr>
            <a:lstStyle/>
            <a:p>
              <a:r>
                <a:rPr kumimoji="1" lang="ja-JP" altLang="en-US" sz="3200" b="1" dirty="0" smtClean="0">
                  <a:latin typeface="メイリオ" panose="020B0604030504040204" pitchFamily="50" charset="-128"/>
                  <a:ea typeface="メイリオ" panose="020B0604030504040204" pitchFamily="50" charset="-128"/>
                  <a:cs typeface="メイリオ" panose="020B0604030504040204" pitchFamily="50" charset="-128"/>
                </a:rPr>
                <a:t>不二家食品表示偽装問題</a:t>
              </a:r>
              <a:endParaRPr kumimoji="1"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11" name="グループ化 10"/>
          <p:cNvGrpSpPr/>
          <p:nvPr/>
        </p:nvGrpSpPr>
        <p:grpSpPr>
          <a:xfrm>
            <a:off x="5647702" y="4149080"/>
            <a:ext cx="2452690" cy="1008112"/>
            <a:chOff x="5647702" y="2276872"/>
            <a:chExt cx="2452690" cy="1008112"/>
          </a:xfrm>
        </p:grpSpPr>
        <p:sp>
          <p:nvSpPr>
            <p:cNvPr id="17" name="角丸四角形 16"/>
            <p:cNvSpPr/>
            <p:nvPr/>
          </p:nvSpPr>
          <p:spPr>
            <a:xfrm>
              <a:off x="5647702" y="2276872"/>
              <a:ext cx="2452690" cy="100811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ja-JP" altLang="en-US"/>
            </a:p>
          </p:txBody>
        </p:sp>
        <p:sp>
          <p:nvSpPr>
            <p:cNvPr id="3" name="テキスト ボックス 2"/>
            <p:cNvSpPr txBox="1"/>
            <p:nvPr/>
          </p:nvSpPr>
          <p:spPr>
            <a:xfrm>
              <a:off x="5858385" y="2564904"/>
              <a:ext cx="2031325" cy="369332"/>
            </a:xfrm>
            <a:prstGeom prst="rect">
              <a:avLst/>
            </a:prstGeom>
            <a:noFill/>
          </p:spPr>
          <p:txBody>
            <a:bodyPr wrap="none" rtlCol="0">
              <a:spAutoFit/>
            </a:bodyPr>
            <a:lstStyle/>
            <a:p>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組織の構造的欠陥</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18" name="グループ化 17"/>
          <p:cNvGrpSpPr/>
          <p:nvPr/>
        </p:nvGrpSpPr>
        <p:grpSpPr>
          <a:xfrm>
            <a:off x="5647702" y="2348880"/>
            <a:ext cx="2452690" cy="1008112"/>
            <a:chOff x="5647702" y="2276872"/>
            <a:chExt cx="2452690" cy="1008112"/>
          </a:xfrm>
        </p:grpSpPr>
        <p:sp>
          <p:nvSpPr>
            <p:cNvPr id="21" name="角丸四角形 20"/>
            <p:cNvSpPr/>
            <p:nvPr/>
          </p:nvSpPr>
          <p:spPr>
            <a:xfrm>
              <a:off x="5647702" y="2276872"/>
              <a:ext cx="2452690" cy="100811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ja-JP" altLang="en-US"/>
            </a:p>
          </p:txBody>
        </p:sp>
        <p:sp>
          <p:nvSpPr>
            <p:cNvPr id="24" name="テキスト ボックス 23"/>
            <p:cNvSpPr txBox="1"/>
            <p:nvPr/>
          </p:nvSpPr>
          <p:spPr>
            <a:xfrm>
              <a:off x="6204633" y="2596262"/>
              <a:ext cx="1338828" cy="369332"/>
            </a:xfrm>
            <a:prstGeom prst="rect">
              <a:avLst/>
            </a:prstGeom>
            <a:noFill/>
          </p:spPr>
          <p:txBody>
            <a:bodyPr wrap="none" rtlCol="0">
              <a:spAutoFit/>
            </a:bodyPr>
            <a:lstStyle/>
            <a:p>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高い凝集性</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grpSp>
    </p:spTree>
    <p:extLst>
      <p:ext uri="{BB962C8B-B14F-4D97-AF65-F5344CB8AC3E}">
        <p14:creationId xmlns:p14="http://schemas.microsoft.com/office/powerpoint/2010/main" val="346691120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5" presetClass="path" presetSubtype="0" accel="50000" decel="50000" fill="hold" nodeType="clickEffect">
                                  <p:stCondLst>
                                    <p:cond delay="0"/>
                                  </p:stCondLst>
                                  <p:childTnLst>
                                    <p:animMotion origin="layout" path="M 0.00034 -1.38793E-6 L -0.59063 -1.38793E-6 " pathEditMode="fixed" rAng="0" ptsTypes="AA">
                                      <p:cBhvr>
                                        <p:cTn id="20" dur="2000" fill="hold"/>
                                        <p:tgtEl>
                                          <p:spTgt spid="11"/>
                                        </p:tgtEl>
                                        <p:attrNameLst>
                                          <p:attrName>ppt_x</p:attrName>
                                          <p:attrName>ppt_y</p:attrName>
                                        </p:attrNameLst>
                                      </p:cBhvr>
                                      <p:rCtr x="-29549" y="0"/>
                                    </p:animMotion>
                                  </p:childTnLst>
                                </p:cTn>
                              </p:par>
                              <p:par>
                                <p:cTn id="21" presetID="35" presetClass="path" presetSubtype="0" accel="50000" decel="50000" fill="hold" nodeType="withEffect">
                                  <p:stCondLst>
                                    <p:cond delay="0"/>
                                  </p:stCondLst>
                                  <p:childTnLst>
                                    <p:animMotion origin="layout" path="M 3.88889E-6 -3.55309E-6 L -0.59028 -3.55309E-6 " pathEditMode="relative" rAng="0" ptsTypes="AA">
                                      <p:cBhvr>
                                        <p:cTn id="22" dur="2000" fill="hold"/>
                                        <p:tgtEl>
                                          <p:spTgt spid="18"/>
                                        </p:tgtEl>
                                        <p:attrNameLst>
                                          <p:attrName>ppt_x</p:attrName>
                                          <p:attrName>ppt_y</p:attrName>
                                        </p:attrNameLst>
                                      </p:cBhvr>
                                      <p:rCtr x="-29514" y="0"/>
                                    </p:animMotion>
                                  </p:childTnLst>
                                </p:cTn>
                              </p:par>
                              <p:par>
                                <p:cTn id="23" presetID="10" presetClass="exit" presetSubtype="0" fill="hold" nodeType="withEffect">
                                  <p:stCondLst>
                                    <p:cond delay="0"/>
                                  </p:stCondLst>
                                  <p:childTnLst>
                                    <p:animEffect transition="out" filter="fade">
                                      <p:cBhvr>
                                        <p:cTn id="24" dur="500"/>
                                        <p:tgtEl>
                                          <p:spTgt spid="20"/>
                                        </p:tgtEl>
                                      </p:cBhvr>
                                    </p:animEffect>
                                    <p:set>
                                      <p:cBhvr>
                                        <p:cTn id="25" dur="1" fill="hold">
                                          <p:stCondLst>
                                            <p:cond delay="499"/>
                                          </p:stCondLst>
                                        </p:cTn>
                                        <p:tgtEl>
                                          <p:spTgt spid="20"/>
                                        </p:tgtEl>
                                        <p:attrNameLst>
                                          <p:attrName>style.visibility</p:attrName>
                                        </p:attrNameLst>
                                      </p:cBhvr>
                                      <p:to>
                                        <p:strVal val="hidden"/>
                                      </p:to>
                                    </p:set>
                                  </p:childTnLst>
                                </p:cTn>
                              </p:par>
                              <p:par>
                                <p:cTn id="26" presetID="10" presetClass="exit" presetSubtype="0" fill="hold" nodeType="withEffect">
                                  <p:stCondLst>
                                    <p:cond delay="0"/>
                                  </p:stCondLst>
                                  <p:childTnLst>
                                    <p:animEffect transition="out" filter="fade">
                                      <p:cBhvr>
                                        <p:cTn id="27" dur="500"/>
                                        <p:tgtEl>
                                          <p:spTgt spid="2"/>
                                        </p:tgtEl>
                                      </p:cBhvr>
                                    </p:animEffect>
                                    <p:set>
                                      <p:cBhvr>
                                        <p:cTn id="28"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線コネクタ 3"/>
          <p:cNvCxnSpPr/>
          <p:nvPr/>
        </p:nvCxnSpPr>
        <p:spPr>
          <a:xfrm>
            <a:off x="0" y="836712"/>
            <a:ext cx="9144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 name="テキスト ボックス 4"/>
          <p:cNvSpPr txBox="1"/>
          <p:nvPr/>
        </p:nvSpPr>
        <p:spPr>
          <a:xfrm>
            <a:off x="367692" y="251937"/>
            <a:ext cx="8228535" cy="523220"/>
          </a:xfrm>
          <a:prstGeom prst="rect">
            <a:avLst/>
          </a:prstGeom>
          <a:noFill/>
        </p:spPr>
        <p:txBody>
          <a:bodyPr wrap="none" rtlCol="0">
            <a:spAutoFit/>
          </a:bodyPr>
          <a:lstStyle/>
          <a:p>
            <a:r>
              <a:rPr kumimoji="1" lang="en-US" altLang="ja-JP" sz="2800" b="1" dirty="0" smtClean="0">
                <a:latin typeface="メイリオ" panose="020B0604030504040204" pitchFamily="50" charset="-128"/>
                <a:ea typeface="メイリオ" panose="020B0604030504040204" pitchFamily="50" charset="-128"/>
                <a:cs typeface="メイリオ" panose="020B0604030504040204" pitchFamily="50" charset="-128"/>
              </a:rPr>
              <a:t>P90</a:t>
            </a:r>
            <a:r>
              <a:rPr kumimoji="1" lang="ja-JP" altLang="en-US" sz="2800" b="1" dirty="0" smtClean="0">
                <a:latin typeface="メイリオ" panose="020B0604030504040204" pitchFamily="50" charset="-128"/>
                <a:ea typeface="メイリオ" panose="020B0604030504040204" pitchFamily="50" charset="-128"/>
                <a:cs typeface="メイリオ" panose="020B0604030504040204" pitchFamily="50" charset="-128"/>
              </a:rPr>
              <a:t>　図</a:t>
            </a:r>
            <a:r>
              <a:rPr kumimoji="1" lang="en-US" altLang="ja-JP" sz="2800" b="1" dirty="0" smtClean="0">
                <a:latin typeface="メイリオ" panose="020B0604030504040204" pitchFamily="50" charset="-128"/>
                <a:ea typeface="メイリオ" panose="020B0604030504040204" pitchFamily="50" charset="-128"/>
                <a:cs typeface="メイリオ" panose="020B0604030504040204" pitchFamily="50" charset="-128"/>
              </a:rPr>
              <a:t>4</a:t>
            </a:r>
            <a:r>
              <a:rPr kumimoji="1" lang="ja-JP" altLang="en-US" sz="2800" b="1"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en-US" altLang="ja-JP" sz="2800" b="1" dirty="0" smtClean="0">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sz="2800" b="1" dirty="0" smtClean="0">
                <a:latin typeface="メイリオ" panose="020B0604030504040204" pitchFamily="50" charset="-128"/>
                <a:ea typeface="メイリオ" panose="020B0604030504040204" pitchFamily="50" charset="-128"/>
                <a:cs typeface="メイリオ" panose="020B0604030504040204" pitchFamily="50" charset="-128"/>
              </a:rPr>
              <a:t>　集団浅慮の先行条件、症状、帰結</a:t>
            </a:r>
            <a:endParaRPr kumimoji="1" lang="ja-JP" altLang="en-US" sz="2800" b="1" dirty="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6" name="グループ化 5"/>
          <p:cNvGrpSpPr/>
          <p:nvPr/>
        </p:nvGrpSpPr>
        <p:grpSpPr>
          <a:xfrm>
            <a:off x="247102" y="2348880"/>
            <a:ext cx="2452690" cy="1008112"/>
            <a:chOff x="5647702" y="2276872"/>
            <a:chExt cx="2452690" cy="1008112"/>
          </a:xfrm>
        </p:grpSpPr>
        <p:sp>
          <p:nvSpPr>
            <p:cNvPr id="7" name="角丸四角形 6"/>
            <p:cNvSpPr/>
            <p:nvPr/>
          </p:nvSpPr>
          <p:spPr>
            <a:xfrm>
              <a:off x="5647702" y="2276872"/>
              <a:ext cx="2452690" cy="100811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ja-JP" altLang="en-US"/>
            </a:p>
          </p:txBody>
        </p:sp>
        <p:sp>
          <p:nvSpPr>
            <p:cNvPr id="8" name="テキスト ボックス 7"/>
            <p:cNvSpPr txBox="1"/>
            <p:nvPr/>
          </p:nvSpPr>
          <p:spPr>
            <a:xfrm>
              <a:off x="6204633" y="2596262"/>
              <a:ext cx="1338828" cy="369332"/>
            </a:xfrm>
            <a:prstGeom prst="rect">
              <a:avLst/>
            </a:prstGeom>
            <a:noFill/>
          </p:spPr>
          <p:txBody>
            <a:bodyPr wrap="none" rtlCol="0">
              <a:spAutoFit/>
            </a:bodyPr>
            <a:lstStyle/>
            <a:p>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高い凝集性</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9" name="グループ化 8"/>
          <p:cNvGrpSpPr/>
          <p:nvPr/>
        </p:nvGrpSpPr>
        <p:grpSpPr>
          <a:xfrm>
            <a:off x="247102" y="4149080"/>
            <a:ext cx="2452690" cy="1008112"/>
            <a:chOff x="5715292" y="2276872"/>
            <a:chExt cx="2452690" cy="1008112"/>
          </a:xfrm>
        </p:grpSpPr>
        <p:sp>
          <p:nvSpPr>
            <p:cNvPr id="10" name="角丸四角形 9"/>
            <p:cNvSpPr/>
            <p:nvPr/>
          </p:nvSpPr>
          <p:spPr>
            <a:xfrm>
              <a:off x="5715292" y="2276872"/>
              <a:ext cx="2452690" cy="100811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ja-JP" altLang="en-US"/>
            </a:p>
          </p:txBody>
        </p:sp>
        <p:sp>
          <p:nvSpPr>
            <p:cNvPr id="11" name="テキスト ボックス 10"/>
            <p:cNvSpPr txBox="1"/>
            <p:nvPr/>
          </p:nvSpPr>
          <p:spPr>
            <a:xfrm>
              <a:off x="5858385" y="2564904"/>
              <a:ext cx="2031325" cy="369332"/>
            </a:xfrm>
            <a:prstGeom prst="rect">
              <a:avLst/>
            </a:prstGeom>
            <a:noFill/>
          </p:spPr>
          <p:txBody>
            <a:bodyPr wrap="none" rtlCol="0">
              <a:spAutoFit/>
            </a:bodyPr>
            <a:lstStyle/>
            <a:p>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組織の構造的欠陥</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2" name="テキスト ボックス 1"/>
          <p:cNvSpPr txBox="1"/>
          <p:nvPr/>
        </p:nvSpPr>
        <p:spPr>
          <a:xfrm>
            <a:off x="827584" y="1556792"/>
            <a:ext cx="1107996" cy="369332"/>
          </a:xfrm>
          <a:prstGeom prst="rect">
            <a:avLst/>
          </a:prstGeom>
        </p:spPr>
        <p:style>
          <a:lnRef idx="2">
            <a:schemeClr val="accent3"/>
          </a:lnRef>
          <a:fillRef idx="1">
            <a:schemeClr val="lt1"/>
          </a:fillRef>
          <a:effectRef idx="0">
            <a:schemeClr val="accent3"/>
          </a:effectRef>
          <a:fontRef idx="minor">
            <a:schemeClr val="dk1"/>
          </a:fontRef>
        </p:style>
        <p:txBody>
          <a:bodyPr wrap="none" rtlCol="0">
            <a:spAutoFit/>
          </a:bodyPr>
          <a:lstStyle/>
          <a:p>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先行条件</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右矢印 2"/>
          <p:cNvSpPr/>
          <p:nvPr/>
        </p:nvSpPr>
        <p:spPr>
          <a:xfrm>
            <a:off x="2843808" y="3501008"/>
            <a:ext cx="576064" cy="432048"/>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a:off x="3635896" y="1556792"/>
            <a:ext cx="1800493" cy="369332"/>
          </a:xfrm>
          <a:prstGeom prst="rect">
            <a:avLst/>
          </a:prstGeom>
        </p:spPr>
        <p:style>
          <a:lnRef idx="2">
            <a:schemeClr val="accent5"/>
          </a:lnRef>
          <a:fillRef idx="1">
            <a:schemeClr val="lt1"/>
          </a:fillRef>
          <a:effectRef idx="0">
            <a:schemeClr val="accent5"/>
          </a:effectRef>
          <a:fontRef idx="minor">
            <a:schemeClr val="dk1"/>
          </a:fontRef>
        </p:style>
        <p:txBody>
          <a:bodyPr wrap="none" rtlCol="0">
            <a:spAutoFit/>
          </a:bodyPr>
          <a:lstStyle/>
          <a:p>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集団浅慮の症状</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17" name="グループ化 16"/>
          <p:cNvGrpSpPr/>
          <p:nvPr/>
        </p:nvGrpSpPr>
        <p:grpSpPr>
          <a:xfrm>
            <a:off x="3491880" y="2996952"/>
            <a:ext cx="2232248" cy="1224136"/>
            <a:chOff x="3707904" y="2924944"/>
            <a:chExt cx="2232248" cy="1224136"/>
          </a:xfrm>
        </p:grpSpPr>
        <p:sp>
          <p:nvSpPr>
            <p:cNvPr id="16" name="角丸四角形 15"/>
            <p:cNvSpPr/>
            <p:nvPr/>
          </p:nvSpPr>
          <p:spPr>
            <a:xfrm>
              <a:off x="3707904" y="2924944"/>
              <a:ext cx="2232248" cy="1224136"/>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a:p>
          </p:txBody>
        </p:sp>
        <p:sp>
          <p:nvSpPr>
            <p:cNvPr id="15" name="テキスト ボックス 14"/>
            <p:cNvSpPr txBox="1"/>
            <p:nvPr/>
          </p:nvSpPr>
          <p:spPr>
            <a:xfrm>
              <a:off x="3927961" y="3212976"/>
              <a:ext cx="1800493" cy="646331"/>
            </a:xfrm>
            <a:prstGeom prst="rect">
              <a:avLst/>
            </a:prstGeom>
            <a:noFill/>
          </p:spPr>
          <p:txBody>
            <a:bodyPr wrap="none" rtlCol="0">
              <a:spAutoFit/>
            </a:bodyPr>
            <a:lstStyle/>
            <a:p>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タイプ</a:t>
              </a:r>
              <a:r>
                <a:rPr kumimoji="1"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Ⅱ</a:t>
              </a:r>
            </a:p>
            <a:p>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閉鎖的な発想法</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grpSp>
      <p:pic>
        <p:nvPicPr>
          <p:cNvPr id="1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7151"/>
          <a:stretch/>
        </p:blipFill>
        <p:spPr bwMode="auto">
          <a:xfrm>
            <a:off x="2339752" y="2090815"/>
            <a:ext cx="4968552" cy="443452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65012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1000"/>
                                        <p:tgtEl>
                                          <p:spTgt spid="18"/>
                                        </p:tgtEl>
                                      </p:cBhvr>
                                    </p:animEffect>
                                    <p:anim calcmode="lin" valueType="num">
                                      <p:cBhvr>
                                        <p:cTn id="18" dur="1000" fill="hold"/>
                                        <p:tgtEl>
                                          <p:spTgt spid="18"/>
                                        </p:tgtEl>
                                        <p:attrNameLst>
                                          <p:attrName>ppt_x</p:attrName>
                                        </p:attrNameLst>
                                      </p:cBhvr>
                                      <p:tavLst>
                                        <p:tav tm="0">
                                          <p:val>
                                            <p:strVal val="#ppt_x"/>
                                          </p:val>
                                        </p:tav>
                                        <p:tav tm="100000">
                                          <p:val>
                                            <p:strVal val="#ppt_x"/>
                                          </p:val>
                                        </p:tav>
                                      </p:tavLst>
                                    </p:anim>
                                    <p:anim calcmode="lin" valueType="num">
                                      <p:cBhvr>
                                        <p:cTn id="1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0" presetClass="exit" presetSubtype="0" fill="hold" nodeType="clickEffect">
                                  <p:stCondLst>
                                    <p:cond delay="0"/>
                                  </p:stCondLst>
                                  <p:childTnLst>
                                    <p:animEffect transition="out" filter="fade">
                                      <p:cBhvr>
                                        <p:cTn id="23" dur="500"/>
                                        <p:tgtEl>
                                          <p:spTgt spid="18"/>
                                        </p:tgtEl>
                                      </p:cBhvr>
                                    </p:animEffect>
                                    <p:set>
                                      <p:cBhvr>
                                        <p:cTn id="24" dur="1" fill="hold">
                                          <p:stCondLst>
                                            <p:cond delay="499"/>
                                          </p:stCondLst>
                                        </p:cTn>
                                        <p:tgtEl>
                                          <p:spTgt spid="18"/>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1000"/>
                                        <p:tgtEl>
                                          <p:spTgt spid="17"/>
                                        </p:tgtEl>
                                      </p:cBhvr>
                                    </p:animEffect>
                                    <p:anim calcmode="lin" valueType="num">
                                      <p:cBhvr>
                                        <p:cTn id="30" dur="1000" fill="hold"/>
                                        <p:tgtEl>
                                          <p:spTgt spid="17"/>
                                        </p:tgtEl>
                                        <p:attrNameLst>
                                          <p:attrName>ppt_x</p:attrName>
                                        </p:attrNameLst>
                                      </p:cBhvr>
                                      <p:tavLst>
                                        <p:tav tm="0">
                                          <p:val>
                                            <p:strVal val="#ppt_x"/>
                                          </p:val>
                                        </p:tav>
                                        <p:tav tm="100000">
                                          <p:val>
                                            <p:strVal val="#ppt_x"/>
                                          </p:val>
                                        </p:tav>
                                      </p:tavLst>
                                    </p:anim>
                                    <p:anim calcmode="lin" valueType="num">
                                      <p:cBhvr>
                                        <p:cTn id="3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線コネクタ 3"/>
          <p:cNvCxnSpPr/>
          <p:nvPr/>
        </p:nvCxnSpPr>
        <p:spPr>
          <a:xfrm>
            <a:off x="0" y="836712"/>
            <a:ext cx="9144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 name="テキスト ボックス 4"/>
          <p:cNvSpPr txBox="1"/>
          <p:nvPr/>
        </p:nvSpPr>
        <p:spPr>
          <a:xfrm>
            <a:off x="367692" y="251937"/>
            <a:ext cx="8228535" cy="523220"/>
          </a:xfrm>
          <a:prstGeom prst="rect">
            <a:avLst/>
          </a:prstGeom>
          <a:noFill/>
        </p:spPr>
        <p:txBody>
          <a:bodyPr wrap="none" rtlCol="0">
            <a:spAutoFit/>
          </a:bodyPr>
          <a:lstStyle/>
          <a:p>
            <a:r>
              <a:rPr kumimoji="1" lang="en-US" altLang="ja-JP" sz="2800" b="1" dirty="0" smtClean="0">
                <a:latin typeface="メイリオ" panose="020B0604030504040204" pitchFamily="50" charset="-128"/>
                <a:ea typeface="メイリオ" panose="020B0604030504040204" pitchFamily="50" charset="-128"/>
                <a:cs typeface="メイリオ" panose="020B0604030504040204" pitchFamily="50" charset="-128"/>
              </a:rPr>
              <a:t>P90</a:t>
            </a:r>
            <a:r>
              <a:rPr kumimoji="1" lang="ja-JP" altLang="en-US" sz="2800" b="1" dirty="0" smtClean="0">
                <a:latin typeface="メイリオ" panose="020B0604030504040204" pitchFamily="50" charset="-128"/>
                <a:ea typeface="メイリオ" panose="020B0604030504040204" pitchFamily="50" charset="-128"/>
                <a:cs typeface="メイリオ" panose="020B0604030504040204" pitchFamily="50" charset="-128"/>
              </a:rPr>
              <a:t>　図</a:t>
            </a:r>
            <a:r>
              <a:rPr kumimoji="1" lang="en-US" altLang="ja-JP" sz="2800" b="1" dirty="0" smtClean="0">
                <a:latin typeface="メイリオ" panose="020B0604030504040204" pitchFamily="50" charset="-128"/>
                <a:ea typeface="メイリオ" panose="020B0604030504040204" pitchFamily="50" charset="-128"/>
                <a:cs typeface="メイリオ" panose="020B0604030504040204" pitchFamily="50" charset="-128"/>
              </a:rPr>
              <a:t>4</a:t>
            </a:r>
            <a:r>
              <a:rPr kumimoji="1" lang="ja-JP" altLang="en-US" sz="2800" b="1"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en-US" altLang="ja-JP" sz="2800" b="1" dirty="0" smtClean="0">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sz="2800" b="1" dirty="0" smtClean="0">
                <a:latin typeface="メイリオ" panose="020B0604030504040204" pitchFamily="50" charset="-128"/>
                <a:ea typeface="メイリオ" panose="020B0604030504040204" pitchFamily="50" charset="-128"/>
                <a:cs typeface="メイリオ" panose="020B0604030504040204" pitchFamily="50" charset="-128"/>
              </a:rPr>
              <a:t>　集団浅慮の先行条件、症状、帰結</a:t>
            </a:r>
            <a:endParaRPr kumimoji="1" lang="ja-JP" altLang="en-US" sz="2800" b="1" dirty="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6" name="グループ化 5"/>
          <p:cNvGrpSpPr/>
          <p:nvPr/>
        </p:nvGrpSpPr>
        <p:grpSpPr>
          <a:xfrm>
            <a:off x="247102" y="2348880"/>
            <a:ext cx="2452690" cy="1008112"/>
            <a:chOff x="5647702" y="2276872"/>
            <a:chExt cx="2452690" cy="1008112"/>
          </a:xfrm>
        </p:grpSpPr>
        <p:sp>
          <p:nvSpPr>
            <p:cNvPr id="7" name="角丸四角形 6"/>
            <p:cNvSpPr/>
            <p:nvPr/>
          </p:nvSpPr>
          <p:spPr>
            <a:xfrm>
              <a:off x="5647702" y="2276872"/>
              <a:ext cx="2452690" cy="100811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ja-JP" altLang="en-US"/>
            </a:p>
          </p:txBody>
        </p:sp>
        <p:sp>
          <p:nvSpPr>
            <p:cNvPr id="8" name="テキスト ボックス 7"/>
            <p:cNvSpPr txBox="1"/>
            <p:nvPr/>
          </p:nvSpPr>
          <p:spPr>
            <a:xfrm>
              <a:off x="6204633" y="2596262"/>
              <a:ext cx="1338828" cy="369332"/>
            </a:xfrm>
            <a:prstGeom prst="rect">
              <a:avLst/>
            </a:prstGeom>
            <a:noFill/>
          </p:spPr>
          <p:txBody>
            <a:bodyPr wrap="none" rtlCol="0">
              <a:spAutoFit/>
            </a:bodyPr>
            <a:lstStyle/>
            <a:p>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高い凝集性</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9" name="グループ化 8"/>
          <p:cNvGrpSpPr/>
          <p:nvPr/>
        </p:nvGrpSpPr>
        <p:grpSpPr>
          <a:xfrm>
            <a:off x="247102" y="4149080"/>
            <a:ext cx="2452690" cy="1008112"/>
            <a:chOff x="5715292" y="2276872"/>
            <a:chExt cx="2452690" cy="1008112"/>
          </a:xfrm>
        </p:grpSpPr>
        <p:sp>
          <p:nvSpPr>
            <p:cNvPr id="10" name="角丸四角形 9"/>
            <p:cNvSpPr/>
            <p:nvPr/>
          </p:nvSpPr>
          <p:spPr>
            <a:xfrm>
              <a:off x="5715292" y="2276872"/>
              <a:ext cx="2452690" cy="100811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ja-JP" altLang="en-US"/>
            </a:p>
          </p:txBody>
        </p:sp>
        <p:sp>
          <p:nvSpPr>
            <p:cNvPr id="11" name="テキスト ボックス 10"/>
            <p:cNvSpPr txBox="1"/>
            <p:nvPr/>
          </p:nvSpPr>
          <p:spPr>
            <a:xfrm>
              <a:off x="5858385" y="2564904"/>
              <a:ext cx="2031325" cy="369332"/>
            </a:xfrm>
            <a:prstGeom prst="rect">
              <a:avLst/>
            </a:prstGeom>
            <a:noFill/>
          </p:spPr>
          <p:txBody>
            <a:bodyPr wrap="none" rtlCol="0">
              <a:spAutoFit/>
            </a:bodyPr>
            <a:lstStyle/>
            <a:p>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組織の構造的欠陥</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2" name="テキスト ボックス 1"/>
          <p:cNvSpPr txBox="1"/>
          <p:nvPr/>
        </p:nvSpPr>
        <p:spPr>
          <a:xfrm>
            <a:off x="827584" y="1556792"/>
            <a:ext cx="1107996" cy="369332"/>
          </a:xfrm>
          <a:prstGeom prst="rect">
            <a:avLst/>
          </a:prstGeom>
        </p:spPr>
        <p:style>
          <a:lnRef idx="2">
            <a:schemeClr val="accent3"/>
          </a:lnRef>
          <a:fillRef idx="1">
            <a:schemeClr val="lt1"/>
          </a:fillRef>
          <a:effectRef idx="0">
            <a:schemeClr val="accent3"/>
          </a:effectRef>
          <a:fontRef idx="minor">
            <a:schemeClr val="dk1"/>
          </a:fontRef>
        </p:style>
        <p:txBody>
          <a:bodyPr wrap="none" rtlCol="0">
            <a:spAutoFit/>
          </a:bodyPr>
          <a:lstStyle/>
          <a:p>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先行条件</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右矢印 2"/>
          <p:cNvSpPr/>
          <p:nvPr/>
        </p:nvSpPr>
        <p:spPr>
          <a:xfrm>
            <a:off x="2843808" y="3501008"/>
            <a:ext cx="576064" cy="432048"/>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a:off x="3635896" y="1556792"/>
            <a:ext cx="1800493" cy="369332"/>
          </a:xfrm>
          <a:prstGeom prst="rect">
            <a:avLst/>
          </a:prstGeom>
        </p:spPr>
        <p:style>
          <a:lnRef idx="2">
            <a:schemeClr val="accent5"/>
          </a:lnRef>
          <a:fillRef idx="1">
            <a:schemeClr val="lt1"/>
          </a:fillRef>
          <a:effectRef idx="0">
            <a:schemeClr val="accent5"/>
          </a:effectRef>
          <a:fontRef idx="minor">
            <a:schemeClr val="dk1"/>
          </a:fontRef>
        </p:style>
        <p:txBody>
          <a:bodyPr wrap="none" rtlCol="0">
            <a:spAutoFit/>
          </a:bodyPr>
          <a:lstStyle/>
          <a:p>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集団浅慮の症状</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17" name="グループ化 16"/>
          <p:cNvGrpSpPr/>
          <p:nvPr/>
        </p:nvGrpSpPr>
        <p:grpSpPr>
          <a:xfrm>
            <a:off x="3491880" y="2996952"/>
            <a:ext cx="2232248" cy="1224136"/>
            <a:chOff x="3707904" y="2924944"/>
            <a:chExt cx="2232248" cy="1224136"/>
          </a:xfrm>
        </p:grpSpPr>
        <p:sp>
          <p:nvSpPr>
            <p:cNvPr id="16" name="角丸四角形 15"/>
            <p:cNvSpPr/>
            <p:nvPr/>
          </p:nvSpPr>
          <p:spPr>
            <a:xfrm>
              <a:off x="3707904" y="2924944"/>
              <a:ext cx="2232248" cy="1224136"/>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a:p>
          </p:txBody>
        </p:sp>
        <p:sp>
          <p:nvSpPr>
            <p:cNvPr id="15" name="テキスト ボックス 14"/>
            <p:cNvSpPr txBox="1"/>
            <p:nvPr/>
          </p:nvSpPr>
          <p:spPr>
            <a:xfrm>
              <a:off x="3927961" y="3212976"/>
              <a:ext cx="1800493" cy="646331"/>
            </a:xfrm>
            <a:prstGeom prst="rect">
              <a:avLst/>
            </a:prstGeom>
            <a:noFill/>
          </p:spPr>
          <p:txBody>
            <a:bodyPr wrap="none" rtlCol="0">
              <a:spAutoFit/>
            </a:bodyPr>
            <a:lstStyle/>
            <a:p>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タイプ</a:t>
              </a:r>
              <a:r>
                <a:rPr kumimoji="1"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Ⅱ</a:t>
              </a:r>
            </a:p>
            <a:p>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閉鎖的な発想法</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19" name="右矢印 18"/>
          <p:cNvSpPr/>
          <p:nvPr/>
        </p:nvSpPr>
        <p:spPr>
          <a:xfrm>
            <a:off x="5868144" y="3501008"/>
            <a:ext cx="576064" cy="432048"/>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kumimoji="1" lang="ja-JP" altLang="en-US"/>
          </a:p>
        </p:txBody>
      </p:sp>
      <p:sp>
        <p:nvSpPr>
          <p:cNvPr id="20" name="テキスト ボックス 19"/>
          <p:cNvSpPr txBox="1"/>
          <p:nvPr/>
        </p:nvSpPr>
        <p:spPr>
          <a:xfrm>
            <a:off x="6516216" y="1569386"/>
            <a:ext cx="2262158" cy="646331"/>
          </a:xfrm>
          <a:prstGeom prst="rect">
            <a:avLst/>
          </a:prstGeom>
        </p:spPr>
        <p:style>
          <a:lnRef idx="2">
            <a:schemeClr val="accent6"/>
          </a:lnRef>
          <a:fillRef idx="1">
            <a:schemeClr val="lt1"/>
          </a:fillRef>
          <a:effectRef idx="0">
            <a:schemeClr val="accent6"/>
          </a:effectRef>
          <a:fontRef idx="minor">
            <a:schemeClr val="dk1"/>
          </a:fontRef>
        </p:style>
        <p:txBody>
          <a:bodyPr wrap="none" rtlCol="0">
            <a:spAutoFit/>
          </a:bodyPr>
          <a:lstStyle/>
          <a:p>
            <a:pPr algn="ctr"/>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欠陥のある意思決定</a:t>
            </a:r>
            <a:endParaRPr kumimoji="1"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の症状</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026" name="Picture 2" descr="http://substandard.sub.jp/picture/fujiya_02110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7102" y="135889"/>
            <a:ext cx="3299980" cy="563312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livedoor.blogimg.jp/okana20xx/imgs/7/4/74a49d4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9401" y="2348880"/>
            <a:ext cx="3900782" cy="292558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voicejapan2.heteml.jp/janjan/business/0701/0701158146/img/photo1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1520" y="4121641"/>
            <a:ext cx="3888432" cy="2580118"/>
          </a:xfrm>
          <a:prstGeom prst="rect">
            <a:avLst/>
          </a:prstGeom>
          <a:noFill/>
          <a:extLst>
            <a:ext uri="{909E8E84-426E-40DD-AFC4-6F175D3DCCD1}">
              <a14:hiddenFill xmlns:a14="http://schemas.microsoft.com/office/drawing/2010/main">
                <a:solidFill>
                  <a:srgbClr val="FFFFFF"/>
                </a:solidFill>
              </a14:hiddenFill>
            </a:ext>
          </a:extLst>
        </p:spPr>
      </p:pic>
      <p:grpSp>
        <p:nvGrpSpPr>
          <p:cNvPr id="21" name="グループ化 20"/>
          <p:cNvGrpSpPr/>
          <p:nvPr/>
        </p:nvGrpSpPr>
        <p:grpSpPr>
          <a:xfrm>
            <a:off x="6516216" y="3096399"/>
            <a:ext cx="2308518" cy="1124689"/>
            <a:chOff x="6660232" y="2880375"/>
            <a:chExt cx="2308518" cy="1124689"/>
          </a:xfrm>
        </p:grpSpPr>
        <p:sp>
          <p:nvSpPr>
            <p:cNvPr id="13" name="角丸四角形 12"/>
            <p:cNvSpPr/>
            <p:nvPr/>
          </p:nvSpPr>
          <p:spPr>
            <a:xfrm>
              <a:off x="6660232" y="2880375"/>
              <a:ext cx="2308518" cy="1124689"/>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kumimoji="1" lang="ja-JP" altLang="en-US"/>
            </a:p>
          </p:txBody>
        </p:sp>
        <p:sp>
          <p:nvSpPr>
            <p:cNvPr id="12" name="テキスト ボックス 11"/>
            <p:cNvSpPr txBox="1"/>
            <p:nvPr/>
          </p:nvSpPr>
          <p:spPr>
            <a:xfrm>
              <a:off x="6696236" y="3140968"/>
              <a:ext cx="2236510" cy="584775"/>
            </a:xfrm>
            <a:prstGeom prst="rect">
              <a:avLst/>
            </a:prstGeom>
            <a:noFill/>
          </p:spPr>
          <p:txBody>
            <a:bodyPr wrap="none" rtlCol="0">
              <a:spAutoFit/>
            </a:bodyPr>
            <a:lstStyle/>
            <a:p>
              <a:r>
                <a:rPr kumimoji="1"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手元にある情報を都合</a:t>
              </a:r>
              <a:endPar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よく選択的に処理する</a:t>
              </a:r>
              <a:endPar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p:txBody>
        </p:sp>
      </p:grpSp>
    </p:spTree>
    <p:extLst>
      <p:ext uri="{BB962C8B-B14F-4D97-AF65-F5344CB8AC3E}">
        <p14:creationId xmlns:p14="http://schemas.microsoft.com/office/powerpoint/2010/main" val="33538083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1026"/>
                                        </p:tgtEl>
                                        <p:attrNameLst>
                                          <p:attrName>style.visibility</p:attrName>
                                        </p:attrNameLst>
                                      </p:cBhvr>
                                      <p:to>
                                        <p:strVal val="visible"/>
                                      </p:to>
                                    </p:set>
                                    <p:animEffect transition="in" filter="fade">
                                      <p:cBhvr>
                                        <p:cTn id="15" dur="1000"/>
                                        <p:tgtEl>
                                          <p:spTgt spid="1026"/>
                                        </p:tgtEl>
                                      </p:cBhvr>
                                    </p:animEffect>
                                    <p:anim calcmode="lin" valueType="num">
                                      <p:cBhvr>
                                        <p:cTn id="16" dur="1000" fill="hold"/>
                                        <p:tgtEl>
                                          <p:spTgt spid="1026"/>
                                        </p:tgtEl>
                                        <p:attrNameLst>
                                          <p:attrName>ppt_x</p:attrName>
                                        </p:attrNameLst>
                                      </p:cBhvr>
                                      <p:tavLst>
                                        <p:tav tm="0">
                                          <p:val>
                                            <p:strVal val="#ppt_x"/>
                                          </p:val>
                                        </p:tav>
                                        <p:tav tm="100000">
                                          <p:val>
                                            <p:strVal val="#ppt_x"/>
                                          </p:val>
                                        </p:tav>
                                      </p:tavLst>
                                    </p:anim>
                                    <p:anim calcmode="lin" valueType="num">
                                      <p:cBhvr>
                                        <p:cTn id="17"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30"/>
                                        </p:tgtEl>
                                        <p:attrNameLst>
                                          <p:attrName>style.visibility</p:attrName>
                                        </p:attrNameLst>
                                      </p:cBhvr>
                                      <p:to>
                                        <p:strVal val="visible"/>
                                      </p:to>
                                    </p:set>
                                    <p:animEffect transition="in" filter="fade">
                                      <p:cBhvr>
                                        <p:cTn id="22" dur="500"/>
                                        <p:tgtEl>
                                          <p:spTgt spid="103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28"/>
                                        </p:tgtEl>
                                        <p:attrNameLst>
                                          <p:attrName>style.visibility</p:attrName>
                                        </p:attrNameLst>
                                      </p:cBhvr>
                                      <p:to>
                                        <p:strVal val="visible"/>
                                      </p:to>
                                    </p:set>
                                    <p:animEffect transition="in" filter="fade">
                                      <p:cBhvr>
                                        <p:cTn id="27" dur="500"/>
                                        <p:tgtEl>
                                          <p:spTgt spid="1028"/>
                                        </p:tgtEl>
                                      </p:cBhvr>
                                    </p:animEffect>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1000"/>
                                        <p:tgtEl>
                                          <p:spTgt spid="21"/>
                                        </p:tgtEl>
                                      </p:cBhvr>
                                    </p:animEffect>
                                    <p:anim calcmode="lin" valueType="num">
                                      <p:cBhvr>
                                        <p:cTn id="33" dur="1000" fill="hold"/>
                                        <p:tgtEl>
                                          <p:spTgt spid="21"/>
                                        </p:tgtEl>
                                        <p:attrNameLst>
                                          <p:attrName>ppt_x</p:attrName>
                                        </p:attrNameLst>
                                      </p:cBhvr>
                                      <p:tavLst>
                                        <p:tav tm="0">
                                          <p:val>
                                            <p:strVal val="#ppt_x"/>
                                          </p:val>
                                        </p:tav>
                                        <p:tav tm="100000">
                                          <p:val>
                                            <p:strVal val="#ppt_x"/>
                                          </p:val>
                                        </p:tav>
                                      </p:tavLst>
                                    </p:anim>
                                    <p:anim calcmode="lin" valueType="num">
                                      <p:cBhvr>
                                        <p:cTn id="34"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0" presetClass="exit" presetSubtype="0" fill="hold" nodeType="clickEffect">
                                  <p:stCondLst>
                                    <p:cond delay="0"/>
                                  </p:stCondLst>
                                  <p:childTnLst>
                                    <p:animEffect transition="out" filter="fade">
                                      <p:cBhvr>
                                        <p:cTn id="38" dur="500"/>
                                        <p:tgtEl>
                                          <p:spTgt spid="1026"/>
                                        </p:tgtEl>
                                      </p:cBhvr>
                                    </p:animEffect>
                                    <p:set>
                                      <p:cBhvr>
                                        <p:cTn id="39" dur="1" fill="hold">
                                          <p:stCondLst>
                                            <p:cond delay="499"/>
                                          </p:stCondLst>
                                        </p:cTn>
                                        <p:tgtEl>
                                          <p:spTgt spid="1026"/>
                                        </p:tgtEl>
                                        <p:attrNameLst>
                                          <p:attrName>style.visibility</p:attrName>
                                        </p:attrNameLst>
                                      </p:cBhvr>
                                      <p:to>
                                        <p:strVal val="hidden"/>
                                      </p:to>
                                    </p:set>
                                  </p:childTnLst>
                                </p:cTn>
                              </p:par>
                              <p:par>
                                <p:cTn id="40" presetID="10" presetClass="exit" presetSubtype="0" fill="hold" nodeType="withEffect">
                                  <p:stCondLst>
                                    <p:cond delay="0"/>
                                  </p:stCondLst>
                                  <p:childTnLst>
                                    <p:animEffect transition="out" filter="fade">
                                      <p:cBhvr>
                                        <p:cTn id="41" dur="500"/>
                                        <p:tgtEl>
                                          <p:spTgt spid="1030"/>
                                        </p:tgtEl>
                                      </p:cBhvr>
                                    </p:animEffect>
                                    <p:set>
                                      <p:cBhvr>
                                        <p:cTn id="42" dur="1" fill="hold">
                                          <p:stCondLst>
                                            <p:cond delay="499"/>
                                          </p:stCondLst>
                                        </p:cTn>
                                        <p:tgtEl>
                                          <p:spTgt spid="1030"/>
                                        </p:tgtEl>
                                        <p:attrNameLst>
                                          <p:attrName>style.visibility</p:attrName>
                                        </p:attrNameLst>
                                      </p:cBhvr>
                                      <p:to>
                                        <p:strVal val="hidden"/>
                                      </p:to>
                                    </p:set>
                                  </p:childTnLst>
                                </p:cTn>
                              </p:par>
                              <p:par>
                                <p:cTn id="43" presetID="10" presetClass="exit" presetSubtype="0" fill="hold" nodeType="withEffect">
                                  <p:stCondLst>
                                    <p:cond delay="0"/>
                                  </p:stCondLst>
                                  <p:childTnLst>
                                    <p:animEffect transition="out" filter="fade">
                                      <p:cBhvr>
                                        <p:cTn id="44" dur="500"/>
                                        <p:tgtEl>
                                          <p:spTgt spid="1028"/>
                                        </p:tgtEl>
                                      </p:cBhvr>
                                    </p:animEffect>
                                    <p:set>
                                      <p:cBhvr>
                                        <p:cTn id="45" dur="1" fill="hold">
                                          <p:stCondLst>
                                            <p:cond delay="499"/>
                                          </p:stCondLst>
                                        </p:cTn>
                                        <p:tgtEl>
                                          <p:spTgt spid="102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線コネクタ 3"/>
          <p:cNvCxnSpPr/>
          <p:nvPr/>
        </p:nvCxnSpPr>
        <p:spPr>
          <a:xfrm>
            <a:off x="0" y="836712"/>
            <a:ext cx="9144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 name="テキスト ボックス 4"/>
          <p:cNvSpPr txBox="1"/>
          <p:nvPr/>
        </p:nvSpPr>
        <p:spPr>
          <a:xfrm>
            <a:off x="367692" y="251937"/>
            <a:ext cx="8228535" cy="523220"/>
          </a:xfrm>
          <a:prstGeom prst="rect">
            <a:avLst/>
          </a:prstGeom>
          <a:noFill/>
        </p:spPr>
        <p:txBody>
          <a:bodyPr wrap="none" rtlCol="0">
            <a:spAutoFit/>
          </a:bodyPr>
          <a:lstStyle/>
          <a:p>
            <a:r>
              <a:rPr kumimoji="1" lang="en-US" altLang="ja-JP" sz="2800" b="1" dirty="0" smtClean="0">
                <a:latin typeface="メイリオ" panose="020B0604030504040204" pitchFamily="50" charset="-128"/>
                <a:ea typeface="メイリオ" panose="020B0604030504040204" pitchFamily="50" charset="-128"/>
                <a:cs typeface="メイリオ" panose="020B0604030504040204" pitchFamily="50" charset="-128"/>
              </a:rPr>
              <a:t>P90</a:t>
            </a:r>
            <a:r>
              <a:rPr kumimoji="1" lang="ja-JP" altLang="en-US" sz="2800" b="1" dirty="0" smtClean="0">
                <a:latin typeface="メイリオ" panose="020B0604030504040204" pitchFamily="50" charset="-128"/>
                <a:ea typeface="メイリオ" panose="020B0604030504040204" pitchFamily="50" charset="-128"/>
                <a:cs typeface="メイリオ" panose="020B0604030504040204" pitchFamily="50" charset="-128"/>
              </a:rPr>
              <a:t>　図</a:t>
            </a:r>
            <a:r>
              <a:rPr kumimoji="1" lang="en-US" altLang="ja-JP" sz="2800" b="1" dirty="0" smtClean="0">
                <a:latin typeface="メイリオ" panose="020B0604030504040204" pitchFamily="50" charset="-128"/>
                <a:ea typeface="メイリオ" panose="020B0604030504040204" pitchFamily="50" charset="-128"/>
                <a:cs typeface="メイリオ" panose="020B0604030504040204" pitchFamily="50" charset="-128"/>
              </a:rPr>
              <a:t>4</a:t>
            </a:r>
            <a:r>
              <a:rPr kumimoji="1" lang="ja-JP" altLang="en-US" sz="2800" b="1"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en-US" altLang="ja-JP" sz="2800" b="1" dirty="0" smtClean="0">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sz="2800" b="1" dirty="0" smtClean="0">
                <a:latin typeface="メイリオ" panose="020B0604030504040204" pitchFamily="50" charset="-128"/>
                <a:ea typeface="メイリオ" panose="020B0604030504040204" pitchFamily="50" charset="-128"/>
                <a:cs typeface="メイリオ" panose="020B0604030504040204" pitchFamily="50" charset="-128"/>
              </a:rPr>
              <a:t>　集団浅慮の先行条件、症状、帰結</a:t>
            </a:r>
            <a:endParaRPr kumimoji="1" lang="ja-JP" altLang="en-US" sz="2800" b="1" dirty="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6" name="グループ化 5"/>
          <p:cNvGrpSpPr/>
          <p:nvPr/>
        </p:nvGrpSpPr>
        <p:grpSpPr>
          <a:xfrm>
            <a:off x="247102" y="2348880"/>
            <a:ext cx="2452690" cy="1008112"/>
            <a:chOff x="5647702" y="2276872"/>
            <a:chExt cx="2452690" cy="1008112"/>
          </a:xfrm>
        </p:grpSpPr>
        <p:sp>
          <p:nvSpPr>
            <p:cNvPr id="7" name="角丸四角形 6"/>
            <p:cNvSpPr/>
            <p:nvPr/>
          </p:nvSpPr>
          <p:spPr>
            <a:xfrm>
              <a:off x="5647702" y="2276872"/>
              <a:ext cx="2452690" cy="100811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ja-JP" altLang="en-US"/>
            </a:p>
          </p:txBody>
        </p:sp>
        <p:sp>
          <p:nvSpPr>
            <p:cNvPr id="8" name="テキスト ボックス 7"/>
            <p:cNvSpPr txBox="1"/>
            <p:nvPr/>
          </p:nvSpPr>
          <p:spPr>
            <a:xfrm>
              <a:off x="6204633" y="2596262"/>
              <a:ext cx="1338828" cy="369332"/>
            </a:xfrm>
            <a:prstGeom prst="rect">
              <a:avLst/>
            </a:prstGeom>
            <a:noFill/>
          </p:spPr>
          <p:txBody>
            <a:bodyPr wrap="none" rtlCol="0">
              <a:spAutoFit/>
            </a:bodyPr>
            <a:lstStyle/>
            <a:p>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高い凝集性</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9" name="グループ化 8"/>
          <p:cNvGrpSpPr/>
          <p:nvPr/>
        </p:nvGrpSpPr>
        <p:grpSpPr>
          <a:xfrm>
            <a:off x="247102" y="4149080"/>
            <a:ext cx="2452690" cy="1008112"/>
            <a:chOff x="5715292" y="2276872"/>
            <a:chExt cx="2452690" cy="1008112"/>
          </a:xfrm>
        </p:grpSpPr>
        <p:sp>
          <p:nvSpPr>
            <p:cNvPr id="10" name="角丸四角形 9"/>
            <p:cNvSpPr/>
            <p:nvPr/>
          </p:nvSpPr>
          <p:spPr>
            <a:xfrm>
              <a:off x="5715292" y="2276872"/>
              <a:ext cx="2452690" cy="100811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ja-JP" altLang="en-US"/>
            </a:p>
          </p:txBody>
        </p:sp>
        <p:sp>
          <p:nvSpPr>
            <p:cNvPr id="11" name="テキスト ボックス 10"/>
            <p:cNvSpPr txBox="1"/>
            <p:nvPr/>
          </p:nvSpPr>
          <p:spPr>
            <a:xfrm>
              <a:off x="5858385" y="2564904"/>
              <a:ext cx="2031325" cy="369332"/>
            </a:xfrm>
            <a:prstGeom prst="rect">
              <a:avLst/>
            </a:prstGeom>
            <a:noFill/>
          </p:spPr>
          <p:txBody>
            <a:bodyPr wrap="none" rtlCol="0">
              <a:spAutoFit/>
            </a:bodyPr>
            <a:lstStyle/>
            <a:p>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組織の構造的欠陥</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2" name="テキスト ボックス 1"/>
          <p:cNvSpPr txBox="1"/>
          <p:nvPr/>
        </p:nvSpPr>
        <p:spPr>
          <a:xfrm>
            <a:off x="827584" y="1556792"/>
            <a:ext cx="1107996" cy="369332"/>
          </a:xfrm>
          <a:prstGeom prst="rect">
            <a:avLst/>
          </a:prstGeom>
        </p:spPr>
        <p:style>
          <a:lnRef idx="2">
            <a:schemeClr val="accent3"/>
          </a:lnRef>
          <a:fillRef idx="1">
            <a:schemeClr val="lt1"/>
          </a:fillRef>
          <a:effectRef idx="0">
            <a:schemeClr val="accent3"/>
          </a:effectRef>
          <a:fontRef idx="minor">
            <a:schemeClr val="dk1"/>
          </a:fontRef>
        </p:style>
        <p:txBody>
          <a:bodyPr wrap="none" rtlCol="0">
            <a:spAutoFit/>
          </a:bodyPr>
          <a:lstStyle/>
          <a:p>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先行条件</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右矢印 2"/>
          <p:cNvSpPr/>
          <p:nvPr/>
        </p:nvSpPr>
        <p:spPr>
          <a:xfrm>
            <a:off x="2843808" y="3501008"/>
            <a:ext cx="576064" cy="432048"/>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a:off x="3635896" y="1556792"/>
            <a:ext cx="1800493" cy="369332"/>
          </a:xfrm>
          <a:prstGeom prst="rect">
            <a:avLst/>
          </a:prstGeom>
        </p:spPr>
        <p:style>
          <a:lnRef idx="2">
            <a:schemeClr val="accent5"/>
          </a:lnRef>
          <a:fillRef idx="1">
            <a:schemeClr val="lt1"/>
          </a:fillRef>
          <a:effectRef idx="0">
            <a:schemeClr val="accent5"/>
          </a:effectRef>
          <a:fontRef idx="minor">
            <a:schemeClr val="dk1"/>
          </a:fontRef>
        </p:style>
        <p:txBody>
          <a:bodyPr wrap="none" rtlCol="0">
            <a:spAutoFit/>
          </a:bodyPr>
          <a:lstStyle/>
          <a:p>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集団浅慮の症状</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17" name="グループ化 16"/>
          <p:cNvGrpSpPr/>
          <p:nvPr/>
        </p:nvGrpSpPr>
        <p:grpSpPr>
          <a:xfrm>
            <a:off x="3491880" y="2996952"/>
            <a:ext cx="2232248" cy="1224136"/>
            <a:chOff x="3707904" y="2924944"/>
            <a:chExt cx="2232248" cy="1224136"/>
          </a:xfrm>
        </p:grpSpPr>
        <p:sp>
          <p:nvSpPr>
            <p:cNvPr id="16" name="角丸四角形 15"/>
            <p:cNvSpPr/>
            <p:nvPr/>
          </p:nvSpPr>
          <p:spPr>
            <a:xfrm>
              <a:off x="3707904" y="2924944"/>
              <a:ext cx="2232248" cy="1224136"/>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a:p>
          </p:txBody>
        </p:sp>
        <p:sp>
          <p:nvSpPr>
            <p:cNvPr id="15" name="テキスト ボックス 14"/>
            <p:cNvSpPr txBox="1"/>
            <p:nvPr/>
          </p:nvSpPr>
          <p:spPr>
            <a:xfrm>
              <a:off x="3927961" y="3212976"/>
              <a:ext cx="1800493" cy="646331"/>
            </a:xfrm>
            <a:prstGeom prst="rect">
              <a:avLst/>
            </a:prstGeom>
            <a:noFill/>
          </p:spPr>
          <p:txBody>
            <a:bodyPr wrap="none" rtlCol="0">
              <a:spAutoFit/>
            </a:bodyPr>
            <a:lstStyle/>
            <a:p>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タイプ</a:t>
              </a:r>
              <a:r>
                <a:rPr kumimoji="1"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Ⅱ</a:t>
              </a:r>
            </a:p>
            <a:p>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閉鎖的な発想法</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19" name="右矢印 18"/>
          <p:cNvSpPr/>
          <p:nvPr/>
        </p:nvSpPr>
        <p:spPr>
          <a:xfrm>
            <a:off x="5868144" y="3501008"/>
            <a:ext cx="576064" cy="432048"/>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kumimoji="1" lang="ja-JP" altLang="en-US"/>
          </a:p>
        </p:txBody>
      </p:sp>
      <p:sp>
        <p:nvSpPr>
          <p:cNvPr id="20" name="テキスト ボックス 19"/>
          <p:cNvSpPr txBox="1"/>
          <p:nvPr/>
        </p:nvSpPr>
        <p:spPr>
          <a:xfrm>
            <a:off x="6516216" y="1569386"/>
            <a:ext cx="2262158" cy="646331"/>
          </a:xfrm>
          <a:prstGeom prst="rect">
            <a:avLst/>
          </a:prstGeom>
        </p:spPr>
        <p:style>
          <a:lnRef idx="2">
            <a:schemeClr val="accent6"/>
          </a:lnRef>
          <a:fillRef idx="1">
            <a:schemeClr val="lt1"/>
          </a:fillRef>
          <a:effectRef idx="0">
            <a:schemeClr val="accent6"/>
          </a:effectRef>
          <a:fontRef idx="minor">
            <a:schemeClr val="dk1"/>
          </a:fontRef>
        </p:style>
        <p:txBody>
          <a:bodyPr wrap="none" rtlCol="0">
            <a:spAutoFit/>
          </a:bodyPr>
          <a:lstStyle/>
          <a:p>
            <a:pPr algn="ctr"/>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欠陥のある意思決定</a:t>
            </a:r>
            <a:endParaRPr kumimoji="1"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の症状</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21" name="グループ化 20"/>
          <p:cNvGrpSpPr/>
          <p:nvPr/>
        </p:nvGrpSpPr>
        <p:grpSpPr>
          <a:xfrm>
            <a:off x="6516216" y="3096399"/>
            <a:ext cx="2308518" cy="1124689"/>
            <a:chOff x="6660232" y="2880375"/>
            <a:chExt cx="2308518" cy="1124689"/>
          </a:xfrm>
        </p:grpSpPr>
        <p:sp>
          <p:nvSpPr>
            <p:cNvPr id="13" name="角丸四角形 12"/>
            <p:cNvSpPr/>
            <p:nvPr/>
          </p:nvSpPr>
          <p:spPr>
            <a:xfrm>
              <a:off x="6660232" y="2880375"/>
              <a:ext cx="2308518" cy="1124689"/>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kumimoji="1" lang="ja-JP" altLang="en-US"/>
            </a:p>
          </p:txBody>
        </p:sp>
        <p:sp>
          <p:nvSpPr>
            <p:cNvPr id="12" name="テキスト ボックス 11"/>
            <p:cNvSpPr txBox="1"/>
            <p:nvPr/>
          </p:nvSpPr>
          <p:spPr>
            <a:xfrm>
              <a:off x="6696236" y="3140968"/>
              <a:ext cx="2236510" cy="584775"/>
            </a:xfrm>
            <a:prstGeom prst="rect">
              <a:avLst/>
            </a:prstGeom>
            <a:noFill/>
          </p:spPr>
          <p:txBody>
            <a:bodyPr wrap="none" rtlCol="0">
              <a:spAutoFit/>
            </a:bodyPr>
            <a:lstStyle/>
            <a:p>
              <a:r>
                <a:rPr kumimoji="1"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手元にある情報を都合</a:t>
              </a:r>
              <a:endPar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よく選択的に処理する</a:t>
              </a:r>
              <a:endPar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24" name="右矢印 23"/>
          <p:cNvSpPr/>
          <p:nvPr/>
        </p:nvSpPr>
        <p:spPr>
          <a:xfrm rot="5400000">
            <a:off x="7382443" y="4437112"/>
            <a:ext cx="576064" cy="432048"/>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5868144" y="5085184"/>
            <a:ext cx="3131840" cy="864096"/>
            <a:chOff x="6012160" y="5445224"/>
            <a:chExt cx="3131840" cy="864096"/>
          </a:xfrm>
        </p:grpSpPr>
        <p:sp>
          <p:nvSpPr>
            <p:cNvPr id="22" name="角丸四角形 21"/>
            <p:cNvSpPr/>
            <p:nvPr/>
          </p:nvSpPr>
          <p:spPr>
            <a:xfrm>
              <a:off x="6012160" y="5445224"/>
              <a:ext cx="3131840" cy="864096"/>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kumimoji="1" lang="ja-JP" altLang="en-US"/>
            </a:p>
          </p:txBody>
        </p:sp>
        <p:sp>
          <p:nvSpPr>
            <p:cNvPr id="18" name="テキスト ボックス 17"/>
            <p:cNvSpPr txBox="1"/>
            <p:nvPr/>
          </p:nvSpPr>
          <p:spPr>
            <a:xfrm>
              <a:off x="6129606" y="5690256"/>
              <a:ext cx="2954655" cy="369332"/>
            </a:xfrm>
            <a:prstGeom prst="rect">
              <a:avLst/>
            </a:prstGeom>
            <a:noFill/>
          </p:spPr>
          <p:txBody>
            <a:bodyPr wrap="none" rtlCol="0">
              <a:spAutoFit/>
            </a:bodyPr>
            <a:lstStyle/>
            <a:p>
              <a:r>
                <a:rPr lang="ja-JP" altLang="en-US"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成果が生まれる確率の低下</a:t>
              </a:r>
              <a:endParaRPr kumimoji="1" lang="ja-JP" altLang="en-US"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Tree>
    <p:extLst>
      <p:ext uri="{BB962C8B-B14F-4D97-AF65-F5344CB8AC3E}">
        <p14:creationId xmlns:p14="http://schemas.microsoft.com/office/powerpoint/2010/main" val="4269638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down)">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anim calcmode="lin" valueType="num">
                                      <p:cBhvr>
                                        <p:cTn id="13" dur="1000" fill="hold"/>
                                        <p:tgtEl>
                                          <p:spTgt spid="23"/>
                                        </p:tgtEl>
                                        <p:attrNameLst>
                                          <p:attrName>ppt_x</p:attrName>
                                        </p:attrNameLst>
                                      </p:cBhvr>
                                      <p:tavLst>
                                        <p:tav tm="0">
                                          <p:val>
                                            <p:strVal val="#ppt_x"/>
                                          </p:val>
                                        </p:tav>
                                        <p:tav tm="100000">
                                          <p:val>
                                            <p:strVal val="#ppt_x"/>
                                          </p:val>
                                        </p:tav>
                                      </p:tavLst>
                                    </p:anim>
                                    <p:anim calcmode="lin" valueType="num">
                                      <p:cBhvr>
                                        <p:cTn id="14"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908807" y="1124744"/>
            <a:ext cx="7326387" cy="769441"/>
          </a:xfrm>
          <a:prstGeom prst="rect">
            <a:avLst/>
          </a:prstGeom>
          <a:ln>
            <a:solidFill>
              <a:schemeClr val="bg1"/>
            </a:solidFill>
          </a:ln>
        </p:spPr>
        <p:style>
          <a:lnRef idx="2">
            <a:schemeClr val="accent1"/>
          </a:lnRef>
          <a:fillRef idx="1">
            <a:schemeClr val="lt1"/>
          </a:fillRef>
          <a:effectRef idx="0">
            <a:schemeClr val="accent1"/>
          </a:effectRef>
          <a:fontRef idx="minor">
            <a:schemeClr val="dk1"/>
          </a:fontRef>
        </p:style>
        <p:txBody>
          <a:bodyPr wrap="square">
            <a:spAutoFit/>
          </a:bodyPr>
          <a:lstStyle/>
          <a:p>
            <a:pPr algn="just">
              <a:spcAft>
                <a:spcPts val="0"/>
              </a:spcAft>
            </a:pPr>
            <a:r>
              <a:rPr lang="ja-JP" altLang="en-US" sz="2200" kern="1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ja-JP" sz="2100" kern="100" dirty="0" smtClean="0">
                <a:effectLst/>
                <a:latin typeface="メイリオ" panose="020B0604030504040204" pitchFamily="50" charset="-128"/>
                <a:ea typeface="メイリオ" panose="020B0604030504040204" pitchFamily="50" charset="-128"/>
                <a:cs typeface="メイリオ" panose="020B0604030504040204" pitchFamily="50" charset="-128"/>
              </a:rPr>
              <a:t>藤井氏は問題発覚後、引責辞任を表明。１月２２日に</a:t>
            </a:r>
            <a:endParaRPr lang="en-US" altLang="ja-JP" sz="2100" kern="100" dirty="0" smtClean="0">
              <a:effectLst/>
              <a:latin typeface="メイリオ" panose="020B0604030504040204" pitchFamily="50" charset="-128"/>
              <a:ea typeface="メイリオ" panose="020B0604030504040204" pitchFamily="50" charset="-128"/>
              <a:cs typeface="メイリオ" panose="020B0604030504040204" pitchFamily="50" charset="-128"/>
            </a:endParaRPr>
          </a:p>
          <a:p>
            <a:pPr algn="just">
              <a:spcAft>
                <a:spcPts val="0"/>
              </a:spcAft>
            </a:pPr>
            <a:r>
              <a:rPr lang="ja-JP" altLang="ja-JP" sz="2100" kern="100" dirty="0" smtClean="0">
                <a:effectLst/>
                <a:latin typeface="メイリオ" panose="020B0604030504040204" pitchFamily="50" charset="-128"/>
                <a:ea typeface="メイリオ" panose="020B0604030504040204" pitchFamily="50" charset="-128"/>
                <a:cs typeface="メイリオ" panose="020B0604030504040204" pitchFamily="50" charset="-128"/>
              </a:rPr>
              <a:t>後任社長に</a:t>
            </a:r>
            <a:r>
              <a:rPr lang="ja-JP" altLang="ja-JP" sz="2100" b="1" u="sng" kern="100" dirty="0" smtClean="0">
                <a:effectLst/>
                <a:latin typeface="メイリオ" panose="020B0604030504040204" pitchFamily="50" charset="-128"/>
                <a:ea typeface="メイリオ" panose="020B0604030504040204" pitchFamily="50" charset="-128"/>
                <a:cs typeface="メイリオ" panose="020B0604030504040204" pitchFamily="50" charset="-128"/>
              </a:rPr>
              <a:t>創業家以外では初めて</a:t>
            </a:r>
            <a:r>
              <a:rPr lang="en-US" altLang="ja-JP" sz="2100" b="1" u="sng" kern="100" dirty="0" smtClean="0">
                <a:effectLst/>
                <a:latin typeface="メイリオ" panose="020B0604030504040204" pitchFamily="50" charset="-128"/>
                <a:ea typeface="メイリオ" panose="020B0604030504040204" pitchFamily="50" charset="-128"/>
                <a:cs typeface="メイリオ" panose="020B0604030504040204" pitchFamily="50" charset="-128"/>
              </a:rPr>
              <a:t> </a:t>
            </a:r>
            <a:r>
              <a:rPr lang="ja-JP" altLang="ja-JP" sz="2100" b="1" u="sng" kern="100" dirty="0" smtClean="0">
                <a:effectLst/>
                <a:latin typeface="メイリオ" panose="020B0604030504040204" pitchFamily="50" charset="-128"/>
                <a:ea typeface="メイリオ" panose="020B0604030504040204" pitchFamily="50" charset="-128"/>
                <a:cs typeface="メイリオ" panose="020B0604030504040204" pitchFamily="50" charset="-128"/>
              </a:rPr>
              <a:t>桜井康文氏が就任した。</a:t>
            </a:r>
            <a:endParaRPr lang="ja-JP" altLang="ja-JP" sz="2100" kern="100" dirty="0">
              <a:effectLst/>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3" name="直線コネクタ 2"/>
          <p:cNvCxnSpPr/>
          <p:nvPr/>
        </p:nvCxnSpPr>
        <p:spPr>
          <a:xfrm>
            <a:off x="0" y="836712"/>
            <a:ext cx="9144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 name="テキスト ボックス 3"/>
          <p:cNvSpPr txBox="1"/>
          <p:nvPr/>
        </p:nvSpPr>
        <p:spPr>
          <a:xfrm>
            <a:off x="367692" y="251937"/>
            <a:ext cx="3057247" cy="584775"/>
          </a:xfrm>
          <a:prstGeom prst="rect">
            <a:avLst/>
          </a:prstGeom>
          <a:noFill/>
        </p:spPr>
        <p:txBody>
          <a:bodyPr wrap="none" rtlCol="0">
            <a:spAutoFit/>
          </a:bodyPr>
          <a:lstStyle/>
          <a:p>
            <a:r>
              <a:rPr kumimoji="1" lang="ja-JP" altLang="en-US" sz="3200" b="1" dirty="0" smtClean="0">
                <a:latin typeface="メイリオ" panose="020B0604030504040204" pitchFamily="50" charset="-128"/>
                <a:ea typeface="メイリオ" panose="020B0604030504040204" pitchFamily="50" charset="-128"/>
                <a:cs typeface="メイリオ" panose="020B0604030504040204" pitchFamily="50" charset="-128"/>
              </a:rPr>
              <a:t>不祥事後の対処</a:t>
            </a:r>
            <a:endParaRPr kumimoji="1"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1988840"/>
            <a:ext cx="7019925" cy="2724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0" name="グループ化 9"/>
          <p:cNvGrpSpPr/>
          <p:nvPr/>
        </p:nvGrpSpPr>
        <p:grpSpPr>
          <a:xfrm>
            <a:off x="539552" y="5229200"/>
            <a:ext cx="8064896" cy="864096"/>
            <a:chOff x="539552" y="5877272"/>
            <a:chExt cx="8064896" cy="864096"/>
          </a:xfrm>
        </p:grpSpPr>
        <p:sp>
          <p:nvSpPr>
            <p:cNvPr id="11" name="正方形/長方形 10"/>
            <p:cNvSpPr/>
            <p:nvPr/>
          </p:nvSpPr>
          <p:spPr>
            <a:xfrm>
              <a:off x="539552" y="5877272"/>
              <a:ext cx="8064896" cy="864096"/>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950297" y="6074132"/>
              <a:ext cx="7366119" cy="523220"/>
            </a:xfrm>
            <a:prstGeom prst="rect">
              <a:avLst/>
            </a:prstGeom>
            <a:solidFill>
              <a:srgbClr val="0070C0"/>
            </a:solidFill>
          </p:spPr>
          <p:txBody>
            <a:bodyPr wrap="none" rtlCol="0">
              <a:spAutoFit/>
            </a:bodyPr>
            <a:lstStyle/>
            <a:p>
              <a:r>
                <a:rPr kumimoji="1" lang="ja-JP" altLang="en-US" sz="28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同族経営からの脱却！新しい経営体制へ！！</a:t>
              </a:r>
              <a:endParaRPr kumimoji="1" lang="ja-JP" altLang="en-US" sz="28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Tree>
    <p:extLst>
      <p:ext uri="{BB962C8B-B14F-4D97-AF65-F5344CB8AC3E}">
        <p14:creationId xmlns:p14="http://schemas.microsoft.com/office/powerpoint/2010/main" val="90422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098"/>
                                        </p:tgtEl>
                                        <p:attrNameLst>
                                          <p:attrName>style.visibility</p:attrName>
                                        </p:attrNameLst>
                                      </p:cBhvr>
                                      <p:to>
                                        <p:strVal val="visible"/>
                                      </p:to>
                                    </p:set>
                                    <p:animEffect transition="in" filter="fade">
                                      <p:cBhvr>
                                        <p:cTn id="12" dur="1000"/>
                                        <p:tgtEl>
                                          <p:spTgt spid="4098"/>
                                        </p:tgtEl>
                                      </p:cBhvr>
                                    </p:animEffect>
                                    <p:anim calcmode="lin" valueType="num">
                                      <p:cBhvr>
                                        <p:cTn id="13" dur="1000" fill="hold"/>
                                        <p:tgtEl>
                                          <p:spTgt spid="4098"/>
                                        </p:tgtEl>
                                        <p:attrNameLst>
                                          <p:attrName>ppt_x</p:attrName>
                                        </p:attrNameLst>
                                      </p:cBhvr>
                                      <p:tavLst>
                                        <p:tav tm="0">
                                          <p:val>
                                            <p:strVal val="#ppt_x"/>
                                          </p:val>
                                        </p:tav>
                                        <p:tav tm="100000">
                                          <p:val>
                                            <p:strVal val="#ppt_x"/>
                                          </p:val>
                                        </p:tav>
                                      </p:tavLst>
                                    </p:anim>
                                    <p:anim calcmode="lin" valueType="num">
                                      <p:cBhvr>
                                        <p:cTn id="14" dur="1000" fill="hold"/>
                                        <p:tgtEl>
                                          <p:spTgt spid="4098"/>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barn(inVertical)">
                                      <p:cBhvr>
                                        <p:cTn id="1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線コネクタ 1"/>
          <p:cNvCxnSpPr/>
          <p:nvPr/>
        </p:nvCxnSpPr>
        <p:spPr>
          <a:xfrm>
            <a:off x="0" y="836712"/>
            <a:ext cx="9144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 name="テキスト ボックス 4"/>
          <p:cNvSpPr txBox="1"/>
          <p:nvPr/>
        </p:nvSpPr>
        <p:spPr>
          <a:xfrm>
            <a:off x="367692" y="251937"/>
            <a:ext cx="3877985" cy="584775"/>
          </a:xfrm>
          <a:prstGeom prst="rect">
            <a:avLst/>
          </a:prstGeom>
          <a:noFill/>
        </p:spPr>
        <p:txBody>
          <a:bodyPr wrap="none" rtlCol="0">
            <a:spAutoFit/>
          </a:bodyPr>
          <a:lstStyle/>
          <a:p>
            <a:r>
              <a:rPr kumimoji="1" lang="ja-JP" altLang="en-US" sz="3200" b="1" dirty="0" smtClean="0">
                <a:latin typeface="メイリオ" panose="020B0604030504040204" pitchFamily="50" charset="-128"/>
                <a:ea typeface="メイリオ" panose="020B0604030504040204" pitchFamily="50" charset="-128"/>
                <a:cs typeface="メイリオ" panose="020B0604030504040204" pitchFamily="50" charset="-128"/>
              </a:rPr>
              <a:t>櫻井康文社長の改革</a:t>
            </a:r>
            <a:endParaRPr kumimoji="1"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6016" y="2043311"/>
            <a:ext cx="3113881" cy="31138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角丸四角形 13"/>
          <p:cNvSpPr/>
          <p:nvPr/>
        </p:nvSpPr>
        <p:spPr>
          <a:xfrm>
            <a:off x="5364088" y="3140968"/>
            <a:ext cx="1800200" cy="540719"/>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kumimoji="1"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集団圧力</a:t>
            </a:r>
            <a:endParaRPr kumimoji="1" lang="ja-JP" altLang="en-US" sz="2000" b="1" dirty="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18" name="グループ化 17"/>
          <p:cNvGrpSpPr/>
          <p:nvPr/>
        </p:nvGrpSpPr>
        <p:grpSpPr>
          <a:xfrm>
            <a:off x="1691680" y="2688410"/>
            <a:ext cx="2518638" cy="1316654"/>
            <a:chOff x="5832961" y="1700808"/>
            <a:chExt cx="2518638" cy="1316654"/>
          </a:xfrm>
        </p:grpSpPr>
        <p:sp>
          <p:nvSpPr>
            <p:cNvPr id="15" name="円/楕円 14"/>
            <p:cNvSpPr/>
            <p:nvPr/>
          </p:nvSpPr>
          <p:spPr>
            <a:xfrm>
              <a:off x="5940152" y="1700808"/>
              <a:ext cx="2304256" cy="1316654"/>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正方形/長方形 15"/>
            <p:cNvSpPr/>
            <p:nvPr/>
          </p:nvSpPr>
          <p:spPr>
            <a:xfrm>
              <a:off x="5832961" y="2185700"/>
              <a:ext cx="2518638" cy="523220"/>
            </a:xfrm>
            <a:prstGeom prst="rect">
              <a:avLst/>
            </a:prstGeom>
          </p:spPr>
          <p:txBody>
            <a:bodyPr wrap="none">
              <a:spAutoFit/>
            </a:bodyPr>
            <a:lstStyle/>
            <a:p>
              <a:pPr algn="ct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「外部から不二家を変える</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委員会</a:t>
              </a:r>
              <a:endParaRPr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19" name="テキスト ボックス 18"/>
          <p:cNvSpPr txBox="1"/>
          <p:nvPr/>
        </p:nvSpPr>
        <p:spPr>
          <a:xfrm>
            <a:off x="1403648" y="1196752"/>
            <a:ext cx="6647974" cy="461665"/>
          </a:xfrm>
          <a:prstGeom prst="rect">
            <a:avLst/>
          </a:prstGeom>
          <a:noFill/>
        </p:spPr>
        <p:txBody>
          <a:bodyPr wrap="none" rtlCol="0">
            <a:spAutoFit/>
          </a:bodyPr>
          <a:lstStyle/>
          <a:p>
            <a:r>
              <a:rPr kumimoji="1" lang="ja-JP" altLang="en-US" sz="2400" b="1" dirty="0" smtClean="0">
                <a:solidFill>
                  <a:schemeClr val="bg2">
                    <a:lumMod val="25000"/>
                  </a:schemeClr>
                </a:solidFill>
                <a:latin typeface="メイリオ" panose="020B0604030504040204" pitchFamily="50" charset="-128"/>
                <a:ea typeface="メイリオ" panose="020B0604030504040204" pitchFamily="50" charset="-128"/>
                <a:cs typeface="メイリオ" panose="020B0604030504040204" pitchFamily="50" charset="-128"/>
              </a:rPr>
              <a:t>「外部から不二家を変える」改革委員会を設立</a:t>
            </a:r>
            <a:endParaRPr kumimoji="1" lang="ja-JP" altLang="en-US" sz="2400" b="1" dirty="0">
              <a:solidFill>
                <a:schemeClr val="bg2">
                  <a:lumMod val="2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1" name="右矢印 20"/>
          <p:cNvSpPr/>
          <p:nvPr/>
        </p:nvSpPr>
        <p:spPr>
          <a:xfrm rot="13191327">
            <a:off x="4100066" y="3679819"/>
            <a:ext cx="711124" cy="407723"/>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右矢印 22"/>
          <p:cNvSpPr/>
          <p:nvPr/>
        </p:nvSpPr>
        <p:spPr>
          <a:xfrm rot="20445581">
            <a:off x="4115263" y="2742694"/>
            <a:ext cx="711124" cy="407723"/>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9" name="グループ化 28"/>
          <p:cNvGrpSpPr/>
          <p:nvPr/>
        </p:nvGrpSpPr>
        <p:grpSpPr>
          <a:xfrm>
            <a:off x="539552" y="5229200"/>
            <a:ext cx="8064896" cy="864096"/>
            <a:chOff x="539552" y="5877272"/>
            <a:chExt cx="8064896" cy="864096"/>
          </a:xfrm>
        </p:grpSpPr>
        <p:sp>
          <p:nvSpPr>
            <p:cNvPr id="28" name="正方形/長方形 27"/>
            <p:cNvSpPr/>
            <p:nvPr/>
          </p:nvSpPr>
          <p:spPr>
            <a:xfrm>
              <a:off x="539552" y="5877272"/>
              <a:ext cx="8064896" cy="864096"/>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806281" y="6074132"/>
              <a:ext cx="7366119" cy="523220"/>
            </a:xfrm>
            <a:prstGeom prst="rect">
              <a:avLst/>
            </a:prstGeom>
            <a:solidFill>
              <a:srgbClr val="0070C0"/>
            </a:solidFill>
          </p:spPr>
          <p:txBody>
            <a:bodyPr wrap="none" rtlCol="0">
              <a:spAutoFit/>
            </a:bodyPr>
            <a:lstStyle/>
            <a:p>
              <a:r>
                <a:rPr kumimoji="1" lang="ja-JP" altLang="en-US" sz="28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従業員の意見が経営者に伝わる仕組みを構築</a:t>
              </a:r>
              <a:endParaRPr kumimoji="1" lang="ja-JP" altLang="en-US" sz="28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Tree>
    <p:extLst>
      <p:ext uri="{BB962C8B-B14F-4D97-AF65-F5344CB8AC3E}">
        <p14:creationId xmlns:p14="http://schemas.microsoft.com/office/powerpoint/2010/main" val="1773053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inVertical)">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additive="base">
                                        <p:cTn id="24" dur="500" fill="hold"/>
                                        <p:tgtEl>
                                          <p:spTgt spid="18"/>
                                        </p:tgtEl>
                                        <p:attrNameLst>
                                          <p:attrName>ppt_x</p:attrName>
                                        </p:attrNameLst>
                                      </p:cBhvr>
                                      <p:tavLst>
                                        <p:tav tm="0">
                                          <p:val>
                                            <p:strVal val="#ppt_x"/>
                                          </p:val>
                                        </p:tav>
                                        <p:tav tm="100000">
                                          <p:val>
                                            <p:strVal val="#ppt_x"/>
                                          </p:val>
                                        </p:tav>
                                      </p:tavLst>
                                    </p:anim>
                                    <p:anim calcmode="lin" valueType="num">
                                      <p:cBhvr additive="base">
                                        <p:cTn id="25"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500"/>
                                        <p:tgtEl>
                                          <p:spTgt spid="21"/>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xit" presetSubtype="0" fill="hold" grpId="1" nodeType="clickEffect">
                                  <p:stCondLst>
                                    <p:cond delay="0"/>
                                  </p:stCondLst>
                                  <p:childTnLst>
                                    <p:animEffect transition="out" filter="fade">
                                      <p:cBhvr>
                                        <p:cTn id="39" dur="500"/>
                                        <p:tgtEl>
                                          <p:spTgt spid="14"/>
                                        </p:tgtEl>
                                      </p:cBhvr>
                                    </p:animEffect>
                                    <p:set>
                                      <p:cBhvr>
                                        <p:cTn id="40" dur="1" fill="hold">
                                          <p:stCondLst>
                                            <p:cond delay="499"/>
                                          </p:stCondLst>
                                        </p:cTn>
                                        <p:tgtEl>
                                          <p:spTgt spid="14"/>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16" presetClass="entr" presetSubtype="21" fill="hold" nodeType="click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barn(inVertical)">
                                      <p:cBhvr>
                                        <p:cTn id="4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19" grpId="0"/>
      <p:bldP spid="21" grpId="0" animBg="1"/>
      <p:bldP spid="2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線コネクタ 1"/>
          <p:cNvCxnSpPr/>
          <p:nvPr/>
        </p:nvCxnSpPr>
        <p:spPr>
          <a:xfrm>
            <a:off x="0" y="836712"/>
            <a:ext cx="9144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 name="テキスト ボックス 4"/>
          <p:cNvSpPr txBox="1"/>
          <p:nvPr/>
        </p:nvSpPr>
        <p:spPr>
          <a:xfrm>
            <a:off x="367692" y="251937"/>
            <a:ext cx="3877985" cy="584775"/>
          </a:xfrm>
          <a:prstGeom prst="rect">
            <a:avLst/>
          </a:prstGeom>
          <a:noFill/>
        </p:spPr>
        <p:txBody>
          <a:bodyPr wrap="none" rtlCol="0">
            <a:spAutoFit/>
          </a:bodyPr>
          <a:lstStyle/>
          <a:p>
            <a:r>
              <a:rPr kumimoji="1" lang="ja-JP" altLang="en-US" sz="3200" b="1" dirty="0" smtClean="0">
                <a:latin typeface="メイリオ" panose="020B0604030504040204" pitchFamily="50" charset="-128"/>
                <a:ea typeface="メイリオ" panose="020B0604030504040204" pitchFamily="50" charset="-128"/>
                <a:cs typeface="メイリオ" panose="020B0604030504040204" pitchFamily="50" charset="-128"/>
              </a:rPr>
              <a:t>櫻井康文社長の改革</a:t>
            </a:r>
            <a:endParaRPr kumimoji="1"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12" name="グループ化 11"/>
          <p:cNvGrpSpPr/>
          <p:nvPr/>
        </p:nvGrpSpPr>
        <p:grpSpPr>
          <a:xfrm>
            <a:off x="798548" y="1844824"/>
            <a:ext cx="7685150" cy="707886"/>
            <a:chOff x="798548" y="1844824"/>
            <a:chExt cx="7685150" cy="707886"/>
          </a:xfrm>
        </p:grpSpPr>
        <p:sp>
          <p:nvSpPr>
            <p:cNvPr id="3" name="正方形/長方形 2"/>
            <p:cNvSpPr/>
            <p:nvPr/>
          </p:nvSpPr>
          <p:spPr>
            <a:xfrm>
              <a:off x="4595266" y="1844824"/>
              <a:ext cx="3888432" cy="707886"/>
            </a:xfrm>
            <a:prstGeom prst="rect">
              <a:avLst/>
            </a:prstGeom>
          </p:spPr>
          <p:txBody>
            <a:bodyPr wrap="square">
              <a:spAutoFit/>
            </a:bodyPr>
            <a:lstStyle/>
            <a:p>
              <a:pPr lvl="0" algn="just"/>
              <a:r>
                <a:rPr lang="ja-JP" altLang="ja-JP" sz="2000" kern="1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新ブランド</a:t>
              </a:r>
              <a:r>
                <a:rPr lang="ja-JP" altLang="ja-JP" sz="2000" kern="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でコンビニ・</a:t>
              </a:r>
              <a:r>
                <a:rPr lang="ja-JP" altLang="ja-JP" sz="2000" kern="1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量販店</a:t>
              </a:r>
              <a:endParaRPr lang="en-US" altLang="ja-JP" sz="2000" kern="1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lvl="0" algn="just"/>
              <a:r>
                <a:rPr lang="ja-JP" altLang="ja-JP" sz="2000" kern="1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など</a:t>
              </a:r>
              <a:r>
                <a:rPr lang="ja-JP" altLang="ja-JP" sz="2000" kern="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に</a:t>
              </a:r>
              <a:r>
                <a:rPr lang="ja-JP" altLang="ja-JP" sz="2000" kern="1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販路を</a:t>
              </a:r>
              <a:r>
                <a:rPr lang="ja-JP" altLang="ja-JP" sz="2000" kern="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拡大</a:t>
              </a:r>
            </a:p>
          </p:txBody>
        </p:sp>
        <p:sp>
          <p:nvSpPr>
            <p:cNvPr id="7" name="テキスト ボックス 6"/>
            <p:cNvSpPr txBox="1"/>
            <p:nvPr/>
          </p:nvSpPr>
          <p:spPr>
            <a:xfrm>
              <a:off x="798548" y="1916832"/>
              <a:ext cx="3416320" cy="523220"/>
            </a:xfrm>
            <a:prstGeom prst="rect">
              <a:avLst/>
            </a:prstGeom>
            <a:ln/>
          </p:spPr>
          <p:style>
            <a:lnRef idx="2">
              <a:schemeClr val="accent1"/>
            </a:lnRef>
            <a:fillRef idx="1">
              <a:schemeClr val="lt1"/>
            </a:fillRef>
            <a:effectRef idx="0">
              <a:schemeClr val="accent1"/>
            </a:effectRef>
            <a:fontRef idx="minor">
              <a:schemeClr val="dk1"/>
            </a:fontRef>
          </p:style>
          <p:txBody>
            <a:bodyPr wrap="none" rtlCol="0">
              <a:spAutoFit/>
            </a:bodyPr>
            <a:lstStyle/>
            <a:p>
              <a:r>
                <a:rPr kumimoji="1"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山﨑製パンとの提携</a:t>
              </a:r>
              <a:endParaRPr kumimoji="1"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13" name="グループ化 12"/>
          <p:cNvGrpSpPr/>
          <p:nvPr/>
        </p:nvGrpSpPr>
        <p:grpSpPr>
          <a:xfrm>
            <a:off x="798548" y="3369186"/>
            <a:ext cx="7685150" cy="707886"/>
            <a:chOff x="798548" y="3369186"/>
            <a:chExt cx="7685150" cy="707886"/>
          </a:xfrm>
        </p:grpSpPr>
        <p:sp>
          <p:nvSpPr>
            <p:cNvPr id="8" name="テキスト ボックス 7"/>
            <p:cNvSpPr txBox="1"/>
            <p:nvPr/>
          </p:nvSpPr>
          <p:spPr>
            <a:xfrm>
              <a:off x="798548" y="3429000"/>
              <a:ext cx="3416320" cy="523220"/>
            </a:xfrm>
            <a:prstGeom prst="rect">
              <a:avLst/>
            </a:prstGeom>
            <a:ln/>
          </p:spPr>
          <p:style>
            <a:lnRef idx="2">
              <a:schemeClr val="accent1"/>
            </a:lnRef>
            <a:fillRef idx="1">
              <a:schemeClr val="lt1"/>
            </a:fillRef>
            <a:effectRef idx="0">
              <a:schemeClr val="accent1"/>
            </a:effectRef>
            <a:fontRef idx="minor">
              <a:schemeClr val="dk1"/>
            </a:fontRef>
          </p:style>
          <p:txBody>
            <a:bodyPr wrap="none" rtlCol="0">
              <a:spAutoFit/>
            </a:bodyPr>
            <a:lstStyle/>
            <a:p>
              <a:r>
                <a:rPr kumimoji="1"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法令順守・情報開示</a:t>
              </a:r>
              <a:endParaRPr kumimoji="1"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p:cNvSpPr/>
            <p:nvPr/>
          </p:nvSpPr>
          <p:spPr>
            <a:xfrm>
              <a:off x="4595266" y="3369186"/>
              <a:ext cx="3888432" cy="707886"/>
            </a:xfrm>
            <a:prstGeom prst="rect">
              <a:avLst/>
            </a:prstGeom>
          </p:spPr>
          <p:txBody>
            <a:bodyPr wrap="square">
              <a:spAutoFit/>
            </a:bodyPr>
            <a:lstStyle/>
            <a:p>
              <a:pPr lvl="0" algn="just"/>
              <a:r>
                <a:rPr lang="ja-JP" altLang="en-US" sz="2000" kern="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マニュアル</a:t>
              </a:r>
              <a:r>
                <a:rPr lang="ja-JP" altLang="en-US" sz="2000" kern="1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の見直し、</a:t>
              </a:r>
              <a:endParaRPr lang="en-US" altLang="ja-JP" sz="2000" kern="1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lvl="0" algn="just"/>
              <a:r>
                <a:rPr lang="ja-JP" altLang="en-US" sz="2000" kern="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工場</a:t>
              </a:r>
              <a:r>
                <a:rPr lang="ja-JP" altLang="en-US" sz="2000" kern="1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の</a:t>
              </a:r>
              <a:r>
                <a:rPr lang="ja-JP" altLang="en-US" sz="2000" kern="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衛生</a:t>
              </a:r>
              <a:r>
                <a:rPr lang="ja-JP" altLang="en-US" sz="2000" kern="1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管理の徹底</a:t>
              </a:r>
              <a:endParaRPr lang="ja-JP" altLang="ja-JP" sz="2000" kern="1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11" name="テキスト ボックス 10"/>
          <p:cNvSpPr txBox="1"/>
          <p:nvPr/>
        </p:nvSpPr>
        <p:spPr>
          <a:xfrm>
            <a:off x="367692" y="4625841"/>
            <a:ext cx="8542723" cy="1323439"/>
          </a:xfrm>
          <a:prstGeom prst="rect">
            <a:avLst/>
          </a:prstGeom>
          <a:solidFill>
            <a:srgbClr val="FF0000"/>
          </a:solidFill>
        </p:spPr>
        <p:txBody>
          <a:bodyPr wrap="none" rtlCol="0">
            <a:spAutoFit/>
          </a:bodyPr>
          <a:lstStyle/>
          <a:p>
            <a:pPr algn="ctr"/>
            <a:r>
              <a:rPr kumimoji="1" lang="en-US" altLang="ja-JP" sz="4000" dirty="0" smtClean="0">
                <a:solidFill>
                  <a:schemeClr val="bg1"/>
                </a:solidFill>
              </a:rPr>
              <a:t>2010</a:t>
            </a:r>
            <a:r>
              <a:rPr kumimoji="1" lang="ja-JP" altLang="en-US" sz="4000" dirty="0" smtClean="0">
                <a:solidFill>
                  <a:schemeClr val="bg1"/>
                </a:solidFill>
              </a:rPr>
              <a:t>年</a:t>
            </a:r>
            <a:r>
              <a:rPr kumimoji="1" lang="en-US" altLang="ja-JP" sz="4000" dirty="0" smtClean="0">
                <a:solidFill>
                  <a:schemeClr val="bg1"/>
                </a:solidFill>
              </a:rPr>
              <a:t>3</a:t>
            </a:r>
            <a:r>
              <a:rPr kumimoji="1" lang="ja-JP" altLang="en-US" sz="4000" dirty="0" smtClean="0">
                <a:solidFill>
                  <a:schemeClr val="bg1"/>
                </a:solidFill>
              </a:rPr>
              <a:t>月期決算で</a:t>
            </a:r>
            <a:r>
              <a:rPr kumimoji="1" lang="en-US" altLang="ja-JP" sz="4000" dirty="0" smtClean="0">
                <a:solidFill>
                  <a:schemeClr val="bg1"/>
                </a:solidFill>
              </a:rPr>
              <a:t>54</a:t>
            </a:r>
            <a:r>
              <a:rPr kumimoji="1" lang="ja-JP" altLang="en-US" sz="4000" dirty="0" smtClean="0">
                <a:solidFill>
                  <a:schemeClr val="bg1"/>
                </a:solidFill>
              </a:rPr>
              <a:t>億円の赤字から</a:t>
            </a:r>
            <a:endParaRPr kumimoji="1" lang="en-US" altLang="ja-JP" sz="4000" dirty="0" smtClean="0">
              <a:solidFill>
                <a:schemeClr val="bg1"/>
              </a:solidFill>
            </a:endParaRPr>
          </a:p>
          <a:p>
            <a:pPr algn="ctr"/>
            <a:r>
              <a:rPr kumimoji="1" lang="en-US" altLang="ja-JP" sz="4000" dirty="0" smtClean="0">
                <a:solidFill>
                  <a:schemeClr val="bg1"/>
                </a:solidFill>
              </a:rPr>
              <a:t>5</a:t>
            </a:r>
            <a:r>
              <a:rPr kumimoji="1" lang="ja-JP" altLang="en-US" sz="4000" dirty="0" smtClean="0">
                <a:solidFill>
                  <a:schemeClr val="bg1"/>
                </a:solidFill>
              </a:rPr>
              <a:t>億円の黒字を計上！</a:t>
            </a:r>
            <a:endParaRPr kumimoji="1" lang="ja-JP" altLang="en-US" sz="4000" dirty="0">
              <a:solidFill>
                <a:schemeClr val="bg1"/>
              </a:solidFill>
            </a:endParaRPr>
          </a:p>
        </p:txBody>
      </p:sp>
    </p:spTree>
    <p:extLst>
      <p:ext uri="{BB962C8B-B14F-4D97-AF65-F5344CB8AC3E}">
        <p14:creationId xmlns:p14="http://schemas.microsoft.com/office/powerpoint/2010/main" val="4201817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barn(inVertical)">
                                      <p:cBhvr>
                                        <p:cTn id="2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円形吹き出し 4"/>
          <p:cNvSpPr/>
          <p:nvPr/>
        </p:nvSpPr>
        <p:spPr>
          <a:xfrm>
            <a:off x="755576" y="620688"/>
            <a:ext cx="7344816" cy="3456384"/>
          </a:xfrm>
          <a:prstGeom prst="wedgeEllipseCallout">
            <a:avLst>
              <a:gd name="adj1" fmla="val 33971"/>
              <a:gd name="adj2" fmla="val 62882"/>
            </a:avLst>
          </a:prstGeom>
          <a:solidFill>
            <a:srgbClr val="FFC000"/>
          </a:solidFill>
        </p:spPr>
        <p:style>
          <a:lnRef idx="3">
            <a:schemeClr val="lt1"/>
          </a:lnRef>
          <a:fillRef idx="1">
            <a:schemeClr val="accent6"/>
          </a:fillRef>
          <a:effectRef idx="1">
            <a:schemeClr val="accent6"/>
          </a:effectRef>
          <a:fontRef idx="minor">
            <a:schemeClr val="lt1"/>
          </a:fontRef>
        </p:style>
        <p:txBody>
          <a:bodyPr rtlCol="0" anchor="ctr"/>
          <a:lstStyle/>
          <a:p>
            <a:pPr algn="ctr"/>
            <a:endParaRPr kumimoji="1" lang="ja-JP" altLang="en-US"/>
          </a:p>
        </p:txBody>
      </p:sp>
      <p:sp>
        <p:nvSpPr>
          <p:cNvPr id="2" name="テキスト ボックス 1"/>
          <p:cNvSpPr txBox="1"/>
          <p:nvPr/>
        </p:nvSpPr>
        <p:spPr>
          <a:xfrm>
            <a:off x="1196717" y="2052137"/>
            <a:ext cx="6750566" cy="584775"/>
          </a:xfrm>
          <a:prstGeom prst="rect">
            <a:avLst/>
          </a:prstGeom>
          <a:noFill/>
        </p:spPr>
        <p:txBody>
          <a:bodyPr wrap="none" rtlCol="0">
            <a:spAutoFit/>
          </a:bodyPr>
          <a:lstStyle/>
          <a:p>
            <a:pPr algn="ctr"/>
            <a:r>
              <a:rPr lang="ja-JP" altLang="en-US" sz="3200" b="1"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ご静聴ありがとうございました！！</a:t>
            </a:r>
            <a:endParaRPr kumimoji="1" lang="ja-JP" altLang="en-US" sz="3200" b="1" dirty="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AutoShape 2" descr="data:image/jpeg;base64,/9j/4AAQSkZJRgABAQAAAQABAAD/2wCEAAkGBxQSEhUUEBQUFBQXGBQaFxgYFhQVGhcVFRcXGBgaFBcYHSggGBolHRcVITEhJSkrLi4uFx8zODMsNygtLisBCgoKDg0OGhAQGywkHyUsLCwsLCwsLCwsLCwsLCwsLCwsLCwsLCwsLCwsLCwsLCwsLCwsLCwsLCwsLCwsLCwsLP/AABEIAQMAwgMBEQACEQEDEQH/xAAcAAEAAQUBAQAAAAAAAAAAAAAABgEDBAUHAgj/xABDEAACAQIDBQYDBgMHAgcBAAABAgMAEQQSIQUGMUFRBxMiYXGBMpGhFCNCUmKxM3LBQ1OCkrLR8GPhJFWDk6Kz0hX/xAAbAQEAAgMBAQAAAAAAAAAAAAAAAQIDBAUGB//EADURAAIBAgUCBAQFBAIDAAAAAAABAgMRBBIhMUEFURMiYXEygZGxFKHB0fAjQlLhBvEzQ2L/2gAMAwEAAhEDEQA/AO40AoBQCgFAKAUAoBQFKA1G3t5sNg1viZVTovFj6KNTQj0Rz/anbVEpIw+HZ/N2CX9hc1F0ZPCnzoaU9t099MPBb+d6X9CfB/8ApGxwPbYP7fCkDmUe/wBGFMxLoTJlsbtHwGIGkwib8svgPsTofnU3MTi47ok2Fx0cgvFIjj9LBv2oRcyKEigK0AoBQCgFAKAUAoBQCgFAKAUAoBQFKA5r2ldpIwmbD4Qhp/xvxWK/IdX8uVQ3YtCDl7HCsfjnmcvK7u7akk3Y+pPAeVQZ0raR/wB/MxW/5bX5k0uLfxfuef8AnFaXH84PIJ9B8r+/CpKK977fl/ouBz/2P+9VsZlKSdvuZWCxzxteJ3jYflYqfpxpqibQno1qdD3T7W8TAQuM/wDER820Eijrfg3vUqRhlh2tYnbNh7ZhxcQlwzh0PTiD0Ycj5VYwGxoBQCgFAKAUAoBQCgFAKAUAoBQCgIf2l71fYML92fv5brH5aeJ/YfUiobsTGLk7I+bZZCzEk3N+J1ux4k9ar7m3biPGi9y21tenPzNBZWfb7lFivx+Q/rUXLqF/i+hffZ7933gQ93mC5raZuNr8zpRPUpLLfKkY5FtOR5dKblrZXbhlLW0PA8PI1PqRZJ5XtwAL6HiOBp6i1/K91yekbTzqGXhK613JBufvRNs+cSxG6m3eR30df6N0NIspVpZldbn0zsXaseKhSeE5kcXHl1B6EVkNIzqAUAoBQCgFAKAUAoBQCgFADQEM2x2j4WFikYedgbHIBlBHLMTY+1Yp1oR0bNuhgMRXV4R07vQhKxnbmNbESqyYWGyKhNyzDVhccr8fYVjq1rJWIhRlCUoy40ZH9+typo53mw8eaAm9kGqEgC2QctOXWop1U1ZvUvbI/Qg7RkWVgQb6gggg+YNZiItOyN1utsRsZOsQ0Xi7flQcdep4VjlJRVzLJ62W5P8AtNw8cGAihjUKveIFA6ICT7+fnWGi25NsiStlSOSz8D7VsrcVF5S1KOHqKIia0T9Qw1HyqVsJaSTPSjxHzpwSvjZ6vVS51DsQ3iMWIbCOfBLdkB5SKNbeoH0rJF8GpiIWeZHc6sa4oBQCgFAKAUAoBQCgFAKAxNqoxglCfEY3A9SptQhnzklwgsNbAAfq4W+dclpudn3PeKrGnhlUWyj+h1/d7Zow2HjiFrgDN5sdWPzNTJ3dzzCNjVSTW7T2Bh8Rczwox/MRZv8AMNatGco7Mq4Re6Luydjw4VCuHjCA8baknzJ1NJSctWIxS2IR2s7Nnl7l4kZ40DhgovZjaxIGtrCs1CS1RWWkrvY5fjMJIhUSI6X18SlbgdL+dbSatdFXJTeVGOy3Nhy1NTwTLWSQbUgdKLYPWSRRRqT7VHAWsm/kXFWoLmdsPGGHEwyrxSSNvYML/S9WT1MdVXgz6xRrgHrWQ0D1QCgFAKAUAoBQGum25hkZleeJWX4gXUEW6+dLkXRcwO1YZv4UqOegIv8ALjUXJM2pBbnnVBd2VR1YgD5mgPSOCAQQQeBGoPpQHItu7qtDtOIKt4JZDKp5KVu7IfexHka1K1Ozc0dWjjb4b8O976e25uZcBicTO4w7KsaaGR72Bur5Qo+IjL8mtUUqWZXZpVqrUrI1eG35iGM+yPIktzlEsYZVz8MpDE39QaVMPlV0KWLzSyyJgK1DdKk60JDGoYMLamyIMSAMRGsgHC41HoeIq8ZuOxSUE9zTbS3DwUtvu+6yi33Zy3H6uvrV1WkivhLjQ0mM7LIMr91LKCQcoOUjNyubXtWRYjuivhSSdmcvxGGMbNGwKspII6EaGtjctBrLoWstC1z3CtyB5gfMipW5So/K/Y+t8ILIg6Kv7Cspzy7QCgFAKAUAoDXbw4sw4aaRTZljYqf1W0+tqEM5vFEqgq0TlNGmikIkazm/fRkc817gVouTeptxikrW07fqXpcTHGUDN36H+G8ZJni6fDqwHXj1vUK+60f5CWXZ6r8yR7I3llXwzRSyIOEgTK9uWdDx9V+VbEay/uMLpS4Whax8/wBodppUIhjU92jjXQXd2U8DyF+Q86xVqmayiZaNO15SRlbH2iuEwsSsC8sgaRYltcCQlrdFUXAudK2MyhHU10nJ6ItTNLPIkk2RAmbIi3Ni4AJZjxNugrUq1s6sjbpUXF3Zc2jtD/8An7MaXIJSoJZb/EZG8Vz/AIq3KTTirGpVvFu581TShp80Sd2DICqAk5btoAfKsktjUjvofSkPwrfjYX9bVx2d9bFwmhJ5kYAEkgeZpa5F7GJDtOF2ypLGzdAyk/KrOLSu0VU4t6My6qWuWsRKFUkkKADqeA9fKi1IbPn/AHkx7S4mRpEVHvZ8vBmXQsOlwAa6EUlFWMFJt3ua4SdKsZWbjdDAnEY3DxD8UiX9FOY/QUjuY6ztBnc8d2lYSKcxWd0U5WlUAqrDQgDiwHMijqwTs2Up4HEVKfixjdEwweLSVFkiYOjC4YG4IrKaheoBQCgFAKA1u8eEaXDSomrFbqOrKQwHva1GrqwIrJAmJVJVZ0YAi6HK1j8SN01HqCK5jvBtM6FlNJoycHs+KJSsShb8SPiJPEluJPnVXJvcsoKKsjGw2eGURszSRuDkZtWRl1KseYI4HyqXZohXi7EV7TmKtC+ZgpWRSAxGuh5HpcVaLeXym1ho0ZVWqq0s/wAtSS7q4Ax4dDIS8rKpZmNza3hW5/CBYWqKk3J6mtCEY7Lc3BrGXPM6B43ikAaNwQyngQatCpKGxSpSjNakBwPZfFFiVl71mjVswjI5jUAtzFbEsU3G1jWhg1GV76EwfaiA6q4W9s+U5QeHHp58K18rNrOjOJqpY8bM2auJdnmGaKNiqIfhZ1+JnHOx0A8jW7QppK5o155pW4ONdr+OmGPy5ViSMDuO7yjw/muvO/LlW2loaMm8xJdwt6JcTFedrmOysxyqoXjc63dzWjWpqD0OhQquS1JDvnjGjwcjqodbDOpuLxto1uh1vWGkk5WM9VvLocFReevvrW+2VpRtEreqmQk26LmKPEYldGCrBEejzfGw8wgPzqZPJFyKQh+IrwpLZ/z7F2MWFhXKbu7s9xGKjFRWyJj2Y71jDYj7NK1oZSbZrgJL5E6ANw9bV0MNNtWZ5TrOHhGfiQ+en5naQa2jhlaAUAoBQCgI/tLYBztLhWCO2ro3wOeumqt5j3FYqlJTLwqShsawzSIyxzxGNnzZWzKykgXIBGt7a6jlWpUouKubVOupu2xk3rCZjU70YZJMLMGUNZGIuNRbXT5VaDtJFaivFm1wxBRSOGVbfIVVl1se2FQyTX4XEMrmKY+LUo3DOv8A+hzHvUtcorF8MziKqWPE8QZSraggg+hFLhq5SCLKire9gBc8TYc6lkLQz8NOBE0XwXD2I5Fr6n3N62qVdJWka1Wg3rE+a94N18XhpGE0bvqbOAXVh1BFbkakXszmypTjujovZPu/3eHaWeMB3e6Zl1CgWuAeFzetLE1LysjoYWlaN2iXby4cPhJ1PDu3/wBJrBT+JGzU+FnzyvCugEGGlCGrqxLYikezcIAQSz4mWQA6grlRQfO371TE6xSXLMvR3bESnL+2LMbBzlluRbU/StCpFRdkerwtWVWGaStqXZZlGjEe9qqovgvUnTStNr5k/wCy7e9klXCyvnifSJiblH/Jf8p5dK6FCq35ZbnlOqYGnT/rUfhe9uGderZOMKAUAoChoBQGs3i2cZ4Sq6SKQ8Z6Ouo9jwPkarKN1ZhOzujQYHE94gYC3EMDxVhoynzBvXNlHK7M6MJKSuj3IoYFTwIIPodKqtyz1Rr9g4ghO6Y+OI5D5gfAfdbVM1rcrTeluxtc9VL3LWLw6yLZx6EaEHkQeRonYNXMRcW8Wk92XlKBy/6ij4T58PSrNJ7FczW/1M2NwwupBB5ixFU1LplwVILWJnVFLSMFUaknQAUSYZANt76yOxXC+FB+Mi5b+VTwHrUtpep0sN0yVRZqjsu3P+jL3Q3nlklEM5DZgSrWsbjWzAaHT9qLVGPG4L8PZxd0ySby4B5sNIkTlHKtlI62OhHMHhVqbtJXObUi3HQ5ju72cSzxrJLIIlI0AGdvfkPStiVZRdisc0ldaFrejs9lwsZljfvo1+IZbMo62HEVMKyk7bMluUdXsR/B7OJQk3VjwPQefrWKpX81t0d3B9PbpOT8sns+yMzY+DlxAKxI75dCsYudOZt4iParSoy3irmGn1Gil4dSTjbSyT49TbR7t4rhHg5i3nGw+pFVVGo35jNLqeDpx/pWv7P9iTbsdmeLeVZcQRhwGRtLF/AbiwGgPmTWxTo2ab4OTiupqpGUYx+Ld7fRfqztQrYOQKAUAoChoQeaAUBE9v4X7PL36/wZSBL+iTgr+h0B9jWviKeZXRmo1Mrs9mLVom8araUTRuJ4gSQLSKPxx9R+peI9xV47WZSSs8yNjhphIoZTdWFwR0qjXcumnsXbVBJUGgMSXZiE3TNGeqHLf1HA/KpzFci4KLhZhwmuP1RqT8wRU6dhaXcju9W7+KxFisqyKP7O3di/Xnc+tLq1lobOEqxozzTjm/Qirbt4sG3cP7ZSPneq5PU7S6rQ7P6Er3P3WeF++xFgwBCIDfLfiWPWpVkrHLxmLeIaSVkiYWqLo0yO7O2j3Qkj7qRvv5FQgALdzmAuTpqTWSUU/oYIztpbk2OGld2eKZV1QHwkkZWupBvz0+tVstGjIm3dM4TtCRovAh0JcC/IKxGntWxGEZybfB0pYmrRw8IxfxLnj2NfhcS8TK0bMjA6OpIYH1FbPscmUVtLVHXdxO1g3WHaRBB0Wccunegf6hVlK5rVKLjqtjsSOCAVIIIuCNQQelWMR6oBQCgFAKAUAoC1iYVdSjgMrAgg8CDxFAyGthzhpBBISUN+5c81H4GP51+orSr0svmWxtUKt/K9y7isQsalnNlUXJ6CtY2G7amjwUc6Zpo0+7c5u44MB+deQc8SvD3rmy6vR8bw3t/l6/sY4xkvMvobfA4xJRmQ35EcCp6MDqDXQTTV1sZFJPYyFqSx7BqAe71JJVTQHoioB6y0AK0FzXYnBXZAi2UOZHPVgNPck39qsnpqVy6owN4sV9mSWcnUxiNF6uS1vqR8qmOuhKg5StHd6I4hthbd3fofnpWeg75jqdTpeGqUVwmvsa5z1vatlI5MpJblwLbQ3GmgIIuPeodyIyi1ZM7P2I7zvIHwcpJyLniJ5LezL6C4I9ayRdzTrQyy02Os1YxCgFAKAUAoBQCgMTaez0njMcguDwI0KkcGU8iDUNX0YINPhZGxAw09mWICRnFrS3JEQYcjoSR5CvOdbq/hqWWL1l9uTboydR2fBu68abhqtrYKMAy5zC6i5kU20H5wdGHrXQwWMr0pKENU+DHOC32I5sffgO/dyRudfDIikhhyLJxUmx014V6+KvFX0fb+biop0reIt/r81wSfCbRjk+B1J6Xsw9VOoqWmtyFJPYywagsexJSwPSSjnSxJbxO0o4/jaxPBRqzHoqjU1MYOWiKTnGO7MCbEzLKsmIjeGCxK6ZrsdPvst8mmoHzrO8PJRvuzDHEJy10RY2pvhhIAbyh2tcIniY+w/rWLwpc6GeEs7tDV+mpzTeDeaTFyB3R1jW+RLcP1MebftSUVsmjsYCj4X9SpCWb22/2afa2DeXugsb5nIyKVKlw+gy5uPKs1CEoSs0Yup4qhXoqUJXs9VzZ6En2N2YYyPEYRpog8TNG0mo+7AN2WUH05Xrcy63PPuteDidv2nsLD4hcs8Mcg81GnoeIqxgsa7d/crB4KVpcNGVdhbVmYAE3IUE6UJ1e7JFQCgFAKAUAoBQCgFAQ+I5sTi2PHvFX2SNLfua8T/wAjnfEqPZI3cKvK36mVavPm0c13/wBt97J9nja8ceshH4n5L6DifOvSdKwnhw8WS1e3t3+ZvdPoKrNzl8Mfv/ozd1Nnd3hbzx5457SFlBzJ+UG2ugAII4XrDjcQ5Yj+lK0oae/f/o0K9R1ZynLZ/l2NhLs1JPhxMbgcO9VGYf4gVb51lh1fEQ0nT+lzA6afJpNsyHCAFMY7ufhijK5fVixYgCt3DY+tiH/41Fct3/LYvRw06s8sJa/kvcxt3sftHFSZEnAC27xzGpCg8h1Y1nxeNp4eGaS1ey/nBt4rDRo2hGTcudrIl2FwTI4GOmleJiAJEYRBSdAJFUXsfzA1XpvVKGIlkkrS/JnLrRqx1voTjZuxYINYo1BPFviY+rHWu+klsaxsDVgRre3cyHHAN/DmUWWRQOH5XH4hVJ04zVmbGGxVTDTz03+zOZ7S3Dx0JP3XfL+aIg3/AMJsRWlPCSXwnoqPXqUlarFr21R0Dc3BjE4COHHYdlaEhQJFKnwWKOh4jS3DpW9G9tTzFVQzvLqr6EyqxQUAoBQCgFAKAUAoBQCgFAajaWwI5GMiExSn8afi/nXg/vrWrisFRxMbVI39efqTGTi7xZFd48bPhozHKvjYEJKmqlQLs1jqrAcutta8tX6G6FRSveF/nfhG0sTdW5I1iuzKZMI8yzAyZWkaMrybxEZ73LAV6j8MrJ8r9DNQ6nUo0vDSVtffXknGAjURIE+EItvSwtXzeo25tve7My2KYmGOxZ1QgAkkqDoNaQlO6UWyGluziuPx4mkkm8Pi+FRbRB8IsP8Amte1pUnThGn2+/J3MBGnQw7qaXtd/ojrO6myhhsNGlvERmc9XbU/7e1eTx+IdevKXGy9kcVycm5Pd6m1niDqVcXUggjqDWrCTjJSW5DSejLeDx8+FADZp4B/7sYH/wBgHz9a9ZgOvxk1DEaPvx8zRqYdx1jqSfA41JkDxMGU8x9Qeh8q9PGSkro1jIqQKAUAoBQCgFAKAUAoBQCgFAKAUAoDkPaPvMHxEkMHiyxd3n4qjOfvfVrBRXMx8PEnC70i727vg6XT8BUxDbtaPf72MbEdomIfCHDmNM5TIZQTqtrEhLaMR51m/FrLtqby6BPxNZLL+ZGtn7WngFoJnVRwU+JfYNw9q5VXC0aus4pv6M61TpVGXw3j7G52fvJNNNFFipV7h5FWWyBbqeRa+gJsD60wnTMLGqpKO3qcvqHT3RoOcZN/Lg6Dv7sjCDB5mjiQo0fdEBVObOtlFuIPC1dvEK9KXs/seei3F6Gaor5ezrAUBj47GJCuZz5AAXLE8Ao5mstChOtPJBXZWUklqaaHFYiCZcQsISJiBOgbMxT87IBbMvlrbrXtel0Z4ZZJTuu3b2Zp14N+ZI6Fh51kUOjBlYXBBuCPKu6axcoBQCgFAKAUAoBQCgFAKAUAoBQGLtXFd1DLIfwI7f5QTQHzihJ1PE6n+ZtT9TXHm7ybPoGFpqnRjBcJA1U2QDUANw11FT7EOKasykrFwFZnIGgDMzZf5QTpV3Vm92aa6fh43ywSudM3V3ojlhRZnCyrZGvpc8AwPQ/vXk8f0+dOq3BXi9V+3yPOVYOjPJPf7kjnnCKzsbKoJJ8hXNjBzkox3ZRtJXZrdmwGRvtEwsx/hIf7NDw/xniT7V7PB4SOGp5Vvy/5wY4q7zM2wWtsuYmHmOEkzr/Adh3qckZjbvE6C/xD3rboVtcrNSvSt5kTGtw1RQCgFAKAUAoBQCgFAKAUAoBQGg3+fLs7FEf3TfXT+tRLZl6avOK9V9zhBrjH0VFLUJAFACKEnmhAtzUkHhcdOYPUeRqPc18ThKWIjaa+fJItj7bkli+xz/eNdShIY97Gpu0bBATf9xWhV6f/AFlWoLXXRcPhq55bH4Z4V5JO8Xs/0JRs5MQ7tBdo4ltdibyoD/ZX4X8+IHHWupThOEF4ts/oadOUp3S27kkweFWJcqaAdSSb+ZOpo3c2EktEW9sECCXNwyP9QamHxIrU+Fkn2cpEUYb4giX9covXVOaZFAKAUAoBQCgFAKAUAoBQCgFAaPfiHPs/FKP7pz8hf+lQ1dFoO0k/VHBVN7GuOfRk9B6VBJShJTNQWPEzkKSBewvUxV3YpUnkg5JXseFnNvgb2satlXcxePK13F/KzNpu5hMRPiE+z5oyhDNLcDux5dSRfSslPyea5yOqYiM4eC46vvx6nXsHh1iQKt+dydSSdSzHmSdarJuTuzjxSirIv3qtixjYeH7VKEX+DGwMjcmddVjXrrYn0tW3h6X9zNSvVv5US6tw1RQCgFAKAUAoBQCgFAKAUAoBQFnGQCSN0PBlZT/iBFAfN3clLo3FCUPqhI/pXJqxyzaPfYGr4mHhL0F/OsZtlKgkGpIuemW4qxW5YwmgKniuntyq09XfuYKMmk4P+37cHVNwsII8JGbayXdj1LHT5CwqZ727Hl5zdSbm+WbWHFNI00YOUoQAw10ZQwJB58aWtYxXvdFjZsb4iZ8PiJkUKFNowUeUNxAJOgHPL15VtUaUH5jUq1Zp5SbYXDLGgSNQqqLADlW2a5doBQCgFAKAUAoBQCgFAKAUAoBQCgOGdo2zu4x8lhZZQJV9To/1F/etDFx8yZ6noNbNTlSfDv8AJkYe9tOPKtRHele2m5jjEW0kGXz4r8+XvWTJf4TAsRl0qq3ruvr+5kIQdQR+9U1RsJqSutTHxc7g5UUknnyFZIRi1ds08RWqRahTi2+/CLP2dm1YNfndrA+Vl4VfOlojB+GqTeaSd/V6P0sjqm5e0Gk2eFiFpoQVynquq+xHOkrZrvZnAqQlTco2s1wX4NsBBKIIZpJfjfMtrM3UGxKgC3hB+GpcdVdmvnsnlTEmMuyiVftUbR95dEAaPW1wL3sfnpUpW1WhDd9Jarclu5quYmclu6choVdizBMo1uSSATc25Vu01JR8xpyab8uxIKuQKAUAoBQCgFAKAUAoBQCgFAKAUBz3th2dmginA1ifK38kmn+rLWDERzQfodLpNbwsVHs9P2OUmuYe3R5oTujEniy+NBYjiBzHOssZZvKzTrUlT/q01qt7crky0e4uOFY7WZtKSlG6K56C5ewWNkhfPDI0bWsbWII6MDoaspW0NPE4OniNXo+6M/DbfmM2bETN3b2SR0VVdYrn4OQsTc6Vmpzg2k0cbGdJnTpynCV/S3B1fZ+5sYAZcRKVZVHh7tboB4QpC3AseXWt10oPg88pzXJJ8JhliRY4xZVAAHkKyFS9QCgFAKAUAoBQCgFAKAUAoBQCgFAanevZ/wBowc8XNo2t/MBdfqBRq6sTGTi1JcanzyrXArjSVnY+iUpqcFJcq4qDKBagexiwNldo9bcVPLXl+9ZpRzRz/U51KqqVZ4d+8fblfIybVjN25QVBZFb1Akjp/ZVvULDBTnUX7hjzXiUPmOXl6V0qFXOrPc8Z1TA/h6maPwv8n2Omitg5RWgFAKAUAoBQCgFAKAUAoBQCgFAKAoRQHzltvC91iZ4vySyAehbMPoRXLxEbVGe26RUz4WPpp9DBNYTqCgM7YcMck6xS6JNeMt+VjrG49HA+ZrZwzV3F7M4nWqclCNeG8WYu0sI+HmaCcWkUkeTAcGXyI1qlWk4N9jawWOp4iC4b3Xqi3WE6CRSgsekcggqSrAgqRxDDgRUxk4u6MNehCtBwnszuO4O9Qx0NnsJ47CRevR18j9DXVp1FON0eFxeFnh6jhL5eqJTWQ1itAKAUAoBQCgFAKAUAoBQCgFAKAUBxLtRwXd7QZhwlRH918DfsK0MZHVM9P/x+peM6fZ3+pEmFaZ6M8tUgo17aGxGoPQjUH51aEsrTMNekqtOUHyjo++GETaGy4doKv30SqWI45R4ZVPWxufaunUWem7HicJUeHxUc3Ds/sc4rlHuylCRegMzZO05MNMk0Js6cuTLzVvI1lpVHCVzQx+CjiqeV7rZnet2dvxY2ESxG3J1PFH5q1dOMlJXR4irSlSk4TVmjb1YxigK0AoBQCgFAKAUAoBQCgFAKAUBzXtmwfgw8wHBmjJ8nW4+q/WtfFRvTv2Ov0SrkxVu6a/U5ga5p7NHm1CSoFLg6T2R4sSRYnByar8YH6JQVcfP966OFneFux4vrVDw8RmW0tTn+1tnHDTSQPxjYgHqvFW9wRWnXhkmz0fS8T4+HTe60ZiGsR0RDEzsEjUu55DkOrHkKy0qMqjsjVxOKhQWureyJJgd0VtfEOWP5VJVR78TXTp4WnHfU41TEVqj80rLsv33L2Pki2cueAtFK3w5GILEfmBNio53FZssUtjl4zwoxzS399TWY3tL2jLwlWLyjRRr6teqWOG5s8YXtF2khv9oz+TojD6AGlhnkTDdvtezELjogoP8AaR3IHmyHUD0vSxdVO51SCZXUOhDKwBBGoIPAg1BlLlAKAUAoBQCgFAKAUAoBQEW7S8H3mzprC5TLIPVCCfpeqzjmi0Z8NU8OtCfZo4jauOfQ0UqCQBQG33R2z9jxkcuVmUhkdV45WF7gc7Fb1t4N+Zo4XXaOejGS3TJr2rbFEsUeOg8QVQJLc4m1V/8ACT8jWxiKeaN1ujjdIxngVrS+GWnz4ZzGOJnZUQXdjZR/U+Q41o0abqSsj1uKxCo083PHuT3Y+yEw6ZV1Y6u3Nj5+XQV2oQUFZHAu23KWrZjba2/FhtGOZ+SLqffoPWrNmtXxVOlvv2Od7V2k2KlMrAKPhVb3AUefU8ao3c4WIrutPMb7d7cPF4tO8ULFEeEkpyhh1UcSPOoMSi2btuyt+WOwpbpr/vUXJ8N9zAxvZljoxmRY5wP7twT/AJTalyMjJ32OY2TuZsLMGVoGWwYEFVe+ljyBB+dGZKb0sdFqDIKAUAoBQCgFAKAUAoBQGo3snyYSY2DXQqAeF5PAL+WtSiUm3ZHCZNnSxWWSKS4HEKWBt0IrnVMJNPRXPbUeo08iU7p+37FtYGJ0jlP/AKb/AO1U/DVOxmfUaH+X5My4NiYiQ+GIoOr+G3txNZYYKb+LQwz6kv8A1xb99F+5Jdi7uJB43PeSWtmOgF+IUcv3rfpUY01oc6pUnVeabv8AZE/3NAkwKRuMwHeRMDzCsy2Ptaj3POVI2k0c9g3Y+x4+ZTqioDCeeSRjx8xltVaNJQba5OxQxc8RGKn/AGq3uU3p2ucPF4f4j6J5dWPpWduxXF4jwYX54OYl2Odmuzkm5PE+ZrGedlJyd2SDcfYQxWLihb+GLvL/ACJqfmbD3oIq7OrpGMT97ILx8IY/wLGpspy8Cxte56iqmXcvjZMP91H/AJF/2oTY8jY8Q1jUxt1jZoyP8ptQixkbsLKcZLnfvFSFFz2AYsWLBZCNGIHP9VCY7kvoXFAKAUAoBQCgFAKAUAoDV7z4cyYWZRqchI9V8Q/apQTs7kRicMoYHQgH561kPRRldXPWWha5Rud7UIuaXa28cUIIBDyclU31/UeQpc1K+Mp0lvd9iY9m2NSXBgr8Yd+9HSQm5t5WItWN7nHz53mZ73x2WzZcRCCzxgq6ji8ZN/D1YHUDnc1MXYz4et4U78cnF97sR3uJupuqqoX31OnW/wC1WZjx9XPU02saNlPOqmidL3N2I+HwpzAriMZZQOceGHxMehP9RUMyxVkTZYQoAXQAAAeQ4VBcoRpUkmOZXlfusOAX/E/FYgebdW6LUEbkn2Vs5MPGES54lmPFmPFmPU0LJWMyhIoBQCgFAKAUAoBQCgLOLxKxI0khyooJY9AKBuxyzavanKzEYaNETkXuzEdSBoPSpsYHVfBB22tOGZklZLknKtgovr4RyFWuWjiasdpM8ttnFf37n3A/apuWeMr/AORZbFyP8buet2JoYpVqkt5M9BQOFQYzoHZBi8s80V9HQOB+pDY/Q/SoZmpPg6vVTMcn7WdghZY540AEnhfKOMg1Um3Mi49qsjBUXJZ3Z3TEBWXFJ3k5sYsPyXo+IPIeX71DYjG2rJrhcGVJeVs8r2zNbQAcFQclHSoMli7OQqlmIAHEnkKEmJhsNLiv4d4oechHjcf9IHgP1H2oRuSbZ+BSBAkShVHzJ5ljxJPU0LpWMmgFAKAUAoBQCgFAKAUAoCG9rMrLs58t7M8Ya35S2v7CpRjqfCcMM3kak1w0vlrQHrvBQHoSWF+NSC9g1eR1SJS7sQAACdTUBI7FuLuukMnfLclQyM5PxubB8o4BFIIHMkGobNiEbak5qDIYe1cD30eW+UgqytYHK6m6mx40IauaPC4KeEENF3jEktIrrdz1IaxHpyoVs0XrYhuGHt5tIgH/AMbmg1MjD7DzMHxLB7aiMC0YPUg6ufX5UJt3N1QsKAUAoBQCgFAKAUAoBQCgFAavefZwxGEmiIuWRrD9QF1t53tQrJXRzKLcXAlQWxk0bWF1dACDbUG61NzFkXc8vuFgP/MD/lT/AGoRkj3PUe4ezueOlb0Qf0Wlycke5ssHuZs5fhjxmJPTLIFP0UfWlyVCJJ9m7HZRlw2HiwSHi3heUjytop8yTUF0u2hIsHhliRUQWVRYf9+poXNZicLiWmNpAIbpYXAsotcWVQ+a99c9rW040I1Mb7LjTbxgWDfiBBbuEVeA4d6rN6OPMAC9DhMStw7mRO8VtGCv3YVkygi1tVikJuNXccALgeoY8SI5FNzIyNlfMpAlCAX14Kzm4Fja3LgAD4SfvcyswUuDYyE5V+4JBXUcsQLC/wAa8NCoG6oSKAUAoBQCgFAKAUAoBQCgKUAoARQHkqOg+VCCoFAVoBQkoKArQFaApQCgK0AoBQCgFAKAUB//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28606" y="3861048"/>
            <a:ext cx="1847850" cy="2466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16812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899592" y="2852936"/>
            <a:ext cx="7622600" cy="400110"/>
          </a:xfrm>
          <a:prstGeom prst="rect">
            <a:avLst/>
          </a:prstGeom>
          <a:noFill/>
        </p:spPr>
        <p:txBody>
          <a:bodyPr wrap="none" rtlCol="0">
            <a:spAutoFit/>
          </a:bodyPr>
          <a:lstStyle/>
          <a:p>
            <a:r>
              <a:rPr kumimoji="1" lang="ja-JP" altLang="en-US" sz="2000"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あなたの身のまわりで集団圧力を感じる場面を挙げてください。</a:t>
            </a:r>
            <a:endParaRPr kumimoji="1" lang="ja-JP" altLang="en-US" sz="2000" dirty="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p:cNvSpPr txBox="1"/>
          <p:nvPr/>
        </p:nvSpPr>
        <p:spPr>
          <a:xfrm>
            <a:off x="4061772" y="4036422"/>
            <a:ext cx="1107996" cy="369332"/>
          </a:xfrm>
          <a:prstGeom prst="rect">
            <a:avLst/>
          </a:prstGeom>
          <a:noFill/>
        </p:spPr>
        <p:txBody>
          <a:bodyPr wrap="none" rtlCol="0">
            <a:spAutoFit/>
          </a:bodyPr>
          <a:lstStyle/>
          <a:p>
            <a:r>
              <a:rPr lang="ja-JP" altLang="en-US" dirty="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１</a:t>
            </a:r>
            <a:r>
              <a:rPr kumimoji="1" lang="ja-JP" altLang="en-US"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分）</a:t>
            </a:r>
            <a:endParaRPr kumimoji="1" lang="ja-JP" altLang="en-US" dirty="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9378715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418828"/>
            <a:ext cx="4488333" cy="43144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正方形/長方形 1"/>
          <p:cNvSpPr/>
          <p:nvPr/>
        </p:nvSpPr>
        <p:spPr>
          <a:xfrm>
            <a:off x="683568" y="3284984"/>
            <a:ext cx="7776864" cy="2585323"/>
          </a:xfrm>
          <a:prstGeom prst="rect">
            <a:avLst/>
          </a:prstGeom>
        </p:spPr>
        <p:txBody>
          <a:bodyPr wrap="square">
            <a:spAutoFit/>
          </a:bodyPr>
          <a:lstStyle/>
          <a:p>
            <a:pPr>
              <a:spcAft>
                <a:spcPts val="0"/>
              </a:spcAft>
            </a:pPr>
            <a:r>
              <a:rPr lang="ja-JP" altLang="ja-JP" kern="100" dirty="0" smtClean="0">
                <a:effectLst/>
                <a:latin typeface="メイリオ" panose="020B0604030504040204" pitchFamily="50" charset="-128"/>
                <a:ea typeface="メイリオ" panose="020B0604030504040204" pitchFamily="50" charset="-128"/>
                <a:cs typeface="メイリオ" panose="020B0604030504040204" pitchFamily="50" charset="-128"/>
              </a:rPr>
              <a:t>不二家は代々同族経営であった。５代目の俊一社長は前社長でファミリー経営をやめようとしていた。能力のある人にポジションを与える姿勢だった。</a:t>
            </a:r>
          </a:p>
          <a:p>
            <a:pPr>
              <a:spcAft>
                <a:spcPts val="0"/>
              </a:spcAft>
            </a:pPr>
            <a:r>
              <a:rPr lang="ja-JP" altLang="ja-JP" kern="100" dirty="0" smtClean="0">
                <a:effectLst/>
                <a:latin typeface="メイリオ" panose="020B0604030504040204" pitchFamily="50" charset="-128"/>
                <a:ea typeface="メイリオ" panose="020B0604030504040204" pitchFamily="50" charset="-128"/>
                <a:cs typeface="メイリオ" panose="020B0604030504040204" pitchFamily="50" charset="-128"/>
              </a:rPr>
              <a:t>しかしそれをいやがる藤井ファミリーが組んで俊一社長を降ろし林太郎を社長にした。</a:t>
            </a:r>
            <a:r>
              <a:rPr lang="en-US" altLang="ja-JP" kern="100" dirty="0" smtClean="0">
                <a:effectLst/>
                <a:latin typeface="メイリオ" panose="020B0604030504040204" pitchFamily="50" charset="-128"/>
                <a:ea typeface="メイリオ" panose="020B0604030504040204" pitchFamily="50" charset="-128"/>
                <a:cs typeface="メイリオ" panose="020B0604030504040204" pitchFamily="50" charset="-128"/>
              </a:rPr>
              <a:t/>
            </a:r>
            <a:br>
              <a:rPr lang="en-US" altLang="ja-JP" kern="100" dirty="0" smtClean="0">
                <a:effectLst/>
                <a:latin typeface="メイリオ" panose="020B0604030504040204" pitchFamily="50" charset="-128"/>
                <a:ea typeface="メイリオ" panose="020B0604030504040204" pitchFamily="50" charset="-128"/>
                <a:cs typeface="メイリオ" panose="020B0604030504040204" pitchFamily="50" charset="-128"/>
              </a:rPr>
            </a:br>
            <a:r>
              <a:rPr lang="ja-JP" altLang="ja-JP" kern="100" dirty="0" smtClean="0">
                <a:effectLst/>
                <a:latin typeface="メイリオ" panose="020B0604030504040204" pitchFamily="50" charset="-128"/>
                <a:ea typeface="メイリオ" panose="020B0604030504040204" pitchFamily="50" charset="-128"/>
                <a:cs typeface="メイリオ" panose="020B0604030504040204" pitchFamily="50" charset="-128"/>
              </a:rPr>
              <a:t>つい最近まで社長をしていたのが林太郎だ。それによって藤井ファミリー経営が続くことが決定し、藤井家の人は能力が無くてもいいポジションを与えられた。</a:t>
            </a:r>
            <a:r>
              <a:rPr lang="en-US" altLang="ja-JP" kern="100" dirty="0" smtClean="0">
                <a:effectLst/>
                <a:latin typeface="メイリオ" panose="020B0604030504040204" pitchFamily="50" charset="-128"/>
                <a:ea typeface="メイリオ" panose="020B0604030504040204" pitchFamily="50" charset="-128"/>
                <a:cs typeface="メイリオ" panose="020B0604030504040204" pitchFamily="50" charset="-128"/>
              </a:rPr>
              <a:t/>
            </a:r>
            <a:br>
              <a:rPr lang="en-US" altLang="ja-JP" kern="100" dirty="0" smtClean="0">
                <a:effectLst/>
                <a:latin typeface="メイリオ" panose="020B0604030504040204" pitchFamily="50" charset="-128"/>
                <a:ea typeface="メイリオ" panose="020B0604030504040204" pitchFamily="50" charset="-128"/>
                <a:cs typeface="メイリオ" panose="020B0604030504040204" pitchFamily="50" charset="-128"/>
              </a:rPr>
            </a:br>
            <a:r>
              <a:rPr lang="ja-JP" altLang="ja-JP" kern="100" dirty="0" smtClean="0">
                <a:effectLst/>
                <a:latin typeface="メイリオ" panose="020B0604030504040204" pitchFamily="50" charset="-128"/>
                <a:ea typeface="メイリオ" panose="020B0604030504040204" pitchFamily="50" charset="-128"/>
                <a:cs typeface="メイリオ" panose="020B0604030504040204" pitchFamily="50" charset="-128"/>
              </a:rPr>
              <a:t>社内の士気が下がり怪文書が社内を飛び交うようになる。</a:t>
            </a:r>
            <a:endParaRPr lang="ja-JP" altLang="ja-JP" kern="100" dirty="0">
              <a:effectLst/>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4" name="直線コネクタ 3"/>
          <p:cNvCxnSpPr/>
          <p:nvPr/>
        </p:nvCxnSpPr>
        <p:spPr>
          <a:xfrm>
            <a:off x="0" y="836712"/>
            <a:ext cx="9144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 name="テキスト ボックス 4"/>
          <p:cNvSpPr txBox="1"/>
          <p:nvPr/>
        </p:nvSpPr>
        <p:spPr>
          <a:xfrm>
            <a:off x="367692" y="251937"/>
            <a:ext cx="3057247" cy="584775"/>
          </a:xfrm>
          <a:prstGeom prst="rect">
            <a:avLst/>
          </a:prstGeom>
          <a:noFill/>
        </p:spPr>
        <p:txBody>
          <a:bodyPr wrap="none" rtlCol="0">
            <a:spAutoFit/>
          </a:bodyPr>
          <a:lstStyle/>
          <a:p>
            <a:r>
              <a:rPr lang="ja-JP" altLang="en-US" sz="3200" b="1" dirty="0" smtClean="0">
                <a:latin typeface="メイリオ" panose="020B0604030504040204" pitchFamily="50" charset="-128"/>
                <a:ea typeface="メイリオ" panose="020B0604030504040204" pitchFamily="50" charset="-128"/>
                <a:cs typeface="メイリオ" panose="020B0604030504040204" pitchFamily="50" charset="-128"/>
              </a:rPr>
              <a:t>同族経営の背景</a:t>
            </a:r>
            <a:endParaRPr kumimoji="1"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4350964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401902" y="2852936"/>
            <a:ext cx="6340197" cy="400110"/>
          </a:xfrm>
          <a:prstGeom prst="rect">
            <a:avLst/>
          </a:prstGeom>
          <a:noFill/>
        </p:spPr>
        <p:txBody>
          <a:bodyPr wrap="none" rtlCol="0">
            <a:spAutoFit/>
          </a:bodyPr>
          <a:lstStyle/>
          <a:p>
            <a:r>
              <a:rPr kumimoji="1" lang="ja-JP" altLang="en-US" sz="2000"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その状況を改善するための解決策を考えてください。</a:t>
            </a:r>
            <a:endParaRPr kumimoji="1" lang="ja-JP" altLang="en-US" sz="2000" dirty="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テキスト ボックス 2"/>
          <p:cNvSpPr txBox="1"/>
          <p:nvPr/>
        </p:nvSpPr>
        <p:spPr>
          <a:xfrm>
            <a:off x="4061772" y="4036422"/>
            <a:ext cx="1107996" cy="369332"/>
          </a:xfrm>
          <a:prstGeom prst="rect">
            <a:avLst/>
          </a:prstGeom>
          <a:noFill/>
        </p:spPr>
        <p:txBody>
          <a:bodyPr wrap="none" rtlCol="0">
            <a:spAutoFit/>
          </a:bodyPr>
          <a:lstStyle/>
          <a:p>
            <a:r>
              <a:rPr lang="ja-JP" altLang="en-US"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３</a:t>
            </a:r>
            <a:r>
              <a:rPr kumimoji="1" lang="ja-JP" altLang="en-US"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分）</a:t>
            </a:r>
            <a:endParaRPr kumimoji="1" lang="ja-JP" altLang="en-US" dirty="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8059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094673" y="2828836"/>
            <a:ext cx="2954655" cy="1200329"/>
          </a:xfrm>
          <a:prstGeom prst="rect">
            <a:avLst/>
          </a:prstGeom>
          <a:noFill/>
        </p:spPr>
        <p:txBody>
          <a:bodyPr wrap="none" rtlCol="0">
            <a:spAutoFit/>
          </a:bodyPr>
          <a:lstStyle/>
          <a:p>
            <a:r>
              <a:rPr kumimoji="1" lang="ja-JP" altLang="en-US" sz="7200" b="1"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まとめ</a:t>
            </a:r>
            <a:endParaRPr kumimoji="1" lang="ja-JP" altLang="en-US" sz="7200" b="1" dirty="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712873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755576" y="3068960"/>
            <a:ext cx="2236510" cy="7078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rtlCol="0">
            <a:spAutoFit/>
          </a:bodyPr>
          <a:lstStyle/>
          <a:p>
            <a:r>
              <a:rPr kumimoji="1" lang="ja-JP" altLang="en-US" sz="4000" dirty="0" smtClean="0">
                <a:latin typeface="メイリオ" panose="020B0604030504040204" pitchFamily="50" charset="-128"/>
                <a:ea typeface="メイリオ" panose="020B0604030504040204" pitchFamily="50" charset="-128"/>
                <a:cs typeface="メイリオ" panose="020B0604030504040204" pitchFamily="50" charset="-128"/>
              </a:rPr>
              <a:t>集団圧力</a:t>
            </a:r>
            <a:endParaRPr kumimoji="1" lang="ja-JP" altLang="en-US" sz="4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テキスト ボックス 2"/>
          <p:cNvSpPr txBox="1"/>
          <p:nvPr/>
        </p:nvSpPr>
        <p:spPr>
          <a:xfrm>
            <a:off x="3347864" y="3087651"/>
            <a:ext cx="2236510" cy="70788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kumimoji="1" lang="ja-JP" altLang="en-US" sz="4000" dirty="0" smtClean="0">
                <a:latin typeface="メイリオ" panose="020B0604030504040204" pitchFamily="50" charset="-128"/>
                <a:ea typeface="メイリオ" panose="020B0604030504040204" pitchFamily="50" charset="-128"/>
                <a:cs typeface="メイリオ" panose="020B0604030504040204" pitchFamily="50" charset="-128"/>
              </a:rPr>
              <a:t>集団浅慮</a:t>
            </a:r>
            <a:endParaRPr kumimoji="1" lang="ja-JP" altLang="en-US" sz="4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p:cNvSpPr txBox="1"/>
          <p:nvPr/>
        </p:nvSpPr>
        <p:spPr>
          <a:xfrm>
            <a:off x="5940152" y="3087651"/>
            <a:ext cx="2749471" cy="70788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kumimoji="1" lang="ja-JP" altLang="en-US" sz="4000" dirty="0" smtClean="0">
                <a:latin typeface="メイリオ" panose="020B0604030504040204" pitchFamily="50" charset="-128"/>
                <a:ea typeface="メイリオ" panose="020B0604030504040204" pitchFamily="50" charset="-128"/>
                <a:cs typeface="メイリオ" panose="020B0604030504040204" pitchFamily="50" charset="-128"/>
              </a:rPr>
              <a:t>集団凝集性</a:t>
            </a:r>
            <a:endParaRPr kumimoji="1" lang="ja-JP" altLang="en-US" sz="4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テキスト ボックス 4"/>
          <p:cNvSpPr txBox="1"/>
          <p:nvPr/>
        </p:nvSpPr>
        <p:spPr>
          <a:xfrm>
            <a:off x="1691680" y="1556791"/>
            <a:ext cx="5929828" cy="584775"/>
          </a:xfrm>
          <a:prstGeom prst="rect">
            <a:avLst/>
          </a:prstGeom>
          <a:solidFill>
            <a:schemeClr val="bg1">
              <a:lumMod val="85000"/>
            </a:schemeClr>
          </a:solidFill>
        </p:spPr>
        <p:txBody>
          <a:bodyPr wrap="none" rtlCol="0">
            <a:spAutoFit/>
          </a:bodyPr>
          <a:lstStyle/>
          <a:p>
            <a:r>
              <a:rPr kumimoji="1"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組織のあり</a:t>
            </a:r>
            <a:r>
              <a:rPr kumimoji="1" lang="ja-JP" altLang="en-US" sz="3200" dirty="0" err="1" smtClean="0">
                <a:latin typeface="メイリオ" panose="020B0604030504040204" pitchFamily="50" charset="-128"/>
                <a:ea typeface="メイリオ" panose="020B0604030504040204" pitchFamily="50" charset="-128"/>
                <a:cs typeface="メイリオ" panose="020B0604030504040204" pitchFamily="50" charset="-128"/>
              </a:rPr>
              <a:t>うべき</a:t>
            </a:r>
            <a:r>
              <a:rPr kumimoji="1"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ダークサイド</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1740619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755576" y="3068960"/>
            <a:ext cx="2236510" cy="707886"/>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kumimoji="1" lang="ja-JP" altLang="en-US" sz="4000" dirty="0" smtClean="0">
                <a:latin typeface="メイリオ" panose="020B0604030504040204" pitchFamily="50" charset="-128"/>
                <a:ea typeface="メイリオ" panose="020B0604030504040204" pitchFamily="50" charset="-128"/>
                <a:cs typeface="メイリオ" panose="020B0604030504040204" pitchFamily="50" charset="-128"/>
              </a:rPr>
              <a:t>集団圧力</a:t>
            </a:r>
            <a:endParaRPr kumimoji="1" lang="ja-JP" altLang="en-US" sz="4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テキスト ボックス 2"/>
          <p:cNvSpPr txBox="1"/>
          <p:nvPr/>
        </p:nvSpPr>
        <p:spPr>
          <a:xfrm>
            <a:off x="3347864" y="3087651"/>
            <a:ext cx="2236510" cy="70788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kumimoji="1" lang="ja-JP" altLang="en-US" sz="4000" dirty="0" smtClean="0">
                <a:latin typeface="メイリオ" panose="020B0604030504040204" pitchFamily="50" charset="-128"/>
                <a:ea typeface="メイリオ" panose="020B0604030504040204" pitchFamily="50" charset="-128"/>
                <a:cs typeface="メイリオ" panose="020B0604030504040204" pitchFamily="50" charset="-128"/>
              </a:rPr>
              <a:t>集団浅慮</a:t>
            </a:r>
            <a:endParaRPr kumimoji="1" lang="ja-JP" altLang="en-US" sz="4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p:cNvSpPr txBox="1"/>
          <p:nvPr/>
        </p:nvSpPr>
        <p:spPr>
          <a:xfrm>
            <a:off x="5940152" y="3087651"/>
            <a:ext cx="2749471" cy="70788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kumimoji="1" lang="ja-JP" altLang="en-US" sz="4000" dirty="0" smtClean="0">
                <a:latin typeface="メイリオ" panose="020B0604030504040204" pitchFamily="50" charset="-128"/>
                <a:ea typeface="メイリオ" panose="020B0604030504040204" pitchFamily="50" charset="-128"/>
                <a:cs typeface="メイリオ" panose="020B0604030504040204" pitchFamily="50" charset="-128"/>
              </a:rPr>
              <a:t>集団凝集性</a:t>
            </a:r>
            <a:endParaRPr kumimoji="1" lang="ja-JP" altLang="en-US" sz="4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テキスト ボックス 4"/>
          <p:cNvSpPr txBox="1"/>
          <p:nvPr/>
        </p:nvSpPr>
        <p:spPr>
          <a:xfrm>
            <a:off x="1691680" y="1556791"/>
            <a:ext cx="5929828" cy="584775"/>
          </a:xfrm>
          <a:prstGeom prst="rect">
            <a:avLst/>
          </a:prstGeom>
          <a:solidFill>
            <a:schemeClr val="bg1">
              <a:lumMod val="85000"/>
            </a:schemeClr>
          </a:solidFill>
        </p:spPr>
        <p:txBody>
          <a:bodyPr wrap="none" rtlCol="0">
            <a:spAutoFit/>
          </a:bodyPr>
          <a:lstStyle/>
          <a:p>
            <a:r>
              <a:rPr kumimoji="1"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組織のあり</a:t>
            </a:r>
            <a:r>
              <a:rPr kumimoji="1" lang="ja-JP" altLang="en-US" sz="3200" dirty="0" err="1" smtClean="0">
                <a:latin typeface="メイリオ" panose="020B0604030504040204" pitchFamily="50" charset="-128"/>
                <a:ea typeface="メイリオ" panose="020B0604030504040204" pitchFamily="50" charset="-128"/>
                <a:cs typeface="メイリオ" panose="020B0604030504040204" pitchFamily="50" charset="-128"/>
              </a:rPr>
              <a:t>うべき</a:t>
            </a:r>
            <a:r>
              <a:rPr kumimoji="1"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ダークサイド</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3673432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755576" y="3068960"/>
            <a:ext cx="2236510" cy="707886"/>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kumimoji="1" lang="ja-JP" altLang="en-US" sz="4000" dirty="0" smtClean="0">
                <a:latin typeface="メイリオ" panose="020B0604030504040204" pitchFamily="50" charset="-128"/>
                <a:ea typeface="メイリオ" panose="020B0604030504040204" pitchFamily="50" charset="-128"/>
                <a:cs typeface="メイリオ" panose="020B0604030504040204" pitchFamily="50" charset="-128"/>
              </a:rPr>
              <a:t>集団圧力</a:t>
            </a:r>
            <a:endParaRPr kumimoji="1" lang="ja-JP" altLang="en-US" sz="4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テキスト ボックス 2"/>
          <p:cNvSpPr txBox="1"/>
          <p:nvPr/>
        </p:nvSpPr>
        <p:spPr>
          <a:xfrm>
            <a:off x="3347864" y="3087651"/>
            <a:ext cx="2236510" cy="707886"/>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kumimoji="1" lang="ja-JP" altLang="en-US" sz="4000" dirty="0" smtClean="0">
                <a:latin typeface="メイリオ" panose="020B0604030504040204" pitchFamily="50" charset="-128"/>
                <a:ea typeface="メイリオ" panose="020B0604030504040204" pitchFamily="50" charset="-128"/>
                <a:cs typeface="メイリオ" panose="020B0604030504040204" pitchFamily="50" charset="-128"/>
              </a:rPr>
              <a:t>集団浅慮</a:t>
            </a:r>
            <a:endParaRPr kumimoji="1" lang="ja-JP" altLang="en-US" sz="4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p:cNvSpPr txBox="1"/>
          <p:nvPr/>
        </p:nvSpPr>
        <p:spPr>
          <a:xfrm>
            <a:off x="5940152" y="3087651"/>
            <a:ext cx="2749471" cy="70788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kumimoji="1" lang="ja-JP" altLang="en-US" sz="4000" dirty="0" smtClean="0">
                <a:latin typeface="メイリオ" panose="020B0604030504040204" pitchFamily="50" charset="-128"/>
                <a:ea typeface="メイリオ" panose="020B0604030504040204" pitchFamily="50" charset="-128"/>
                <a:cs typeface="メイリオ" panose="020B0604030504040204" pitchFamily="50" charset="-128"/>
              </a:rPr>
              <a:t>集団凝集性</a:t>
            </a:r>
            <a:endParaRPr kumimoji="1" lang="ja-JP" altLang="en-US" sz="4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テキスト ボックス 4"/>
          <p:cNvSpPr txBox="1"/>
          <p:nvPr/>
        </p:nvSpPr>
        <p:spPr>
          <a:xfrm>
            <a:off x="1691680" y="1556791"/>
            <a:ext cx="5929828" cy="584775"/>
          </a:xfrm>
          <a:prstGeom prst="rect">
            <a:avLst/>
          </a:prstGeom>
          <a:solidFill>
            <a:schemeClr val="bg1">
              <a:lumMod val="85000"/>
            </a:schemeClr>
          </a:solidFill>
        </p:spPr>
        <p:txBody>
          <a:bodyPr wrap="none" rtlCol="0">
            <a:spAutoFit/>
          </a:bodyPr>
          <a:lstStyle/>
          <a:p>
            <a:r>
              <a:rPr kumimoji="1"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組織のあり</a:t>
            </a:r>
            <a:r>
              <a:rPr kumimoji="1" lang="ja-JP" altLang="en-US" sz="3200" dirty="0" err="1" smtClean="0">
                <a:latin typeface="メイリオ" panose="020B0604030504040204" pitchFamily="50" charset="-128"/>
                <a:ea typeface="メイリオ" panose="020B0604030504040204" pitchFamily="50" charset="-128"/>
                <a:cs typeface="メイリオ" panose="020B0604030504040204" pitchFamily="50" charset="-128"/>
              </a:rPr>
              <a:t>うべき</a:t>
            </a:r>
            <a:r>
              <a:rPr kumimoji="1"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ダークサイド</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6586469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64088" y="2132856"/>
            <a:ext cx="3565678" cy="26742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テキスト ボックス 1"/>
          <p:cNvSpPr txBox="1"/>
          <p:nvPr/>
        </p:nvSpPr>
        <p:spPr>
          <a:xfrm>
            <a:off x="539552" y="476672"/>
            <a:ext cx="5032147" cy="923330"/>
          </a:xfrm>
          <a:prstGeom prst="rect">
            <a:avLst/>
          </a:prstGeom>
          <a:noFill/>
        </p:spPr>
        <p:txBody>
          <a:bodyPr wrap="none" rtlCol="0">
            <a:spAutoFit/>
          </a:bodyPr>
          <a:lstStyle/>
          <a:p>
            <a:r>
              <a:rPr kumimoji="1" lang="ja-JP" altLang="en-US" sz="5400" dirty="0" smtClean="0">
                <a:latin typeface="メイリオ" panose="020B0604030504040204" pitchFamily="50" charset="-128"/>
                <a:ea typeface="メイリオ" panose="020B0604030504040204" pitchFamily="50" charset="-128"/>
                <a:cs typeface="メイリオ" panose="020B0604030504040204" pitchFamily="50" charset="-128"/>
              </a:rPr>
              <a:t>株式会社不二家</a:t>
            </a:r>
            <a:endParaRPr kumimoji="1" lang="ja-JP" altLang="en-US" sz="5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テキスト ボックス 2"/>
          <p:cNvSpPr txBox="1"/>
          <p:nvPr/>
        </p:nvSpPr>
        <p:spPr>
          <a:xfrm>
            <a:off x="398045" y="2186861"/>
            <a:ext cx="4750018" cy="523220"/>
          </a:xfrm>
          <a:prstGeom prst="rect">
            <a:avLst/>
          </a:prstGeom>
          <a:noFill/>
        </p:spPr>
        <p:txBody>
          <a:bodyPr wrap="none" rtlCol="0">
            <a:spAutoFit/>
          </a:bodyPr>
          <a:lstStyle/>
          <a:p>
            <a:pPr algn="just">
              <a:spcAft>
                <a:spcPts val="0"/>
              </a:spcAft>
            </a:pPr>
            <a:r>
              <a:rPr lang="en-US" altLang="ja-JP" sz="2800" b="1" kern="100" dirty="0" smtClean="0">
                <a:effectLst/>
                <a:latin typeface="メイリオ" panose="020B0604030504040204" pitchFamily="50" charset="-128"/>
                <a:ea typeface="メイリオ" panose="020B0604030504040204" pitchFamily="50" charset="-128"/>
                <a:cs typeface="メイリオ" panose="020B0604030504040204" pitchFamily="50" charset="-128"/>
              </a:rPr>
              <a:t>2007</a:t>
            </a:r>
            <a:r>
              <a:rPr lang="ja-JP" altLang="ja-JP" sz="2800" b="1" kern="100" dirty="0" smtClean="0">
                <a:effectLst/>
                <a:latin typeface="メイリオ" panose="020B0604030504040204" pitchFamily="50" charset="-128"/>
                <a:ea typeface="メイリオ" panose="020B0604030504040204" pitchFamily="50" charset="-128"/>
                <a:cs typeface="メイリオ" panose="020B0604030504040204" pitchFamily="50" charset="-128"/>
              </a:rPr>
              <a:t>年　食品表示偽装発覚</a:t>
            </a:r>
            <a:endParaRPr lang="en-US" altLang="ja-JP" sz="2800" b="1" kern="100" dirty="0" smtClean="0">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正方形/長方形 3"/>
          <p:cNvSpPr/>
          <p:nvPr/>
        </p:nvSpPr>
        <p:spPr>
          <a:xfrm>
            <a:off x="539552" y="1340768"/>
            <a:ext cx="5616624" cy="300806"/>
          </a:xfrm>
          <a:prstGeom prst="rect">
            <a:avLst/>
          </a:prstGeom>
          <a:gradFill flip="none" rotWithShape="1">
            <a:gsLst>
              <a:gs pos="34000">
                <a:srgbClr val="FF6600"/>
              </a:gs>
              <a:gs pos="68000">
                <a:srgbClr val="FF9900"/>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1013598" y="3009146"/>
            <a:ext cx="3518912" cy="707886"/>
          </a:xfrm>
          <a:prstGeom prst="rect">
            <a:avLst/>
          </a:prstGeom>
          <a:noFill/>
        </p:spPr>
        <p:txBody>
          <a:bodyPr wrap="none" rtlCol="0">
            <a:spAutoFit/>
          </a:bodyPr>
          <a:lstStyle/>
          <a:p>
            <a:r>
              <a:rPr kumimoji="1"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賞味期限切れの牛乳を使った</a:t>
            </a:r>
            <a:endParaRPr kumimoji="1"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シュークリームを製造</a:t>
            </a:r>
            <a:endPar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テキスト ボックス 5"/>
          <p:cNvSpPr txBox="1"/>
          <p:nvPr/>
        </p:nvSpPr>
        <p:spPr>
          <a:xfrm>
            <a:off x="1043302" y="3861048"/>
            <a:ext cx="3518912" cy="707886"/>
          </a:xfrm>
          <a:prstGeom prst="rect">
            <a:avLst/>
          </a:prstGeom>
          <a:noFill/>
        </p:spPr>
        <p:txBody>
          <a:bodyPr wrap="none" rtlCol="0">
            <a:spAutoFit/>
          </a:bodyPr>
          <a:lstStyle/>
          <a:p>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工場</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の操業停止や洋菓子店</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の</a:t>
            </a: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休業</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などに</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追い込まれる</a:t>
            </a:r>
            <a:endPar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9" name="グループ化 8"/>
          <p:cNvGrpSpPr/>
          <p:nvPr/>
        </p:nvGrpSpPr>
        <p:grpSpPr>
          <a:xfrm>
            <a:off x="1547664" y="5157192"/>
            <a:ext cx="6264696" cy="1008112"/>
            <a:chOff x="1547664" y="5445224"/>
            <a:chExt cx="6264696" cy="1008112"/>
          </a:xfrm>
        </p:grpSpPr>
        <p:sp>
          <p:nvSpPr>
            <p:cNvPr id="8" name="正方形/長方形 7"/>
            <p:cNvSpPr/>
            <p:nvPr/>
          </p:nvSpPr>
          <p:spPr>
            <a:xfrm>
              <a:off x="1547664" y="5445224"/>
              <a:ext cx="6264696" cy="10081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2051720" y="5589240"/>
              <a:ext cx="5115503" cy="707886"/>
            </a:xfrm>
            <a:prstGeom prst="rect">
              <a:avLst/>
            </a:prstGeom>
            <a:noFill/>
          </p:spPr>
          <p:txBody>
            <a:bodyPr wrap="none" rtlCol="0">
              <a:spAutoFit/>
            </a:bodyPr>
            <a:lstStyle/>
            <a:p>
              <a:r>
                <a:rPr kumimoji="1" lang="ja-JP" altLang="en-US" sz="4000" dirty="0" smtClean="0">
                  <a:solidFill>
                    <a:schemeClr val="bg1"/>
                  </a:solidFill>
                </a:rPr>
                <a:t>同族経営による隠ぺい</a:t>
              </a:r>
              <a:endParaRPr kumimoji="1" lang="ja-JP" altLang="en-US" sz="4000" dirty="0">
                <a:solidFill>
                  <a:schemeClr val="bg1"/>
                </a:solidFill>
              </a:endParaRPr>
            </a:p>
          </p:txBody>
        </p:sp>
      </p:grpSp>
    </p:spTree>
    <p:extLst>
      <p:ext uri="{BB962C8B-B14F-4D97-AF65-F5344CB8AC3E}">
        <p14:creationId xmlns:p14="http://schemas.microsoft.com/office/powerpoint/2010/main" val="448729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グループ化 19"/>
          <p:cNvGrpSpPr/>
          <p:nvPr/>
        </p:nvGrpSpPr>
        <p:grpSpPr>
          <a:xfrm>
            <a:off x="612736" y="1124744"/>
            <a:ext cx="4205050" cy="5760640"/>
            <a:chOff x="612736" y="1124744"/>
            <a:chExt cx="4205050" cy="5760640"/>
          </a:xfrm>
        </p:grpSpPr>
        <p:sp>
          <p:nvSpPr>
            <p:cNvPr id="6" name="正方形/長方形 5"/>
            <p:cNvSpPr/>
            <p:nvPr/>
          </p:nvSpPr>
          <p:spPr>
            <a:xfrm>
              <a:off x="612736" y="1468516"/>
              <a:ext cx="4205050" cy="5416868"/>
            </a:xfrm>
            <a:prstGeom prst="rect">
              <a:avLst/>
            </a:prstGeom>
          </p:spPr>
          <p:txBody>
            <a:bodyPr wrap="square">
              <a:spAutoFit/>
            </a:bodyPr>
            <a:lstStyle/>
            <a:p>
              <a:pPr lvl="0" algn="just"/>
              <a:r>
                <a:rPr lang="ja-JP" altLang="en-US" sz="2800" b="1" kern="100" dirty="0" smtClean="0">
                  <a:solidFill>
                    <a:schemeClr val="bg2">
                      <a:lumMod val="25000"/>
                    </a:schemeClr>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600" b="1" kern="100"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不二家</a:t>
              </a:r>
              <a:r>
                <a:rPr lang="ja-JP" altLang="ja-JP" sz="2600" b="1" kern="100"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食品</a:t>
              </a:r>
              <a:r>
                <a:rPr lang="ja-JP" altLang="ja-JP" sz="2600" b="1" kern="100" dirty="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表示偽装</a:t>
              </a:r>
              <a:r>
                <a:rPr lang="ja-JP" altLang="ja-JP" sz="2600" b="1" kern="100"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発覚</a:t>
              </a:r>
              <a:endParaRPr lang="en-US" altLang="ja-JP" sz="2600" b="1" kern="100"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lvl="0" algn="just"/>
              <a:endParaRPr lang="en-US" altLang="ja-JP" sz="1400" b="1" kern="100"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algn="just">
                <a:spcAft>
                  <a:spcPts val="0"/>
                </a:spcAft>
              </a:pPr>
              <a:r>
                <a:rPr lang="ja-JP" altLang="ja-JP" sz="1600" kern="100" dirty="0" smtClean="0">
                  <a:solidFill>
                    <a:schemeClr val="tx1">
                      <a:lumMod val="65000"/>
                      <a:lumOff val="35000"/>
                    </a:schemeClr>
                  </a:solidFill>
                  <a:effectLst/>
                  <a:latin typeface="メイリオ" panose="020B0604030504040204" pitchFamily="50" charset="-128"/>
                  <a:ea typeface="メイリオ" panose="020B0604030504040204" pitchFamily="50" charset="-128"/>
                  <a:cs typeface="メイリオ" panose="020B0604030504040204" pitchFamily="50" charset="-128"/>
                </a:rPr>
                <a:t>今回の問題では同族経営による隠ぺい体質が批判されたが、創業家一族の藤井氏が問題を発覚させないように当初から決めていた。報告書は不二家の同族経営について「問題発生と信頼失墜の重要な背景となっていることは否定できない」と指摘した。</a:t>
              </a:r>
            </a:p>
            <a:p>
              <a:pPr algn="just">
                <a:spcAft>
                  <a:spcPts val="0"/>
                </a:spcAft>
              </a:pPr>
              <a:r>
                <a:rPr lang="ja-JP" altLang="ja-JP" sz="1600" kern="100" dirty="0" smtClean="0">
                  <a:solidFill>
                    <a:schemeClr val="tx1">
                      <a:lumMod val="65000"/>
                      <a:lumOff val="35000"/>
                    </a:schemeClr>
                  </a:solidFill>
                  <a:effectLst/>
                  <a:latin typeface="メイリオ" panose="020B0604030504040204" pitchFamily="50" charset="-128"/>
                  <a:ea typeface="メイリオ" panose="020B0604030504040204" pitchFamily="50" charset="-128"/>
                  <a:cs typeface="メイリオ" panose="020B0604030504040204" pitchFamily="50" charset="-128"/>
                </a:rPr>
                <a:t>同族経営に関連して「社員からすれば創業家の圧倒的威厳を背景とした一族支配に対し、意見や提案を行いにくい雰囲気があった」と指摘。</a:t>
              </a:r>
            </a:p>
            <a:p>
              <a:pPr algn="just">
                <a:spcAft>
                  <a:spcPts val="0"/>
                </a:spcAft>
              </a:pPr>
              <a:r>
                <a:rPr lang="ja-JP" altLang="ja-JP" sz="1600" kern="100" dirty="0" smtClean="0">
                  <a:solidFill>
                    <a:schemeClr val="tx1">
                      <a:lumMod val="65000"/>
                      <a:lumOff val="35000"/>
                    </a:schemeClr>
                  </a:solidFill>
                  <a:effectLst/>
                  <a:latin typeface="メイリオ" panose="020B0604030504040204" pitchFamily="50" charset="-128"/>
                  <a:ea typeface="メイリオ" panose="020B0604030504040204" pitchFamily="50" charset="-128"/>
                  <a:cs typeface="メイリオ" panose="020B0604030504040204" pitchFamily="50" charset="-128"/>
                </a:rPr>
                <a:t>　当時の経営陣の意識には「埼玉工場の衛生管理に問題意識は持っていたものの、原材料の保管状況などは積極的にみようとしなかった」とし、「衛生管理よりもコストダウンや生産性向上を重視する傾向があった」と問題視した。</a:t>
              </a:r>
              <a:r>
                <a:rPr lang="ja-JP" altLang="ja-JP" sz="1600" dirty="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郷原議長は３０日の記者会見で、不二家の対応について「</a:t>
              </a:r>
              <a:r>
                <a:rPr lang="ja-JP" altLang="ja-JP" sz="1600"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問題</a:t>
              </a:r>
              <a:r>
                <a:rPr lang="ja-JP" altLang="ja-JP" sz="1600" dirty="0" err="1" smtClean="0">
                  <a:latin typeface="メイリオ" panose="020B0604030504040204" pitchFamily="50" charset="-128"/>
                  <a:ea typeface="メイリオ" panose="020B0604030504040204" pitchFamily="50" charset="-128"/>
                  <a:cs typeface="メイリオ" panose="020B0604030504040204" pitchFamily="50" charset="-128"/>
                </a:rPr>
                <a:t>た</a:t>
              </a:r>
              <a:r>
                <a:rPr lang="ja-JP" altLang="ja-JP" sz="1600" dirty="0">
                  <a:latin typeface="メイリオ" panose="020B0604030504040204" pitchFamily="50" charset="-128"/>
                  <a:ea typeface="メイリオ" panose="020B0604030504040204" pitchFamily="50" charset="-128"/>
                  <a:cs typeface="メイリオ" panose="020B0604030504040204" pitchFamily="50" charset="-128"/>
                </a:rPr>
                <a:t>」</a:t>
              </a:r>
              <a:endParaRPr lang="ja-JP" altLang="ja-JP" sz="1600" kern="100" dirty="0" smtClean="0">
                <a:effectLst/>
                <a:latin typeface="メイリオ" panose="020B0604030504040204" pitchFamily="50" charset="-128"/>
                <a:ea typeface="メイリオ" panose="020B0604030504040204" pitchFamily="50" charset="-128"/>
                <a:cs typeface="メイリオ" panose="020B0604030504040204" pitchFamily="50" charset="-128"/>
              </a:endParaRPr>
            </a:p>
            <a:p>
              <a:pPr lvl="0" algn="just"/>
              <a:endParaRPr lang="en-US" altLang="ja-JP" sz="1600" b="1" kern="100" dirty="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8" name="グループ化 7"/>
            <p:cNvGrpSpPr/>
            <p:nvPr/>
          </p:nvGrpSpPr>
          <p:grpSpPr>
            <a:xfrm>
              <a:off x="612736" y="1124744"/>
              <a:ext cx="4205049" cy="396703"/>
              <a:chOff x="611560" y="1052736"/>
              <a:chExt cx="3816424" cy="360040"/>
            </a:xfrm>
          </p:grpSpPr>
          <p:cxnSp>
            <p:nvCxnSpPr>
              <p:cNvPr id="4" name="直線コネクタ 3"/>
              <p:cNvCxnSpPr/>
              <p:nvPr/>
            </p:nvCxnSpPr>
            <p:spPr>
              <a:xfrm>
                <a:off x="611560" y="1412776"/>
                <a:ext cx="3816424" cy="0"/>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7" name="正方形/長方形 6"/>
              <p:cNvSpPr/>
              <p:nvPr/>
            </p:nvSpPr>
            <p:spPr>
              <a:xfrm>
                <a:off x="611560" y="1052736"/>
                <a:ext cx="3816424"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9" name="グループ化 18"/>
            <p:cNvGrpSpPr/>
            <p:nvPr/>
          </p:nvGrpSpPr>
          <p:grpSpPr>
            <a:xfrm>
              <a:off x="612736" y="6219589"/>
              <a:ext cx="4205049" cy="521779"/>
              <a:chOff x="612736" y="6093296"/>
              <a:chExt cx="4205049" cy="521779"/>
            </a:xfrm>
          </p:grpSpPr>
          <p:cxnSp>
            <p:nvCxnSpPr>
              <p:cNvPr id="14" name="直線コネクタ 13"/>
              <p:cNvCxnSpPr/>
              <p:nvPr/>
            </p:nvCxnSpPr>
            <p:spPr>
              <a:xfrm rot="10800000">
                <a:off x="612736" y="6093296"/>
                <a:ext cx="4205049" cy="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16" name="正方形/長方形 15"/>
              <p:cNvSpPr/>
              <p:nvPr/>
            </p:nvSpPr>
            <p:spPr>
              <a:xfrm>
                <a:off x="616322" y="6111019"/>
                <a:ext cx="4201463" cy="504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cxnSp>
        <p:nvCxnSpPr>
          <p:cNvPr id="22" name="直線コネクタ 21"/>
          <p:cNvCxnSpPr/>
          <p:nvPr/>
        </p:nvCxnSpPr>
        <p:spPr>
          <a:xfrm>
            <a:off x="0" y="836712"/>
            <a:ext cx="9144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3" name="テキスト ボックス 22"/>
          <p:cNvSpPr txBox="1"/>
          <p:nvPr/>
        </p:nvSpPr>
        <p:spPr>
          <a:xfrm>
            <a:off x="367692" y="251937"/>
            <a:ext cx="4698722" cy="584775"/>
          </a:xfrm>
          <a:prstGeom prst="rect">
            <a:avLst/>
          </a:prstGeom>
          <a:noFill/>
        </p:spPr>
        <p:txBody>
          <a:bodyPr wrap="none" rtlCol="0">
            <a:spAutoFit/>
          </a:bodyPr>
          <a:lstStyle/>
          <a:p>
            <a:r>
              <a:rPr kumimoji="1" lang="ja-JP" altLang="en-US" sz="3200" b="1" dirty="0" smtClean="0">
                <a:latin typeface="メイリオ" panose="020B0604030504040204" pitchFamily="50" charset="-128"/>
                <a:ea typeface="メイリオ" panose="020B0604030504040204" pitchFamily="50" charset="-128"/>
                <a:cs typeface="メイリオ" panose="020B0604030504040204" pitchFamily="50" charset="-128"/>
              </a:rPr>
              <a:t>不二家食品表示偽装問題</a:t>
            </a:r>
            <a:endParaRPr kumimoji="1"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5272308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432</TotalTime>
  <Words>856</Words>
  <Application>Microsoft Office PowerPoint</Application>
  <PresentationFormat>画面に合わせる (4:3)</PresentationFormat>
  <Paragraphs>107</Paragraphs>
  <Slides>20</Slides>
  <Notes>1</Notes>
  <HiddenSlides>0</HiddenSlides>
  <MMClips>0</MMClips>
  <ScaleCrop>false</ScaleCrop>
  <HeadingPairs>
    <vt:vector size="4" baseType="variant">
      <vt:variant>
        <vt:lpstr>テーマ</vt:lpstr>
      </vt:variant>
      <vt:variant>
        <vt:i4>1</vt:i4>
      </vt:variant>
      <vt:variant>
        <vt:lpstr>スライド タイトル</vt:lpstr>
      </vt:variant>
      <vt:variant>
        <vt:i4>20</vt:i4>
      </vt:variant>
    </vt:vector>
  </HeadingPairs>
  <TitlesOfParts>
    <vt:vector size="21" baseType="lpstr">
      <vt:lpstr>Office ​​テーマ</vt:lpstr>
      <vt:lpstr>第４章　輪読課題</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第４章　輪読課題</dc:title>
  <dc:creator>miyuki</dc:creator>
  <cp:lastModifiedBy>経営学実験室</cp:lastModifiedBy>
  <cp:revision>30</cp:revision>
  <dcterms:created xsi:type="dcterms:W3CDTF">2014-05-14T04:06:39Z</dcterms:created>
  <dcterms:modified xsi:type="dcterms:W3CDTF">2014-05-15T05:45:06Z</dcterms:modified>
</cp:coreProperties>
</file>