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59" r:id="rId7"/>
    <p:sldId id="263" r:id="rId8"/>
    <p:sldId id="257" r:id="rId9"/>
    <p:sldId id="264"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7C9A"/>
    <a:srgbClr val="52CE6A"/>
    <a:srgbClr val="FB7D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7FF438-22D9-494E-A73B-1404FF06937B}" type="doc">
      <dgm:prSet loTypeId="urn:microsoft.com/office/officeart/2005/8/layout/list1" loCatId="list" qsTypeId="urn:microsoft.com/office/officeart/2005/8/quickstyle/simple1" qsCatId="simple" csTypeId="urn:microsoft.com/office/officeart/2005/8/colors/accent6_2" csCatId="accent6" phldr="1"/>
      <dgm:spPr/>
      <dgm:t>
        <a:bodyPr/>
        <a:lstStyle/>
        <a:p>
          <a:endParaRPr kumimoji="1" lang="ja-JP" altLang="en-US"/>
        </a:p>
      </dgm:t>
    </dgm:pt>
    <dgm:pt modelId="{0BB5DA25-5EFA-433D-AF5C-9793E40C3351}">
      <dgm:prSet phldrT="[テキスト]" custT="1"/>
      <dgm:spPr>
        <a:solidFill>
          <a:srgbClr val="FFC000"/>
        </a:solidFill>
      </dgm:spPr>
      <dgm:t>
        <a:bodyPr/>
        <a:lstStyle/>
        <a:p>
          <a:r>
            <a:rPr kumimoji="1" lang="ja-JP" altLang="en-US" sz="3200" dirty="0" smtClean="0"/>
            <a:t>山岡ゼミの集団圧力</a:t>
          </a:r>
          <a:endParaRPr kumimoji="1" lang="ja-JP" altLang="en-US" sz="3200" dirty="0"/>
        </a:p>
      </dgm:t>
    </dgm:pt>
    <dgm:pt modelId="{C687FF77-9BBF-4E6A-8A87-1AFAC84BBDF5}" type="parTrans" cxnId="{D8418A5D-9DC3-4578-B7F8-94F29B992449}">
      <dgm:prSet/>
      <dgm:spPr/>
      <dgm:t>
        <a:bodyPr/>
        <a:lstStyle/>
        <a:p>
          <a:endParaRPr kumimoji="1" lang="ja-JP" altLang="en-US"/>
        </a:p>
      </dgm:t>
    </dgm:pt>
    <dgm:pt modelId="{3F0E5727-479D-47FF-89B4-5EE9503B19EB}" type="sibTrans" cxnId="{D8418A5D-9DC3-4578-B7F8-94F29B992449}">
      <dgm:prSet/>
      <dgm:spPr/>
      <dgm:t>
        <a:bodyPr/>
        <a:lstStyle/>
        <a:p>
          <a:endParaRPr kumimoji="1" lang="ja-JP" altLang="en-US"/>
        </a:p>
      </dgm:t>
    </dgm:pt>
    <dgm:pt modelId="{42409097-9B51-4D0C-BA27-9D7CC8FFDD3D}">
      <dgm:prSet phldrT="[テキスト]" custT="1"/>
      <dgm:spPr>
        <a:solidFill>
          <a:srgbClr val="FFC000"/>
        </a:solidFill>
      </dgm:spPr>
      <dgm:t>
        <a:bodyPr/>
        <a:lstStyle/>
        <a:p>
          <a:r>
            <a:rPr kumimoji="1" lang="ja-JP" altLang="en-US" sz="3200" dirty="0" smtClean="0"/>
            <a:t>山岡ゼミの集団浅慮</a:t>
          </a:r>
          <a:endParaRPr kumimoji="1" lang="ja-JP" altLang="en-US" sz="3200" dirty="0"/>
        </a:p>
      </dgm:t>
    </dgm:pt>
    <dgm:pt modelId="{AC654D5E-6C9B-441D-A06F-6A5603D77F13}" type="parTrans" cxnId="{1739C12A-6F80-4641-80A6-67C5937CC3F5}">
      <dgm:prSet/>
      <dgm:spPr/>
      <dgm:t>
        <a:bodyPr/>
        <a:lstStyle/>
        <a:p>
          <a:endParaRPr kumimoji="1" lang="ja-JP" altLang="en-US"/>
        </a:p>
      </dgm:t>
    </dgm:pt>
    <dgm:pt modelId="{707CC7EF-EF29-46DB-8485-3A3F0B48BF67}" type="sibTrans" cxnId="{1739C12A-6F80-4641-80A6-67C5937CC3F5}">
      <dgm:prSet/>
      <dgm:spPr/>
      <dgm:t>
        <a:bodyPr/>
        <a:lstStyle/>
        <a:p>
          <a:endParaRPr kumimoji="1" lang="ja-JP" altLang="en-US"/>
        </a:p>
      </dgm:t>
    </dgm:pt>
    <dgm:pt modelId="{478E368D-D8A5-41B3-AFFF-D09181467E6A}">
      <dgm:prSet phldrT="[テキスト]"/>
      <dgm:spPr/>
      <dgm:t>
        <a:bodyPr/>
        <a:lstStyle/>
        <a:p>
          <a:r>
            <a:rPr kumimoji="1" lang="ja-JP" altLang="en-US" dirty="0" smtClean="0"/>
            <a:t>時間を気にして質問できない</a:t>
          </a:r>
          <a:endParaRPr kumimoji="1" lang="ja-JP" altLang="en-US" dirty="0"/>
        </a:p>
      </dgm:t>
    </dgm:pt>
    <dgm:pt modelId="{D24355B4-0CDE-4EA5-A4CD-C01F86651244}" type="parTrans" cxnId="{CCFEFC12-BD16-460C-A107-8783C95A33DA}">
      <dgm:prSet/>
      <dgm:spPr/>
      <dgm:t>
        <a:bodyPr/>
        <a:lstStyle/>
        <a:p>
          <a:endParaRPr kumimoji="1" lang="ja-JP" altLang="en-US"/>
        </a:p>
      </dgm:t>
    </dgm:pt>
    <dgm:pt modelId="{0F401598-BE37-4B4D-AA6F-443999150014}" type="sibTrans" cxnId="{CCFEFC12-BD16-460C-A107-8783C95A33DA}">
      <dgm:prSet/>
      <dgm:spPr/>
      <dgm:t>
        <a:bodyPr/>
        <a:lstStyle/>
        <a:p>
          <a:endParaRPr kumimoji="1" lang="ja-JP" altLang="en-US"/>
        </a:p>
      </dgm:t>
    </dgm:pt>
    <dgm:pt modelId="{AEFCF2D0-BF17-4BA6-B34E-290B6565E08A}">
      <dgm:prSet phldrT="[テキスト]"/>
      <dgm:spPr/>
      <dgm:t>
        <a:bodyPr/>
        <a:lstStyle/>
        <a:p>
          <a:r>
            <a:rPr kumimoji="1" lang="ja-JP" altLang="en-US" dirty="0" smtClean="0"/>
            <a:t>春ＭＴＧでのビジョン決め</a:t>
          </a:r>
          <a:endParaRPr kumimoji="1" lang="ja-JP" altLang="en-US" dirty="0"/>
        </a:p>
      </dgm:t>
    </dgm:pt>
    <dgm:pt modelId="{48714F20-4A23-4C66-B4DE-79DCEFB7CC6B}" type="parTrans" cxnId="{54CC34E6-3BAE-4365-9846-F2B8B2A1FFF0}">
      <dgm:prSet/>
      <dgm:spPr/>
      <dgm:t>
        <a:bodyPr/>
        <a:lstStyle/>
        <a:p>
          <a:endParaRPr kumimoji="1" lang="ja-JP" altLang="en-US"/>
        </a:p>
      </dgm:t>
    </dgm:pt>
    <dgm:pt modelId="{A08933E1-F3E7-4012-B4A8-83E86A86F759}" type="sibTrans" cxnId="{54CC34E6-3BAE-4365-9846-F2B8B2A1FFF0}">
      <dgm:prSet/>
      <dgm:spPr/>
      <dgm:t>
        <a:bodyPr/>
        <a:lstStyle/>
        <a:p>
          <a:endParaRPr kumimoji="1" lang="ja-JP" altLang="en-US"/>
        </a:p>
      </dgm:t>
    </dgm:pt>
    <dgm:pt modelId="{E2867996-6A80-4681-8BFE-FC0FEA63EDC8}" type="pres">
      <dgm:prSet presAssocID="{367FF438-22D9-494E-A73B-1404FF06937B}" presName="linear" presStyleCnt="0">
        <dgm:presLayoutVars>
          <dgm:dir/>
          <dgm:animLvl val="lvl"/>
          <dgm:resizeHandles val="exact"/>
        </dgm:presLayoutVars>
      </dgm:prSet>
      <dgm:spPr/>
    </dgm:pt>
    <dgm:pt modelId="{A475ADAE-D13A-4B0A-8574-E0687B5AF1D4}" type="pres">
      <dgm:prSet presAssocID="{0BB5DA25-5EFA-433D-AF5C-9793E40C3351}" presName="parentLin" presStyleCnt="0"/>
      <dgm:spPr/>
    </dgm:pt>
    <dgm:pt modelId="{AB825E9F-0096-4F6D-AFD0-F596A7C4FBF2}" type="pres">
      <dgm:prSet presAssocID="{0BB5DA25-5EFA-433D-AF5C-9793E40C3351}" presName="parentLeftMargin" presStyleLbl="node1" presStyleIdx="0" presStyleCnt="2"/>
      <dgm:spPr/>
    </dgm:pt>
    <dgm:pt modelId="{ED52D0D8-2E84-4E38-9EC1-279529609AAF}" type="pres">
      <dgm:prSet presAssocID="{0BB5DA25-5EFA-433D-AF5C-9793E40C3351}" presName="parentText" presStyleLbl="node1" presStyleIdx="0" presStyleCnt="2">
        <dgm:presLayoutVars>
          <dgm:chMax val="0"/>
          <dgm:bulletEnabled val="1"/>
        </dgm:presLayoutVars>
      </dgm:prSet>
      <dgm:spPr/>
    </dgm:pt>
    <dgm:pt modelId="{56C75CCD-B872-4086-ABE1-97F3170F915D}" type="pres">
      <dgm:prSet presAssocID="{0BB5DA25-5EFA-433D-AF5C-9793E40C3351}" presName="negativeSpace" presStyleCnt="0"/>
      <dgm:spPr/>
    </dgm:pt>
    <dgm:pt modelId="{F987310C-8DD8-46B0-BEE3-EA3CB1B3031E}" type="pres">
      <dgm:prSet presAssocID="{0BB5DA25-5EFA-433D-AF5C-9793E40C3351}" presName="childText" presStyleLbl="conFgAcc1" presStyleIdx="0" presStyleCnt="2">
        <dgm:presLayoutVars>
          <dgm:bulletEnabled val="1"/>
        </dgm:presLayoutVars>
      </dgm:prSet>
      <dgm:spPr/>
    </dgm:pt>
    <dgm:pt modelId="{18D9E19D-64DB-458A-A2BF-A2E52070E13A}" type="pres">
      <dgm:prSet presAssocID="{3F0E5727-479D-47FF-89B4-5EE9503B19EB}" presName="spaceBetweenRectangles" presStyleCnt="0"/>
      <dgm:spPr/>
    </dgm:pt>
    <dgm:pt modelId="{34C30D1F-EB34-4264-A9A7-B46C2E2BEF86}" type="pres">
      <dgm:prSet presAssocID="{42409097-9B51-4D0C-BA27-9D7CC8FFDD3D}" presName="parentLin" presStyleCnt="0"/>
      <dgm:spPr/>
    </dgm:pt>
    <dgm:pt modelId="{027CE982-E1F4-4210-8BC4-ED0356A941F0}" type="pres">
      <dgm:prSet presAssocID="{42409097-9B51-4D0C-BA27-9D7CC8FFDD3D}" presName="parentLeftMargin" presStyleLbl="node1" presStyleIdx="0" presStyleCnt="2"/>
      <dgm:spPr/>
    </dgm:pt>
    <dgm:pt modelId="{03335070-4C8E-4E5A-B32D-64DAA87535A3}" type="pres">
      <dgm:prSet presAssocID="{42409097-9B51-4D0C-BA27-9D7CC8FFDD3D}" presName="parentText" presStyleLbl="node1" presStyleIdx="1" presStyleCnt="2">
        <dgm:presLayoutVars>
          <dgm:chMax val="0"/>
          <dgm:bulletEnabled val="1"/>
        </dgm:presLayoutVars>
      </dgm:prSet>
      <dgm:spPr/>
      <dgm:t>
        <a:bodyPr/>
        <a:lstStyle/>
        <a:p>
          <a:endParaRPr kumimoji="1" lang="ja-JP" altLang="en-US"/>
        </a:p>
      </dgm:t>
    </dgm:pt>
    <dgm:pt modelId="{27414692-68BF-46AF-945C-05A1E94BC223}" type="pres">
      <dgm:prSet presAssocID="{42409097-9B51-4D0C-BA27-9D7CC8FFDD3D}" presName="negativeSpace" presStyleCnt="0"/>
      <dgm:spPr/>
    </dgm:pt>
    <dgm:pt modelId="{101555F6-C1D1-4BF6-8858-E4E8B8699AAE}" type="pres">
      <dgm:prSet presAssocID="{42409097-9B51-4D0C-BA27-9D7CC8FFDD3D}" presName="childText" presStyleLbl="conFgAcc1" presStyleIdx="1" presStyleCnt="2">
        <dgm:presLayoutVars>
          <dgm:bulletEnabled val="1"/>
        </dgm:presLayoutVars>
      </dgm:prSet>
      <dgm:spPr/>
      <dgm:t>
        <a:bodyPr/>
        <a:lstStyle/>
        <a:p>
          <a:endParaRPr kumimoji="1" lang="ja-JP" altLang="en-US"/>
        </a:p>
      </dgm:t>
    </dgm:pt>
  </dgm:ptLst>
  <dgm:cxnLst>
    <dgm:cxn modelId="{1739C12A-6F80-4641-80A6-67C5937CC3F5}" srcId="{367FF438-22D9-494E-A73B-1404FF06937B}" destId="{42409097-9B51-4D0C-BA27-9D7CC8FFDD3D}" srcOrd="1" destOrd="0" parTransId="{AC654D5E-6C9B-441D-A06F-6A5603D77F13}" sibTransId="{707CC7EF-EF29-46DB-8485-3A3F0B48BF67}"/>
    <dgm:cxn modelId="{69DDC70C-B370-47C3-BD22-251D13797BDF}" type="presOf" srcId="{478E368D-D8A5-41B3-AFFF-D09181467E6A}" destId="{F987310C-8DD8-46B0-BEE3-EA3CB1B3031E}" srcOrd="0" destOrd="0" presId="urn:microsoft.com/office/officeart/2005/8/layout/list1"/>
    <dgm:cxn modelId="{2C5D979D-CC87-46AD-9C7B-9DAA185996D8}" type="presOf" srcId="{42409097-9B51-4D0C-BA27-9D7CC8FFDD3D}" destId="{03335070-4C8E-4E5A-B32D-64DAA87535A3}" srcOrd="1" destOrd="0" presId="urn:microsoft.com/office/officeart/2005/8/layout/list1"/>
    <dgm:cxn modelId="{54CC34E6-3BAE-4365-9846-F2B8B2A1FFF0}" srcId="{42409097-9B51-4D0C-BA27-9D7CC8FFDD3D}" destId="{AEFCF2D0-BF17-4BA6-B34E-290B6565E08A}" srcOrd="0" destOrd="0" parTransId="{48714F20-4A23-4C66-B4DE-79DCEFB7CC6B}" sibTransId="{A08933E1-F3E7-4012-B4A8-83E86A86F759}"/>
    <dgm:cxn modelId="{657C85A3-5773-4142-A85D-FD1CEAB814D3}" type="presOf" srcId="{AEFCF2D0-BF17-4BA6-B34E-290B6565E08A}" destId="{101555F6-C1D1-4BF6-8858-E4E8B8699AAE}" srcOrd="0" destOrd="0" presId="urn:microsoft.com/office/officeart/2005/8/layout/list1"/>
    <dgm:cxn modelId="{CCFEFC12-BD16-460C-A107-8783C95A33DA}" srcId="{0BB5DA25-5EFA-433D-AF5C-9793E40C3351}" destId="{478E368D-D8A5-41B3-AFFF-D09181467E6A}" srcOrd="0" destOrd="0" parTransId="{D24355B4-0CDE-4EA5-A4CD-C01F86651244}" sibTransId="{0F401598-BE37-4B4D-AA6F-443999150014}"/>
    <dgm:cxn modelId="{8A540746-AD24-4558-B818-1134400CF2D9}" type="presOf" srcId="{42409097-9B51-4D0C-BA27-9D7CC8FFDD3D}" destId="{027CE982-E1F4-4210-8BC4-ED0356A941F0}" srcOrd="0" destOrd="0" presId="urn:microsoft.com/office/officeart/2005/8/layout/list1"/>
    <dgm:cxn modelId="{82EF2B96-7443-45C9-BB38-88E2E81C1EFD}" type="presOf" srcId="{367FF438-22D9-494E-A73B-1404FF06937B}" destId="{E2867996-6A80-4681-8BFE-FC0FEA63EDC8}" srcOrd="0" destOrd="0" presId="urn:microsoft.com/office/officeart/2005/8/layout/list1"/>
    <dgm:cxn modelId="{D8418A5D-9DC3-4578-B7F8-94F29B992449}" srcId="{367FF438-22D9-494E-A73B-1404FF06937B}" destId="{0BB5DA25-5EFA-433D-AF5C-9793E40C3351}" srcOrd="0" destOrd="0" parTransId="{C687FF77-9BBF-4E6A-8A87-1AFAC84BBDF5}" sibTransId="{3F0E5727-479D-47FF-89B4-5EE9503B19EB}"/>
    <dgm:cxn modelId="{800B42F2-8CB0-40EA-9339-6F59D2A873AE}" type="presOf" srcId="{0BB5DA25-5EFA-433D-AF5C-9793E40C3351}" destId="{AB825E9F-0096-4F6D-AFD0-F596A7C4FBF2}" srcOrd="0" destOrd="0" presId="urn:microsoft.com/office/officeart/2005/8/layout/list1"/>
    <dgm:cxn modelId="{A8DA7088-4EF0-4CCD-8B88-60B99F975E99}" type="presOf" srcId="{0BB5DA25-5EFA-433D-AF5C-9793E40C3351}" destId="{ED52D0D8-2E84-4E38-9EC1-279529609AAF}" srcOrd="1" destOrd="0" presId="urn:microsoft.com/office/officeart/2005/8/layout/list1"/>
    <dgm:cxn modelId="{0DDCBD2E-6003-47F9-A663-A770F00AEAB4}" type="presParOf" srcId="{E2867996-6A80-4681-8BFE-FC0FEA63EDC8}" destId="{A475ADAE-D13A-4B0A-8574-E0687B5AF1D4}" srcOrd="0" destOrd="0" presId="urn:microsoft.com/office/officeart/2005/8/layout/list1"/>
    <dgm:cxn modelId="{83BDBC41-1A3D-4DFA-BD2D-7B67078A1E00}" type="presParOf" srcId="{A475ADAE-D13A-4B0A-8574-E0687B5AF1D4}" destId="{AB825E9F-0096-4F6D-AFD0-F596A7C4FBF2}" srcOrd="0" destOrd="0" presId="urn:microsoft.com/office/officeart/2005/8/layout/list1"/>
    <dgm:cxn modelId="{00EFD748-1A9D-408F-A334-DF1DE29F3CFB}" type="presParOf" srcId="{A475ADAE-D13A-4B0A-8574-E0687B5AF1D4}" destId="{ED52D0D8-2E84-4E38-9EC1-279529609AAF}" srcOrd="1" destOrd="0" presId="urn:microsoft.com/office/officeart/2005/8/layout/list1"/>
    <dgm:cxn modelId="{990A6D6B-1744-4EF6-8AA6-AEC3914C7A93}" type="presParOf" srcId="{E2867996-6A80-4681-8BFE-FC0FEA63EDC8}" destId="{56C75CCD-B872-4086-ABE1-97F3170F915D}" srcOrd="1" destOrd="0" presId="urn:microsoft.com/office/officeart/2005/8/layout/list1"/>
    <dgm:cxn modelId="{1F54442B-FBEF-49E9-8C7E-27FD8EE80F9B}" type="presParOf" srcId="{E2867996-6A80-4681-8BFE-FC0FEA63EDC8}" destId="{F987310C-8DD8-46B0-BEE3-EA3CB1B3031E}" srcOrd="2" destOrd="0" presId="urn:microsoft.com/office/officeart/2005/8/layout/list1"/>
    <dgm:cxn modelId="{66C499DF-FC19-4FE9-A88B-C64CDA46E2AB}" type="presParOf" srcId="{E2867996-6A80-4681-8BFE-FC0FEA63EDC8}" destId="{18D9E19D-64DB-458A-A2BF-A2E52070E13A}" srcOrd="3" destOrd="0" presId="urn:microsoft.com/office/officeart/2005/8/layout/list1"/>
    <dgm:cxn modelId="{98073494-0E38-4D6A-83CD-27AA9EE66B24}" type="presParOf" srcId="{E2867996-6A80-4681-8BFE-FC0FEA63EDC8}" destId="{34C30D1F-EB34-4264-A9A7-B46C2E2BEF86}" srcOrd="4" destOrd="0" presId="urn:microsoft.com/office/officeart/2005/8/layout/list1"/>
    <dgm:cxn modelId="{A0EB1519-ADEE-4111-9736-02796B93BD69}" type="presParOf" srcId="{34C30D1F-EB34-4264-A9A7-B46C2E2BEF86}" destId="{027CE982-E1F4-4210-8BC4-ED0356A941F0}" srcOrd="0" destOrd="0" presId="urn:microsoft.com/office/officeart/2005/8/layout/list1"/>
    <dgm:cxn modelId="{AC281089-8D4A-4E73-9F70-F7832A5CA9C2}" type="presParOf" srcId="{34C30D1F-EB34-4264-A9A7-B46C2E2BEF86}" destId="{03335070-4C8E-4E5A-B32D-64DAA87535A3}" srcOrd="1" destOrd="0" presId="urn:microsoft.com/office/officeart/2005/8/layout/list1"/>
    <dgm:cxn modelId="{1D464801-E2BE-4457-9143-1420A5BD5B76}" type="presParOf" srcId="{E2867996-6A80-4681-8BFE-FC0FEA63EDC8}" destId="{27414692-68BF-46AF-945C-05A1E94BC223}" srcOrd="5" destOrd="0" presId="urn:microsoft.com/office/officeart/2005/8/layout/list1"/>
    <dgm:cxn modelId="{A59A25F8-1CEB-44A7-A6D2-7398701AACE1}" type="presParOf" srcId="{E2867996-6A80-4681-8BFE-FC0FEA63EDC8}" destId="{101555F6-C1D1-4BF6-8858-E4E8B8699AA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809FD7-DA8F-4C61-9718-404E827A49D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D3A86640-5345-41B0-96E8-32B0B1CEFC09}">
      <dgm:prSet phldrT="[テキスト]" custT="1"/>
      <dgm:spPr/>
      <dgm: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個人で達成できないことを集団の力で実現することができる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4AAE1733-B276-4F24-B441-A01968DC298F}" type="parTrans" cxnId="{C41CDB84-9690-4903-93DC-198D99CCC6F4}">
      <dgm:prSet/>
      <dgm:spPr/>
      <dgm:t>
        <a:bodyPr/>
        <a:lstStyle/>
        <a:p>
          <a:endParaRPr kumimoji="1" lang="ja-JP" altLang="en-US"/>
        </a:p>
      </dgm:t>
    </dgm:pt>
    <dgm:pt modelId="{F33056B9-D226-4BF8-BBA3-B0D464E0A938}" type="sibTrans" cxnId="{C41CDB84-9690-4903-93DC-198D99CCC6F4}">
      <dgm:prSet/>
      <dgm:spPr/>
      <dgm:t>
        <a:bodyPr/>
        <a:lstStyle/>
        <a:p>
          <a:endParaRPr kumimoji="1" lang="ja-JP" altLang="en-US"/>
        </a:p>
      </dgm:t>
    </dgm:pt>
    <dgm:pt modelId="{0965484B-D496-4A07-B048-3F333232456F}">
      <dgm:prSet phldrT="[テキスト]" custT="1"/>
      <dgm:spPr/>
      <dgm: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その一方集団圧力、集団浅慮などのデメリットがある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92FE33AB-A99C-4CF9-8F74-B91C159A6142}" type="parTrans" cxnId="{F9D12128-E842-4685-A0D7-1E3C6987C88E}">
      <dgm:prSet/>
      <dgm:spPr/>
      <dgm:t>
        <a:bodyPr/>
        <a:lstStyle/>
        <a:p>
          <a:endParaRPr kumimoji="1" lang="ja-JP" altLang="en-US"/>
        </a:p>
      </dgm:t>
    </dgm:pt>
    <dgm:pt modelId="{D7E699EE-746C-4279-8B03-8CA129868E5F}" type="sibTrans" cxnId="{F9D12128-E842-4685-A0D7-1E3C6987C88E}">
      <dgm:prSet/>
      <dgm:spPr/>
      <dgm:t>
        <a:bodyPr/>
        <a:lstStyle/>
        <a:p>
          <a:endParaRPr kumimoji="1" lang="ja-JP" altLang="en-US"/>
        </a:p>
      </dgm:t>
    </dgm:pt>
    <dgm:pt modelId="{60D0A14F-8A7E-4982-B85A-C1EE26ED77B3}">
      <dgm:prSet phldrT="[テキスト]" custT="1"/>
      <dgm:spPr>
        <a:solidFill>
          <a:srgbClr val="FC7C9A"/>
        </a:solidFill>
      </dgm:spPr>
      <dgm: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集団内で凝集性が高まると集団間で対立が起きやすくなる　→克服には至上目標の設定が必要</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8C387CD2-2422-480A-A1D6-58FA72E3D89B}" type="parTrans" cxnId="{6A2BA68A-D110-4401-AF2D-C325780C256C}">
      <dgm:prSet/>
      <dgm:spPr/>
      <dgm:t>
        <a:bodyPr/>
        <a:lstStyle/>
        <a:p>
          <a:endParaRPr kumimoji="1" lang="ja-JP" altLang="en-US"/>
        </a:p>
      </dgm:t>
    </dgm:pt>
    <dgm:pt modelId="{311B6441-FE34-42EE-AAC2-4F0DED57A9A1}" type="sibTrans" cxnId="{6A2BA68A-D110-4401-AF2D-C325780C256C}">
      <dgm:prSet/>
      <dgm:spPr/>
      <dgm:t>
        <a:bodyPr/>
        <a:lstStyle/>
        <a:p>
          <a:endParaRPr kumimoji="1" lang="ja-JP" altLang="en-US"/>
        </a:p>
      </dgm:t>
    </dgm:pt>
    <dgm:pt modelId="{CB0468A5-E672-47E6-A9CE-AEBBB26FBFA0}" type="pres">
      <dgm:prSet presAssocID="{EF809FD7-DA8F-4C61-9718-404E827A49DD}" presName="linear" presStyleCnt="0">
        <dgm:presLayoutVars>
          <dgm:animLvl val="lvl"/>
          <dgm:resizeHandles val="exact"/>
        </dgm:presLayoutVars>
      </dgm:prSet>
      <dgm:spPr/>
    </dgm:pt>
    <dgm:pt modelId="{89193460-80F2-4AD2-ADF5-C1B5638142D8}" type="pres">
      <dgm:prSet presAssocID="{D3A86640-5345-41B0-96E8-32B0B1CEFC09}" presName="parentText" presStyleLbl="node1" presStyleIdx="0" presStyleCnt="3">
        <dgm:presLayoutVars>
          <dgm:chMax val="0"/>
          <dgm:bulletEnabled val="1"/>
        </dgm:presLayoutVars>
      </dgm:prSet>
      <dgm:spPr/>
    </dgm:pt>
    <dgm:pt modelId="{2B1599F4-BDD4-4AA5-8F0B-87638A48A9F4}" type="pres">
      <dgm:prSet presAssocID="{F33056B9-D226-4BF8-BBA3-B0D464E0A938}" presName="spacer" presStyleCnt="0"/>
      <dgm:spPr/>
    </dgm:pt>
    <dgm:pt modelId="{B57CC315-7786-41E4-A395-4CD577BA5E97}" type="pres">
      <dgm:prSet presAssocID="{0965484B-D496-4A07-B048-3F333232456F}" presName="parentText" presStyleLbl="node1" presStyleIdx="1" presStyleCnt="3">
        <dgm:presLayoutVars>
          <dgm:chMax val="0"/>
          <dgm:bulletEnabled val="1"/>
        </dgm:presLayoutVars>
      </dgm:prSet>
      <dgm:spPr/>
    </dgm:pt>
    <dgm:pt modelId="{D99E47BB-26A7-44AF-BFDE-0B93D2FADA46}" type="pres">
      <dgm:prSet presAssocID="{D7E699EE-746C-4279-8B03-8CA129868E5F}" presName="spacer" presStyleCnt="0"/>
      <dgm:spPr/>
    </dgm:pt>
    <dgm:pt modelId="{B37DD7B1-738F-4033-92D5-37FBF514BE86}" type="pres">
      <dgm:prSet presAssocID="{60D0A14F-8A7E-4982-B85A-C1EE26ED77B3}" presName="parentText" presStyleLbl="node1" presStyleIdx="2" presStyleCnt="3">
        <dgm:presLayoutVars>
          <dgm:chMax val="0"/>
          <dgm:bulletEnabled val="1"/>
        </dgm:presLayoutVars>
      </dgm:prSet>
      <dgm:spPr/>
      <dgm:t>
        <a:bodyPr/>
        <a:lstStyle/>
        <a:p>
          <a:endParaRPr kumimoji="1" lang="ja-JP" altLang="en-US"/>
        </a:p>
      </dgm:t>
    </dgm:pt>
  </dgm:ptLst>
  <dgm:cxnLst>
    <dgm:cxn modelId="{0771524B-BA52-4A89-9E27-EB8C2EA0CA36}" type="presOf" srcId="{D3A86640-5345-41B0-96E8-32B0B1CEFC09}" destId="{89193460-80F2-4AD2-ADF5-C1B5638142D8}" srcOrd="0" destOrd="0" presId="urn:microsoft.com/office/officeart/2005/8/layout/vList2"/>
    <dgm:cxn modelId="{C41CDB84-9690-4903-93DC-198D99CCC6F4}" srcId="{EF809FD7-DA8F-4C61-9718-404E827A49DD}" destId="{D3A86640-5345-41B0-96E8-32B0B1CEFC09}" srcOrd="0" destOrd="0" parTransId="{4AAE1733-B276-4F24-B441-A01968DC298F}" sibTransId="{F33056B9-D226-4BF8-BBA3-B0D464E0A938}"/>
    <dgm:cxn modelId="{6A2BA68A-D110-4401-AF2D-C325780C256C}" srcId="{EF809FD7-DA8F-4C61-9718-404E827A49DD}" destId="{60D0A14F-8A7E-4982-B85A-C1EE26ED77B3}" srcOrd="2" destOrd="0" parTransId="{8C387CD2-2422-480A-A1D6-58FA72E3D89B}" sibTransId="{311B6441-FE34-42EE-AAC2-4F0DED57A9A1}"/>
    <dgm:cxn modelId="{1502930A-EF56-47A2-981B-B27963C42A3E}" type="presOf" srcId="{0965484B-D496-4A07-B048-3F333232456F}" destId="{B57CC315-7786-41E4-A395-4CD577BA5E97}" srcOrd="0" destOrd="0" presId="urn:microsoft.com/office/officeart/2005/8/layout/vList2"/>
    <dgm:cxn modelId="{F9D12128-E842-4685-A0D7-1E3C6987C88E}" srcId="{EF809FD7-DA8F-4C61-9718-404E827A49DD}" destId="{0965484B-D496-4A07-B048-3F333232456F}" srcOrd="1" destOrd="0" parTransId="{92FE33AB-A99C-4CF9-8F74-B91C159A6142}" sibTransId="{D7E699EE-746C-4279-8B03-8CA129868E5F}"/>
    <dgm:cxn modelId="{79581867-E29B-41B1-AF56-35A4744B1344}" type="presOf" srcId="{60D0A14F-8A7E-4982-B85A-C1EE26ED77B3}" destId="{B37DD7B1-738F-4033-92D5-37FBF514BE86}" srcOrd="0" destOrd="0" presId="urn:microsoft.com/office/officeart/2005/8/layout/vList2"/>
    <dgm:cxn modelId="{F6A315FA-ED46-4305-9862-73A0C7F421A4}" type="presOf" srcId="{EF809FD7-DA8F-4C61-9718-404E827A49DD}" destId="{CB0468A5-E672-47E6-A9CE-AEBBB26FBFA0}" srcOrd="0" destOrd="0" presId="urn:microsoft.com/office/officeart/2005/8/layout/vList2"/>
    <dgm:cxn modelId="{6FDB09E0-F916-4E79-96F0-616E77CAFFBD}" type="presParOf" srcId="{CB0468A5-E672-47E6-A9CE-AEBBB26FBFA0}" destId="{89193460-80F2-4AD2-ADF5-C1B5638142D8}" srcOrd="0" destOrd="0" presId="urn:microsoft.com/office/officeart/2005/8/layout/vList2"/>
    <dgm:cxn modelId="{CDC0A8CB-68E4-4AAE-9337-C7CFF476B407}" type="presParOf" srcId="{CB0468A5-E672-47E6-A9CE-AEBBB26FBFA0}" destId="{2B1599F4-BDD4-4AA5-8F0B-87638A48A9F4}" srcOrd="1" destOrd="0" presId="urn:microsoft.com/office/officeart/2005/8/layout/vList2"/>
    <dgm:cxn modelId="{C44427A6-46AA-4192-8B42-C50A16037133}" type="presParOf" srcId="{CB0468A5-E672-47E6-A9CE-AEBBB26FBFA0}" destId="{B57CC315-7786-41E4-A395-4CD577BA5E97}" srcOrd="2" destOrd="0" presId="urn:microsoft.com/office/officeart/2005/8/layout/vList2"/>
    <dgm:cxn modelId="{D8B0AB75-FA08-4FA9-B2A5-66A7AAA1293F}" type="presParOf" srcId="{CB0468A5-E672-47E6-A9CE-AEBBB26FBFA0}" destId="{D99E47BB-26A7-44AF-BFDE-0B93D2FADA46}" srcOrd="3" destOrd="0" presId="urn:microsoft.com/office/officeart/2005/8/layout/vList2"/>
    <dgm:cxn modelId="{3C2BC92A-B324-435C-8EE8-140793762E73}" type="presParOf" srcId="{CB0468A5-E672-47E6-A9CE-AEBBB26FBFA0}" destId="{B37DD7B1-738F-4033-92D5-37FBF514BE8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7310C-8DD8-46B0-BEE3-EA3CB1B3031E}">
      <dsp:nvSpPr>
        <dsp:cNvPr id="0" name=""/>
        <dsp:cNvSpPr/>
      </dsp:nvSpPr>
      <dsp:spPr>
        <a:xfrm>
          <a:off x="0" y="700235"/>
          <a:ext cx="6120680" cy="1461600"/>
        </a:xfrm>
        <a:prstGeom prst="rect">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604012" rIns="475033" bIns="206248" numCol="1" spcCol="1270" anchor="t" anchorCtr="0">
          <a:noAutofit/>
        </a:bodyPr>
        <a:lstStyle/>
        <a:p>
          <a:pPr marL="285750" lvl="1" indent="-285750" algn="l" defTabSz="1289050">
            <a:lnSpc>
              <a:spcPct val="90000"/>
            </a:lnSpc>
            <a:spcBef>
              <a:spcPct val="0"/>
            </a:spcBef>
            <a:spcAft>
              <a:spcPct val="15000"/>
            </a:spcAft>
            <a:buChar char="••"/>
          </a:pPr>
          <a:r>
            <a:rPr kumimoji="1" lang="ja-JP" altLang="en-US" sz="2900" kern="1200" dirty="0" smtClean="0"/>
            <a:t>時間を気にして質問できない</a:t>
          </a:r>
          <a:endParaRPr kumimoji="1" lang="ja-JP" altLang="en-US" sz="2900" kern="1200" dirty="0"/>
        </a:p>
      </dsp:txBody>
      <dsp:txXfrm>
        <a:off x="0" y="700235"/>
        <a:ext cx="6120680" cy="1461600"/>
      </dsp:txXfrm>
    </dsp:sp>
    <dsp:sp modelId="{ED52D0D8-2E84-4E38-9EC1-279529609AAF}">
      <dsp:nvSpPr>
        <dsp:cNvPr id="0" name=""/>
        <dsp:cNvSpPr/>
      </dsp:nvSpPr>
      <dsp:spPr>
        <a:xfrm>
          <a:off x="306034" y="272195"/>
          <a:ext cx="4284476" cy="85608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1422400">
            <a:lnSpc>
              <a:spcPct val="90000"/>
            </a:lnSpc>
            <a:spcBef>
              <a:spcPct val="0"/>
            </a:spcBef>
            <a:spcAft>
              <a:spcPct val="35000"/>
            </a:spcAft>
          </a:pPr>
          <a:r>
            <a:rPr kumimoji="1" lang="ja-JP" altLang="en-US" sz="3200" kern="1200" dirty="0" smtClean="0"/>
            <a:t>山岡ゼミの集団圧力</a:t>
          </a:r>
          <a:endParaRPr kumimoji="1" lang="ja-JP" altLang="en-US" sz="3200" kern="1200" dirty="0"/>
        </a:p>
      </dsp:txBody>
      <dsp:txXfrm>
        <a:off x="347824" y="313985"/>
        <a:ext cx="4200896" cy="772500"/>
      </dsp:txXfrm>
    </dsp:sp>
    <dsp:sp modelId="{101555F6-C1D1-4BF6-8858-E4E8B8699AAE}">
      <dsp:nvSpPr>
        <dsp:cNvPr id="0" name=""/>
        <dsp:cNvSpPr/>
      </dsp:nvSpPr>
      <dsp:spPr>
        <a:xfrm>
          <a:off x="0" y="2746476"/>
          <a:ext cx="6120680" cy="1461600"/>
        </a:xfrm>
        <a:prstGeom prst="rect">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5033" tIns="604012" rIns="475033" bIns="206248" numCol="1" spcCol="1270" anchor="t" anchorCtr="0">
          <a:noAutofit/>
        </a:bodyPr>
        <a:lstStyle/>
        <a:p>
          <a:pPr marL="285750" lvl="1" indent="-285750" algn="l" defTabSz="1289050">
            <a:lnSpc>
              <a:spcPct val="90000"/>
            </a:lnSpc>
            <a:spcBef>
              <a:spcPct val="0"/>
            </a:spcBef>
            <a:spcAft>
              <a:spcPct val="15000"/>
            </a:spcAft>
            <a:buChar char="••"/>
          </a:pPr>
          <a:r>
            <a:rPr kumimoji="1" lang="ja-JP" altLang="en-US" sz="2900" kern="1200" dirty="0" smtClean="0"/>
            <a:t>春ＭＴＧでのビジョン決め</a:t>
          </a:r>
          <a:endParaRPr kumimoji="1" lang="ja-JP" altLang="en-US" sz="2900" kern="1200" dirty="0"/>
        </a:p>
      </dsp:txBody>
      <dsp:txXfrm>
        <a:off x="0" y="2746476"/>
        <a:ext cx="6120680" cy="1461600"/>
      </dsp:txXfrm>
    </dsp:sp>
    <dsp:sp modelId="{03335070-4C8E-4E5A-B32D-64DAA87535A3}">
      <dsp:nvSpPr>
        <dsp:cNvPr id="0" name=""/>
        <dsp:cNvSpPr/>
      </dsp:nvSpPr>
      <dsp:spPr>
        <a:xfrm>
          <a:off x="306034" y="2318436"/>
          <a:ext cx="4284476" cy="85608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943" tIns="0" rIns="161943" bIns="0" numCol="1" spcCol="1270" anchor="ctr" anchorCtr="0">
          <a:noAutofit/>
        </a:bodyPr>
        <a:lstStyle/>
        <a:p>
          <a:pPr lvl="0" algn="l" defTabSz="1422400">
            <a:lnSpc>
              <a:spcPct val="90000"/>
            </a:lnSpc>
            <a:spcBef>
              <a:spcPct val="0"/>
            </a:spcBef>
            <a:spcAft>
              <a:spcPct val="35000"/>
            </a:spcAft>
          </a:pPr>
          <a:r>
            <a:rPr kumimoji="1" lang="ja-JP" altLang="en-US" sz="3200" kern="1200" dirty="0" smtClean="0"/>
            <a:t>山岡ゼミの集団浅慮</a:t>
          </a:r>
          <a:endParaRPr kumimoji="1" lang="ja-JP" altLang="en-US" sz="3200" kern="1200" dirty="0"/>
        </a:p>
      </dsp:txBody>
      <dsp:txXfrm>
        <a:off x="347824" y="2360226"/>
        <a:ext cx="4200896" cy="772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193460-80F2-4AD2-ADF5-C1B5638142D8}">
      <dsp:nvSpPr>
        <dsp:cNvPr id="0" name=""/>
        <dsp:cNvSpPr/>
      </dsp:nvSpPr>
      <dsp:spPr>
        <a:xfrm>
          <a:off x="0" y="158572"/>
          <a:ext cx="8784976" cy="140692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メイリオ" panose="020B0604030504040204" pitchFamily="50" charset="-128"/>
              <a:ea typeface="メイリオ" panose="020B0604030504040204" pitchFamily="50" charset="-128"/>
              <a:cs typeface="メイリオ" panose="020B0604030504040204" pitchFamily="50" charset="-128"/>
            </a:rPr>
            <a:t>個人で達成できないことを集団の力で実現することができる</a:t>
          </a:r>
          <a:endParaRPr kumimoji="1" lang="ja-JP" altLang="en-US" sz="24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8680" y="227252"/>
        <a:ext cx="8647616" cy="1269564"/>
      </dsp:txXfrm>
    </dsp:sp>
    <dsp:sp modelId="{B57CC315-7786-41E4-A395-4CD577BA5E97}">
      <dsp:nvSpPr>
        <dsp:cNvPr id="0" name=""/>
        <dsp:cNvSpPr/>
      </dsp:nvSpPr>
      <dsp:spPr>
        <a:xfrm>
          <a:off x="0" y="1752697"/>
          <a:ext cx="8784976" cy="1406924"/>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メイリオ" panose="020B0604030504040204" pitchFamily="50" charset="-128"/>
              <a:ea typeface="メイリオ" panose="020B0604030504040204" pitchFamily="50" charset="-128"/>
              <a:cs typeface="メイリオ" panose="020B0604030504040204" pitchFamily="50" charset="-128"/>
            </a:rPr>
            <a:t>その一方集団圧力、集団浅慮などのデメリットがある</a:t>
          </a:r>
          <a:endParaRPr kumimoji="1" lang="ja-JP" altLang="en-US" sz="24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8680" y="1821377"/>
        <a:ext cx="8647616" cy="1269564"/>
      </dsp:txXfrm>
    </dsp:sp>
    <dsp:sp modelId="{B37DD7B1-738F-4033-92D5-37FBF514BE86}">
      <dsp:nvSpPr>
        <dsp:cNvPr id="0" name=""/>
        <dsp:cNvSpPr/>
      </dsp:nvSpPr>
      <dsp:spPr>
        <a:xfrm>
          <a:off x="0" y="3346822"/>
          <a:ext cx="8784976" cy="1406924"/>
        </a:xfrm>
        <a:prstGeom prst="roundRect">
          <a:avLst/>
        </a:prstGeom>
        <a:solidFill>
          <a:srgbClr val="FC7C9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kern="1200" dirty="0" smtClean="0">
              <a:latin typeface="メイリオ" panose="020B0604030504040204" pitchFamily="50" charset="-128"/>
              <a:ea typeface="メイリオ" panose="020B0604030504040204" pitchFamily="50" charset="-128"/>
              <a:cs typeface="メイリオ" panose="020B0604030504040204" pitchFamily="50" charset="-128"/>
            </a:rPr>
            <a:t>集団内で凝集性が高まると集団間で対立が起きやすくなる　→克服には至上目標の設定が必要</a:t>
          </a:r>
          <a:endParaRPr kumimoji="1" lang="ja-JP" altLang="en-US" sz="24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68680" y="3415502"/>
        <a:ext cx="8647616" cy="126956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3723929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4198188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2657590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406403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1840876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4001605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2204171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2426983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3245891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1506528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C07FAAC-8A1A-4593-ACB6-7DFA832534D0}" type="datetimeFigureOut">
              <a:rPr kumimoji="1" lang="ja-JP" altLang="en-US" smtClean="0"/>
              <a:t>2014/5/29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3205833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7FAAC-8A1A-4593-ACB6-7DFA832534D0}" type="datetimeFigureOut">
              <a:rPr kumimoji="1" lang="ja-JP" altLang="en-US" smtClean="0"/>
              <a:t>2014/5/29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8AD64-A77A-4168-87BB-E66994292F9A}" type="slidenum">
              <a:rPr kumimoji="1" lang="ja-JP" altLang="en-US" smtClean="0"/>
              <a:t>‹#›</a:t>
            </a:fld>
            <a:endParaRPr kumimoji="1" lang="ja-JP" altLang="en-US"/>
          </a:p>
        </p:txBody>
      </p:sp>
    </p:spTree>
    <p:extLst>
      <p:ext uri="{BB962C8B-B14F-4D97-AF65-F5344CB8AC3E}">
        <p14:creationId xmlns:p14="http://schemas.microsoft.com/office/powerpoint/2010/main" val="2574929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google.co.jp/url?sa=i&amp;rct=j&amp;q=&amp;esrc=s&amp;source=images&amp;cd=&amp;cad=rja&amp;uact=8&amp;docid=6ad4dQF70HJB2M&amp;tbnid=ij5A_XLJmpYjnM:&amp;ved=0CAUQjRw&amp;url=http%3A%2F%2Fchomanga.com%2Farchives%2F35247876.html&amp;ei=P5yGU8_KPJDrkAX4tYDoBg&amp;bvm=bv.67720277,d.dGI&amp;psig=AFQjCNFUj-ADG9Me2Q0cHJoN0pd2i1ZBcw&amp;ust=1401417136362773"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626281"/>
            <a:ext cx="3456384" cy="3231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0" y="1124744"/>
            <a:ext cx="9144000" cy="23466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Ⅳ</a:t>
            </a:r>
            <a:r>
              <a:rPr lang="en-US" altLang="ja-JP" sz="54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集団の機能と組織</a:t>
            </a:r>
            <a:endParaRPr kumimoji="1"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桑田</a:t>
            </a:r>
            <a:endParaRPr lang="en-US" altLang="ja-JP" sz="7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58268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32658"/>
            <a:ext cx="9144000" cy="792087"/>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集団とは</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3491880" y="1484784"/>
            <a:ext cx="1728192" cy="115212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個人</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3491880" y="3429000"/>
            <a:ext cx="1728192" cy="115212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組織</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下矢印 4"/>
          <p:cNvSpPr/>
          <p:nvPr/>
        </p:nvSpPr>
        <p:spPr>
          <a:xfrm>
            <a:off x="4103948" y="2731390"/>
            <a:ext cx="504056" cy="648072"/>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491880" y="3475322"/>
            <a:ext cx="1728192" cy="115212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集団</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下矢印 6"/>
          <p:cNvSpPr/>
          <p:nvPr/>
        </p:nvSpPr>
        <p:spPr>
          <a:xfrm>
            <a:off x="4103948" y="2748674"/>
            <a:ext cx="504056" cy="648072"/>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755576" y="3645024"/>
            <a:ext cx="2448272" cy="720080"/>
          </a:xfrm>
          <a:prstGeom prst="rect">
            <a:avLst/>
          </a:prstGeom>
          <a:ln w="5715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個人と組織の架け橋</a:t>
            </a:r>
            <a:endParaRPr kumimoji="1" lang="ja-JP" altLang="en-US" dirty="0"/>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677" b="8236"/>
          <a:stretch/>
        </p:blipFill>
        <p:spPr bwMode="auto">
          <a:xfrm>
            <a:off x="6042532" y="3789040"/>
            <a:ext cx="3101468" cy="304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四角形吹き出し 8"/>
          <p:cNvSpPr/>
          <p:nvPr/>
        </p:nvSpPr>
        <p:spPr>
          <a:xfrm>
            <a:off x="5364088" y="1883263"/>
            <a:ext cx="3672408" cy="1800200"/>
          </a:xfrm>
          <a:prstGeom prst="wedgeRectCallout">
            <a:avLst>
              <a:gd name="adj1" fmla="val -49946"/>
              <a:gd name="adj2" fmla="val 71918"/>
            </a:avLst>
          </a:prstGeom>
          <a:ln w="5715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その成員がなるほどこれは</a:t>
            </a:r>
            <a:endParaRPr kumimoji="1" lang="en-US" altLang="ja-JP" dirty="0" smtClean="0"/>
          </a:p>
          <a:p>
            <a:pPr algn="ctr"/>
            <a:r>
              <a:rPr lang="ja-JP" altLang="en-US" dirty="0"/>
              <a:t>集団だ</a:t>
            </a:r>
            <a:r>
              <a:rPr lang="ja-JP" altLang="en-US" dirty="0" smtClean="0"/>
              <a:t>と思うような諸個人の</a:t>
            </a:r>
            <a:endParaRPr lang="en-US" altLang="ja-JP" dirty="0" smtClean="0"/>
          </a:p>
          <a:p>
            <a:pPr algn="ctr"/>
            <a:r>
              <a:rPr kumimoji="1" lang="ja-JP" altLang="en-US" dirty="0" smtClean="0"/>
              <a:t>（相互作用のある）集まり</a:t>
            </a:r>
            <a:endParaRPr kumimoji="1" lang="ja-JP" altLang="en-US" dirty="0"/>
          </a:p>
        </p:txBody>
      </p:sp>
    </p:spTree>
    <p:extLst>
      <p:ext uri="{BB962C8B-B14F-4D97-AF65-F5344CB8AC3E}">
        <p14:creationId xmlns:p14="http://schemas.microsoft.com/office/powerpoint/2010/main" val="50160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11111E-6 3.60777E-7 L 1.11111E-6 0.29556 " pathEditMode="relative" rAng="0" ptsTypes="AA">
                                      <p:cBhvr>
                                        <p:cTn id="6" dur="2000" fill="hold"/>
                                        <p:tgtEl>
                                          <p:spTgt spid="5"/>
                                        </p:tgtEl>
                                        <p:attrNameLst>
                                          <p:attrName>ppt_x</p:attrName>
                                          <p:attrName>ppt_y</p:attrName>
                                        </p:attrNameLst>
                                      </p:cBhvr>
                                      <p:rCtr x="0" y="14778"/>
                                    </p:animMotion>
                                  </p:childTnLst>
                                </p:cTn>
                              </p:par>
                              <p:par>
                                <p:cTn id="7" presetID="42" presetClass="path" presetSubtype="0" accel="50000" decel="50000" fill="hold" grpId="0" nodeType="withEffect">
                                  <p:stCondLst>
                                    <p:cond delay="0"/>
                                  </p:stCondLst>
                                  <p:childTnLst>
                                    <p:animMotion origin="layout" path="M 1.11111E-6 2.48844E-6 L 1.11111E-6 0.30411 " pathEditMode="relative" rAng="0" ptsTypes="AA">
                                      <p:cBhvr>
                                        <p:cTn id="8" dur="2000" fill="hold"/>
                                        <p:tgtEl>
                                          <p:spTgt spid="4"/>
                                        </p:tgtEl>
                                        <p:attrNameLst>
                                          <p:attrName>ppt_x</p:attrName>
                                          <p:attrName>ppt_y</p:attrName>
                                        </p:attrNameLst>
                                      </p:cBhvr>
                                      <p:rCtr x="0" y="15194"/>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32658"/>
            <a:ext cx="9144000" cy="7920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集団</a:t>
            </a:r>
            <a:r>
              <a:rPr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のダークサイド</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1547664" y="1340768"/>
            <a:ext cx="5544616" cy="648072"/>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集団のあり</a:t>
            </a:r>
            <a:r>
              <a:rPr kumimoji="1" lang="ja-JP" altLang="en-US" sz="2800" dirty="0" err="1" smtClean="0">
                <a:solidFill>
                  <a:schemeClr val="tx1"/>
                </a:solidFill>
              </a:rPr>
              <a:t>うべき</a:t>
            </a:r>
            <a:r>
              <a:rPr kumimoji="1" lang="ja-JP" altLang="en-US" sz="2800" dirty="0" smtClean="0">
                <a:solidFill>
                  <a:schemeClr val="tx1"/>
                </a:solidFill>
              </a:rPr>
              <a:t>ダークサイド</a:t>
            </a:r>
            <a:endParaRPr kumimoji="1" lang="ja-JP" altLang="en-US" sz="2800" dirty="0">
              <a:solidFill>
                <a:schemeClr val="tx1"/>
              </a:solidFill>
            </a:endParaRPr>
          </a:p>
        </p:txBody>
      </p:sp>
      <p:cxnSp>
        <p:nvCxnSpPr>
          <p:cNvPr id="11" name="直線コネクタ 10"/>
          <p:cNvCxnSpPr/>
          <p:nvPr/>
        </p:nvCxnSpPr>
        <p:spPr>
          <a:xfrm flipV="1">
            <a:off x="1162086" y="2276872"/>
            <a:ext cx="0" cy="216024"/>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1162086" y="2276872"/>
            <a:ext cx="6275358" cy="0"/>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7437444" y="2276872"/>
            <a:ext cx="0" cy="216024"/>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319972" y="1988840"/>
            <a:ext cx="0" cy="504056"/>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121107" y="2512506"/>
            <a:ext cx="2016224"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bg1"/>
                </a:solidFill>
              </a:rPr>
              <a:t>集団圧力</a:t>
            </a:r>
            <a:endParaRPr kumimoji="1" lang="ja-JP" altLang="en-US" sz="2800" dirty="0">
              <a:solidFill>
                <a:schemeClr val="bg1"/>
              </a:solidFill>
            </a:endParaRPr>
          </a:p>
        </p:txBody>
      </p:sp>
      <p:sp>
        <p:nvSpPr>
          <p:cNvPr id="26" name="正方形/長方形 25"/>
          <p:cNvSpPr/>
          <p:nvPr/>
        </p:nvSpPr>
        <p:spPr>
          <a:xfrm>
            <a:off x="125622" y="3027647"/>
            <a:ext cx="2587773" cy="1728192"/>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個人として</a:t>
            </a:r>
            <a:r>
              <a:rPr lang="ja-JP" altLang="en-US" sz="2000" dirty="0" smtClean="0">
                <a:solidFill>
                  <a:schemeClr val="tx1"/>
                </a:solidFill>
              </a:rPr>
              <a:t>は正しい判断ができていても多数派の力に負けて自分の考えを変えてしまう</a:t>
            </a:r>
            <a:endParaRPr kumimoji="1" lang="ja-JP" altLang="en-US" sz="2000" dirty="0">
              <a:solidFill>
                <a:schemeClr val="tx1"/>
              </a:solidFill>
            </a:endParaRPr>
          </a:p>
        </p:txBody>
      </p:sp>
      <p:sp>
        <p:nvSpPr>
          <p:cNvPr id="27" name="正方形/長方形 26"/>
          <p:cNvSpPr/>
          <p:nvPr/>
        </p:nvSpPr>
        <p:spPr>
          <a:xfrm>
            <a:off x="3148417" y="2503269"/>
            <a:ext cx="2016224"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bg1"/>
                </a:solidFill>
              </a:rPr>
              <a:t>集団浅慮</a:t>
            </a:r>
            <a:endParaRPr kumimoji="1" lang="ja-JP" altLang="en-US" sz="2800" dirty="0">
              <a:solidFill>
                <a:schemeClr val="bg1"/>
              </a:solidFill>
            </a:endParaRPr>
          </a:p>
        </p:txBody>
      </p:sp>
      <p:sp>
        <p:nvSpPr>
          <p:cNvPr id="28" name="正方形/長方形 27"/>
          <p:cNvSpPr/>
          <p:nvPr/>
        </p:nvSpPr>
        <p:spPr>
          <a:xfrm>
            <a:off x="3152932" y="3018410"/>
            <a:ext cx="2587773" cy="1728192"/>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集団</a:t>
            </a:r>
            <a:r>
              <a:rPr lang="ja-JP" altLang="en-US" sz="2000" dirty="0" smtClean="0">
                <a:solidFill>
                  <a:schemeClr val="tx1"/>
                </a:solidFill>
              </a:rPr>
              <a:t>で考えると</a:t>
            </a:r>
            <a:endParaRPr lang="en-US" altLang="ja-JP" sz="2000" dirty="0" smtClean="0">
              <a:solidFill>
                <a:schemeClr val="tx1"/>
              </a:solidFill>
            </a:endParaRPr>
          </a:p>
          <a:p>
            <a:r>
              <a:rPr lang="ja-JP" altLang="en-US" sz="2000" dirty="0" smtClean="0">
                <a:solidFill>
                  <a:schemeClr val="tx1"/>
                </a:solidFill>
              </a:rPr>
              <a:t>かえって深く考えず決定がなされる</a:t>
            </a:r>
            <a:endParaRPr kumimoji="1" lang="ja-JP" altLang="en-US" sz="2000" dirty="0">
              <a:solidFill>
                <a:schemeClr val="tx1"/>
              </a:solidFill>
            </a:endParaRPr>
          </a:p>
        </p:txBody>
      </p:sp>
      <p:sp>
        <p:nvSpPr>
          <p:cNvPr id="29" name="正方形/長方形 28"/>
          <p:cNvSpPr/>
          <p:nvPr/>
        </p:nvSpPr>
        <p:spPr>
          <a:xfrm>
            <a:off x="6419548" y="2512506"/>
            <a:ext cx="2016224"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bg1"/>
                </a:solidFill>
              </a:rPr>
              <a:t>集団凝集性</a:t>
            </a:r>
            <a:endParaRPr kumimoji="1" lang="ja-JP" altLang="en-US" sz="2800" dirty="0">
              <a:solidFill>
                <a:schemeClr val="bg1"/>
              </a:solidFill>
            </a:endParaRPr>
          </a:p>
        </p:txBody>
      </p:sp>
      <p:sp>
        <p:nvSpPr>
          <p:cNvPr id="30" name="正方形/長方形 29"/>
          <p:cNvSpPr/>
          <p:nvPr/>
        </p:nvSpPr>
        <p:spPr>
          <a:xfrm>
            <a:off x="6424063" y="3027647"/>
            <a:ext cx="2587773" cy="1728192"/>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集団内</a:t>
            </a:r>
            <a:r>
              <a:rPr lang="ja-JP" altLang="en-US" sz="2000" dirty="0" smtClean="0">
                <a:solidFill>
                  <a:schemeClr val="tx1"/>
                </a:solidFill>
              </a:rPr>
              <a:t>の団結の</a:t>
            </a:r>
            <a:endParaRPr lang="en-US" altLang="ja-JP" sz="2000" dirty="0" smtClean="0">
              <a:solidFill>
                <a:schemeClr val="tx1"/>
              </a:solidFill>
            </a:endParaRPr>
          </a:p>
          <a:p>
            <a:r>
              <a:rPr lang="ja-JP" altLang="en-US" sz="2000" dirty="0" smtClean="0">
                <a:solidFill>
                  <a:schemeClr val="tx1"/>
                </a:solidFill>
              </a:rPr>
              <a:t>度合いが高まり</a:t>
            </a:r>
            <a:endParaRPr lang="en-US" altLang="ja-JP" sz="2000" dirty="0" smtClean="0">
              <a:solidFill>
                <a:schemeClr val="tx1"/>
              </a:solidFill>
            </a:endParaRPr>
          </a:p>
          <a:p>
            <a:r>
              <a:rPr lang="ja-JP" altLang="en-US" sz="2000" dirty="0" smtClean="0">
                <a:solidFill>
                  <a:schemeClr val="tx1"/>
                </a:solidFill>
              </a:rPr>
              <a:t>集団間の対立が発生</a:t>
            </a:r>
            <a:endParaRPr lang="en-US" altLang="ja-JP" sz="2000" dirty="0" smtClean="0">
              <a:solidFill>
                <a:schemeClr val="tx1"/>
              </a:solidFill>
            </a:endParaRPr>
          </a:p>
        </p:txBody>
      </p:sp>
      <p:sp>
        <p:nvSpPr>
          <p:cNvPr id="38" name="正方形/長方形 37"/>
          <p:cNvSpPr/>
          <p:nvPr/>
        </p:nvSpPr>
        <p:spPr>
          <a:xfrm>
            <a:off x="121107" y="5075730"/>
            <a:ext cx="2587773" cy="1708335"/>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自分以外</a:t>
            </a:r>
            <a:r>
              <a:rPr lang="ja-JP" altLang="en-US" sz="2000" dirty="0" smtClean="0">
                <a:solidFill>
                  <a:schemeClr val="tx1"/>
                </a:solidFill>
              </a:rPr>
              <a:t>に誰か</a:t>
            </a:r>
            <a:endParaRPr lang="en-US" altLang="ja-JP" sz="2000" dirty="0" smtClean="0">
              <a:solidFill>
                <a:schemeClr val="tx1"/>
              </a:solidFill>
            </a:endParaRPr>
          </a:p>
          <a:p>
            <a:r>
              <a:rPr lang="ja-JP" altLang="en-US" sz="2000" dirty="0" smtClean="0">
                <a:solidFill>
                  <a:schemeClr val="tx1"/>
                </a:solidFill>
              </a:rPr>
              <a:t>ひとりでも正しい</a:t>
            </a:r>
            <a:endParaRPr lang="en-US" altLang="ja-JP" sz="2000" dirty="0" smtClean="0">
              <a:solidFill>
                <a:schemeClr val="tx1"/>
              </a:solidFill>
            </a:endParaRPr>
          </a:p>
          <a:p>
            <a:r>
              <a:rPr lang="ja-JP" altLang="en-US" sz="2000" dirty="0" smtClean="0">
                <a:solidFill>
                  <a:schemeClr val="tx1"/>
                </a:solidFill>
              </a:rPr>
              <a:t>判断をしていれば</a:t>
            </a:r>
            <a:endParaRPr lang="en-US" altLang="ja-JP" sz="2000" dirty="0" smtClean="0">
              <a:solidFill>
                <a:schemeClr val="tx1"/>
              </a:solidFill>
            </a:endParaRPr>
          </a:p>
          <a:p>
            <a:r>
              <a:rPr lang="ja-JP" altLang="en-US" sz="2000" dirty="0" smtClean="0">
                <a:solidFill>
                  <a:schemeClr val="tx1"/>
                </a:solidFill>
              </a:rPr>
              <a:t>集団圧力のマイナス効果は弱まる</a:t>
            </a:r>
            <a:endParaRPr kumimoji="1" lang="ja-JP" altLang="en-US" sz="2000" dirty="0">
              <a:solidFill>
                <a:schemeClr val="tx1"/>
              </a:solidFill>
            </a:endParaRPr>
          </a:p>
        </p:txBody>
      </p:sp>
      <p:sp>
        <p:nvSpPr>
          <p:cNvPr id="37" name="下矢印 36"/>
          <p:cNvSpPr/>
          <p:nvPr/>
        </p:nvSpPr>
        <p:spPr>
          <a:xfrm>
            <a:off x="929136" y="4774984"/>
            <a:ext cx="792088" cy="288032"/>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3152932" y="5085747"/>
            <a:ext cx="2587773" cy="1708335"/>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誤り</a:t>
            </a:r>
            <a:r>
              <a:rPr lang="ja-JP" altLang="en-US" sz="2000" dirty="0" smtClean="0">
                <a:solidFill>
                  <a:schemeClr val="tx1"/>
                </a:solidFill>
              </a:rPr>
              <a:t>を明確に声を</a:t>
            </a:r>
            <a:endParaRPr lang="en-US" altLang="ja-JP" sz="2000" dirty="0" smtClean="0">
              <a:solidFill>
                <a:schemeClr val="tx1"/>
              </a:solidFill>
            </a:endParaRPr>
          </a:p>
          <a:p>
            <a:r>
              <a:rPr lang="ja-JP" altLang="en-US" sz="2000" dirty="0" smtClean="0">
                <a:solidFill>
                  <a:schemeClr val="tx1"/>
                </a:solidFill>
              </a:rPr>
              <a:t>出すことから始まる</a:t>
            </a:r>
            <a:endParaRPr lang="en-US" altLang="ja-JP" sz="2000" dirty="0" smtClean="0">
              <a:solidFill>
                <a:schemeClr val="tx1"/>
              </a:solidFill>
            </a:endParaRPr>
          </a:p>
        </p:txBody>
      </p:sp>
      <p:sp>
        <p:nvSpPr>
          <p:cNvPr id="40" name="下矢印 39"/>
          <p:cNvSpPr/>
          <p:nvPr/>
        </p:nvSpPr>
        <p:spPr>
          <a:xfrm>
            <a:off x="3960961" y="4785001"/>
            <a:ext cx="792088" cy="288032"/>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6424063" y="5095122"/>
            <a:ext cx="2587773" cy="1708335"/>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smtClean="0">
                <a:solidFill>
                  <a:schemeClr val="tx1"/>
                </a:solidFill>
              </a:rPr>
              <a:t>至上目標の設定</a:t>
            </a:r>
            <a:endParaRPr kumimoji="1" lang="ja-JP" altLang="en-US" sz="2000" dirty="0">
              <a:solidFill>
                <a:schemeClr val="tx1"/>
              </a:solidFill>
            </a:endParaRPr>
          </a:p>
        </p:txBody>
      </p:sp>
      <p:sp>
        <p:nvSpPr>
          <p:cNvPr id="42" name="下矢印 41"/>
          <p:cNvSpPr/>
          <p:nvPr/>
        </p:nvSpPr>
        <p:spPr>
          <a:xfrm>
            <a:off x="7232092" y="4794376"/>
            <a:ext cx="792088" cy="288032"/>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1150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animBg="1"/>
      <p:bldP spid="28" grpId="0" animBg="1"/>
      <p:bldP spid="29" grpId="0" animBg="1"/>
      <p:bldP spid="30" grpId="0" animBg="1"/>
      <p:bldP spid="38" grpId="0" animBg="1"/>
      <p:bldP spid="37" grpId="0" animBg="1"/>
      <p:bldP spid="39" grpId="0" animBg="1"/>
      <p:bldP spid="40" grpId="0" animBg="1"/>
      <p:bldP spid="41" grpId="0" animBg="1"/>
      <p:bldP spid="4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32658"/>
            <a:ext cx="9144000" cy="7920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集団</a:t>
            </a:r>
            <a:r>
              <a:rPr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浅慮</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125622" y="1916832"/>
            <a:ext cx="2096581"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bg1"/>
                </a:solidFill>
              </a:rPr>
              <a:t>凝集性</a:t>
            </a:r>
            <a:r>
              <a:rPr lang="ja-JP" altLang="en-US" sz="2400" dirty="0" smtClean="0">
                <a:solidFill>
                  <a:schemeClr val="bg1"/>
                </a:solidFill>
              </a:rPr>
              <a:t>の高さ</a:t>
            </a:r>
            <a:endParaRPr kumimoji="1" lang="ja-JP" altLang="en-US" sz="2400" dirty="0">
              <a:solidFill>
                <a:schemeClr val="bg1"/>
              </a:solidFill>
            </a:endParaRPr>
          </a:p>
        </p:txBody>
      </p:sp>
      <p:sp>
        <p:nvSpPr>
          <p:cNvPr id="4" name="正方形/長方形 3"/>
          <p:cNvSpPr/>
          <p:nvPr/>
        </p:nvSpPr>
        <p:spPr>
          <a:xfrm>
            <a:off x="136597" y="2625827"/>
            <a:ext cx="2074630"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bg1"/>
                </a:solidFill>
              </a:rPr>
              <a:t>構造的欠陥</a:t>
            </a:r>
            <a:endParaRPr kumimoji="1" lang="ja-JP" altLang="en-US" sz="2400" dirty="0">
              <a:solidFill>
                <a:schemeClr val="bg1"/>
              </a:solidFill>
            </a:endParaRPr>
          </a:p>
        </p:txBody>
      </p:sp>
      <p:sp>
        <p:nvSpPr>
          <p:cNvPr id="5" name="正方形/長方形 4"/>
          <p:cNvSpPr/>
          <p:nvPr/>
        </p:nvSpPr>
        <p:spPr>
          <a:xfrm>
            <a:off x="125622" y="4702550"/>
            <a:ext cx="2096581"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bg1"/>
                </a:solidFill>
              </a:rPr>
              <a:t>状況要因</a:t>
            </a:r>
            <a:endParaRPr kumimoji="1" lang="ja-JP" altLang="en-US" sz="2400" dirty="0">
              <a:solidFill>
                <a:schemeClr val="bg1"/>
              </a:solidFill>
            </a:endParaRPr>
          </a:p>
        </p:txBody>
      </p:sp>
      <p:sp>
        <p:nvSpPr>
          <p:cNvPr id="6" name="正方形/長方形 5"/>
          <p:cNvSpPr/>
          <p:nvPr/>
        </p:nvSpPr>
        <p:spPr>
          <a:xfrm>
            <a:off x="125622" y="3140968"/>
            <a:ext cx="2358146" cy="1409465"/>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solidFill>
                  <a:schemeClr val="tx1"/>
                </a:solidFill>
              </a:rPr>
              <a:t>・外部からの隔離</a:t>
            </a:r>
            <a:endParaRPr lang="en-US" altLang="ja-JP" sz="2000" dirty="0" smtClean="0">
              <a:solidFill>
                <a:schemeClr val="tx1"/>
              </a:solidFill>
            </a:endParaRPr>
          </a:p>
          <a:p>
            <a:r>
              <a:rPr kumimoji="1" lang="ja-JP" altLang="en-US" sz="2000" dirty="0" smtClean="0">
                <a:solidFill>
                  <a:schemeClr val="tx1"/>
                </a:solidFill>
              </a:rPr>
              <a:t>・偏向した</a:t>
            </a:r>
            <a:endParaRPr kumimoji="1" lang="en-US" altLang="ja-JP" sz="2000" dirty="0" smtClean="0">
              <a:solidFill>
                <a:schemeClr val="tx1"/>
              </a:solidFill>
            </a:endParaRPr>
          </a:p>
          <a:p>
            <a:r>
              <a:rPr lang="ja-JP" altLang="en-US" sz="2000" dirty="0">
                <a:solidFill>
                  <a:schemeClr val="tx1"/>
                </a:solidFill>
              </a:rPr>
              <a:t>　</a:t>
            </a:r>
            <a:r>
              <a:rPr kumimoji="1" lang="ja-JP" altLang="en-US" sz="2000" dirty="0" smtClean="0">
                <a:solidFill>
                  <a:schemeClr val="tx1"/>
                </a:solidFill>
              </a:rPr>
              <a:t>リーダーシップ</a:t>
            </a:r>
            <a:endParaRPr kumimoji="1" lang="ja-JP" altLang="en-US" sz="2000" dirty="0">
              <a:solidFill>
                <a:schemeClr val="tx1"/>
              </a:solidFill>
            </a:endParaRPr>
          </a:p>
        </p:txBody>
      </p:sp>
      <p:sp>
        <p:nvSpPr>
          <p:cNvPr id="7" name="正方形/長方形 6"/>
          <p:cNvSpPr/>
          <p:nvPr/>
        </p:nvSpPr>
        <p:spPr>
          <a:xfrm>
            <a:off x="125622" y="5229200"/>
            <a:ext cx="2358146" cy="1409465"/>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solidFill>
                  <a:schemeClr val="tx1"/>
                </a:solidFill>
              </a:rPr>
              <a:t>・代替案を</a:t>
            </a:r>
            <a:endParaRPr lang="en-US" altLang="ja-JP" sz="2000" dirty="0" smtClean="0">
              <a:solidFill>
                <a:schemeClr val="tx1"/>
              </a:solidFill>
            </a:endParaRPr>
          </a:p>
          <a:p>
            <a:r>
              <a:rPr lang="ja-JP" altLang="en-US" sz="2000" dirty="0">
                <a:solidFill>
                  <a:schemeClr val="tx1"/>
                </a:solidFill>
              </a:rPr>
              <a:t>　</a:t>
            </a:r>
            <a:r>
              <a:rPr lang="ja-JP" altLang="en-US" sz="2000" dirty="0" smtClean="0">
                <a:solidFill>
                  <a:schemeClr val="tx1"/>
                </a:solidFill>
              </a:rPr>
              <a:t>見いだせない</a:t>
            </a:r>
            <a:endParaRPr lang="en-US" altLang="ja-JP" sz="2000" dirty="0" smtClean="0">
              <a:solidFill>
                <a:schemeClr val="tx1"/>
              </a:solidFill>
            </a:endParaRPr>
          </a:p>
          <a:p>
            <a:r>
              <a:rPr lang="ja-JP" altLang="en-US" sz="2000" dirty="0" smtClean="0">
                <a:solidFill>
                  <a:schemeClr val="tx1"/>
                </a:solidFill>
              </a:rPr>
              <a:t>・なげやり</a:t>
            </a:r>
            <a:endParaRPr lang="en-US" altLang="ja-JP" sz="2000" dirty="0" smtClean="0">
              <a:solidFill>
                <a:schemeClr val="tx1"/>
              </a:solidFill>
            </a:endParaRPr>
          </a:p>
        </p:txBody>
      </p:sp>
      <p:cxnSp>
        <p:nvCxnSpPr>
          <p:cNvPr id="9" name="直線コネクタ 8"/>
          <p:cNvCxnSpPr/>
          <p:nvPr/>
        </p:nvCxnSpPr>
        <p:spPr>
          <a:xfrm>
            <a:off x="2627784" y="1268760"/>
            <a:ext cx="0" cy="5369905"/>
          </a:xfrm>
          <a:prstGeom prst="line">
            <a:avLst/>
          </a:prstGeom>
          <a:ln w="571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596809" y="1276436"/>
            <a:ext cx="1415772" cy="461665"/>
          </a:xfrm>
          <a:prstGeom prst="rect">
            <a:avLst/>
          </a:prstGeom>
          <a:noFill/>
        </p:spPr>
        <p:txBody>
          <a:bodyPr wrap="none" rtlCol="0">
            <a:spAutoFit/>
          </a:bodyPr>
          <a:lstStyle/>
          <a:p>
            <a:r>
              <a:rPr kumimoji="1" lang="ja-JP" altLang="en-US" sz="2400" dirty="0" smtClean="0">
                <a:solidFill>
                  <a:schemeClr val="bg1">
                    <a:lumMod val="50000"/>
                  </a:schemeClr>
                </a:solidFill>
              </a:rPr>
              <a:t>先行条件</a:t>
            </a:r>
            <a:endParaRPr kumimoji="1" lang="ja-JP" altLang="en-US" sz="2400" dirty="0">
              <a:solidFill>
                <a:schemeClr val="bg1">
                  <a:lumMod val="50000"/>
                </a:schemeClr>
              </a:solidFill>
            </a:endParaRPr>
          </a:p>
        </p:txBody>
      </p:sp>
      <p:sp>
        <p:nvSpPr>
          <p:cNvPr id="11" name="下矢印 10"/>
          <p:cNvSpPr/>
          <p:nvPr/>
        </p:nvSpPr>
        <p:spPr>
          <a:xfrm rot="16200000">
            <a:off x="2425227" y="1885046"/>
            <a:ext cx="513127" cy="612069"/>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3203848" y="1249697"/>
            <a:ext cx="2592288"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bg1"/>
                </a:solidFill>
              </a:rPr>
              <a:t>集団浅慮</a:t>
            </a:r>
            <a:r>
              <a:rPr lang="ja-JP" altLang="en-US" sz="2400" dirty="0" smtClean="0">
                <a:solidFill>
                  <a:schemeClr val="bg1"/>
                </a:solidFill>
              </a:rPr>
              <a:t>の症状</a:t>
            </a:r>
            <a:endParaRPr kumimoji="1" lang="ja-JP" altLang="en-US" sz="2400" dirty="0">
              <a:solidFill>
                <a:schemeClr val="bg1"/>
              </a:solidFill>
            </a:endParaRPr>
          </a:p>
        </p:txBody>
      </p:sp>
      <p:sp>
        <p:nvSpPr>
          <p:cNvPr id="13" name="正方形/長方形 12"/>
          <p:cNvSpPr/>
          <p:nvPr/>
        </p:nvSpPr>
        <p:spPr>
          <a:xfrm>
            <a:off x="3203848" y="1764838"/>
            <a:ext cx="5472608" cy="1118559"/>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solidFill>
                  <a:schemeClr val="tx1"/>
                </a:solidFill>
              </a:rPr>
              <a:t>・集団への自信過剰</a:t>
            </a:r>
            <a:endParaRPr lang="en-US" altLang="ja-JP" sz="2000" dirty="0" smtClean="0">
              <a:solidFill>
                <a:schemeClr val="tx1"/>
              </a:solidFill>
            </a:endParaRPr>
          </a:p>
          <a:p>
            <a:r>
              <a:rPr lang="ja-JP" altLang="en-US" sz="2000" dirty="0" smtClean="0">
                <a:solidFill>
                  <a:schemeClr val="tx1"/>
                </a:solidFill>
              </a:rPr>
              <a:t>・外部に耳を傾けない閉鎖性</a:t>
            </a:r>
            <a:endParaRPr lang="en-US" altLang="ja-JP" sz="2000" dirty="0" smtClean="0">
              <a:solidFill>
                <a:schemeClr val="tx1"/>
              </a:solidFill>
            </a:endParaRPr>
          </a:p>
          <a:p>
            <a:r>
              <a:rPr lang="ja-JP" altLang="en-US" sz="2000" dirty="0" smtClean="0">
                <a:solidFill>
                  <a:schemeClr val="tx1"/>
                </a:solidFill>
              </a:rPr>
              <a:t>・集団内の同調への圧力</a:t>
            </a:r>
            <a:endParaRPr lang="en-US" altLang="ja-JP" sz="2000" dirty="0" smtClean="0">
              <a:solidFill>
                <a:schemeClr val="tx1"/>
              </a:solidFill>
            </a:endParaRPr>
          </a:p>
        </p:txBody>
      </p:sp>
      <p:sp>
        <p:nvSpPr>
          <p:cNvPr id="14" name="下矢印 13"/>
          <p:cNvSpPr/>
          <p:nvPr/>
        </p:nvSpPr>
        <p:spPr>
          <a:xfrm>
            <a:off x="5670122" y="3004626"/>
            <a:ext cx="540060" cy="424374"/>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3203848" y="3561931"/>
            <a:ext cx="4032448" cy="515141"/>
          </a:xfrm>
          <a:prstGeom prst="rect">
            <a:avLst/>
          </a:prstGeom>
          <a:solidFill>
            <a:srgbClr val="92D050"/>
          </a:solid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bg1"/>
                </a:solidFill>
              </a:rPr>
              <a:t>欠陥</a:t>
            </a:r>
            <a:r>
              <a:rPr lang="ja-JP" altLang="en-US" sz="2400" dirty="0" smtClean="0">
                <a:solidFill>
                  <a:schemeClr val="bg1"/>
                </a:solidFill>
              </a:rPr>
              <a:t>のある意思決定の症状</a:t>
            </a:r>
            <a:endParaRPr kumimoji="1" lang="ja-JP" altLang="en-US" sz="2400" dirty="0">
              <a:solidFill>
                <a:schemeClr val="bg1"/>
              </a:solidFill>
            </a:endParaRPr>
          </a:p>
        </p:txBody>
      </p:sp>
      <p:sp>
        <p:nvSpPr>
          <p:cNvPr id="16" name="正方形/長方形 15"/>
          <p:cNvSpPr/>
          <p:nvPr/>
        </p:nvSpPr>
        <p:spPr>
          <a:xfrm>
            <a:off x="3203848" y="4077073"/>
            <a:ext cx="5472608" cy="1152128"/>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solidFill>
                  <a:schemeClr val="tx1"/>
                </a:solidFill>
              </a:rPr>
              <a:t>・代替案を十分に調べない</a:t>
            </a:r>
            <a:endParaRPr lang="en-US" altLang="ja-JP" sz="2000" dirty="0" smtClean="0">
              <a:solidFill>
                <a:schemeClr val="tx1"/>
              </a:solidFill>
            </a:endParaRPr>
          </a:p>
          <a:p>
            <a:r>
              <a:rPr lang="ja-JP" altLang="en-US" sz="2000" dirty="0" smtClean="0">
                <a:solidFill>
                  <a:schemeClr val="tx1"/>
                </a:solidFill>
              </a:rPr>
              <a:t>・選択に伴うリスクを十分に調べ上げない</a:t>
            </a:r>
            <a:endParaRPr lang="en-US" altLang="ja-JP" sz="2000" dirty="0" smtClean="0">
              <a:solidFill>
                <a:schemeClr val="tx1"/>
              </a:solidFill>
            </a:endParaRPr>
          </a:p>
          <a:p>
            <a:r>
              <a:rPr lang="ja-JP" altLang="en-US" sz="2000" dirty="0" smtClean="0">
                <a:solidFill>
                  <a:schemeClr val="tx1"/>
                </a:solidFill>
              </a:rPr>
              <a:t>・情報を都合よく選択、処理する</a:t>
            </a:r>
            <a:endParaRPr lang="en-US" altLang="ja-JP" sz="2000" dirty="0" smtClean="0">
              <a:solidFill>
                <a:schemeClr val="tx1"/>
              </a:solidFill>
            </a:endParaRPr>
          </a:p>
        </p:txBody>
      </p:sp>
      <p:sp>
        <p:nvSpPr>
          <p:cNvPr id="17" name="下矢印 16"/>
          <p:cNvSpPr/>
          <p:nvPr/>
        </p:nvSpPr>
        <p:spPr>
          <a:xfrm>
            <a:off x="5670122" y="5373216"/>
            <a:ext cx="540060" cy="424374"/>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203848" y="5903836"/>
            <a:ext cx="5472608" cy="704733"/>
          </a:xfrm>
          <a:prstGeom prst="rect">
            <a:avLst/>
          </a:prstGeom>
          <a:solidFill>
            <a:srgbClr val="52CE6A"/>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bg1"/>
                </a:solidFill>
              </a:rPr>
              <a:t>成果</a:t>
            </a:r>
            <a:r>
              <a:rPr lang="ja-JP" altLang="en-US" sz="2400" dirty="0" smtClean="0">
                <a:solidFill>
                  <a:schemeClr val="bg1"/>
                </a:solidFill>
              </a:rPr>
              <a:t>が生まれる確率の低下</a:t>
            </a:r>
            <a:endParaRPr kumimoji="1" lang="ja-JP" altLang="en-US" sz="2400" dirty="0">
              <a:solidFill>
                <a:schemeClr val="bg1"/>
              </a:solidFill>
            </a:endParaRPr>
          </a:p>
        </p:txBody>
      </p:sp>
    </p:spTree>
    <p:extLst>
      <p:ext uri="{BB962C8B-B14F-4D97-AF65-F5344CB8AC3E}">
        <p14:creationId xmlns:p14="http://schemas.microsoft.com/office/powerpoint/2010/main" val="397202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3343" y="5085184"/>
            <a:ext cx="1438517" cy="1484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0" y="332658"/>
            <a:ext cx="9144000" cy="792087"/>
          </a:xfrm>
          <a:prstGeom prst="rect">
            <a:avLst/>
          </a:prstGeom>
          <a:solidFill>
            <a:srgbClr val="FC7C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集団</a:t>
            </a:r>
            <a:r>
              <a:rPr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浅慮</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469" y="3496501"/>
            <a:ext cx="3466874"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179512" y="1300846"/>
            <a:ext cx="2587568" cy="523220"/>
          </a:xfrm>
          <a:prstGeom prst="rect">
            <a:avLst/>
          </a:prstGeom>
          <a:noFill/>
        </p:spPr>
        <p:txBody>
          <a:bodyPr wrap="none" rtlCol="0">
            <a:spAutoFit/>
          </a:bodyPr>
          <a:lstStyle/>
          <a:p>
            <a:r>
              <a:rPr lang="ja-JP" altLang="en-US" sz="2800" dirty="0" smtClean="0">
                <a:solidFill>
                  <a:schemeClr val="bg1">
                    <a:lumMod val="50000"/>
                  </a:schemeClr>
                </a:solidFill>
              </a:rPr>
              <a:t>キャンプにて</a:t>
            </a:r>
            <a:r>
              <a:rPr lang="en-US" altLang="ja-JP" sz="2800" dirty="0" smtClean="0">
                <a:solidFill>
                  <a:schemeClr val="bg1">
                    <a:lumMod val="50000"/>
                  </a:schemeClr>
                </a:solidFill>
              </a:rPr>
              <a:t>…</a:t>
            </a:r>
            <a:endParaRPr kumimoji="1" lang="ja-JP" altLang="en-US" sz="2800" dirty="0">
              <a:solidFill>
                <a:schemeClr val="bg1">
                  <a:lumMod val="50000"/>
                </a:schemeClr>
              </a:solidFill>
            </a:endParaRPr>
          </a:p>
        </p:txBody>
      </p:sp>
      <p:sp>
        <p:nvSpPr>
          <p:cNvPr id="4" name="円/楕円 3"/>
          <p:cNvSpPr/>
          <p:nvPr/>
        </p:nvSpPr>
        <p:spPr>
          <a:xfrm>
            <a:off x="1420986" y="2524659"/>
            <a:ext cx="2016224" cy="2099810"/>
          </a:xfrm>
          <a:prstGeom prst="ellipse">
            <a:avLst/>
          </a:prstGeom>
          <a:solidFill>
            <a:schemeClr val="bg1"/>
          </a:solidFill>
          <a:ln w="76200">
            <a:solidFill>
              <a:srgbClr val="FC7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chemeClr val="tx1"/>
                </a:solidFill>
              </a:rPr>
              <a:t>Ａ</a:t>
            </a:r>
            <a:r>
              <a:rPr kumimoji="1" lang="ja-JP" altLang="en-US" sz="2000" dirty="0" smtClean="0">
                <a:solidFill>
                  <a:schemeClr val="tx1"/>
                </a:solidFill>
              </a:rPr>
              <a:t>チーム</a:t>
            </a:r>
            <a:endParaRPr kumimoji="1" lang="ja-JP" altLang="en-US" sz="2000" dirty="0">
              <a:solidFill>
                <a:schemeClr val="tx1"/>
              </a:solidFill>
            </a:endParaRPr>
          </a:p>
        </p:txBody>
      </p:sp>
      <p:sp>
        <p:nvSpPr>
          <p:cNvPr id="5" name="円/楕円 4"/>
          <p:cNvSpPr/>
          <p:nvPr/>
        </p:nvSpPr>
        <p:spPr>
          <a:xfrm>
            <a:off x="5816260" y="2524660"/>
            <a:ext cx="2013437" cy="2099810"/>
          </a:xfrm>
          <a:prstGeom prst="ellipse">
            <a:avLst/>
          </a:prstGeom>
          <a:solidFill>
            <a:schemeClr val="bg1"/>
          </a:solidFill>
          <a:ln w="76200">
            <a:solidFill>
              <a:srgbClr val="FC7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7200" dirty="0">
                <a:solidFill>
                  <a:schemeClr val="tx1"/>
                </a:solidFill>
              </a:rPr>
              <a:t>Ｂ</a:t>
            </a:r>
            <a:r>
              <a:rPr kumimoji="1" lang="ja-JP" altLang="en-US" sz="2000" dirty="0" smtClean="0">
                <a:solidFill>
                  <a:schemeClr val="tx1"/>
                </a:solidFill>
              </a:rPr>
              <a:t>チーム</a:t>
            </a:r>
            <a:endParaRPr kumimoji="1" lang="ja-JP" altLang="en-US" sz="2000" dirty="0">
              <a:solidFill>
                <a:schemeClr val="tx1"/>
              </a:solidFill>
            </a:endParaRPr>
          </a:p>
        </p:txBody>
      </p:sp>
      <p:sp>
        <p:nvSpPr>
          <p:cNvPr id="6" name="左右矢印 5"/>
          <p:cNvSpPr/>
          <p:nvPr/>
        </p:nvSpPr>
        <p:spPr>
          <a:xfrm>
            <a:off x="3596599" y="2783675"/>
            <a:ext cx="2049124" cy="1368152"/>
          </a:xfrm>
          <a:prstGeom prst="lef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対立</a:t>
            </a:r>
            <a:endParaRPr kumimoji="1" lang="ja-JP" altLang="en-US" sz="2800" dirty="0">
              <a:solidFill>
                <a:schemeClr val="tx1"/>
              </a:solidFill>
            </a:endParaRPr>
          </a:p>
        </p:txBody>
      </p:sp>
      <p:sp>
        <p:nvSpPr>
          <p:cNvPr id="7" name="角丸四角形吹き出し 6"/>
          <p:cNvSpPr/>
          <p:nvPr/>
        </p:nvSpPr>
        <p:spPr>
          <a:xfrm>
            <a:off x="394596" y="5510760"/>
            <a:ext cx="4984865" cy="846033"/>
          </a:xfrm>
          <a:prstGeom prst="wedgeRoundRectCallout">
            <a:avLst>
              <a:gd name="adj1" fmla="val 65368"/>
              <a:gd name="adj2" fmla="val -38873"/>
              <a:gd name="adj3" fmla="val 16667"/>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水がなくなるという危機</a:t>
            </a:r>
            <a:endParaRPr kumimoji="1" lang="ja-JP" altLang="en-US" sz="2800" dirty="0">
              <a:solidFill>
                <a:schemeClr val="tx1"/>
              </a:solidFill>
            </a:endParaRPr>
          </a:p>
        </p:txBody>
      </p:sp>
      <p:sp>
        <p:nvSpPr>
          <p:cNvPr id="8" name="乗算記号 7"/>
          <p:cNvSpPr/>
          <p:nvPr/>
        </p:nvSpPr>
        <p:spPr>
          <a:xfrm>
            <a:off x="5508333" y="4398415"/>
            <a:ext cx="3208536" cy="2858086"/>
          </a:xfrm>
          <a:prstGeom prst="mathMultiply">
            <a:avLst>
              <a:gd name="adj1" fmla="val 405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028860" y="1300846"/>
            <a:ext cx="4984865" cy="846033"/>
          </a:xfrm>
          <a:prstGeom prst="wedgeRoundRectCallout">
            <a:avLst>
              <a:gd name="adj1" fmla="val 460"/>
              <a:gd name="adj2" fmla="val 119091"/>
              <a:gd name="adj3" fmla="val 16667"/>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至上目標に</a:t>
            </a:r>
            <a:r>
              <a:rPr lang="ja-JP" altLang="en-US" sz="2800" dirty="0" smtClean="0">
                <a:solidFill>
                  <a:schemeClr val="tx1"/>
                </a:solidFill>
              </a:rPr>
              <a:t>向け協力</a:t>
            </a:r>
            <a:endParaRPr kumimoji="1" lang="ja-JP" altLang="en-US" sz="2800" dirty="0">
              <a:solidFill>
                <a:schemeClr val="tx1"/>
              </a:solidFill>
            </a:endParaRPr>
          </a:p>
        </p:txBody>
      </p:sp>
    </p:spTree>
    <p:extLst>
      <p:ext uri="{BB962C8B-B14F-4D97-AF65-F5344CB8AC3E}">
        <p14:creationId xmlns:p14="http://schemas.microsoft.com/office/powerpoint/2010/main" val="401208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332658"/>
            <a:ext cx="9144000" cy="7920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当日課題</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 name="図表 1"/>
          <p:cNvGraphicFramePr/>
          <p:nvPr>
            <p:extLst>
              <p:ext uri="{D42A27DB-BD31-4B8C-83A1-F6EECF244321}">
                <p14:modId xmlns:p14="http://schemas.microsoft.com/office/powerpoint/2010/main" val="131827296"/>
              </p:ext>
            </p:extLst>
          </p:nvPr>
        </p:nvGraphicFramePr>
        <p:xfrm>
          <a:off x="395536" y="1397000"/>
          <a:ext cx="6120680"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7062" y="3861048"/>
            <a:ext cx="2289434" cy="299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137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32658"/>
            <a:ext cx="9144000" cy="7920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当日課題</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角丸四角形 2"/>
          <p:cNvSpPr/>
          <p:nvPr/>
        </p:nvSpPr>
        <p:spPr>
          <a:xfrm>
            <a:off x="536706" y="1988839"/>
            <a:ext cx="5328592" cy="108012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t>不二家の不祥事</a:t>
            </a:r>
            <a:endParaRPr kumimoji="1" lang="ja-JP" altLang="en-US" sz="3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1279" y="1556792"/>
            <a:ext cx="1770458" cy="1628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右矢印 3"/>
          <p:cNvSpPr/>
          <p:nvPr/>
        </p:nvSpPr>
        <p:spPr>
          <a:xfrm>
            <a:off x="775788" y="5007640"/>
            <a:ext cx="952500" cy="540060"/>
          </a:xfrm>
          <a:prstGeom prst="rightArrow">
            <a:avLst/>
          </a:prstGeom>
          <a:solidFill>
            <a:schemeClr val="bg1"/>
          </a:solid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945914" y="5007640"/>
            <a:ext cx="5724644" cy="646331"/>
          </a:xfrm>
          <a:prstGeom prst="rect">
            <a:avLst/>
          </a:prstGeom>
          <a:noFill/>
        </p:spPr>
        <p:txBody>
          <a:bodyPr wrap="none" rtlCol="0">
            <a:spAutoFit/>
          </a:bodyPr>
          <a:lstStyle/>
          <a:p>
            <a:r>
              <a:rPr kumimoji="1" lang="ja-JP" altLang="en-US" sz="3600" dirty="0" smtClean="0"/>
              <a:t>集団圧力・集団浅慮が一因</a:t>
            </a:r>
            <a:endParaRPr kumimoji="1" lang="ja-JP" altLang="en-US" sz="3600" dirty="0"/>
          </a:p>
        </p:txBody>
      </p:sp>
      <p:sp>
        <p:nvSpPr>
          <p:cNvPr id="7" name="正方形/長方形 6"/>
          <p:cNvSpPr/>
          <p:nvPr/>
        </p:nvSpPr>
        <p:spPr>
          <a:xfrm>
            <a:off x="568892" y="3241097"/>
            <a:ext cx="7983760" cy="1224136"/>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同族による長期ワンマン経営</a:t>
            </a:r>
            <a:r>
              <a:rPr lang="ja-JP" altLang="en-US" sz="2400" dirty="0" smtClean="0">
                <a:solidFill>
                  <a:schemeClr val="tx1"/>
                </a:solidFill>
              </a:rPr>
              <a:t>が</a:t>
            </a:r>
            <a:endParaRPr lang="en-US" altLang="ja-JP" sz="2400" dirty="0" smtClean="0">
              <a:solidFill>
                <a:schemeClr val="tx1"/>
              </a:solidFill>
            </a:endParaRPr>
          </a:p>
          <a:p>
            <a:r>
              <a:rPr lang="ja-JP" altLang="en-US" sz="2400" dirty="0" smtClean="0">
                <a:solidFill>
                  <a:schemeClr val="tx1"/>
                </a:solidFill>
              </a:rPr>
              <a:t>隠蔽体質</a:t>
            </a:r>
            <a:r>
              <a:rPr lang="ja-JP" altLang="en-US" sz="2400" dirty="0">
                <a:solidFill>
                  <a:schemeClr val="tx1"/>
                </a:solidFill>
              </a:rPr>
              <a:t>など不祥事の温床となったとの見方は根強い</a:t>
            </a:r>
            <a:endParaRPr kumimoji="1" lang="ja-JP" altLang="en-US" sz="2400" dirty="0">
              <a:solidFill>
                <a:schemeClr val="tx1"/>
              </a:solidFill>
            </a:endParaRPr>
          </a:p>
        </p:txBody>
      </p:sp>
    </p:spTree>
    <p:extLst>
      <p:ext uri="{BB962C8B-B14F-4D97-AF65-F5344CB8AC3E}">
        <p14:creationId xmlns:p14="http://schemas.microsoft.com/office/powerpoint/2010/main" val="395562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332658"/>
            <a:ext cx="9144000" cy="7920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まとめ</a:t>
            </a:r>
            <a:endParaRPr kumimoji="1" lang="en-US" altLang="ja-JP" sz="4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 name="図表 1"/>
          <p:cNvGraphicFramePr/>
          <p:nvPr>
            <p:extLst>
              <p:ext uri="{D42A27DB-BD31-4B8C-83A1-F6EECF244321}">
                <p14:modId xmlns:p14="http://schemas.microsoft.com/office/powerpoint/2010/main" val="821778370"/>
              </p:ext>
            </p:extLst>
          </p:nvPr>
        </p:nvGraphicFramePr>
        <p:xfrm>
          <a:off x="179512" y="1397000"/>
          <a:ext cx="8784976"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2419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livedoor.blogimg.jp/mangaman09/imgs/f/d/fda6d16d.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248" r="23999"/>
          <a:stretch/>
        </p:blipFill>
        <p:spPr bwMode="auto">
          <a:xfrm>
            <a:off x="0" y="1468642"/>
            <a:ext cx="3876034" cy="5049297"/>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5220072" y="4941168"/>
            <a:ext cx="2262158" cy="923330"/>
          </a:xfrm>
          <a:prstGeom prst="rect">
            <a:avLst/>
          </a:prstGeom>
          <a:noFill/>
        </p:spPr>
        <p:txBody>
          <a:bodyPr wrap="none" rtlCol="0">
            <a:spAutoFit/>
          </a:bodyPr>
          <a:lstStyle/>
          <a:p>
            <a:r>
              <a:rPr kumimoji="1" lang="ja-JP" altLang="en-US" sz="5400" dirty="0" smtClean="0"/>
              <a:t>おわり</a:t>
            </a:r>
            <a:endParaRPr kumimoji="1" lang="ja-JP" altLang="en-US" sz="5400" dirty="0"/>
          </a:p>
        </p:txBody>
      </p:sp>
    </p:spTree>
    <p:extLst>
      <p:ext uri="{BB962C8B-B14F-4D97-AF65-F5344CB8AC3E}">
        <p14:creationId xmlns:p14="http://schemas.microsoft.com/office/powerpoint/2010/main" val="826063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Calibri"/>
        <a:ea typeface="メイリオ"/>
        <a:cs typeface=""/>
      </a:majorFont>
      <a:minorFont>
        <a:latin typeface="Calibr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307</Words>
  <Application>Microsoft Office PowerPoint</Application>
  <PresentationFormat>画面に合わせる (4:3)</PresentationFormat>
  <Paragraphs>71</Paragraphs>
  <Slides>9</Slides>
  <Notes>0</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yuki</dc:creator>
  <cp:lastModifiedBy>yuki</cp:lastModifiedBy>
  <cp:revision>16</cp:revision>
  <dcterms:created xsi:type="dcterms:W3CDTF">2014-05-28T23:49:18Z</dcterms:created>
  <dcterms:modified xsi:type="dcterms:W3CDTF">2014-05-29T02:37:09Z</dcterms:modified>
</cp:coreProperties>
</file>