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9" r:id="rId14"/>
    <p:sldId id="257" r:id="rId15"/>
    <p:sldId id="258" r:id="rId16"/>
    <p:sldId id="259" r:id="rId17"/>
    <p:sldId id="260" r:id="rId18"/>
    <p:sldId id="261" r:id="rId19"/>
    <p:sldId id="262" r:id="rId20"/>
    <p:sldId id="264" r:id="rId21"/>
    <p:sldId id="263" r:id="rId22"/>
    <p:sldId id="265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D2BE2-8FE4-4A62-A57D-386C5955805A}" type="doc">
      <dgm:prSet loTypeId="urn:diagrams.loki3.com/VaryingWidthList+Icon" loCatId="list" qsTypeId="urn:microsoft.com/office/officeart/2005/8/quickstyle/simple1" qsCatId="simple" csTypeId="urn:microsoft.com/office/officeart/2005/8/colors/colorful1" csCatId="colorful" phldr="1"/>
      <dgm:spPr/>
    </dgm:pt>
    <dgm:pt modelId="{A9E651FE-6BEE-4D07-90E0-5D5C3FAFCBC3}">
      <dgm:prSet phldrT="[テキスト]"/>
      <dgm:spPr/>
      <dgm:t>
        <a:bodyPr/>
        <a:lstStyle/>
        <a:p>
          <a:r>
            <a:rPr kumimoji="1" lang="ja-JP" altLang="en-US" dirty="0" smtClean="0"/>
            <a:t>熱くビジョンを語る</a:t>
          </a:r>
          <a:endParaRPr kumimoji="1" lang="ja-JP" altLang="en-US" dirty="0"/>
        </a:p>
      </dgm:t>
    </dgm:pt>
    <dgm:pt modelId="{4AA0A7AE-07B7-4C24-AB01-2DAFF7B3FCC2}" type="parTrans" cxnId="{82DC910B-DA4C-42EE-B012-79E01A3A23ED}">
      <dgm:prSet/>
      <dgm:spPr/>
      <dgm:t>
        <a:bodyPr/>
        <a:lstStyle/>
        <a:p>
          <a:endParaRPr kumimoji="1" lang="ja-JP" altLang="en-US"/>
        </a:p>
      </dgm:t>
    </dgm:pt>
    <dgm:pt modelId="{B31525A4-EE86-4D6D-AD1F-A4E584BBA678}" type="sibTrans" cxnId="{82DC910B-DA4C-42EE-B012-79E01A3A23ED}">
      <dgm:prSet/>
      <dgm:spPr/>
      <dgm:t>
        <a:bodyPr/>
        <a:lstStyle/>
        <a:p>
          <a:endParaRPr kumimoji="1" lang="ja-JP" altLang="en-US"/>
        </a:p>
      </dgm:t>
    </dgm:pt>
    <dgm:pt modelId="{239744CF-E006-4E8C-9F5C-0AB832B78C49}">
      <dgm:prSet phldrT="[テキスト]"/>
      <dgm:spPr/>
      <dgm:t>
        <a:bodyPr/>
        <a:lstStyle/>
        <a:p>
          <a:r>
            <a:rPr kumimoji="1" lang="ja-JP" altLang="en-US" dirty="0" smtClean="0"/>
            <a:t>人間的魅力でひとを引っ張る</a:t>
          </a:r>
          <a:endParaRPr kumimoji="1" lang="ja-JP" altLang="en-US" dirty="0"/>
        </a:p>
      </dgm:t>
    </dgm:pt>
    <dgm:pt modelId="{2238484C-75B5-4817-AD29-FE4F5102EBAF}" type="parTrans" cxnId="{37BD45DF-8247-4C47-803F-66ADA4FA6E0E}">
      <dgm:prSet/>
      <dgm:spPr/>
      <dgm:t>
        <a:bodyPr/>
        <a:lstStyle/>
        <a:p>
          <a:endParaRPr kumimoji="1" lang="ja-JP" altLang="en-US"/>
        </a:p>
      </dgm:t>
    </dgm:pt>
    <dgm:pt modelId="{008455C4-E115-4501-B42F-4FC829F9A759}" type="sibTrans" cxnId="{37BD45DF-8247-4C47-803F-66ADA4FA6E0E}">
      <dgm:prSet/>
      <dgm:spPr/>
      <dgm:t>
        <a:bodyPr/>
        <a:lstStyle/>
        <a:p>
          <a:endParaRPr kumimoji="1" lang="ja-JP" altLang="en-US"/>
        </a:p>
      </dgm:t>
    </dgm:pt>
    <dgm:pt modelId="{3E845B46-A948-4A13-B85E-A2FDF162042F}">
      <dgm:prSet phldrT="[テキスト]"/>
      <dgm:spPr/>
      <dgm:t>
        <a:bodyPr/>
        <a:lstStyle/>
        <a:p>
          <a:r>
            <a:rPr kumimoji="1" lang="ja-JP" altLang="en-US" dirty="0" smtClean="0"/>
            <a:t>自分でぐいぐい前進する</a:t>
          </a:r>
          <a:endParaRPr kumimoji="1" lang="ja-JP" altLang="en-US" dirty="0"/>
        </a:p>
      </dgm:t>
    </dgm:pt>
    <dgm:pt modelId="{120518FB-39BB-4EFF-9819-500FC503435B}" type="parTrans" cxnId="{569F582C-7E75-4B3C-88AA-5886FAD55716}">
      <dgm:prSet/>
      <dgm:spPr/>
      <dgm:t>
        <a:bodyPr/>
        <a:lstStyle/>
        <a:p>
          <a:endParaRPr kumimoji="1" lang="ja-JP" altLang="en-US"/>
        </a:p>
      </dgm:t>
    </dgm:pt>
    <dgm:pt modelId="{F54D6722-0159-447E-AE5C-0FE6ED8EF147}" type="sibTrans" cxnId="{569F582C-7E75-4B3C-88AA-5886FAD55716}">
      <dgm:prSet/>
      <dgm:spPr/>
      <dgm:t>
        <a:bodyPr/>
        <a:lstStyle/>
        <a:p>
          <a:endParaRPr kumimoji="1" lang="ja-JP" altLang="en-US"/>
        </a:p>
      </dgm:t>
    </dgm:pt>
    <dgm:pt modelId="{98AF429F-31C5-4D26-B6D5-7AFAEE9CB054}">
      <dgm:prSet phldrT="[テキスト]"/>
      <dgm:spPr/>
      <dgm:t>
        <a:bodyPr/>
        <a:lstStyle/>
        <a:p>
          <a:r>
            <a:rPr kumimoji="1" lang="ja-JP" altLang="en-US" dirty="0" smtClean="0"/>
            <a:t>なにかを壊す・変化させる</a:t>
          </a:r>
          <a:endParaRPr kumimoji="1" lang="ja-JP" altLang="en-US" dirty="0"/>
        </a:p>
      </dgm:t>
    </dgm:pt>
    <dgm:pt modelId="{605A3C4C-E0C9-47F1-85DC-8DBE3AEC45E2}" type="parTrans" cxnId="{CC17EB22-F753-4E3F-A3E9-DDD5E77610FE}">
      <dgm:prSet/>
      <dgm:spPr/>
      <dgm:t>
        <a:bodyPr/>
        <a:lstStyle/>
        <a:p>
          <a:endParaRPr kumimoji="1" lang="ja-JP" altLang="en-US"/>
        </a:p>
      </dgm:t>
    </dgm:pt>
    <dgm:pt modelId="{76886B01-0802-46FE-89D3-82201F3136CF}" type="sibTrans" cxnId="{CC17EB22-F753-4E3F-A3E9-DDD5E77610FE}">
      <dgm:prSet/>
      <dgm:spPr/>
      <dgm:t>
        <a:bodyPr/>
        <a:lstStyle/>
        <a:p>
          <a:endParaRPr kumimoji="1" lang="ja-JP" altLang="en-US"/>
        </a:p>
      </dgm:t>
    </dgm:pt>
    <dgm:pt modelId="{F367CAEA-34ED-4297-91AE-8311A9D0A0D2}" type="pres">
      <dgm:prSet presAssocID="{23BD2BE2-8FE4-4A62-A57D-386C5955805A}" presName="Name0" presStyleCnt="0">
        <dgm:presLayoutVars>
          <dgm:resizeHandles/>
        </dgm:presLayoutVars>
      </dgm:prSet>
      <dgm:spPr/>
    </dgm:pt>
    <dgm:pt modelId="{ED8658B7-DDB4-4394-859E-DA88A7A3A33B}" type="pres">
      <dgm:prSet presAssocID="{A9E651FE-6BEE-4D07-90E0-5D5C3FAFCBC3}" presName="text" presStyleLbl="node1" presStyleIdx="0" presStyleCnt="4" custScaleX="157519" custLinFactNeighborX="-1249" custLinFactNeighborY="2809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28D41-9470-42D1-9EFF-4F89E53B4F52}" type="pres">
      <dgm:prSet presAssocID="{B31525A4-EE86-4D6D-AD1F-A4E584BBA678}" presName="space" presStyleCnt="0"/>
      <dgm:spPr/>
    </dgm:pt>
    <dgm:pt modelId="{68DFAF4F-A982-4654-B0B1-7EFA20F93594}" type="pres">
      <dgm:prSet presAssocID="{239744CF-E006-4E8C-9F5C-0AB832B78C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E0ABB3-E8AA-4609-B9BD-1D2E2174E345}" type="pres">
      <dgm:prSet presAssocID="{008455C4-E115-4501-B42F-4FC829F9A759}" presName="space" presStyleCnt="0"/>
      <dgm:spPr/>
    </dgm:pt>
    <dgm:pt modelId="{CEC7C456-F175-4601-AB25-7FE4913FEA96}" type="pres">
      <dgm:prSet presAssocID="{98AF429F-31C5-4D26-B6D5-7AFAEE9CB054}" presName="text" presStyleLbl="node1" presStyleIdx="2" presStyleCnt="4" custScaleX="11288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7861B1-E169-4D9D-96DF-867CAAF37FDE}" type="pres">
      <dgm:prSet presAssocID="{76886B01-0802-46FE-89D3-82201F3136CF}" presName="space" presStyleCnt="0"/>
      <dgm:spPr/>
    </dgm:pt>
    <dgm:pt modelId="{3149638B-F13B-404A-968E-78C2721A708C}" type="pres">
      <dgm:prSet presAssocID="{3E845B46-A948-4A13-B85E-A2FDF162042F}" presName="text" presStyleLbl="node1" presStyleIdx="3" presStyleCnt="4" custScaleX="11685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D9876CA-D71A-4D65-B5AA-B80444278930}" type="presOf" srcId="{98AF429F-31C5-4D26-B6D5-7AFAEE9CB054}" destId="{CEC7C456-F175-4601-AB25-7FE4913FEA96}" srcOrd="0" destOrd="0" presId="urn:diagrams.loki3.com/VaryingWidthList+Icon"/>
    <dgm:cxn modelId="{CC17EB22-F753-4E3F-A3E9-DDD5E77610FE}" srcId="{23BD2BE2-8FE4-4A62-A57D-386C5955805A}" destId="{98AF429F-31C5-4D26-B6D5-7AFAEE9CB054}" srcOrd="2" destOrd="0" parTransId="{605A3C4C-E0C9-47F1-85DC-8DBE3AEC45E2}" sibTransId="{76886B01-0802-46FE-89D3-82201F3136CF}"/>
    <dgm:cxn modelId="{0F85503D-B143-4BF4-80A9-A51CFFD27153}" type="presOf" srcId="{239744CF-E006-4E8C-9F5C-0AB832B78C49}" destId="{68DFAF4F-A982-4654-B0B1-7EFA20F93594}" srcOrd="0" destOrd="0" presId="urn:diagrams.loki3.com/VaryingWidthList+Icon"/>
    <dgm:cxn modelId="{14E85DDD-ECB1-41DA-9924-A18B9F5FC74D}" type="presOf" srcId="{A9E651FE-6BEE-4D07-90E0-5D5C3FAFCBC3}" destId="{ED8658B7-DDB4-4394-859E-DA88A7A3A33B}" srcOrd="0" destOrd="0" presId="urn:diagrams.loki3.com/VaryingWidthList+Icon"/>
    <dgm:cxn modelId="{22346CFF-77E4-4A7B-AF94-E155E1F56C79}" type="presOf" srcId="{23BD2BE2-8FE4-4A62-A57D-386C5955805A}" destId="{F367CAEA-34ED-4297-91AE-8311A9D0A0D2}" srcOrd="0" destOrd="0" presId="urn:diagrams.loki3.com/VaryingWidthList+Icon"/>
    <dgm:cxn modelId="{37BD45DF-8247-4C47-803F-66ADA4FA6E0E}" srcId="{23BD2BE2-8FE4-4A62-A57D-386C5955805A}" destId="{239744CF-E006-4E8C-9F5C-0AB832B78C49}" srcOrd="1" destOrd="0" parTransId="{2238484C-75B5-4817-AD29-FE4F5102EBAF}" sibTransId="{008455C4-E115-4501-B42F-4FC829F9A759}"/>
    <dgm:cxn modelId="{82DC910B-DA4C-42EE-B012-79E01A3A23ED}" srcId="{23BD2BE2-8FE4-4A62-A57D-386C5955805A}" destId="{A9E651FE-6BEE-4D07-90E0-5D5C3FAFCBC3}" srcOrd="0" destOrd="0" parTransId="{4AA0A7AE-07B7-4C24-AB01-2DAFF7B3FCC2}" sibTransId="{B31525A4-EE86-4D6D-AD1F-A4E584BBA678}"/>
    <dgm:cxn modelId="{569F582C-7E75-4B3C-88AA-5886FAD55716}" srcId="{23BD2BE2-8FE4-4A62-A57D-386C5955805A}" destId="{3E845B46-A948-4A13-B85E-A2FDF162042F}" srcOrd="3" destOrd="0" parTransId="{120518FB-39BB-4EFF-9819-500FC503435B}" sibTransId="{F54D6722-0159-447E-AE5C-0FE6ED8EF147}"/>
    <dgm:cxn modelId="{06FCFEF1-FEA7-4F79-85FA-AD8B7C14017D}" type="presOf" srcId="{3E845B46-A948-4A13-B85E-A2FDF162042F}" destId="{3149638B-F13B-404A-968E-78C2721A708C}" srcOrd="0" destOrd="0" presId="urn:diagrams.loki3.com/VaryingWidthList+Icon"/>
    <dgm:cxn modelId="{55961094-C91F-409E-9D82-B871A73B4839}" type="presParOf" srcId="{F367CAEA-34ED-4297-91AE-8311A9D0A0D2}" destId="{ED8658B7-DDB4-4394-859E-DA88A7A3A33B}" srcOrd="0" destOrd="0" presId="urn:diagrams.loki3.com/VaryingWidthList+Icon"/>
    <dgm:cxn modelId="{0FDB1FE2-1E06-41CB-9AF1-B751158356C1}" type="presParOf" srcId="{F367CAEA-34ED-4297-91AE-8311A9D0A0D2}" destId="{14928D41-9470-42D1-9EFF-4F89E53B4F52}" srcOrd="1" destOrd="0" presId="urn:diagrams.loki3.com/VaryingWidthList+Icon"/>
    <dgm:cxn modelId="{FC98CD55-4CC7-437F-A00D-9880406CBB58}" type="presParOf" srcId="{F367CAEA-34ED-4297-91AE-8311A9D0A0D2}" destId="{68DFAF4F-A982-4654-B0B1-7EFA20F93594}" srcOrd="2" destOrd="0" presId="urn:diagrams.loki3.com/VaryingWidthList+Icon"/>
    <dgm:cxn modelId="{7086A453-2CBB-4420-91BD-263AD4751C70}" type="presParOf" srcId="{F367CAEA-34ED-4297-91AE-8311A9D0A0D2}" destId="{05E0ABB3-E8AA-4609-B9BD-1D2E2174E345}" srcOrd="3" destOrd="0" presId="urn:diagrams.loki3.com/VaryingWidthList+Icon"/>
    <dgm:cxn modelId="{6045A280-730F-480E-BA79-4AB5AA61FDEC}" type="presParOf" srcId="{F367CAEA-34ED-4297-91AE-8311A9D0A0D2}" destId="{CEC7C456-F175-4601-AB25-7FE4913FEA96}" srcOrd="4" destOrd="0" presId="urn:diagrams.loki3.com/VaryingWidthList+Icon"/>
    <dgm:cxn modelId="{68951427-6B6E-4957-B274-61873AE08901}" type="presParOf" srcId="{F367CAEA-34ED-4297-91AE-8311A9D0A0D2}" destId="{E27861B1-E169-4D9D-96DF-867CAAF37FDE}" srcOrd="5" destOrd="0" presId="urn:diagrams.loki3.com/VaryingWidthList+Icon"/>
    <dgm:cxn modelId="{E253C391-B401-4675-BFA8-835D27871EB9}" type="presParOf" srcId="{F367CAEA-34ED-4297-91AE-8311A9D0A0D2}" destId="{3149638B-F13B-404A-968E-78C2721A708C}" srcOrd="6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BD2BE2-8FE4-4A62-A57D-386C5955805A}" type="doc">
      <dgm:prSet loTypeId="urn:diagrams.loki3.com/VaryingWidthList+Icon" loCatId="list" qsTypeId="urn:microsoft.com/office/officeart/2005/8/quickstyle/simple1" qsCatId="simple" csTypeId="urn:microsoft.com/office/officeart/2005/8/colors/colorful1" csCatId="colorful" phldr="1"/>
      <dgm:spPr/>
    </dgm:pt>
    <dgm:pt modelId="{A9E651FE-6BEE-4D07-90E0-5D5C3FAFCBC3}">
      <dgm:prSet phldrT="[テキスト]"/>
      <dgm:spPr/>
      <dgm:t>
        <a:bodyPr/>
        <a:lstStyle/>
        <a:p>
          <a:r>
            <a:rPr kumimoji="1" lang="ja-JP" altLang="en-US" dirty="0" smtClean="0"/>
            <a:t>熱くビジョンを語る</a:t>
          </a:r>
          <a:endParaRPr kumimoji="1" lang="ja-JP" altLang="en-US" dirty="0"/>
        </a:p>
      </dgm:t>
    </dgm:pt>
    <dgm:pt modelId="{4AA0A7AE-07B7-4C24-AB01-2DAFF7B3FCC2}" type="parTrans" cxnId="{82DC910B-DA4C-42EE-B012-79E01A3A23ED}">
      <dgm:prSet/>
      <dgm:spPr/>
      <dgm:t>
        <a:bodyPr/>
        <a:lstStyle/>
        <a:p>
          <a:endParaRPr kumimoji="1" lang="ja-JP" altLang="en-US"/>
        </a:p>
      </dgm:t>
    </dgm:pt>
    <dgm:pt modelId="{B31525A4-EE86-4D6D-AD1F-A4E584BBA678}" type="sibTrans" cxnId="{82DC910B-DA4C-42EE-B012-79E01A3A23ED}">
      <dgm:prSet/>
      <dgm:spPr/>
      <dgm:t>
        <a:bodyPr/>
        <a:lstStyle/>
        <a:p>
          <a:endParaRPr kumimoji="1" lang="ja-JP" altLang="en-US"/>
        </a:p>
      </dgm:t>
    </dgm:pt>
    <dgm:pt modelId="{239744CF-E006-4E8C-9F5C-0AB832B78C49}">
      <dgm:prSet phldrT="[テキスト]"/>
      <dgm:spPr/>
      <dgm:t>
        <a:bodyPr/>
        <a:lstStyle/>
        <a:p>
          <a:r>
            <a:rPr kumimoji="1" lang="ja-JP" altLang="en-US" dirty="0" smtClean="0"/>
            <a:t>人間的魅力でひとを引っ張る</a:t>
          </a:r>
          <a:endParaRPr kumimoji="1" lang="ja-JP" altLang="en-US" dirty="0"/>
        </a:p>
      </dgm:t>
    </dgm:pt>
    <dgm:pt modelId="{2238484C-75B5-4817-AD29-FE4F5102EBAF}" type="parTrans" cxnId="{37BD45DF-8247-4C47-803F-66ADA4FA6E0E}">
      <dgm:prSet/>
      <dgm:spPr/>
      <dgm:t>
        <a:bodyPr/>
        <a:lstStyle/>
        <a:p>
          <a:endParaRPr kumimoji="1" lang="ja-JP" altLang="en-US"/>
        </a:p>
      </dgm:t>
    </dgm:pt>
    <dgm:pt modelId="{008455C4-E115-4501-B42F-4FC829F9A759}" type="sibTrans" cxnId="{37BD45DF-8247-4C47-803F-66ADA4FA6E0E}">
      <dgm:prSet/>
      <dgm:spPr/>
      <dgm:t>
        <a:bodyPr/>
        <a:lstStyle/>
        <a:p>
          <a:endParaRPr kumimoji="1" lang="ja-JP" altLang="en-US"/>
        </a:p>
      </dgm:t>
    </dgm:pt>
    <dgm:pt modelId="{3E845B46-A948-4A13-B85E-A2FDF162042F}">
      <dgm:prSet phldrT="[テキスト]"/>
      <dgm:spPr/>
      <dgm:t>
        <a:bodyPr/>
        <a:lstStyle/>
        <a:p>
          <a:r>
            <a:rPr kumimoji="1" lang="ja-JP" altLang="en-US" dirty="0" smtClean="0"/>
            <a:t>自分でぐいぐい前進する</a:t>
          </a:r>
          <a:endParaRPr kumimoji="1" lang="ja-JP" altLang="en-US" dirty="0"/>
        </a:p>
      </dgm:t>
    </dgm:pt>
    <dgm:pt modelId="{120518FB-39BB-4EFF-9819-500FC503435B}" type="parTrans" cxnId="{569F582C-7E75-4B3C-88AA-5886FAD55716}">
      <dgm:prSet/>
      <dgm:spPr/>
      <dgm:t>
        <a:bodyPr/>
        <a:lstStyle/>
        <a:p>
          <a:endParaRPr kumimoji="1" lang="ja-JP" altLang="en-US"/>
        </a:p>
      </dgm:t>
    </dgm:pt>
    <dgm:pt modelId="{F54D6722-0159-447E-AE5C-0FE6ED8EF147}" type="sibTrans" cxnId="{569F582C-7E75-4B3C-88AA-5886FAD55716}">
      <dgm:prSet/>
      <dgm:spPr/>
      <dgm:t>
        <a:bodyPr/>
        <a:lstStyle/>
        <a:p>
          <a:endParaRPr kumimoji="1" lang="ja-JP" altLang="en-US"/>
        </a:p>
      </dgm:t>
    </dgm:pt>
    <dgm:pt modelId="{98AF429F-31C5-4D26-B6D5-7AFAEE9CB054}">
      <dgm:prSet phldrT="[テキスト]"/>
      <dgm:spPr/>
      <dgm:t>
        <a:bodyPr/>
        <a:lstStyle/>
        <a:p>
          <a:r>
            <a:rPr kumimoji="1" lang="ja-JP" altLang="en-US" dirty="0" smtClean="0"/>
            <a:t>なにかを壊す・変化させる</a:t>
          </a:r>
          <a:endParaRPr kumimoji="1" lang="ja-JP" altLang="en-US" dirty="0"/>
        </a:p>
      </dgm:t>
    </dgm:pt>
    <dgm:pt modelId="{605A3C4C-E0C9-47F1-85DC-8DBE3AEC45E2}" type="parTrans" cxnId="{CC17EB22-F753-4E3F-A3E9-DDD5E77610FE}">
      <dgm:prSet/>
      <dgm:spPr/>
      <dgm:t>
        <a:bodyPr/>
        <a:lstStyle/>
        <a:p>
          <a:endParaRPr kumimoji="1" lang="ja-JP" altLang="en-US"/>
        </a:p>
      </dgm:t>
    </dgm:pt>
    <dgm:pt modelId="{76886B01-0802-46FE-89D3-82201F3136CF}" type="sibTrans" cxnId="{CC17EB22-F753-4E3F-A3E9-DDD5E77610FE}">
      <dgm:prSet/>
      <dgm:spPr/>
      <dgm:t>
        <a:bodyPr/>
        <a:lstStyle/>
        <a:p>
          <a:endParaRPr kumimoji="1" lang="ja-JP" altLang="en-US"/>
        </a:p>
      </dgm:t>
    </dgm:pt>
    <dgm:pt modelId="{F367CAEA-34ED-4297-91AE-8311A9D0A0D2}" type="pres">
      <dgm:prSet presAssocID="{23BD2BE2-8FE4-4A62-A57D-386C5955805A}" presName="Name0" presStyleCnt="0">
        <dgm:presLayoutVars>
          <dgm:resizeHandles/>
        </dgm:presLayoutVars>
      </dgm:prSet>
      <dgm:spPr/>
    </dgm:pt>
    <dgm:pt modelId="{ED8658B7-DDB4-4394-859E-DA88A7A3A33B}" type="pres">
      <dgm:prSet presAssocID="{A9E651FE-6BEE-4D07-90E0-5D5C3FAFCBC3}" presName="text" presStyleLbl="node1" presStyleIdx="0" presStyleCnt="4" custScaleX="157519" custLinFactNeighborX="-1249" custLinFactNeighborY="2809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28D41-9470-42D1-9EFF-4F89E53B4F52}" type="pres">
      <dgm:prSet presAssocID="{B31525A4-EE86-4D6D-AD1F-A4E584BBA678}" presName="space" presStyleCnt="0"/>
      <dgm:spPr/>
    </dgm:pt>
    <dgm:pt modelId="{68DFAF4F-A982-4654-B0B1-7EFA20F93594}" type="pres">
      <dgm:prSet presAssocID="{239744CF-E006-4E8C-9F5C-0AB832B78C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5E0ABB3-E8AA-4609-B9BD-1D2E2174E345}" type="pres">
      <dgm:prSet presAssocID="{008455C4-E115-4501-B42F-4FC829F9A759}" presName="space" presStyleCnt="0"/>
      <dgm:spPr/>
    </dgm:pt>
    <dgm:pt modelId="{CEC7C456-F175-4601-AB25-7FE4913FEA96}" type="pres">
      <dgm:prSet presAssocID="{98AF429F-31C5-4D26-B6D5-7AFAEE9CB054}" presName="text" presStyleLbl="node1" presStyleIdx="2" presStyleCnt="4" custScaleX="11288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27861B1-E169-4D9D-96DF-867CAAF37FDE}" type="pres">
      <dgm:prSet presAssocID="{76886B01-0802-46FE-89D3-82201F3136CF}" presName="space" presStyleCnt="0"/>
      <dgm:spPr/>
    </dgm:pt>
    <dgm:pt modelId="{3149638B-F13B-404A-968E-78C2721A708C}" type="pres">
      <dgm:prSet presAssocID="{3E845B46-A948-4A13-B85E-A2FDF162042F}" presName="text" presStyleLbl="node1" presStyleIdx="3" presStyleCnt="4" custScaleX="11685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C17EB22-F753-4E3F-A3E9-DDD5E77610FE}" srcId="{23BD2BE2-8FE4-4A62-A57D-386C5955805A}" destId="{98AF429F-31C5-4D26-B6D5-7AFAEE9CB054}" srcOrd="2" destOrd="0" parTransId="{605A3C4C-E0C9-47F1-85DC-8DBE3AEC45E2}" sibTransId="{76886B01-0802-46FE-89D3-82201F3136CF}"/>
    <dgm:cxn modelId="{F77D2200-D160-40A5-894A-30FFA047BB3E}" type="presOf" srcId="{A9E651FE-6BEE-4D07-90E0-5D5C3FAFCBC3}" destId="{ED8658B7-DDB4-4394-859E-DA88A7A3A33B}" srcOrd="0" destOrd="0" presId="urn:diagrams.loki3.com/VaryingWidthList+Icon"/>
    <dgm:cxn modelId="{1D050464-4D38-40D5-A794-0CACF0D8C448}" type="presOf" srcId="{239744CF-E006-4E8C-9F5C-0AB832B78C49}" destId="{68DFAF4F-A982-4654-B0B1-7EFA20F93594}" srcOrd="0" destOrd="0" presId="urn:diagrams.loki3.com/VaryingWidthList+Icon"/>
    <dgm:cxn modelId="{EFE9CB6C-AC1A-4BD7-841A-5CE09B2C0A4A}" type="presOf" srcId="{23BD2BE2-8FE4-4A62-A57D-386C5955805A}" destId="{F367CAEA-34ED-4297-91AE-8311A9D0A0D2}" srcOrd="0" destOrd="0" presId="urn:diagrams.loki3.com/VaryingWidthList+Icon"/>
    <dgm:cxn modelId="{37BD45DF-8247-4C47-803F-66ADA4FA6E0E}" srcId="{23BD2BE2-8FE4-4A62-A57D-386C5955805A}" destId="{239744CF-E006-4E8C-9F5C-0AB832B78C49}" srcOrd="1" destOrd="0" parTransId="{2238484C-75B5-4817-AD29-FE4F5102EBAF}" sibTransId="{008455C4-E115-4501-B42F-4FC829F9A759}"/>
    <dgm:cxn modelId="{56303569-763E-440B-BC68-180A3DA47986}" type="presOf" srcId="{98AF429F-31C5-4D26-B6D5-7AFAEE9CB054}" destId="{CEC7C456-F175-4601-AB25-7FE4913FEA96}" srcOrd="0" destOrd="0" presId="urn:diagrams.loki3.com/VaryingWidthList+Icon"/>
    <dgm:cxn modelId="{9625175C-1CFA-40C9-9343-E010180A33EA}" type="presOf" srcId="{3E845B46-A948-4A13-B85E-A2FDF162042F}" destId="{3149638B-F13B-404A-968E-78C2721A708C}" srcOrd="0" destOrd="0" presId="urn:diagrams.loki3.com/VaryingWidthList+Icon"/>
    <dgm:cxn modelId="{569F582C-7E75-4B3C-88AA-5886FAD55716}" srcId="{23BD2BE2-8FE4-4A62-A57D-386C5955805A}" destId="{3E845B46-A948-4A13-B85E-A2FDF162042F}" srcOrd="3" destOrd="0" parTransId="{120518FB-39BB-4EFF-9819-500FC503435B}" sibTransId="{F54D6722-0159-447E-AE5C-0FE6ED8EF147}"/>
    <dgm:cxn modelId="{82DC910B-DA4C-42EE-B012-79E01A3A23ED}" srcId="{23BD2BE2-8FE4-4A62-A57D-386C5955805A}" destId="{A9E651FE-6BEE-4D07-90E0-5D5C3FAFCBC3}" srcOrd="0" destOrd="0" parTransId="{4AA0A7AE-07B7-4C24-AB01-2DAFF7B3FCC2}" sibTransId="{B31525A4-EE86-4D6D-AD1F-A4E584BBA678}"/>
    <dgm:cxn modelId="{641CFF2C-2A0F-4952-8658-F98FC70CB998}" type="presParOf" srcId="{F367CAEA-34ED-4297-91AE-8311A9D0A0D2}" destId="{ED8658B7-DDB4-4394-859E-DA88A7A3A33B}" srcOrd="0" destOrd="0" presId="urn:diagrams.loki3.com/VaryingWidthList+Icon"/>
    <dgm:cxn modelId="{CC6BC81F-34B5-4645-B010-C5F11E830B5F}" type="presParOf" srcId="{F367CAEA-34ED-4297-91AE-8311A9D0A0D2}" destId="{14928D41-9470-42D1-9EFF-4F89E53B4F52}" srcOrd="1" destOrd="0" presId="urn:diagrams.loki3.com/VaryingWidthList+Icon"/>
    <dgm:cxn modelId="{38C33A99-B0CC-4633-8319-56C656F9DFDD}" type="presParOf" srcId="{F367CAEA-34ED-4297-91AE-8311A9D0A0D2}" destId="{68DFAF4F-A982-4654-B0B1-7EFA20F93594}" srcOrd="2" destOrd="0" presId="urn:diagrams.loki3.com/VaryingWidthList+Icon"/>
    <dgm:cxn modelId="{0CDD581F-D3E0-4AC6-B0FD-CFC07FB594C9}" type="presParOf" srcId="{F367CAEA-34ED-4297-91AE-8311A9D0A0D2}" destId="{05E0ABB3-E8AA-4609-B9BD-1D2E2174E345}" srcOrd="3" destOrd="0" presId="urn:diagrams.loki3.com/VaryingWidthList+Icon"/>
    <dgm:cxn modelId="{C306C262-C105-45B4-8C7C-420FAFD3FB56}" type="presParOf" srcId="{F367CAEA-34ED-4297-91AE-8311A9D0A0D2}" destId="{CEC7C456-F175-4601-AB25-7FE4913FEA96}" srcOrd="4" destOrd="0" presId="urn:diagrams.loki3.com/VaryingWidthList+Icon"/>
    <dgm:cxn modelId="{94C6FEDD-EE6E-4821-8681-1AD9FD20EAF4}" type="presParOf" srcId="{F367CAEA-34ED-4297-91AE-8311A9D0A0D2}" destId="{E27861B1-E169-4D9D-96DF-867CAAF37FDE}" srcOrd="5" destOrd="0" presId="urn:diagrams.loki3.com/VaryingWidthList+Icon"/>
    <dgm:cxn modelId="{82ADCEDF-D27D-4D4D-A2D3-CC6508FD9EEE}" type="presParOf" srcId="{F367CAEA-34ED-4297-91AE-8311A9D0A0D2}" destId="{3149638B-F13B-404A-968E-78C2721A708C}" srcOrd="6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658B7-DDB4-4394-859E-DA88A7A3A33B}">
      <dsp:nvSpPr>
        <dsp:cNvPr id="0" name=""/>
        <dsp:cNvSpPr/>
      </dsp:nvSpPr>
      <dsp:spPr>
        <a:xfrm>
          <a:off x="0" y="15777"/>
          <a:ext cx="6095985" cy="9782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熱くビジョンを語る</a:t>
          </a:r>
          <a:endParaRPr kumimoji="1" lang="ja-JP" altLang="en-US" sz="3800" kern="1200" dirty="0"/>
        </a:p>
      </dsp:txBody>
      <dsp:txXfrm>
        <a:off x="0" y="15777"/>
        <a:ext cx="6095985" cy="978296"/>
      </dsp:txXfrm>
    </dsp:sp>
    <dsp:sp modelId="{68DFAF4F-A982-4654-B0B1-7EFA20F93594}">
      <dsp:nvSpPr>
        <dsp:cNvPr id="0" name=""/>
        <dsp:cNvSpPr/>
      </dsp:nvSpPr>
      <dsp:spPr>
        <a:xfrm>
          <a:off x="0" y="1029245"/>
          <a:ext cx="6096000" cy="9782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人間的魅力でひとを引っ張る</a:t>
          </a:r>
          <a:endParaRPr kumimoji="1" lang="ja-JP" altLang="en-US" sz="3800" kern="1200" dirty="0"/>
        </a:p>
      </dsp:txBody>
      <dsp:txXfrm>
        <a:off x="0" y="1029245"/>
        <a:ext cx="6096000" cy="978296"/>
      </dsp:txXfrm>
    </dsp:sp>
    <dsp:sp modelId="{CEC7C456-F175-4601-AB25-7FE4913FEA96}">
      <dsp:nvSpPr>
        <dsp:cNvPr id="0" name=""/>
        <dsp:cNvSpPr/>
      </dsp:nvSpPr>
      <dsp:spPr>
        <a:xfrm>
          <a:off x="0" y="2056457"/>
          <a:ext cx="6096000" cy="9782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なにかを壊す・変化させる</a:t>
          </a:r>
          <a:endParaRPr kumimoji="1" lang="ja-JP" altLang="en-US" sz="3800" kern="1200" dirty="0"/>
        </a:p>
      </dsp:txBody>
      <dsp:txXfrm>
        <a:off x="0" y="2056457"/>
        <a:ext cx="6096000" cy="978296"/>
      </dsp:txXfrm>
    </dsp:sp>
    <dsp:sp modelId="{3149638B-F13B-404A-968E-78C2721A708C}">
      <dsp:nvSpPr>
        <dsp:cNvPr id="0" name=""/>
        <dsp:cNvSpPr/>
      </dsp:nvSpPr>
      <dsp:spPr>
        <a:xfrm>
          <a:off x="23667" y="3083669"/>
          <a:ext cx="6048664" cy="9782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自分でぐいぐい前進する</a:t>
          </a:r>
          <a:endParaRPr kumimoji="1" lang="ja-JP" altLang="en-US" sz="3800" kern="1200" dirty="0"/>
        </a:p>
      </dsp:txBody>
      <dsp:txXfrm>
        <a:off x="23667" y="3083669"/>
        <a:ext cx="6048664" cy="9782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8658B7-DDB4-4394-859E-DA88A7A3A33B}">
      <dsp:nvSpPr>
        <dsp:cNvPr id="0" name=""/>
        <dsp:cNvSpPr/>
      </dsp:nvSpPr>
      <dsp:spPr>
        <a:xfrm>
          <a:off x="0" y="15777"/>
          <a:ext cx="6095985" cy="9782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熱くビジョンを語る</a:t>
          </a:r>
          <a:endParaRPr kumimoji="1" lang="ja-JP" altLang="en-US" sz="3800" kern="1200" dirty="0"/>
        </a:p>
      </dsp:txBody>
      <dsp:txXfrm>
        <a:off x="0" y="15777"/>
        <a:ext cx="6095985" cy="978296"/>
      </dsp:txXfrm>
    </dsp:sp>
    <dsp:sp modelId="{68DFAF4F-A982-4654-B0B1-7EFA20F93594}">
      <dsp:nvSpPr>
        <dsp:cNvPr id="0" name=""/>
        <dsp:cNvSpPr/>
      </dsp:nvSpPr>
      <dsp:spPr>
        <a:xfrm>
          <a:off x="0" y="1029245"/>
          <a:ext cx="6096000" cy="9782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人間的魅力でひとを引っ張る</a:t>
          </a:r>
          <a:endParaRPr kumimoji="1" lang="ja-JP" altLang="en-US" sz="3800" kern="1200" dirty="0"/>
        </a:p>
      </dsp:txBody>
      <dsp:txXfrm>
        <a:off x="0" y="1029245"/>
        <a:ext cx="6096000" cy="978296"/>
      </dsp:txXfrm>
    </dsp:sp>
    <dsp:sp modelId="{CEC7C456-F175-4601-AB25-7FE4913FEA96}">
      <dsp:nvSpPr>
        <dsp:cNvPr id="0" name=""/>
        <dsp:cNvSpPr/>
      </dsp:nvSpPr>
      <dsp:spPr>
        <a:xfrm>
          <a:off x="0" y="2056457"/>
          <a:ext cx="6096000" cy="9782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なにかを壊す・変化させる</a:t>
          </a:r>
          <a:endParaRPr kumimoji="1" lang="ja-JP" altLang="en-US" sz="3800" kern="1200" dirty="0"/>
        </a:p>
      </dsp:txBody>
      <dsp:txXfrm>
        <a:off x="0" y="2056457"/>
        <a:ext cx="6096000" cy="978296"/>
      </dsp:txXfrm>
    </dsp:sp>
    <dsp:sp modelId="{3149638B-F13B-404A-968E-78C2721A708C}">
      <dsp:nvSpPr>
        <dsp:cNvPr id="0" name=""/>
        <dsp:cNvSpPr/>
      </dsp:nvSpPr>
      <dsp:spPr>
        <a:xfrm>
          <a:off x="23667" y="3083669"/>
          <a:ext cx="6048664" cy="9782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96520" rIns="96520" bIns="9652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自分でぐいぐい前進する</a:t>
          </a:r>
          <a:endParaRPr kumimoji="1" lang="ja-JP" altLang="en-US" sz="3800" kern="1200" dirty="0"/>
        </a:p>
      </dsp:txBody>
      <dsp:txXfrm>
        <a:off x="23667" y="3083669"/>
        <a:ext cx="6048664" cy="978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+Icon">
  <dgm:title val="可変幅リスト"/>
  <dgm:desc val="項目間の重みの違いを強調するときに使用します。第 1 レベルのテキストが多い場合に適しています。各図形の幅は、テキストに基づいて個別に決定されます。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+Icon">
  <dgm:title val="可変幅リスト"/>
  <dgm:desc val="項目間の重みの違いを強調するときに使用します。第 1 レベルのテキストが多い場合に適しています。各図形の幅は、テキストに基づいて個別に決定されます。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409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1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88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45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3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180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61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91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56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96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934D1-5E6F-4187-9968-85DA1276A460}" type="datetimeFigureOut">
              <a:rPr kumimoji="1" lang="ja-JP" altLang="en-US" smtClean="0"/>
              <a:t>2014/5/29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50305-6D76-413D-874B-84B4942C8B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39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wmf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rgbClr val="00B050"/>
                </a:solidFill>
              </a:rPr>
              <a:t>じゃりー　</a:t>
            </a:r>
            <a:r>
              <a:rPr kumimoji="1" lang="ja-JP" altLang="en-US" dirty="0" smtClean="0">
                <a:solidFill>
                  <a:srgbClr val="00B050"/>
                </a:solidFill>
              </a:rPr>
              <a:t>アニー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51852" y="1628800"/>
            <a:ext cx="83936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輪読第</a:t>
            </a:r>
            <a:r>
              <a:rPr kumimoji="1" lang="en-US" altLang="ja-JP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kumimoji="1" lang="ja-JP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章</a:t>
            </a:r>
            <a:r>
              <a:rPr kumimoji="1" lang="en-US" altLang="ja-JP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kumimoji="1" lang="en-US" altLang="ja-JP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ja-JP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組織に</a:t>
            </a:r>
            <a:r>
              <a:rPr lang="ja-JP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おける</a:t>
            </a:r>
            <a:r>
              <a:rPr lang="ja-JP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リーダーシップ</a:t>
            </a:r>
            <a:endParaRPr lang="ja-JP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なにかを壊す、変化させる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23528" y="1412776"/>
            <a:ext cx="4032448" cy="15841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ユニクロの</a:t>
            </a:r>
            <a:r>
              <a:rPr kumimoji="1" lang="en-US" altLang="ja-JP" sz="3200" dirty="0" smtClean="0"/>
              <a:t>7</a:t>
            </a:r>
            <a:r>
              <a:rPr kumimoji="1" lang="ja-JP" altLang="en-US" sz="3200" dirty="0" smtClean="0"/>
              <a:t>割の値段</a:t>
            </a:r>
            <a:endParaRPr kumimoji="1" lang="ja-JP" altLang="en-US" sz="32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323528" y="1412776"/>
            <a:ext cx="4032448" cy="158417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323528" y="1412776"/>
            <a:ext cx="4032448" cy="158417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右矢印 8"/>
          <p:cNvSpPr/>
          <p:nvPr/>
        </p:nvSpPr>
        <p:spPr>
          <a:xfrm>
            <a:off x="4572000" y="1988840"/>
            <a:ext cx="720080" cy="64807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16817"/>
            <a:ext cx="3398382" cy="216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580112" y="2636912"/>
            <a:ext cx="3398382" cy="64807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990</a:t>
            </a:r>
            <a:r>
              <a:rPr kumimoji="1" lang="ja-JP" altLang="en-US" sz="3200" dirty="0" smtClean="0"/>
              <a:t>円ジーンズ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23528" y="4077072"/>
            <a:ext cx="4032448" cy="18002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ベーシックカジュアル</a:t>
            </a:r>
            <a:endParaRPr kumimoji="1" lang="ja-JP" altLang="en-US" sz="3200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323528" y="4077072"/>
            <a:ext cx="4032448" cy="1800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323528" y="4077072"/>
            <a:ext cx="4032448" cy="1800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右矢印 17"/>
          <p:cNvSpPr/>
          <p:nvPr/>
        </p:nvSpPr>
        <p:spPr>
          <a:xfrm>
            <a:off x="4716016" y="4725144"/>
            <a:ext cx="720080" cy="792088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460" y="3932186"/>
            <a:ext cx="3457034" cy="191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5580112" y="5517232"/>
            <a:ext cx="3398382" cy="9361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トレンドを感じる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カジュアル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8560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自分でぐいぐい前進する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8671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四角形吹き出し 3"/>
          <p:cNvSpPr/>
          <p:nvPr/>
        </p:nvSpPr>
        <p:spPr>
          <a:xfrm>
            <a:off x="539552" y="1312455"/>
            <a:ext cx="8331646" cy="1944216"/>
          </a:xfrm>
          <a:prstGeom prst="wedgeRectCallout">
            <a:avLst>
              <a:gd name="adj1" fmla="val -4286"/>
              <a:gd name="adj2" fmla="val 1015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ポリシーは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「迷ったら、怖い方を取る。走りながら猛烈に考える」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algn="ctr"/>
            <a:r>
              <a:rPr kumimoji="1" lang="en-US" altLang="ja-JP" sz="2800" dirty="0" smtClean="0"/>
              <a:t>(be a girl</a:t>
            </a:r>
            <a:r>
              <a:rPr lang="ja-JP" altLang="en-US" sz="2800" dirty="0" smtClean="0"/>
              <a:t>のコンセプトを打ち出した際</a:t>
            </a:r>
            <a:r>
              <a:rPr kumimoji="1" lang="en-US" altLang="ja-JP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179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柚木氏の功績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9033" y="6165304"/>
            <a:ext cx="8219256" cy="24889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東洋経済オンライン</a:t>
            </a:r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16</a:t>
            </a:r>
            <a:r>
              <a:rPr lang="ja-JP" altLang="en-US" dirty="0"/>
              <a:t>日脱・ユニクロ廉価版、ジーユー新戦略の</a:t>
            </a:r>
            <a:r>
              <a:rPr lang="ja-JP" altLang="en-US" dirty="0" smtClean="0"/>
              <a:t>賭け（</a:t>
            </a:r>
            <a:r>
              <a:rPr lang="en-US" altLang="ja-JP" dirty="0" smtClean="0"/>
              <a:t>http://toyokeizai.net/articles/-/7680/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5184576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3383450" cy="226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95536" y="4941168"/>
            <a:ext cx="8352928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店舗数も収益も大幅に上昇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5362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すごいリーダー　柚木治</a:t>
            </a:r>
            <a:endParaRPr kumimoji="1" lang="ja-JP" altLang="en-US" dirty="0"/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139872625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2202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★企業紹介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5246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7544" y="3773939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吉越事務所　　代表　吉越浩一郎氏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リージョナル</a:t>
            </a:r>
            <a:r>
              <a:rPr lang="ja-JP" altLang="en-US" sz="2000" dirty="0"/>
              <a:t>・マーケティングマネージャーを最後に</a:t>
            </a:r>
            <a:r>
              <a:rPr lang="en-US" altLang="ja-JP" sz="2000" dirty="0"/>
              <a:t>86</a:t>
            </a:r>
            <a:r>
              <a:rPr lang="ja-JP" altLang="en-US" sz="2000" dirty="0"/>
              <a:t>年よりトリンプ・インターナショナル・ジャパン（株）に勤務。</a:t>
            </a:r>
            <a:r>
              <a:rPr lang="en-US" altLang="ja-JP" sz="2000" dirty="0"/>
              <a:t>92</a:t>
            </a:r>
            <a:r>
              <a:rPr lang="ja-JP" altLang="en-US" sz="2000" dirty="0"/>
              <a:t>年に代表取締役社長に就任し、</a:t>
            </a:r>
            <a:r>
              <a:rPr lang="en-US" altLang="ja-JP" sz="2000" dirty="0"/>
              <a:t>2006</a:t>
            </a:r>
            <a:r>
              <a:rPr lang="ja-JP" altLang="en-US" sz="2000" dirty="0"/>
              <a:t>年退任。毎日開催される早朝会議での</a:t>
            </a:r>
            <a:r>
              <a:rPr lang="ja-JP" altLang="en-US" sz="2000" dirty="0">
                <a:solidFill>
                  <a:srgbClr val="FF0000"/>
                </a:solidFill>
              </a:rPr>
              <a:t>即断即決経営</a:t>
            </a:r>
            <a:r>
              <a:rPr lang="ja-JP" altLang="en-US" sz="2000" dirty="0"/>
              <a:t>を武器に</a:t>
            </a:r>
            <a:r>
              <a:rPr lang="en-US" altLang="ja-JP" sz="2000" dirty="0"/>
              <a:t>19</a:t>
            </a:r>
            <a:r>
              <a:rPr lang="ja-JP" altLang="en-US" sz="2000" dirty="0"/>
              <a:t>年連続増収増益を達成し、その手法に注目が集まる。</a:t>
            </a:r>
            <a:r>
              <a:rPr lang="en-US" altLang="ja-JP" sz="2000" dirty="0"/>
              <a:t>2004</a:t>
            </a:r>
            <a:r>
              <a:rPr lang="ja-JP" altLang="en-US" sz="2000" dirty="0"/>
              <a:t>年には</a:t>
            </a:r>
            <a:r>
              <a:rPr lang="ja-JP" altLang="en-US" sz="2000" dirty="0">
                <a:solidFill>
                  <a:schemeClr val="accent6"/>
                </a:solidFill>
              </a:rPr>
              <a:t> 「平成の名経営者</a:t>
            </a:r>
            <a:r>
              <a:rPr lang="en-US" altLang="ja-JP" sz="2000" dirty="0">
                <a:solidFill>
                  <a:schemeClr val="accent6"/>
                </a:solidFill>
              </a:rPr>
              <a:t>100</a:t>
            </a:r>
            <a:r>
              <a:rPr lang="ja-JP" altLang="en-US" sz="2000" dirty="0">
                <a:solidFill>
                  <a:schemeClr val="accent6"/>
                </a:solidFill>
              </a:rPr>
              <a:t>人」</a:t>
            </a:r>
            <a:r>
              <a:rPr lang="ja-JP" altLang="en-US" sz="2000" dirty="0"/>
              <a:t>（日本経済新聞社）に選出、</a:t>
            </a:r>
            <a:r>
              <a:rPr lang="en-US" altLang="ja-JP" sz="2000" dirty="0"/>
              <a:t>2008</a:t>
            </a:r>
            <a:r>
              <a:rPr lang="ja-JP" altLang="en-US" sz="2000" dirty="0"/>
              <a:t>年第</a:t>
            </a:r>
            <a:r>
              <a:rPr lang="en-US" altLang="ja-JP" sz="2000" dirty="0"/>
              <a:t>37</a:t>
            </a:r>
            <a:r>
              <a:rPr lang="ja-JP" altLang="en-US" sz="2000" dirty="0"/>
              <a:t>回</a:t>
            </a:r>
            <a:r>
              <a:rPr lang="ja-JP" altLang="en-US" sz="2000" dirty="0">
                <a:solidFill>
                  <a:schemeClr val="accent6"/>
                </a:solidFill>
              </a:rPr>
              <a:t>ベストドレッサー賞＜政治・経済部門＞を受賞</a:t>
            </a:r>
            <a:r>
              <a:rPr lang="ja-JP" altLang="en-US" sz="2000" dirty="0"/>
              <a:t>するなど、世間的な注目度は今も上昇中。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746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udent\AppData\Local\Microsoft\Windows\Temporary Internet Files\Content.IE5\STUS771T\MC900361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2491278"/>
            <a:ext cx="1512168" cy="39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★吉越流マネジメント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11560" y="1556792"/>
            <a:ext cx="7848872" cy="9361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</a:rPr>
              <a:t>吉越流マネジメント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386278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任せること</a:t>
            </a:r>
            <a:endParaRPr kumimoji="1" lang="ja-JP" altLang="en-US" sz="3600" dirty="0"/>
          </a:p>
        </p:txBody>
      </p:sp>
      <p:pic>
        <p:nvPicPr>
          <p:cNvPr id="11" name="Picture 5" descr="C:\Users\student\AppData\Local\Microsoft\Windows\Temporary Internet Files\Content.IE5\STUS771T\MC900361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1512168" cy="39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3186029" y="3862789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関与</a:t>
            </a:r>
            <a:endParaRPr kumimoji="1" lang="ja-JP" altLang="en-US" sz="3600" dirty="0"/>
          </a:p>
        </p:txBody>
      </p:sp>
      <p:pic>
        <p:nvPicPr>
          <p:cNvPr id="14" name="Picture 5" descr="C:\Users\student\AppData\Local\Microsoft\Windows\Temporary Internet Files\Content.IE5\STUS771T\MC900361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1512168" cy="39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student\AppData\Local\Microsoft\Windows\Temporary Internet Files\Content.IE5\STUS771T\MC9003615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491278"/>
            <a:ext cx="1512168" cy="396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4554181" y="3823317"/>
            <a:ext cx="2682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時間管理</a:t>
            </a:r>
            <a:endParaRPr kumimoji="1" lang="ja-JP" altLang="en-US" sz="3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60232" y="3645024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/>
              <a:t>インプット</a:t>
            </a:r>
            <a:endParaRPr lang="en-US" altLang="ja-JP" sz="3200" dirty="0" smtClean="0"/>
          </a:p>
          <a:p>
            <a:r>
              <a:rPr lang="ja-JP" altLang="en-US" sz="3200" dirty="0" smtClean="0"/>
              <a:t>アウトプット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1302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１．任せること</a:t>
            </a:r>
            <a:endParaRPr kumimoji="1" lang="ja-JP" altLang="en-US" dirty="0"/>
          </a:p>
        </p:txBody>
      </p:sp>
      <p:pic>
        <p:nvPicPr>
          <p:cNvPr id="3074" name="Picture 2" descr="C:\Users\student\AppData\Local\Microsoft\Windows\Temporary Internet Files\Content.IE5\STUS771T\MP90043122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116407" cy="168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udent\AppData\Local\Microsoft\Windows\Temporary Internet Files\Content.IE5\STUS771T\MP90044868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3" y="3861048"/>
            <a:ext cx="1805947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左カーブ矢印 3"/>
          <p:cNvSpPr/>
          <p:nvPr/>
        </p:nvSpPr>
        <p:spPr>
          <a:xfrm>
            <a:off x="2339752" y="2134308"/>
            <a:ext cx="847136" cy="310456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63888" y="1268760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☞部下から上司への相談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19872" y="2134308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A</a:t>
            </a:r>
            <a:r>
              <a:rPr lang="en-US" altLang="ja-JP" sz="2800" dirty="0" smtClean="0"/>
              <a:t>.</a:t>
            </a:r>
            <a:r>
              <a:rPr lang="ja-JP" altLang="en-US" sz="2800" dirty="0" smtClean="0"/>
              <a:t>「現在このような問題があります、どうしましょうか？」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19872" y="3383994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</a:t>
            </a:r>
            <a:r>
              <a:rPr lang="en-US" altLang="ja-JP" sz="2800" dirty="0" smtClean="0"/>
              <a:t>.</a:t>
            </a:r>
            <a:r>
              <a:rPr lang="ja-JP" altLang="en-US" sz="2800" dirty="0" smtClean="0"/>
              <a:t>「現在このような問題があり、私が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　とるべき手段は～だと思います、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　やってもいいでしょうか？」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2898191" y="5013176"/>
            <a:ext cx="6048672" cy="15567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A</a:t>
            </a:r>
            <a:r>
              <a:rPr lang="ja-JP" altLang="en-US" sz="2800" dirty="0" smtClean="0">
                <a:solidFill>
                  <a:schemeClr val="tx1"/>
                </a:solidFill>
              </a:rPr>
              <a:t>は問題解決を全て上司が行っている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>
                <a:solidFill>
                  <a:srgbClr val="FF0000"/>
                </a:solidFill>
              </a:rPr>
              <a:t>部下</a:t>
            </a:r>
            <a:r>
              <a:rPr lang="ja-JP" altLang="en-US" sz="2800" dirty="0" smtClean="0">
                <a:solidFill>
                  <a:srgbClr val="FF0000"/>
                </a:solidFill>
              </a:rPr>
              <a:t>の判断力、責任感が育たない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36355" y="780827"/>
            <a:ext cx="97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部下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64737" y="3383994"/>
            <a:ext cx="922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上司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2584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10" grpId="0"/>
      <p:bldP spid="8" grpId="0" animBg="1"/>
      <p:bldP spid="9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２．関与</a:t>
            </a:r>
            <a:endParaRPr kumimoji="1" lang="ja-JP" altLang="en-US" dirty="0"/>
          </a:p>
        </p:txBody>
      </p:sp>
      <p:pic>
        <p:nvPicPr>
          <p:cNvPr id="4099" name="Picture 3" descr="C:\Users\student\AppData\Local\Microsoft\Windows\Temporary Internet Files\Content.IE5\X30UJPJP\MP90042245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79093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udent\AppData\Local\Microsoft\Windows\Temporary Internet Files\Content.IE5\L34ROL02\MC90024081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87" y="4149215"/>
            <a:ext cx="2569213" cy="258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左カーブ矢印 3"/>
          <p:cNvSpPr/>
          <p:nvPr/>
        </p:nvSpPr>
        <p:spPr>
          <a:xfrm>
            <a:off x="2411760" y="2054625"/>
            <a:ext cx="792088" cy="29523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7904" y="134076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☞上司に提出する資料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2134308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A.</a:t>
            </a:r>
            <a:r>
              <a:rPr kumimoji="1" lang="ja-JP" altLang="en-US" sz="2800" dirty="0" smtClean="0"/>
              <a:t>提出するまで一切関与せず、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仕上がったものに難癖をつける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19872" y="3383994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</a:t>
            </a:r>
            <a:r>
              <a:rPr lang="en-US" altLang="ja-JP" sz="2800" dirty="0" smtClean="0"/>
              <a:t>.</a:t>
            </a:r>
            <a:r>
              <a:rPr lang="ja-JP" altLang="en-US" sz="2800" dirty="0" smtClean="0"/>
              <a:t>途中で何度かチェックし、最適な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ものに完成させるフォローをする</a:t>
            </a:r>
            <a:endParaRPr kumimoji="1" lang="ja-JP" altLang="en-US" sz="2800" dirty="0"/>
          </a:p>
        </p:txBody>
      </p:sp>
      <p:sp>
        <p:nvSpPr>
          <p:cNvPr id="11" name="角丸四角形 10"/>
          <p:cNvSpPr/>
          <p:nvPr/>
        </p:nvSpPr>
        <p:spPr>
          <a:xfrm>
            <a:off x="3131840" y="4581128"/>
            <a:ext cx="5832648" cy="18722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仕事をやっているかどうか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 err="1" smtClean="0">
                <a:solidFill>
                  <a:schemeClr val="tx1"/>
                </a:solidFill>
              </a:rPr>
              <a:t>だけ</a:t>
            </a:r>
            <a:r>
              <a:rPr lang="ja-JP" altLang="en-US" sz="2800" dirty="0" smtClean="0">
                <a:solidFill>
                  <a:schemeClr val="tx1"/>
                </a:solidFill>
              </a:rPr>
              <a:t>ではなく最適な道への誘導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部下のメンタルを管理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＝</a:t>
            </a:r>
            <a:r>
              <a:rPr lang="ja-JP" altLang="en-US" sz="2800" dirty="0" smtClean="0">
                <a:solidFill>
                  <a:srgbClr val="FF0000"/>
                </a:solidFill>
              </a:rPr>
              <a:t>上司としての管理</a:t>
            </a:r>
            <a:endParaRPr lang="en-US" altLang="ja-JP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9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３．時間管理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67544" y="1268760"/>
            <a:ext cx="3494856" cy="10081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残業０主義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9592" y="2348880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仕事の量、仕事の内容的にどうしても残業しなければ</a:t>
            </a:r>
            <a:r>
              <a:rPr lang="ja-JP" altLang="en-US" sz="2800" dirty="0" smtClean="0"/>
              <a:t>仕事</a:t>
            </a:r>
            <a:r>
              <a:rPr lang="ja-JP" altLang="en-US" sz="2800" dirty="0"/>
              <a:t>が</a:t>
            </a:r>
            <a:r>
              <a:rPr kumimoji="1" lang="ja-JP" altLang="en-US" sz="2800" dirty="0" smtClean="0"/>
              <a:t>終わらない状況</a:t>
            </a:r>
            <a:endParaRPr kumimoji="1"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4139952" y="3344839"/>
            <a:ext cx="1080120" cy="9692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7584" y="443711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どんな理由があろうと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絶対に終わらせる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69776" y="5157192"/>
            <a:ext cx="8676456" cy="1440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残業という「逃げ道」の存在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限られた時間内で必ず終わらせるという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信念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と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集中力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を持たせる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5123" name="Picture 3" descr="C:\Users\student\AppData\Local\Microsoft\Windows\Temporary Internet Files\Content.IE5\L34ROL02\MC9000787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834225"/>
            <a:ext cx="1608549" cy="197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28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４．インプット・アウトプット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54" y="1322050"/>
            <a:ext cx="4100646" cy="292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フレーム 2"/>
          <p:cNvSpPr/>
          <p:nvPr/>
        </p:nvSpPr>
        <p:spPr>
          <a:xfrm>
            <a:off x="471354" y="2311408"/>
            <a:ext cx="621758" cy="1774391"/>
          </a:xfrm>
          <a:prstGeom prst="frame">
            <a:avLst>
              <a:gd name="adj1" fmla="val 481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吹き出し 3"/>
          <p:cNvSpPr/>
          <p:nvPr/>
        </p:nvSpPr>
        <p:spPr>
          <a:xfrm>
            <a:off x="1763688" y="1880828"/>
            <a:ext cx="3562870" cy="861161"/>
          </a:xfrm>
          <a:prstGeom prst="wedgeRectCallout">
            <a:avLst>
              <a:gd name="adj1" fmla="val -63852"/>
              <a:gd name="adj2" fmla="val 3806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休日＝体力的な休みの日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4243209"/>
            <a:ext cx="8928992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欧米人　休日＝好きなことをする遊びの日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5085184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１日中仕事漬け→翌日に疲れを残した体でまた仕事</a:t>
            </a:r>
            <a:endParaRPr kumimoji="1" lang="ja-JP" altLang="en-US" sz="2800" dirty="0"/>
          </a:p>
        </p:txBody>
      </p:sp>
      <p:sp>
        <p:nvSpPr>
          <p:cNvPr id="7" name="角丸四角形 6"/>
          <p:cNvSpPr/>
          <p:nvPr/>
        </p:nvSpPr>
        <p:spPr>
          <a:xfrm>
            <a:off x="107504" y="5733256"/>
            <a:ext cx="8928992" cy="10071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疲れた体で能力を発揮できない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＝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モチベーションは体力あってのもの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masashi\AppData\Local\Microsoft\Windows\Temporary Internet Files\Content.IE5\TR3320EE\MC90023158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32354"/>
            <a:ext cx="1800200" cy="158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sashi\AppData\Local\Microsoft\Windows\Temporary Internet Files\Content.IE5\VVX1P1ES\MM90030347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252" y="1889652"/>
            <a:ext cx="1964035" cy="219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06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すごいリーダー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820516" cy="360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779912" y="1484784"/>
            <a:ext cx="5040560" cy="2304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dirty="0"/>
              <a:t>ジーユー</a:t>
            </a:r>
            <a:r>
              <a:rPr lang="ja-JP" altLang="en-US" sz="4800" dirty="0" smtClean="0"/>
              <a:t>社長</a:t>
            </a:r>
            <a:endParaRPr lang="en-US" altLang="ja-JP" sz="4800" dirty="0" smtClean="0"/>
          </a:p>
          <a:p>
            <a:pPr algn="ctr"/>
            <a:r>
              <a:rPr kumimoji="1" lang="ja-JP" altLang="en-US" sz="4800" dirty="0" smtClean="0"/>
              <a:t>柚木治氏</a:t>
            </a:r>
            <a:endParaRPr kumimoji="1" lang="en-US" altLang="ja-JP" sz="48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05064"/>
            <a:ext cx="1872208" cy="25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955" y="5089578"/>
            <a:ext cx="3593207" cy="142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85764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吉越流マネジメント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11560" y="1653659"/>
            <a:ext cx="40324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できるマネジャー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560" y="2132856"/>
            <a:ext cx="4032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800" dirty="0" smtClean="0"/>
          </a:p>
          <a:p>
            <a:r>
              <a:rPr kumimoji="1" lang="ja-JP" altLang="en-US" sz="2800" dirty="0" smtClean="0"/>
              <a:t>・ルールを遵守する</a:t>
            </a:r>
            <a:endParaRPr kumimoji="1" lang="en-US" altLang="ja-JP" sz="2800" dirty="0" smtClean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・誰がやってもうまくできる仕組みを作る</a:t>
            </a:r>
            <a:endParaRPr lang="en-US" altLang="ja-JP" sz="2800" dirty="0" smtClean="0"/>
          </a:p>
          <a:p>
            <a:endParaRPr kumimoji="1" lang="en-US" altLang="ja-JP" sz="2800" dirty="0" smtClean="0"/>
          </a:p>
          <a:p>
            <a:r>
              <a:rPr kumimoji="1" lang="ja-JP" altLang="en-US" sz="2800" dirty="0" smtClean="0"/>
              <a:t>・システムを使う</a:t>
            </a:r>
            <a:endParaRPr kumimoji="1" lang="en-US" altLang="ja-JP" sz="2800" dirty="0" smtClean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・危機的状況を予防</a:t>
            </a:r>
            <a:r>
              <a:rPr lang="en-US" altLang="ja-JP" sz="2800" dirty="0" smtClean="0"/>
              <a:t>/</a:t>
            </a:r>
            <a:r>
              <a:rPr lang="ja-JP" altLang="en-US" sz="2800" dirty="0" smtClean="0"/>
              <a:t>回避する</a:t>
            </a:r>
            <a:endParaRPr kumimoji="1" lang="ja-JP" altLang="en-US" sz="2800" dirty="0"/>
          </a:p>
        </p:txBody>
      </p:sp>
      <p:pic>
        <p:nvPicPr>
          <p:cNvPr id="2052" name="Picture 4" descr="C:\Users\masashi\AppData\Local\Microsoft\Windows\Temporary Internet Files\Content.IE5\TR3320EE\MC9002313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2372008" cy="165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masashi\AppData\Local\Microsoft\Windows\Temporary Internet Files\Content.IE5\VVX1P1ES\MP90038540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75824"/>
            <a:ext cx="2016224" cy="171905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asashi\AppData\Local\Microsoft\Windows\Temporary Internet Files\Content.IE5\AT96WO0X\MP90040950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643" y="2470338"/>
            <a:ext cx="1703573" cy="252454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19" y="1457053"/>
            <a:ext cx="1795882" cy="183337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54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11560" y="1268760"/>
            <a:ext cx="7848872" cy="9361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</a:rPr>
              <a:t>吉越流マネジメント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11560" y="2636912"/>
            <a:ext cx="3168352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任せる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5281816" y="2636912"/>
            <a:ext cx="3168352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関与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11560" y="4221088"/>
            <a:ext cx="3168352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</a:rPr>
              <a:t>時間管理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273222" y="4221088"/>
            <a:ext cx="3168352" cy="11521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</a:rPr>
              <a:t>インプット</a:t>
            </a:r>
            <a:endParaRPr lang="en-US" altLang="ja-JP" sz="36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アウトプット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5733256"/>
            <a:ext cx="84249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吉越浩一郎氏→できるマネジャーの考え方</a:t>
            </a:r>
            <a:endParaRPr kumimoji="1" lang="ja-JP" altLang="en-US" sz="3600" dirty="0"/>
          </a:p>
        </p:txBody>
      </p:sp>
      <p:sp>
        <p:nvSpPr>
          <p:cNvPr id="10" name="下矢印 9"/>
          <p:cNvSpPr/>
          <p:nvPr/>
        </p:nvSpPr>
        <p:spPr>
          <a:xfrm>
            <a:off x="3923928" y="2331740"/>
            <a:ext cx="1224136" cy="3312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95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5536" y="332656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最後に</a:t>
            </a:r>
            <a:r>
              <a:rPr kumimoji="1" lang="en-US" altLang="ja-JP" sz="4400" dirty="0" smtClean="0"/>
              <a:t>……</a:t>
            </a:r>
            <a:endParaRPr kumimoji="1" lang="ja-JP" altLang="en-US" sz="4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3419" y="2312005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どちら</a:t>
            </a:r>
            <a:r>
              <a:rPr lang="ja-JP" altLang="en-US" sz="3600" dirty="0" smtClean="0"/>
              <a:t>の人間を支持します</a:t>
            </a:r>
            <a:r>
              <a:rPr lang="ja-JP" altLang="en-US" sz="3600" dirty="0"/>
              <a:t>か？（１０分</a:t>
            </a:r>
            <a:r>
              <a:rPr lang="ja-JP" altLang="en-US" sz="3600" dirty="0" smtClean="0"/>
              <a:t>）</a:t>
            </a:r>
            <a:endParaRPr lang="ja-JP" altLang="en-US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403419" y="1268760"/>
            <a:ext cx="4132577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</a:rPr>
              <a:t>すごいリーダー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788024" y="1268760"/>
            <a:ext cx="4132577" cy="7920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tx1"/>
                </a:solidFill>
              </a:rPr>
              <a:t>できるマネジャー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masashi\AppData\Local\Microsoft\Windows\Temporary Internet Files\Content.IE5\VVX1P1ES\MC9000549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86" y="3512334"/>
            <a:ext cx="2773378" cy="302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3419873" y="3140968"/>
            <a:ext cx="5500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各グループで話し合ってください！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グループとして意見をまとめる必要はありません！</a:t>
            </a:r>
            <a:endParaRPr lang="en-US" altLang="ja-JP" sz="2800" dirty="0" smtClean="0"/>
          </a:p>
        </p:txBody>
      </p:sp>
      <p:pic>
        <p:nvPicPr>
          <p:cNvPr id="3075" name="Picture 3" descr="C:\Users\masashi\AppData\Local\Microsoft\Windows\Temporary Internet Files\Content.IE5\TR3320EE\MP90042212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261" y="4525963"/>
            <a:ext cx="4139952" cy="224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15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</a:t>
            </a:r>
            <a:r>
              <a:rPr lang="ja-JP" altLang="en-US" dirty="0"/>
              <a:t>概要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154565"/>
              </p:ext>
            </p:extLst>
          </p:nvPr>
        </p:nvGraphicFramePr>
        <p:xfrm>
          <a:off x="899592" y="1268761"/>
          <a:ext cx="7704856" cy="4916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52053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会社名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株式会社ジーユー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52053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創業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2006</a:t>
                      </a:r>
                      <a:r>
                        <a:rPr kumimoji="1" lang="ja-JP" altLang="en-US" sz="2800" dirty="0" smtClean="0"/>
                        <a:t>年</a:t>
                      </a:r>
                      <a:r>
                        <a:rPr kumimoji="1" lang="en-US" altLang="ja-JP" sz="2800" dirty="0" smtClean="0"/>
                        <a:t>3</a:t>
                      </a:r>
                      <a:r>
                        <a:rPr kumimoji="1" lang="ja-JP" altLang="en-US" sz="2800" dirty="0" smtClean="0"/>
                        <a:t>月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52053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資本金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1000</a:t>
                      </a:r>
                      <a:r>
                        <a:rPr kumimoji="1" lang="ja-JP" altLang="en-US" sz="2800" dirty="0" smtClean="0"/>
                        <a:t>万円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52053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従業員数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594</a:t>
                      </a:r>
                      <a:r>
                        <a:rPr kumimoji="1" lang="ja-JP" altLang="en-US" sz="2800" dirty="0" smtClean="0"/>
                        <a:t>名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898464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事業内容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カジュアル衣料品及び装飾品の企画、製造及び販売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898464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株主構成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株式会社ファーストリテイリングが</a:t>
                      </a:r>
                      <a:r>
                        <a:rPr kumimoji="1" lang="en-US" altLang="ja-JP" sz="2800" dirty="0" smtClean="0"/>
                        <a:t>100</a:t>
                      </a:r>
                      <a:r>
                        <a:rPr kumimoji="1" lang="ja-JP" altLang="en-US" sz="2800" dirty="0" smtClean="0"/>
                        <a:t>％保有 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51340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代表者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柚木治</a:t>
                      </a:r>
                      <a:endParaRPr kumimoji="1" lang="ja-JP" alt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07504" y="6381328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ジーユー</a:t>
            </a:r>
            <a:r>
              <a:rPr kumimoji="1" lang="en-US" altLang="ja-JP" dirty="0" smtClean="0"/>
              <a:t>HP</a:t>
            </a:r>
            <a:r>
              <a:rPr kumimoji="1" lang="ja-JP" altLang="en-US" dirty="0" smtClean="0"/>
              <a:t>　会社概要（</a:t>
            </a:r>
            <a:r>
              <a:rPr lang="en-US" altLang="ja-JP" dirty="0"/>
              <a:t>http://www.gu-japan.com/company/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993049"/>
            <a:ext cx="1215290" cy="73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12" y="5644909"/>
            <a:ext cx="1225860" cy="121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99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ジーユーの歴史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95536" y="1340768"/>
            <a:ext cx="2304256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２００６年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220486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rgbClr val="FFC000"/>
                </a:solidFill>
              </a:rPr>
              <a:t>ユニクロより安く、ファッション性を追求した専門店</a:t>
            </a:r>
            <a:endParaRPr lang="en-US" altLang="ja-JP" sz="2800" dirty="0">
              <a:solidFill>
                <a:srgbClr val="FFC000"/>
              </a:solidFill>
            </a:endParaRPr>
          </a:p>
          <a:p>
            <a:pPr algn="ctr"/>
            <a:r>
              <a:rPr lang="ja-JP" altLang="en-US" sz="2800" dirty="0"/>
              <a:t>をコンセプトに、ダイエーに出店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27584" y="1988840"/>
            <a:ext cx="7416824" cy="144016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827584" y="3595733"/>
            <a:ext cx="3456384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ユニクロの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７割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価格</a:t>
            </a:r>
            <a:endParaRPr kumimoji="1" lang="ja-JP" altLang="en-US" sz="2800" dirty="0"/>
          </a:p>
        </p:txBody>
      </p:sp>
      <p:sp>
        <p:nvSpPr>
          <p:cNvPr id="9" name="角丸四角形 8"/>
          <p:cNvSpPr/>
          <p:nvPr/>
        </p:nvSpPr>
        <p:spPr>
          <a:xfrm>
            <a:off x="4535996" y="3595734"/>
            <a:ext cx="3708412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ODM</a:t>
            </a:r>
            <a:r>
              <a:rPr kumimoji="1" lang="ja-JP" altLang="en-US" sz="2800" dirty="0" smtClean="0"/>
              <a:t>による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統一感の欠如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827584" y="4797152"/>
            <a:ext cx="7416824" cy="158417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計画の</a:t>
            </a:r>
            <a:r>
              <a:rPr lang="en-US" altLang="ja-JP" sz="3200" dirty="0">
                <a:solidFill>
                  <a:schemeClr val="tx1"/>
                </a:solidFill>
              </a:rPr>
              <a:t>3</a:t>
            </a:r>
            <a:r>
              <a:rPr lang="ja-JP" altLang="en-US" sz="3200" dirty="0">
                <a:solidFill>
                  <a:schemeClr val="tx1"/>
                </a:solidFill>
              </a:rPr>
              <a:t>分の</a:t>
            </a:r>
            <a:r>
              <a:rPr lang="en-US" altLang="ja-JP" sz="3200" dirty="0">
                <a:solidFill>
                  <a:schemeClr val="tx1"/>
                </a:solidFill>
              </a:rPr>
              <a:t>1</a:t>
            </a:r>
            <a:r>
              <a:rPr lang="ja-JP" altLang="en-US" sz="3200" dirty="0">
                <a:solidFill>
                  <a:schemeClr val="tx1"/>
                </a:solidFill>
              </a:rPr>
              <a:t>の売上（</a:t>
            </a:r>
            <a:r>
              <a:rPr lang="en-US" altLang="ja-JP" sz="3200" dirty="0">
                <a:solidFill>
                  <a:schemeClr val="tx1"/>
                </a:solidFill>
              </a:rPr>
              <a:t>35</a:t>
            </a:r>
            <a:r>
              <a:rPr lang="ja-JP" altLang="en-US" sz="3200" dirty="0">
                <a:solidFill>
                  <a:schemeClr val="tx1"/>
                </a:solidFill>
              </a:rPr>
              <a:t>億円）</a:t>
            </a: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１４億円の営業赤字</a:t>
            </a:r>
            <a:endParaRPr lang="en-US" altLang="ja-JP" sz="3200" dirty="0" smtClean="0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9512" y="6381328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東洋経済オンライン</a:t>
            </a:r>
            <a:r>
              <a:rPr lang="en-US" altLang="ja-JP" sz="1400" dirty="0"/>
              <a:t>2011</a:t>
            </a:r>
            <a:r>
              <a:rPr lang="ja-JP" altLang="en-US" sz="1400" dirty="0"/>
              <a:t>年</a:t>
            </a:r>
            <a:r>
              <a:rPr lang="en-US" altLang="ja-JP" sz="1400" dirty="0"/>
              <a:t>9</a:t>
            </a:r>
            <a:r>
              <a:rPr lang="ja-JP" altLang="en-US" sz="1400" dirty="0"/>
              <a:t>月</a:t>
            </a:r>
            <a:r>
              <a:rPr lang="en-US" altLang="ja-JP" sz="1400" dirty="0"/>
              <a:t>16</a:t>
            </a:r>
            <a:r>
              <a:rPr lang="ja-JP" altLang="en-US" sz="1400" dirty="0"/>
              <a:t>日脱・ユニクロ廉価版、ジーユー新戦略の賭け（</a:t>
            </a:r>
            <a:r>
              <a:rPr lang="en-US" altLang="ja-JP" sz="1400" dirty="0"/>
              <a:t>http://toyokeizai.net/articles/-/7680/</a:t>
            </a:r>
            <a:r>
              <a:rPr lang="ja-JP" altLang="en-US" sz="1400" dirty="0"/>
              <a:t>）</a:t>
            </a:r>
          </a:p>
          <a:p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07709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ジーユーの歴史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51520" y="1340768"/>
            <a:ext cx="2736304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２００８年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539552" y="1988840"/>
            <a:ext cx="8064896" cy="122413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ジーユー立て直しのため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２００２年の野菜事業で失敗していた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柚木治</a:t>
            </a:r>
            <a:r>
              <a:rPr lang="ja-JP" altLang="en-US" sz="2800" dirty="0" smtClean="0"/>
              <a:t>氏が副社長に就任</a:t>
            </a:r>
            <a:endParaRPr kumimoji="1" lang="ja-JP" altLang="en-US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251520" y="3284984"/>
            <a:ext cx="2808312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２００９年</a:t>
            </a:r>
            <a:endParaRPr kumimoji="1" lang="ja-JP" altLang="en-US" sz="2800" dirty="0"/>
          </a:p>
        </p:txBody>
      </p:sp>
      <p:sp>
        <p:nvSpPr>
          <p:cNvPr id="7" name="正方形/長方形 6"/>
          <p:cNvSpPr/>
          <p:nvPr/>
        </p:nvSpPr>
        <p:spPr>
          <a:xfrm>
            <a:off x="539552" y="4005064"/>
            <a:ext cx="8064896" cy="15121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F0000"/>
                </a:solidFill>
              </a:rPr>
              <a:t>９９０円ジーンズ</a:t>
            </a:r>
            <a:r>
              <a:rPr kumimoji="1" lang="ja-JP" altLang="en-US" sz="2800" dirty="0" smtClean="0"/>
              <a:t>が大ヒット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黒字</a:t>
            </a:r>
            <a:r>
              <a:rPr lang="ja-JP" altLang="en-US" sz="2800" dirty="0"/>
              <a:t>転換</a:t>
            </a:r>
            <a:endParaRPr kumimoji="1" lang="ja-JP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496" y="5027559"/>
            <a:ext cx="3426171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087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ジーユーの歴史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95536" y="1264996"/>
            <a:ext cx="3168352" cy="6518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２０１０年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1916832"/>
            <a:ext cx="8064896" cy="9361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９９０円ジーンズの勢いに陰り</a:t>
            </a:r>
            <a:endParaRPr kumimoji="1" lang="ja-JP" altLang="en-US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395536" y="3068960"/>
            <a:ext cx="3168352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２０１１年</a:t>
            </a:r>
            <a:endParaRPr kumimoji="1" lang="ja-JP" altLang="en-US" sz="2800" dirty="0"/>
          </a:p>
        </p:txBody>
      </p:sp>
      <p:sp>
        <p:nvSpPr>
          <p:cNvPr id="7" name="正方形/長方形 6"/>
          <p:cNvSpPr/>
          <p:nvPr/>
        </p:nvSpPr>
        <p:spPr>
          <a:xfrm>
            <a:off x="611560" y="3789040"/>
            <a:ext cx="8064896" cy="10081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低価格</a:t>
            </a:r>
            <a:r>
              <a:rPr kumimoji="1" lang="en-US" altLang="ja-JP" sz="2800" dirty="0" smtClean="0"/>
              <a:t>×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ファッション性</a:t>
            </a:r>
            <a:r>
              <a:rPr kumimoji="1" lang="ja-JP" altLang="en-US" sz="2800" dirty="0" smtClean="0"/>
              <a:t>へ方向転換</a:t>
            </a:r>
            <a:endParaRPr kumimoji="1" lang="en-US" altLang="ja-JP" sz="2800" dirty="0" smtClean="0"/>
          </a:p>
          <a:p>
            <a:pPr algn="ctr"/>
            <a:r>
              <a:rPr lang="en-US" altLang="ja-JP" sz="2800" dirty="0" smtClean="0">
                <a:solidFill>
                  <a:srgbClr val="FF0000"/>
                </a:solidFill>
              </a:rPr>
              <a:t>Be a girl</a:t>
            </a:r>
            <a:r>
              <a:rPr lang="ja-JP" altLang="en-US" sz="2800" dirty="0" smtClean="0"/>
              <a:t>　をコンセプトに</a:t>
            </a:r>
            <a:endParaRPr kumimoji="1" lang="en-US" altLang="ja-JP" sz="2800" dirty="0" smtClean="0"/>
          </a:p>
        </p:txBody>
      </p:sp>
      <p:sp>
        <p:nvSpPr>
          <p:cNvPr id="9" name="正方形/長方形 8"/>
          <p:cNvSpPr/>
          <p:nvPr/>
        </p:nvSpPr>
        <p:spPr>
          <a:xfrm>
            <a:off x="395536" y="5013176"/>
            <a:ext cx="3168352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２０１２年</a:t>
            </a:r>
            <a:endParaRPr kumimoji="1" lang="ja-JP" altLang="en-US" sz="2800" dirty="0"/>
          </a:p>
        </p:txBody>
      </p:sp>
      <p:sp>
        <p:nvSpPr>
          <p:cNvPr id="10" name="正方形/長方形 9"/>
          <p:cNvSpPr/>
          <p:nvPr/>
        </p:nvSpPr>
        <p:spPr>
          <a:xfrm>
            <a:off x="611560" y="5733256"/>
            <a:ext cx="8064896" cy="9361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広告に力を入れ、コンセプトを広く訴求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637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すごいリーダー　柚木治</a:t>
            </a:r>
            <a:endParaRPr kumimoji="1" lang="ja-JP" altLang="en-US" dirty="0"/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14281481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6492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熱くビジョンを語る</a:t>
            </a:r>
            <a:endParaRPr kumimoji="1" lang="ja-JP" altLang="en-US" dirty="0"/>
          </a:p>
        </p:txBody>
      </p:sp>
      <p:sp>
        <p:nvSpPr>
          <p:cNvPr id="4" name="四角形吹き出し 3"/>
          <p:cNvSpPr/>
          <p:nvPr/>
        </p:nvSpPr>
        <p:spPr>
          <a:xfrm>
            <a:off x="611560" y="1700808"/>
            <a:ext cx="7776864" cy="1152128"/>
          </a:xfrm>
          <a:prstGeom prst="wedgeRectCallout">
            <a:avLst>
              <a:gd name="adj1" fmla="val 39042"/>
              <a:gd name="adj2" fmla="val 11988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ジーユーは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ユニクロの半額</a:t>
            </a:r>
            <a:r>
              <a:rPr kumimoji="1" lang="ja-JP" altLang="en-US" sz="2800" dirty="0" smtClean="0"/>
              <a:t>で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トレンドを感じられる</a:t>
            </a:r>
            <a:r>
              <a:rPr kumimoji="1" lang="ja-JP" altLang="en-US" sz="2800" dirty="0" smtClean="0"/>
              <a:t>ブランドにする！（</a:t>
            </a:r>
            <a:r>
              <a:rPr kumimoji="1" lang="en-US" altLang="ja-JP" sz="2800" dirty="0" smtClean="0"/>
              <a:t>2011</a:t>
            </a:r>
            <a:r>
              <a:rPr kumimoji="1" lang="ja-JP" altLang="en-US" sz="2800" dirty="0" smtClean="0"/>
              <a:t>年）</a:t>
            </a:r>
            <a:endParaRPr kumimoji="1" lang="en-US" altLang="ja-JP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89040"/>
            <a:ext cx="17526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四角形吹き出し 4"/>
          <p:cNvSpPr/>
          <p:nvPr/>
        </p:nvSpPr>
        <p:spPr>
          <a:xfrm>
            <a:off x="611560" y="3573016"/>
            <a:ext cx="5976664" cy="1872208"/>
          </a:xfrm>
          <a:prstGeom prst="wedgeRectCallout">
            <a:avLst>
              <a:gd name="adj1" fmla="val 56606"/>
              <a:gd name="adj2" fmla="val 1967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ジーユー単独の売上高１兆円が目標</a:t>
            </a:r>
            <a:endParaRPr kumimoji="1" lang="en-US" altLang="ja-JP" sz="2800" dirty="0" smtClean="0"/>
          </a:p>
          <a:p>
            <a:pPr algn="ctr"/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大型店を世界の主要都市全部に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出店したい（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年）</a:t>
            </a:r>
            <a:endParaRPr lang="en-US" altLang="ja-JP" sz="28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6165304"/>
            <a:ext cx="8521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ユニクロ</a:t>
            </a:r>
            <a:r>
              <a:rPr kumimoji="1" lang="en-US" altLang="ja-JP" sz="1400" dirty="0" smtClean="0"/>
              <a:t>HP</a:t>
            </a:r>
            <a:r>
              <a:rPr kumimoji="1" lang="ja-JP" altLang="en-US" sz="1400" dirty="0" smtClean="0"/>
              <a:t>プレスリリース</a:t>
            </a:r>
            <a:r>
              <a:rPr kumimoji="1" lang="en-US" altLang="ja-JP" sz="1400" dirty="0" smtClean="0"/>
              <a:t>2013</a:t>
            </a:r>
            <a:r>
              <a:rPr kumimoji="1" lang="ja-JP" altLang="en-US" sz="1400" dirty="0" smtClean="0"/>
              <a:t>年</a:t>
            </a:r>
            <a:r>
              <a:rPr kumimoji="1" lang="en-US" altLang="ja-JP" sz="1400" dirty="0" smtClean="0"/>
              <a:t>7</a:t>
            </a:r>
            <a:r>
              <a:rPr kumimoji="1" lang="ja-JP" altLang="en-US" sz="1400" dirty="0" smtClean="0"/>
              <a:t>月</a:t>
            </a:r>
            <a:r>
              <a:rPr kumimoji="1" lang="en-US" altLang="ja-JP" sz="1400" dirty="0" smtClean="0"/>
              <a:t>18</a:t>
            </a:r>
            <a:r>
              <a:rPr kumimoji="1" lang="ja-JP" altLang="en-US" sz="1400" dirty="0" smtClean="0"/>
              <a:t>日（</a:t>
            </a:r>
            <a:r>
              <a:rPr lang="en-US" altLang="ja-JP" sz="1400" dirty="0"/>
              <a:t>http://www.uniqlo.com/jp/corp/pressrelease/2013/07/071814_mag_2.html</a:t>
            </a:r>
            <a:r>
              <a:rPr kumimoji="1" lang="ja-JP" altLang="en-US" sz="1400" dirty="0" smtClean="0"/>
              <a:t>）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東洋経済オンライン</a:t>
            </a:r>
            <a:r>
              <a:rPr kumimoji="1" lang="en-US" altLang="ja-JP" sz="1400" dirty="0" smtClean="0"/>
              <a:t>2013</a:t>
            </a:r>
            <a:r>
              <a:rPr kumimoji="1" lang="ja-JP" altLang="en-US" sz="1400" dirty="0" smtClean="0"/>
              <a:t>年</a:t>
            </a:r>
            <a:r>
              <a:rPr kumimoji="1" lang="en-US" altLang="ja-JP" sz="1400" dirty="0" smtClean="0"/>
              <a:t>10</a:t>
            </a:r>
            <a:r>
              <a:rPr kumimoji="1" lang="ja-JP" altLang="en-US" sz="1400" dirty="0" smtClean="0"/>
              <a:t>月</a:t>
            </a:r>
            <a:r>
              <a:rPr kumimoji="1" lang="en-US" altLang="ja-JP" sz="1400" dirty="0" smtClean="0"/>
              <a:t>6</a:t>
            </a:r>
            <a:r>
              <a:rPr kumimoji="1" lang="ja-JP" altLang="en-US" sz="1400" dirty="0" smtClean="0"/>
              <a:t>日（</a:t>
            </a:r>
            <a:r>
              <a:rPr lang="en-US" altLang="ja-JP" sz="1400" dirty="0"/>
              <a:t>http://toyokeizai.net/articles/-/21119?page=4</a:t>
            </a:r>
            <a:r>
              <a:rPr kumimoji="1" lang="ja-JP" altLang="en-US" sz="1400" dirty="0" smtClean="0"/>
              <a:t>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6310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人間的魅力でひとを引っ張る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187642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四角形吹き出し 3"/>
          <p:cNvSpPr/>
          <p:nvPr/>
        </p:nvSpPr>
        <p:spPr>
          <a:xfrm>
            <a:off x="467544" y="1412776"/>
            <a:ext cx="8280920" cy="1368152"/>
          </a:xfrm>
          <a:prstGeom prst="wedgeRectCallout">
            <a:avLst>
              <a:gd name="adj1" fmla="val -36462"/>
              <a:gd name="adj2" fmla="val 7483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「僕一人ではわからない。僕は大失敗もしている。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だから、みんな</a:t>
            </a:r>
            <a:r>
              <a:rPr lang="ja-JP" altLang="en-US" sz="2800" dirty="0" smtClean="0"/>
              <a:t>、教えて。」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 smtClean="0"/>
              <a:t>→ファッションに舵を切る</a:t>
            </a:r>
            <a:endParaRPr kumimoji="1" lang="ja-JP" altLang="en-US" sz="2800" dirty="0"/>
          </a:p>
        </p:txBody>
      </p:sp>
      <p:sp>
        <p:nvSpPr>
          <p:cNvPr id="5" name="四角形吹き出し 4"/>
          <p:cNvSpPr/>
          <p:nvPr/>
        </p:nvSpPr>
        <p:spPr>
          <a:xfrm>
            <a:off x="2361674" y="3140968"/>
            <a:ext cx="6516216" cy="2736304"/>
          </a:xfrm>
          <a:prstGeom prst="wedgeRectCallout">
            <a:avLst>
              <a:gd name="adj1" fmla="val -62730"/>
              <a:gd name="adj2" fmla="val 1060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頻繁に店舗をまわり、スタッフへの声掛け</a:t>
            </a:r>
            <a:endParaRPr lang="en-US" altLang="ja-JP" sz="2800" dirty="0" smtClean="0"/>
          </a:p>
          <a:p>
            <a:pPr algn="ctr"/>
            <a:endParaRPr lang="en-US" altLang="ja-JP" sz="2800" dirty="0" smtClean="0"/>
          </a:p>
          <a:p>
            <a:pPr algn="ctr"/>
            <a:r>
              <a:rPr kumimoji="1" lang="ja-JP" altLang="en-US" sz="2800" dirty="0" smtClean="0"/>
              <a:t>「明るい色を着ていていいね」</a:t>
            </a:r>
            <a:endParaRPr kumimoji="1" lang="en-US" altLang="ja-JP" sz="2800" dirty="0" smtClean="0"/>
          </a:p>
          <a:p>
            <a:pPr algn="ctr"/>
            <a:endParaRPr kumimoji="1" lang="en-US" altLang="ja-JP" sz="2800" dirty="0" smtClean="0"/>
          </a:p>
          <a:p>
            <a:pPr algn="ctr"/>
            <a:r>
              <a:rPr lang="ja-JP" altLang="en-US" sz="2800" dirty="0" smtClean="0"/>
              <a:t>「この一番目立つところに置いてある商品は本当に売れるの？」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6310024"/>
            <a:ext cx="8770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ダイヤモンドオンライン</a:t>
            </a:r>
            <a:r>
              <a:rPr kumimoji="1" lang="en-US" altLang="ja-JP" sz="1600" dirty="0" smtClean="0"/>
              <a:t>2014</a:t>
            </a:r>
            <a:r>
              <a:rPr kumimoji="1" lang="ja-JP" altLang="en-US" sz="1600" dirty="0" smtClean="0"/>
              <a:t>年</a:t>
            </a:r>
            <a:r>
              <a:rPr kumimoji="1" lang="en-US" altLang="ja-JP" sz="1600" dirty="0" smtClean="0"/>
              <a:t>5</a:t>
            </a:r>
            <a:r>
              <a:rPr kumimoji="1" lang="ja-JP" altLang="en-US" sz="1600" dirty="0" smtClean="0"/>
              <a:t>月</a:t>
            </a:r>
            <a:r>
              <a:rPr kumimoji="1" lang="en-US" altLang="ja-JP" sz="1600" dirty="0" smtClean="0"/>
              <a:t>1</a:t>
            </a:r>
            <a:r>
              <a:rPr kumimoji="1" lang="ja-JP" altLang="en-US" sz="1600" dirty="0" smtClean="0"/>
              <a:t>日</a:t>
            </a:r>
            <a:r>
              <a:rPr kumimoji="1" lang="en-US" altLang="ja-JP" sz="1600" dirty="0" smtClean="0"/>
              <a:t>『</a:t>
            </a:r>
            <a:r>
              <a:rPr kumimoji="1" lang="ja-JP" altLang="en-US" sz="1600" dirty="0" smtClean="0"/>
              <a:t>ファッションを、もっと自由に。</a:t>
            </a:r>
            <a:r>
              <a:rPr kumimoji="1" lang="en-US" altLang="ja-JP" sz="1600" dirty="0" smtClean="0"/>
              <a:t>26</a:t>
            </a:r>
            <a:r>
              <a:rPr kumimoji="1" lang="ja-JP" altLang="en-US" sz="1600" dirty="0" smtClean="0"/>
              <a:t>億円赤字撤退からの“倍返し”</a:t>
            </a:r>
            <a:r>
              <a:rPr kumimoji="1" lang="en-US" altLang="ja-JP" sz="1600" dirty="0" smtClean="0"/>
              <a:t>』</a:t>
            </a:r>
            <a:r>
              <a:rPr kumimoji="1" lang="ja-JP" altLang="en-US" sz="1600" dirty="0" smtClean="0"/>
              <a:t>（</a:t>
            </a:r>
            <a:r>
              <a:rPr lang="en-US" altLang="ja-JP" sz="1600" dirty="0"/>
              <a:t>http://diamond.jp/articles/-/52307</a:t>
            </a:r>
            <a:r>
              <a:rPr kumimoji="1" lang="ja-JP" altLang="en-US" sz="1600" dirty="0" smtClean="0"/>
              <a:t>）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524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812</Words>
  <Application>Microsoft Office PowerPoint</Application>
  <PresentationFormat>画面に合わせる (4:3)</PresentationFormat>
  <Paragraphs>156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​​テーマ</vt:lpstr>
      <vt:lpstr>PowerPoint プレゼンテーション</vt:lpstr>
      <vt:lpstr>すごいリーダー</vt:lpstr>
      <vt:lpstr>会社概要</vt:lpstr>
      <vt:lpstr>ジーユーの歴史</vt:lpstr>
      <vt:lpstr>ジーユーの歴史</vt:lpstr>
      <vt:lpstr>ジーユーの歴史</vt:lpstr>
      <vt:lpstr>すごいリーダー　柚木治</vt:lpstr>
      <vt:lpstr>熱くビジョンを語る</vt:lpstr>
      <vt:lpstr>人間的魅力でひとを引っ張る</vt:lpstr>
      <vt:lpstr>なにかを壊す、変化させる</vt:lpstr>
      <vt:lpstr>自分でぐいぐい前進する</vt:lpstr>
      <vt:lpstr>柚木氏の功績</vt:lpstr>
      <vt:lpstr>すごいリーダー　柚木治</vt:lpstr>
      <vt:lpstr>★企業紹介</vt:lpstr>
      <vt:lpstr>★吉越流マネジメント</vt:lpstr>
      <vt:lpstr>１．任せること</vt:lpstr>
      <vt:lpstr>２．関与</vt:lpstr>
      <vt:lpstr>３．時間管理</vt:lpstr>
      <vt:lpstr>４．インプット・アウトプット</vt:lpstr>
      <vt:lpstr>吉越流マネジメント</vt:lpstr>
      <vt:lpstr>まとめ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輪読ー第５章ー</dc:title>
  <dc:creator>student</dc:creator>
  <cp:lastModifiedBy>student</cp:lastModifiedBy>
  <cp:revision>17</cp:revision>
  <dcterms:created xsi:type="dcterms:W3CDTF">2014-05-28T07:17:37Z</dcterms:created>
  <dcterms:modified xsi:type="dcterms:W3CDTF">2014-05-29T03:20:02Z</dcterms:modified>
</cp:coreProperties>
</file>