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40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E6A0F-DBB1-4830-A59D-FC8039E20268}" type="datetimeFigureOut">
              <a:rPr kumimoji="1" lang="ja-JP" altLang="en-US" smtClean="0"/>
              <a:t>2014/6/10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F2DDF-07AF-44B6-9BE5-CB4AEB3BBD0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09956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E6A0F-DBB1-4830-A59D-FC8039E20268}" type="datetimeFigureOut">
              <a:rPr kumimoji="1" lang="ja-JP" altLang="en-US" smtClean="0"/>
              <a:t>2014/6/10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F2DDF-07AF-44B6-9BE5-CB4AEB3BBD0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0163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E6A0F-DBB1-4830-A59D-FC8039E20268}" type="datetimeFigureOut">
              <a:rPr kumimoji="1" lang="ja-JP" altLang="en-US" smtClean="0"/>
              <a:t>2014/6/10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F2DDF-07AF-44B6-9BE5-CB4AEB3BBD0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67245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E6A0F-DBB1-4830-A59D-FC8039E20268}" type="datetimeFigureOut">
              <a:rPr kumimoji="1" lang="ja-JP" altLang="en-US" smtClean="0"/>
              <a:t>2014/6/10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F2DDF-07AF-44B6-9BE5-CB4AEB3BBD0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71289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E6A0F-DBB1-4830-A59D-FC8039E20268}" type="datetimeFigureOut">
              <a:rPr kumimoji="1" lang="ja-JP" altLang="en-US" smtClean="0"/>
              <a:t>2014/6/10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F2DDF-07AF-44B6-9BE5-CB4AEB3BBD0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94525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E6A0F-DBB1-4830-A59D-FC8039E20268}" type="datetimeFigureOut">
              <a:rPr kumimoji="1" lang="ja-JP" altLang="en-US" smtClean="0"/>
              <a:t>2014/6/10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F2DDF-07AF-44B6-9BE5-CB4AEB3BBD0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44213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E6A0F-DBB1-4830-A59D-FC8039E20268}" type="datetimeFigureOut">
              <a:rPr kumimoji="1" lang="ja-JP" altLang="en-US" smtClean="0"/>
              <a:t>2014/6/10</a:t>
            </a:fld>
            <a:endParaRPr kumimoji="1"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F2DDF-07AF-44B6-9BE5-CB4AEB3BBD0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53711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E6A0F-DBB1-4830-A59D-FC8039E20268}" type="datetimeFigureOut">
              <a:rPr kumimoji="1" lang="ja-JP" altLang="en-US" smtClean="0"/>
              <a:t>2014/6/10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F2DDF-07AF-44B6-9BE5-CB4AEB3BBD0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38190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E6A0F-DBB1-4830-A59D-FC8039E20268}" type="datetimeFigureOut">
              <a:rPr kumimoji="1" lang="ja-JP" altLang="en-US" smtClean="0"/>
              <a:t>2014/6/10</a:t>
            </a:fld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F2DDF-07AF-44B6-9BE5-CB4AEB3BBD0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68422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E6A0F-DBB1-4830-A59D-FC8039E20268}" type="datetimeFigureOut">
              <a:rPr kumimoji="1" lang="ja-JP" altLang="en-US" smtClean="0"/>
              <a:t>2014/6/10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F2DDF-07AF-44B6-9BE5-CB4AEB3BBD0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56934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E6A0F-DBB1-4830-A59D-FC8039E20268}" type="datetimeFigureOut">
              <a:rPr kumimoji="1" lang="ja-JP" altLang="en-US" smtClean="0"/>
              <a:t>2014/6/10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F2DDF-07AF-44B6-9BE5-CB4AEB3BBD0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69291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AE6A0F-DBB1-4830-A59D-FC8039E20268}" type="datetimeFigureOut">
              <a:rPr kumimoji="1" lang="ja-JP" altLang="en-US" smtClean="0"/>
              <a:t>2014/6/10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7F2DDF-07AF-44B6-9BE5-CB4AEB3BBD0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94212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kumimoji="1" lang="ja-JP" altLang="en-US" dirty="0" smtClean="0"/>
              <a:t>かっしー！</a:t>
            </a:r>
            <a:endParaRPr kumimoji="1" lang="ja-JP" altLang="en-US" dirty="0"/>
          </a:p>
        </p:txBody>
      </p:sp>
      <p:sp>
        <p:nvSpPr>
          <p:cNvPr id="4" name="タイトル 1"/>
          <p:cNvSpPr>
            <a:spLocks noGrp="1"/>
          </p:cNvSpPr>
          <p:nvPr/>
        </p:nvSpPr>
        <p:spPr>
          <a:xfrm>
            <a:off x="685800" y="2132856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章　組織におけるリーダーシップ</a:t>
            </a:r>
            <a:endParaRPr lang="en-US" altLang="ja-JP" dirty="0" smtClean="0"/>
          </a:p>
          <a:p>
            <a:r>
              <a:rPr lang="ja-JP" altLang="en-US" dirty="0" smtClean="0">
                <a:solidFill>
                  <a:schemeClr val="tx2"/>
                </a:solidFill>
              </a:rPr>
              <a:t>■</a:t>
            </a:r>
            <a:r>
              <a:rPr lang="ja-JP" altLang="en-US" dirty="0" smtClean="0"/>
              <a:t> </a:t>
            </a:r>
            <a:r>
              <a:rPr lang="ja-JP" altLang="en-US" dirty="0" smtClean="0">
                <a:solidFill>
                  <a:schemeClr val="accent1"/>
                </a:solidFill>
              </a:rPr>
              <a:t>■</a:t>
            </a:r>
            <a:r>
              <a:rPr lang="ja-JP" altLang="en-US" dirty="0" smtClean="0"/>
              <a:t> </a:t>
            </a:r>
            <a:r>
              <a:rPr lang="ja-JP" altLang="en-US" dirty="0" smtClean="0">
                <a:solidFill>
                  <a:schemeClr val="accent2"/>
                </a:solidFill>
              </a:rPr>
              <a:t>■</a:t>
            </a:r>
            <a:r>
              <a:rPr lang="ja-JP" altLang="en-US" dirty="0" smtClean="0"/>
              <a:t> </a:t>
            </a:r>
            <a:r>
              <a:rPr lang="ja-JP" altLang="en-US" dirty="0" smtClean="0">
                <a:solidFill>
                  <a:schemeClr val="accent3"/>
                </a:solidFill>
              </a:rPr>
              <a:t>■</a:t>
            </a:r>
            <a:r>
              <a:rPr lang="ja-JP" altLang="en-US" dirty="0" smtClean="0"/>
              <a:t> </a:t>
            </a:r>
            <a:r>
              <a:rPr lang="ja-JP" altLang="en-US" dirty="0" smtClean="0">
                <a:solidFill>
                  <a:schemeClr val="accent4"/>
                </a:solidFill>
              </a:rPr>
              <a:t>■</a:t>
            </a:r>
            <a:r>
              <a:rPr lang="ja-JP" altLang="en-US" dirty="0" smtClean="0"/>
              <a:t> </a:t>
            </a:r>
            <a:r>
              <a:rPr lang="ja-JP" altLang="en-US" dirty="0" smtClean="0">
                <a:solidFill>
                  <a:schemeClr val="accent5"/>
                </a:solidFill>
              </a:rPr>
              <a:t>■</a:t>
            </a:r>
            <a:r>
              <a:rPr lang="ja-JP" altLang="en-US" dirty="0" smtClean="0"/>
              <a:t> </a:t>
            </a:r>
            <a:r>
              <a:rPr lang="ja-JP" altLang="en-US" dirty="0" smtClean="0">
                <a:solidFill>
                  <a:schemeClr val="accent6"/>
                </a:solidFill>
              </a:rPr>
              <a:t>■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5905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リーダーシップ研究の流れと伝統的リーダーシップ論</a:t>
            </a:r>
            <a:endParaRPr kumimoji="1" lang="ja-JP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下矢印 3"/>
          <p:cNvSpPr/>
          <p:nvPr/>
        </p:nvSpPr>
        <p:spPr>
          <a:xfrm>
            <a:off x="3942184" y="2770394"/>
            <a:ext cx="773832" cy="514590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11" name="グループ化 10"/>
          <p:cNvGrpSpPr/>
          <p:nvPr/>
        </p:nvGrpSpPr>
        <p:grpSpPr>
          <a:xfrm>
            <a:off x="-14067" y="1265565"/>
            <a:ext cx="9073008" cy="1446550"/>
            <a:chOff x="0" y="1124744"/>
            <a:chExt cx="9073008" cy="1446550"/>
          </a:xfrm>
        </p:grpSpPr>
        <p:sp>
          <p:nvSpPr>
            <p:cNvPr id="3" name="テキスト ボックス 2"/>
            <p:cNvSpPr txBox="1"/>
            <p:nvPr/>
          </p:nvSpPr>
          <p:spPr>
            <a:xfrm>
              <a:off x="0" y="1124744"/>
              <a:ext cx="9073008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Clr>
                  <a:schemeClr val="accent2"/>
                </a:buClr>
                <a:buFont typeface="Wingdings" panose="05000000000000000000" pitchFamily="2" charset="2"/>
                <a:buChar char="l"/>
              </a:pPr>
              <a:r>
                <a:rPr kumimoji="1" lang="ja-JP" altLang="en-US" sz="3200" dirty="0" smtClean="0"/>
                <a:t>資質論</a:t>
              </a:r>
              <a:endParaRPr kumimoji="1" lang="en-US" altLang="ja-JP" sz="3200" dirty="0" smtClean="0"/>
            </a:p>
            <a:p>
              <a:pPr>
                <a:buClr>
                  <a:schemeClr val="accent2"/>
                </a:buClr>
              </a:pPr>
              <a:r>
                <a:rPr lang="ja-JP" altLang="en-US" sz="3200" dirty="0" smtClean="0"/>
                <a:t>　　</a:t>
              </a:r>
              <a:r>
                <a:rPr lang="ja-JP" altLang="en-US" sz="2400" dirty="0" smtClean="0"/>
                <a:t>リーダーシップをとれる人ととれない人の違いを</a:t>
              </a:r>
              <a:r>
                <a:rPr lang="ja-JP" altLang="en-US" sz="2400" dirty="0" smtClean="0">
                  <a:solidFill>
                    <a:srgbClr val="FF0000"/>
                  </a:solidFill>
                </a:rPr>
                <a:t>生まれつきの</a:t>
              </a:r>
              <a:endParaRPr lang="en-US" altLang="ja-JP" sz="2400" dirty="0" smtClean="0">
                <a:solidFill>
                  <a:srgbClr val="FF0000"/>
                </a:solidFill>
              </a:endParaRPr>
            </a:p>
            <a:p>
              <a:pPr>
                <a:buClr>
                  <a:schemeClr val="accent2"/>
                </a:buClr>
              </a:pPr>
              <a:r>
                <a:rPr lang="ja-JP" altLang="en-US" sz="2400" dirty="0" smtClean="0">
                  <a:solidFill>
                    <a:srgbClr val="FF0000"/>
                  </a:solidFill>
                </a:rPr>
                <a:t>　　 個人的資質</a:t>
              </a:r>
              <a:r>
                <a:rPr lang="ja-JP" altLang="en-US" sz="2400" dirty="0" smtClean="0"/>
                <a:t>に注目するというアプローチ</a:t>
              </a:r>
              <a:endParaRPr kumimoji="1" lang="ja-JP" altLang="en-US" sz="3200" dirty="0"/>
            </a:p>
          </p:txBody>
        </p:sp>
        <p:sp>
          <p:nvSpPr>
            <p:cNvPr id="6" name="正方形/長方形 5"/>
            <p:cNvSpPr/>
            <p:nvPr/>
          </p:nvSpPr>
          <p:spPr>
            <a:xfrm>
              <a:off x="395536" y="1700808"/>
              <a:ext cx="8136904" cy="870486"/>
            </a:xfrm>
            <a:prstGeom prst="rect">
              <a:avLst/>
            </a:prstGeom>
            <a:noFill/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0" y="3151031"/>
            <a:ext cx="9073008" cy="1832862"/>
            <a:chOff x="0" y="3151031"/>
            <a:chExt cx="9073008" cy="1832862"/>
          </a:xfrm>
        </p:grpSpPr>
        <p:sp>
          <p:nvSpPr>
            <p:cNvPr id="5" name="テキスト ボックス 4"/>
            <p:cNvSpPr txBox="1"/>
            <p:nvPr/>
          </p:nvSpPr>
          <p:spPr>
            <a:xfrm>
              <a:off x="0" y="3151031"/>
              <a:ext cx="9073008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Clr>
                  <a:schemeClr val="accent2"/>
                </a:buClr>
                <a:buFont typeface="Wingdings" panose="05000000000000000000" pitchFamily="2" charset="2"/>
                <a:buChar char="l"/>
              </a:pPr>
              <a:r>
                <a:rPr kumimoji="1" lang="ja-JP" altLang="en-US" sz="3200" dirty="0" smtClean="0"/>
                <a:t>行動論</a:t>
              </a:r>
              <a:endParaRPr kumimoji="1" lang="en-US" altLang="ja-JP" sz="3200" dirty="0" smtClean="0"/>
            </a:p>
            <a:p>
              <a:pPr>
                <a:buClr>
                  <a:schemeClr val="accent2"/>
                </a:buClr>
              </a:pPr>
              <a:r>
                <a:rPr lang="ja-JP" altLang="en-US" sz="3200" dirty="0" smtClean="0"/>
                <a:t>　　</a:t>
              </a:r>
              <a:r>
                <a:rPr lang="ja-JP" altLang="en-US" sz="2400" dirty="0" smtClean="0">
                  <a:solidFill>
                    <a:srgbClr val="FF0000"/>
                  </a:solidFill>
                </a:rPr>
                <a:t>行動面</a:t>
              </a:r>
              <a:r>
                <a:rPr lang="ja-JP" altLang="en-US" sz="2400" dirty="0" smtClean="0"/>
                <a:t>に注目するアプローチ．</a:t>
              </a:r>
              <a:endParaRPr lang="en-US" altLang="ja-JP" sz="2400" dirty="0" smtClean="0"/>
            </a:p>
            <a:p>
              <a:pPr>
                <a:buClr>
                  <a:schemeClr val="accent2"/>
                </a:buClr>
              </a:pPr>
              <a:r>
                <a:rPr kumimoji="1" lang="ja-JP" altLang="en-US" sz="2400" dirty="0"/>
                <a:t>　</a:t>
              </a:r>
              <a:r>
                <a:rPr kumimoji="1" lang="ja-JP" altLang="en-US" sz="2400" dirty="0" smtClean="0"/>
                <a:t>　　①仕事や課題に直結した行動</a:t>
              </a:r>
              <a:r>
                <a:rPr kumimoji="1" lang="ja-JP" altLang="en-US" sz="2400" dirty="0" smtClean="0">
                  <a:solidFill>
                    <a:srgbClr val="FF0000"/>
                  </a:solidFill>
                </a:rPr>
                <a:t>→</a:t>
              </a:r>
              <a:r>
                <a:rPr kumimoji="1" lang="ja-JP" altLang="en-US" sz="2400" dirty="0" smtClean="0"/>
                <a:t>「構造づくり」「業績（</a:t>
              </a:r>
              <a:r>
                <a:rPr kumimoji="1" lang="en-US" altLang="ja-JP" sz="2400" dirty="0" smtClean="0"/>
                <a:t>P</a:t>
              </a:r>
              <a:r>
                <a:rPr kumimoji="1" lang="ja-JP" altLang="en-US" sz="2400" dirty="0" smtClean="0"/>
                <a:t>）」</a:t>
              </a:r>
              <a:endParaRPr kumimoji="1" lang="en-US" altLang="ja-JP" sz="2400" dirty="0" smtClean="0"/>
            </a:p>
            <a:p>
              <a:pPr>
                <a:buClr>
                  <a:schemeClr val="accent2"/>
                </a:buClr>
              </a:pPr>
              <a:r>
                <a:rPr lang="ja-JP" altLang="en-US" sz="2400" dirty="0"/>
                <a:t>　</a:t>
              </a:r>
              <a:r>
                <a:rPr lang="ja-JP" altLang="en-US" sz="2400" dirty="0" smtClean="0"/>
                <a:t>　　</a:t>
              </a:r>
              <a:r>
                <a:rPr kumimoji="1" lang="ja-JP" altLang="en-US" sz="2400" dirty="0" smtClean="0"/>
                <a:t>②フォロワーの感情面に目配りする行動</a:t>
              </a:r>
              <a:r>
                <a:rPr kumimoji="1" lang="ja-JP" altLang="en-US" sz="2400" dirty="0" smtClean="0">
                  <a:solidFill>
                    <a:srgbClr val="FF0000"/>
                  </a:solidFill>
                </a:rPr>
                <a:t>→</a:t>
              </a:r>
              <a:r>
                <a:rPr kumimoji="1" lang="ja-JP" altLang="en-US" sz="2400" dirty="0" smtClean="0"/>
                <a:t>「配慮」「維持</a:t>
              </a:r>
              <a:r>
                <a:rPr lang="ja-JP" altLang="en-US" sz="2400" dirty="0" smtClean="0"/>
                <a:t>（</a:t>
              </a:r>
              <a:r>
                <a:rPr lang="en-US" altLang="ja-JP" sz="2400" dirty="0" smtClean="0"/>
                <a:t>M</a:t>
              </a:r>
              <a:r>
                <a:rPr lang="ja-JP" altLang="en-US" sz="2400" dirty="0" smtClean="0"/>
                <a:t>）」</a:t>
              </a:r>
              <a:endParaRPr kumimoji="1" lang="en-US" altLang="ja-JP" sz="2400" dirty="0" smtClean="0"/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468052" y="3744075"/>
              <a:ext cx="8136904" cy="1239818"/>
            </a:xfrm>
            <a:prstGeom prst="rect">
              <a:avLst/>
            </a:prstGeom>
            <a:noFill/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8" name="右矢印 7"/>
          <p:cNvSpPr/>
          <p:nvPr/>
        </p:nvSpPr>
        <p:spPr>
          <a:xfrm>
            <a:off x="169814" y="5315581"/>
            <a:ext cx="936104" cy="1252882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115616" y="5157192"/>
            <a:ext cx="77768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/>
              <a:t>P</a:t>
            </a:r>
            <a:r>
              <a:rPr kumimoji="1" lang="ja-JP" altLang="en-US" sz="3200" dirty="0" smtClean="0"/>
              <a:t>行動も</a:t>
            </a:r>
            <a:r>
              <a:rPr kumimoji="1" lang="en-US" altLang="ja-JP" sz="3200" dirty="0" smtClean="0"/>
              <a:t>M</a:t>
            </a:r>
            <a:r>
              <a:rPr kumimoji="1" lang="ja-JP" altLang="en-US" sz="3200" dirty="0" smtClean="0"/>
              <a:t>行動もともに高度に行う（</a:t>
            </a:r>
            <a:r>
              <a:rPr kumimoji="1" lang="en-US" altLang="ja-JP" sz="3200" dirty="0" smtClean="0"/>
              <a:t>Hi-Hi</a:t>
            </a:r>
            <a:r>
              <a:rPr kumimoji="1" lang="ja-JP" altLang="en-US" sz="3200" dirty="0" smtClean="0"/>
              <a:t>型）が有効なリーダーシップ・スタイル．</a:t>
            </a:r>
            <a:endParaRPr kumimoji="1" lang="en-US" altLang="ja-JP" sz="3200" dirty="0" smtClean="0"/>
          </a:p>
          <a:p>
            <a:r>
              <a:rPr kumimoji="1" lang="ja-JP" altLang="en-US" sz="3200" b="1" dirty="0" smtClean="0"/>
              <a:t>→</a:t>
            </a:r>
            <a:r>
              <a:rPr kumimoji="1" lang="ja-JP" altLang="en-US" sz="3200" dirty="0" smtClean="0">
                <a:solidFill>
                  <a:srgbClr val="FF0000"/>
                </a:solidFill>
              </a:rPr>
              <a:t>ワン・ベスト・ウェイ・アプローチ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12" name="爆発 2 11"/>
          <p:cNvSpPr/>
          <p:nvPr/>
        </p:nvSpPr>
        <p:spPr>
          <a:xfrm>
            <a:off x="4070760" y="908720"/>
            <a:ext cx="4988181" cy="2520280"/>
          </a:xfrm>
          <a:prstGeom prst="irregularSeal2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資質だけでは</a:t>
            </a:r>
            <a:endParaRPr kumimoji="1" lang="en-US" altLang="ja-JP" sz="2400" dirty="0" smtClean="0"/>
          </a:p>
          <a:p>
            <a:pPr algn="ctr"/>
            <a:r>
              <a:rPr lang="ja-JP" altLang="en-US" sz="2400" dirty="0" smtClean="0"/>
              <a:t>説明</a:t>
            </a:r>
            <a:endParaRPr lang="en-US" altLang="ja-JP" sz="2400" dirty="0" smtClean="0"/>
          </a:p>
          <a:p>
            <a:pPr algn="ctr"/>
            <a:r>
              <a:rPr lang="ja-JP" altLang="en-US" sz="2400" dirty="0" smtClean="0"/>
              <a:t>しきれない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074163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リーダーシップ研究の流れと伝統的リーダーシップ論</a:t>
            </a:r>
            <a:endParaRPr kumimoji="1" lang="ja-JP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0" y="1433066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kumimoji="1" lang="ja-JP" altLang="en-US" sz="2800" dirty="0" smtClean="0"/>
              <a:t>どのようなリーダーシップ行動が有効なのかは</a:t>
            </a:r>
            <a:endParaRPr kumimoji="1" lang="en-US" altLang="ja-JP" sz="2800" dirty="0" smtClean="0"/>
          </a:p>
          <a:p>
            <a:pPr>
              <a:buClr>
                <a:schemeClr val="accent2"/>
              </a:buClr>
            </a:pPr>
            <a:r>
              <a:rPr lang="ja-JP" altLang="en-US" sz="2800" dirty="0"/>
              <a:t>　 </a:t>
            </a:r>
            <a:r>
              <a:rPr kumimoji="1" lang="ja-JP" altLang="en-US" sz="2800" dirty="0" smtClean="0">
                <a:solidFill>
                  <a:srgbClr val="FF0000"/>
                </a:solidFill>
              </a:rPr>
              <a:t>リーダーの置かれた状況によって異なる</a:t>
            </a:r>
            <a:r>
              <a:rPr kumimoji="1" lang="ja-JP" altLang="en-US" sz="2800" dirty="0" smtClean="0"/>
              <a:t>のではないか？</a:t>
            </a:r>
            <a:endParaRPr kumimoji="1" lang="ja-JP" altLang="en-US" sz="2800" dirty="0"/>
          </a:p>
        </p:txBody>
      </p:sp>
      <p:sp>
        <p:nvSpPr>
          <p:cNvPr id="6" name="角丸四角形吹き出し 5"/>
          <p:cNvSpPr/>
          <p:nvPr/>
        </p:nvSpPr>
        <p:spPr>
          <a:xfrm>
            <a:off x="5652120" y="2780928"/>
            <a:ext cx="2952328" cy="1584176"/>
          </a:xfrm>
          <a:prstGeom prst="wedgeRoundRectCallout">
            <a:avLst>
              <a:gd name="adj1" fmla="val -29241"/>
              <a:gd name="adj2" fmla="val -77282"/>
              <a:gd name="adj3" fmla="val 1666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>
                <a:solidFill>
                  <a:schemeClr val="bg1"/>
                </a:solidFill>
              </a:rPr>
              <a:t>2</a:t>
            </a:r>
            <a:r>
              <a:rPr kumimoji="1" lang="ja-JP" altLang="en-US" sz="2400" dirty="0" smtClean="0">
                <a:solidFill>
                  <a:schemeClr val="bg1"/>
                </a:solidFill>
              </a:rPr>
              <a:t>次元で</a:t>
            </a:r>
            <a:endParaRPr kumimoji="1" lang="en-US" altLang="ja-JP" sz="2400" dirty="0" smtClean="0">
              <a:solidFill>
                <a:schemeClr val="bg1"/>
              </a:solidFill>
            </a:endParaRPr>
          </a:p>
          <a:p>
            <a:pPr algn="ctr"/>
            <a:r>
              <a:rPr kumimoji="1" lang="ja-JP" altLang="en-US" sz="2400" dirty="0" smtClean="0">
                <a:solidFill>
                  <a:schemeClr val="bg1"/>
                </a:solidFill>
              </a:rPr>
              <a:t>説明できたことは</a:t>
            </a:r>
            <a:endParaRPr kumimoji="1" lang="en-US" altLang="ja-JP" sz="2400" dirty="0" smtClean="0">
              <a:solidFill>
                <a:schemeClr val="bg1"/>
              </a:solidFill>
            </a:endParaRPr>
          </a:p>
          <a:p>
            <a:pPr algn="ctr"/>
            <a:r>
              <a:rPr lang="ja-JP" altLang="en-US" sz="2400" dirty="0">
                <a:solidFill>
                  <a:schemeClr val="bg1"/>
                </a:solidFill>
              </a:rPr>
              <a:t>強みと同時</a:t>
            </a:r>
            <a:r>
              <a:rPr lang="ja-JP" altLang="en-US" sz="2400" dirty="0" smtClean="0">
                <a:solidFill>
                  <a:schemeClr val="bg1"/>
                </a:solidFill>
              </a:rPr>
              <a:t>に</a:t>
            </a:r>
            <a:endParaRPr lang="en-US" altLang="ja-JP" sz="2400" dirty="0" smtClean="0">
              <a:solidFill>
                <a:schemeClr val="bg1"/>
              </a:solidFill>
            </a:endParaRPr>
          </a:p>
          <a:p>
            <a:pPr algn="ctr"/>
            <a:r>
              <a:rPr lang="ja-JP" altLang="en-US" sz="2400" dirty="0" smtClean="0">
                <a:solidFill>
                  <a:schemeClr val="bg1"/>
                </a:solidFill>
              </a:rPr>
              <a:t>弱みでもある</a:t>
            </a:r>
            <a:endParaRPr kumimoji="1" lang="ja-JP" altLang="en-US" sz="2400" dirty="0">
              <a:solidFill>
                <a:schemeClr val="bg1"/>
              </a:solidFill>
            </a:endParaRPr>
          </a:p>
        </p:txBody>
      </p:sp>
      <p:grpSp>
        <p:nvGrpSpPr>
          <p:cNvPr id="9" name="グループ化 8"/>
          <p:cNvGrpSpPr/>
          <p:nvPr/>
        </p:nvGrpSpPr>
        <p:grpSpPr>
          <a:xfrm>
            <a:off x="179512" y="4653136"/>
            <a:ext cx="8640960" cy="1422157"/>
            <a:chOff x="107504" y="2078851"/>
            <a:chExt cx="5904656" cy="1134125"/>
          </a:xfrm>
        </p:grpSpPr>
        <p:sp>
          <p:nvSpPr>
            <p:cNvPr id="7" name="右矢印 6"/>
            <p:cNvSpPr/>
            <p:nvPr/>
          </p:nvSpPr>
          <p:spPr>
            <a:xfrm>
              <a:off x="107504" y="2204864"/>
              <a:ext cx="792088" cy="864096"/>
            </a:xfrm>
            <a:prstGeom prst="rightArrow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800" dirty="0"/>
            </a:p>
          </p:txBody>
        </p:sp>
        <p:sp>
          <p:nvSpPr>
            <p:cNvPr id="8" name="正方形/長方形 7"/>
            <p:cNvSpPr/>
            <p:nvPr/>
          </p:nvSpPr>
          <p:spPr>
            <a:xfrm>
              <a:off x="1043608" y="2078851"/>
              <a:ext cx="4968552" cy="1134125"/>
            </a:xfrm>
            <a:prstGeom prst="rect">
              <a:avLst/>
            </a:prstGeom>
            <a:noFill/>
            <a:ln w="762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4800" dirty="0" smtClean="0">
                  <a:solidFill>
                    <a:schemeClr val="tx1"/>
                  </a:solidFill>
                </a:rPr>
                <a:t>コンティンジェンシー理論</a:t>
              </a:r>
              <a:endParaRPr kumimoji="1" lang="ja-JP" altLang="en-US" sz="48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54506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変革型リーダーシップ</a:t>
            </a:r>
            <a:endParaRPr kumimoji="1" lang="ja-JP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-4121" y="1133352"/>
            <a:ext cx="8136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solidFill>
                  <a:schemeClr val="accent6"/>
                </a:solidFill>
              </a:rPr>
              <a:t>▼</a:t>
            </a:r>
            <a:r>
              <a:rPr kumimoji="1" lang="ja-JP" altLang="en-US" sz="3200" dirty="0" smtClean="0"/>
              <a:t>変革型リーダーシップの次元</a:t>
            </a:r>
            <a:endParaRPr kumimoji="1" lang="ja-JP" altLang="en-US" sz="3200" dirty="0"/>
          </a:p>
        </p:txBody>
      </p:sp>
      <p:sp>
        <p:nvSpPr>
          <p:cNvPr id="4" name="正方形/長方形 3"/>
          <p:cNvSpPr/>
          <p:nvPr/>
        </p:nvSpPr>
        <p:spPr>
          <a:xfrm>
            <a:off x="252509" y="1718127"/>
            <a:ext cx="8640960" cy="3655089"/>
          </a:xfrm>
          <a:prstGeom prst="rect">
            <a:avLst/>
          </a:prstGeom>
          <a:noFill/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3200" dirty="0" smtClean="0">
                <a:solidFill>
                  <a:schemeClr val="tx1"/>
                </a:solidFill>
              </a:rPr>
              <a:t>変革型リーダーシップの特徴</a:t>
            </a:r>
            <a:endParaRPr kumimoji="1" lang="en-US" altLang="ja-JP" sz="3200" dirty="0" smtClean="0">
              <a:solidFill>
                <a:schemeClr val="tx1"/>
              </a:solidFill>
            </a:endParaRP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l"/>
            </a:pPr>
            <a:r>
              <a:rPr lang="ja-JP" altLang="en-US" sz="2800" dirty="0" smtClean="0">
                <a:solidFill>
                  <a:schemeClr val="tx1"/>
                </a:solidFill>
              </a:rPr>
              <a:t>戦略的ビジョンの浸透</a:t>
            </a:r>
            <a:endParaRPr lang="en-US" altLang="ja-JP" sz="2800" dirty="0" smtClean="0">
              <a:solidFill>
                <a:schemeClr val="tx1"/>
              </a:solidFill>
            </a:endParaRP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l"/>
            </a:pPr>
            <a:r>
              <a:rPr kumimoji="1" lang="ja-JP" altLang="en-US" sz="2800" dirty="0">
                <a:solidFill>
                  <a:schemeClr val="tx1"/>
                </a:solidFill>
              </a:rPr>
              <a:t>環境</a:t>
            </a:r>
            <a:r>
              <a:rPr kumimoji="1" lang="ja-JP" altLang="en-US" sz="2800" dirty="0" smtClean="0">
                <a:solidFill>
                  <a:schemeClr val="tx1"/>
                </a:solidFill>
              </a:rPr>
              <a:t>探査・理由づけ</a:t>
            </a:r>
            <a:endParaRPr kumimoji="1" lang="en-US" altLang="ja-JP" sz="2800" dirty="0" smtClean="0">
              <a:solidFill>
                <a:schemeClr val="tx1"/>
              </a:solidFill>
            </a:endParaRP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l"/>
            </a:pPr>
            <a:r>
              <a:rPr lang="ja-JP" altLang="en-US" sz="2800" dirty="0">
                <a:solidFill>
                  <a:schemeClr val="tx1"/>
                </a:solidFill>
              </a:rPr>
              <a:t>実験的試行</a:t>
            </a:r>
            <a:r>
              <a:rPr lang="ja-JP" altLang="en-US" sz="2800" dirty="0" smtClean="0">
                <a:solidFill>
                  <a:schemeClr val="tx1"/>
                </a:solidFill>
              </a:rPr>
              <a:t>の促進</a:t>
            </a:r>
            <a:endParaRPr lang="en-US" altLang="ja-JP" sz="2800" dirty="0" smtClean="0">
              <a:solidFill>
                <a:schemeClr val="tx1"/>
              </a:solidFill>
            </a:endParaRP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l"/>
            </a:pPr>
            <a:r>
              <a:rPr kumimoji="1" lang="ja-JP" altLang="en-US" sz="2800" dirty="0">
                <a:solidFill>
                  <a:schemeClr val="tx1"/>
                </a:solidFill>
              </a:rPr>
              <a:t>実施時</a:t>
            </a:r>
            <a:r>
              <a:rPr kumimoji="1" lang="ja-JP" altLang="en-US" sz="2800" dirty="0" smtClean="0">
                <a:solidFill>
                  <a:schemeClr val="tx1"/>
                </a:solidFill>
              </a:rPr>
              <a:t>の極限追求・持続</a:t>
            </a:r>
            <a:endParaRPr kumimoji="1" lang="en-US" altLang="ja-JP" sz="2800" dirty="0" smtClean="0">
              <a:solidFill>
                <a:schemeClr val="tx1"/>
              </a:solidFill>
            </a:endParaRP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l"/>
            </a:pPr>
            <a:r>
              <a:rPr lang="ja-JP" altLang="en-US" sz="2800" dirty="0">
                <a:solidFill>
                  <a:schemeClr val="tx1"/>
                </a:solidFill>
              </a:rPr>
              <a:t>フォロワー</a:t>
            </a:r>
            <a:r>
              <a:rPr lang="ja-JP" altLang="en-US" sz="2800" dirty="0" smtClean="0">
                <a:solidFill>
                  <a:schemeClr val="tx1"/>
                </a:solidFill>
              </a:rPr>
              <a:t>の成長・育成</a:t>
            </a:r>
            <a:endParaRPr lang="en-US" altLang="ja-JP" sz="2800" dirty="0" smtClean="0">
              <a:solidFill>
                <a:schemeClr val="tx1"/>
              </a:solidFill>
            </a:endParaRPr>
          </a:p>
          <a:p>
            <a:pPr marL="457200" indent="-457200">
              <a:buClr>
                <a:schemeClr val="accent6"/>
              </a:buClr>
              <a:buFont typeface="Wingdings" panose="05000000000000000000" pitchFamily="2" charset="2"/>
              <a:buChar char="l"/>
            </a:pPr>
            <a:r>
              <a:rPr kumimoji="1" lang="ja-JP" altLang="en-US" sz="2800" dirty="0" smtClean="0">
                <a:solidFill>
                  <a:schemeClr val="tx1"/>
                </a:solidFill>
              </a:rPr>
              <a:t>コミュニケーションづくりとネットワークづくり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284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変革型リーダーシップ</a:t>
            </a:r>
            <a:endParaRPr kumimoji="1" lang="ja-JP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-4121" y="1133352"/>
            <a:ext cx="8136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solidFill>
                  <a:schemeClr val="accent6"/>
                </a:solidFill>
              </a:rPr>
              <a:t>▼</a:t>
            </a:r>
            <a:r>
              <a:rPr kumimoji="1" lang="ja-JP" altLang="en-US" sz="3200" dirty="0" smtClean="0"/>
              <a:t>すごいリーダーとできるマネジャー</a:t>
            </a:r>
            <a:endParaRPr kumimoji="1" lang="ja-JP" altLang="en-US" sz="32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97768" y="1718127"/>
            <a:ext cx="912676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kumimoji="1" lang="ja-JP" altLang="en-US" sz="2800" dirty="0" smtClean="0"/>
              <a:t>変革を</a:t>
            </a:r>
            <a:r>
              <a:rPr lang="ja-JP" altLang="en-US" sz="2800" dirty="0" smtClean="0"/>
              <a:t>目指すリーダーシップは「組織」に無頓着</a:t>
            </a:r>
            <a:endParaRPr lang="en-US" altLang="ja-JP" sz="2800" dirty="0" smtClean="0"/>
          </a:p>
          <a:p>
            <a:pPr>
              <a:buClr>
                <a:schemeClr val="accent6"/>
              </a:buClr>
            </a:pPr>
            <a:r>
              <a:rPr kumimoji="1" lang="ja-JP" altLang="en-US" sz="2800" dirty="0" smtClean="0">
                <a:solidFill>
                  <a:srgbClr val="FF0000"/>
                </a:solidFill>
              </a:rPr>
              <a:t>　→</a:t>
            </a:r>
            <a:r>
              <a:rPr kumimoji="1" lang="ja-JP" altLang="en-US" sz="2800" dirty="0" smtClean="0"/>
              <a:t>「</a:t>
            </a:r>
            <a:r>
              <a:rPr kumimoji="1" lang="ja-JP" altLang="en-US" sz="2800" dirty="0" smtClean="0">
                <a:solidFill>
                  <a:srgbClr val="FF0000"/>
                </a:solidFill>
              </a:rPr>
              <a:t>堅実なマネジャー</a:t>
            </a:r>
            <a:r>
              <a:rPr kumimoji="1" lang="ja-JP" altLang="en-US" sz="2800" dirty="0" smtClean="0"/>
              <a:t>」が目配りしている．</a:t>
            </a:r>
            <a:endParaRPr kumimoji="1" lang="en-US" altLang="ja-JP" sz="2800" dirty="0" smtClean="0"/>
          </a:p>
          <a:p>
            <a:pPr marL="457200" indent="-457200">
              <a:buClr>
                <a:schemeClr val="accent6"/>
              </a:buClr>
              <a:buFont typeface="Arial" panose="020B0604020202020204" pitchFamily="34" charset="0"/>
              <a:buChar char="•"/>
            </a:pPr>
            <a:endParaRPr lang="en-US" altLang="ja-JP" sz="2800" dirty="0">
              <a:solidFill>
                <a:srgbClr val="FF0000"/>
              </a:solidFill>
            </a:endParaRPr>
          </a:p>
          <a:p>
            <a:pPr marL="457200" indent="-457200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kumimoji="1" lang="ja-JP" altLang="en-US" sz="2800" dirty="0" smtClean="0"/>
              <a:t>「すごいリーダー」：エモーションに満ち溢れている</a:t>
            </a:r>
            <a:endParaRPr kumimoji="1" lang="en-US" altLang="ja-JP" sz="2800" dirty="0" smtClean="0"/>
          </a:p>
          <a:p>
            <a:pPr marL="457200" indent="-457200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ja-JP" altLang="en-US" sz="2800" dirty="0" smtClean="0"/>
              <a:t>「できるマネジャー」：細部の抜けや詰めの甘さをフォロー</a:t>
            </a:r>
            <a:endParaRPr kumimoji="1" lang="ja-JP" altLang="en-US" sz="2800" dirty="0"/>
          </a:p>
        </p:txBody>
      </p:sp>
      <p:sp>
        <p:nvSpPr>
          <p:cNvPr id="7" name="角丸四角形吹き出し 6"/>
          <p:cNvSpPr/>
          <p:nvPr/>
        </p:nvSpPr>
        <p:spPr>
          <a:xfrm>
            <a:off x="4860032" y="4365104"/>
            <a:ext cx="4032448" cy="1944216"/>
          </a:xfrm>
          <a:prstGeom prst="wedgeRoundRectCallout">
            <a:avLst>
              <a:gd name="adj1" fmla="val -29833"/>
              <a:gd name="adj2" fmla="val -68396"/>
              <a:gd name="adj3" fmla="val 1666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bg1"/>
                </a:solidFill>
              </a:rPr>
              <a:t>変革を安定させるには</a:t>
            </a:r>
            <a:endParaRPr kumimoji="1" lang="en-US" altLang="ja-JP" sz="2800" dirty="0" smtClean="0">
              <a:solidFill>
                <a:schemeClr val="bg1"/>
              </a:solidFill>
            </a:endParaRPr>
          </a:p>
          <a:p>
            <a:pPr algn="ctr"/>
            <a:r>
              <a:rPr kumimoji="1" lang="ja-JP" altLang="en-US" sz="2800" dirty="0" smtClean="0">
                <a:solidFill>
                  <a:schemeClr val="bg1"/>
                </a:solidFill>
              </a:rPr>
              <a:t>両方必要！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055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制度的リーダーシップ</a:t>
            </a:r>
            <a:endParaRPr kumimoji="1" lang="ja-JP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0" y="1125617"/>
            <a:ext cx="9144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chemeClr val="accent3"/>
              </a:buClr>
              <a:buFont typeface="Wingdings" panose="05000000000000000000" pitchFamily="2" charset="2"/>
              <a:buChar char="l"/>
            </a:pPr>
            <a:r>
              <a:rPr kumimoji="1" lang="en-US" altLang="ja-JP" sz="2800" dirty="0" smtClean="0"/>
              <a:t>P.</a:t>
            </a:r>
            <a:r>
              <a:rPr kumimoji="1" lang="ja-JP" altLang="en-US" sz="2800" dirty="0" smtClean="0"/>
              <a:t>セルズニック：</a:t>
            </a:r>
            <a:r>
              <a:rPr kumimoji="1" lang="ja-JP" altLang="en-US" sz="2400" dirty="0" smtClean="0"/>
              <a:t>組織</a:t>
            </a:r>
            <a:r>
              <a:rPr kumimoji="1" lang="ja-JP" altLang="en-US" sz="2400" dirty="0" smtClean="0">
                <a:solidFill>
                  <a:srgbClr val="FF0000"/>
                </a:solidFill>
              </a:rPr>
              <a:t>→</a:t>
            </a:r>
            <a:r>
              <a:rPr kumimoji="1" lang="ja-JP" altLang="en-US" sz="2400" dirty="0" smtClean="0"/>
              <a:t>「マネジメントの仕組み」</a:t>
            </a:r>
            <a:endParaRPr kumimoji="1" lang="en-US" altLang="ja-JP" sz="2400" dirty="0" smtClean="0"/>
          </a:p>
          <a:p>
            <a:pPr>
              <a:buClr>
                <a:schemeClr val="accent3"/>
              </a:buClr>
            </a:pPr>
            <a:r>
              <a:rPr lang="ja-JP" altLang="en-US" sz="2400" dirty="0"/>
              <a:t>　</a:t>
            </a:r>
            <a:r>
              <a:rPr lang="ja-JP" altLang="en-US" sz="2400" dirty="0" smtClean="0"/>
              <a:t>　　　　　　　　　　  　　制度</a:t>
            </a:r>
            <a:r>
              <a:rPr lang="ja-JP" altLang="en-US" sz="2400" dirty="0" smtClean="0">
                <a:solidFill>
                  <a:srgbClr val="FF0000"/>
                </a:solidFill>
              </a:rPr>
              <a:t>→</a:t>
            </a:r>
            <a:r>
              <a:rPr lang="ja-JP" altLang="en-US" sz="2400" dirty="0" smtClean="0"/>
              <a:t>「トップ・リーダーシップのビジョンを　　　</a:t>
            </a:r>
            <a:endParaRPr lang="en-US" altLang="ja-JP" sz="2400" dirty="0" smtClean="0"/>
          </a:p>
          <a:p>
            <a:pPr>
              <a:buClr>
                <a:schemeClr val="accent3"/>
              </a:buClr>
            </a:pPr>
            <a:r>
              <a:rPr lang="ja-JP" altLang="en-US" sz="2400" dirty="0"/>
              <a:t>　</a:t>
            </a:r>
            <a:r>
              <a:rPr lang="ja-JP" altLang="en-US" sz="2400" dirty="0" smtClean="0"/>
              <a:t>　　　　　　　　　　　　　　  　　　体現した生き生きした運動体」</a:t>
            </a:r>
            <a:endParaRPr lang="en-US" altLang="ja-JP" sz="2400" dirty="0" smtClean="0"/>
          </a:p>
          <a:p>
            <a:pPr>
              <a:buClr>
                <a:schemeClr val="accent3"/>
              </a:buClr>
            </a:pPr>
            <a:endParaRPr lang="en-US" altLang="ja-JP" sz="2400" dirty="0" smtClean="0"/>
          </a:p>
          <a:p>
            <a:pPr marL="457200" indent="-457200">
              <a:buClr>
                <a:schemeClr val="accent3"/>
              </a:buClr>
              <a:buFont typeface="Wingdings" panose="05000000000000000000" pitchFamily="2" charset="2"/>
              <a:buChar char="l"/>
            </a:pPr>
            <a:r>
              <a:rPr kumimoji="1" lang="ja-JP" altLang="en-US" sz="2800" dirty="0"/>
              <a:t>制度的リーダーシップ</a:t>
            </a:r>
            <a:r>
              <a:rPr kumimoji="1" lang="ja-JP" altLang="en-US" sz="2800" dirty="0" smtClean="0"/>
              <a:t>の課題</a:t>
            </a:r>
            <a:endParaRPr kumimoji="1" lang="en-US" altLang="ja-JP" sz="2800" dirty="0" smtClean="0"/>
          </a:p>
        </p:txBody>
      </p:sp>
      <p:sp>
        <p:nvSpPr>
          <p:cNvPr id="5" name="正方形/長方形 4"/>
          <p:cNvSpPr/>
          <p:nvPr/>
        </p:nvSpPr>
        <p:spPr>
          <a:xfrm>
            <a:off x="503548" y="3187720"/>
            <a:ext cx="8136904" cy="2698844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Clr>
                <a:schemeClr val="accent3"/>
              </a:buClr>
              <a:buFont typeface="+mj-lt"/>
              <a:buAutoNum type="arabicPeriod"/>
            </a:pPr>
            <a:r>
              <a:rPr kumimoji="1" lang="ja-JP" altLang="en-US" sz="2400" dirty="0" smtClean="0">
                <a:solidFill>
                  <a:schemeClr val="tx1"/>
                </a:solidFill>
              </a:rPr>
              <a:t>制度の使命と役割</a:t>
            </a:r>
            <a:r>
              <a:rPr lang="ja-JP" altLang="en-US" sz="2400" dirty="0" smtClean="0">
                <a:solidFill>
                  <a:schemeClr val="tx1"/>
                </a:solidFill>
              </a:rPr>
              <a:t>の設定</a:t>
            </a:r>
            <a:r>
              <a:rPr lang="ja-JP" altLang="en-US" sz="2400" dirty="0" smtClean="0">
                <a:solidFill>
                  <a:srgbClr val="FF0000"/>
                </a:solidFill>
              </a:rPr>
              <a:t>→</a:t>
            </a:r>
            <a:r>
              <a:rPr lang="ja-JP" altLang="en-US" sz="2400" dirty="0" smtClean="0">
                <a:solidFill>
                  <a:schemeClr val="tx1"/>
                </a:solidFill>
              </a:rPr>
              <a:t>組織内部の多様な人々と接触</a:t>
            </a:r>
            <a:endParaRPr lang="en-US" altLang="ja-JP" sz="2400" dirty="0" smtClean="0">
              <a:solidFill>
                <a:schemeClr val="tx1"/>
              </a:solidFill>
            </a:endParaRPr>
          </a:p>
          <a:p>
            <a:pPr marL="342900" indent="-342900">
              <a:buClr>
                <a:schemeClr val="accent3"/>
              </a:buClr>
              <a:buFont typeface="+mj-lt"/>
              <a:buAutoNum type="arabicPeriod"/>
            </a:pPr>
            <a:r>
              <a:rPr kumimoji="1" lang="ja-JP" altLang="en-US" sz="2400" dirty="0">
                <a:solidFill>
                  <a:schemeClr val="tx1"/>
                </a:solidFill>
              </a:rPr>
              <a:t>制度に</a:t>
            </a:r>
            <a:r>
              <a:rPr kumimoji="1" lang="ja-JP" altLang="en-US" sz="2400" dirty="0" smtClean="0">
                <a:solidFill>
                  <a:schemeClr val="tx1"/>
                </a:solidFill>
              </a:rPr>
              <a:t>よる目的の体現</a:t>
            </a:r>
            <a:r>
              <a:rPr kumimoji="1" lang="ja-JP" altLang="en-US" sz="2400" dirty="0" smtClean="0">
                <a:solidFill>
                  <a:srgbClr val="FF0000"/>
                </a:solidFill>
              </a:rPr>
              <a:t>→</a:t>
            </a:r>
            <a:r>
              <a:rPr kumimoji="1" lang="ja-JP" altLang="en-US" sz="2400" dirty="0" smtClean="0">
                <a:solidFill>
                  <a:schemeClr val="tx1"/>
                </a:solidFill>
              </a:rPr>
              <a:t>社風や組織文化を築くことも含む</a:t>
            </a:r>
            <a:endParaRPr kumimoji="1" lang="en-US" altLang="ja-JP" sz="2400" dirty="0" smtClean="0">
              <a:solidFill>
                <a:schemeClr val="tx1"/>
              </a:solidFill>
            </a:endParaRPr>
          </a:p>
          <a:p>
            <a:pPr marL="342900" indent="-342900">
              <a:buClr>
                <a:schemeClr val="accent3"/>
              </a:buClr>
              <a:buFont typeface="+mj-lt"/>
              <a:buAutoNum type="arabicPeriod"/>
            </a:pPr>
            <a:r>
              <a:rPr lang="ja-JP" altLang="en-US" sz="2400" dirty="0">
                <a:solidFill>
                  <a:schemeClr val="tx1"/>
                </a:solidFill>
              </a:rPr>
              <a:t>制度</a:t>
            </a:r>
            <a:r>
              <a:rPr lang="ja-JP" altLang="en-US" sz="2400" dirty="0" smtClean="0">
                <a:solidFill>
                  <a:schemeClr val="tx1"/>
                </a:solidFill>
              </a:rPr>
              <a:t>の一貫性</a:t>
            </a:r>
            <a:r>
              <a:rPr lang="en-US" altLang="ja-JP" sz="2400" dirty="0" smtClean="0">
                <a:solidFill>
                  <a:schemeClr val="tx1"/>
                </a:solidFill>
              </a:rPr>
              <a:t>(</a:t>
            </a:r>
            <a:r>
              <a:rPr lang="ja-JP" altLang="en-US" sz="2400" dirty="0" smtClean="0">
                <a:solidFill>
                  <a:schemeClr val="tx1"/>
                </a:solidFill>
              </a:rPr>
              <a:t>統合性</a:t>
            </a:r>
            <a:r>
              <a:rPr lang="en-US" altLang="ja-JP" sz="2400" dirty="0" smtClean="0">
                <a:solidFill>
                  <a:schemeClr val="tx1"/>
                </a:solidFill>
              </a:rPr>
              <a:t>)</a:t>
            </a:r>
            <a:r>
              <a:rPr lang="ja-JP" altLang="en-US" sz="2400" dirty="0" smtClean="0">
                <a:solidFill>
                  <a:srgbClr val="FF0000"/>
                </a:solidFill>
              </a:rPr>
              <a:t>→</a:t>
            </a:r>
            <a:r>
              <a:rPr lang="ja-JP" altLang="en-US" sz="2400" dirty="0" smtClean="0">
                <a:solidFill>
                  <a:schemeClr val="tx1"/>
                </a:solidFill>
              </a:rPr>
              <a:t>「制度の存続とは価値と独自性を　　　　　　　　　</a:t>
            </a:r>
            <a:endParaRPr lang="en-US" altLang="ja-JP" sz="2400" dirty="0" smtClean="0">
              <a:solidFill>
                <a:schemeClr val="tx1"/>
              </a:solidFill>
            </a:endParaRPr>
          </a:p>
          <a:p>
            <a:pPr>
              <a:buClr>
                <a:schemeClr val="accent3"/>
              </a:buClr>
            </a:pPr>
            <a:r>
              <a:rPr lang="ja-JP" altLang="en-US" sz="2400" dirty="0" smtClean="0">
                <a:solidFill>
                  <a:schemeClr val="tx1"/>
                </a:solidFill>
              </a:rPr>
              <a:t>　  </a:t>
            </a:r>
            <a:r>
              <a:rPr lang="ja-JP" altLang="en-US" sz="2400" dirty="0">
                <a:solidFill>
                  <a:schemeClr val="tx1"/>
                </a:solidFill>
              </a:rPr>
              <a:t>　</a:t>
            </a:r>
            <a:r>
              <a:rPr lang="ja-JP" altLang="en-US" sz="2400" dirty="0" smtClean="0">
                <a:solidFill>
                  <a:schemeClr val="tx1"/>
                </a:solidFill>
              </a:rPr>
              <a:t>　　　　　　　　　　　　　　　  維持することである」</a:t>
            </a:r>
            <a:endParaRPr lang="en-US" altLang="ja-JP" sz="2400" dirty="0" smtClean="0">
              <a:solidFill>
                <a:schemeClr val="tx1"/>
              </a:solidFill>
            </a:endParaRPr>
          </a:p>
          <a:p>
            <a:pPr marL="457200" indent="-457200">
              <a:buClr>
                <a:schemeClr val="accent3"/>
              </a:buClr>
              <a:buFont typeface="+mj-lt"/>
              <a:buAutoNum type="arabicPeriod" startAt="4"/>
            </a:pPr>
            <a:r>
              <a:rPr lang="ja-JP" altLang="en-US" sz="2400" dirty="0">
                <a:solidFill>
                  <a:schemeClr val="tx1"/>
                </a:solidFill>
              </a:rPr>
              <a:t>内部</a:t>
            </a:r>
            <a:r>
              <a:rPr lang="ja-JP" altLang="en-US" sz="2400" dirty="0" smtClean="0">
                <a:solidFill>
                  <a:schemeClr val="tx1"/>
                </a:solidFill>
              </a:rPr>
              <a:t>葛藤</a:t>
            </a:r>
            <a:r>
              <a:rPr lang="en-US" altLang="ja-JP" sz="2400" dirty="0" smtClean="0">
                <a:solidFill>
                  <a:schemeClr val="tx1"/>
                </a:solidFill>
              </a:rPr>
              <a:t>(</a:t>
            </a:r>
            <a:r>
              <a:rPr lang="ja-JP" altLang="en-US" sz="2400" dirty="0" smtClean="0">
                <a:solidFill>
                  <a:schemeClr val="tx1"/>
                </a:solidFill>
              </a:rPr>
              <a:t>対立</a:t>
            </a:r>
            <a:r>
              <a:rPr lang="en-US" altLang="ja-JP" sz="2400" dirty="0" smtClean="0">
                <a:solidFill>
                  <a:schemeClr val="tx1"/>
                </a:solidFill>
              </a:rPr>
              <a:t>)</a:t>
            </a:r>
            <a:r>
              <a:rPr lang="ja-JP" altLang="en-US" sz="2400" dirty="0" smtClean="0">
                <a:solidFill>
                  <a:srgbClr val="FF0000"/>
                </a:solidFill>
              </a:rPr>
              <a:t>→</a:t>
            </a:r>
            <a:r>
              <a:rPr lang="ja-JP" altLang="en-US" sz="2400" dirty="0" smtClean="0">
                <a:solidFill>
                  <a:schemeClr val="tx1"/>
                </a:solidFill>
              </a:rPr>
              <a:t>多様な人々の間に生まれる対立をうまく</a:t>
            </a:r>
            <a:endParaRPr lang="en-US" altLang="ja-JP" sz="2400" dirty="0" smtClean="0">
              <a:solidFill>
                <a:schemeClr val="tx1"/>
              </a:solidFill>
            </a:endParaRPr>
          </a:p>
          <a:p>
            <a:pPr>
              <a:buClr>
                <a:schemeClr val="accent3"/>
              </a:buClr>
            </a:pPr>
            <a:r>
              <a:rPr lang="ja-JP" altLang="en-US" sz="2400" dirty="0">
                <a:solidFill>
                  <a:schemeClr val="tx1"/>
                </a:solidFill>
              </a:rPr>
              <a:t>　</a:t>
            </a:r>
            <a:r>
              <a:rPr lang="ja-JP" altLang="en-US" sz="2400" dirty="0" smtClean="0">
                <a:solidFill>
                  <a:schemeClr val="tx1"/>
                </a:solidFill>
              </a:rPr>
              <a:t>　　　　　　　　　　　　  扱う</a:t>
            </a:r>
            <a:endParaRPr lang="en-US" altLang="ja-JP" sz="24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729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組織における管理職の日常行動とその役割</a:t>
            </a:r>
            <a:endParaRPr kumimoji="1" lang="ja-JP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0" y="1125617"/>
            <a:ext cx="9144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chemeClr val="accent5"/>
              </a:buClr>
              <a:buFont typeface="Wingdings" panose="05000000000000000000" pitchFamily="2" charset="2"/>
              <a:buChar char="l"/>
            </a:pPr>
            <a:r>
              <a:rPr kumimoji="1" lang="ja-JP" altLang="en-US" sz="2800" dirty="0" smtClean="0"/>
              <a:t>管理者の日常行動について</a:t>
            </a:r>
            <a:endParaRPr kumimoji="1" lang="en-US" altLang="ja-JP" sz="2800" dirty="0" smtClean="0"/>
          </a:p>
          <a:p>
            <a:pPr>
              <a:buClr>
                <a:schemeClr val="accent5"/>
              </a:buClr>
            </a:pPr>
            <a:r>
              <a:rPr lang="ja-JP" altLang="en-US" sz="2800" dirty="0"/>
              <a:t>　</a:t>
            </a:r>
            <a:r>
              <a:rPr lang="ja-JP" altLang="en-US" sz="2800" dirty="0" smtClean="0"/>
              <a:t>　管理の任にある人々の日常行動は</a:t>
            </a:r>
            <a:r>
              <a:rPr lang="ja-JP" altLang="en-US" sz="2800" dirty="0" smtClean="0">
                <a:solidFill>
                  <a:srgbClr val="FF0000"/>
                </a:solidFill>
              </a:rPr>
              <a:t>断片化</a:t>
            </a:r>
            <a:r>
              <a:rPr lang="ja-JP" altLang="en-US" sz="2800" dirty="0" smtClean="0"/>
              <a:t>されている</a:t>
            </a:r>
            <a:endParaRPr lang="en-US" altLang="ja-JP" sz="2800" dirty="0" smtClean="0"/>
          </a:p>
          <a:p>
            <a:pPr>
              <a:buClr>
                <a:schemeClr val="accent5"/>
              </a:buClr>
            </a:pPr>
            <a:endParaRPr lang="en-US" altLang="ja-JP" sz="2800" dirty="0" smtClean="0"/>
          </a:p>
          <a:p>
            <a:pPr marL="457200" indent="-457200">
              <a:buClr>
                <a:schemeClr val="accent5"/>
              </a:buClr>
              <a:buFont typeface="Wingdings" panose="05000000000000000000" pitchFamily="2" charset="2"/>
              <a:buChar char="l"/>
            </a:pPr>
            <a:r>
              <a:rPr lang="ja-JP" altLang="en-US" sz="2800" dirty="0" smtClean="0"/>
              <a:t>ミンツバーグの研究</a:t>
            </a:r>
            <a:endParaRPr lang="en-US" altLang="ja-JP" sz="2800" dirty="0" smtClean="0"/>
          </a:p>
          <a:p>
            <a:pPr>
              <a:buClr>
                <a:schemeClr val="accent5"/>
              </a:buClr>
            </a:pPr>
            <a:r>
              <a:rPr kumimoji="1" lang="ja-JP" altLang="en-US" sz="2800" dirty="0"/>
              <a:t>　</a:t>
            </a:r>
            <a:r>
              <a:rPr kumimoji="1" lang="ja-JP" altLang="en-US" sz="2800" dirty="0" smtClean="0"/>
              <a:t>　チーフ・エグゼクティブの諸活動の半分は</a:t>
            </a:r>
            <a:r>
              <a:rPr kumimoji="1" lang="ja-JP" altLang="en-US" sz="2800" dirty="0" smtClean="0">
                <a:solidFill>
                  <a:srgbClr val="FF0000"/>
                </a:solidFill>
              </a:rPr>
              <a:t>９分と続かない</a:t>
            </a:r>
            <a:endParaRPr kumimoji="1" lang="en-US" altLang="ja-JP" sz="2800" dirty="0" smtClean="0">
              <a:solidFill>
                <a:srgbClr val="FF0000"/>
              </a:solidFill>
            </a:endParaRPr>
          </a:p>
          <a:p>
            <a:pPr>
              <a:buClr>
                <a:schemeClr val="accent5"/>
              </a:buClr>
            </a:pPr>
            <a:r>
              <a:rPr lang="ja-JP" altLang="en-US" sz="2800" dirty="0"/>
              <a:t>　</a:t>
            </a:r>
            <a:r>
              <a:rPr lang="ja-JP" altLang="en-US" sz="2800" dirty="0" smtClean="0"/>
              <a:t>　彼らが中断なしに半時間にわたって仕事するのは</a:t>
            </a:r>
            <a:r>
              <a:rPr lang="ja-JP" altLang="en-US" sz="2800" dirty="0" smtClean="0">
                <a:solidFill>
                  <a:srgbClr val="FF0000"/>
                </a:solidFill>
              </a:rPr>
              <a:t>２日に　</a:t>
            </a:r>
            <a:endParaRPr lang="en-US" altLang="ja-JP" sz="2800" dirty="0" smtClean="0">
              <a:solidFill>
                <a:srgbClr val="FF0000"/>
              </a:solidFill>
            </a:endParaRPr>
          </a:p>
          <a:p>
            <a:pPr>
              <a:buClr>
                <a:schemeClr val="accent5"/>
              </a:buClr>
            </a:pPr>
            <a:r>
              <a:rPr lang="ja-JP" altLang="en-US" sz="2800" dirty="0">
                <a:solidFill>
                  <a:srgbClr val="FF0000"/>
                </a:solidFill>
              </a:rPr>
              <a:t>　</a:t>
            </a:r>
            <a:r>
              <a:rPr lang="ja-JP" altLang="en-US" sz="2800" dirty="0" smtClean="0">
                <a:solidFill>
                  <a:srgbClr val="FF0000"/>
                </a:solidFill>
              </a:rPr>
              <a:t>　１回程度</a:t>
            </a:r>
            <a:r>
              <a:rPr lang="ja-JP" altLang="en-US" sz="2800" dirty="0" smtClean="0"/>
              <a:t>しかない</a:t>
            </a:r>
            <a:endParaRPr lang="en-US" altLang="ja-JP" sz="2800" dirty="0" smtClean="0"/>
          </a:p>
          <a:p>
            <a:pPr>
              <a:buClr>
                <a:schemeClr val="accent5"/>
              </a:buClr>
            </a:pPr>
            <a:r>
              <a:rPr kumimoji="1" lang="ja-JP" altLang="en-US" sz="2800" dirty="0"/>
              <a:t>　</a:t>
            </a:r>
            <a:r>
              <a:rPr kumimoji="1" lang="ja-JP" altLang="en-US" sz="2800" dirty="0" smtClean="0"/>
              <a:t>　彼らの口頭での接触は</a:t>
            </a:r>
            <a:r>
              <a:rPr kumimoji="1" lang="en-US" altLang="ja-JP" sz="2800" dirty="0" smtClean="0">
                <a:solidFill>
                  <a:srgbClr val="FF0000"/>
                </a:solidFill>
              </a:rPr>
              <a:t>93%</a:t>
            </a:r>
            <a:r>
              <a:rPr kumimoji="1" lang="ja-JP" altLang="en-US" sz="2800" dirty="0" smtClean="0"/>
              <a:t>がアドホックに行われていた</a:t>
            </a:r>
            <a:endParaRPr kumimoji="1" lang="en-US" altLang="ja-JP" sz="2800" dirty="0" smtClean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0" y="5085184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chemeClr val="accent5"/>
              </a:buClr>
              <a:buFont typeface="Wingdings" panose="05000000000000000000" pitchFamily="2" charset="2"/>
              <a:buChar char="l"/>
            </a:pPr>
            <a:r>
              <a:rPr kumimoji="1" lang="ja-JP" altLang="en-US" sz="2800" u="sng" dirty="0" smtClean="0"/>
              <a:t>このよう</a:t>
            </a:r>
            <a:r>
              <a:rPr lang="ja-JP" altLang="en-US" sz="2800" u="sng" dirty="0" smtClean="0"/>
              <a:t>な断片化は不可欠なものである</a:t>
            </a:r>
            <a:endParaRPr lang="en-US" altLang="ja-JP" sz="2800" u="sng" dirty="0" smtClean="0"/>
          </a:p>
          <a:p>
            <a:pPr>
              <a:buClr>
                <a:schemeClr val="accent5"/>
              </a:buClr>
            </a:pPr>
            <a:r>
              <a:rPr kumimoji="1" lang="ja-JP" altLang="en-US" sz="2800" dirty="0"/>
              <a:t>　</a:t>
            </a:r>
            <a:r>
              <a:rPr kumimoji="1" lang="ja-JP" altLang="en-US" sz="2800" dirty="0" smtClean="0">
                <a:solidFill>
                  <a:srgbClr val="FF0000"/>
                </a:solidFill>
              </a:rPr>
              <a:t>→</a:t>
            </a:r>
            <a:r>
              <a:rPr kumimoji="1" lang="ja-JP" altLang="en-US" sz="2800" dirty="0" smtClean="0"/>
              <a:t>断片化は、ビジョンやそれを具体の行動項目にまで展開</a:t>
            </a:r>
            <a:endParaRPr kumimoji="1" lang="en-US" altLang="ja-JP" sz="2800" dirty="0" smtClean="0"/>
          </a:p>
          <a:p>
            <a:pPr>
              <a:buClr>
                <a:schemeClr val="accent5"/>
              </a:buClr>
            </a:pPr>
            <a:r>
              <a:rPr lang="ja-JP" altLang="en-US" sz="2800" dirty="0"/>
              <a:t>　</a:t>
            </a:r>
            <a:r>
              <a:rPr lang="ja-JP" altLang="en-US" sz="2800" dirty="0" smtClean="0"/>
              <a:t>　 </a:t>
            </a:r>
            <a:r>
              <a:rPr kumimoji="1" lang="ja-JP" altLang="en-US" sz="2800" dirty="0" smtClean="0"/>
              <a:t>したアジェンダの構築</a:t>
            </a:r>
            <a:endParaRPr kumimoji="1" lang="en-US" altLang="ja-JP" sz="2800" dirty="0" smtClean="0"/>
          </a:p>
        </p:txBody>
      </p:sp>
    </p:spTree>
    <p:extLst>
      <p:ext uri="{BB962C8B-B14F-4D97-AF65-F5344CB8AC3E}">
        <p14:creationId xmlns:p14="http://schemas.microsoft.com/office/powerpoint/2010/main" val="868913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237</Words>
  <Application>Microsoft Office PowerPoint</Application>
  <PresentationFormat>画面に合わせる (4:3)</PresentationFormat>
  <Paragraphs>66</Paragraphs>
  <Slides>7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横浜国立大学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ohyama</dc:creator>
  <cp:lastModifiedBy>ohyama</cp:lastModifiedBy>
  <cp:revision>19</cp:revision>
  <dcterms:created xsi:type="dcterms:W3CDTF">2014-05-27T06:11:38Z</dcterms:created>
  <dcterms:modified xsi:type="dcterms:W3CDTF">2014-06-10T07:17:26Z</dcterms:modified>
</cp:coreProperties>
</file>