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62" r:id="rId2"/>
    <p:sldId id="263" r:id="rId3"/>
    <p:sldId id="264" r:id="rId4"/>
    <p:sldId id="265" r:id="rId5"/>
    <p:sldId id="266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職能別に専門分化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全社共通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44405745-F2E6-4AB2-9831-96F6EE821533}">
      <dgm:prSet phldrT="[テキスト]"/>
      <dgm:spPr/>
      <dgm:t>
        <a:bodyPr/>
        <a:lstStyle/>
        <a:p>
          <a:r>
            <a:rPr kumimoji="1" lang="ja-JP" altLang="en-US" dirty="0" smtClean="0"/>
            <a:t>会議</a:t>
          </a:r>
          <a:r>
            <a:rPr kumimoji="1" lang="ja-JP" altLang="en-US" dirty="0" smtClean="0"/>
            <a:t>でも部門をまたいだ議論</a:t>
          </a:r>
          <a:r>
            <a:rPr kumimoji="1" lang="ja-JP" altLang="en-US" dirty="0" smtClean="0"/>
            <a:t>はされず報告</a:t>
          </a:r>
          <a:r>
            <a:rPr kumimoji="1" lang="ja-JP" altLang="en-US" dirty="0" smtClean="0"/>
            <a:t>のみ</a:t>
          </a:r>
          <a:endParaRPr kumimoji="1" lang="ja-JP" altLang="en-US" dirty="0"/>
        </a:p>
      </dgm:t>
    </dgm:pt>
    <dgm:pt modelId="{11F609FD-779C-407D-A230-6A5476E20650}" type="parTrans" cxnId="{A364DE10-1FB9-4537-A4B3-72D5DE71318B}">
      <dgm:prSet/>
      <dgm:spPr/>
      <dgm:t>
        <a:bodyPr/>
        <a:lstStyle/>
        <a:p>
          <a:endParaRPr kumimoji="1" lang="ja-JP" altLang="en-US"/>
        </a:p>
      </dgm:t>
    </dgm:pt>
    <dgm:pt modelId="{21FC662D-DB98-444B-AEB1-E0CC4B5C5A4B}" type="sibTrans" cxnId="{A364DE10-1FB9-4537-A4B3-72D5DE71318B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顧客本位で顧客の方法に従う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各事業部がそれぞれの課題に</a:t>
          </a:r>
          <a:r>
            <a:rPr kumimoji="1" lang="ja-JP" altLang="en-US" dirty="0" smtClean="0"/>
            <a:t>取り組む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8A9F6BBF-2036-4DBB-B4DB-A9E344D509A2}">
      <dgm:prSet phldrT="[テキスト]"/>
      <dgm:spPr/>
      <dgm:t>
        <a:bodyPr/>
        <a:lstStyle/>
        <a:p>
          <a:r>
            <a:rPr kumimoji="1" lang="ja-JP" altLang="en-US" dirty="0" smtClean="0"/>
            <a:t>製品本位で自分の道を行く</a:t>
          </a:r>
          <a:endParaRPr kumimoji="1" lang="ja-JP" altLang="en-US" dirty="0"/>
        </a:p>
      </dgm:t>
    </dgm:pt>
    <dgm:pt modelId="{2C6BE82E-19F9-4098-87CE-0C00CA1D68D4}" type="parTrans" cxnId="{548AF871-CF4A-42E9-9FB7-7AFA852B1EC0}">
      <dgm:prSet/>
      <dgm:spPr/>
      <dgm:t>
        <a:bodyPr/>
        <a:lstStyle/>
        <a:p>
          <a:endParaRPr kumimoji="1" lang="ja-JP" altLang="en-US"/>
        </a:p>
      </dgm:t>
    </dgm:pt>
    <dgm:pt modelId="{A5418B54-698C-40F0-98A1-B62DB1AAA0D8}" type="sibTrans" cxnId="{548AF871-CF4A-42E9-9FB7-7AFA852B1EC0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C10CBA8-D70F-4300-AD37-47454E8F6D12}" type="presOf" srcId="{CAF64415-9CFC-4B28-BE5A-0DE7DD41008A}" destId="{7122E04A-0FCE-464C-89D7-46C23F7797FC}" srcOrd="0" destOrd="0" presId="urn:microsoft.com/office/officeart/2005/8/layout/vList2"/>
    <dgm:cxn modelId="{548AF871-CF4A-42E9-9FB7-7AFA852B1EC0}" srcId="{2D5DCE62-97E1-4C3D-8B83-FFABDE870B60}" destId="{8A9F6BBF-2036-4DBB-B4DB-A9E344D509A2}" srcOrd="2" destOrd="0" parTransId="{2C6BE82E-19F9-4098-87CE-0C00CA1D68D4}" sibTransId="{A5418B54-698C-40F0-98A1-B62DB1AAA0D8}"/>
    <dgm:cxn modelId="{10B0175F-8B86-4273-B7FA-FFA17C965B2C}" type="presOf" srcId="{A5E785DE-EA47-4011-9756-9ADEAE908F6C}" destId="{6E4145C8-7451-4687-BC8B-E04483E7717B}" srcOrd="0" destOrd="0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7389A7F8-5741-4E78-A130-50AA6E1A62A7}" type="presOf" srcId="{44405745-F2E6-4AB2-9831-96F6EE821533}" destId="{ED0CDB6C-7D90-49D8-833E-11F0CB292C1B}" srcOrd="0" destOrd="1" presId="urn:microsoft.com/office/officeart/2005/8/layout/vList2"/>
    <dgm:cxn modelId="{0B786ABD-558C-468A-826B-9D1367FF8452}" type="presOf" srcId="{B01FAC35-FFF1-439F-AA43-0D99E290A27B}" destId="{70D17946-6EC6-4AB1-8DB8-E1760F99D9F5}" srcOrd="0" destOrd="0" presId="urn:microsoft.com/office/officeart/2005/8/layout/vList2"/>
    <dgm:cxn modelId="{FD1E5F7E-B108-4236-9E01-F1023980F483}" type="presOf" srcId="{8A9F6BBF-2036-4DBB-B4DB-A9E344D509A2}" destId="{ED0CDB6C-7D90-49D8-833E-11F0CB292C1B}" srcOrd="0" destOrd="2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A96B0D71-6BFC-4A7F-90D0-F82980BCF914}" type="presOf" srcId="{512519C9-EF81-4AE1-AFD3-C1E3E1DCD54D}" destId="{ED0CDB6C-7D90-49D8-833E-11F0CB292C1B}" srcOrd="0" destOrd="0" presId="urn:microsoft.com/office/officeart/2005/8/layout/vList2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53397994-518E-4AD4-B444-8435876FCFD3}" type="presOf" srcId="{2D5DCE62-97E1-4C3D-8B83-FFABDE870B60}" destId="{A305EFFB-F1E9-4F2C-A148-03E7C9F00ECB}" srcOrd="0" destOrd="0" presId="urn:microsoft.com/office/officeart/2005/8/layout/vList2"/>
    <dgm:cxn modelId="{A364DE10-1FB9-4537-A4B3-72D5DE71318B}" srcId="{2D5DCE62-97E1-4C3D-8B83-FFABDE870B60}" destId="{44405745-F2E6-4AB2-9831-96F6EE821533}" srcOrd="1" destOrd="0" parTransId="{11F609FD-779C-407D-A230-6A5476E20650}" sibTransId="{21FC662D-DB98-444B-AEB1-E0CC4B5C5A4B}"/>
    <dgm:cxn modelId="{01C47BE4-29B5-4F96-A62B-BFC8003585FC}" type="presParOf" srcId="{7122E04A-0FCE-464C-89D7-46C23F7797FC}" destId="{A305EFFB-F1E9-4F2C-A148-03E7C9F00ECB}" srcOrd="0" destOrd="0" presId="urn:microsoft.com/office/officeart/2005/8/layout/vList2"/>
    <dgm:cxn modelId="{A96CE8AE-5B54-464F-9A05-5B40F3F21EEA}" type="presParOf" srcId="{7122E04A-0FCE-464C-89D7-46C23F7797FC}" destId="{ED0CDB6C-7D90-49D8-833E-11F0CB292C1B}" srcOrd="1" destOrd="0" presId="urn:microsoft.com/office/officeart/2005/8/layout/vList2"/>
    <dgm:cxn modelId="{F0CBAEE4-A607-428A-80F9-1C5535FC5781}" type="presParOf" srcId="{7122E04A-0FCE-464C-89D7-46C23F7797FC}" destId="{70D17946-6EC6-4AB1-8DB8-E1760F99D9F5}" srcOrd="2" destOrd="0" presId="urn:microsoft.com/office/officeart/2005/8/layout/vList2"/>
    <dgm:cxn modelId="{4600FC54-4BD2-43E9-8465-11FE7DDBEBD3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企業への忠誠心と上司への服従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企業の課題へのコミットメント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成功を求め問題</a:t>
          </a:r>
          <a:r>
            <a:rPr kumimoji="1" lang="ja-JP" altLang="en-US" dirty="0" smtClean="0"/>
            <a:t>を解決しようという</a:t>
          </a:r>
          <a:r>
            <a:rPr kumimoji="1" lang="ja-JP" altLang="en-US" dirty="0" smtClean="0"/>
            <a:t>熱意を評価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終身雇用で保護され、上司に評価されよう</a:t>
          </a:r>
          <a:r>
            <a:rPr kumimoji="1" lang="ja-JP" altLang="en-US" dirty="0" smtClean="0"/>
            <a:t>と　自分</a:t>
          </a:r>
          <a:r>
            <a:rPr kumimoji="1" lang="ja-JP" altLang="en-US" dirty="0" smtClean="0"/>
            <a:t>で考えることなく素直に指示に従った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59540B2-26AA-465D-A6F1-31181522B42A}" type="presOf" srcId="{CAF64415-9CFC-4B28-BE5A-0DE7DD41008A}" destId="{7122E04A-0FCE-464C-89D7-46C23F7797FC}" srcOrd="0" destOrd="0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68A54932-957D-4CC8-AF88-18D56078DA41}" type="presOf" srcId="{512519C9-EF81-4AE1-AFD3-C1E3E1DCD54D}" destId="{ED0CDB6C-7D90-49D8-833E-11F0CB292C1B}" srcOrd="0" destOrd="0" presId="urn:microsoft.com/office/officeart/2005/8/layout/vList2"/>
    <dgm:cxn modelId="{BE52ADF0-B576-4801-913A-D0DB5231D4F0}" type="presOf" srcId="{B01FAC35-FFF1-439F-AA43-0D99E290A27B}" destId="{70D17946-6EC6-4AB1-8DB8-E1760F99D9F5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55034149-CA85-4673-9F04-397DFA4BAAE2}" type="presOf" srcId="{2D5DCE62-97E1-4C3D-8B83-FFABDE870B60}" destId="{A305EFFB-F1E9-4F2C-A148-03E7C9F00ECB}" srcOrd="0" destOrd="0" presId="urn:microsoft.com/office/officeart/2005/8/layout/vList2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DC61C14B-D654-4CF7-9858-FA2FDC8A1654}" type="presOf" srcId="{A5E785DE-EA47-4011-9756-9ADEAE908F6C}" destId="{6E4145C8-7451-4687-BC8B-E04483E7717B}" srcOrd="0" destOrd="0" presId="urn:microsoft.com/office/officeart/2005/8/layout/vList2"/>
    <dgm:cxn modelId="{E05316E9-D3FE-4ACB-AF45-1D098AE413AE}" type="presParOf" srcId="{7122E04A-0FCE-464C-89D7-46C23F7797FC}" destId="{A305EFFB-F1E9-4F2C-A148-03E7C9F00ECB}" srcOrd="0" destOrd="0" presId="urn:microsoft.com/office/officeart/2005/8/layout/vList2"/>
    <dgm:cxn modelId="{B4F4DA98-095E-4556-8F8A-55BE92BAEBCB}" type="presParOf" srcId="{7122E04A-0FCE-464C-89D7-46C23F7797FC}" destId="{ED0CDB6C-7D90-49D8-833E-11F0CB292C1B}" srcOrd="1" destOrd="0" presId="urn:microsoft.com/office/officeart/2005/8/layout/vList2"/>
    <dgm:cxn modelId="{EC472561-77A9-4043-A392-DDACC0E6FA4E}" type="presParOf" srcId="{7122E04A-0FCE-464C-89D7-46C23F7797FC}" destId="{70D17946-6EC6-4AB1-8DB8-E1760F99D9F5}" srcOrd="2" destOrd="0" presId="urn:microsoft.com/office/officeart/2005/8/layout/vList2"/>
    <dgm:cxn modelId="{4411F2CB-627C-47A3-82DD-B963C25BCB7F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社内的な知識・経験・技能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企業外部に通用する専門知識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学習する組織となり顧客</a:t>
          </a:r>
          <a:r>
            <a:rPr kumimoji="1" lang="ja-JP" altLang="en-US" dirty="0" smtClean="0"/>
            <a:t>や競合他社と</a:t>
          </a:r>
          <a:r>
            <a:rPr kumimoji="1" lang="ja-JP" altLang="en-US" dirty="0" smtClean="0"/>
            <a:t>いった外部環境にも注目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内向きでプロセス重視だった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2B104F2F-E21A-47C0-938C-8325AA105709}">
      <dgm:prSet phldrT="[テキスト]"/>
      <dgm:spPr/>
      <dgm:t>
        <a:bodyPr/>
        <a:lstStyle/>
        <a:p>
          <a:r>
            <a:rPr kumimoji="1" lang="ja-JP" altLang="en-US" dirty="0" smtClean="0"/>
            <a:t>社内政治に没頭し他社の発明は無視した</a:t>
          </a:r>
          <a:endParaRPr kumimoji="1" lang="ja-JP" altLang="en-US" dirty="0"/>
        </a:p>
      </dgm:t>
    </dgm:pt>
    <dgm:pt modelId="{CBF3FFFA-B269-47B2-A9A9-A0A08A4778AF}" type="parTrans" cxnId="{34C882D6-234F-42E0-BD89-F3B6EDB6F95A}">
      <dgm:prSet/>
      <dgm:spPr/>
      <dgm:t>
        <a:bodyPr/>
        <a:lstStyle/>
        <a:p>
          <a:endParaRPr kumimoji="1" lang="ja-JP" altLang="en-US"/>
        </a:p>
      </dgm:t>
    </dgm:pt>
    <dgm:pt modelId="{E1E56665-A997-4CA7-885B-8D774696AA85}" type="sibTrans" cxnId="{34C882D6-234F-42E0-BD89-F3B6EDB6F95A}">
      <dgm:prSet/>
      <dgm:spPr/>
      <dgm:t>
        <a:bodyPr/>
        <a:lstStyle/>
        <a:p>
          <a:endParaRPr kumimoji="1" lang="ja-JP" altLang="en-US"/>
        </a:p>
      </dgm:t>
    </dgm:pt>
    <dgm:pt modelId="{94456B1B-A771-4B70-8358-3093518C386D}">
      <dgm:prSet phldrT="[テキスト]"/>
      <dgm:spPr/>
      <dgm:t>
        <a:bodyPr/>
        <a:lstStyle/>
        <a:p>
          <a:r>
            <a:rPr kumimoji="1" lang="en-US" altLang="ja-JP" dirty="0" smtClean="0"/>
            <a:t>IBM</a:t>
          </a:r>
          <a:r>
            <a:rPr kumimoji="1" lang="ja-JP" altLang="en-US" dirty="0" smtClean="0"/>
            <a:t>語があった</a:t>
          </a:r>
          <a:endParaRPr kumimoji="1" lang="ja-JP" altLang="en-US" dirty="0"/>
        </a:p>
      </dgm:t>
    </dgm:pt>
    <dgm:pt modelId="{46F9DBBF-0963-416B-BDE8-6FA3524B49E5}" type="parTrans" cxnId="{E183B589-BC1E-4C2A-AFD3-B4AA3EBB7D4D}">
      <dgm:prSet/>
      <dgm:spPr/>
      <dgm:t>
        <a:bodyPr/>
        <a:lstStyle/>
        <a:p>
          <a:endParaRPr kumimoji="1" lang="ja-JP" altLang="en-US"/>
        </a:p>
      </dgm:t>
    </dgm:pt>
    <dgm:pt modelId="{8F098965-7ED4-4BF4-B814-88A0E7A3CD8E}" type="sibTrans" cxnId="{E183B589-BC1E-4C2A-AFD3-B4AA3EBB7D4D}">
      <dgm:prSet/>
      <dgm:spPr/>
      <dgm:t>
        <a:bodyPr/>
        <a:lstStyle/>
        <a:p>
          <a:endParaRPr kumimoji="1" lang="ja-JP" altLang="en-US"/>
        </a:p>
      </dgm:t>
    </dgm:pt>
    <dgm:pt modelId="{F11D5045-A4A6-40CA-9A1C-4F5B55B5BB59}">
      <dgm:prSet phldrT="[テキスト]"/>
      <dgm:spPr/>
      <dgm:t>
        <a:bodyPr/>
        <a:lstStyle/>
        <a:p>
          <a:r>
            <a:rPr kumimoji="1" lang="ja-JP" altLang="en-US" dirty="0" smtClean="0"/>
            <a:t>顧客にもわかりやすい言葉で説明するようになった</a:t>
          </a:r>
          <a:endParaRPr kumimoji="1" lang="ja-JP" altLang="en-US" dirty="0"/>
        </a:p>
      </dgm:t>
    </dgm:pt>
    <dgm:pt modelId="{1C883FDD-F46F-4E87-B1AC-2667BFDE4165}" type="parTrans" cxnId="{08359C9B-0D44-461C-BE75-EC74676AC94E}">
      <dgm:prSet/>
      <dgm:spPr/>
      <dgm:t>
        <a:bodyPr/>
        <a:lstStyle/>
        <a:p>
          <a:endParaRPr kumimoji="1" lang="ja-JP" altLang="en-US"/>
        </a:p>
      </dgm:t>
    </dgm:pt>
    <dgm:pt modelId="{F25652AD-2A71-49AB-BA9D-1639E6CAF722}" type="sibTrans" cxnId="{08359C9B-0D44-461C-BE75-EC74676AC94E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34C882D6-234F-42E0-BD89-F3B6EDB6F95A}" srcId="{2D5DCE62-97E1-4C3D-8B83-FFABDE870B60}" destId="{2B104F2F-E21A-47C0-938C-8325AA105709}" srcOrd="1" destOrd="0" parTransId="{CBF3FFFA-B269-47B2-A9A9-A0A08A4778AF}" sibTransId="{E1E56665-A997-4CA7-885B-8D774696AA85}"/>
    <dgm:cxn modelId="{E09A5588-939D-43DA-A407-088B50C5D209}" type="presOf" srcId="{2D5DCE62-97E1-4C3D-8B83-FFABDE870B60}" destId="{A305EFFB-F1E9-4F2C-A148-03E7C9F00ECB}" srcOrd="0" destOrd="0" presId="urn:microsoft.com/office/officeart/2005/8/layout/vList2"/>
    <dgm:cxn modelId="{E3E9EE37-C2F3-46A9-AB10-81BDD8E91A06}" type="presOf" srcId="{CAF64415-9CFC-4B28-BE5A-0DE7DD41008A}" destId="{7122E04A-0FCE-464C-89D7-46C23F7797FC}" srcOrd="0" destOrd="0" presId="urn:microsoft.com/office/officeart/2005/8/layout/vList2"/>
    <dgm:cxn modelId="{B33888CC-F1E7-4AA9-997E-AEF74FE1DF92}" type="presOf" srcId="{94456B1B-A771-4B70-8358-3093518C386D}" destId="{ED0CDB6C-7D90-49D8-833E-11F0CB292C1B}" srcOrd="0" destOrd="2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661DE922-6E02-45CF-98A8-D5DFADB9465B}" type="presOf" srcId="{A5E785DE-EA47-4011-9756-9ADEAE908F6C}" destId="{6E4145C8-7451-4687-BC8B-E04483E7717B}" srcOrd="0" destOrd="0" presId="urn:microsoft.com/office/officeart/2005/8/layout/vList2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8ED313E9-B9DE-410A-82CD-BD435C69EFCA}" type="presOf" srcId="{B01FAC35-FFF1-439F-AA43-0D99E290A27B}" destId="{70D17946-6EC6-4AB1-8DB8-E1760F99D9F5}" srcOrd="0" destOrd="0" presId="urn:microsoft.com/office/officeart/2005/8/layout/vList2"/>
    <dgm:cxn modelId="{E183B589-BC1E-4C2A-AFD3-B4AA3EBB7D4D}" srcId="{2D5DCE62-97E1-4C3D-8B83-FFABDE870B60}" destId="{94456B1B-A771-4B70-8358-3093518C386D}" srcOrd="2" destOrd="0" parTransId="{46F9DBBF-0963-416B-BDE8-6FA3524B49E5}" sibTransId="{8F098965-7ED4-4BF4-B814-88A0E7A3CD8E}"/>
    <dgm:cxn modelId="{08359C9B-0D44-461C-BE75-EC74676AC94E}" srcId="{B01FAC35-FFF1-439F-AA43-0D99E290A27B}" destId="{F11D5045-A4A6-40CA-9A1C-4F5B55B5BB59}" srcOrd="1" destOrd="0" parTransId="{1C883FDD-F46F-4E87-B1AC-2667BFDE4165}" sibTransId="{F25652AD-2A71-49AB-BA9D-1639E6CAF722}"/>
    <dgm:cxn modelId="{3A9C2898-F0F7-4332-8617-CE2B1401C533}" type="presOf" srcId="{512519C9-EF81-4AE1-AFD3-C1E3E1DCD54D}" destId="{ED0CDB6C-7D90-49D8-833E-11F0CB292C1B}" srcOrd="0" destOrd="0" presId="urn:microsoft.com/office/officeart/2005/8/layout/vList2"/>
    <dgm:cxn modelId="{FCEE8F49-22D2-4B8E-BFD5-5FB3A77C01E4}" type="presOf" srcId="{F11D5045-A4A6-40CA-9A1C-4F5B55B5BB59}" destId="{6E4145C8-7451-4687-BC8B-E04483E7717B}" srcOrd="0" destOrd="1" presId="urn:microsoft.com/office/officeart/2005/8/layout/vList2"/>
    <dgm:cxn modelId="{384739A9-D1FE-4325-8EA5-178C76DC72CE}" type="presOf" srcId="{2B104F2F-E21A-47C0-938C-8325AA105709}" destId="{ED0CDB6C-7D90-49D8-833E-11F0CB292C1B}" srcOrd="0" destOrd="1" presId="urn:microsoft.com/office/officeart/2005/8/layout/vList2"/>
    <dgm:cxn modelId="{EC670C7A-A7D3-4D8B-8421-25F11FDA4B4F}" type="presParOf" srcId="{7122E04A-0FCE-464C-89D7-46C23F7797FC}" destId="{A305EFFB-F1E9-4F2C-A148-03E7C9F00ECB}" srcOrd="0" destOrd="0" presId="urn:microsoft.com/office/officeart/2005/8/layout/vList2"/>
    <dgm:cxn modelId="{B0D173E8-E8DC-41DD-A1B7-21FEB455BBC0}" type="presParOf" srcId="{7122E04A-0FCE-464C-89D7-46C23F7797FC}" destId="{ED0CDB6C-7D90-49D8-833E-11F0CB292C1B}" srcOrd="1" destOrd="0" presId="urn:microsoft.com/office/officeart/2005/8/layout/vList2"/>
    <dgm:cxn modelId="{A37D1F46-EAEA-443B-9B23-A2481869B22E}" type="presParOf" srcId="{7122E04A-0FCE-464C-89D7-46C23F7797FC}" destId="{70D17946-6EC6-4AB1-8DB8-E1760F99D9F5}" srcOrd="2" destOrd="0" presId="urn:microsoft.com/office/officeart/2005/8/layout/vList2"/>
    <dgm:cxn modelId="{B481E556-30AB-4F76-9C0A-43826B4EDA63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BA2F7D8-BB68-4F8C-9470-2A6B94AE239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C84FFBB8-AE5C-4933-A9A6-F331997F3AB8}">
      <dgm:prSet phldrT="[テキスト]"/>
      <dgm:spPr/>
      <dgm:t>
        <a:bodyPr/>
        <a:lstStyle/>
        <a:p>
          <a:r>
            <a:rPr kumimoji="1" lang="ja-JP" altLang="en-US" dirty="0" smtClean="0"/>
            <a:t>１．報酬制度</a:t>
          </a:r>
          <a:endParaRPr kumimoji="1" lang="ja-JP" altLang="en-US" dirty="0"/>
        </a:p>
      </dgm:t>
    </dgm:pt>
    <dgm:pt modelId="{72601577-3149-4FFD-8E2D-F6084AE67688}" type="parTrans" cxnId="{49255D9C-CF0B-43FC-A94D-92DDE78D4ABB}">
      <dgm:prSet/>
      <dgm:spPr/>
      <dgm:t>
        <a:bodyPr/>
        <a:lstStyle/>
        <a:p>
          <a:endParaRPr kumimoji="1" lang="ja-JP" altLang="en-US"/>
        </a:p>
      </dgm:t>
    </dgm:pt>
    <dgm:pt modelId="{2BAA1A5A-A44D-4725-9532-1C36307069F4}" type="sibTrans" cxnId="{49255D9C-CF0B-43FC-A94D-92DDE78D4ABB}">
      <dgm:prSet/>
      <dgm:spPr/>
      <dgm:t>
        <a:bodyPr/>
        <a:lstStyle/>
        <a:p>
          <a:endParaRPr kumimoji="1" lang="ja-JP" altLang="en-US"/>
        </a:p>
      </dgm:t>
    </dgm:pt>
    <dgm:pt modelId="{23941114-1DE0-4A5E-A542-D61515850CF4}">
      <dgm:prSet phldrT="[テキスト]"/>
      <dgm:spPr/>
      <dgm:t>
        <a:bodyPr/>
        <a:lstStyle/>
        <a:p>
          <a:r>
            <a:rPr kumimoji="1" lang="ja-JP" altLang="en-US" dirty="0" smtClean="0"/>
            <a:t>２．組織構造と人員削減</a:t>
          </a:r>
          <a:endParaRPr kumimoji="1" lang="ja-JP" altLang="en-US" dirty="0"/>
        </a:p>
      </dgm:t>
    </dgm:pt>
    <dgm:pt modelId="{2F45CB8A-77C4-4E89-91C6-AB9C95EA4C59}" type="parTrans" cxnId="{C6D84BE9-94D8-4DA7-AAB4-0565B76ED7E8}">
      <dgm:prSet/>
      <dgm:spPr/>
      <dgm:t>
        <a:bodyPr/>
        <a:lstStyle/>
        <a:p>
          <a:endParaRPr kumimoji="1" lang="ja-JP" altLang="en-US"/>
        </a:p>
      </dgm:t>
    </dgm:pt>
    <dgm:pt modelId="{24201B2E-0334-4DEA-84D3-B3B494751E6A}" type="sibTrans" cxnId="{C6D84BE9-94D8-4DA7-AAB4-0565B76ED7E8}">
      <dgm:prSet/>
      <dgm:spPr/>
      <dgm:t>
        <a:bodyPr/>
        <a:lstStyle/>
        <a:p>
          <a:endParaRPr kumimoji="1" lang="ja-JP" altLang="en-US"/>
        </a:p>
      </dgm:t>
    </dgm:pt>
    <dgm:pt modelId="{554940DA-982F-45BB-9FA7-7FE3525873F0}">
      <dgm:prSet phldrT="[テキスト]"/>
      <dgm:spPr>
        <a:solidFill>
          <a:srgbClr val="F96F7C"/>
        </a:solidFill>
      </dgm:spPr>
      <dgm:t>
        <a:bodyPr/>
        <a:lstStyle/>
        <a:p>
          <a:r>
            <a:rPr kumimoji="1" lang="ja-JP" altLang="en-US" dirty="0" smtClean="0"/>
            <a:t>３．企業文化</a:t>
          </a:r>
          <a:endParaRPr kumimoji="1" lang="ja-JP" altLang="en-US" dirty="0"/>
        </a:p>
      </dgm:t>
    </dgm:pt>
    <dgm:pt modelId="{50A4974E-E3C7-4FC7-BBA7-F765143E57FC}" type="parTrans" cxnId="{925525C5-DB29-4A92-ACB5-8830387C7BD3}">
      <dgm:prSet/>
      <dgm:spPr/>
      <dgm:t>
        <a:bodyPr/>
        <a:lstStyle/>
        <a:p>
          <a:endParaRPr kumimoji="1" lang="ja-JP" altLang="en-US"/>
        </a:p>
      </dgm:t>
    </dgm:pt>
    <dgm:pt modelId="{F99B4AC1-5360-421B-B369-8AB2B49F560E}" type="sibTrans" cxnId="{925525C5-DB29-4A92-ACB5-8830387C7BD3}">
      <dgm:prSet/>
      <dgm:spPr/>
      <dgm:t>
        <a:bodyPr/>
        <a:lstStyle/>
        <a:p>
          <a:endParaRPr kumimoji="1" lang="ja-JP" altLang="en-US"/>
        </a:p>
      </dgm:t>
    </dgm:pt>
    <dgm:pt modelId="{51D0F50B-BF22-4BB2-9327-A8A05CFB26E2}" type="pres">
      <dgm:prSet presAssocID="{EBA2F7D8-BB68-4F8C-9470-2A6B94AE23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293D9E8-9643-4B2E-909D-037CE36AFD71}" type="pres">
      <dgm:prSet presAssocID="{C84FFBB8-AE5C-4933-A9A6-F331997F3AB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ECB934-1F1F-4EB2-BC50-E51918C92CFE}" type="pres">
      <dgm:prSet presAssocID="{2BAA1A5A-A44D-4725-9532-1C36307069F4}" presName="spacer" presStyleCnt="0"/>
      <dgm:spPr/>
    </dgm:pt>
    <dgm:pt modelId="{20D734AC-8356-4F21-BD17-3B9C7FE2FEE6}" type="pres">
      <dgm:prSet presAssocID="{23941114-1DE0-4A5E-A542-D61515850CF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3D84FD-C0AC-469C-981F-B2EC134F1CD6}" type="pres">
      <dgm:prSet presAssocID="{24201B2E-0334-4DEA-84D3-B3B494751E6A}" presName="spacer" presStyleCnt="0"/>
      <dgm:spPr/>
    </dgm:pt>
    <dgm:pt modelId="{49CFE8A5-288D-47BE-A359-8B7B3BC21EBD}" type="pres">
      <dgm:prSet presAssocID="{554940DA-982F-45BB-9FA7-7FE3525873F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04B97D2-8714-4D60-9358-A21D9C4CEB49}" type="presOf" srcId="{554940DA-982F-45BB-9FA7-7FE3525873F0}" destId="{49CFE8A5-288D-47BE-A359-8B7B3BC21EBD}" srcOrd="0" destOrd="0" presId="urn:microsoft.com/office/officeart/2005/8/layout/vList2"/>
    <dgm:cxn modelId="{8DACF057-E9C3-481D-ADA6-DCFD04C45B21}" type="presOf" srcId="{EBA2F7D8-BB68-4F8C-9470-2A6B94AE2394}" destId="{51D0F50B-BF22-4BB2-9327-A8A05CFB26E2}" srcOrd="0" destOrd="0" presId="urn:microsoft.com/office/officeart/2005/8/layout/vList2"/>
    <dgm:cxn modelId="{4FAA4935-5E81-47B1-9442-DF5F17DB0830}" type="presOf" srcId="{23941114-1DE0-4A5E-A542-D61515850CF4}" destId="{20D734AC-8356-4F21-BD17-3B9C7FE2FEE6}" srcOrd="0" destOrd="0" presId="urn:microsoft.com/office/officeart/2005/8/layout/vList2"/>
    <dgm:cxn modelId="{925525C5-DB29-4A92-ACB5-8830387C7BD3}" srcId="{EBA2F7D8-BB68-4F8C-9470-2A6B94AE2394}" destId="{554940DA-982F-45BB-9FA7-7FE3525873F0}" srcOrd="2" destOrd="0" parTransId="{50A4974E-E3C7-4FC7-BBA7-F765143E57FC}" sibTransId="{F99B4AC1-5360-421B-B369-8AB2B49F560E}"/>
    <dgm:cxn modelId="{96CC5A2E-B033-46EE-8680-C477AC67FE9E}" type="presOf" srcId="{C84FFBB8-AE5C-4933-A9A6-F331997F3AB8}" destId="{4293D9E8-9643-4B2E-909D-037CE36AFD71}" srcOrd="0" destOrd="0" presId="urn:microsoft.com/office/officeart/2005/8/layout/vList2"/>
    <dgm:cxn modelId="{49255D9C-CF0B-43FC-A94D-92DDE78D4ABB}" srcId="{EBA2F7D8-BB68-4F8C-9470-2A6B94AE2394}" destId="{C84FFBB8-AE5C-4933-A9A6-F331997F3AB8}" srcOrd="0" destOrd="0" parTransId="{72601577-3149-4FFD-8E2D-F6084AE67688}" sibTransId="{2BAA1A5A-A44D-4725-9532-1C36307069F4}"/>
    <dgm:cxn modelId="{C6D84BE9-94D8-4DA7-AAB4-0565B76ED7E8}" srcId="{EBA2F7D8-BB68-4F8C-9470-2A6B94AE2394}" destId="{23941114-1DE0-4A5E-A542-D61515850CF4}" srcOrd="1" destOrd="0" parTransId="{2F45CB8A-77C4-4E89-91C6-AB9C95EA4C59}" sibTransId="{24201B2E-0334-4DEA-84D3-B3B494751E6A}"/>
    <dgm:cxn modelId="{94A786E7-1767-498F-9FDD-CB6D1745A9F4}" type="presParOf" srcId="{51D0F50B-BF22-4BB2-9327-A8A05CFB26E2}" destId="{4293D9E8-9643-4B2E-909D-037CE36AFD71}" srcOrd="0" destOrd="0" presId="urn:microsoft.com/office/officeart/2005/8/layout/vList2"/>
    <dgm:cxn modelId="{63E9558F-C422-4D18-B491-723CB0FD62C1}" type="presParOf" srcId="{51D0F50B-BF22-4BB2-9327-A8A05CFB26E2}" destId="{71ECB934-1F1F-4EB2-BC50-E51918C92CFE}" srcOrd="1" destOrd="0" presId="urn:microsoft.com/office/officeart/2005/8/layout/vList2"/>
    <dgm:cxn modelId="{4C3712F9-7714-466A-940C-5BA641A91C04}" type="presParOf" srcId="{51D0F50B-BF22-4BB2-9327-A8A05CFB26E2}" destId="{20D734AC-8356-4F21-BD17-3B9C7FE2FEE6}" srcOrd="2" destOrd="0" presId="urn:microsoft.com/office/officeart/2005/8/layout/vList2"/>
    <dgm:cxn modelId="{98893F2A-1917-4498-94AE-173C5CB14721}" type="presParOf" srcId="{51D0F50B-BF22-4BB2-9327-A8A05CFB26E2}" destId="{753D84FD-C0AC-469C-981F-B2EC134F1CD6}" srcOrd="3" destOrd="0" presId="urn:microsoft.com/office/officeart/2005/8/layout/vList2"/>
    <dgm:cxn modelId="{F28587E1-48BC-45AD-B452-B49E5075D674}" type="presParOf" srcId="{51D0F50B-BF22-4BB2-9327-A8A05CFB26E2}" destId="{49CFE8A5-288D-47BE-A359-8B7B3BC21EB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　抽象的，全体目標より手段の技術改善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　現実的，全体目標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資金獲得など</a:t>
          </a:r>
          <a:r>
            <a:rPr kumimoji="1" lang="ja-JP" altLang="en-US" dirty="0" smtClean="0"/>
            <a:t>の部門共通</a:t>
          </a:r>
          <a:r>
            <a:rPr kumimoji="1" lang="ja-JP" altLang="en-US" dirty="0" smtClean="0"/>
            <a:t>の課題に向けて動く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会議で各部門それぞれの裏付けのない戦略を　　　　　　　専門用語で説明され課題が不透明だった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0FC15C39-68F8-4A39-B311-9775F2B99B05}">
      <dgm:prSet phldrT="[テキスト]"/>
      <dgm:spPr/>
      <dgm:t>
        <a:bodyPr/>
        <a:lstStyle/>
        <a:p>
          <a:r>
            <a:rPr kumimoji="1" lang="ja-JP" altLang="en-US" dirty="0" smtClean="0"/>
            <a:t>逸話・神話に基づいて決定</a:t>
          </a:r>
          <a:endParaRPr kumimoji="1" lang="ja-JP" altLang="en-US" dirty="0"/>
        </a:p>
      </dgm:t>
    </dgm:pt>
    <dgm:pt modelId="{6D7AD8D2-9434-4697-9296-00684F35A18B}" type="parTrans" cxnId="{BFF93EDB-0BF1-4E98-BA4F-8598F7AE401D}">
      <dgm:prSet/>
      <dgm:spPr/>
      <dgm:t>
        <a:bodyPr/>
        <a:lstStyle/>
        <a:p>
          <a:endParaRPr kumimoji="1" lang="ja-JP" altLang="en-US"/>
        </a:p>
      </dgm:t>
    </dgm:pt>
    <dgm:pt modelId="{7D767236-2A46-4B50-B17B-2A43603A1A25}" type="sibTrans" cxnId="{BFF93EDB-0BF1-4E98-BA4F-8598F7AE401D}">
      <dgm:prSet/>
      <dgm:spPr/>
      <dgm:t>
        <a:bodyPr/>
        <a:lstStyle/>
        <a:p>
          <a:endParaRPr kumimoji="1" lang="ja-JP" altLang="en-US"/>
        </a:p>
      </dgm:t>
    </dgm:pt>
    <dgm:pt modelId="{7422CD36-16D4-4886-9461-87BA205568F3}">
      <dgm:prSet phldrT="[テキスト]"/>
      <dgm:spPr/>
      <dgm:t>
        <a:bodyPr/>
        <a:lstStyle/>
        <a:p>
          <a:r>
            <a:rPr kumimoji="1" lang="ja-JP" altLang="en-US" dirty="0" smtClean="0"/>
            <a:t>事実とデータに基づいて決定</a:t>
          </a:r>
          <a:endParaRPr kumimoji="1" lang="ja-JP" altLang="en-US" dirty="0"/>
        </a:p>
      </dgm:t>
    </dgm:pt>
    <dgm:pt modelId="{C5DB0CD7-F9B2-4578-9EEC-354A0ABA5467}" type="parTrans" cxnId="{5B1C5ECD-2E5F-49A5-938F-98C880321D81}">
      <dgm:prSet/>
      <dgm:spPr/>
    </dgm:pt>
    <dgm:pt modelId="{8266F1F2-C012-45B0-BBB2-202A18A52089}" type="sibTrans" cxnId="{5B1C5ECD-2E5F-49A5-938F-98C880321D81}">
      <dgm:prSet/>
      <dgm:spPr/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BFF93EDB-0BF1-4E98-BA4F-8598F7AE401D}" srcId="{2D5DCE62-97E1-4C3D-8B83-FFABDE870B60}" destId="{0FC15C39-68F8-4A39-B311-9775F2B99B05}" srcOrd="1" destOrd="0" parTransId="{6D7AD8D2-9434-4697-9296-00684F35A18B}" sibTransId="{7D767236-2A46-4B50-B17B-2A43603A1A25}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827F35BA-209E-4BAF-88F3-D12C0F5988E2}" type="presOf" srcId="{0FC15C39-68F8-4A39-B311-9775F2B99B05}" destId="{ED0CDB6C-7D90-49D8-833E-11F0CB292C1B}" srcOrd="0" destOrd="1" presId="urn:microsoft.com/office/officeart/2005/8/layout/vList2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CA09F25F-0EAE-444E-B738-02CD3919D444}" type="presOf" srcId="{B01FAC35-FFF1-439F-AA43-0D99E290A27B}" destId="{70D17946-6EC6-4AB1-8DB8-E1760F99D9F5}" srcOrd="0" destOrd="0" presId="urn:microsoft.com/office/officeart/2005/8/layout/vList2"/>
    <dgm:cxn modelId="{BE6D131B-7928-4D42-8FFE-D3AC488BD018}" type="presOf" srcId="{7422CD36-16D4-4886-9461-87BA205568F3}" destId="{6E4145C8-7451-4687-BC8B-E04483E7717B}" srcOrd="0" destOrd="1" presId="urn:microsoft.com/office/officeart/2005/8/layout/vList2"/>
    <dgm:cxn modelId="{5B1C5ECD-2E5F-49A5-938F-98C880321D81}" srcId="{B01FAC35-FFF1-439F-AA43-0D99E290A27B}" destId="{7422CD36-16D4-4886-9461-87BA205568F3}" srcOrd="1" destOrd="0" parTransId="{C5DB0CD7-F9B2-4578-9EEC-354A0ABA5467}" sibTransId="{8266F1F2-C012-45B0-BBB2-202A18A52089}"/>
    <dgm:cxn modelId="{90BF0A2D-2EFE-4ACD-AD5B-787AF41C718B}" type="presOf" srcId="{2D5DCE62-97E1-4C3D-8B83-FFABDE870B60}" destId="{A305EFFB-F1E9-4F2C-A148-03E7C9F00ECB}" srcOrd="0" destOrd="0" presId="urn:microsoft.com/office/officeart/2005/8/layout/vList2"/>
    <dgm:cxn modelId="{51649977-E069-44B2-85D1-BD5F466F3B11}" type="presOf" srcId="{CAF64415-9CFC-4B28-BE5A-0DE7DD41008A}" destId="{7122E04A-0FCE-464C-89D7-46C23F7797FC}" srcOrd="0" destOrd="0" presId="urn:microsoft.com/office/officeart/2005/8/layout/vList2"/>
    <dgm:cxn modelId="{5E83B6BD-DD79-476A-9644-5BB9DCF298AD}" type="presOf" srcId="{A5E785DE-EA47-4011-9756-9ADEAE908F6C}" destId="{6E4145C8-7451-4687-BC8B-E04483E7717B}" srcOrd="0" destOrd="0" presId="urn:microsoft.com/office/officeart/2005/8/layout/vList2"/>
    <dgm:cxn modelId="{295B0EFA-FA36-481A-A0DF-3671BC44E02E}" type="presOf" srcId="{512519C9-EF81-4AE1-AFD3-C1E3E1DCD54D}" destId="{ED0CDB6C-7D90-49D8-833E-11F0CB292C1B}" srcOrd="0" destOrd="0" presId="urn:microsoft.com/office/officeart/2005/8/layout/vList2"/>
    <dgm:cxn modelId="{4DB89E35-4299-4D67-AB6C-AC3FCAB8113F}" type="presParOf" srcId="{7122E04A-0FCE-464C-89D7-46C23F7797FC}" destId="{A305EFFB-F1E9-4F2C-A148-03E7C9F00ECB}" srcOrd="0" destOrd="0" presId="urn:microsoft.com/office/officeart/2005/8/layout/vList2"/>
    <dgm:cxn modelId="{83FA4098-3937-47E3-AB88-444687BD3AF8}" type="presParOf" srcId="{7122E04A-0FCE-464C-89D7-46C23F7797FC}" destId="{ED0CDB6C-7D90-49D8-833E-11F0CB292C1B}" srcOrd="1" destOrd="0" presId="urn:microsoft.com/office/officeart/2005/8/layout/vList2"/>
    <dgm:cxn modelId="{B7F368AA-7583-43FE-B769-D163A48769FE}" type="presParOf" srcId="{7122E04A-0FCE-464C-89D7-46C23F7797FC}" destId="{70D17946-6EC6-4AB1-8DB8-E1760F99D9F5}" srcOrd="2" destOrd="0" presId="urn:microsoft.com/office/officeart/2005/8/layout/vList2"/>
    <dgm:cxn modelId="{5C98AF99-17F6-4BBA-925C-44A5F53CA872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直属の上司により仲裁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相互接触を通じ絶えず再定義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問題を解決し同僚を助ける人材を求める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幹部が社内政治を弄する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CBCB9D67-A236-416D-872D-71CD24873F7D}">
      <dgm:prSet phldrT="[テキスト]"/>
      <dgm:spPr/>
      <dgm:t>
        <a:bodyPr/>
        <a:lstStyle/>
        <a:p>
          <a:r>
            <a:rPr kumimoji="1" lang="ja-JP" altLang="en-US" dirty="0" smtClean="0"/>
            <a:t>調和を求め上司</a:t>
          </a:r>
          <a:r>
            <a:rPr kumimoji="1" lang="ja-JP" altLang="en-US" dirty="0" smtClean="0"/>
            <a:t>の指示で動く</a:t>
          </a:r>
          <a:endParaRPr kumimoji="1" lang="ja-JP" altLang="en-US" dirty="0"/>
        </a:p>
      </dgm:t>
    </dgm:pt>
    <dgm:pt modelId="{B509DA46-1FA3-4E07-ADF8-A22AA8F15031}" type="parTrans" cxnId="{BA419A5E-D794-49BB-A30F-6BD5CEBFDEBB}">
      <dgm:prSet/>
      <dgm:spPr/>
      <dgm:t>
        <a:bodyPr/>
        <a:lstStyle/>
        <a:p>
          <a:endParaRPr kumimoji="1" lang="ja-JP" altLang="en-US"/>
        </a:p>
      </dgm:t>
    </dgm:pt>
    <dgm:pt modelId="{62DC777C-6238-49B9-9787-CE375AAE40F2}" type="sibTrans" cxnId="{BA419A5E-D794-49BB-A30F-6BD5CEBFDEBB}">
      <dgm:prSet/>
      <dgm:spPr/>
      <dgm:t>
        <a:bodyPr/>
        <a:lstStyle/>
        <a:p>
          <a:endParaRPr kumimoji="1" lang="ja-JP" altLang="en-US"/>
        </a:p>
      </dgm:t>
    </dgm:pt>
    <dgm:pt modelId="{8939B4BD-DA0B-4E60-BC45-5AA6B61B0C65}">
      <dgm:prSet phldrT="[テキスト]"/>
      <dgm:spPr/>
      <dgm:t>
        <a:bodyPr/>
        <a:lstStyle/>
        <a:p>
          <a:r>
            <a:rPr kumimoji="1" lang="ja-JP" altLang="en-US" dirty="0" smtClean="0"/>
            <a:t>アイディアと意見の多様性を重視</a:t>
          </a:r>
          <a:endParaRPr kumimoji="1" lang="ja-JP" altLang="en-US" dirty="0"/>
        </a:p>
      </dgm:t>
    </dgm:pt>
    <dgm:pt modelId="{1D66AA72-B39E-4DFA-8318-D99078D18B92}" type="parTrans" cxnId="{BC99E08C-02DE-417D-9656-E7F675BA3012}">
      <dgm:prSet/>
      <dgm:spPr/>
    </dgm:pt>
    <dgm:pt modelId="{4D989E16-5F35-4AC4-B23B-A9309C546B82}" type="sibTrans" cxnId="{BC99E08C-02DE-417D-9656-E7F675BA3012}">
      <dgm:prSet/>
      <dgm:spPr/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A419A5E-D794-49BB-A30F-6BD5CEBFDEBB}" srcId="{2D5DCE62-97E1-4C3D-8B83-FFABDE870B60}" destId="{CBCB9D67-A236-416D-872D-71CD24873F7D}" srcOrd="1" destOrd="0" parTransId="{B509DA46-1FA3-4E07-ADF8-A22AA8F15031}" sibTransId="{62DC777C-6238-49B9-9787-CE375AAE40F2}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BEABD994-D416-4BAC-95EB-AA6F3B4D188D}" type="presOf" srcId="{B01FAC35-FFF1-439F-AA43-0D99E290A27B}" destId="{70D17946-6EC6-4AB1-8DB8-E1760F99D9F5}" srcOrd="0" destOrd="0" presId="urn:microsoft.com/office/officeart/2005/8/layout/vList2"/>
    <dgm:cxn modelId="{53303A10-95CF-43C8-AB10-FD52A48F30BB}" type="presOf" srcId="{512519C9-EF81-4AE1-AFD3-C1E3E1DCD54D}" destId="{ED0CDB6C-7D90-49D8-833E-11F0CB292C1B}" srcOrd="0" destOrd="0" presId="urn:microsoft.com/office/officeart/2005/8/layout/vList2"/>
    <dgm:cxn modelId="{0979356F-7C1F-407D-BDA4-AEEF165030F7}" type="presOf" srcId="{CAF64415-9CFC-4B28-BE5A-0DE7DD41008A}" destId="{7122E04A-0FCE-464C-89D7-46C23F7797FC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35EE2FC5-E582-4674-B80A-C16D5E7EC46F}" type="presOf" srcId="{A5E785DE-EA47-4011-9756-9ADEAE908F6C}" destId="{6E4145C8-7451-4687-BC8B-E04483E7717B}" srcOrd="0" destOrd="0" presId="urn:microsoft.com/office/officeart/2005/8/layout/vList2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EF4A9A69-3EAB-4195-AE6D-308A756E0550}" type="presOf" srcId="{2D5DCE62-97E1-4C3D-8B83-FFABDE870B60}" destId="{A305EFFB-F1E9-4F2C-A148-03E7C9F00ECB}" srcOrd="0" destOrd="0" presId="urn:microsoft.com/office/officeart/2005/8/layout/vList2"/>
    <dgm:cxn modelId="{8836661C-806F-4155-A605-F6BBB36CAD01}" type="presOf" srcId="{CBCB9D67-A236-416D-872D-71CD24873F7D}" destId="{ED0CDB6C-7D90-49D8-833E-11F0CB292C1B}" srcOrd="0" destOrd="1" presId="urn:microsoft.com/office/officeart/2005/8/layout/vList2"/>
    <dgm:cxn modelId="{BC99E08C-02DE-417D-9656-E7F675BA3012}" srcId="{B01FAC35-FFF1-439F-AA43-0D99E290A27B}" destId="{8939B4BD-DA0B-4E60-BC45-5AA6B61B0C65}" srcOrd="1" destOrd="0" parTransId="{1D66AA72-B39E-4DFA-8318-D99078D18B92}" sibTransId="{4D989E16-5F35-4AC4-B23B-A9309C546B82}"/>
    <dgm:cxn modelId="{7DCC832B-85ED-4659-93BE-B0629F4AA900}" type="presOf" srcId="{8939B4BD-DA0B-4E60-BC45-5AA6B61B0C65}" destId="{6E4145C8-7451-4687-BC8B-E04483E7717B}" srcOrd="0" destOrd="1" presId="urn:microsoft.com/office/officeart/2005/8/layout/vList2"/>
    <dgm:cxn modelId="{B9539E2D-EC77-494C-A74B-80F5BFE84CB1}" type="presParOf" srcId="{7122E04A-0FCE-464C-89D7-46C23F7797FC}" destId="{A305EFFB-F1E9-4F2C-A148-03E7C9F00ECB}" srcOrd="0" destOrd="0" presId="urn:microsoft.com/office/officeart/2005/8/layout/vList2"/>
    <dgm:cxn modelId="{B7C67CAA-00E7-41E2-8811-DD955D44ADE3}" type="presParOf" srcId="{7122E04A-0FCE-464C-89D7-46C23F7797FC}" destId="{ED0CDB6C-7D90-49D8-833E-11F0CB292C1B}" srcOrd="1" destOrd="0" presId="urn:microsoft.com/office/officeart/2005/8/layout/vList2"/>
    <dgm:cxn modelId="{90B6091C-516D-4F84-A7AE-415FA9B84893}" type="presParOf" srcId="{7122E04A-0FCE-464C-89D7-46C23F7797FC}" destId="{70D17946-6EC6-4AB1-8DB8-E1760F99D9F5}" srcOrd="2" destOrd="0" presId="urn:microsoft.com/office/officeart/2005/8/layout/vList2"/>
    <dgm:cxn modelId="{34BD53E1-46C1-4703-9D43-F199417B209E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正確に定義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流動的に生まれる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原則を定め実務的な知識，そのときの状況に</a:t>
          </a:r>
          <a:r>
            <a:rPr kumimoji="1" lang="ja-JP" altLang="en-US" dirty="0" smtClean="0"/>
            <a:t>よって　　変化</a:t>
          </a:r>
          <a:r>
            <a:rPr kumimoji="1" lang="ja-JP" altLang="en-US" dirty="0" smtClean="0"/>
            <a:t>させながら適用できるようにした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完全を求める文化が</a:t>
          </a:r>
          <a:r>
            <a:rPr kumimoji="1" lang="ja-JP" altLang="en-US" dirty="0" smtClean="0"/>
            <a:t>ありルール主導で固定的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93CB6E00-E3C6-46A0-84DB-731908319552}">
      <dgm:prSet phldrT="[テキスト]"/>
      <dgm:spPr/>
      <dgm:t>
        <a:bodyPr/>
        <a:lstStyle/>
        <a:p>
          <a:r>
            <a:rPr kumimoji="1" lang="ja-JP" altLang="en-US" dirty="0" smtClean="0"/>
            <a:t>個人を非難</a:t>
          </a:r>
          <a:endParaRPr kumimoji="1" lang="ja-JP" altLang="en-US" dirty="0"/>
        </a:p>
      </dgm:t>
    </dgm:pt>
    <dgm:pt modelId="{4D81FD48-57C6-47E1-B68D-DADD8BB16577}" type="parTrans" cxnId="{DD863FB4-BCCE-433D-9577-9D67969C4BFD}">
      <dgm:prSet/>
      <dgm:spPr/>
      <dgm:t>
        <a:bodyPr/>
        <a:lstStyle/>
        <a:p>
          <a:endParaRPr kumimoji="1" lang="ja-JP" altLang="en-US"/>
        </a:p>
      </dgm:t>
    </dgm:pt>
    <dgm:pt modelId="{AAA1B156-B35F-4484-BD7E-8A5B7176C786}" type="sibTrans" cxnId="{DD863FB4-BCCE-433D-9577-9D67969C4BFD}">
      <dgm:prSet/>
      <dgm:spPr/>
      <dgm:t>
        <a:bodyPr/>
        <a:lstStyle/>
        <a:p>
          <a:endParaRPr kumimoji="1" lang="ja-JP" altLang="en-US"/>
        </a:p>
      </dgm:t>
    </dgm:pt>
    <dgm:pt modelId="{C2BB6F73-1C14-47B4-A882-C632A841D322}">
      <dgm:prSet phldrT="[テキスト]"/>
      <dgm:spPr/>
      <dgm:t>
        <a:bodyPr/>
        <a:lstStyle/>
        <a:p>
          <a:r>
            <a:rPr kumimoji="1" lang="ja-JP" altLang="en-US" dirty="0" smtClean="0"/>
            <a:t>プロセスを非難（だれがではなくなぜか）</a:t>
          </a:r>
          <a:endParaRPr kumimoji="1" lang="ja-JP" altLang="en-US" dirty="0"/>
        </a:p>
      </dgm:t>
    </dgm:pt>
    <dgm:pt modelId="{C6F81552-034D-451C-BC3E-8143341B8E24}" type="parTrans" cxnId="{08553F61-A10B-4284-9696-00324F443C95}">
      <dgm:prSet/>
      <dgm:spPr/>
      <dgm:t>
        <a:bodyPr/>
        <a:lstStyle/>
        <a:p>
          <a:endParaRPr kumimoji="1" lang="ja-JP" altLang="en-US"/>
        </a:p>
      </dgm:t>
    </dgm:pt>
    <dgm:pt modelId="{3FAB2A0E-FC38-41E2-ABA2-F611264D0F3B}" type="sibTrans" cxnId="{08553F61-A10B-4284-9696-00324F443C95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A94F39D-DB9E-4F59-83A2-4EB3A5D46F57}" type="presOf" srcId="{C2BB6F73-1C14-47B4-A882-C632A841D322}" destId="{6E4145C8-7451-4687-BC8B-E04483E7717B}" srcOrd="0" destOrd="1" presId="urn:microsoft.com/office/officeart/2005/8/layout/vList2"/>
    <dgm:cxn modelId="{F69DE9B5-7E90-4EC0-B509-2768615FB256}" type="presOf" srcId="{512519C9-EF81-4AE1-AFD3-C1E3E1DCD54D}" destId="{ED0CDB6C-7D90-49D8-833E-11F0CB292C1B}" srcOrd="0" destOrd="0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825548A4-137E-4D0C-B704-8C4C19C1AA53}" type="presOf" srcId="{B01FAC35-FFF1-439F-AA43-0D99E290A27B}" destId="{70D17946-6EC6-4AB1-8DB8-E1760F99D9F5}" srcOrd="0" destOrd="0" presId="urn:microsoft.com/office/officeart/2005/8/layout/vList2"/>
    <dgm:cxn modelId="{53FAE89F-CE7E-4321-82B2-AB60960D1112}" type="presOf" srcId="{A5E785DE-EA47-4011-9756-9ADEAE908F6C}" destId="{6E4145C8-7451-4687-BC8B-E04483E7717B}" srcOrd="0" destOrd="0" presId="urn:microsoft.com/office/officeart/2005/8/layout/vList2"/>
    <dgm:cxn modelId="{DD863FB4-BCCE-433D-9577-9D67969C4BFD}" srcId="{2D5DCE62-97E1-4C3D-8B83-FFABDE870B60}" destId="{93CB6E00-E3C6-46A0-84DB-731908319552}" srcOrd="1" destOrd="0" parTransId="{4D81FD48-57C6-47E1-B68D-DADD8BB16577}" sibTransId="{AAA1B156-B35F-4484-BD7E-8A5B7176C786}"/>
    <dgm:cxn modelId="{08553F61-A10B-4284-9696-00324F443C95}" srcId="{B01FAC35-FFF1-439F-AA43-0D99E290A27B}" destId="{C2BB6F73-1C14-47B4-A882-C632A841D322}" srcOrd="1" destOrd="0" parTransId="{C6F81552-034D-451C-BC3E-8143341B8E24}" sibTransId="{3FAB2A0E-FC38-41E2-ABA2-F611264D0F3B}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0FDF913A-B5A5-40C1-B5D3-EA0C15EC1ACF}" type="presOf" srcId="{2D5DCE62-97E1-4C3D-8B83-FFABDE870B60}" destId="{A305EFFB-F1E9-4F2C-A148-03E7C9F00ECB}" srcOrd="0" destOrd="0" presId="urn:microsoft.com/office/officeart/2005/8/layout/vList2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FDF373A2-E3FA-402B-9EDC-485030806B66}" type="presOf" srcId="{CAF64415-9CFC-4B28-BE5A-0DE7DD41008A}" destId="{7122E04A-0FCE-464C-89D7-46C23F7797FC}" srcOrd="0" destOrd="0" presId="urn:microsoft.com/office/officeart/2005/8/layout/vList2"/>
    <dgm:cxn modelId="{2EF7C98B-8CFE-44E0-B7AC-F6A8AC307A6E}" type="presOf" srcId="{93CB6E00-E3C6-46A0-84DB-731908319552}" destId="{ED0CDB6C-7D90-49D8-833E-11F0CB292C1B}" srcOrd="0" destOrd="1" presId="urn:microsoft.com/office/officeart/2005/8/layout/vList2"/>
    <dgm:cxn modelId="{B806ADD7-D9BC-428E-9738-A46FA6EE1327}" type="presParOf" srcId="{7122E04A-0FCE-464C-89D7-46C23F7797FC}" destId="{A305EFFB-F1E9-4F2C-A148-03E7C9F00ECB}" srcOrd="0" destOrd="0" presId="urn:microsoft.com/office/officeart/2005/8/layout/vList2"/>
    <dgm:cxn modelId="{5BA22083-3B05-463B-8C24-8A5C738D7222}" type="presParOf" srcId="{7122E04A-0FCE-464C-89D7-46C23F7797FC}" destId="{ED0CDB6C-7D90-49D8-833E-11F0CB292C1B}" srcOrd="1" destOrd="0" presId="urn:microsoft.com/office/officeart/2005/8/layout/vList2"/>
    <dgm:cxn modelId="{676ACBB2-EFA9-4549-9E75-F31B76315816}" type="presParOf" srcId="{7122E04A-0FCE-464C-89D7-46C23F7797FC}" destId="{70D17946-6EC6-4AB1-8DB8-E1760F99D9F5}" srcOrd="2" destOrd="0" presId="urn:microsoft.com/office/officeart/2005/8/layout/vList2"/>
    <dgm:cxn modelId="{646BB7CD-5ABA-4E45-87D0-9CA7E9973461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　職能別の職位における責任へ</a:t>
          </a:r>
          <a:endParaRPr kumimoji="1" lang="en-US" altLang="ja-JP" dirty="0" smtClean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　 専門の境界を越え</a:t>
          </a:r>
          <a:endParaRPr kumimoji="1" lang="en-US" altLang="ja-JP" dirty="0" smtClean="0"/>
        </a:p>
        <a:p>
          <a:r>
            <a:rPr kumimoji="1" lang="ja-JP" altLang="en-US" dirty="0" smtClean="0"/>
            <a:t>　　　 企業全体にコミットメント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委員会で意思決定はとらない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経営委員会の会議により意思決定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B32CA48B-EE33-4D1B-8247-124BA4D49F14}">
      <dgm:prSet phldrT="[テキスト]"/>
      <dgm:spPr/>
      <dgm:t>
        <a:bodyPr/>
        <a:lstStyle/>
        <a:p>
          <a:r>
            <a:rPr kumimoji="1" lang="ja-JP" altLang="en-US" dirty="0" smtClean="0"/>
            <a:t>地位や肩書によらず問題解決に役立つ人を求める</a:t>
          </a:r>
          <a:endParaRPr kumimoji="1" lang="ja-JP" altLang="en-US" dirty="0"/>
        </a:p>
      </dgm:t>
    </dgm:pt>
    <dgm:pt modelId="{0E640EAE-C271-44E0-9E95-46A1F1F09480}" type="parTrans" cxnId="{76652D20-3572-4E40-B6D3-B2FD3005EC65}">
      <dgm:prSet/>
      <dgm:spPr/>
      <dgm:t>
        <a:bodyPr/>
        <a:lstStyle/>
        <a:p>
          <a:endParaRPr kumimoji="1" lang="ja-JP" altLang="en-US"/>
        </a:p>
      </dgm:t>
    </dgm:pt>
    <dgm:pt modelId="{6AA37D84-E338-4D65-B22B-4BA3A1408478}" type="sibTrans" cxnId="{76652D20-3572-4E40-B6D3-B2FD3005EC65}">
      <dgm:prSet/>
      <dgm:spPr/>
      <dgm:t>
        <a:bodyPr/>
        <a:lstStyle/>
        <a:p>
          <a:endParaRPr kumimoji="1" lang="ja-JP" altLang="en-US"/>
        </a:p>
      </dgm:t>
    </dgm:pt>
    <dgm:pt modelId="{B5083C12-7F90-43B9-8BF7-1D2EF7089E29}">
      <dgm:prSet phldrT="[テキスト]"/>
      <dgm:spPr/>
      <dgm:t>
        <a:bodyPr/>
        <a:lstStyle/>
        <a:p>
          <a:r>
            <a:rPr kumimoji="1" lang="ja-JP" altLang="en-US" dirty="0" smtClean="0"/>
            <a:t>個人で評価</a:t>
          </a:r>
          <a:endParaRPr kumimoji="1" lang="ja-JP" altLang="en-US" dirty="0"/>
        </a:p>
      </dgm:t>
    </dgm:pt>
    <dgm:pt modelId="{AC375F87-7A7D-4CC9-A5C3-4E443D380D2E}" type="parTrans" cxnId="{9A64E352-CB19-4D6E-ACB4-46C6616C6180}">
      <dgm:prSet/>
      <dgm:spPr/>
      <dgm:t>
        <a:bodyPr/>
        <a:lstStyle/>
        <a:p>
          <a:endParaRPr kumimoji="1" lang="ja-JP" altLang="en-US"/>
        </a:p>
      </dgm:t>
    </dgm:pt>
    <dgm:pt modelId="{108B9F30-3068-4861-970C-83EAD598C4AB}" type="sibTrans" cxnId="{9A64E352-CB19-4D6E-ACB4-46C6616C6180}">
      <dgm:prSet/>
      <dgm:spPr/>
      <dgm:t>
        <a:bodyPr/>
        <a:lstStyle/>
        <a:p>
          <a:endParaRPr kumimoji="1" lang="ja-JP" altLang="en-US"/>
        </a:p>
      </dgm:t>
    </dgm:pt>
    <dgm:pt modelId="{C3670F42-5B14-453A-A124-5DB287CED84B}">
      <dgm:prSet phldrT="[テキスト]"/>
      <dgm:spPr/>
      <dgm:t>
        <a:bodyPr/>
        <a:lstStyle/>
        <a:p>
          <a:r>
            <a:rPr kumimoji="1" lang="ja-JP" altLang="en-US" dirty="0" smtClean="0"/>
            <a:t>集団で評価</a:t>
          </a:r>
          <a:endParaRPr kumimoji="1" lang="ja-JP" altLang="en-US" dirty="0"/>
        </a:p>
      </dgm:t>
    </dgm:pt>
    <dgm:pt modelId="{DF3C09A8-CC8B-41B6-8CF6-4639D5240D5F}" type="parTrans" cxnId="{6AE5CDB7-2498-4401-9746-7FBA2647E4F4}">
      <dgm:prSet/>
      <dgm:spPr/>
      <dgm:t>
        <a:bodyPr/>
        <a:lstStyle/>
        <a:p>
          <a:endParaRPr kumimoji="1" lang="ja-JP" altLang="en-US"/>
        </a:p>
      </dgm:t>
    </dgm:pt>
    <dgm:pt modelId="{D3B54686-9850-4A61-9442-F9F68B910C73}" type="sibTrans" cxnId="{6AE5CDB7-2498-4401-9746-7FBA2647E4F4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 custScaleY="6768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64E352-CB19-4D6E-ACB4-46C6616C6180}" srcId="{2D5DCE62-97E1-4C3D-8B83-FFABDE870B60}" destId="{B5083C12-7F90-43B9-8BF7-1D2EF7089E29}" srcOrd="1" destOrd="0" parTransId="{AC375F87-7A7D-4CC9-A5C3-4E443D380D2E}" sibTransId="{108B9F30-3068-4861-970C-83EAD598C4AB}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76652D20-3572-4E40-B6D3-B2FD3005EC65}" srcId="{B01FAC35-FFF1-439F-AA43-0D99E290A27B}" destId="{B32CA48B-EE33-4D1B-8247-124BA4D49F14}" srcOrd="1" destOrd="0" parTransId="{0E640EAE-C271-44E0-9E95-46A1F1F09480}" sibTransId="{6AA37D84-E338-4D65-B22B-4BA3A1408478}"/>
    <dgm:cxn modelId="{BE78443F-DED6-47CF-A249-6A6456707354}" type="presOf" srcId="{B5083C12-7F90-43B9-8BF7-1D2EF7089E29}" destId="{ED0CDB6C-7D90-49D8-833E-11F0CB292C1B}" srcOrd="0" destOrd="1" presId="urn:microsoft.com/office/officeart/2005/8/layout/vList2"/>
    <dgm:cxn modelId="{EAB97527-BF30-4E48-8E36-858C05121992}" type="presOf" srcId="{512519C9-EF81-4AE1-AFD3-C1E3E1DCD54D}" destId="{ED0CDB6C-7D90-49D8-833E-11F0CB292C1B}" srcOrd="0" destOrd="0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9BC4B130-3B9A-482E-9868-5F78F6532A33}" type="presOf" srcId="{B32CA48B-EE33-4D1B-8247-124BA4D49F14}" destId="{6E4145C8-7451-4687-BC8B-E04483E7717B}" srcOrd="0" destOrd="1" presId="urn:microsoft.com/office/officeart/2005/8/layout/vList2"/>
    <dgm:cxn modelId="{0B19728E-6459-4B2B-B826-1F2D152A977E}" type="presOf" srcId="{2D5DCE62-97E1-4C3D-8B83-FFABDE870B60}" destId="{A305EFFB-F1E9-4F2C-A148-03E7C9F00ECB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6AE5CDB7-2498-4401-9746-7FBA2647E4F4}" srcId="{B01FAC35-FFF1-439F-AA43-0D99E290A27B}" destId="{C3670F42-5B14-453A-A124-5DB287CED84B}" srcOrd="2" destOrd="0" parTransId="{DF3C09A8-CC8B-41B6-8CF6-4639D5240D5F}" sibTransId="{D3B54686-9850-4A61-9442-F9F68B910C73}"/>
    <dgm:cxn modelId="{4509B757-A924-4E10-B577-A004E53587F4}" type="presOf" srcId="{A5E785DE-EA47-4011-9756-9ADEAE908F6C}" destId="{6E4145C8-7451-4687-BC8B-E04483E7717B}" srcOrd="0" destOrd="0" presId="urn:microsoft.com/office/officeart/2005/8/layout/vList2"/>
    <dgm:cxn modelId="{42E35926-17EB-43E6-964F-E3B5F329E6F3}" type="presOf" srcId="{CAF64415-9CFC-4B28-BE5A-0DE7DD41008A}" destId="{7122E04A-0FCE-464C-89D7-46C23F7797FC}" srcOrd="0" destOrd="0" presId="urn:microsoft.com/office/officeart/2005/8/layout/vList2"/>
    <dgm:cxn modelId="{F5F71B73-79AE-4DE3-A8E4-7EE6226541B6}" type="presOf" srcId="{B01FAC35-FFF1-439F-AA43-0D99E290A27B}" destId="{70D17946-6EC6-4AB1-8DB8-E1760F99D9F5}" srcOrd="0" destOrd="0" presId="urn:microsoft.com/office/officeart/2005/8/layout/vList2"/>
    <dgm:cxn modelId="{1D8945F8-37D5-465E-BBDD-1AD52A207B4F}" type="presOf" srcId="{C3670F42-5B14-453A-A124-5DB287CED84B}" destId="{6E4145C8-7451-4687-BC8B-E04483E7717B}" srcOrd="0" destOrd="2" presId="urn:microsoft.com/office/officeart/2005/8/layout/vList2"/>
    <dgm:cxn modelId="{A69F70FA-A76E-4B9E-9A2D-C40B166C8C54}" type="presParOf" srcId="{7122E04A-0FCE-464C-89D7-46C23F7797FC}" destId="{A305EFFB-F1E9-4F2C-A148-03E7C9F00ECB}" srcOrd="0" destOrd="0" presId="urn:microsoft.com/office/officeart/2005/8/layout/vList2"/>
    <dgm:cxn modelId="{4D655816-11D7-48B4-8B89-42C1DF19A322}" type="presParOf" srcId="{7122E04A-0FCE-464C-89D7-46C23F7797FC}" destId="{ED0CDB6C-7D90-49D8-833E-11F0CB292C1B}" srcOrd="1" destOrd="0" presId="urn:microsoft.com/office/officeart/2005/8/layout/vList2"/>
    <dgm:cxn modelId="{79957EB6-4C5D-41FF-87AA-D29A21420AB1}" type="presParOf" srcId="{7122E04A-0FCE-464C-89D7-46C23F7797FC}" destId="{70D17946-6EC6-4AB1-8DB8-E1760F99D9F5}" srcOrd="2" destOrd="0" presId="urn:microsoft.com/office/officeart/2005/8/layout/vList2"/>
    <dgm:cxn modelId="{09CB4282-EFDE-4D77-9EC5-01E36FD1193B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階層状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ネットワーク状，ヨコの繋がり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問題をヨコの連携により解決する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すべてトップダウン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F81CF9D7-3475-4983-9D40-8C83235390A7}">
      <dgm:prSet phldrT="[テキスト]"/>
      <dgm:spPr/>
      <dgm:t>
        <a:bodyPr/>
        <a:lstStyle/>
        <a:p>
          <a:r>
            <a:rPr kumimoji="1" lang="ja-JP" altLang="en-US" dirty="0" smtClean="0"/>
            <a:t>部門それぞれに予算があるなどヨコの繋がりなし</a:t>
          </a:r>
          <a:endParaRPr kumimoji="1" lang="ja-JP" altLang="en-US" dirty="0"/>
        </a:p>
      </dgm:t>
    </dgm:pt>
    <dgm:pt modelId="{F741F03D-8573-4E13-9727-0B217C5B8C45}" type="parTrans" cxnId="{15E5A559-F752-4F56-B18A-DDAC15E63AE8}">
      <dgm:prSet/>
      <dgm:spPr/>
      <dgm:t>
        <a:bodyPr/>
        <a:lstStyle/>
        <a:p>
          <a:endParaRPr kumimoji="1" lang="ja-JP" altLang="en-US"/>
        </a:p>
      </dgm:t>
    </dgm:pt>
    <dgm:pt modelId="{6E93EBF3-F740-49C3-9407-77A1DB9D6CC6}" type="sibTrans" cxnId="{15E5A559-F752-4F56-B18A-DDAC15E63AE8}">
      <dgm:prSet/>
      <dgm:spPr/>
      <dgm:t>
        <a:bodyPr/>
        <a:lstStyle/>
        <a:p>
          <a:endParaRPr kumimoji="1" lang="ja-JP" altLang="en-US"/>
        </a:p>
      </dgm:t>
    </dgm:pt>
    <dgm:pt modelId="{26FF5831-951D-4AC1-8FBA-DE44ABB7D185}">
      <dgm:prSet phldrT="[テキスト]"/>
      <dgm:spPr/>
      <dgm:t>
        <a:bodyPr/>
        <a:lstStyle/>
        <a:p>
          <a:r>
            <a:rPr kumimoji="1" lang="ja-JP" altLang="en-US" dirty="0" smtClean="0"/>
            <a:t>予算の一本化</a:t>
          </a:r>
          <a:endParaRPr kumimoji="1" lang="ja-JP" altLang="en-US" dirty="0"/>
        </a:p>
      </dgm:t>
    </dgm:pt>
    <dgm:pt modelId="{0DF0CEAD-E9C1-4784-B62C-969D8FF73A3F}" type="parTrans" cxnId="{4260F37C-18DD-4E8A-91B6-462746DCEB21}">
      <dgm:prSet/>
      <dgm:spPr/>
      <dgm:t>
        <a:bodyPr/>
        <a:lstStyle/>
        <a:p>
          <a:endParaRPr kumimoji="1" lang="ja-JP" altLang="en-US"/>
        </a:p>
      </dgm:t>
    </dgm:pt>
    <dgm:pt modelId="{6B93C5FD-29B1-4BDC-8572-7AB57DD04E59}" type="sibTrans" cxnId="{4260F37C-18DD-4E8A-91B6-462746DCEB21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B7A5468-6BD4-4DE5-AB6F-AD7283E641B3}" type="presOf" srcId="{F81CF9D7-3475-4983-9D40-8C83235390A7}" destId="{ED0CDB6C-7D90-49D8-833E-11F0CB292C1B}" srcOrd="0" destOrd="1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1CCAC6C9-6390-4BD9-A95A-ACF8A320386E}" type="presOf" srcId="{512519C9-EF81-4AE1-AFD3-C1E3E1DCD54D}" destId="{ED0CDB6C-7D90-49D8-833E-11F0CB292C1B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E14DBC42-0DD3-4BA1-9D5B-911122BBF353}" type="presOf" srcId="{A5E785DE-EA47-4011-9756-9ADEAE908F6C}" destId="{6E4145C8-7451-4687-BC8B-E04483E7717B}" srcOrd="0" destOrd="0" presId="urn:microsoft.com/office/officeart/2005/8/layout/vList2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B12BCE70-015B-45AD-8C03-AFF31A43A34A}" type="presOf" srcId="{B01FAC35-FFF1-439F-AA43-0D99E290A27B}" destId="{70D17946-6EC6-4AB1-8DB8-E1760F99D9F5}" srcOrd="0" destOrd="0" presId="urn:microsoft.com/office/officeart/2005/8/layout/vList2"/>
    <dgm:cxn modelId="{15E5A559-F752-4F56-B18A-DDAC15E63AE8}" srcId="{2D5DCE62-97E1-4C3D-8B83-FFABDE870B60}" destId="{F81CF9D7-3475-4983-9D40-8C83235390A7}" srcOrd="1" destOrd="0" parTransId="{F741F03D-8573-4E13-9727-0B217C5B8C45}" sibTransId="{6E93EBF3-F740-49C3-9407-77A1DB9D6CC6}"/>
    <dgm:cxn modelId="{00D8570A-7D0D-457B-9726-3750C497AE1D}" type="presOf" srcId="{CAF64415-9CFC-4B28-BE5A-0DE7DD41008A}" destId="{7122E04A-0FCE-464C-89D7-46C23F7797FC}" srcOrd="0" destOrd="0" presId="urn:microsoft.com/office/officeart/2005/8/layout/vList2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4260F37C-18DD-4E8A-91B6-462746DCEB21}" srcId="{B01FAC35-FFF1-439F-AA43-0D99E290A27B}" destId="{26FF5831-951D-4AC1-8FBA-DE44ABB7D185}" srcOrd="1" destOrd="0" parTransId="{0DF0CEAD-E9C1-4784-B62C-969D8FF73A3F}" sibTransId="{6B93C5FD-29B1-4BDC-8572-7AB57DD04E59}"/>
    <dgm:cxn modelId="{C9203BC0-BC08-43DE-9247-B0AE7E848303}" type="presOf" srcId="{26FF5831-951D-4AC1-8FBA-DE44ABB7D185}" destId="{6E4145C8-7451-4687-BC8B-E04483E7717B}" srcOrd="0" destOrd="1" presId="urn:microsoft.com/office/officeart/2005/8/layout/vList2"/>
    <dgm:cxn modelId="{211BB5CD-1CFB-40C1-A158-DEB14BF94E03}" type="presOf" srcId="{2D5DCE62-97E1-4C3D-8B83-FFABDE870B60}" destId="{A305EFFB-F1E9-4F2C-A148-03E7C9F00ECB}" srcOrd="0" destOrd="0" presId="urn:microsoft.com/office/officeart/2005/8/layout/vList2"/>
    <dgm:cxn modelId="{9ED9CEE3-1769-42B5-90C1-30E96116E962}" type="presParOf" srcId="{7122E04A-0FCE-464C-89D7-46C23F7797FC}" destId="{A305EFFB-F1E9-4F2C-A148-03E7C9F00ECB}" srcOrd="0" destOrd="0" presId="urn:microsoft.com/office/officeart/2005/8/layout/vList2"/>
    <dgm:cxn modelId="{C90838F5-FE4B-496D-AA27-E1E9A0D6FEFB}" type="presParOf" srcId="{7122E04A-0FCE-464C-89D7-46C23F7797FC}" destId="{ED0CDB6C-7D90-49D8-833E-11F0CB292C1B}" srcOrd="1" destOrd="0" presId="urn:microsoft.com/office/officeart/2005/8/layout/vList2"/>
    <dgm:cxn modelId="{4CF1DB78-344C-476D-B2FC-46975E333D6D}" type="presParOf" srcId="{7122E04A-0FCE-464C-89D7-46C23F7797FC}" destId="{70D17946-6EC6-4AB1-8DB8-E1760F99D9F5}" srcOrd="2" destOrd="0" presId="urn:microsoft.com/office/officeart/2005/8/layout/vList2"/>
    <dgm:cxn modelId="{ECBACF47-50AC-434B-AB0A-10DE88F04A19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階層状のトップ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ネットワークの至る所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技術については部門責任者に任せた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トップにすべてを知らせすべてを決める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DD02D180-CA82-4701-A28D-D01C52C17132}">
      <dgm:prSet phldrT="[テキスト]"/>
      <dgm:spPr/>
      <dgm:t>
        <a:bodyPr/>
        <a:lstStyle/>
        <a:p>
          <a:r>
            <a:rPr kumimoji="1" lang="ja-JP" altLang="en-US" dirty="0" smtClean="0"/>
            <a:t>世界に分担し迅速</a:t>
          </a:r>
          <a:r>
            <a:rPr kumimoji="1" lang="ja-JP" altLang="en-US" dirty="0" smtClean="0"/>
            <a:t>な行動のため各自で対応可能</a:t>
          </a:r>
          <a:endParaRPr kumimoji="1" lang="ja-JP" altLang="en-US" dirty="0"/>
        </a:p>
      </dgm:t>
    </dgm:pt>
    <dgm:pt modelId="{ADDA7230-E003-4B04-9123-26381AB384BB}" type="parTrans" cxnId="{EE6BD384-FA37-46DA-9D13-7D253458A02F}">
      <dgm:prSet/>
      <dgm:spPr/>
      <dgm:t>
        <a:bodyPr/>
        <a:lstStyle/>
        <a:p>
          <a:endParaRPr kumimoji="1" lang="ja-JP" altLang="en-US"/>
        </a:p>
      </dgm:t>
    </dgm:pt>
    <dgm:pt modelId="{7B7D9A8E-0C56-4F9E-AAC3-F6ADA425A5D3}" type="sibTrans" cxnId="{EE6BD384-FA37-46DA-9D13-7D253458A02F}">
      <dgm:prSet/>
      <dgm:spPr/>
      <dgm:t>
        <a:bodyPr/>
        <a:lstStyle/>
        <a:p>
          <a:endParaRPr kumimoji="1" lang="ja-JP" altLang="en-US"/>
        </a:p>
      </dgm:t>
    </dgm:pt>
    <dgm:pt modelId="{851C880A-8E50-455B-BF25-A86CEF9480DA}">
      <dgm:prSet phldrT="[テキスト]"/>
      <dgm:spPr/>
      <dgm:t>
        <a:bodyPr/>
        <a:lstStyle/>
        <a:p>
          <a:r>
            <a:rPr kumimoji="1" lang="ja-JP" altLang="en-US" dirty="0" smtClean="0"/>
            <a:t>アメリカ中心</a:t>
          </a:r>
          <a:endParaRPr kumimoji="1" lang="ja-JP" altLang="en-US" dirty="0"/>
        </a:p>
      </dgm:t>
    </dgm:pt>
    <dgm:pt modelId="{6F1642DB-97B7-4035-839C-1919C6F88B77}" type="parTrans" cxnId="{7F4A2604-6B0D-4348-BD25-54D4854E590B}">
      <dgm:prSet/>
      <dgm:spPr/>
      <dgm:t>
        <a:bodyPr/>
        <a:lstStyle/>
        <a:p>
          <a:endParaRPr kumimoji="1" lang="ja-JP" altLang="en-US"/>
        </a:p>
      </dgm:t>
    </dgm:pt>
    <dgm:pt modelId="{7E5A72A7-83FB-4F14-A059-35F1DBBE60FA}" type="sibTrans" cxnId="{7F4A2604-6B0D-4348-BD25-54D4854E590B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6459934-A8D1-404F-BF97-6762BDE85100}" type="presOf" srcId="{851C880A-8E50-455B-BF25-A86CEF9480DA}" destId="{ED0CDB6C-7D90-49D8-833E-11F0CB292C1B}" srcOrd="0" destOrd="1" presId="urn:microsoft.com/office/officeart/2005/8/layout/vList2"/>
    <dgm:cxn modelId="{0518EDFF-CF38-44FD-BFAD-258921C88D10}" type="presOf" srcId="{2D5DCE62-97E1-4C3D-8B83-FFABDE870B60}" destId="{A305EFFB-F1E9-4F2C-A148-03E7C9F00ECB}" srcOrd="0" destOrd="0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FA8C082B-C2DB-469E-84C7-CF5EB42AEAA6}" type="presOf" srcId="{B01FAC35-FFF1-439F-AA43-0D99E290A27B}" destId="{70D17946-6EC6-4AB1-8DB8-E1760F99D9F5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EE6BD384-FA37-46DA-9D13-7D253458A02F}" srcId="{B01FAC35-FFF1-439F-AA43-0D99E290A27B}" destId="{DD02D180-CA82-4701-A28D-D01C52C17132}" srcOrd="1" destOrd="0" parTransId="{ADDA7230-E003-4B04-9123-26381AB384BB}" sibTransId="{7B7D9A8E-0C56-4F9E-AAC3-F6ADA425A5D3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702FB7DD-5727-4A9B-A677-B151BBDFA47F}" type="presOf" srcId="{CAF64415-9CFC-4B28-BE5A-0DE7DD41008A}" destId="{7122E04A-0FCE-464C-89D7-46C23F7797FC}" srcOrd="0" destOrd="0" presId="urn:microsoft.com/office/officeart/2005/8/layout/vList2"/>
    <dgm:cxn modelId="{B601F327-4A8A-4EAF-8B77-3B1A6D0EC234}" type="presOf" srcId="{512519C9-EF81-4AE1-AFD3-C1E3E1DCD54D}" destId="{ED0CDB6C-7D90-49D8-833E-11F0CB292C1B}" srcOrd="0" destOrd="0" presId="urn:microsoft.com/office/officeart/2005/8/layout/vList2"/>
    <dgm:cxn modelId="{3DEB3A5D-5730-4C87-8D83-D5C02E9CB11D}" type="presOf" srcId="{DD02D180-CA82-4701-A28D-D01C52C17132}" destId="{6E4145C8-7451-4687-BC8B-E04483E7717B}" srcOrd="0" destOrd="1" presId="urn:microsoft.com/office/officeart/2005/8/layout/vList2"/>
    <dgm:cxn modelId="{EAB5BAF8-06A3-4AD3-8F9B-358E930B5EF5}" type="presOf" srcId="{A5E785DE-EA47-4011-9756-9ADEAE908F6C}" destId="{6E4145C8-7451-4687-BC8B-E04483E7717B}" srcOrd="0" destOrd="0" presId="urn:microsoft.com/office/officeart/2005/8/layout/vList2"/>
    <dgm:cxn modelId="{7F4A2604-6B0D-4348-BD25-54D4854E590B}" srcId="{2D5DCE62-97E1-4C3D-8B83-FFABDE870B60}" destId="{851C880A-8E50-455B-BF25-A86CEF9480DA}" srcOrd="1" destOrd="0" parTransId="{6F1642DB-97B7-4035-839C-1919C6F88B77}" sibTransId="{7E5A72A7-83FB-4F14-A059-35F1DBBE60FA}"/>
    <dgm:cxn modelId="{5C339EDA-5AB6-4275-82E9-6053612CA023}" type="presParOf" srcId="{7122E04A-0FCE-464C-89D7-46C23F7797FC}" destId="{A305EFFB-F1E9-4F2C-A148-03E7C9F00ECB}" srcOrd="0" destOrd="0" presId="urn:microsoft.com/office/officeart/2005/8/layout/vList2"/>
    <dgm:cxn modelId="{D614B7AA-B176-44E2-ADAF-11FAD373EB60}" type="presParOf" srcId="{7122E04A-0FCE-464C-89D7-46C23F7797FC}" destId="{ED0CDB6C-7D90-49D8-833E-11F0CB292C1B}" srcOrd="1" destOrd="0" presId="urn:microsoft.com/office/officeart/2005/8/layout/vList2"/>
    <dgm:cxn modelId="{91EC8720-6759-4799-A6C3-3818F7BFD30A}" type="presParOf" srcId="{7122E04A-0FCE-464C-89D7-46C23F7797FC}" destId="{70D17946-6EC6-4AB1-8DB8-E1760F99D9F5}" srcOrd="2" destOrd="0" presId="urn:microsoft.com/office/officeart/2005/8/layout/vList2"/>
    <dgm:cxn modelId="{63DF1169-B890-45E5-B386-55EDA1FAB562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上司と部下のタテ関係中心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ヨコ中心で命令ではなく相談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部門を再編し部門間の協力を活発にした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階層に沿い命令・指示が多い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F59C7416-2C32-4A6D-9FE5-CC7F5E26341B}">
      <dgm:prSet phldrT="[テキスト]"/>
      <dgm:spPr/>
      <dgm:t>
        <a:bodyPr/>
        <a:lstStyle/>
        <a:p>
          <a:r>
            <a:rPr kumimoji="1" lang="ja-JP" altLang="en-US" dirty="0" smtClean="0"/>
            <a:t>部門間で協力するべき問題が起きても　　　　　話し合うための基盤がなかった</a:t>
          </a:r>
          <a:endParaRPr kumimoji="1" lang="ja-JP" altLang="en-US" dirty="0"/>
        </a:p>
      </dgm:t>
    </dgm:pt>
    <dgm:pt modelId="{71C84DB0-8D24-4F6C-B653-2638B0B144F0}" type="parTrans" cxnId="{AB886388-0A01-4513-8D1F-41B8A1903CFF}">
      <dgm:prSet/>
      <dgm:spPr/>
      <dgm:t>
        <a:bodyPr/>
        <a:lstStyle/>
        <a:p>
          <a:endParaRPr kumimoji="1" lang="ja-JP" altLang="en-US"/>
        </a:p>
      </dgm:t>
    </dgm:pt>
    <dgm:pt modelId="{FBEA3473-A3F3-4BF7-A37A-0CE0099B23E2}" type="sibTrans" cxnId="{AB886388-0A01-4513-8D1F-41B8A1903CFF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AA1D6A9-D2D8-4160-BBB3-2F2516A480CE}" type="presOf" srcId="{B01FAC35-FFF1-439F-AA43-0D99E290A27B}" destId="{70D17946-6EC6-4AB1-8DB8-E1760F99D9F5}" srcOrd="0" destOrd="0" presId="urn:microsoft.com/office/officeart/2005/8/layout/vList2"/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F873D5C1-3FB6-4537-BBAB-B62973D19C08}" type="presOf" srcId="{2D5DCE62-97E1-4C3D-8B83-FFABDE870B60}" destId="{A305EFFB-F1E9-4F2C-A148-03E7C9F00ECB}" srcOrd="0" destOrd="0" presId="urn:microsoft.com/office/officeart/2005/8/layout/vList2"/>
    <dgm:cxn modelId="{481DE557-E654-4B26-98EC-300B4F357792}" type="presOf" srcId="{A5E785DE-EA47-4011-9756-9ADEAE908F6C}" destId="{6E4145C8-7451-4687-BC8B-E04483E7717B}" srcOrd="0" destOrd="0" presId="urn:microsoft.com/office/officeart/2005/8/layout/vList2"/>
    <dgm:cxn modelId="{398210FA-5FDC-466E-8F95-F405261E018B}" type="presOf" srcId="{CAF64415-9CFC-4B28-BE5A-0DE7DD41008A}" destId="{7122E04A-0FCE-464C-89D7-46C23F7797FC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6768F17C-CF86-4A41-90A8-C0755DFE2FA2}" type="presOf" srcId="{512519C9-EF81-4AE1-AFD3-C1E3E1DCD54D}" destId="{ED0CDB6C-7D90-49D8-833E-11F0CB292C1B}" srcOrd="0" destOrd="0" presId="urn:microsoft.com/office/officeart/2005/8/layout/vList2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71C8A705-E76E-432A-977A-15BAE6D9266A}" type="presOf" srcId="{F59C7416-2C32-4A6D-9FE5-CC7F5E26341B}" destId="{ED0CDB6C-7D90-49D8-833E-11F0CB292C1B}" srcOrd="0" destOrd="1" presId="urn:microsoft.com/office/officeart/2005/8/layout/vList2"/>
    <dgm:cxn modelId="{AB886388-0A01-4513-8D1F-41B8A1903CFF}" srcId="{2D5DCE62-97E1-4C3D-8B83-FFABDE870B60}" destId="{F59C7416-2C32-4A6D-9FE5-CC7F5E26341B}" srcOrd="1" destOrd="0" parTransId="{71C84DB0-8D24-4F6C-B653-2638B0B144F0}" sibTransId="{FBEA3473-A3F3-4BF7-A37A-0CE0099B23E2}"/>
    <dgm:cxn modelId="{B8A568A6-1AE4-4130-9B0E-F0EB2C2BD5C6}" type="presParOf" srcId="{7122E04A-0FCE-464C-89D7-46C23F7797FC}" destId="{A305EFFB-F1E9-4F2C-A148-03E7C9F00ECB}" srcOrd="0" destOrd="0" presId="urn:microsoft.com/office/officeart/2005/8/layout/vList2"/>
    <dgm:cxn modelId="{F3DE170C-2EC7-4E1D-BEA5-8A9D003963C2}" type="presParOf" srcId="{7122E04A-0FCE-464C-89D7-46C23F7797FC}" destId="{ED0CDB6C-7D90-49D8-833E-11F0CB292C1B}" srcOrd="1" destOrd="0" presId="urn:microsoft.com/office/officeart/2005/8/layout/vList2"/>
    <dgm:cxn modelId="{CE3EEBA5-AC54-433D-9379-DA4DBCD825C6}" type="presParOf" srcId="{7122E04A-0FCE-464C-89D7-46C23F7797FC}" destId="{70D17946-6EC6-4AB1-8DB8-E1760F99D9F5}" srcOrd="2" destOrd="0" presId="urn:microsoft.com/office/officeart/2005/8/layout/vList2"/>
    <dgm:cxn modelId="{42C7FFBD-00B2-42CF-A53F-C9B191690002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F64415-9CFC-4B28-BE5A-0DE7DD4100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D5DCE62-97E1-4C3D-8B83-FFABDE870B60}">
      <dgm:prSet phldrT="[テキスト]"/>
      <dgm:spPr/>
      <dgm:t>
        <a:bodyPr/>
        <a:lstStyle/>
        <a:p>
          <a:r>
            <a:rPr kumimoji="1" lang="ja-JP" altLang="en-US" dirty="0" smtClean="0"/>
            <a:t>　　 業務は上司の指示と決定による</a:t>
          </a:r>
          <a:endParaRPr kumimoji="1" lang="ja-JP" altLang="en-US" dirty="0"/>
        </a:p>
      </dgm:t>
    </dgm:pt>
    <dgm:pt modelId="{806EF145-5505-4F57-8A4D-564232579B33}" type="par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757D5C8F-C561-4C56-B5F5-7C5063F219E8}" type="sibTrans" cxnId="{115C57F4-0CA8-439D-8938-A84E510E8B7A}">
      <dgm:prSet/>
      <dgm:spPr/>
      <dgm:t>
        <a:bodyPr/>
        <a:lstStyle/>
        <a:p>
          <a:endParaRPr kumimoji="1" lang="ja-JP" altLang="en-US"/>
        </a:p>
      </dgm:t>
    </dgm:pt>
    <dgm:pt modelId="{B01FAC35-FFF1-439F-AA43-0D99E290A27B}">
      <dgm:prSet phldrT="[テキスト]"/>
      <dgm:spPr>
        <a:solidFill>
          <a:schemeClr val="accent2"/>
        </a:solidFill>
      </dgm:spPr>
      <dgm:t>
        <a:bodyPr/>
        <a:lstStyle/>
        <a:p>
          <a:r>
            <a:rPr kumimoji="1" lang="ja-JP" altLang="en-US" dirty="0" smtClean="0"/>
            <a:t>　　 情報と助言</a:t>
          </a:r>
          <a:endParaRPr kumimoji="1" lang="ja-JP" altLang="en-US" dirty="0"/>
        </a:p>
      </dgm:t>
    </dgm:pt>
    <dgm:pt modelId="{EA5B0AA4-EEB5-43EA-9B07-45DF048F194E}" type="par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3FE001E5-1A57-4165-829B-2D7ACD32BCEC}" type="sibTrans" cxnId="{00F27E47-E0CF-4E78-8C85-AA81D69C3230}">
      <dgm:prSet/>
      <dgm:spPr/>
      <dgm:t>
        <a:bodyPr/>
        <a:lstStyle/>
        <a:p>
          <a:endParaRPr kumimoji="1" lang="ja-JP" altLang="en-US"/>
        </a:p>
      </dgm:t>
    </dgm:pt>
    <dgm:pt modelId="{A5E785DE-EA47-4011-9756-9ADEAE908F6C}">
      <dgm:prSet phldrT="[テキスト]"/>
      <dgm:spPr/>
      <dgm:t>
        <a:bodyPr/>
        <a:lstStyle/>
        <a:p>
          <a:r>
            <a:rPr kumimoji="1" lang="ja-JP" altLang="en-US" dirty="0" smtClean="0"/>
            <a:t>上司が前に出ることを抑えて部下に目標や　　なぜそれをやらなければならないかを伝え、　　　部下の育成に力をいれるようになった</a:t>
          </a:r>
          <a:endParaRPr kumimoji="1" lang="ja-JP" altLang="en-US" dirty="0"/>
        </a:p>
      </dgm:t>
    </dgm:pt>
    <dgm:pt modelId="{FFAF2FFA-D247-4832-93A7-2A471551FE45}" type="par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EF56F06D-423D-46BD-9C76-EBB09DE99149}" type="sibTrans" cxnId="{1BBE0E2E-E5E5-4144-90E1-8BF7DA85B75B}">
      <dgm:prSet/>
      <dgm:spPr/>
      <dgm:t>
        <a:bodyPr/>
        <a:lstStyle/>
        <a:p>
          <a:endParaRPr kumimoji="1" lang="ja-JP" altLang="en-US"/>
        </a:p>
      </dgm:t>
    </dgm:pt>
    <dgm:pt modelId="{512519C9-EF81-4AE1-AFD3-C1E3E1DCD54D}">
      <dgm:prSet phldrT="[テキスト]"/>
      <dgm:spPr/>
      <dgm:t>
        <a:bodyPr/>
        <a:lstStyle/>
        <a:p>
          <a:r>
            <a:rPr kumimoji="1" lang="ja-JP" altLang="en-US" dirty="0" smtClean="0"/>
            <a:t>上司が率先して組織を引っ張っていた</a:t>
          </a:r>
          <a:endParaRPr kumimoji="1" lang="ja-JP" altLang="en-US" dirty="0"/>
        </a:p>
      </dgm:t>
    </dgm:pt>
    <dgm:pt modelId="{2ADB750C-5826-499B-BC4C-B3AAB5412AC0}" type="par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66B7F745-EEB8-4458-83A9-248DD42F019F}" type="sibTrans" cxnId="{762EB769-D99C-4544-9377-C22A042F7D96}">
      <dgm:prSet/>
      <dgm:spPr/>
      <dgm:t>
        <a:bodyPr/>
        <a:lstStyle/>
        <a:p>
          <a:endParaRPr kumimoji="1" lang="ja-JP" altLang="en-US"/>
        </a:p>
      </dgm:t>
    </dgm:pt>
    <dgm:pt modelId="{7122E04A-0FCE-464C-89D7-46C23F7797FC}" type="pres">
      <dgm:prSet presAssocID="{CAF64415-9CFC-4B28-BE5A-0DE7DD4100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5EFFB-F1E9-4F2C-A148-03E7C9F00ECB}" type="pres">
      <dgm:prSet presAssocID="{2D5DCE62-97E1-4C3D-8B83-FFABDE870B6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D0CDB6C-7D90-49D8-833E-11F0CB292C1B}" type="pres">
      <dgm:prSet presAssocID="{2D5DCE62-97E1-4C3D-8B83-FFABDE870B6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0D17946-6EC6-4AB1-8DB8-E1760F99D9F5}" type="pres">
      <dgm:prSet presAssocID="{B01FAC35-FFF1-439F-AA43-0D99E290A2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4145C8-7451-4687-BC8B-E04483E7717B}" type="pres">
      <dgm:prSet presAssocID="{B01FAC35-FFF1-439F-AA43-0D99E290A27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2EB769-D99C-4544-9377-C22A042F7D96}" srcId="{2D5DCE62-97E1-4C3D-8B83-FFABDE870B60}" destId="{512519C9-EF81-4AE1-AFD3-C1E3E1DCD54D}" srcOrd="0" destOrd="0" parTransId="{2ADB750C-5826-499B-BC4C-B3AAB5412AC0}" sibTransId="{66B7F745-EEB8-4458-83A9-248DD42F019F}"/>
    <dgm:cxn modelId="{50215AD0-D626-46A9-8A82-F8D51DE8389C}" type="presOf" srcId="{A5E785DE-EA47-4011-9756-9ADEAE908F6C}" destId="{6E4145C8-7451-4687-BC8B-E04483E7717B}" srcOrd="0" destOrd="0" presId="urn:microsoft.com/office/officeart/2005/8/layout/vList2"/>
    <dgm:cxn modelId="{00F27E47-E0CF-4E78-8C85-AA81D69C3230}" srcId="{CAF64415-9CFC-4B28-BE5A-0DE7DD41008A}" destId="{B01FAC35-FFF1-439F-AA43-0D99E290A27B}" srcOrd="1" destOrd="0" parTransId="{EA5B0AA4-EEB5-43EA-9B07-45DF048F194E}" sibTransId="{3FE001E5-1A57-4165-829B-2D7ACD32BCEC}"/>
    <dgm:cxn modelId="{115C57F4-0CA8-439D-8938-A84E510E8B7A}" srcId="{CAF64415-9CFC-4B28-BE5A-0DE7DD41008A}" destId="{2D5DCE62-97E1-4C3D-8B83-FFABDE870B60}" srcOrd="0" destOrd="0" parTransId="{806EF145-5505-4F57-8A4D-564232579B33}" sibTransId="{757D5C8F-C561-4C56-B5F5-7C5063F219E8}"/>
    <dgm:cxn modelId="{1BBE0E2E-E5E5-4144-90E1-8BF7DA85B75B}" srcId="{B01FAC35-FFF1-439F-AA43-0D99E290A27B}" destId="{A5E785DE-EA47-4011-9756-9ADEAE908F6C}" srcOrd="0" destOrd="0" parTransId="{FFAF2FFA-D247-4832-93A7-2A471551FE45}" sibTransId="{EF56F06D-423D-46BD-9C76-EBB09DE99149}"/>
    <dgm:cxn modelId="{7297FACC-4854-4C77-837D-98463CF6DF75}" type="presOf" srcId="{2D5DCE62-97E1-4C3D-8B83-FFABDE870B60}" destId="{A305EFFB-F1E9-4F2C-A148-03E7C9F00ECB}" srcOrd="0" destOrd="0" presId="urn:microsoft.com/office/officeart/2005/8/layout/vList2"/>
    <dgm:cxn modelId="{53EF0C87-32D3-48D0-B411-17FC0EEA7C24}" type="presOf" srcId="{512519C9-EF81-4AE1-AFD3-C1E3E1DCD54D}" destId="{ED0CDB6C-7D90-49D8-833E-11F0CB292C1B}" srcOrd="0" destOrd="0" presId="urn:microsoft.com/office/officeart/2005/8/layout/vList2"/>
    <dgm:cxn modelId="{51835532-EAC8-4A4A-A1E1-8503ADD4FB6D}" type="presOf" srcId="{B01FAC35-FFF1-439F-AA43-0D99E290A27B}" destId="{70D17946-6EC6-4AB1-8DB8-E1760F99D9F5}" srcOrd="0" destOrd="0" presId="urn:microsoft.com/office/officeart/2005/8/layout/vList2"/>
    <dgm:cxn modelId="{F22F53E2-69B7-48CA-8765-3E16003DBD69}" type="presOf" srcId="{CAF64415-9CFC-4B28-BE5A-0DE7DD41008A}" destId="{7122E04A-0FCE-464C-89D7-46C23F7797FC}" srcOrd="0" destOrd="0" presId="urn:microsoft.com/office/officeart/2005/8/layout/vList2"/>
    <dgm:cxn modelId="{D7AF3F32-8335-4A60-AED8-A8D43448AE96}" type="presParOf" srcId="{7122E04A-0FCE-464C-89D7-46C23F7797FC}" destId="{A305EFFB-F1E9-4F2C-A148-03E7C9F00ECB}" srcOrd="0" destOrd="0" presId="urn:microsoft.com/office/officeart/2005/8/layout/vList2"/>
    <dgm:cxn modelId="{52A9DE63-8154-401B-B20B-09655460F16A}" type="presParOf" srcId="{7122E04A-0FCE-464C-89D7-46C23F7797FC}" destId="{ED0CDB6C-7D90-49D8-833E-11F0CB292C1B}" srcOrd="1" destOrd="0" presId="urn:microsoft.com/office/officeart/2005/8/layout/vList2"/>
    <dgm:cxn modelId="{044D0E87-49A7-4F11-97C0-6BF8C6205111}" type="presParOf" srcId="{7122E04A-0FCE-464C-89D7-46C23F7797FC}" destId="{70D17946-6EC6-4AB1-8DB8-E1760F99D9F5}" srcOrd="2" destOrd="0" presId="urn:microsoft.com/office/officeart/2005/8/layout/vList2"/>
    <dgm:cxn modelId="{8C8DEE85-8FA8-4C23-B8F9-67E9C94592BA}" type="presParOf" srcId="{7122E04A-0FCE-464C-89D7-46C23F7797FC}" destId="{6E4145C8-7451-4687-BC8B-E04483E7717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72586"/>
          <a:ext cx="8712967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職能別に専門分化</a:t>
          </a:r>
          <a:endParaRPr kumimoji="1" lang="ja-JP" altLang="en-US" sz="3500" kern="1200" dirty="0"/>
        </a:p>
      </dsp:txBody>
      <dsp:txXfrm>
        <a:off x="58752" y="131338"/>
        <a:ext cx="8595463" cy="1086042"/>
      </dsp:txXfrm>
    </dsp:sp>
    <dsp:sp modelId="{ED0CDB6C-7D90-49D8-833E-11F0CB292C1B}">
      <dsp:nvSpPr>
        <dsp:cNvPr id="0" name=""/>
        <dsp:cNvSpPr/>
      </dsp:nvSpPr>
      <dsp:spPr>
        <a:xfrm>
          <a:off x="0" y="1276132"/>
          <a:ext cx="8712967" cy="2173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各事業部がそれぞれの課題に</a:t>
          </a:r>
          <a:r>
            <a:rPr kumimoji="1" lang="ja-JP" altLang="en-US" sz="2700" kern="1200" dirty="0" smtClean="0"/>
            <a:t>取り組む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会議</a:t>
          </a:r>
          <a:r>
            <a:rPr kumimoji="1" lang="ja-JP" altLang="en-US" sz="2700" kern="1200" dirty="0" smtClean="0"/>
            <a:t>でも部門をまたいだ議論</a:t>
          </a:r>
          <a:r>
            <a:rPr kumimoji="1" lang="ja-JP" altLang="en-US" sz="2700" kern="1200" dirty="0" smtClean="0"/>
            <a:t>はされず報告</a:t>
          </a:r>
          <a:r>
            <a:rPr kumimoji="1" lang="ja-JP" altLang="en-US" sz="2700" kern="1200" dirty="0" smtClean="0"/>
            <a:t>のみ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製品本位で自分の道を行く</a:t>
          </a:r>
          <a:endParaRPr kumimoji="1" lang="ja-JP" altLang="en-US" sz="2700" kern="1200" dirty="0"/>
        </a:p>
      </dsp:txBody>
      <dsp:txXfrm>
        <a:off x="0" y="1276132"/>
        <a:ext cx="8712967" cy="2173500"/>
      </dsp:txXfrm>
    </dsp:sp>
    <dsp:sp modelId="{70D17946-6EC6-4AB1-8DB8-E1760F99D9F5}">
      <dsp:nvSpPr>
        <dsp:cNvPr id="0" name=""/>
        <dsp:cNvSpPr/>
      </dsp:nvSpPr>
      <dsp:spPr>
        <a:xfrm>
          <a:off x="0" y="3449632"/>
          <a:ext cx="8712967" cy="120354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全社共通</a:t>
          </a:r>
          <a:endParaRPr kumimoji="1" lang="ja-JP" altLang="en-US" sz="3500" kern="1200" dirty="0"/>
        </a:p>
      </dsp:txBody>
      <dsp:txXfrm>
        <a:off x="58752" y="3508384"/>
        <a:ext cx="8595463" cy="1086042"/>
      </dsp:txXfrm>
    </dsp:sp>
    <dsp:sp modelId="{6E4145C8-7451-4687-BC8B-E04483E7717B}">
      <dsp:nvSpPr>
        <dsp:cNvPr id="0" name=""/>
        <dsp:cNvSpPr/>
      </dsp:nvSpPr>
      <dsp:spPr>
        <a:xfrm>
          <a:off x="0" y="4653178"/>
          <a:ext cx="8712967" cy="706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顧客本位で顧客の方法に従う</a:t>
          </a:r>
          <a:endParaRPr kumimoji="1" lang="ja-JP" altLang="en-US" sz="2700" kern="1200" dirty="0"/>
        </a:p>
      </dsp:txBody>
      <dsp:txXfrm>
        <a:off x="0" y="4653178"/>
        <a:ext cx="8712967" cy="7063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361922"/>
          <a:ext cx="8712967" cy="12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　 企業への忠誠心と上司への服従</a:t>
          </a:r>
          <a:endParaRPr kumimoji="1" lang="ja-JP" altLang="en-US" sz="3700" kern="1200" dirty="0"/>
        </a:p>
      </dsp:txBody>
      <dsp:txXfrm>
        <a:off x="62110" y="424032"/>
        <a:ext cx="8588747" cy="1148100"/>
      </dsp:txXfrm>
    </dsp:sp>
    <dsp:sp modelId="{ED0CDB6C-7D90-49D8-833E-11F0CB292C1B}">
      <dsp:nvSpPr>
        <dsp:cNvPr id="0" name=""/>
        <dsp:cNvSpPr/>
      </dsp:nvSpPr>
      <dsp:spPr>
        <a:xfrm>
          <a:off x="0" y="1634242"/>
          <a:ext cx="8712967" cy="1416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900" kern="1200" dirty="0" smtClean="0"/>
            <a:t>終身雇用で保護され、上司に評価されよう</a:t>
          </a:r>
          <a:r>
            <a:rPr kumimoji="1" lang="ja-JP" altLang="en-US" sz="2900" kern="1200" dirty="0" smtClean="0"/>
            <a:t>と　自分</a:t>
          </a:r>
          <a:r>
            <a:rPr kumimoji="1" lang="ja-JP" altLang="en-US" sz="2900" kern="1200" dirty="0" smtClean="0"/>
            <a:t>で考えることなく素直に指示に従った</a:t>
          </a:r>
          <a:endParaRPr kumimoji="1" lang="ja-JP" altLang="en-US" sz="2900" kern="1200" dirty="0"/>
        </a:p>
      </dsp:txBody>
      <dsp:txXfrm>
        <a:off x="0" y="1634242"/>
        <a:ext cx="8712967" cy="1416915"/>
      </dsp:txXfrm>
    </dsp:sp>
    <dsp:sp modelId="{70D17946-6EC6-4AB1-8DB8-E1760F99D9F5}">
      <dsp:nvSpPr>
        <dsp:cNvPr id="0" name=""/>
        <dsp:cNvSpPr/>
      </dsp:nvSpPr>
      <dsp:spPr>
        <a:xfrm>
          <a:off x="0" y="3051157"/>
          <a:ext cx="8712967" cy="12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　 企業の課題へのコミットメント</a:t>
          </a:r>
          <a:endParaRPr kumimoji="1" lang="ja-JP" altLang="en-US" sz="3700" kern="1200" dirty="0"/>
        </a:p>
      </dsp:txBody>
      <dsp:txXfrm>
        <a:off x="62110" y="3113267"/>
        <a:ext cx="8588747" cy="1148100"/>
      </dsp:txXfrm>
    </dsp:sp>
    <dsp:sp modelId="{6E4145C8-7451-4687-BC8B-E04483E7717B}">
      <dsp:nvSpPr>
        <dsp:cNvPr id="0" name=""/>
        <dsp:cNvSpPr/>
      </dsp:nvSpPr>
      <dsp:spPr>
        <a:xfrm>
          <a:off x="0" y="4323477"/>
          <a:ext cx="8712967" cy="74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900" kern="1200" dirty="0" smtClean="0"/>
            <a:t>成功を求め問題</a:t>
          </a:r>
          <a:r>
            <a:rPr kumimoji="1" lang="ja-JP" altLang="en-US" sz="2900" kern="1200" dirty="0" smtClean="0"/>
            <a:t>を解決しようという</a:t>
          </a:r>
          <a:r>
            <a:rPr kumimoji="1" lang="ja-JP" altLang="en-US" sz="2900" kern="1200" dirty="0" smtClean="0"/>
            <a:t>熱意を評価</a:t>
          </a:r>
          <a:endParaRPr kumimoji="1" lang="ja-JP" altLang="en-US" sz="2900" kern="1200" dirty="0"/>
        </a:p>
      </dsp:txBody>
      <dsp:txXfrm>
        <a:off x="0" y="4323477"/>
        <a:ext cx="8712967" cy="7467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275259"/>
          <a:ext cx="8712967" cy="9628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　　 社内的な知識・経験・技能</a:t>
          </a:r>
          <a:endParaRPr kumimoji="1" lang="ja-JP" altLang="en-US" sz="2800" kern="1200" dirty="0"/>
        </a:p>
      </dsp:txBody>
      <dsp:txXfrm>
        <a:off x="47002" y="322261"/>
        <a:ext cx="8618963" cy="868832"/>
      </dsp:txXfrm>
    </dsp:sp>
    <dsp:sp modelId="{ED0CDB6C-7D90-49D8-833E-11F0CB292C1B}">
      <dsp:nvSpPr>
        <dsp:cNvPr id="0" name=""/>
        <dsp:cNvSpPr/>
      </dsp:nvSpPr>
      <dsp:spPr>
        <a:xfrm>
          <a:off x="0" y="1238096"/>
          <a:ext cx="8712967" cy="176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200" kern="1200" dirty="0" smtClean="0"/>
            <a:t>内向きでプロセス重視だった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200" kern="1200" dirty="0" smtClean="0"/>
            <a:t>社内政治に没頭し他社の発明は無視した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2200" kern="1200" dirty="0" smtClean="0"/>
            <a:t>IBM</a:t>
          </a:r>
          <a:r>
            <a:rPr kumimoji="1" lang="ja-JP" altLang="en-US" sz="2200" kern="1200" dirty="0" smtClean="0"/>
            <a:t>語があった</a:t>
          </a:r>
          <a:endParaRPr kumimoji="1" lang="ja-JP" altLang="en-US" sz="2200" kern="1200" dirty="0"/>
        </a:p>
      </dsp:txBody>
      <dsp:txXfrm>
        <a:off x="0" y="1238096"/>
        <a:ext cx="8712967" cy="1767780"/>
      </dsp:txXfrm>
    </dsp:sp>
    <dsp:sp modelId="{70D17946-6EC6-4AB1-8DB8-E1760F99D9F5}">
      <dsp:nvSpPr>
        <dsp:cNvPr id="0" name=""/>
        <dsp:cNvSpPr/>
      </dsp:nvSpPr>
      <dsp:spPr>
        <a:xfrm>
          <a:off x="0" y="3005876"/>
          <a:ext cx="8712967" cy="96283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　　 企業外部に通用する専門知識</a:t>
          </a:r>
          <a:endParaRPr kumimoji="1" lang="ja-JP" altLang="en-US" sz="2800" kern="1200" dirty="0"/>
        </a:p>
      </dsp:txBody>
      <dsp:txXfrm>
        <a:off x="47002" y="3052878"/>
        <a:ext cx="8618963" cy="868832"/>
      </dsp:txXfrm>
    </dsp:sp>
    <dsp:sp modelId="{6E4145C8-7451-4687-BC8B-E04483E7717B}">
      <dsp:nvSpPr>
        <dsp:cNvPr id="0" name=""/>
        <dsp:cNvSpPr/>
      </dsp:nvSpPr>
      <dsp:spPr>
        <a:xfrm>
          <a:off x="0" y="3968712"/>
          <a:ext cx="8712967" cy="1188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200" kern="1200" dirty="0" smtClean="0"/>
            <a:t>学習する組織となり顧客</a:t>
          </a:r>
          <a:r>
            <a:rPr kumimoji="1" lang="ja-JP" altLang="en-US" sz="2200" kern="1200" dirty="0" smtClean="0"/>
            <a:t>や競合他社と</a:t>
          </a:r>
          <a:r>
            <a:rPr kumimoji="1" lang="ja-JP" altLang="en-US" sz="2200" kern="1200" dirty="0" smtClean="0"/>
            <a:t>いった外部環境にも注目</a:t>
          </a:r>
          <a:endParaRPr kumimoji="1" lang="ja-JP" alt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200" kern="1200" dirty="0" smtClean="0"/>
            <a:t>顧客にもわかりやすい言葉で説明するようになった</a:t>
          </a:r>
          <a:endParaRPr kumimoji="1" lang="ja-JP" altLang="en-US" sz="2200" kern="1200" dirty="0"/>
        </a:p>
      </dsp:txBody>
      <dsp:txXfrm>
        <a:off x="0" y="3968712"/>
        <a:ext cx="8712967" cy="118818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3D9E8-9643-4B2E-909D-037CE36AFD71}">
      <dsp:nvSpPr>
        <dsp:cNvPr id="0" name=""/>
        <dsp:cNvSpPr/>
      </dsp:nvSpPr>
      <dsp:spPr>
        <a:xfrm>
          <a:off x="0" y="16959"/>
          <a:ext cx="6096000" cy="12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１．報酬制度</a:t>
          </a:r>
          <a:endParaRPr kumimoji="1" lang="ja-JP" altLang="en-US" sz="3700" kern="1200" dirty="0"/>
        </a:p>
      </dsp:txBody>
      <dsp:txXfrm>
        <a:off x="62110" y="79069"/>
        <a:ext cx="5971780" cy="1148100"/>
      </dsp:txXfrm>
    </dsp:sp>
    <dsp:sp modelId="{20D734AC-8356-4F21-BD17-3B9C7FE2FEE6}">
      <dsp:nvSpPr>
        <dsp:cNvPr id="0" name=""/>
        <dsp:cNvSpPr/>
      </dsp:nvSpPr>
      <dsp:spPr>
        <a:xfrm>
          <a:off x="0" y="1395839"/>
          <a:ext cx="6096000" cy="127232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２．組織構造と人員削減</a:t>
          </a:r>
          <a:endParaRPr kumimoji="1" lang="ja-JP" altLang="en-US" sz="3700" kern="1200" dirty="0"/>
        </a:p>
      </dsp:txBody>
      <dsp:txXfrm>
        <a:off x="62110" y="1457949"/>
        <a:ext cx="5971780" cy="1148100"/>
      </dsp:txXfrm>
    </dsp:sp>
    <dsp:sp modelId="{49CFE8A5-288D-47BE-A359-8B7B3BC21EBD}">
      <dsp:nvSpPr>
        <dsp:cNvPr id="0" name=""/>
        <dsp:cNvSpPr/>
      </dsp:nvSpPr>
      <dsp:spPr>
        <a:xfrm>
          <a:off x="0" y="2774720"/>
          <a:ext cx="6096000" cy="1272320"/>
        </a:xfrm>
        <a:prstGeom prst="roundRect">
          <a:avLst/>
        </a:prstGeom>
        <a:solidFill>
          <a:srgbClr val="F96F7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３．企業文化</a:t>
          </a:r>
          <a:endParaRPr kumimoji="1" lang="ja-JP" altLang="en-US" sz="3700" kern="1200" dirty="0"/>
        </a:p>
      </dsp:txBody>
      <dsp:txXfrm>
        <a:off x="62110" y="2836830"/>
        <a:ext cx="5971780" cy="1148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137610"/>
          <a:ext cx="8712967" cy="110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　 　抽象的，全体目標より手段の技術改善</a:t>
          </a:r>
          <a:endParaRPr kumimoji="1" lang="ja-JP" altLang="en-US" sz="3200" kern="1200" dirty="0"/>
        </a:p>
      </dsp:txBody>
      <dsp:txXfrm>
        <a:off x="53716" y="191326"/>
        <a:ext cx="8605535" cy="992953"/>
      </dsp:txXfrm>
    </dsp:sp>
    <dsp:sp modelId="{ED0CDB6C-7D90-49D8-833E-11F0CB292C1B}">
      <dsp:nvSpPr>
        <dsp:cNvPr id="0" name=""/>
        <dsp:cNvSpPr/>
      </dsp:nvSpPr>
      <dsp:spPr>
        <a:xfrm>
          <a:off x="0" y="1237996"/>
          <a:ext cx="8712967" cy="188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会議で各部門それぞれの裏付けのない戦略を　　　　　　　専門用語で説明され課題が不透明だった</a:t>
          </a:r>
          <a:endParaRPr kumimoji="1" lang="ja-JP" alt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逸話・神話に基づいて決定</a:t>
          </a:r>
          <a:endParaRPr kumimoji="1" lang="ja-JP" altLang="en-US" sz="2500" kern="1200" dirty="0"/>
        </a:p>
      </dsp:txBody>
      <dsp:txXfrm>
        <a:off x="0" y="1237996"/>
        <a:ext cx="8712967" cy="1887840"/>
      </dsp:txXfrm>
    </dsp:sp>
    <dsp:sp modelId="{70D17946-6EC6-4AB1-8DB8-E1760F99D9F5}">
      <dsp:nvSpPr>
        <dsp:cNvPr id="0" name=""/>
        <dsp:cNvSpPr/>
      </dsp:nvSpPr>
      <dsp:spPr>
        <a:xfrm>
          <a:off x="0" y="3125836"/>
          <a:ext cx="8712967" cy="11003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　 　現実的，全体目標</a:t>
          </a:r>
          <a:endParaRPr kumimoji="1" lang="ja-JP" altLang="en-US" sz="3200" kern="1200" dirty="0"/>
        </a:p>
      </dsp:txBody>
      <dsp:txXfrm>
        <a:off x="53716" y="3179552"/>
        <a:ext cx="8605535" cy="992953"/>
      </dsp:txXfrm>
    </dsp:sp>
    <dsp:sp modelId="{6E4145C8-7451-4687-BC8B-E04483E7717B}">
      <dsp:nvSpPr>
        <dsp:cNvPr id="0" name=""/>
        <dsp:cNvSpPr/>
      </dsp:nvSpPr>
      <dsp:spPr>
        <a:xfrm>
          <a:off x="0" y="4226221"/>
          <a:ext cx="8712967" cy="132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資金獲得など</a:t>
          </a:r>
          <a:r>
            <a:rPr kumimoji="1" lang="ja-JP" altLang="en-US" sz="2500" kern="1200" dirty="0" smtClean="0"/>
            <a:t>の部門共通</a:t>
          </a:r>
          <a:r>
            <a:rPr kumimoji="1" lang="ja-JP" altLang="en-US" sz="2500" kern="1200" dirty="0" smtClean="0"/>
            <a:t>の課題に向けて動く</a:t>
          </a:r>
          <a:endParaRPr kumimoji="1" lang="ja-JP" alt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事実とデータに基づいて決定</a:t>
          </a:r>
          <a:endParaRPr kumimoji="1" lang="ja-JP" altLang="en-US" sz="2500" kern="1200" dirty="0"/>
        </a:p>
      </dsp:txBody>
      <dsp:txXfrm>
        <a:off x="0" y="4226221"/>
        <a:ext cx="8712967" cy="1324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63529"/>
          <a:ext cx="8712967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直属の上司により仲裁</a:t>
          </a:r>
          <a:endParaRPr kumimoji="1" lang="ja-JP" altLang="en-US" sz="3500" kern="1200" dirty="0"/>
        </a:p>
      </dsp:txBody>
      <dsp:txXfrm>
        <a:off x="58752" y="122281"/>
        <a:ext cx="8595463" cy="1086042"/>
      </dsp:txXfrm>
    </dsp:sp>
    <dsp:sp modelId="{ED0CDB6C-7D90-49D8-833E-11F0CB292C1B}">
      <dsp:nvSpPr>
        <dsp:cNvPr id="0" name=""/>
        <dsp:cNvSpPr/>
      </dsp:nvSpPr>
      <dsp:spPr>
        <a:xfrm>
          <a:off x="0" y="1267076"/>
          <a:ext cx="8712967" cy="144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幹部が社内政治を弄する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調和を求め上司</a:t>
          </a:r>
          <a:r>
            <a:rPr kumimoji="1" lang="ja-JP" altLang="en-US" sz="2700" kern="1200" dirty="0" smtClean="0"/>
            <a:t>の指示で動く</a:t>
          </a:r>
          <a:endParaRPr kumimoji="1" lang="ja-JP" altLang="en-US" sz="2700" kern="1200" dirty="0"/>
        </a:p>
      </dsp:txBody>
      <dsp:txXfrm>
        <a:off x="0" y="1267076"/>
        <a:ext cx="8712967" cy="1449000"/>
      </dsp:txXfrm>
    </dsp:sp>
    <dsp:sp modelId="{70D17946-6EC6-4AB1-8DB8-E1760F99D9F5}">
      <dsp:nvSpPr>
        <dsp:cNvPr id="0" name=""/>
        <dsp:cNvSpPr/>
      </dsp:nvSpPr>
      <dsp:spPr>
        <a:xfrm>
          <a:off x="0" y="2716076"/>
          <a:ext cx="8712967" cy="120354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相互接触を通じ絶えず再定義</a:t>
          </a:r>
          <a:endParaRPr kumimoji="1" lang="ja-JP" altLang="en-US" sz="3500" kern="1200" dirty="0"/>
        </a:p>
      </dsp:txBody>
      <dsp:txXfrm>
        <a:off x="58752" y="2774828"/>
        <a:ext cx="8595463" cy="1086042"/>
      </dsp:txXfrm>
    </dsp:sp>
    <dsp:sp modelId="{6E4145C8-7451-4687-BC8B-E04483E7717B}">
      <dsp:nvSpPr>
        <dsp:cNvPr id="0" name=""/>
        <dsp:cNvSpPr/>
      </dsp:nvSpPr>
      <dsp:spPr>
        <a:xfrm>
          <a:off x="0" y="3919622"/>
          <a:ext cx="8712967" cy="144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問題を解決し同僚を助ける人材を求める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アイディアと意見の多様性を重視</a:t>
          </a:r>
          <a:endParaRPr kumimoji="1" lang="ja-JP" altLang="en-US" sz="2700" kern="1200" dirty="0"/>
        </a:p>
      </dsp:txBody>
      <dsp:txXfrm>
        <a:off x="0" y="3919622"/>
        <a:ext cx="8712967" cy="1449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9371"/>
          <a:ext cx="8712967" cy="110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　 正確に定義</a:t>
          </a:r>
          <a:endParaRPr kumimoji="1" lang="ja-JP" altLang="en-US" sz="3200" kern="1200" dirty="0"/>
        </a:p>
      </dsp:txBody>
      <dsp:txXfrm>
        <a:off x="53716" y="63087"/>
        <a:ext cx="8605535" cy="992953"/>
      </dsp:txXfrm>
    </dsp:sp>
    <dsp:sp modelId="{ED0CDB6C-7D90-49D8-833E-11F0CB292C1B}">
      <dsp:nvSpPr>
        <dsp:cNvPr id="0" name=""/>
        <dsp:cNvSpPr/>
      </dsp:nvSpPr>
      <dsp:spPr>
        <a:xfrm>
          <a:off x="0" y="1109756"/>
          <a:ext cx="8712967" cy="132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完全を求める文化が</a:t>
          </a:r>
          <a:r>
            <a:rPr kumimoji="1" lang="ja-JP" altLang="en-US" sz="2500" kern="1200" dirty="0" smtClean="0"/>
            <a:t>ありルール主導で固定的</a:t>
          </a:r>
          <a:endParaRPr kumimoji="1" lang="ja-JP" alt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個人を非難</a:t>
          </a:r>
          <a:endParaRPr kumimoji="1" lang="ja-JP" altLang="en-US" sz="2500" kern="1200" dirty="0"/>
        </a:p>
      </dsp:txBody>
      <dsp:txXfrm>
        <a:off x="0" y="1109756"/>
        <a:ext cx="8712967" cy="1324800"/>
      </dsp:txXfrm>
    </dsp:sp>
    <dsp:sp modelId="{70D17946-6EC6-4AB1-8DB8-E1760F99D9F5}">
      <dsp:nvSpPr>
        <dsp:cNvPr id="0" name=""/>
        <dsp:cNvSpPr/>
      </dsp:nvSpPr>
      <dsp:spPr>
        <a:xfrm>
          <a:off x="0" y="2434556"/>
          <a:ext cx="8712967" cy="11003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　 流動的に生まれる</a:t>
          </a:r>
          <a:endParaRPr kumimoji="1" lang="ja-JP" altLang="en-US" sz="3200" kern="1200" dirty="0"/>
        </a:p>
      </dsp:txBody>
      <dsp:txXfrm>
        <a:off x="53716" y="2488272"/>
        <a:ext cx="8605535" cy="992953"/>
      </dsp:txXfrm>
    </dsp:sp>
    <dsp:sp modelId="{6E4145C8-7451-4687-BC8B-E04483E7717B}">
      <dsp:nvSpPr>
        <dsp:cNvPr id="0" name=""/>
        <dsp:cNvSpPr/>
      </dsp:nvSpPr>
      <dsp:spPr>
        <a:xfrm>
          <a:off x="0" y="3534941"/>
          <a:ext cx="8712967" cy="1887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原則を定め実務的な知識，そのときの状況に</a:t>
          </a:r>
          <a:r>
            <a:rPr kumimoji="1" lang="ja-JP" altLang="en-US" sz="2500" kern="1200" dirty="0" smtClean="0"/>
            <a:t>よって　　変化</a:t>
          </a:r>
          <a:r>
            <a:rPr kumimoji="1" lang="ja-JP" altLang="en-US" sz="2500" kern="1200" dirty="0" smtClean="0"/>
            <a:t>させながら適用できるようにした</a:t>
          </a:r>
          <a:endParaRPr kumimoji="1" lang="ja-JP" alt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500" kern="1200" dirty="0" smtClean="0"/>
            <a:t>プロセスを非難（だれがではなくなぜか）</a:t>
          </a:r>
          <a:endParaRPr kumimoji="1" lang="ja-JP" altLang="en-US" sz="2500" kern="1200" dirty="0"/>
        </a:p>
      </dsp:txBody>
      <dsp:txXfrm>
        <a:off x="0" y="3534941"/>
        <a:ext cx="8712967" cy="18878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52955"/>
          <a:ext cx="8712967" cy="11171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　　 　職能別の職位における責任へ</a:t>
          </a:r>
          <a:endParaRPr kumimoji="1" lang="en-US" altLang="ja-JP" sz="2400" kern="1200" dirty="0" smtClean="0"/>
        </a:p>
      </dsp:txBody>
      <dsp:txXfrm>
        <a:off x="54534" y="107489"/>
        <a:ext cx="8603899" cy="1008075"/>
      </dsp:txXfrm>
    </dsp:sp>
    <dsp:sp modelId="{ED0CDB6C-7D90-49D8-833E-11F0CB292C1B}">
      <dsp:nvSpPr>
        <dsp:cNvPr id="0" name=""/>
        <dsp:cNvSpPr/>
      </dsp:nvSpPr>
      <dsp:spPr>
        <a:xfrm>
          <a:off x="0" y="1170099"/>
          <a:ext cx="8712967" cy="1018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経営委員会の会議により意思決定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個人で評価</a:t>
          </a:r>
          <a:endParaRPr kumimoji="1" lang="ja-JP" altLang="en-US" sz="1900" kern="1200" dirty="0"/>
        </a:p>
      </dsp:txBody>
      <dsp:txXfrm>
        <a:off x="0" y="1170099"/>
        <a:ext cx="8712967" cy="1018440"/>
      </dsp:txXfrm>
    </dsp:sp>
    <dsp:sp modelId="{70D17946-6EC6-4AB1-8DB8-E1760F99D9F5}">
      <dsp:nvSpPr>
        <dsp:cNvPr id="0" name=""/>
        <dsp:cNvSpPr/>
      </dsp:nvSpPr>
      <dsp:spPr>
        <a:xfrm>
          <a:off x="0" y="2188539"/>
          <a:ext cx="8712967" cy="1650577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　　　 専門の境界を越え</a:t>
          </a:r>
          <a:endParaRPr kumimoji="1" lang="en-US" altLang="ja-JP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　　　 企業全体にコミットメント</a:t>
          </a:r>
          <a:endParaRPr kumimoji="1" lang="ja-JP" altLang="en-US" sz="2400" kern="1200" dirty="0"/>
        </a:p>
      </dsp:txBody>
      <dsp:txXfrm>
        <a:off x="80575" y="2269114"/>
        <a:ext cx="8551817" cy="1489427"/>
      </dsp:txXfrm>
    </dsp:sp>
    <dsp:sp modelId="{6E4145C8-7451-4687-BC8B-E04483E7717B}">
      <dsp:nvSpPr>
        <dsp:cNvPr id="0" name=""/>
        <dsp:cNvSpPr/>
      </dsp:nvSpPr>
      <dsp:spPr>
        <a:xfrm>
          <a:off x="0" y="3839116"/>
          <a:ext cx="8712967" cy="1540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委員会で意思決定はとらない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地位や肩書によらず問題解決に役立つ人を求める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集団で評価</a:t>
          </a:r>
          <a:endParaRPr kumimoji="1" lang="ja-JP" altLang="en-US" sz="1900" kern="1200" dirty="0"/>
        </a:p>
      </dsp:txBody>
      <dsp:txXfrm>
        <a:off x="0" y="3839116"/>
        <a:ext cx="8712967" cy="15400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63529"/>
          <a:ext cx="8712967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階層状</a:t>
          </a:r>
          <a:endParaRPr kumimoji="1" lang="ja-JP" altLang="en-US" sz="3500" kern="1200" dirty="0"/>
        </a:p>
      </dsp:txBody>
      <dsp:txXfrm>
        <a:off x="58752" y="122281"/>
        <a:ext cx="8595463" cy="1086042"/>
      </dsp:txXfrm>
    </dsp:sp>
    <dsp:sp modelId="{ED0CDB6C-7D90-49D8-833E-11F0CB292C1B}">
      <dsp:nvSpPr>
        <dsp:cNvPr id="0" name=""/>
        <dsp:cNvSpPr/>
      </dsp:nvSpPr>
      <dsp:spPr>
        <a:xfrm>
          <a:off x="0" y="1267076"/>
          <a:ext cx="8712967" cy="144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すべてトップダウン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部門それぞれに予算があるなどヨコの繋がりなし</a:t>
          </a:r>
          <a:endParaRPr kumimoji="1" lang="ja-JP" altLang="en-US" sz="2700" kern="1200" dirty="0"/>
        </a:p>
      </dsp:txBody>
      <dsp:txXfrm>
        <a:off x="0" y="1267076"/>
        <a:ext cx="8712967" cy="1449000"/>
      </dsp:txXfrm>
    </dsp:sp>
    <dsp:sp modelId="{70D17946-6EC6-4AB1-8DB8-E1760F99D9F5}">
      <dsp:nvSpPr>
        <dsp:cNvPr id="0" name=""/>
        <dsp:cNvSpPr/>
      </dsp:nvSpPr>
      <dsp:spPr>
        <a:xfrm>
          <a:off x="0" y="2716076"/>
          <a:ext cx="8712967" cy="120354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ネットワーク状，ヨコの繋がり</a:t>
          </a:r>
          <a:endParaRPr kumimoji="1" lang="ja-JP" altLang="en-US" sz="3500" kern="1200" dirty="0"/>
        </a:p>
      </dsp:txBody>
      <dsp:txXfrm>
        <a:off x="58752" y="2774828"/>
        <a:ext cx="8595463" cy="1086042"/>
      </dsp:txXfrm>
    </dsp:sp>
    <dsp:sp modelId="{6E4145C8-7451-4687-BC8B-E04483E7717B}">
      <dsp:nvSpPr>
        <dsp:cNvPr id="0" name=""/>
        <dsp:cNvSpPr/>
      </dsp:nvSpPr>
      <dsp:spPr>
        <a:xfrm>
          <a:off x="0" y="3919622"/>
          <a:ext cx="8712967" cy="144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問題をヨコの連携により解決する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予算の一本化</a:t>
          </a:r>
          <a:endParaRPr kumimoji="1" lang="ja-JP" altLang="en-US" sz="2700" kern="1200" dirty="0"/>
        </a:p>
      </dsp:txBody>
      <dsp:txXfrm>
        <a:off x="0" y="3919622"/>
        <a:ext cx="8712967" cy="1449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63529"/>
          <a:ext cx="8712967" cy="1203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階層状のトップ</a:t>
          </a:r>
          <a:endParaRPr kumimoji="1" lang="ja-JP" altLang="en-US" sz="3500" kern="1200" dirty="0"/>
        </a:p>
      </dsp:txBody>
      <dsp:txXfrm>
        <a:off x="58752" y="122281"/>
        <a:ext cx="8595463" cy="1086042"/>
      </dsp:txXfrm>
    </dsp:sp>
    <dsp:sp modelId="{ED0CDB6C-7D90-49D8-833E-11F0CB292C1B}">
      <dsp:nvSpPr>
        <dsp:cNvPr id="0" name=""/>
        <dsp:cNvSpPr/>
      </dsp:nvSpPr>
      <dsp:spPr>
        <a:xfrm>
          <a:off x="0" y="1267076"/>
          <a:ext cx="8712967" cy="144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トップにすべてを知らせすべてを決める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アメリカ中心</a:t>
          </a:r>
          <a:endParaRPr kumimoji="1" lang="ja-JP" altLang="en-US" sz="2700" kern="1200" dirty="0"/>
        </a:p>
      </dsp:txBody>
      <dsp:txXfrm>
        <a:off x="0" y="1267076"/>
        <a:ext cx="8712967" cy="1449000"/>
      </dsp:txXfrm>
    </dsp:sp>
    <dsp:sp modelId="{70D17946-6EC6-4AB1-8DB8-E1760F99D9F5}">
      <dsp:nvSpPr>
        <dsp:cNvPr id="0" name=""/>
        <dsp:cNvSpPr/>
      </dsp:nvSpPr>
      <dsp:spPr>
        <a:xfrm>
          <a:off x="0" y="2716076"/>
          <a:ext cx="8712967" cy="120354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　 ネットワークの至る所</a:t>
          </a:r>
          <a:endParaRPr kumimoji="1" lang="ja-JP" altLang="en-US" sz="3500" kern="1200" dirty="0"/>
        </a:p>
      </dsp:txBody>
      <dsp:txXfrm>
        <a:off x="58752" y="2774828"/>
        <a:ext cx="8595463" cy="1086042"/>
      </dsp:txXfrm>
    </dsp:sp>
    <dsp:sp modelId="{6E4145C8-7451-4687-BC8B-E04483E7717B}">
      <dsp:nvSpPr>
        <dsp:cNvPr id="0" name=""/>
        <dsp:cNvSpPr/>
      </dsp:nvSpPr>
      <dsp:spPr>
        <a:xfrm>
          <a:off x="0" y="3919622"/>
          <a:ext cx="8712967" cy="144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技術については部門責任者に任せた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700" kern="1200" dirty="0" smtClean="0"/>
            <a:t>世界に分担し迅速</a:t>
          </a:r>
          <a:r>
            <a:rPr kumimoji="1" lang="ja-JP" altLang="en-US" sz="2700" kern="1200" dirty="0" smtClean="0"/>
            <a:t>な行動のため各自で対応可能</a:t>
          </a:r>
          <a:endParaRPr kumimoji="1" lang="ja-JP" altLang="en-US" sz="2700" kern="1200" dirty="0"/>
        </a:p>
      </dsp:txBody>
      <dsp:txXfrm>
        <a:off x="0" y="3919622"/>
        <a:ext cx="8712967" cy="1449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52947"/>
          <a:ext cx="8712967" cy="12379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　　 上司と部下のタテ関係中心</a:t>
          </a:r>
          <a:endParaRPr kumimoji="1" lang="ja-JP" altLang="en-US" sz="3600" kern="1200" dirty="0"/>
        </a:p>
      </dsp:txBody>
      <dsp:txXfrm>
        <a:off x="60431" y="113378"/>
        <a:ext cx="8592105" cy="1117071"/>
      </dsp:txXfrm>
    </dsp:sp>
    <dsp:sp modelId="{ED0CDB6C-7D90-49D8-833E-11F0CB292C1B}">
      <dsp:nvSpPr>
        <dsp:cNvPr id="0" name=""/>
        <dsp:cNvSpPr/>
      </dsp:nvSpPr>
      <dsp:spPr>
        <a:xfrm>
          <a:off x="0" y="1290881"/>
          <a:ext cx="8712967" cy="2123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800" kern="1200" dirty="0" smtClean="0"/>
            <a:t>階層に沿い命令・指示が多い</a:t>
          </a:r>
          <a:endParaRPr kumimoji="1" lang="ja-JP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800" kern="1200" dirty="0" smtClean="0"/>
            <a:t>部門間で協力するべき問題が起きても　　　　　話し合うための基盤がなかった</a:t>
          </a:r>
          <a:endParaRPr kumimoji="1" lang="ja-JP" altLang="en-US" sz="2800" kern="1200" dirty="0"/>
        </a:p>
      </dsp:txBody>
      <dsp:txXfrm>
        <a:off x="0" y="1290881"/>
        <a:ext cx="8712967" cy="2123820"/>
      </dsp:txXfrm>
    </dsp:sp>
    <dsp:sp modelId="{70D17946-6EC6-4AB1-8DB8-E1760F99D9F5}">
      <dsp:nvSpPr>
        <dsp:cNvPr id="0" name=""/>
        <dsp:cNvSpPr/>
      </dsp:nvSpPr>
      <dsp:spPr>
        <a:xfrm>
          <a:off x="0" y="3414701"/>
          <a:ext cx="8712967" cy="1237933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　　 ヨコ中心で命令ではなく相談</a:t>
          </a:r>
          <a:endParaRPr kumimoji="1" lang="ja-JP" altLang="en-US" sz="3600" kern="1200" dirty="0"/>
        </a:p>
      </dsp:txBody>
      <dsp:txXfrm>
        <a:off x="60431" y="3475132"/>
        <a:ext cx="8592105" cy="1117071"/>
      </dsp:txXfrm>
    </dsp:sp>
    <dsp:sp modelId="{6E4145C8-7451-4687-BC8B-E04483E7717B}">
      <dsp:nvSpPr>
        <dsp:cNvPr id="0" name=""/>
        <dsp:cNvSpPr/>
      </dsp:nvSpPr>
      <dsp:spPr>
        <a:xfrm>
          <a:off x="0" y="4652634"/>
          <a:ext cx="8712967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800" kern="1200" dirty="0" smtClean="0"/>
            <a:t>部門を再編し部門間の協力を活発にした</a:t>
          </a:r>
          <a:endParaRPr kumimoji="1" lang="ja-JP" altLang="en-US" sz="2800" kern="1200" dirty="0"/>
        </a:p>
      </dsp:txBody>
      <dsp:txXfrm>
        <a:off x="0" y="4652634"/>
        <a:ext cx="8712967" cy="7265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5EFFB-F1E9-4F2C-A148-03E7C9F00ECB}">
      <dsp:nvSpPr>
        <dsp:cNvPr id="0" name=""/>
        <dsp:cNvSpPr/>
      </dsp:nvSpPr>
      <dsp:spPr>
        <a:xfrm>
          <a:off x="0" y="36414"/>
          <a:ext cx="8712967" cy="12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　 業務は上司の指示と決定による</a:t>
          </a:r>
          <a:endParaRPr kumimoji="1" lang="ja-JP" altLang="en-US" sz="3700" kern="1200" dirty="0"/>
        </a:p>
      </dsp:txBody>
      <dsp:txXfrm>
        <a:off x="62110" y="98524"/>
        <a:ext cx="8588747" cy="1148100"/>
      </dsp:txXfrm>
    </dsp:sp>
    <dsp:sp modelId="{ED0CDB6C-7D90-49D8-833E-11F0CB292C1B}">
      <dsp:nvSpPr>
        <dsp:cNvPr id="0" name=""/>
        <dsp:cNvSpPr/>
      </dsp:nvSpPr>
      <dsp:spPr>
        <a:xfrm>
          <a:off x="0" y="1308734"/>
          <a:ext cx="8712967" cy="7467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900" kern="1200" dirty="0" smtClean="0"/>
            <a:t>上司が率先して組織を引っ張っていた</a:t>
          </a:r>
          <a:endParaRPr kumimoji="1" lang="ja-JP" altLang="en-US" sz="2900" kern="1200" dirty="0"/>
        </a:p>
      </dsp:txBody>
      <dsp:txXfrm>
        <a:off x="0" y="1308734"/>
        <a:ext cx="8712967" cy="746752"/>
      </dsp:txXfrm>
    </dsp:sp>
    <dsp:sp modelId="{70D17946-6EC6-4AB1-8DB8-E1760F99D9F5}">
      <dsp:nvSpPr>
        <dsp:cNvPr id="0" name=""/>
        <dsp:cNvSpPr/>
      </dsp:nvSpPr>
      <dsp:spPr>
        <a:xfrm>
          <a:off x="0" y="2055487"/>
          <a:ext cx="8712967" cy="1272320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　 情報と助言</a:t>
          </a:r>
          <a:endParaRPr kumimoji="1" lang="ja-JP" altLang="en-US" sz="3700" kern="1200" dirty="0"/>
        </a:p>
      </dsp:txBody>
      <dsp:txXfrm>
        <a:off x="62110" y="2117597"/>
        <a:ext cx="8588747" cy="1148100"/>
      </dsp:txXfrm>
    </dsp:sp>
    <dsp:sp modelId="{6E4145C8-7451-4687-BC8B-E04483E7717B}">
      <dsp:nvSpPr>
        <dsp:cNvPr id="0" name=""/>
        <dsp:cNvSpPr/>
      </dsp:nvSpPr>
      <dsp:spPr>
        <a:xfrm>
          <a:off x="0" y="3327807"/>
          <a:ext cx="8712967" cy="2067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2900" kern="1200" dirty="0" smtClean="0"/>
            <a:t>上司が前に出ることを抑えて部下に目標や　　なぜそれをやらなければならないかを伝え、　　　部下の育成に力をいれるようになった</a:t>
          </a:r>
          <a:endParaRPr kumimoji="1" lang="ja-JP" altLang="en-US" sz="2900" kern="1200" dirty="0"/>
        </a:p>
      </dsp:txBody>
      <dsp:txXfrm>
        <a:off x="0" y="3327807"/>
        <a:ext cx="8712967" cy="2067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C460CBF-CE87-48C2-BA6E-27FDD2E41070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6B2FB6F-65FE-4052-B393-114F18C5DF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356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94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4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49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09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469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16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525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36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58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43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26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3F3E-8563-47FF-9CF3-0582C350D44A}" type="datetimeFigureOut">
              <a:rPr kumimoji="1" lang="ja-JP" altLang="en-US" smtClean="0"/>
              <a:t>2014/6/26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2E07E-78A1-4475-9BEC-329C722084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6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jp/url?sa=i&amp;rct=j&amp;q=&amp;esrc=s&amp;source=images&amp;cd=&amp;cad=rja&amp;uact=8&amp;docid=4zjeH4Yo5dxf0M&amp;tbnid=LOQYDFXttJvUnM:&amp;ved=0CAUQjRw&amp;url=http://www.toei-anim.co.jp/tv/dragonz/character/chara_s.html&amp;ei=0uuqU529E8P5kgX03IEQ&amp;psig=AFQjCNG0auCqWdsUxvoa3qZYKkEDW0SDzg&amp;ust=1403796722149896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google.co.jp/url?sa=i&amp;rct=j&amp;q=&amp;esrc=s&amp;source=images&amp;cd=&amp;cad=rja&amp;uact=8&amp;docid=VBUHqMB_g0YRhM&amp;tbnid=xB4lQ9PWmnGp-M:&amp;ved=0CAUQjRw&amp;url=http://item.rakuten.co.jp/auc-generalsticker/dbt-15/&amp;ei=jQirU6HhMYinkwXeiIH4DQ&amp;psig=AFQjCNFYhnlLpIScsnSNu2ABvi0fU2-1kA&amp;ust=1403804141833774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co.jp/url?sa=i&amp;rct=j&amp;q=&amp;esrc=s&amp;source=images&amp;cd=&amp;cad=rja&amp;uact=8&amp;docid=hUZU_TCYhi9mDM&amp;tbnid=bzdEYkFpAExrcM:&amp;ved=0CAUQjRw&amp;url=http://pad.atenasoku.com/archives/38940412.html&amp;ei=GzOrU7jaO4eYkQX0k4HYCQ&amp;psig=AFQjCNFj6OQRwzVcyBhVaCsauDUuFVdnnw&amp;ust=1403815061400632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.jp/url?sa=i&amp;rct=j&amp;q=&amp;esrc=s&amp;source=images&amp;cd=&amp;cad=rja&amp;uact=8&amp;docid=FzP4rMdzAsorJM&amp;tbnid=BK2lWIhT8k3a6M:&amp;ved=0CAUQjRw&amp;url=http://yuubookreview.blogspot.com/2012/06/v.html&amp;ei=eTerU7umMMnGkwWZrIDwAw&amp;psig=AFQjCNEHydewKqHaIxk7E04U9_PHEC0SSA&amp;ust=1403816177706636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http://www.google.co.jp/url?sa=i&amp;rct=j&amp;q=&amp;esrc=s&amp;source=images&amp;cd=&amp;cad=rja&amp;uact=8&amp;docid=QzyYJHFrNsmduM&amp;tbnid=VdXzpdxGqXvSTM:&amp;ved=0CAUQjRw&amp;url=http://www.animecharactersdatabase.com/jp/character.php?id%3D67324&amp;ei=wjirU4DeL4PPkwXhhICwDg&amp;psig=AFQjCNFIEPgsDqgWk7ex_lf-6ZTJEnkhNQ&amp;ust=140381647181984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ja.wikipedia.org/wiki/%E3%83%95%E3%82%A1%E3%82%A4%E3%83%AB:IBM_logo.sv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jp/url?sa=i&amp;rct=j&amp;q=&amp;esrc=s&amp;source=images&amp;cd=&amp;cad=rja&amp;uact=8&amp;docid=ojcECxpRIbmc1M&amp;tbnid=wsP3Hp7wrBkGNM:&amp;ved=0CAUQjRw&amp;url=http://japan.zdnet.com/cio/analysis/35009799/2/&amp;ei=rN6qU43PDMTRkwWs44DQDA&amp;psig=AFQjCNHR9ymVLkChulSEA77CPtvm-3rxHw&amp;ust=140379344851320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1" r="3845"/>
          <a:stretch/>
        </p:blipFill>
        <p:spPr bwMode="auto">
          <a:xfrm>
            <a:off x="1115616" y="3604608"/>
            <a:ext cx="2457065" cy="29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0" y="1412776"/>
            <a:ext cx="9174545" cy="201622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/>
              <a:t>　機械的組織</a:t>
            </a:r>
            <a:r>
              <a:rPr kumimoji="1" lang="ja-JP" altLang="en-US" sz="4000" dirty="0" smtClean="0"/>
              <a:t>と</a:t>
            </a:r>
            <a:r>
              <a:rPr kumimoji="1" lang="ja-JP" altLang="en-US" sz="4800" dirty="0" smtClean="0"/>
              <a:t>有機的組織</a:t>
            </a:r>
            <a:endParaRPr kumimoji="1" lang="ja-JP" altLang="en-US" sz="4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29819" y="422108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桑田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640733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第７章　当日課題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851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権利・義務やコミットメントの範囲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842734160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42225" y="1360646"/>
            <a:ext cx="809800" cy="864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42226" y="3680139"/>
            <a:ext cx="809800" cy="9009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/>
              <a:t>　</a:t>
            </a:r>
            <a:r>
              <a:rPr lang="ja-JP" altLang="en-US" sz="2800" dirty="0" smtClean="0"/>
              <a:t>コントロール・権限・コミュニケーションの形態</a:t>
            </a:r>
            <a:endParaRPr kumimoji="1" lang="ja-JP" altLang="en-US" sz="28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592085886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37216" y="1346378"/>
            <a:ext cx="833768" cy="9212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37216" y="4077072"/>
            <a:ext cx="833768" cy="936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知識の所在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444402067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37216" y="1340768"/>
            <a:ext cx="966432" cy="9932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37216" y="4005064"/>
            <a:ext cx="966432" cy="1008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55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タテ・ヨコのコミュニケーション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978343256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37216" y="1427610"/>
            <a:ext cx="894424" cy="8492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37216" y="4778367"/>
            <a:ext cx="894424" cy="8855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コミュニケーションの内容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97191373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37216" y="1427610"/>
            <a:ext cx="894424" cy="9212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37216" y="3429000"/>
            <a:ext cx="889415" cy="9134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1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忠誠心の対象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910970763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42225" y="1628800"/>
            <a:ext cx="1008112" cy="1080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42225" y="4316828"/>
            <a:ext cx="1008112" cy="1080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社内・社外で通用する知識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332860888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334075" y="1535696"/>
            <a:ext cx="794688" cy="7920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95535" y="4293096"/>
            <a:ext cx="725113" cy="7200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0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課題</a:t>
            </a:r>
            <a:endParaRPr kumimoji="1" lang="ja-JP" altLang="en-US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8" y="3597761"/>
            <a:ext cx="2445180" cy="32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形吹き出し 2"/>
          <p:cNvSpPr/>
          <p:nvPr/>
        </p:nvSpPr>
        <p:spPr>
          <a:xfrm>
            <a:off x="683568" y="1268760"/>
            <a:ext cx="8280920" cy="2808312"/>
          </a:xfrm>
          <a:prstGeom prst="wedgeEllipseCallout">
            <a:avLst>
              <a:gd name="adj1" fmla="val -31176"/>
              <a:gd name="adj2" fmla="val 62500"/>
            </a:avLst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ガースナーは機械的組織から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有機的組織への変革のために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どのような取り組みを行ったでしょう？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5" t="6353" r="17635" b="8890"/>
          <a:stretch/>
        </p:blipFill>
        <p:spPr bwMode="auto">
          <a:xfrm>
            <a:off x="5618990" y="5583642"/>
            <a:ext cx="936104" cy="93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411078" y="5625941"/>
            <a:ext cx="14670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 smtClean="0"/>
              <a:t>５</a:t>
            </a:r>
            <a:r>
              <a:rPr kumimoji="1" lang="ja-JP" altLang="en-US" sz="4000" dirty="0" smtClean="0"/>
              <a:t>分</a:t>
            </a:r>
            <a:endParaRPr kumimoji="1" lang="ja-JP" altLang="en-US" sz="4000" dirty="0"/>
          </a:p>
        </p:txBody>
      </p:sp>
      <p:sp>
        <p:nvSpPr>
          <p:cNvPr id="5" name="正方形/長方形 4"/>
          <p:cNvSpPr/>
          <p:nvPr/>
        </p:nvSpPr>
        <p:spPr>
          <a:xfrm>
            <a:off x="2627784" y="4581128"/>
            <a:ext cx="6336704" cy="646753"/>
          </a:xfrm>
          <a:prstGeom prst="rect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※</a:t>
            </a:r>
            <a:r>
              <a:rPr kumimoji="1" lang="ja-JP" altLang="en-US" sz="2000" dirty="0" smtClean="0"/>
              <a:t>ＩＢＭは全世界４０万人の社員がいる大企業である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3171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ＩＢＭの改革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836919977"/>
              </p:ext>
            </p:extLst>
          </p:nvPr>
        </p:nvGraphicFramePr>
        <p:xfrm>
          <a:off x="1508727" y="1844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559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ＩＢＭの改革</a:t>
            </a:r>
            <a:endParaRPr kumimoji="1" lang="ja-JP" altLang="en-US" sz="40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128235" y="1772816"/>
            <a:ext cx="8856984" cy="1895883"/>
            <a:chOff x="0" y="284670"/>
            <a:chExt cx="8856984" cy="1559250"/>
          </a:xfrm>
        </p:grpSpPr>
        <p:sp>
          <p:nvSpPr>
            <p:cNvPr id="13" name="正方形/長方形 12"/>
            <p:cNvSpPr/>
            <p:nvPr/>
          </p:nvSpPr>
          <p:spPr>
            <a:xfrm>
              <a:off x="0" y="284670"/>
              <a:ext cx="8856984" cy="155925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正方形/長方形 13"/>
            <p:cNvSpPr/>
            <p:nvPr/>
          </p:nvSpPr>
          <p:spPr>
            <a:xfrm>
              <a:off x="0" y="284671"/>
              <a:ext cx="8856984" cy="1381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7400" tIns="374904" rIns="687400" bIns="128016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altLang="ja-JP" sz="2000" dirty="0" smtClean="0"/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altLang="ja-JP" sz="2400" dirty="0" smtClean="0"/>
                <a:t>外部</a:t>
              </a:r>
              <a:r>
                <a:rPr lang="ja-JP" altLang="ja-JP" sz="2400" dirty="0"/>
                <a:t>の人間を重要な部門の長として招き入れ</a:t>
              </a:r>
              <a:r>
                <a:rPr lang="ja-JP" altLang="ja-JP" sz="2400" dirty="0" smtClean="0"/>
                <a:t>、</a:t>
              </a:r>
              <a:endParaRPr lang="en-US" altLang="ja-JP" sz="2400" dirty="0" smtClean="0"/>
            </a:p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ja-JP" sz="2400" dirty="0" smtClean="0"/>
                <a:t>  </a:t>
              </a:r>
              <a:r>
                <a:rPr lang="ja-JP" altLang="ja-JP" sz="2400" dirty="0" smtClean="0"/>
                <a:t>報酬</a:t>
              </a:r>
              <a:r>
                <a:rPr lang="ja-JP" altLang="ja-JP" sz="2400" dirty="0"/>
                <a:t>の約</a:t>
              </a:r>
              <a:r>
                <a:rPr lang="en-US" altLang="ja-JP" sz="2400" dirty="0"/>
                <a:t>75</a:t>
              </a:r>
              <a:r>
                <a:rPr lang="ja-JP" altLang="ja-JP" sz="2400" dirty="0"/>
                <a:t>％を会社全体のパフォーマンスに</a:t>
              </a:r>
              <a:r>
                <a:rPr lang="ja-JP" altLang="ja-JP" sz="2400" dirty="0" smtClean="0"/>
                <a:t>合わせて</a:t>
              </a:r>
              <a:endParaRPr lang="en-US" altLang="ja-JP" sz="2400" dirty="0" smtClean="0"/>
            </a:p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ja-JP" sz="2400" dirty="0" smtClean="0"/>
                <a:t>  </a:t>
              </a:r>
              <a:r>
                <a:rPr lang="ja-JP" altLang="ja-JP" sz="2400" dirty="0" smtClean="0"/>
                <a:t>変動</a:t>
              </a:r>
              <a:r>
                <a:rPr lang="ja-JP" altLang="ja-JP" sz="2400" dirty="0"/>
                <a:t>させることに</a:t>
              </a:r>
              <a:r>
                <a:rPr lang="ja-JP" altLang="ja-JP" sz="2400" dirty="0" smtClean="0"/>
                <a:t>した</a:t>
              </a:r>
              <a:endParaRPr lang="en-US" altLang="ja-JP" sz="2400" kern="1200" dirty="0" smtClean="0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71084" y="1292434"/>
            <a:ext cx="6199888" cy="962085"/>
            <a:chOff x="442849" y="18990"/>
            <a:chExt cx="6199888" cy="531360"/>
          </a:xfrm>
        </p:grpSpPr>
        <p:sp>
          <p:nvSpPr>
            <p:cNvPr id="11" name="角丸四角形 10"/>
            <p:cNvSpPr/>
            <p:nvPr/>
          </p:nvSpPr>
          <p:spPr>
            <a:xfrm>
              <a:off x="442849" y="18990"/>
              <a:ext cx="6199888" cy="5313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角丸四角形 6"/>
            <p:cNvSpPr/>
            <p:nvPr/>
          </p:nvSpPr>
          <p:spPr>
            <a:xfrm>
              <a:off x="468788" y="44929"/>
              <a:ext cx="6148010" cy="4794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4341" tIns="0" rIns="234341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3200" kern="1200" dirty="0" smtClean="0"/>
                <a:t>報酬制度</a:t>
              </a:r>
              <a:endParaRPr kumimoji="1" lang="ja-JP" altLang="en-US" sz="3200" kern="1200" dirty="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128235" y="4480227"/>
            <a:ext cx="8856984" cy="1901101"/>
            <a:chOff x="0" y="2206801"/>
            <a:chExt cx="8856984" cy="1559250"/>
          </a:xfrm>
        </p:grpSpPr>
        <p:sp>
          <p:nvSpPr>
            <p:cNvPr id="9" name="正方形/長方形 8"/>
            <p:cNvSpPr/>
            <p:nvPr/>
          </p:nvSpPr>
          <p:spPr>
            <a:xfrm>
              <a:off x="0" y="2206801"/>
              <a:ext cx="8856984" cy="1559250"/>
            </a:xfrm>
            <a:prstGeom prst="rect">
              <a:avLst/>
            </a:prstGeom>
          </p:spPr>
          <p:style>
            <a:lnRef idx="2">
              <a:schemeClr val="accent5">
                <a:hueOff val="-4966938"/>
                <a:satOff val="19906"/>
                <a:lumOff val="4314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正方形/長方形 9"/>
            <p:cNvSpPr/>
            <p:nvPr/>
          </p:nvSpPr>
          <p:spPr>
            <a:xfrm>
              <a:off x="0" y="2206801"/>
              <a:ext cx="8856984" cy="1559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7400" tIns="374904" rIns="687400" bIns="128016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altLang="ja-JP" sz="2400" kern="1200" dirty="0" smtClean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altLang="ja-JP" sz="2400" kern="1200" dirty="0" smtClean="0"/>
                <a:t>各国で終身雇用を行っていたが、</a:t>
              </a:r>
              <a:endParaRPr lang="en-US" altLang="ja-JP" sz="2400" dirty="0"/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altLang="ja-JP" sz="2400" kern="1200" dirty="0" smtClean="0"/>
                <a:t>  </a:t>
              </a:r>
              <a:r>
                <a:rPr lang="ja-JP" altLang="ja-JP" sz="2400" kern="1200" dirty="0" smtClean="0"/>
                <a:t>これを方針転換しリストラの実施が開始された</a:t>
              </a:r>
              <a:endParaRPr lang="en-US" altLang="ja-JP" sz="24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altLang="ja-JP" sz="2400" kern="1200" dirty="0" smtClean="0"/>
                <a:t>年功序列制から実力主義に変革し</a:t>
              </a:r>
              <a:r>
                <a:rPr lang="ja-JP" altLang="en-US" sz="2400" kern="1200" dirty="0" smtClean="0"/>
                <a:t>た</a:t>
              </a:r>
              <a:endParaRPr kumimoji="1" lang="ja-JP" altLang="en-US" sz="2400" kern="1200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12296" y="3933056"/>
            <a:ext cx="6199888" cy="1094347"/>
            <a:chOff x="442849" y="1941121"/>
            <a:chExt cx="6199888" cy="531360"/>
          </a:xfrm>
        </p:grpSpPr>
        <p:sp>
          <p:nvSpPr>
            <p:cNvPr id="7" name="角丸四角形 6"/>
            <p:cNvSpPr/>
            <p:nvPr/>
          </p:nvSpPr>
          <p:spPr>
            <a:xfrm>
              <a:off x="442849" y="1941121"/>
              <a:ext cx="6199888" cy="5313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0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角丸四角形 10"/>
            <p:cNvSpPr/>
            <p:nvPr/>
          </p:nvSpPr>
          <p:spPr>
            <a:xfrm>
              <a:off x="468788" y="1967060"/>
              <a:ext cx="6148010" cy="4794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4341" tIns="0" rIns="234341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3200" kern="1200" dirty="0" smtClean="0"/>
                <a:t>組織構造と人員削減</a:t>
              </a:r>
              <a:endParaRPr kumimoji="1" lang="ja-JP" altLang="en-US" sz="3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1627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3"/>
          <a:stretch/>
        </p:blipFill>
        <p:spPr bwMode="auto">
          <a:xfrm>
            <a:off x="2267743" y="-1"/>
            <a:ext cx="4951161" cy="238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223123" y="2276872"/>
            <a:ext cx="3940900" cy="12241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機械的組織</a:t>
            </a:r>
            <a:endParaRPr kumimoji="1" lang="ja-JP" altLang="en-US" sz="4400" dirty="0"/>
          </a:p>
        </p:txBody>
      </p:sp>
      <p:sp>
        <p:nvSpPr>
          <p:cNvPr id="6" name="角丸四角形 5"/>
          <p:cNvSpPr/>
          <p:nvPr/>
        </p:nvSpPr>
        <p:spPr>
          <a:xfrm>
            <a:off x="5033388" y="2276872"/>
            <a:ext cx="3940900" cy="12241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有機</a:t>
            </a:r>
            <a:r>
              <a:rPr kumimoji="1" lang="ja-JP" altLang="en-US" sz="4400" dirty="0" smtClean="0"/>
              <a:t>的組織</a:t>
            </a:r>
            <a:endParaRPr kumimoji="1" lang="ja-JP" altLang="en-US" sz="4400" dirty="0"/>
          </a:p>
        </p:txBody>
      </p:sp>
      <p:sp>
        <p:nvSpPr>
          <p:cNvPr id="5" name="右矢印 4"/>
          <p:cNvSpPr/>
          <p:nvPr/>
        </p:nvSpPr>
        <p:spPr>
          <a:xfrm>
            <a:off x="4283736" y="2600908"/>
            <a:ext cx="630898" cy="576064"/>
          </a:xfrm>
          <a:prstGeom prst="rightArrow">
            <a:avLst>
              <a:gd name="adj1" fmla="val 45116"/>
              <a:gd name="adj2" fmla="val 50000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8" name="Picture 10" descr="http://www.toei-anim.co.jp/tv/dragonz/character/images/gohan.gif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16"/>
          <a:stretch/>
        </p:blipFill>
        <p:spPr bwMode="auto">
          <a:xfrm>
            <a:off x="6588224" y="4236096"/>
            <a:ext cx="1844826" cy="264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827584" y="3645024"/>
            <a:ext cx="2592288" cy="59107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安定した環境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707694" y="3645024"/>
            <a:ext cx="2592288" cy="59107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不安定な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環境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2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ＩＢＭの改革</a:t>
            </a:r>
            <a:endParaRPr kumimoji="1" lang="ja-JP" altLang="en-US" sz="40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48844" y="1602616"/>
            <a:ext cx="9015765" cy="2474456"/>
            <a:chOff x="0" y="403115"/>
            <a:chExt cx="8856984" cy="2487334"/>
          </a:xfrm>
          <a:solidFill>
            <a:schemeClr val="bg1"/>
          </a:solidFill>
        </p:grpSpPr>
        <p:sp>
          <p:nvSpPr>
            <p:cNvPr id="5" name="正方形/長方形 4"/>
            <p:cNvSpPr/>
            <p:nvPr/>
          </p:nvSpPr>
          <p:spPr>
            <a:xfrm>
              <a:off x="0" y="403115"/>
              <a:ext cx="8856984" cy="1381584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7400" tIns="374904" rIns="687400" bIns="128016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altLang="ja-JP" sz="2000" dirty="0" smtClean="0"/>
            </a:p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altLang="ja-JP" sz="2000" dirty="0" smtClean="0">
                <a:solidFill>
                  <a:prstClr val="black"/>
                </a:solidFill>
              </a:endParaRPr>
            </a:p>
            <a:p>
              <a:pPr marL="0" lvl="1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ja-JP" altLang="ja-JP" sz="2000" dirty="0" smtClean="0">
                  <a:solidFill>
                    <a:prstClr val="black"/>
                  </a:solidFill>
                </a:rPr>
                <a:t> </a:t>
              </a:r>
              <a:endParaRPr lang="en-US" altLang="ja-JP" sz="2000" dirty="0">
                <a:solidFill>
                  <a:prstClr val="black"/>
                </a:solidFill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430099"/>
              <a:ext cx="8856984" cy="2460350"/>
            </a:xfrm>
            <a:prstGeom prst="rect">
              <a:avLst/>
            </a:prstGeom>
            <a:noFill/>
            <a:ln w="38100">
              <a:solidFill>
                <a:srgbClr val="F96F7C"/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6" name="グループ化 5"/>
          <p:cNvGrpSpPr/>
          <p:nvPr/>
        </p:nvGrpSpPr>
        <p:grpSpPr>
          <a:xfrm>
            <a:off x="571084" y="1148418"/>
            <a:ext cx="6199888" cy="962085"/>
            <a:chOff x="442849" y="18990"/>
            <a:chExt cx="6199888" cy="531360"/>
          </a:xfrm>
          <a:solidFill>
            <a:srgbClr val="F96F7C"/>
          </a:solidFill>
        </p:grpSpPr>
        <p:sp>
          <p:nvSpPr>
            <p:cNvPr id="7" name="角丸四角形 6"/>
            <p:cNvSpPr/>
            <p:nvPr/>
          </p:nvSpPr>
          <p:spPr>
            <a:xfrm>
              <a:off x="442849" y="18990"/>
              <a:ext cx="6199888" cy="531360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角丸四角形 6"/>
            <p:cNvSpPr/>
            <p:nvPr/>
          </p:nvSpPr>
          <p:spPr>
            <a:xfrm>
              <a:off x="555332" y="44929"/>
              <a:ext cx="5904657" cy="4794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4341" tIns="0" rIns="234341" bIns="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3200" dirty="0"/>
                <a:t>企業文化</a:t>
              </a:r>
              <a:endParaRPr kumimoji="1" lang="ja-JP" altLang="en-US" sz="3200" kern="1200" dirty="0"/>
            </a:p>
          </p:txBody>
        </p:sp>
      </p:grpSp>
      <p:pic>
        <p:nvPicPr>
          <p:cNvPr id="6146" name="Picture 2" descr="http://thumbnail.image.rakuten.co.jp/@0_mall/auc-generalsticker/cabinet/dbt/dbt-15-250.gif?_ex=200x200&amp;s=0&amp;r=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227534"/>
            <a:ext cx="1108473" cy="251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星 32 9"/>
          <p:cNvSpPr/>
          <p:nvPr/>
        </p:nvSpPr>
        <p:spPr>
          <a:xfrm>
            <a:off x="440889" y="4461108"/>
            <a:ext cx="6346038" cy="2048232"/>
          </a:xfrm>
          <a:prstGeom prst="star32">
            <a:avLst>
              <a:gd name="adj" fmla="val 42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優秀</a:t>
            </a:r>
            <a:r>
              <a:rPr lang="ja-JP" altLang="en-US" sz="2800" dirty="0" smtClean="0">
                <a:solidFill>
                  <a:schemeClr val="tx1"/>
                </a:solidFill>
              </a:rPr>
              <a:t>な人材を導く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経営</a:t>
            </a:r>
            <a:r>
              <a:rPr lang="ja-JP" altLang="en-US" sz="2800" dirty="0" smtClean="0">
                <a:solidFill>
                  <a:schemeClr val="tx1"/>
                </a:solidFill>
              </a:rPr>
              <a:t>を行った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16835" y="2196525"/>
            <a:ext cx="88569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 smtClean="0"/>
              <a:t>・ダークスーツ</a:t>
            </a:r>
            <a:r>
              <a:rPr lang="ja-JP" altLang="en-US" sz="2000" dirty="0"/>
              <a:t>に白のワイシャツという</a:t>
            </a:r>
            <a:r>
              <a:rPr lang="en-US" altLang="ja-JP" sz="2000" dirty="0"/>
              <a:t>IBM</a:t>
            </a:r>
            <a:r>
              <a:rPr lang="ja-JP" altLang="en-US" sz="2000" dirty="0"/>
              <a:t>マン</a:t>
            </a:r>
            <a:r>
              <a:rPr lang="ja-JP" altLang="en-US" sz="2000" dirty="0" smtClean="0"/>
              <a:t>の一般的</a:t>
            </a:r>
            <a:r>
              <a:rPr lang="ja-JP" altLang="en-US" sz="2000" dirty="0"/>
              <a:t>な服装</a:t>
            </a:r>
            <a:r>
              <a:rPr lang="ja-JP" altLang="en-US" sz="2000" dirty="0" smtClean="0"/>
              <a:t>から</a:t>
            </a:r>
            <a:endParaRPr lang="en-US" altLang="ja-JP" sz="2000" dirty="0" smtClean="0"/>
          </a:p>
          <a:p>
            <a:r>
              <a:rPr lang="ja-JP" altLang="en-US" sz="2000" dirty="0" smtClean="0"/>
              <a:t>　「</a:t>
            </a:r>
            <a:r>
              <a:rPr lang="ja-JP" altLang="en-US" sz="2000" dirty="0"/>
              <a:t>ジーンズにＴシャツ」と</a:t>
            </a:r>
            <a:r>
              <a:rPr lang="ja-JP" altLang="en-US" sz="2000" dirty="0" smtClean="0"/>
              <a:t>いう対照的</a:t>
            </a:r>
            <a:r>
              <a:rPr lang="ja-JP" altLang="en-US" sz="2000" dirty="0"/>
              <a:t>な服装に転換させることに</a:t>
            </a:r>
            <a:r>
              <a:rPr lang="ja-JP" altLang="en-US" sz="2000" dirty="0" smtClean="0"/>
              <a:t>より</a:t>
            </a:r>
            <a:endParaRPr lang="en-US" altLang="ja-JP" sz="2000" dirty="0" smtClean="0"/>
          </a:p>
          <a:p>
            <a:r>
              <a:rPr lang="ja-JP" altLang="en-US" sz="2000" dirty="0" smtClean="0"/>
              <a:t>　「</a:t>
            </a:r>
            <a:r>
              <a:rPr lang="ja-JP" altLang="en-US" sz="2000" dirty="0"/>
              <a:t>硬直で官僚的→砕けた適応しやすい組織文化」に</a:t>
            </a:r>
            <a:r>
              <a:rPr lang="ja-JP" altLang="en-US" sz="2000" dirty="0" smtClean="0"/>
              <a:t>変革</a:t>
            </a:r>
            <a:endParaRPr lang="en-US" altLang="ja-JP" sz="2000" dirty="0" smtClean="0"/>
          </a:p>
          <a:p>
            <a:endParaRPr lang="en-US" altLang="ja-JP" sz="2000" dirty="0"/>
          </a:p>
          <a:p>
            <a:r>
              <a:rPr lang="ja-JP" altLang="en-US" sz="2000" dirty="0" smtClean="0"/>
              <a:t>・完璧を求める文化を撤廃し意思決定を速くした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8072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まとめ</a:t>
            </a:r>
            <a:endParaRPr kumimoji="1" lang="ja-JP" alt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272251" y="1206425"/>
            <a:ext cx="8568952" cy="936104"/>
          </a:xfrm>
          <a:prstGeom prst="rect">
            <a:avLst/>
          </a:prstGeom>
          <a:ln w="57150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ＩＢＭはコン</a:t>
            </a:r>
            <a:r>
              <a:rPr lang="ja-JP" altLang="ja-JP" sz="2400" dirty="0" smtClean="0"/>
              <a:t>ピューター</a:t>
            </a:r>
            <a:r>
              <a:rPr lang="ja-JP" altLang="ja-JP" sz="2400" dirty="0"/>
              <a:t>という変化の激しい</a:t>
            </a:r>
            <a:r>
              <a:rPr lang="ja-JP" altLang="ja-JP" sz="2400" dirty="0" smtClean="0"/>
              <a:t>業界</a:t>
            </a:r>
            <a:r>
              <a:rPr lang="ja-JP" altLang="en-US" sz="2400" dirty="0" smtClean="0"/>
              <a:t>で</a:t>
            </a:r>
            <a:endParaRPr lang="en-US" altLang="ja-JP" sz="2400" dirty="0" smtClean="0"/>
          </a:p>
          <a:p>
            <a:pPr algn="ctr"/>
            <a:r>
              <a:rPr lang="ja-JP" altLang="ja-JP" sz="2400" dirty="0" smtClean="0"/>
              <a:t>組織</a:t>
            </a:r>
            <a:r>
              <a:rPr lang="ja-JP" altLang="ja-JP" sz="2400" dirty="0"/>
              <a:t>の大変革を</a:t>
            </a:r>
            <a:r>
              <a:rPr lang="ja-JP" altLang="ja-JP" sz="2400" dirty="0" smtClean="0"/>
              <a:t>迫られ</a:t>
            </a:r>
            <a:r>
              <a:rPr lang="ja-JP" altLang="en-US" sz="2400" dirty="0" smtClean="0"/>
              <a:t>る状況となった</a:t>
            </a:r>
            <a:endParaRPr kumimoji="1" lang="ja-JP" altLang="en-US" sz="2400" dirty="0"/>
          </a:p>
        </p:txBody>
      </p:sp>
      <p:sp>
        <p:nvSpPr>
          <p:cNvPr id="5" name="下矢印 4"/>
          <p:cNvSpPr/>
          <p:nvPr/>
        </p:nvSpPr>
        <p:spPr>
          <a:xfrm>
            <a:off x="4019542" y="2132374"/>
            <a:ext cx="1008112" cy="432048"/>
          </a:xfrm>
          <a:prstGeom prst="down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95160" y="2753435"/>
            <a:ext cx="8568952" cy="936104"/>
          </a:xfrm>
          <a:prstGeom prst="rect">
            <a:avLst/>
          </a:prstGeom>
          <a:ln w="57150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/>
              <a:t>「機械的組織」と「有機的組織</a:t>
            </a:r>
            <a:r>
              <a:rPr lang="ja-JP" altLang="ja-JP" sz="2400" dirty="0" smtClean="0"/>
              <a:t>」</a:t>
            </a:r>
            <a:endParaRPr lang="en-US" altLang="ja-JP" sz="2400" dirty="0" smtClean="0"/>
          </a:p>
          <a:p>
            <a:pPr algn="ctr"/>
            <a:r>
              <a:rPr lang="ja-JP" altLang="ja-JP" sz="2400" dirty="0" smtClean="0"/>
              <a:t>経営</a:t>
            </a:r>
            <a:r>
              <a:rPr lang="ja-JP" altLang="ja-JP" sz="2400" dirty="0"/>
              <a:t>環境が異なれば有効な経営組織は</a:t>
            </a:r>
            <a:r>
              <a:rPr lang="ja-JP" altLang="ja-JP" sz="2400" dirty="0" smtClean="0"/>
              <a:t>異なる</a:t>
            </a:r>
            <a:endParaRPr lang="ja-JP" altLang="en-US" sz="2400" dirty="0"/>
          </a:p>
        </p:txBody>
      </p:sp>
      <p:sp>
        <p:nvSpPr>
          <p:cNvPr id="7" name="星 32 6"/>
          <p:cNvSpPr/>
          <p:nvPr/>
        </p:nvSpPr>
        <p:spPr>
          <a:xfrm>
            <a:off x="107505" y="4077072"/>
            <a:ext cx="6336703" cy="2304256"/>
          </a:xfrm>
          <a:prstGeom prst="star32">
            <a:avLst>
              <a:gd name="adj" fmla="val 42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ja-JP" sz="2800" dirty="0" smtClean="0">
                <a:solidFill>
                  <a:schemeClr val="tx1"/>
                </a:solidFill>
              </a:rPr>
              <a:t>大企業</a:t>
            </a:r>
            <a:r>
              <a:rPr lang="ja-JP" altLang="en-US" sz="2800" dirty="0">
                <a:solidFill>
                  <a:schemeClr val="tx1"/>
                </a:solidFill>
              </a:rPr>
              <a:t>でも</a:t>
            </a:r>
            <a:r>
              <a:rPr lang="ja-JP" altLang="ja-JP" sz="2800" dirty="0" smtClean="0">
                <a:solidFill>
                  <a:schemeClr val="tx1"/>
                </a:solidFill>
              </a:rPr>
              <a:t>常に</a:t>
            </a:r>
            <a:r>
              <a:rPr lang="ja-JP" altLang="en-US" sz="2800" dirty="0" smtClean="0">
                <a:solidFill>
                  <a:schemeClr val="tx1"/>
                </a:solidFill>
              </a:rPr>
              <a:t>難しい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ja-JP" sz="2800" dirty="0" smtClean="0">
                <a:solidFill>
                  <a:schemeClr val="tx1"/>
                </a:solidFill>
              </a:rPr>
              <a:t>変革が求められる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  <p:pic>
        <p:nvPicPr>
          <p:cNvPr id="10242" name="Picture 2" descr="http://livedoor.blogimg.jp/dragonwingtails/imgs/e/3/e3135483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56382"/>
            <a:ext cx="2016224" cy="294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23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2.bp.blogspot.com/-hrH3GIkoozc/T-5L5YQVJQI/AAAAAAAAATI/2Rh7jEm4H58/s1600/%E5%B7%A8%E8%B1%A1%E3%82%82%E8%B8%8A%E3%82%8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51035"/>
            <a:ext cx="3744416" cy="541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644008" y="1286135"/>
            <a:ext cx="34853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「ダイヤモンド　オンライン」</a:t>
            </a:r>
            <a:endParaRPr lang="en-US" altLang="ja-JP" dirty="0" smtClean="0"/>
          </a:p>
          <a:p>
            <a:r>
              <a:rPr lang="en-US" altLang="ja-JP" dirty="0" smtClean="0"/>
              <a:t>http</a:t>
            </a:r>
            <a:r>
              <a:rPr lang="en-US" altLang="ja-JP" dirty="0"/>
              <a:t>://diamond.jp/articles/-/32436</a:t>
            </a: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参考文献</a:t>
            </a:r>
            <a:endParaRPr kumimoji="1" lang="ja-JP" altLang="en-US" sz="4000" dirty="0"/>
          </a:p>
        </p:txBody>
      </p:sp>
      <p:pic>
        <p:nvPicPr>
          <p:cNvPr id="26628" name="Picture 4" descr="http://moe.animecharactersdatabase.com/uploads/chars/21140-722198836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768" y="2917840"/>
            <a:ext cx="26479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星 32 2"/>
          <p:cNvSpPr/>
          <p:nvPr/>
        </p:nvSpPr>
        <p:spPr>
          <a:xfrm>
            <a:off x="4355976" y="2348880"/>
            <a:ext cx="2659998" cy="2016224"/>
          </a:xfrm>
          <a:prstGeom prst="star32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おわり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54587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ＩＢＭとは</a:t>
            </a:r>
            <a:endParaRPr kumimoji="1" lang="ja-JP" altLang="en-US" sz="4000" dirty="0"/>
          </a:p>
        </p:txBody>
      </p:sp>
      <p:pic>
        <p:nvPicPr>
          <p:cNvPr id="3074" name="Picture 2" descr="IBMロゴ">
            <a:hlinkClick r:id="rId2" tooltip="IBMロゴ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77" y="1339739"/>
            <a:ext cx="252027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四角形吹き出し 4"/>
          <p:cNvSpPr/>
          <p:nvPr/>
        </p:nvSpPr>
        <p:spPr>
          <a:xfrm>
            <a:off x="2915815" y="1412776"/>
            <a:ext cx="6048672" cy="1870151"/>
          </a:xfrm>
          <a:prstGeom prst="wedgeRectCallout">
            <a:avLst>
              <a:gd name="adj1" fmla="val -56650"/>
              <a:gd name="adj2" fmla="val 6084"/>
            </a:avLst>
          </a:prstGeom>
          <a:solidFill>
            <a:schemeClr val="bg1"/>
          </a:solidFill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400" dirty="0" smtClean="0">
                <a:solidFill>
                  <a:prstClr val="black"/>
                </a:solidFill>
              </a:rPr>
              <a:t>　ビジネス</a:t>
            </a:r>
            <a:r>
              <a:rPr lang="ja-JP" altLang="en-US" sz="2400" dirty="0">
                <a:solidFill>
                  <a:prstClr val="black"/>
                </a:solidFill>
              </a:rPr>
              <a:t>用途のコンピュータ関連</a:t>
            </a:r>
            <a:r>
              <a:rPr lang="ja-JP" altLang="en-US" sz="2400" dirty="0" smtClean="0">
                <a:solidFill>
                  <a:prstClr val="black"/>
                </a:solidFill>
              </a:rPr>
              <a:t>の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lvl="0"/>
            <a:r>
              <a:rPr lang="ja-JP" altLang="en-US" sz="2400" dirty="0" smtClean="0">
                <a:solidFill>
                  <a:prstClr val="black"/>
                </a:solidFill>
              </a:rPr>
              <a:t>　製品</a:t>
            </a:r>
            <a:r>
              <a:rPr lang="ja-JP" altLang="en-US" sz="2400" dirty="0">
                <a:solidFill>
                  <a:prstClr val="black"/>
                </a:solidFill>
              </a:rPr>
              <a:t>およびサービスを</a:t>
            </a:r>
            <a:r>
              <a:rPr lang="ja-JP" altLang="en-US" sz="2400" dirty="0" smtClean="0">
                <a:solidFill>
                  <a:prstClr val="black"/>
                </a:solidFill>
              </a:rPr>
              <a:t>提供する企業。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lvl="0"/>
            <a:r>
              <a:rPr lang="ja-JP" altLang="en-US" sz="2400" dirty="0" smtClean="0">
                <a:solidFill>
                  <a:prstClr val="black"/>
                </a:solidFill>
              </a:rPr>
              <a:t>　本社</a:t>
            </a:r>
            <a:r>
              <a:rPr lang="ja-JP" altLang="en-US" sz="2400" dirty="0">
                <a:solidFill>
                  <a:prstClr val="black"/>
                </a:solidFill>
              </a:rPr>
              <a:t>は</a:t>
            </a:r>
            <a:r>
              <a:rPr lang="ja-JP" altLang="en-US" sz="2400" dirty="0" smtClean="0">
                <a:solidFill>
                  <a:prstClr val="black"/>
                </a:solidFill>
              </a:rPr>
              <a:t>アメリカに所在する。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星 32 5"/>
          <p:cNvSpPr/>
          <p:nvPr/>
        </p:nvSpPr>
        <p:spPr>
          <a:xfrm>
            <a:off x="170178" y="4098380"/>
            <a:ext cx="8794310" cy="2426964"/>
          </a:xfrm>
          <a:prstGeom prst="star32">
            <a:avLst>
              <a:gd name="adj" fmla="val 42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1992</a:t>
            </a:r>
            <a:r>
              <a:rPr lang="ja-JP" altLang="en-US" sz="2800" dirty="0" smtClean="0">
                <a:solidFill>
                  <a:schemeClr val="tx1"/>
                </a:solidFill>
              </a:rPr>
              <a:t>年約</a:t>
            </a:r>
            <a:r>
              <a:rPr lang="en-US" altLang="ja-JP" sz="2800" dirty="0">
                <a:solidFill>
                  <a:schemeClr val="tx1"/>
                </a:solidFill>
              </a:rPr>
              <a:t>50</a:t>
            </a:r>
            <a:r>
              <a:rPr lang="ja-JP" altLang="en-US" sz="2800" dirty="0">
                <a:solidFill>
                  <a:schemeClr val="tx1"/>
                </a:solidFill>
              </a:rPr>
              <a:t>億ドルと</a:t>
            </a:r>
            <a:r>
              <a:rPr lang="ja-JP" altLang="en-US" sz="2800" dirty="0" smtClean="0">
                <a:solidFill>
                  <a:schemeClr val="tx1"/>
                </a:solidFill>
              </a:rPr>
              <a:t>いう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巨額</a:t>
            </a:r>
            <a:r>
              <a:rPr lang="ja-JP" altLang="en-US" sz="2800" dirty="0">
                <a:solidFill>
                  <a:schemeClr val="tx1"/>
                </a:solidFill>
              </a:rPr>
              <a:t>の赤字を</a:t>
            </a:r>
            <a:r>
              <a:rPr lang="ja-JP" altLang="en-US" sz="2800" dirty="0" smtClean="0">
                <a:solidFill>
                  <a:schemeClr val="tx1"/>
                </a:solidFill>
              </a:rPr>
              <a:t>出し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「７年で倒産する」と噂された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547" y="3501008"/>
            <a:ext cx="5734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1960</a:t>
            </a:r>
            <a:r>
              <a:rPr kumimoji="1" lang="ja-JP" altLang="en-US" sz="2400" dirty="0" smtClean="0"/>
              <a:t>～</a:t>
            </a:r>
            <a:r>
              <a:rPr kumimoji="1" lang="en-US" altLang="ja-JP" sz="2400" dirty="0" smtClean="0"/>
              <a:t>80</a:t>
            </a:r>
            <a:r>
              <a:rPr kumimoji="1" lang="ja-JP" altLang="en-US" sz="2400" dirty="0" smtClean="0"/>
              <a:t>年代大きな成功を収めていたが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1680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79738" y="1597899"/>
            <a:ext cx="8964488" cy="17498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ja-JP" sz="2400" dirty="0" smtClean="0">
              <a:solidFill>
                <a:prstClr val="black"/>
              </a:solidFill>
            </a:endParaRPr>
          </a:p>
          <a:p>
            <a:pPr lvl="0"/>
            <a:r>
              <a:rPr lang="ja-JP" altLang="ja-JP" sz="2400" dirty="0" smtClean="0">
                <a:solidFill>
                  <a:prstClr val="black"/>
                </a:solidFill>
              </a:rPr>
              <a:t>会議</a:t>
            </a:r>
            <a:r>
              <a:rPr lang="ja-JP" altLang="ja-JP" sz="2400" dirty="0">
                <a:solidFill>
                  <a:prstClr val="black"/>
                </a:solidFill>
              </a:rPr>
              <a:t>が多くて意思決定が迅速にできず</a:t>
            </a:r>
            <a:r>
              <a:rPr lang="ja-JP" altLang="ja-JP" sz="2400" dirty="0" smtClean="0">
                <a:solidFill>
                  <a:prstClr val="black"/>
                </a:solidFill>
              </a:rPr>
              <a:t>、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lvl="0"/>
            <a:r>
              <a:rPr lang="ja-JP" altLang="ja-JP" sz="2400" dirty="0" smtClean="0">
                <a:solidFill>
                  <a:prstClr val="black"/>
                </a:solidFill>
              </a:rPr>
              <a:t>終身</a:t>
            </a:r>
            <a:r>
              <a:rPr lang="ja-JP" altLang="ja-JP" sz="2400" dirty="0">
                <a:solidFill>
                  <a:prstClr val="black"/>
                </a:solidFill>
              </a:rPr>
              <a:t>雇用によって人が増え続け</a:t>
            </a:r>
            <a:r>
              <a:rPr lang="ja-JP" altLang="ja-JP" sz="2400" dirty="0" smtClean="0">
                <a:solidFill>
                  <a:prstClr val="black"/>
                </a:solidFill>
              </a:rPr>
              <a:t>、</a:t>
            </a:r>
            <a:endParaRPr lang="en-US" altLang="ja-JP" sz="2400" dirty="0" smtClean="0">
              <a:solidFill>
                <a:prstClr val="black"/>
              </a:solidFill>
            </a:endParaRPr>
          </a:p>
          <a:p>
            <a:pPr lvl="0"/>
            <a:r>
              <a:rPr lang="ja-JP" altLang="ja-JP" sz="2400" dirty="0" smtClean="0">
                <a:solidFill>
                  <a:prstClr val="black"/>
                </a:solidFill>
              </a:rPr>
              <a:t>長く</a:t>
            </a:r>
            <a:r>
              <a:rPr lang="ja-JP" altLang="ja-JP" sz="2400" dirty="0">
                <a:solidFill>
                  <a:prstClr val="black"/>
                </a:solidFill>
              </a:rPr>
              <a:t>勤めた人が経営陣に</a:t>
            </a:r>
            <a:r>
              <a:rPr lang="ja-JP" altLang="ja-JP" sz="2400" dirty="0" smtClean="0">
                <a:solidFill>
                  <a:prstClr val="black"/>
                </a:solidFill>
              </a:rPr>
              <a:t>抜擢</a:t>
            </a:r>
            <a:r>
              <a:rPr lang="ja-JP" altLang="en-US" sz="2400" dirty="0" smtClean="0">
                <a:solidFill>
                  <a:prstClr val="black"/>
                </a:solidFill>
              </a:rPr>
              <a:t>される</a:t>
            </a:r>
            <a:r>
              <a:rPr lang="ja-JP" altLang="ja-JP" sz="2400" dirty="0" smtClean="0">
                <a:solidFill>
                  <a:prstClr val="black"/>
                </a:solidFill>
              </a:rPr>
              <a:t>典型的</a:t>
            </a:r>
            <a:r>
              <a:rPr lang="ja-JP" altLang="ja-JP" sz="2400" dirty="0">
                <a:solidFill>
                  <a:prstClr val="black"/>
                </a:solidFill>
              </a:rPr>
              <a:t>な</a:t>
            </a:r>
            <a:r>
              <a:rPr lang="ja-JP" altLang="ja-JP" sz="2400" u="sng" dirty="0">
                <a:solidFill>
                  <a:prstClr val="black"/>
                </a:solidFill>
              </a:rPr>
              <a:t>官僚的組織</a:t>
            </a:r>
            <a:r>
              <a:rPr lang="ja-JP" altLang="ja-JP" sz="2400" dirty="0">
                <a:solidFill>
                  <a:prstClr val="black"/>
                </a:solidFill>
              </a:rPr>
              <a:t>だった</a:t>
            </a:r>
            <a:r>
              <a:rPr lang="ja-JP" altLang="ja-JP" sz="2400" dirty="0" smtClean="0">
                <a:solidFill>
                  <a:prstClr val="black"/>
                </a:solidFill>
              </a:rPr>
              <a:t>。</a:t>
            </a:r>
            <a:endParaRPr lang="en-US" altLang="ja-JP" sz="2400" dirty="0" smtClean="0">
              <a:solidFill>
                <a:prstClr val="black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かつてのＩＢＭ</a:t>
            </a:r>
            <a:endParaRPr kumimoji="1" lang="ja-JP" altLang="en-US" sz="4000" dirty="0"/>
          </a:p>
        </p:txBody>
      </p:sp>
      <p:sp>
        <p:nvSpPr>
          <p:cNvPr id="4" name="角丸四角形 3"/>
          <p:cNvSpPr/>
          <p:nvPr/>
        </p:nvSpPr>
        <p:spPr>
          <a:xfrm>
            <a:off x="208947" y="1196752"/>
            <a:ext cx="2850885" cy="79208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機械的組織</a:t>
            </a:r>
            <a:endParaRPr kumimoji="1" lang="ja-JP" altLang="en-US" sz="3600" dirty="0"/>
          </a:p>
        </p:txBody>
      </p:sp>
      <p:sp>
        <p:nvSpPr>
          <p:cNvPr id="7" name="下矢印 6"/>
          <p:cNvSpPr/>
          <p:nvPr/>
        </p:nvSpPr>
        <p:spPr>
          <a:xfrm>
            <a:off x="3889840" y="3347741"/>
            <a:ext cx="1368152" cy="50405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02" r="26305"/>
          <a:stretch/>
        </p:blipFill>
        <p:spPr bwMode="auto">
          <a:xfrm>
            <a:off x="6084168" y="4656112"/>
            <a:ext cx="2088232" cy="217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91672" y="3995647"/>
            <a:ext cx="8964488" cy="720080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ja-JP" sz="2400" dirty="0">
                <a:solidFill>
                  <a:prstClr val="black"/>
                </a:solidFill>
              </a:rPr>
              <a:t>業界の変化に適応する</a:t>
            </a:r>
            <a:r>
              <a:rPr lang="ja-JP" altLang="en-US" sz="2400" dirty="0">
                <a:solidFill>
                  <a:prstClr val="black"/>
                </a:solidFill>
              </a:rPr>
              <a:t>ための</a:t>
            </a:r>
            <a:r>
              <a:rPr lang="ja-JP" altLang="ja-JP" sz="2400" dirty="0">
                <a:solidFill>
                  <a:prstClr val="black"/>
                </a:solidFill>
              </a:rPr>
              <a:t>ビジョンと柔軟性を失って</a:t>
            </a:r>
            <a:r>
              <a:rPr lang="ja-JP" altLang="ja-JP" sz="2400" dirty="0" smtClean="0">
                <a:solidFill>
                  <a:prstClr val="black"/>
                </a:solidFill>
              </a:rPr>
              <a:t>いた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0" name="星 32 9"/>
          <p:cNvSpPr/>
          <p:nvPr/>
        </p:nvSpPr>
        <p:spPr>
          <a:xfrm>
            <a:off x="1091009" y="5057275"/>
            <a:ext cx="3465718" cy="1368152"/>
          </a:xfrm>
          <a:prstGeom prst="star32">
            <a:avLst>
              <a:gd name="adj" fmla="val 420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そこで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44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241297"/>
            <a:ext cx="5241589" cy="267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角丸四角形 3"/>
          <p:cNvSpPr/>
          <p:nvPr/>
        </p:nvSpPr>
        <p:spPr>
          <a:xfrm>
            <a:off x="187845" y="2901264"/>
            <a:ext cx="3940900" cy="122413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機械的組織</a:t>
            </a:r>
            <a:endParaRPr kumimoji="1" lang="ja-JP" altLang="en-US" sz="4400" dirty="0"/>
          </a:p>
        </p:txBody>
      </p:sp>
      <p:sp>
        <p:nvSpPr>
          <p:cNvPr id="6" name="角丸四角形 5"/>
          <p:cNvSpPr/>
          <p:nvPr/>
        </p:nvSpPr>
        <p:spPr>
          <a:xfrm>
            <a:off x="5010755" y="2901264"/>
            <a:ext cx="3940900" cy="12241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/>
              <a:t>有機</a:t>
            </a:r>
            <a:r>
              <a:rPr kumimoji="1" lang="ja-JP" altLang="en-US" sz="4400" dirty="0" smtClean="0"/>
              <a:t>的組織</a:t>
            </a:r>
            <a:endParaRPr kumimoji="1" lang="ja-JP" altLang="en-US" sz="4400" dirty="0"/>
          </a:p>
        </p:txBody>
      </p:sp>
      <p:sp>
        <p:nvSpPr>
          <p:cNvPr id="5" name="右矢印 4"/>
          <p:cNvSpPr/>
          <p:nvPr/>
        </p:nvSpPr>
        <p:spPr>
          <a:xfrm>
            <a:off x="4270038" y="3225300"/>
            <a:ext cx="630898" cy="576064"/>
          </a:xfrm>
          <a:prstGeom prst="rightArrow">
            <a:avLst>
              <a:gd name="adj1" fmla="val 45116"/>
              <a:gd name="adj2" fmla="val 50000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6" name="Picture 8" descr="http://japan.zdnet.com/storage/2011/10/27/82cd48e4a192118eb25368b139120644/gerstner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3" r="5866"/>
          <a:stretch/>
        </p:blipFill>
        <p:spPr bwMode="auto">
          <a:xfrm>
            <a:off x="187845" y="4287762"/>
            <a:ext cx="2289217" cy="25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477061" y="5301208"/>
            <a:ext cx="6474593" cy="1368151"/>
          </a:xfrm>
          <a:prstGeom prst="rect">
            <a:avLst/>
          </a:prstGeom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1993</a:t>
            </a:r>
            <a:r>
              <a:rPr lang="ja-JP" altLang="ja-JP" sz="2400" dirty="0" smtClean="0"/>
              <a:t>年</a:t>
            </a:r>
            <a:r>
              <a:rPr lang="ja-JP" altLang="en-US" sz="2400" dirty="0" smtClean="0"/>
              <a:t>ＣＥＯに就任し</a:t>
            </a:r>
            <a:r>
              <a:rPr lang="ja-JP" altLang="ja-JP" sz="2400" dirty="0" smtClean="0"/>
              <a:t>経営</a:t>
            </a:r>
            <a:r>
              <a:rPr lang="ja-JP" altLang="ja-JP" sz="2400" dirty="0"/>
              <a:t>を見事に立て直し</a:t>
            </a:r>
            <a:r>
              <a:rPr lang="ja-JP" altLang="ja-JP" sz="2400" dirty="0" smtClean="0"/>
              <a:t>、</a:t>
            </a:r>
            <a:endParaRPr lang="en-US" altLang="ja-JP" sz="2400" dirty="0" smtClean="0"/>
          </a:p>
          <a:p>
            <a:pPr algn="ctr"/>
            <a:r>
              <a:rPr lang="ja-JP" altLang="ja-JP" sz="2400" dirty="0" smtClean="0"/>
              <a:t>成長</a:t>
            </a:r>
            <a:r>
              <a:rPr lang="ja-JP" altLang="ja-JP" sz="2400" dirty="0"/>
              <a:t>を続けることとなった。</a:t>
            </a:r>
            <a:endParaRPr kumimoji="1" lang="ja-JP" altLang="en-US" sz="2400" dirty="0"/>
          </a:p>
        </p:txBody>
      </p:sp>
      <p:sp>
        <p:nvSpPr>
          <p:cNvPr id="9" name="正方形/長方形 8"/>
          <p:cNvSpPr/>
          <p:nvPr/>
        </p:nvSpPr>
        <p:spPr>
          <a:xfrm>
            <a:off x="2510453" y="4581128"/>
            <a:ext cx="3888432" cy="675229"/>
          </a:xfrm>
          <a:prstGeom prst="rect">
            <a:avLst/>
          </a:prstGeom>
          <a:solidFill>
            <a:schemeClr val="accent6"/>
          </a:solidFill>
          <a:ln w="76200"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ルイス・ガースナー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41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課業の部門制・全体性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234819354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395536" y="1355122"/>
            <a:ext cx="1008112" cy="9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70180" y="4781331"/>
            <a:ext cx="970790" cy="9747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69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課業の抽象性・現実性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6964214"/>
              </p:ext>
            </p:extLst>
          </p:nvPr>
        </p:nvGraphicFramePr>
        <p:xfrm>
          <a:off x="251520" y="1052736"/>
          <a:ext cx="8712967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551976" y="1340768"/>
            <a:ext cx="859305" cy="864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19204" y="4307498"/>
            <a:ext cx="859305" cy="864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4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課業間の仲裁，調整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929890337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395536" y="1355122"/>
            <a:ext cx="1008112" cy="9937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67544" y="4026362"/>
            <a:ext cx="1008112" cy="9868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3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30545" y="260648"/>
            <a:ext cx="9174545" cy="7920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/>
              <a:t>　権利・義務の固定制，流動性</a:t>
            </a:r>
            <a:endParaRPr kumimoji="1" lang="ja-JP" altLang="en-US" sz="4000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389545977"/>
              </p:ext>
            </p:extLst>
          </p:nvPr>
        </p:nvGraphicFramePr>
        <p:xfrm>
          <a:off x="251520" y="1196752"/>
          <a:ext cx="8712967" cy="543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円/楕円 4"/>
          <p:cNvSpPr/>
          <p:nvPr/>
        </p:nvSpPr>
        <p:spPr>
          <a:xfrm>
            <a:off x="402024" y="1340768"/>
            <a:ext cx="864096" cy="864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chemeClr val="accent1"/>
                </a:solidFill>
              </a:rPr>
              <a:t>機</a:t>
            </a:r>
            <a:endParaRPr kumimoji="1" lang="ja-JP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28650" y="3717032"/>
            <a:ext cx="823895" cy="936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chemeClr val="accent2"/>
                </a:solidFill>
              </a:rPr>
              <a:t>有</a:t>
            </a:r>
            <a:endParaRPr kumimoji="1" lang="ja-JP" altLang="en-US" sz="4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2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673</Words>
  <Application>Microsoft Office PowerPoint</Application>
  <PresentationFormat>画面に合わせる (4:3)</PresentationFormat>
  <Paragraphs>169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</dc:creator>
  <cp:lastModifiedBy>student</cp:lastModifiedBy>
  <cp:revision>60</cp:revision>
  <cp:lastPrinted>2014-06-17T02:08:47Z</cp:lastPrinted>
  <dcterms:created xsi:type="dcterms:W3CDTF">2014-06-17T01:31:06Z</dcterms:created>
  <dcterms:modified xsi:type="dcterms:W3CDTF">2014-06-26T05:14:12Z</dcterms:modified>
</cp:coreProperties>
</file>