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0" r:id="rId6"/>
    <p:sldId id="262" r:id="rId7"/>
    <p:sldId id="263" r:id="rId8"/>
    <p:sldId id="264" r:id="rId9"/>
    <p:sldId id="268" r:id="rId10"/>
    <p:sldId id="265" r:id="rId11"/>
    <p:sldId id="266" r:id="rId12"/>
    <p:sldId id="267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57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11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047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58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14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4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10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5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57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33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8C9E-09E8-4043-9799-DFDF85881DCC}" type="datetimeFigureOut">
              <a:rPr kumimoji="1" lang="ja-JP" altLang="en-US" smtClean="0"/>
              <a:t>2014/7/16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1A180-FB66-4012-B201-E60BD44BE6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～第７章輪読課題～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ヒルズ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1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1737474" y="5860203"/>
            <a:ext cx="4824536" cy="9646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トヨタ自動車　レクサス</a:t>
            </a:r>
            <a:endParaRPr kumimoji="1" lang="ja-JP" altLang="en-US" sz="2800" b="1" dirty="0"/>
          </a:p>
        </p:txBody>
      </p:sp>
      <p:pic>
        <p:nvPicPr>
          <p:cNvPr id="3" name="Picture 2" descr="http://ccs.infospace.com/ClickHandler.ashx?ld=20140716&amp;app=1&amp;c=babylon3&amp;s=babylon3&amp;rc=&amp;dc=&amp;euip=126.13.71.127&amp;pvaid=f6c79b90d43544c8b39249028614ab56&amp;dt=Other&amp;fct.uid=67ea128ad9f3453faabec6ce249cc6bf&amp;en=khJy78HyKQSVPXWMbkkQjQhuGXj1gfpIdTYmlMbSDM9NNUQCqbcBEg%3d%3d&amp;du=http%3a%2f%2fimage.itmedia.co.jp%2fsmartjapan%2farticles%2f1209%2f25%2fToyota_eQ_1.jpg&amp;ru=http%3a%2f%2fimage.itmedia.co.jp%2fsmartjapan%2farticles%2f1209%2f25%2fToyota_eQ_1.jpg&amp;ap=4&amp;coi=772&amp;cop=main-title&amp;npp=4&amp;p=0&amp;pp=0&amp;ep=4&amp;mid=9&amp;hash=0341FB1B21AF0545E53BD02FC2ED0A3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9187"/>
            <a:ext cx="8995934" cy="515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1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 smtClean="0"/>
              <a:t>ＪＲ東日本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46898" y="2345978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本社</a:t>
            </a:r>
            <a:endParaRPr kumimoji="1" lang="ja-JP" altLang="en-US" sz="24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546898" y="3118604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資本金</a:t>
            </a:r>
            <a:endParaRPr kumimoji="1" lang="ja-JP" altLang="en-US" sz="2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546898" y="3863691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事業内容</a:t>
            </a:r>
            <a:endParaRPr kumimoji="1" lang="ja-JP" altLang="en-US" sz="24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561895" y="4643562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従業員数</a:t>
            </a:r>
            <a:endParaRPr kumimoji="1" lang="ja-JP" altLang="en-US" sz="24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546898" y="1556792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創立</a:t>
            </a:r>
            <a:endParaRPr kumimoji="1" lang="ja-JP" altLang="en-US" sz="24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635896" y="1556792"/>
            <a:ext cx="496855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/>
              <a:t>１９８７年４月１日</a:t>
            </a:r>
            <a:endParaRPr kumimoji="1" lang="ja-JP" altLang="en-US" sz="2400" b="1" dirty="0"/>
          </a:p>
        </p:txBody>
      </p:sp>
      <p:sp>
        <p:nvSpPr>
          <p:cNvPr id="11" name="正方形/長方形 10"/>
          <p:cNvSpPr/>
          <p:nvPr/>
        </p:nvSpPr>
        <p:spPr>
          <a:xfrm>
            <a:off x="3635896" y="2345978"/>
            <a:ext cx="496855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/>
              <a:t>東京都</a:t>
            </a:r>
            <a:r>
              <a:rPr lang="ja-JP" altLang="en-US" sz="2400" b="1" dirty="0"/>
              <a:t>渋谷区</a:t>
            </a:r>
            <a:endParaRPr kumimoji="1" lang="ja-JP" altLang="en-US" sz="24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3635896" y="3118604"/>
            <a:ext cx="496855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２，０００億円</a:t>
            </a:r>
            <a:endParaRPr kumimoji="1" lang="ja-JP" altLang="en-US" sz="24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3635896" y="3863691"/>
            <a:ext cx="496855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旅客鉄道、貨物鉄道、金融、広告等</a:t>
            </a:r>
            <a:endParaRPr kumimoji="1" lang="ja-JP" altLang="en-US" sz="2400" b="1" dirty="0"/>
          </a:p>
        </p:txBody>
      </p:sp>
      <p:sp>
        <p:nvSpPr>
          <p:cNvPr id="14" name="正方形/長方形 13"/>
          <p:cNvSpPr/>
          <p:nvPr/>
        </p:nvSpPr>
        <p:spPr>
          <a:xfrm>
            <a:off x="3635896" y="4643562"/>
            <a:ext cx="496855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59,370</a:t>
            </a:r>
            <a:r>
              <a:rPr lang="ja-JP" altLang="en-US" sz="2400" b="1" dirty="0" smtClean="0"/>
              <a:t>人（</a:t>
            </a:r>
            <a:r>
              <a:rPr lang="ja-JP" altLang="en-US" sz="2400" b="1" dirty="0" smtClean="0"/>
              <a:t>２０１４年３月現在）</a:t>
            </a:r>
            <a:endParaRPr kumimoji="1" lang="ja-JP" altLang="en-US" sz="24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1043608" y="6021288"/>
            <a:ext cx="6763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会社概要 </a:t>
            </a:r>
            <a:r>
              <a:rPr lang="en-US" altLang="ja-JP" dirty="0" smtClean="0"/>
              <a:t>JR</a:t>
            </a:r>
            <a:r>
              <a:rPr lang="ja-JP" altLang="en-US" dirty="0" smtClean="0"/>
              <a:t>東日本 </a:t>
            </a:r>
            <a:r>
              <a:rPr lang="en-US" altLang="ja-JP" dirty="0" smtClean="0"/>
              <a:t>-  http</a:t>
            </a:r>
            <a:r>
              <a:rPr lang="en-US" altLang="ja-JP" dirty="0"/>
              <a:t>://www.jreast.co.jp/company/outline/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056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 smtClean="0"/>
              <a:t>ＪＲ東日本の組織図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6378"/>
            <a:ext cx="5940152" cy="47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708" y="1777820"/>
            <a:ext cx="2808312" cy="613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589" y="2617302"/>
            <a:ext cx="2766246" cy="65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104" y="3477603"/>
            <a:ext cx="1011520" cy="326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218" y="1854700"/>
            <a:ext cx="3419654" cy="1286268"/>
          </a:xfrm>
          <a:prstGeom prst="wedgeRoundRectCallout">
            <a:avLst>
              <a:gd name="adj1" fmla="val 33982"/>
              <a:gd name="adj2" fmla="val 65445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</a:rPr>
              <a:t>事業ごとに部門が存在する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9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事業部制組織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メリット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6183" y="2276872"/>
            <a:ext cx="4040188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１つの事業部で業務プロセスを完結できる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分権化されているので、迅速な意思決定を行うことができる</a:t>
            </a:r>
            <a:endParaRPr kumimoji="1" lang="en-US" altLang="ja-JP" dirty="0" smtClean="0"/>
          </a:p>
          <a:p>
            <a:r>
              <a:rPr lang="ja-JP" altLang="en-US" dirty="0" smtClean="0"/>
              <a:t>ＧＭが育つ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デメリット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041775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全社で一つのまとまった方向性に行きづらい</a:t>
            </a:r>
            <a:endParaRPr kumimoji="1" lang="en-US" altLang="ja-JP" dirty="0" smtClean="0"/>
          </a:p>
          <a:p>
            <a:r>
              <a:rPr lang="ja-JP" altLang="en-US" dirty="0"/>
              <a:t>部門間で</a:t>
            </a:r>
            <a:r>
              <a:rPr lang="ja-JP" altLang="en-US" dirty="0" smtClean="0"/>
              <a:t>の摩擦が多い</a:t>
            </a:r>
            <a:endParaRPr lang="en-US" altLang="ja-JP" dirty="0" smtClean="0"/>
          </a:p>
          <a:p>
            <a:r>
              <a:rPr kumimoji="1" lang="ja-JP" altLang="en-US" dirty="0" smtClean="0"/>
              <a:t>どの事業部にも属さない新しい技術への探索が難しい</a:t>
            </a:r>
            <a:endParaRPr kumimoji="1" lang="en-US" altLang="ja-JP" dirty="0" smtClean="0"/>
          </a:p>
          <a:p>
            <a:r>
              <a:rPr lang="ja-JP" altLang="en-US" dirty="0"/>
              <a:t>部門間で</a:t>
            </a:r>
            <a:r>
              <a:rPr lang="ja-JP" altLang="en-US" dirty="0" smtClean="0"/>
              <a:t>の共有事項（技術など）が少ない</a:t>
            </a:r>
            <a:endParaRPr kumimoji="1" lang="en-US" altLang="ja-JP" dirty="0" smtClean="0"/>
          </a:p>
        </p:txBody>
      </p:sp>
      <p:sp>
        <p:nvSpPr>
          <p:cNvPr id="7" name="フレーム 6"/>
          <p:cNvSpPr/>
          <p:nvPr/>
        </p:nvSpPr>
        <p:spPr>
          <a:xfrm>
            <a:off x="467544" y="2276872"/>
            <a:ext cx="4032448" cy="864096"/>
          </a:xfrm>
          <a:prstGeom prst="frame">
            <a:avLst>
              <a:gd name="adj1" fmla="val 598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11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ＪＲ東日本</a:t>
            </a:r>
            <a:endParaRPr kumimoji="1" lang="ja-JP" altLang="en-US" dirty="0"/>
          </a:p>
        </p:txBody>
      </p:sp>
      <p:pic>
        <p:nvPicPr>
          <p:cNvPr id="6146" name="Picture 2" descr="http://ccs.infospace.com/ClickHandler.ashx?ld=20140716&amp;app=1&amp;c=babylon3&amp;s=babylon3&amp;rc=&amp;dc=&amp;euip=126.13.71.127&amp;pvaid=30d07d2e31374a6286026f82887f2047&amp;dt=Other&amp;fct.uid=3811e6d2e2834ba1b0b4648b809752ac&amp;en=khJy78HyKQSVPXWMbkkQjQhuGXj1gfpIdTYmlMbSDM9NNUQCqbcBEg%3d%3d&amp;du=http%3a%2f%2fwww.vcrproject.net%2fwp-content%2fuploads%2fsuica_2007_01.png&amp;ru=http%3a%2f%2fwww.vcrproject.net%2fwp-content%2fuploads%2fsuica_2007_01.png&amp;ap=3&amp;coi=772&amp;cop=main-title&amp;npp=3&amp;p=0&amp;pp=0&amp;ep=3&amp;mid=9&amp;hash=F900AFC418008B658FBF5511866A84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9" y="1700808"/>
            <a:ext cx="3829751" cy="246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cs.infospace.com/ClickHandler.ashx?ld=20140716&amp;app=1&amp;c=babylon3&amp;s=babylon3&amp;rc=&amp;dc=&amp;euip=126.13.71.127&amp;pvaid=009a3b9721c94bbcb8c5485bd54fd9a2&amp;dt=Other&amp;fct.uid=565c2d06e29a4aaea15f34b02d920e84&amp;en=khJy78HyKQSVPXWMbkkQjQhuGXj1gfpIdTYmlMbSDM9NNUQCqbcBEg%3d%3d&amp;du=http%3a%2f%2fwww25.tok2.com%2fhome2%2frailway%2fPhoto%2520Gallery%2f205yamanote4.jpg&amp;ru=http%3a%2f%2fwww25.tok2.com%2fhome2%2frailway%2fPhoto%2520Gallery%2f205yamanote4.jpg&amp;ap=20&amp;coi=772&amp;cop=main-title&amp;npp=20&amp;p=0&amp;pp=0&amp;ep=20&amp;mid=9&amp;hash=914205A1708590EFD1F3559145AD58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69659"/>
            <a:ext cx="3981921" cy="298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65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20472" cy="1470025"/>
          </a:xfrm>
        </p:spPr>
        <p:txBody>
          <a:bodyPr/>
          <a:lstStyle/>
          <a:p>
            <a:r>
              <a:rPr kumimoji="1" lang="ja-JP" altLang="en-US" dirty="0" smtClean="0"/>
              <a:t>～ご清聴ありがとうございました～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22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課題</a:t>
            </a:r>
            <a:r>
              <a:rPr kumimoji="1" lang="en-US" altLang="ja-JP" dirty="0" smtClean="0"/>
              <a:t>Ⅰ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60659" y="1988840"/>
            <a:ext cx="7416824" cy="13681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まず職能性組織と事業部制組織の</a:t>
            </a:r>
            <a:endParaRPr kumimoji="1" lang="en-US" altLang="ja-JP" sz="2400" b="1" dirty="0" smtClean="0"/>
          </a:p>
          <a:p>
            <a:pPr algn="ctr"/>
            <a:r>
              <a:rPr kumimoji="1" lang="ja-JP" altLang="en-US" sz="2400" b="1" dirty="0" smtClean="0"/>
              <a:t>それぞれのメリット・デメリットを考えてみてください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4008" y="364502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（３分）</a:t>
            </a:r>
            <a:endParaRPr kumimoji="1" lang="ja-JP" altLang="en-US" sz="2400" b="1" dirty="0"/>
          </a:p>
        </p:txBody>
      </p:sp>
      <p:pic>
        <p:nvPicPr>
          <p:cNvPr id="5122" name="Picture 2" descr="http://ccs.infospace.com/ClickHandler.ashx?ld=20140716&amp;app=1&amp;c=babylon3&amp;s=babylon3&amp;rc=&amp;dc=&amp;euip=126.13.71.127&amp;pvaid=f0de02305b944b59aeaff6d8f5d2769b&amp;dt=Other&amp;fct.uid=e387b805d5604866bdff9098a52d9d51&amp;en=khJy78HyKQSVPXWMbkkQjQhuGXj1gfpIdTYmlMbSDM9NNUQCqbcBEg%3d%3d&amp;du=http%3a%2f%2ft.pimg.jp%2f005%2f613%2f598%2f1%2f5613598.jpg&amp;ru=http%3a%2f%2ft.pimg.jp%2f005%2f613%2f598%2f1%2f5613598.jpg&amp;ap=20&amp;coi=772&amp;cop=main-title&amp;npp=20&amp;p=0&amp;pp=0&amp;ep=20&amp;mid=9&amp;hash=3D5F4A94CBBA1D40F1838A913FCBAF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345" y="3527296"/>
            <a:ext cx="2448272" cy="327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角丸四角形 2"/>
          <p:cNvSpPr/>
          <p:nvPr/>
        </p:nvSpPr>
        <p:spPr>
          <a:xfrm>
            <a:off x="660659" y="4221088"/>
            <a:ext cx="2543189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職能性組織？</a:t>
            </a:r>
            <a:endParaRPr kumimoji="1" lang="ja-JP" altLang="en-US" sz="2400" b="1" dirty="0"/>
          </a:p>
        </p:txBody>
      </p:sp>
      <p:sp>
        <p:nvSpPr>
          <p:cNvPr id="7" name="角丸四角形 6"/>
          <p:cNvSpPr/>
          <p:nvPr/>
        </p:nvSpPr>
        <p:spPr>
          <a:xfrm>
            <a:off x="660658" y="5661248"/>
            <a:ext cx="2543189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事業部組織？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5518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課題</a:t>
            </a:r>
            <a:r>
              <a:rPr lang="en-US" altLang="ja-JP" dirty="0"/>
              <a:t>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以下の２社について組織図を描いてください。また、それぞれ組織図を描いたらその理由も考えてください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トヨタ自動車株式</a:t>
            </a:r>
            <a:r>
              <a:rPr kumimoji="1" lang="ja-JP" altLang="en-US" dirty="0" smtClean="0"/>
              <a:t>会社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ＪＲ東日本</a:t>
            </a:r>
            <a:endParaRPr lang="en-US" altLang="ja-JP" dirty="0" smtClean="0"/>
          </a:p>
          <a:p>
            <a:pPr marL="57150" indent="0">
              <a:buNone/>
            </a:pPr>
            <a:r>
              <a:rPr lang="ja-JP" altLang="en-US" dirty="0" smtClean="0"/>
              <a:t>　　　　　　　　　　　　　　　　　　　　　　</a:t>
            </a:r>
            <a:r>
              <a:rPr lang="ja-JP" altLang="en-US" dirty="0" smtClean="0"/>
              <a:t>　（</a:t>
            </a:r>
            <a:r>
              <a:rPr lang="en-US" altLang="ja-JP" dirty="0" smtClean="0"/>
              <a:t>3</a:t>
            </a:r>
            <a:r>
              <a:rPr lang="ja-JP" altLang="en-US"/>
              <a:t>～</a:t>
            </a:r>
            <a:r>
              <a:rPr lang="en-US" altLang="ja-JP" smtClean="0"/>
              <a:t>5</a:t>
            </a:r>
            <a:r>
              <a:rPr lang="ja-JP" altLang="en-US" dirty="0" smtClean="0"/>
              <a:t>分</a:t>
            </a:r>
            <a:r>
              <a:rPr lang="ja-JP" altLang="en-US" dirty="0" smtClean="0"/>
              <a:t>）</a:t>
            </a:r>
            <a:endParaRPr kumimoji="1" lang="en-US" altLang="ja-JP" dirty="0" smtClean="0"/>
          </a:p>
        </p:txBody>
      </p:sp>
      <p:pic>
        <p:nvPicPr>
          <p:cNvPr id="4098" name="Picture 2" descr="http://ccs.infospace.com/ClickHandler.ashx?ld=20140716&amp;app=1&amp;c=babylon3&amp;s=babylon3&amp;rc=&amp;dc=&amp;euip=126.13.71.127&amp;pvaid=9b6a654a0fca45bca5104e99787eb6a2&amp;dt=Other&amp;fct.uid=2e0ba468f57441c9b85b56442e6e6d7e&amp;en=khJy78HyKQSVPXWMbkkQjQhuGXj1gfpIdTYmlMbSDM9NNUQCqbcBEg%3d%3d&amp;du=http%3a%2f%2fwww.zcars.com.au%2fimages%2ftoyota-logo1.jpg&amp;ru=http%3a%2f%2fwww.zcars.com.au%2fimages%2ftoyota-logo1.jpg&amp;ap=2&amp;coi=772&amp;cop=main-title&amp;npp=2&amp;p=0&amp;pp=0&amp;ep=2&amp;mid=9&amp;hash=3CA35EE17994BF6ED53FB15995EA7F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24904"/>
            <a:ext cx="2987824" cy="239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cs.infospace.com/ClickHandler.ashx?ld=20140716&amp;app=1&amp;c=babylon3&amp;s=babylon3&amp;rc=&amp;dc=&amp;euip=126.13.71.127&amp;pvaid=4225106c7aee4a96a26a2000ee877aca&amp;dt=Other&amp;fct.uid=93055ba9ce6343cc88eb455f95906796&amp;en=khJy78HyKQSVPXWMbkkQjQhuGXj1gfpIdTYmlMbSDM9NNUQCqbcBEg%3d%3d&amp;du=http%3a%2f%2fa198.phobos.apple.com%2fus%2fr30%2fPurple%2fv4%2ff5%2f5b%2f3c%2ff55b3cd8-ad1b-edd5-6749-701aaf929734%2fmzl.cexuimwj.png&amp;ru=http%3a%2f%2fa198.phobos.apple.com%2fus%2fr30%2fPurple%2fv4%2ff5%2f5b%2f3c%2ff55b3cd8-ad1b-edd5-6749-701aaf929734%2fmzl.cexuimwj.png&amp;ap=2&amp;coi=772&amp;cop=main-title&amp;npp=2&amp;p=0&amp;pp=0&amp;ep=2&amp;mid=9&amp;hash=06A6E25A135FB52176208A1155CAC67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48196"/>
            <a:ext cx="2892145" cy="257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1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～まとめ～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5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職能性組織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メリット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7544" y="2276872"/>
            <a:ext cx="4040188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各部門の専門性があがる</a:t>
            </a:r>
            <a:endParaRPr kumimoji="1" lang="en-US" altLang="ja-JP" dirty="0" smtClean="0"/>
          </a:p>
          <a:p>
            <a:r>
              <a:rPr lang="ja-JP" altLang="en-US" dirty="0" smtClean="0"/>
              <a:t>職能間の調整が集権的に速やかにできる</a:t>
            </a:r>
            <a:endParaRPr lang="en-US" altLang="ja-JP" dirty="0" smtClean="0"/>
          </a:p>
          <a:p>
            <a:r>
              <a:rPr kumimoji="1" lang="ja-JP" altLang="en-US" dirty="0" smtClean="0"/>
              <a:t>部門</a:t>
            </a:r>
            <a:r>
              <a:rPr kumimoji="1" lang="ja-JP" altLang="en-US" dirty="0"/>
              <a:t>間</a:t>
            </a:r>
            <a:r>
              <a:rPr kumimoji="1" lang="ja-JP" altLang="en-US" dirty="0" smtClean="0"/>
              <a:t>での役割の重複を防ぐ</a:t>
            </a:r>
            <a:endParaRPr kumimoji="1" lang="en-US" altLang="ja-JP" dirty="0" smtClean="0"/>
          </a:p>
          <a:p>
            <a:r>
              <a:rPr lang="ja-JP" altLang="en-US" dirty="0"/>
              <a:t>役割</a:t>
            </a:r>
            <a:r>
              <a:rPr lang="ja-JP" altLang="en-US" dirty="0" smtClean="0"/>
              <a:t>分担の確認ができる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デメリット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041775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dirty="0" smtClean="0"/>
              <a:t>全社</a:t>
            </a:r>
            <a:r>
              <a:rPr lang="ja-JP" altLang="en-US" dirty="0"/>
              <a:t>で</a:t>
            </a:r>
            <a:r>
              <a:rPr lang="ja-JP" altLang="en-US" dirty="0" smtClean="0"/>
              <a:t>の利益より部門での利益を重視しがち</a:t>
            </a:r>
            <a:endParaRPr lang="en-US" altLang="ja-JP" dirty="0" smtClean="0"/>
          </a:p>
          <a:p>
            <a:r>
              <a:rPr kumimoji="1" lang="ja-JP" altLang="en-US" dirty="0" smtClean="0"/>
              <a:t>ＧＭが育たない</a:t>
            </a:r>
            <a:endParaRPr kumimoji="1" lang="en-US" altLang="ja-JP" dirty="0" smtClean="0"/>
          </a:p>
          <a:p>
            <a:r>
              <a:rPr lang="ja-JP" altLang="en-US" dirty="0" smtClean="0"/>
              <a:t>部門間の連携があまりうまくいかない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32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事業部制組織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メリット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6183" y="2276872"/>
            <a:ext cx="4040188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１つの事業部で業務プロセスを完結できる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分権化されているので、迅速な意思決定を行うことができる</a:t>
            </a:r>
            <a:endParaRPr kumimoji="1" lang="en-US" altLang="ja-JP" dirty="0" smtClean="0"/>
          </a:p>
          <a:p>
            <a:r>
              <a:rPr lang="ja-JP" altLang="en-US" dirty="0" smtClean="0"/>
              <a:t>ＧＭが育つ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デメリット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041775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全社で一つのまとまった方向性に行きづらい</a:t>
            </a:r>
            <a:endParaRPr kumimoji="1" lang="en-US" altLang="ja-JP" dirty="0" smtClean="0"/>
          </a:p>
          <a:p>
            <a:r>
              <a:rPr lang="ja-JP" altLang="en-US" dirty="0"/>
              <a:t>部門間で</a:t>
            </a:r>
            <a:r>
              <a:rPr lang="ja-JP" altLang="en-US" dirty="0" smtClean="0"/>
              <a:t>の摩擦が多い</a:t>
            </a:r>
            <a:endParaRPr lang="en-US" altLang="ja-JP" dirty="0" smtClean="0"/>
          </a:p>
          <a:p>
            <a:r>
              <a:rPr kumimoji="1" lang="ja-JP" altLang="en-US" dirty="0" smtClean="0"/>
              <a:t>どの事業部にも属さない新しい技術への探索が難しい</a:t>
            </a:r>
            <a:endParaRPr kumimoji="1" lang="en-US" altLang="ja-JP" dirty="0" smtClean="0"/>
          </a:p>
          <a:p>
            <a:r>
              <a:rPr lang="ja-JP" altLang="en-US" dirty="0"/>
              <a:t>部門間で</a:t>
            </a:r>
            <a:r>
              <a:rPr lang="ja-JP" altLang="en-US" dirty="0" smtClean="0"/>
              <a:t>の共有事項（技術など）が少ない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558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トヨタ自動車株式会社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46898" y="2345978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本社</a:t>
            </a:r>
            <a:endParaRPr kumimoji="1" lang="ja-JP" altLang="en-US" sz="24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546898" y="3118604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資本金</a:t>
            </a:r>
            <a:endParaRPr kumimoji="1" lang="ja-JP" altLang="en-US" sz="24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546898" y="3863691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事業内容</a:t>
            </a:r>
            <a:endParaRPr kumimoji="1" lang="ja-JP" altLang="en-US" sz="24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561895" y="4643562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従業員数</a:t>
            </a:r>
            <a:endParaRPr kumimoji="1" lang="ja-JP" altLang="en-US" sz="2400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546898" y="1556792"/>
            <a:ext cx="19442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創立</a:t>
            </a:r>
            <a:endParaRPr kumimoji="1" lang="ja-JP" altLang="en-US" sz="2400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3635896" y="1556792"/>
            <a:ext cx="4320480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/>
              <a:t>１９３７年８月２８日</a:t>
            </a:r>
            <a:endParaRPr kumimoji="1" lang="ja-JP" altLang="en-US" sz="24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3635896" y="2345978"/>
            <a:ext cx="4320480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愛知県</a:t>
            </a:r>
            <a:r>
              <a:rPr lang="ja-JP" altLang="en-US" sz="2400" b="1" dirty="0" smtClean="0"/>
              <a:t>名古屋市</a:t>
            </a:r>
            <a:endParaRPr kumimoji="1" lang="ja-JP" altLang="en-US" sz="2400" b="1" dirty="0"/>
          </a:p>
        </p:txBody>
      </p:sp>
      <p:sp>
        <p:nvSpPr>
          <p:cNvPr id="14" name="正方形/長方形 13"/>
          <p:cNvSpPr/>
          <p:nvPr/>
        </p:nvSpPr>
        <p:spPr>
          <a:xfrm>
            <a:off x="3635896" y="3118604"/>
            <a:ext cx="4320480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effectLst/>
              </a:rPr>
              <a:t>3,970</a:t>
            </a:r>
            <a:r>
              <a:rPr lang="ja-JP" altLang="en-US" sz="2400" dirty="0" smtClean="0">
                <a:effectLst/>
              </a:rPr>
              <a:t>億</a:t>
            </a:r>
            <a:r>
              <a:rPr lang="en-US" altLang="ja-JP" sz="2400" dirty="0" smtClean="0">
                <a:effectLst/>
              </a:rPr>
              <a:t>5</a:t>
            </a:r>
            <a:r>
              <a:rPr lang="ja-JP" altLang="en-US" sz="2400" dirty="0" smtClean="0">
                <a:effectLst/>
              </a:rPr>
              <a:t>千万円</a:t>
            </a:r>
            <a:endParaRPr kumimoji="1" lang="ja-JP" altLang="en-US" sz="2400" b="1" dirty="0"/>
          </a:p>
        </p:txBody>
      </p:sp>
      <p:sp>
        <p:nvSpPr>
          <p:cNvPr id="15" name="正方形/長方形 14"/>
          <p:cNvSpPr/>
          <p:nvPr/>
        </p:nvSpPr>
        <p:spPr>
          <a:xfrm>
            <a:off x="3635896" y="3863691"/>
            <a:ext cx="4320480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自動車</a:t>
            </a:r>
            <a:r>
              <a:rPr lang="ja-JP" altLang="en-US" sz="2400" b="1" dirty="0" smtClean="0"/>
              <a:t>の生産・販売</a:t>
            </a:r>
            <a:endParaRPr kumimoji="1" lang="ja-JP" altLang="en-US" sz="2400" b="1" dirty="0"/>
          </a:p>
        </p:txBody>
      </p:sp>
      <p:sp>
        <p:nvSpPr>
          <p:cNvPr id="16" name="正方形/長方形 15"/>
          <p:cNvSpPr/>
          <p:nvPr/>
        </p:nvSpPr>
        <p:spPr>
          <a:xfrm>
            <a:off x="3635896" y="4643562"/>
            <a:ext cx="4320480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338,875</a:t>
            </a:r>
            <a:r>
              <a:rPr lang="ja-JP" altLang="en-US" sz="2400" b="1" dirty="0" smtClean="0"/>
              <a:t>人（２０１４年３月現在）</a:t>
            </a:r>
            <a:endParaRPr kumimoji="1" lang="ja-JP" altLang="en-US" sz="24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1513997" y="5740961"/>
            <a:ext cx="56521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トヨタ自動車株式会社ホームページ</a:t>
            </a:r>
            <a:endParaRPr lang="en-US" altLang="ja-JP" dirty="0" smtClean="0"/>
          </a:p>
          <a:p>
            <a:r>
              <a:rPr lang="en-US" altLang="ja-JP" dirty="0" smtClean="0"/>
              <a:t>http://www.toyota.co.jp/jpn/company/about_toyota/outline/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918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トヨタ自動車の組織図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51901"/>
            <a:ext cx="2808312" cy="158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69259"/>
            <a:ext cx="2181597" cy="551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/>
          <p:cNvCxnSpPr/>
          <p:nvPr/>
        </p:nvCxnSpPr>
        <p:spPr>
          <a:xfrm flipH="1">
            <a:off x="3995936" y="1556792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flipH="1">
            <a:off x="4011388" y="2104720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4013736" y="2707252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H="1">
            <a:off x="3990768" y="3270916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H="1">
            <a:off x="3995936" y="3846755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H="1">
            <a:off x="3976700" y="4423044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>
            <a:off x="4011388" y="4985040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3995936" y="5559436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3995936" y="6137168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3999668" y="6697496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3976700" y="1556792"/>
            <a:ext cx="18518" cy="5140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2915816" y="3846755"/>
            <a:ext cx="1079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角丸四角形吹き出し 19"/>
          <p:cNvSpPr/>
          <p:nvPr/>
        </p:nvSpPr>
        <p:spPr>
          <a:xfrm>
            <a:off x="5734806" y="2492896"/>
            <a:ext cx="3229682" cy="1634979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部門ごとに本部があり</a:t>
            </a:r>
            <a:endParaRPr kumimoji="1" lang="en-US" altLang="ja-JP" b="1" dirty="0" smtClean="0"/>
          </a:p>
          <a:p>
            <a:pPr algn="ctr"/>
            <a:r>
              <a:rPr kumimoji="1" lang="ja-JP" altLang="en-US" b="1" dirty="0" smtClean="0"/>
              <a:t>それぞれ技術・専門性が高い部門になっている</a:t>
            </a:r>
            <a:endParaRPr kumimoji="1" lang="ja-JP" altLang="en-US" b="1" dirty="0"/>
          </a:p>
        </p:txBody>
      </p:sp>
      <p:sp>
        <p:nvSpPr>
          <p:cNvPr id="3" name="角丸四角形吹き出し 2"/>
          <p:cNvSpPr/>
          <p:nvPr/>
        </p:nvSpPr>
        <p:spPr>
          <a:xfrm>
            <a:off x="755576" y="4705607"/>
            <a:ext cx="2970128" cy="1603713"/>
          </a:xfrm>
          <a:prstGeom prst="wedgeRoundRectCallout">
            <a:avLst>
              <a:gd name="adj1" fmla="val 61630"/>
              <a:gd name="adj2" fmla="val 5562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より高品質な商品を</a:t>
            </a:r>
            <a:endParaRPr lang="en-US" altLang="ja-JP" b="1" dirty="0" smtClean="0"/>
          </a:p>
          <a:p>
            <a:pPr algn="ctr"/>
            <a:r>
              <a:rPr lang="ja-JP" altLang="en-US" b="1" dirty="0" smtClean="0"/>
              <a:t>作るために部門ごとの</a:t>
            </a:r>
            <a:endParaRPr lang="en-US" altLang="ja-JP" b="1" dirty="0" smtClean="0"/>
          </a:p>
          <a:p>
            <a:pPr algn="ctr"/>
            <a:r>
              <a:rPr lang="ja-JP" altLang="en-US" b="1" dirty="0" smtClean="0"/>
              <a:t>専門性をあげる</a:t>
            </a:r>
            <a:endParaRPr kumimoji="1" lang="en-US" altLang="ja-JP" b="1" dirty="0" smtClean="0"/>
          </a:p>
        </p:txBody>
      </p:sp>
    </p:spTree>
    <p:extLst>
      <p:ext uri="{BB962C8B-B14F-4D97-AF65-F5344CB8AC3E}">
        <p14:creationId xmlns:p14="http://schemas.microsoft.com/office/powerpoint/2010/main" val="222789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kumimoji="1" lang="ja-JP" altLang="en-US" dirty="0" smtClean="0"/>
              <a:t>職能性組織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メリット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7544" y="2276872"/>
            <a:ext cx="4040188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各部門の専門性があがる</a:t>
            </a:r>
            <a:endParaRPr kumimoji="1" lang="en-US" altLang="ja-JP" dirty="0" smtClean="0"/>
          </a:p>
          <a:p>
            <a:r>
              <a:rPr lang="ja-JP" altLang="en-US" dirty="0" smtClean="0"/>
              <a:t>職能間の調整が集権的に速やかにできる</a:t>
            </a:r>
            <a:endParaRPr lang="en-US" altLang="ja-JP" dirty="0" smtClean="0"/>
          </a:p>
          <a:p>
            <a:r>
              <a:rPr kumimoji="1" lang="ja-JP" altLang="en-US" dirty="0" smtClean="0"/>
              <a:t>部門</a:t>
            </a:r>
            <a:r>
              <a:rPr kumimoji="1" lang="ja-JP" altLang="en-US" dirty="0"/>
              <a:t>間</a:t>
            </a:r>
            <a:r>
              <a:rPr kumimoji="1" lang="ja-JP" altLang="en-US" dirty="0" smtClean="0"/>
              <a:t>での役割の重複を防ぐ</a:t>
            </a:r>
            <a:endParaRPr kumimoji="1" lang="en-US" altLang="ja-JP" dirty="0" smtClean="0"/>
          </a:p>
          <a:p>
            <a:r>
              <a:rPr lang="ja-JP" altLang="en-US" dirty="0"/>
              <a:t>役割</a:t>
            </a:r>
            <a:r>
              <a:rPr lang="ja-JP" altLang="en-US" dirty="0" smtClean="0"/>
              <a:t>分担の確認ができる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デメリット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4008" y="2276872"/>
            <a:ext cx="4041775" cy="395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dirty="0" smtClean="0"/>
              <a:t>全社</a:t>
            </a:r>
            <a:r>
              <a:rPr lang="ja-JP" altLang="en-US" dirty="0"/>
              <a:t>で</a:t>
            </a:r>
            <a:r>
              <a:rPr lang="ja-JP" altLang="en-US" dirty="0" smtClean="0"/>
              <a:t>の利益より部門での利益を重視しがち</a:t>
            </a:r>
            <a:endParaRPr lang="en-US" altLang="ja-JP" dirty="0" smtClean="0"/>
          </a:p>
          <a:p>
            <a:r>
              <a:rPr kumimoji="1" lang="ja-JP" altLang="en-US" dirty="0" smtClean="0"/>
              <a:t>ＧＭが育たない</a:t>
            </a:r>
            <a:endParaRPr kumimoji="1" lang="en-US" altLang="ja-JP" dirty="0" smtClean="0"/>
          </a:p>
          <a:p>
            <a:r>
              <a:rPr lang="ja-JP" altLang="en-US" dirty="0" smtClean="0"/>
              <a:t>部門間の連携があまりうまくいかない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7" name="フレーム 6"/>
          <p:cNvSpPr/>
          <p:nvPr/>
        </p:nvSpPr>
        <p:spPr>
          <a:xfrm>
            <a:off x="467544" y="2276872"/>
            <a:ext cx="3960440" cy="432048"/>
          </a:xfrm>
          <a:prstGeom prst="frame">
            <a:avLst>
              <a:gd name="adj1" fmla="val 976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31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444</Words>
  <Application>Microsoft Office PowerPoint</Application>
  <PresentationFormat>画面に合わせる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​​テーマ</vt:lpstr>
      <vt:lpstr>～第７章輪読課題～</vt:lpstr>
      <vt:lpstr>課題Ⅰ</vt:lpstr>
      <vt:lpstr>課題Ⅱ</vt:lpstr>
      <vt:lpstr>～まとめ～</vt:lpstr>
      <vt:lpstr>職能性組織</vt:lpstr>
      <vt:lpstr>事業部制組織</vt:lpstr>
      <vt:lpstr>トヨタ自動車株式会社</vt:lpstr>
      <vt:lpstr>トヨタ自動車の組織図</vt:lpstr>
      <vt:lpstr>職能性組織</vt:lpstr>
      <vt:lpstr>PowerPoint プレゼンテーション</vt:lpstr>
      <vt:lpstr>ＪＲ東日本</vt:lpstr>
      <vt:lpstr>ＪＲ東日本の組織図</vt:lpstr>
      <vt:lpstr>事業部制組織</vt:lpstr>
      <vt:lpstr>ＪＲ東日本</vt:lpstr>
      <vt:lpstr>～ご清聴ありがとうございました～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FJ-USER</cp:lastModifiedBy>
  <cp:revision>19</cp:revision>
  <dcterms:created xsi:type="dcterms:W3CDTF">2014-06-23T03:43:39Z</dcterms:created>
  <dcterms:modified xsi:type="dcterms:W3CDTF">2014-07-16T15:02:58Z</dcterms:modified>
</cp:coreProperties>
</file>