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5" r:id="rId4"/>
    <p:sldId id="257" r:id="rId5"/>
    <p:sldId id="268" r:id="rId6"/>
    <p:sldId id="263" r:id="rId7"/>
    <p:sldId id="269" r:id="rId8"/>
    <p:sldId id="264" r:id="rId9"/>
    <p:sldId id="259" r:id="rId10"/>
    <p:sldId id="260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CCFFCC"/>
    <a:srgbClr val="00FFFF"/>
    <a:srgbClr val="FF66FF"/>
    <a:srgbClr val="CCFF33"/>
    <a:srgbClr val="FF66CC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04" autoAdjust="0"/>
  </p:normalViewPr>
  <p:slideViewPr>
    <p:cSldViewPr>
      <p:cViewPr>
        <p:scale>
          <a:sx n="50" d="100"/>
          <a:sy n="50" d="100"/>
        </p:scale>
        <p:origin x="-1902" y="-498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1" y="2130429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00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97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611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36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93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1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32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38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631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65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2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77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07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1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FC42-C31A-45AE-8CBC-45765416527C}" type="datetimeFigureOut">
              <a:rPr kumimoji="1" lang="ja-JP" altLang="en-US" smtClean="0"/>
              <a:t>2014/7/3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1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296FC-033E-463D-9030-E8D1DF5896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30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0" y="-27385"/>
            <a:ext cx="9153491" cy="5152530"/>
            <a:chOff x="0" y="-27385"/>
            <a:chExt cx="9153491" cy="515253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5"/>
              <a:ext cx="9153491" cy="515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8604448" y="620688"/>
              <a:ext cx="461665" cy="35548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  <a:latin typeface="Adobe Fan Heiti Std B" pitchFamily="34" charset="-128"/>
                  <a:ea typeface="Adobe Fan Heiti Std B" pitchFamily="34" charset="-128"/>
                </a:rPr>
                <a:t>７月３日　木曜　　　日直　梅木</a:t>
              </a:r>
              <a:endParaRPr kumimoji="1" lang="ja-JP" altLang="en-US" dirty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endParaRP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796977" y="1484784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第７章</a:t>
            </a:r>
            <a:endParaRPr kumimoji="1" lang="en-US" altLang="ja-JP" sz="6000" dirty="0" smtClean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pPr algn="ctr"/>
            <a:r>
              <a:rPr kumimoji="1" lang="ja-JP" altLang="en-US" sz="6000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経営組織の設計</a:t>
            </a:r>
            <a:endParaRPr kumimoji="1" lang="ja-JP" altLang="en-US" sz="6000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649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片側の 2 つの角を丸めた四角形 2"/>
          <p:cNvSpPr/>
          <p:nvPr/>
        </p:nvSpPr>
        <p:spPr>
          <a:xfrm>
            <a:off x="4601732" y="0"/>
            <a:ext cx="2267744" cy="764704"/>
          </a:xfrm>
          <a:prstGeom prst="round2Same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片側の 2 つの角を丸めた四角形 3"/>
          <p:cNvSpPr/>
          <p:nvPr/>
        </p:nvSpPr>
        <p:spPr>
          <a:xfrm>
            <a:off x="2267744" y="0"/>
            <a:ext cx="2267744" cy="764704"/>
          </a:xfrm>
          <a:prstGeom prst="round2Same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片側の 2 つの角を丸めた四角形 4"/>
          <p:cNvSpPr/>
          <p:nvPr/>
        </p:nvSpPr>
        <p:spPr>
          <a:xfrm>
            <a:off x="0" y="0"/>
            <a:ext cx="2195736" cy="764704"/>
          </a:xfrm>
          <a:prstGeom prst="round2Same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片側の 2 つの角を丸めた四角形 5"/>
          <p:cNvSpPr/>
          <p:nvPr/>
        </p:nvSpPr>
        <p:spPr>
          <a:xfrm>
            <a:off x="6948264" y="0"/>
            <a:ext cx="2195736" cy="764704"/>
          </a:xfrm>
          <a:prstGeom prst="round2Same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8886" y="859359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なに</a:t>
            </a:r>
            <a:r>
              <a:rPr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が組織構造を決めるか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122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636" y="3356992"/>
            <a:ext cx="19050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角丸四角形 7"/>
          <p:cNvSpPr/>
          <p:nvPr/>
        </p:nvSpPr>
        <p:spPr>
          <a:xfrm>
            <a:off x="395536" y="2343532"/>
            <a:ext cx="2556284" cy="1301492"/>
          </a:xfrm>
          <a:prstGeom prst="roundRect">
            <a:avLst/>
          </a:prstGeom>
          <a:noFill/>
          <a:ln w="76200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規模</a:t>
            </a:r>
            <a:endParaRPr kumimoji="1" lang="ja-JP" altLang="en-US" sz="36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95536" y="4215740"/>
            <a:ext cx="2556284" cy="1301492"/>
          </a:xfrm>
          <a:prstGeom prst="roundRect">
            <a:avLst/>
          </a:prstGeom>
          <a:noFill/>
          <a:ln w="76200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技術や業界</a:t>
            </a:r>
            <a:endParaRPr kumimoji="1" lang="ja-JP" altLang="en-US" sz="32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458619" y="2344658"/>
            <a:ext cx="2556284" cy="1301492"/>
          </a:xfrm>
          <a:prstGeom prst="roundRect">
            <a:avLst/>
          </a:prstGeom>
          <a:noFill/>
          <a:ln w="76200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環境特性</a:t>
            </a:r>
            <a:endParaRPr kumimoji="1" lang="ja-JP" altLang="en-US" sz="32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458619" y="4215740"/>
            <a:ext cx="2556284" cy="1301492"/>
          </a:xfrm>
          <a:prstGeom prst="roundRect">
            <a:avLst/>
          </a:prstGeom>
          <a:noFill/>
          <a:ln w="76200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トップの好みとファッション</a:t>
            </a:r>
            <a:endParaRPr kumimoji="1" lang="ja-JP" altLang="en-US" sz="24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624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片側の 2 つの角を丸めた四角形 2"/>
          <p:cNvSpPr/>
          <p:nvPr/>
        </p:nvSpPr>
        <p:spPr>
          <a:xfrm>
            <a:off x="4601732" y="0"/>
            <a:ext cx="2267744" cy="764704"/>
          </a:xfrm>
          <a:prstGeom prst="round2Same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片側の 2 つの角を丸めた四角形 3"/>
          <p:cNvSpPr/>
          <p:nvPr/>
        </p:nvSpPr>
        <p:spPr>
          <a:xfrm>
            <a:off x="2267744" y="0"/>
            <a:ext cx="2267744" cy="764704"/>
          </a:xfrm>
          <a:prstGeom prst="round2Same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片側の 2 つの角を丸めた四角形 4"/>
          <p:cNvSpPr/>
          <p:nvPr/>
        </p:nvSpPr>
        <p:spPr>
          <a:xfrm>
            <a:off x="0" y="0"/>
            <a:ext cx="2195736" cy="764704"/>
          </a:xfrm>
          <a:prstGeom prst="round2Same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片側の 2 つの角を丸めた四角形 5"/>
          <p:cNvSpPr/>
          <p:nvPr/>
        </p:nvSpPr>
        <p:spPr>
          <a:xfrm>
            <a:off x="6948264" y="0"/>
            <a:ext cx="2195736" cy="764704"/>
          </a:xfrm>
          <a:prstGeom prst="round2Same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8886" y="859359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職能制組織と事業部制組織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2451" y="185935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▼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職能制組織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419872" y="2348880"/>
            <a:ext cx="2232248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社長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611560" y="3212976"/>
            <a:ext cx="2088232" cy="432048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開発部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419872" y="3212976"/>
            <a:ext cx="2232248" cy="432048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工場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6228184" y="3212976"/>
            <a:ext cx="2232248" cy="432048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営業部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68887" y="3928156"/>
            <a:ext cx="1296144" cy="72008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開発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1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課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(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製品Ａ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)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1655676" y="3933056"/>
            <a:ext cx="1296144" cy="72008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開発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2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課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(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B)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3131840" y="3933056"/>
            <a:ext cx="1296144" cy="72008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製造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1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課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(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製品Ａ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)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6048164" y="3912810"/>
            <a:ext cx="1296144" cy="72008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営業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1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課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(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製品Ａ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)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4582975" y="3933056"/>
            <a:ext cx="1296144" cy="72008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製造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2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課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(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B)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7668344" y="3933590"/>
            <a:ext cx="1296144" cy="72008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営業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2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課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(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</a:t>
            </a:r>
            <a:r>
              <a: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B)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cxnSp>
        <p:nvCxnSpPr>
          <p:cNvPr id="78" name="直線コネクタ 77"/>
          <p:cNvCxnSpPr>
            <a:stCxn id="68" idx="2"/>
            <a:endCxn id="70" idx="0"/>
          </p:cNvCxnSpPr>
          <p:nvPr/>
        </p:nvCxnSpPr>
        <p:spPr>
          <a:xfrm>
            <a:off x="4535996" y="292494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1655676" y="3046120"/>
            <a:ext cx="56886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>
            <a:endCxn id="71" idx="0"/>
          </p:cNvCxnSpPr>
          <p:nvPr/>
        </p:nvCxnSpPr>
        <p:spPr>
          <a:xfrm>
            <a:off x="7344308" y="3046120"/>
            <a:ext cx="0" cy="166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>
            <a:endCxn id="69" idx="0"/>
          </p:cNvCxnSpPr>
          <p:nvPr/>
        </p:nvCxnSpPr>
        <p:spPr>
          <a:xfrm>
            <a:off x="1655676" y="30689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716959" y="3789040"/>
            <a:ext cx="15867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>
            <a:stCxn id="69" idx="2"/>
          </p:cNvCxnSpPr>
          <p:nvPr/>
        </p:nvCxnSpPr>
        <p:spPr>
          <a:xfrm>
            <a:off x="1655676" y="364502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>
            <a:endCxn id="73" idx="0"/>
          </p:cNvCxnSpPr>
          <p:nvPr/>
        </p:nvCxnSpPr>
        <p:spPr>
          <a:xfrm>
            <a:off x="2303748" y="37890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>
            <a:endCxn id="72" idx="0"/>
          </p:cNvCxnSpPr>
          <p:nvPr/>
        </p:nvCxnSpPr>
        <p:spPr>
          <a:xfrm>
            <a:off x="716959" y="3789040"/>
            <a:ext cx="0" cy="139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3851920" y="3789040"/>
            <a:ext cx="13791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>
            <a:stCxn id="70" idx="2"/>
          </p:cNvCxnSpPr>
          <p:nvPr/>
        </p:nvCxnSpPr>
        <p:spPr>
          <a:xfrm flipH="1">
            <a:off x="4499992" y="3645024"/>
            <a:ext cx="3600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>
            <a:endCxn id="74" idx="0"/>
          </p:cNvCxnSpPr>
          <p:nvPr/>
        </p:nvCxnSpPr>
        <p:spPr>
          <a:xfrm>
            <a:off x="3779912" y="37890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>
            <a:endCxn id="76" idx="0"/>
          </p:cNvCxnSpPr>
          <p:nvPr/>
        </p:nvCxnSpPr>
        <p:spPr>
          <a:xfrm>
            <a:off x="5231047" y="37890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6696236" y="3737886"/>
            <a:ext cx="14041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/>
          <p:cNvCxnSpPr>
            <a:stCxn id="71" idx="2"/>
          </p:cNvCxnSpPr>
          <p:nvPr/>
        </p:nvCxnSpPr>
        <p:spPr>
          <a:xfrm>
            <a:off x="7344308" y="3645024"/>
            <a:ext cx="0" cy="92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>
            <a:endCxn id="75" idx="0"/>
          </p:cNvCxnSpPr>
          <p:nvPr/>
        </p:nvCxnSpPr>
        <p:spPr>
          <a:xfrm>
            <a:off x="6696236" y="3737886"/>
            <a:ext cx="0" cy="174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>
            <a:off x="8100392" y="3737886"/>
            <a:ext cx="0" cy="195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グループ化 98"/>
          <p:cNvGrpSpPr/>
          <p:nvPr/>
        </p:nvGrpSpPr>
        <p:grpSpPr>
          <a:xfrm>
            <a:off x="1117736" y="4869160"/>
            <a:ext cx="6908528" cy="1872208"/>
            <a:chOff x="323528" y="4869160"/>
            <a:chExt cx="6908528" cy="1872208"/>
          </a:xfrm>
        </p:grpSpPr>
        <p:sp>
          <p:nvSpPr>
            <p:cNvPr id="95" name="乗算記号 94"/>
            <p:cNvSpPr/>
            <p:nvPr/>
          </p:nvSpPr>
          <p:spPr>
            <a:xfrm>
              <a:off x="323528" y="5733256"/>
              <a:ext cx="908043" cy="915809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dirty="0"/>
            </a:p>
          </p:txBody>
        </p:sp>
        <p:sp>
          <p:nvSpPr>
            <p:cNvPr id="96" name="ドーナツ 95"/>
            <p:cNvSpPr/>
            <p:nvPr/>
          </p:nvSpPr>
          <p:spPr>
            <a:xfrm>
              <a:off x="395536" y="4869160"/>
              <a:ext cx="792087" cy="792087"/>
            </a:xfrm>
            <a:prstGeom prst="donu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1542678" y="4941168"/>
              <a:ext cx="56893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・職能間</a:t>
              </a:r>
              <a:r>
                <a:rPr lang="ja-JP" altLang="en-US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の調整が集権的に速やかに</a:t>
              </a:r>
              <a:r>
                <a:rPr lang="ja-JP" altLang="en-US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なされる</a:t>
              </a:r>
              <a:endPara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r>
                <a:rPr lang="ja-JP" altLang="en-US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・製品Ａ、Ｂともに全社レベルで諸活動が集約</a:t>
              </a:r>
              <a:r>
                <a:rPr lang="ja-JP" altLang="en-US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されやすい</a:t>
              </a:r>
              <a:endParaRPr lang="en-US" altLang="ja-JP" dirty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1542678" y="5818038"/>
              <a:ext cx="533030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・ゼネラルマネジャーとしての管理者の育成に</a:t>
              </a:r>
              <a:r>
                <a:rPr lang="ja-JP" altLang="en-US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不適</a:t>
              </a:r>
              <a:endPara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r>
                <a:rPr lang="ja-JP" altLang="en-US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・市場特性がまったく違っていれば、異なる製品間で</a:t>
              </a:r>
              <a:endPara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r>
                <a:rPr lang="ja-JP" altLang="en-US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 一律に管理しづらい</a:t>
              </a:r>
              <a:endParaRPr lang="en-US" altLang="ja-JP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89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片側の 2 つの角を丸めた四角形 2"/>
          <p:cNvSpPr/>
          <p:nvPr/>
        </p:nvSpPr>
        <p:spPr>
          <a:xfrm>
            <a:off x="4601732" y="0"/>
            <a:ext cx="2267744" cy="764704"/>
          </a:xfrm>
          <a:prstGeom prst="round2Same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片側の 2 つの角を丸めた四角形 3"/>
          <p:cNvSpPr/>
          <p:nvPr/>
        </p:nvSpPr>
        <p:spPr>
          <a:xfrm>
            <a:off x="2267744" y="0"/>
            <a:ext cx="2267744" cy="764704"/>
          </a:xfrm>
          <a:prstGeom prst="round2Same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片側の 2 つの角を丸めた四角形 4"/>
          <p:cNvSpPr/>
          <p:nvPr/>
        </p:nvSpPr>
        <p:spPr>
          <a:xfrm>
            <a:off x="0" y="0"/>
            <a:ext cx="2195736" cy="764704"/>
          </a:xfrm>
          <a:prstGeom prst="round2Same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片側の 2 つの角を丸めた四角形 5"/>
          <p:cNvSpPr/>
          <p:nvPr/>
        </p:nvSpPr>
        <p:spPr>
          <a:xfrm>
            <a:off x="6948264" y="0"/>
            <a:ext cx="2195736" cy="764704"/>
          </a:xfrm>
          <a:prstGeom prst="round2Same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8886" y="859359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職能制組織と事業部制組織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804949" y="1859358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▼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事業部制組織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455876" y="2276872"/>
            <a:ext cx="2232248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社長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67544" y="3140968"/>
            <a:ext cx="2988332" cy="432048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製品Ａ事業部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737949" y="3140968"/>
            <a:ext cx="2988332" cy="432048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製品Ｂ事業部</a:t>
            </a:r>
            <a:endParaRPr kumimoji="1" lang="ja-JP" altLang="en-US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65481" y="4005064"/>
            <a:ext cx="1022143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開発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177052" y="4005695"/>
            <a:ext cx="1022143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開発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433192" y="4021117"/>
            <a:ext cx="1022143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工場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583419" y="4005064"/>
            <a:ext cx="1022143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工場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829777" y="4005064"/>
            <a:ext cx="1022143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営業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7949360" y="4021117"/>
            <a:ext cx="1022143" cy="57606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営業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1961710" y="2996952"/>
            <a:ext cx="5270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>
            <a:stCxn id="38" idx="2"/>
          </p:cNvCxnSpPr>
          <p:nvPr/>
        </p:nvCxnSpPr>
        <p:spPr>
          <a:xfrm>
            <a:off x="4572000" y="285293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endCxn id="40" idx="0"/>
          </p:cNvCxnSpPr>
          <p:nvPr/>
        </p:nvCxnSpPr>
        <p:spPr>
          <a:xfrm>
            <a:off x="7232115" y="299695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endCxn id="39" idx="0"/>
          </p:cNvCxnSpPr>
          <p:nvPr/>
        </p:nvCxnSpPr>
        <p:spPr>
          <a:xfrm>
            <a:off x="1961710" y="299695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716959" y="3789040"/>
            <a:ext cx="24148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39" idx="2"/>
            <a:endCxn id="43" idx="0"/>
          </p:cNvCxnSpPr>
          <p:nvPr/>
        </p:nvCxnSpPr>
        <p:spPr>
          <a:xfrm flipH="1">
            <a:off x="1944264" y="3573016"/>
            <a:ext cx="17446" cy="448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>
            <a:endCxn id="41" idx="0"/>
          </p:cNvCxnSpPr>
          <p:nvPr/>
        </p:nvCxnSpPr>
        <p:spPr>
          <a:xfrm flipH="1">
            <a:off x="676553" y="3797066"/>
            <a:ext cx="40406" cy="207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3131840" y="3789040"/>
            <a:ext cx="0" cy="184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5652120" y="3789040"/>
            <a:ext cx="2808312" cy="8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>
            <a:stCxn id="40" idx="2"/>
          </p:cNvCxnSpPr>
          <p:nvPr/>
        </p:nvCxnSpPr>
        <p:spPr>
          <a:xfrm>
            <a:off x="7232115" y="3573016"/>
            <a:ext cx="0" cy="448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5652120" y="3797066"/>
            <a:ext cx="0" cy="1760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8460431" y="3797066"/>
            <a:ext cx="0" cy="352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乗算記号 64"/>
          <p:cNvSpPr/>
          <p:nvPr/>
        </p:nvSpPr>
        <p:spPr>
          <a:xfrm>
            <a:off x="1117736" y="5733256"/>
            <a:ext cx="908043" cy="915809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/>
          </a:p>
        </p:txBody>
      </p:sp>
      <p:sp>
        <p:nvSpPr>
          <p:cNvPr id="66" name="ドーナツ 65"/>
          <p:cNvSpPr/>
          <p:nvPr/>
        </p:nvSpPr>
        <p:spPr>
          <a:xfrm>
            <a:off x="1189744" y="4869160"/>
            <a:ext cx="792087" cy="792087"/>
          </a:xfrm>
          <a:prstGeom prst="don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339752" y="4942909"/>
            <a:ext cx="5379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・各事業部長が社長のように機動的に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振る舞える</a:t>
            </a:r>
            <a:endParaRPr lang="en-US" altLang="ja-JP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収益</a:t>
            </a:r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によって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どの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事業部長も同じ尺度で評価できる</a:t>
            </a:r>
            <a:endParaRPr lang="en-US" altLang="ja-JP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339058" y="5805264"/>
            <a:ext cx="4596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・複数の事業部間</a:t>
            </a:r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伝達が上手くいかない</a:t>
            </a:r>
            <a:endParaRPr lang="en-US" altLang="ja-JP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・どの事業部にも属さない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新規技術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の探索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や</a:t>
            </a:r>
            <a:endParaRPr lang="en-US" altLang="ja-JP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lang="ja-JP" altLang="en-US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 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事業部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へ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の移管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がうまく</a:t>
            </a:r>
            <a:r>
              <a:rPr lang="ja-JP" altLang="en-US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いかない </a:t>
            </a:r>
            <a:endParaRPr lang="en-US" altLang="ja-JP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29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片側の 2 つの角を丸めた四角形 3"/>
          <p:cNvSpPr/>
          <p:nvPr/>
        </p:nvSpPr>
        <p:spPr>
          <a:xfrm>
            <a:off x="4601732" y="0"/>
            <a:ext cx="2267744" cy="764704"/>
          </a:xfrm>
          <a:prstGeom prst="round2Same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片側の 2 つの角を丸めた四角形 4"/>
          <p:cNvSpPr/>
          <p:nvPr/>
        </p:nvSpPr>
        <p:spPr>
          <a:xfrm>
            <a:off x="2267744" y="0"/>
            <a:ext cx="2267744" cy="764704"/>
          </a:xfrm>
          <a:prstGeom prst="round2Same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片側の 2 つの角を丸めた四角形 5"/>
          <p:cNvSpPr/>
          <p:nvPr/>
        </p:nvSpPr>
        <p:spPr>
          <a:xfrm>
            <a:off x="0" y="0"/>
            <a:ext cx="2195736" cy="764704"/>
          </a:xfrm>
          <a:prstGeom prst="round2Same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片側の 2 つの角を丸めた四角形 6"/>
          <p:cNvSpPr/>
          <p:nvPr/>
        </p:nvSpPr>
        <p:spPr>
          <a:xfrm>
            <a:off x="6948264" y="0"/>
            <a:ext cx="2195736" cy="764704"/>
          </a:xfrm>
          <a:prstGeom prst="round2Same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58886" y="859359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</a:t>
            </a:r>
            <a:r>
              <a:rPr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設計の原理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04949" y="1700808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▼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ガルブレイスの機能的モデル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971600" y="2861320"/>
            <a:ext cx="7272808" cy="1575792"/>
            <a:chOff x="971600" y="2533092"/>
            <a:chExt cx="7272808" cy="1575792"/>
          </a:xfrm>
        </p:grpSpPr>
        <p:sp>
          <p:nvSpPr>
            <p:cNvPr id="16" name="角丸四角形 15"/>
            <p:cNvSpPr/>
            <p:nvPr/>
          </p:nvSpPr>
          <p:spPr>
            <a:xfrm>
              <a:off x="971600" y="2924944"/>
              <a:ext cx="1800200" cy="792088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3740545" y="2744924"/>
              <a:ext cx="1800200" cy="1152128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6444208" y="2533092"/>
              <a:ext cx="1800200" cy="1575792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右矢印 18"/>
            <p:cNvSpPr/>
            <p:nvPr/>
          </p:nvSpPr>
          <p:spPr>
            <a:xfrm>
              <a:off x="5730668" y="3145160"/>
              <a:ext cx="576064" cy="432048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右矢印 19"/>
            <p:cNvSpPr/>
            <p:nvPr/>
          </p:nvSpPr>
          <p:spPr>
            <a:xfrm>
              <a:off x="2987824" y="3168402"/>
              <a:ext cx="576064" cy="432048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327809" y="3111351"/>
              <a:ext cx="10839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１、規則</a:t>
              </a:r>
              <a:endParaRPr kumimoji="1" lang="ja-JP" altLang="en-US" sz="2400" dirty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992105" y="2852936"/>
              <a:ext cx="114165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１、規則</a:t>
              </a:r>
              <a:endParaRPr kumimoji="1" lang="en-US" altLang="ja-JP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r>
                <a:rPr lang="ja-JP" altLang="en-US" sz="2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２</a:t>
              </a:r>
              <a:r>
                <a:rPr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、階層</a:t>
              </a:r>
              <a:endParaRPr kumimoji="1" lang="ja-JP" altLang="en-US" sz="2400" dirty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6656401" y="2732727"/>
              <a:ext cx="115608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１、規則</a:t>
              </a:r>
              <a:endParaRPr kumimoji="1" lang="en-US" altLang="ja-JP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r>
                <a:rPr lang="ja-JP" altLang="en-US" sz="2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２</a:t>
              </a:r>
              <a:r>
                <a:rPr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、階層</a:t>
              </a:r>
              <a:endParaRPr lang="en-US" altLang="ja-JP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  <a:p>
              <a:r>
                <a:rPr kumimoji="1" lang="ja-JP" altLang="en-US" sz="2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３</a:t>
              </a:r>
              <a:r>
                <a:rPr kumimoji="1"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、目標</a:t>
              </a:r>
              <a:endParaRPr kumimoji="1" lang="ja-JP" altLang="en-US" sz="2400" dirty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</p:grpSp>
      <p:sp>
        <p:nvSpPr>
          <p:cNvPr id="24" name="角丸四角形吹き出し 23"/>
          <p:cNvSpPr/>
          <p:nvPr/>
        </p:nvSpPr>
        <p:spPr>
          <a:xfrm>
            <a:off x="272917" y="4797152"/>
            <a:ext cx="4083059" cy="1512168"/>
          </a:xfrm>
          <a:prstGeom prst="wedgeRoundRectCallout">
            <a:avLst>
              <a:gd name="adj1" fmla="val -590"/>
              <a:gd name="adj2" fmla="val -7789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事前に全ての規則や手順を定められなくなる</a:t>
            </a:r>
            <a:endPara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25" name="角丸四角形吹き出し 24"/>
          <p:cNvSpPr/>
          <p:nvPr/>
        </p:nvSpPr>
        <p:spPr>
          <a:xfrm>
            <a:off x="4640645" y="4797152"/>
            <a:ext cx="4083059" cy="1872208"/>
          </a:xfrm>
          <a:prstGeom prst="wedgeRoundRectCallout">
            <a:avLst>
              <a:gd name="adj1" fmla="val 810"/>
              <a:gd name="adj2" fmla="val -6730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階層に流れる情報の負荷が過大になる。</a:t>
            </a:r>
            <a:endParaRPr kumimoji="1" lang="en-US" altLang="ja-JP" sz="2000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lang="ja-JP" altLang="en-US" sz="2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→</a:t>
            </a:r>
            <a:r>
              <a:rPr lang="ja-JP" altLang="en-US" sz="2000" b="1" dirty="0" smtClean="0">
                <a:solidFill>
                  <a:srgbClr val="FF0000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下位に自由裁量を許す</a:t>
            </a:r>
            <a:endParaRPr lang="en-US" altLang="ja-JP" sz="2000" b="1" dirty="0" smtClean="0">
              <a:solidFill>
                <a:srgbClr val="FF0000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en-US" altLang="ja-JP" sz="2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※</a:t>
            </a:r>
            <a:r>
              <a:rPr kumimoji="1" lang="ja-JP" altLang="en-US" sz="2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規則遵守とは違った</a:t>
            </a:r>
            <a:endParaRPr kumimoji="1" lang="en-US" altLang="ja-JP" sz="2000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2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コントロールが必要となる</a:t>
            </a:r>
            <a:endParaRPr kumimoji="1" lang="ja-JP" altLang="en-US" sz="20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411760" y="2162473"/>
            <a:ext cx="3894972" cy="69884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不確実性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509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827155" y="2512594"/>
            <a:ext cx="3456813" cy="144016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スラック資源の創出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片側の 2 つの角を丸めた四角形 6"/>
          <p:cNvSpPr/>
          <p:nvPr/>
        </p:nvSpPr>
        <p:spPr>
          <a:xfrm>
            <a:off x="4601732" y="0"/>
            <a:ext cx="2267744" cy="764704"/>
          </a:xfrm>
          <a:prstGeom prst="round2Same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片側の 2 つの角を丸めた四角形 7"/>
          <p:cNvSpPr/>
          <p:nvPr/>
        </p:nvSpPr>
        <p:spPr>
          <a:xfrm>
            <a:off x="2267744" y="0"/>
            <a:ext cx="2267744" cy="764704"/>
          </a:xfrm>
          <a:prstGeom prst="round2Same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片側の 2 つの角を丸めた四角形 8"/>
          <p:cNvSpPr/>
          <p:nvPr/>
        </p:nvSpPr>
        <p:spPr>
          <a:xfrm>
            <a:off x="0" y="0"/>
            <a:ext cx="2195736" cy="764704"/>
          </a:xfrm>
          <a:prstGeom prst="round2Same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片側の 2 つの角を丸めた四角形 9"/>
          <p:cNvSpPr/>
          <p:nvPr/>
        </p:nvSpPr>
        <p:spPr>
          <a:xfrm>
            <a:off x="6948264" y="0"/>
            <a:ext cx="2195736" cy="764704"/>
          </a:xfrm>
          <a:prstGeom prst="round2Same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58886" y="859359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</a:t>
            </a:r>
            <a:r>
              <a:rPr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設計の原理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4949" y="1859358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▼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４つ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の代替案戦略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428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0" y="-27385"/>
            <a:ext cx="9153491" cy="5152530"/>
            <a:chOff x="0" y="-27385"/>
            <a:chExt cx="9153491" cy="5152530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5"/>
              <a:ext cx="9153491" cy="515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8604448" y="620688"/>
              <a:ext cx="461665" cy="35548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  <a:latin typeface="Adobe Fan Heiti Std B" pitchFamily="34" charset="-128"/>
                  <a:ea typeface="Adobe Fan Heiti Std B" pitchFamily="34" charset="-128"/>
                </a:rPr>
                <a:t>７月３日　木曜　　　日直　梅木</a:t>
              </a:r>
              <a:endParaRPr kumimoji="1" lang="ja-JP" altLang="en-US" dirty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61" b="96989" l="9984" r="896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2428875"/>
            <a:ext cx="591502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763688" y="404664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スラックス資源とは？</a:t>
            </a:r>
            <a:endParaRPr kumimoji="1" lang="ja-JP" altLang="en-US" sz="4400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96838" y="1631702"/>
            <a:ext cx="71609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スラックス＝「余裕」「緩み」</a:t>
            </a:r>
            <a:endParaRPr kumimoji="1" lang="en-US" altLang="ja-JP" sz="3200" dirty="0" smtClean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r>
              <a:rPr lang="ja-JP" altLang="en-US" sz="3200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目標や業績水準に余裕を持たせること</a:t>
            </a:r>
            <a:endParaRPr kumimoji="1" lang="ja-JP" altLang="en-US" sz="3200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924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角丸四角形 16"/>
          <p:cNvSpPr/>
          <p:nvPr/>
        </p:nvSpPr>
        <p:spPr>
          <a:xfrm>
            <a:off x="4554319" y="2321022"/>
            <a:ext cx="3816424" cy="3844281"/>
          </a:xfrm>
          <a:prstGeom prst="round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611560" y="2321023"/>
            <a:ext cx="3816424" cy="3844281"/>
          </a:xfrm>
          <a:prstGeom prst="round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4716016" y="2492896"/>
            <a:ext cx="3456384" cy="144016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垂直的な情報処理システムへの投資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4734339" y="4113673"/>
            <a:ext cx="3456384" cy="148039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水平的関係の創出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827584" y="4149080"/>
            <a:ext cx="3456384" cy="148039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自己充足的課題の創出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片側の 2 つの角を丸めた四角形 5"/>
          <p:cNvSpPr/>
          <p:nvPr/>
        </p:nvSpPr>
        <p:spPr>
          <a:xfrm>
            <a:off x="4601732" y="0"/>
            <a:ext cx="2267744" cy="764704"/>
          </a:xfrm>
          <a:prstGeom prst="round2Same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片側の 2 つの角を丸めた四角形 6"/>
          <p:cNvSpPr/>
          <p:nvPr/>
        </p:nvSpPr>
        <p:spPr>
          <a:xfrm>
            <a:off x="2267744" y="0"/>
            <a:ext cx="2267744" cy="764704"/>
          </a:xfrm>
          <a:prstGeom prst="round2Same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片側の 2 つの角を丸めた四角形 7"/>
          <p:cNvSpPr/>
          <p:nvPr/>
        </p:nvSpPr>
        <p:spPr>
          <a:xfrm>
            <a:off x="0" y="0"/>
            <a:ext cx="2195736" cy="764704"/>
          </a:xfrm>
          <a:prstGeom prst="round2Same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片側の 2 つの角を丸めた四角形 8"/>
          <p:cNvSpPr/>
          <p:nvPr/>
        </p:nvSpPr>
        <p:spPr>
          <a:xfrm>
            <a:off x="6948264" y="0"/>
            <a:ext cx="2195736" cy="764704"/>
          </a:xfrm>
          <a:prstGeom prst="round2Same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58886" y="859359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</a:t>
            </a:r>
            <a:r>
              <a:rPr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設計の原理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04949" y="1859358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▼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４つ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の代替案戦略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827155" y="2512594"/>
            <a:ext cx="3456813" cy="144016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スラック資源の創出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05814" y="5877272"/>
            <a:ext cx="2935419" cy="83099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情報処理の必要性を</a:t>
            </a:r>
            <a:endParaRPr kumimoji="1" lang="en-US" altLang="ja-JP" sz="2400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lang="ja-JP" altLang="en-US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低減する代替案</a:t>
            </a:r>
            <a:endPara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48710" y="5842641"/>
            <a:ext cx="2627642" cy="830997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情報処理の能力を</a:t>
            </a:r>
            <a:endParaRPr kumimoji="1" lang="en-US" altLang="ja-JP" sz="2400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lang="ja-JP" altLang="en-US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増大</a:t>
            </a:r>
            <a:r>
              <a:rPr lang="ja-JP" altLang="en-US" sz="2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させ</a:t>
            </a:r>
            <a:r>
              <a:rPr lang="ja-JP" altLang="en-US" sz="2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る代替案</a:t>
            </a:r>
            <a:endParaRPr kumimoji="1" lang="ja-JP" altLang="en-US" sz="2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588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2" grpId="0" animBg="1"/>
      <p:bldP spid="3" grpId="0" animBg="1"/>
      <p:bldP spid="4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0" y="-27385"/>
            <a:ext cx="9153491" cy="5152530"/>
            <a:chOff x="0" y="-27385"/>
            <a:chExt cx="9153491" cy="5152530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7385"/>
              <a:ext cx="9153491" cy="515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8604448" y="620688"/>
              <a:ext cx="461665" cy="35548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  <a:latin typeface="Adobe Fan Heiti Std B" pitchFamily="34" charset="-128"/>
                  <a:ea typeface="Adobe Fan Heiti Std B" pitchFamily="34" charset="-128"/>
                </a:rPr>
                <a:t>７月３日　木曜　　　日直　梅木</a:t>
              </a:r>
              <a:endParaRPr kumimoji="1" lang="ja-JP" altLang="en-US" dirty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455" b="95909" l="10000" r="90000">
                        <a14:backgroundMark x1="5909" y1="15455" x2="5909" y2="15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2636912"/>
            <a:ext cx="4360118" cy="4360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51520" y="980728"/>
            <a:ext cx="8034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「官僚制の意図せざる逆機能」</a:t>
            </a:r>
            <a:r>
              <a:rPr lang="ja-JP" altLang="en-US" sz="3600" b="1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と</a:t>
            </a:r>
            <a:r>
              <a:rPr lang="ja-JP" altLang="en-US" sz="3600" b="1" dirty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は？</a:t>
            </a:r>
            <a:endParaRPr kumimoji="1" lang="ja-JP" altLang="en-US" sz="3600" b="1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4097" y="1962448"/>
            <a:ext cx="80842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官僚制による管理・支配が招く、</a:t>
            </a:r>
            <a:endParaRPr kumimoji="1" lang="en-US" altLang="ja-JP" sz="2800" b="1" dirty="0" smtClean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r>
              <a:rPr lang="ja-JP" altLang="en-US" sz="2800" b="1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モチベーションの低下など予期せぬマイナス効果</a:t>
            </a:r>
            <a:endParaRPr kumimoji="1" lang="ja-JP" altLang="en-US" sz="2800" b="1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838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片側の 2 つの角を丸めた四角形 2"/>
          <p:cNvSpPr/>
          <p:nvPr/>
        </p:nvSpPr>
        <p:spPr>
          <a:xfrm>
            <a:off x="4601732" y="0"/>
            <a:ext cx="2267744" cy="764704"/>
          </a:xfrm>
          <a:prstGeom prst="round2Same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片側の 2 つの角を丸めた四角形 3"/>
          <p:cNvSpPr/>
          <p:nvPr/>
        </p:nvSpPr>
        <p:spPr>
          <a:xfrm>
            <a:off x="2267744" y="0"/>
            <a:ext cx="2267744" cy="764704"/>
          </a:xfrm>
          <a:prstGeom prst="round2Same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片側の 2 つの角を丸めた四角形 4"/>
          <p:cNvSpPr/>
          <p:nvPr/>
        </p:nvSpPr>
        <p:spPr>
          <a:xfrm>
            <a:off x="0" y="0"/>
            <a:ext cx="2195736" cy="764704"/>
          </a:xfrm>
          <a:prstGeom prst="round2Same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片側の 2 つの角を丸めた四角形 5"/>
          <p:cNvSpPr/>
          <p:nvPr/>
        </p:nvSpPr>
        <p:spPr>
          <a:xfrm>
            <a:off x="6948264" y="0"/>
            <a:ext cx="2195736" cy="764704"/>
          </a:xfrm>
          <a:prstGeom prst="round2Same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8886" y="859359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組織構造の次元</a:t>
            </a:r>
            <a:endParaRPr kumimoji="1" lang="ja-JP" altLang="en-US" sz="4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611560" y="2795462"/>
            <a:ext cx="8062628" cy="2217714"/>
            <a:chOff x="804949" y="1859358"/>
            <a:chExt cx="8062628" cy="2217714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804949" y="1859358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▼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機械的組織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097868" y="2321023"/>
              <a:ext cx="37337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rgbClr val="FF0000"/>
                  </a:solidFill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安定</a:t>
              </a:r>
              <a:r>
                <a:rPr lang="ja-JP" altLang="en-US" sz="2400" dirty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した</a:t>
              </a:r>
              <a:r>
                <a:rPr kumimoji="1"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環境に適した組織</a:t>
              </a:r>
              <a:endParaRPr kumimoji="1" lang="ja-JP" altLang="en-US" sz="2400" dirty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2648334"/>
              <a:ext cx="3719513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804949" y="3009726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▼</a:t>
              </a:r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有機的組織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097868" y="3471391"/>
              <a:ext cx="3805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>
                  <a:solidFill>
                    <a:srgbClr val="FF0000"/>
                  </a:solidFill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不安定</a:t>
              </a:r>
              <a:r>
                <a:rPr kumimoji="1" lang="ja-JP" altLang="en-US" sz="2400" dirty="0" smtClean="0">
                  <a:latin typeface="AR P丸ゴシック体M" panose="020B0600010101010101" pitchFamily="50" charset="-128"/>
                  <a:ea typeface="AR P丸ゴシック体M" panose="020B0600010101010101" pitchFamily="50" charset="-128"/>
                </a:rPr>
                <a:t>な環境に適した組織</a:t>
              </a:r>
              <a:endParaRPr kumimoji="1" lang="ja-JP" altLang="en-US" sz="2400" dirty="0">
                <a:latin typeface="AR P丸ゴシック体M" panose="020B0600010101010101" pitchFamily="50" charset="-128"/>
                <a:ea typeface="AR P丸ゴシック体M" panose="020B0600010101010101" pitchFamily="50" charset="-128"/>
              </a:endParaRPr>
            </a:p>
          </p:txBody>
        </p:sp>
        <p:sp>
          <p:nvSpPr>
            <p:cNvPr id="10" name="右大かっこ 9"/>
            <p:cNvSpPr/>
            <p:nvPr/>
          </p:nvSpPr>
          <p:spPr>
            <a:xfrm>
              <a:off x="4903718" y="1859358"/>
              <a:ext cx="244346" cy="2217714"/>
            </a:xfrm>
            <a:prstGeom prst="rightBracket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673105" y="1772816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環境によって組織のシステムはかわる。</a:t>
            </a:r>
            <a:endParaRPr kumimoji="1" lang="ja-JP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680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411</Words>
  <Application>Microsoft Office PowerPoint</Application>
  <PresentationFormat>画面に合わせる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miyuki</dc:creator>
  <cp:lastModifiedBy>miyuki</cp:lastModifiedBy>
  <cp:revision>23</cp:revision>
  <dcterms:created xsi:type="dcterms:W3CDTF">2014-07-01T11:41:57Z</dcterms:created>
  <dcterms:modified xsi:type="dcterms:W3CDTF">2014-07-03T03:24:02Z</dcterms:modified>
</cp:coreProperties>
</file>