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71" r:id="rId12"/>
    <p:sldId id="272" r:id="rId13"/>
    <p:sldId id="266" r:id="rId14"/>
    <p:sldId id="267" r:id="rId15"/>
    <p:sldId id="269" r:id="rId16"/>
    <p:sldId id="270" r:id="rId17"/>
    <p:sldId id="273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C0FDE-1C64-4478-B93D-BCB210D55208}" type="datetimeFigureOut">
              <a:rPr kumimoji="1" lang="ja-JP" altLang="en-US" smtClean="0"/>
              <a:t>2014/7/4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720CD-F65C-4B87-82B7-08296DAD1A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9876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変革の立役者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720CD-F65C-4B87-82B7-08296DAD1AC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732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2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8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371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165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2136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327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255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212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8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38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03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2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2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5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2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758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89350-3609-43AD-A1DD-E942DCF0477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40DAB3F-43C7-42E0-8268-8583ACA3681E}" type="slidenum">
              <a:rPr lang="ja-JP" altLang="en-US" smtClean="0">
                <a:solidFill>
                  <a:srgbClr val="90C226"/>
                </a:solidFill>
              </a:rPr>
              <a:pPr/>
              <a:t>‹#›</a:t>
            </a:fld>
            <a:endParaRPr lang="ja-JP" alt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1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bs.kyoudoutai.net/blog/2011/09/1151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shinoresort.com/aboutus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0595" y="2060848"/>
            <a:ext cx="5826719" cy="1989988"/>
          </a:xfrm>
        </p:spPr>
        <p:txBody>
          <a:bodyPr/>
          <a:lstStyle/>
          <a:p>
            <a:r>
              <a:rPr kumimoji="1" lang="ja-JP" altLang="en-US" dirty="0" smtClean="0"/>
              <a:t>第</a:t>
            </a:r>
            <a:r>
              <a:rPr lang="en-US" altLang="ja-JP" dirty="0"/>
              <a:t>8</a:t>
            </a:r>
            <a:r>
              <a:rPr kumimoji="1" lang="ja-JP" altLang="en-US" dirty="0" smtClean="0"/>
              <a:t>章</a:t>
            </a:r>
            <a:r>
              <a:rPr lang="en-US" altLang="ja-JP" dirty="0" smtClean="0"/>
              <a:t> </a:t>
            </a:r>
            <a:r>
              <a:rPr lang="ja-JP" altLang="en-US" dirty="0" smtClean="0"/>
              <a:t>輪読担当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星野リゾート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ペダル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7699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変革成功の要因③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1556792"/>
            <a:ext cx="7056784" cy="4384829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/>
              <a:t>全ての情報を従業員に公開することで、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従業員自ら考え、楽しみながら</a:t>
            </a:r>
            <a:r>
              <a:rPr kumimoji="1" lang="ja-JP" altLang="en-US" sz="2800" dirty="0" smtClean="0"/>
              <a:t>仕事を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kumimoji="1" lang="ja-JP" altLang="en-US" sz="2800" dirty="0" smtClean="0"/>
              <a:t>するように</a:t>
            </a:r>
            <a:r>
              <a:rPr lang="ja-JP" altLang="en-US" sz="2800" dirty="0" smtClean="0"/>
              <a:t>なる</a:t>
            </a:r>
            <a:endParaRPr lang="en-US" altLang="ja-JP" sz="2800" dirty="0" smtClean="0"/>
          </a:p>
          <a:p>
            <a:pPr marL="0" indent="0">
              <a:buNone/>
            </a:pPr>
            <a:endParaRPr kumimoji="1" lang="en-US" altLang="ja-JP" sz="2800" dirty="0" smtClean="0"/>
          </a:p>
          <a:p>
            <a:pPr marL="0" indent="0">
              <a:buNone/>
            </a:pPr>
            <a:r>
              <a:rPr kumimoji="1" lang="en-US" altLang="ja-JP" sz="2800" dirty="0" smtClean="0"/>
              <a:t>Ex.</a:t>
            </a:r>
            <a:endParaRPr lang="en-US" altLang="ja-JP" sz="2800" dirty="0" smtClean="0"/>
          </a:p>
          <a:p>
            <a:pPr marL="0" indent="0">
              <a:buNone/>
            </a:pPr>
            <a:endParaRPr kumimoji="1" lang="en-US" altLang="ja-JP" sz="28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3501008"/>
            <a:ext cx="52116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会社の月に</a:t>
            </a:r>
            <a:r>
              <a:rPr kumimoji="1" lang="en-US" altLang="ja-JP" sz="2800" dirty="0" smtClean="0"/>
              <a:t>1</a:t>
            </a:r>
            <a:r>
              <a:rPr kumimoji="1" lang="ja-JP" altLang="en-US" sz="2800" dirty="0" smtClean="0"/>
              <a:t>度の経営会議は、</a:t>
            </a:r>
            <a:endParaRPr kumimoji="1" lang="en-US" altLang="ja-JP" sz="2800" dirty="0" smtClean="0"/>
          </a:p>
          <a:p>
            <a:r>
              <a:rPr lang="ja-JP" altLang="en-US" sz="2800" dirty="0"/>
              <a:t>アルバイト社員</a:t>
            </a:r>
            <a:r>
              <a:rPr lang="ja-JP" altLang="en-US" sz="2800" dirty="0" smtClean="0"/>
              <a:t>も参加可能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4601207"/>
            <a:ext cx="48526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全店舗のお客様アンケートが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社内</a:t>
            </a:r>
            <a:r>
              <a:rPr lang="en-US" altLang="ja-JP" sz="2800" dirty="0" smtClean="0"/>
              <a:t>Web</a:t>
            </a:r>
            <a:r>
              <a:rPr lang="ja-JP" altLang="en-US" sz="2800" dirty="0" smtClean="0"/>
              <a:t>で閲覧可能</a:t>
            </a:r>
            <a:endParaRPr kumimoji="1" lang="ja-JP" altLang="en-US" sz="2800" dirty="0"/>
          </a:p>
        </p:txBody>
      </p:sp>
      <p:pic>
        <p:nvPicPr>
          <p:cNvPr id="2050" name="Picture 2" descr="C:\Users\nawozo\AppData\Local\Microsoft\Windows\Temporary Internet Files\Content.IE5\439WD6EM\MC90031183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121790"/>
            <a:ext cx="1650319" cy="128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-11687" y="6403050"/>
            <a:ext cx="5655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http://bbs.kyoudoutai.net/blog/2011/09/1151.html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531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変革成功の要因④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599" y="1628800"/>
            <a:ext cx="6347714" cy="4412563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2000</a:t>
            </a:r>
            <a:r>
              <a:rPr kumimoji="1" lang="ja-JP" altLang="en-US" sz="2800" dirty="0" smtClean="0"/>
              <a:t>年の社内体制の改革</a:t>
            </a:r>
            <a:endParaRPr kumimoji="1" lang="ja-JP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2774805" cy="335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右矢印 3"/>
          <p:cNvSpPr/>
          <p:nvPr/>
        </p:nvSpPr>
        <p:spPr>
          <a:xfrm>
            <a:off x="3347864" y="39996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20605"/>
            <a:ext cx="2694000" cy="364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56099" y="6126394"/>
            <a:ext cx="5655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hlinkClick r:id="rId4"/>
              </a:rPr>
              <a:t>http://</a:t>
            </a:r>
            <a:r>
              <a:rPr lang="en-US" altLang="ja-JP" dirty="0" smtClean="0">
                <a:hlinkClick r:id="rId4"/>
              </a:rPr>
              <a:t>bbs.kyoudoutai.net/blog/2011/09/1151.html</a:t>
            </a:r>
            <a:endParaRPr lang="en-US" altLang="ja-JP" dirty="0" smtClean="0"/>
          </a:p>
          <a:p>
            <a:r>
              <a:rPr lang="en-US" altLang="ja-JP" dirty="0"/>
              <a:t>http://recruit.hoshinoresort.com/work/index.html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5076608" y="3999668"/>
            <a:ext cx="1151576" cy="7412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55874" y="36693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FF0000"/>
                </a:solidFill>
              </a:rPr>
              <a:t>立候補制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899592" y="3067096"/>
            <a:ext cx="7200800" cy="166613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新しいビジョンに立ちはだかる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障害を</a:t>
            </a:r>
            <a:r>
              <a:rPr lang="ja-JP" altLang="en-US" sz="2800" dirty="0" smtClean="0"/>
              <a:t>放置しない</a:t>
            </a:r>
            <a:endParaRPr lang="en-US" altLang="ja-JP" sz="2800" dirty="0" smtClean="0"/>
          </a:p>
          <a:p>
            <a:pPr algn="ctr"/>
            <a:r>
              <a:rPr lang="en-US" altLang="ja-JP" sz="2800" dirty="0"/>
              <a:t>P181 </a:t>
            </a:r>
            <a:r>
              <a:rPr lang="ja-JP" altLang="en-US" sz="2800" dirty="0"/>
              <a:t>表</a:t>
            </a:r>
            <a:r>
              <a:rPr lang="en-US" altLang="ja-JP" sz="2800" dirty="0"/>
              <a:t>8-2</a:t>
            </a:r>
            <a:r>
              <a:rPr lang="ja-JP" altLang="en-US" sz="2800" dirty="0" smtClean="0"/>
              <a:t>の</a:t>
            </a:r>
            <a:r>
              <a:rPr lang="ja-JP" altLang="en-US" sz="2800" dirty="0"/>
              <a:t>５</a:t>
            </a:r>
          </a:p>
        </p:txBody>
      </p:sp>
    </p:spTree>
    <p:extLst>
      <p:ext uri="{BB962C8B-B14F-4D97-AF65-F5344CB8AC3E}">
        <p14:creationId xmlns:p14="http://schemas.microsoft.com/office/powerpoint/2010/main" val="295368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変革成功の要因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～</a:t>
            </a:r>
            <a:r>
              <a:rPr lang="ja-JP" altLang="en-US" dirty="0" smtClean="0"/>
              <a:t>まとめ～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2060848"/>
            <a:ext cx="6770713" cy="3880773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/>
              <a:t>リゾート法施行という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危機を察知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endParaRPr kumimoji="1" lang="en-US" altLang="ja-JP" sz="2800" dirty="0" smtClean="0">
              <a:solidFill>
                <a:srgbClr val="FF0000"/>
              </a:solidFill>
            </a:endParaRPr>
          </a:p>
          <a:p>
            <a:r>
              <a:rPr kumimoji="1" lang="ja-JP" altLang="en-US" sz="2800" dirty="0" smtClean="0"/>
              <a:t>「リゾート運営の達人」という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</a:t>
            </a:r>
            <a:r>
              <a:rPr lang="ja-JP" altLang="en-US" sz="2800" dirty="0" smtClean="0">
                <a:solidFill>
                  <a:srgbClr val="FF0000"/>
                </a:solidFill>
              </a:rPr>
              <a:t>ビジョンを浸透</a:t>
            </a:r>
            <a:r>
              <a:rPr lang="ja-JP" altLang="en-US" sz="2800" dirty="0" smtClean="0"/>
              <a:t>させる</a:t>
            </a:r>
            <a:endParaRPr lang="en-US" altLang="ja-JP" sz="2800" dirty="0" smtClean="0"/>
          </a:p>
          <a:p>
            <a:pPr marL="0" indent="0">
              <a:buNone/>
            </a:pPr>
            <a:endParaRPr lang="en-US" altLang="ja-JP" sz="2800" dirty="0" smtClean="0"/>
          </a:p>
          <a:p>
            <a:r>
              <a:rPr kumimoji="1" lang="ja-JP" altLang="en-US" sz="2800" dirty="0" smtClean="0"/>
              <a:t>社員への情報公開、フラット型組織で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lang="ja-JP" altLang="en-US" sz="2800" dirty="0" smtClean="0">
                <a:solidFill>
                  <a:srgbClr val="FF0000"/>
                </a:solidFill>
              </a:rPr>
              <a:t>新しいビジョンへの障害を放置しない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89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クイズ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2132856"/>
            <a:ext cx="7560840" cy="3880773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/>
              <a:t>「リゾート運営の達人」という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kumimoji="1" lang="ja-JP" altLang="en-US" sz="2800" dirty="0" smtClean="0"/>
              <a:t>ビジョンを社員に浸透させるために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kumimoji="1" lang="ja-JP" altLang="en-US" sz="2800" dirty="0" smtClean="0"/>
              <a:t>星野氏がとった行動（手段）とは？</a:t>
            </a:r>
            <a:endParaRPr kumimoji="1" lang="en-US" altLang="ja-JP" sz="2800" dirty="0" smtClean="0"/>
          </a:p>
          <a:p>
            <a:pPr marL="0" indent="0">
              <a:buNone/>
            </a:pPr>
            <a:endParaRPr kumimoji="1" lang="en-US" altLang="ja-JP" sz="2800" dirty="0" smtClean="0"/>
          </a:p>
          <a:p>
            <a:r>
              <a:rPr lang="ja-JP" altLang="en-US" sz="2800" dirty="0" smtClean="0"/>
              <a:t>グループで</a:t>
            </a:r>
            <a:r>
              <a:rPr lang="en-US" altLang="ja-JP" sz="2800" dirty="0"/>
              <a:t>3</a:t>
            </a:r>
            <a:r>
              <a:rPr lang="ja-JP" altLang="en-US" sz="2800" dirty="0" smtClean="0"/>
              <a:t>分間話し合ってみてください</a:t>
            </a:r>
            <a:r>
              <a:rPr lang="ja-JP" altLang="en-US" sz="2800" dirty="0"/>
              <a:t>！</a:t>
            </a:r>
            <a:endParaRPr lang="en-US" altLang="ja-JP" sz="2800" dirty="0"/>
          </a:p>
          <a:p>
            <a:pPr marL="0" indent="0">
              <a:buNone/>
            </a:pP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4507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ビジョンを数値化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772816"/>
            <a:ext cx="7128792" cy="4268547"/>
          </a:xfrm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顧客満足度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2.50</a:t>
            </a:r>
          </a:p>
          <a:p>
            <a:pPr marL="0" indent="0">
              <a:buNone/>
            </a:pPr>
            <a:r>
              <a:rPr lang="ja-JP" altLang="en-US" sz="2000" dirty="0"/>
              <a:t>　</a:t>
            </a:r>
            <a:r>
              <a:rPr kumimoji="1" lang="ja-JP" altLang="en-US" sz="2000" dirty="0" smtClean="0"/>
              <a:t>（顧客のアンケートをもとに</a:t>
            </a:r>
            <a:r>
              <a:rPr kumimoji="1" lang="en-US" altLang="ja-JP" sz="2000" dirty="0" smtClean="0"/>
              <a:t>-3</a:t>
            </a:r>
            <a:r>
              <a:rPr kumimoji="1" lang="ja-JP" altLang="en-US" sz="2000" dirty="0" smtClean="0"/>
              <a:t>から</a:t>
            </a:r>
            <a:r>
              <a:rPr kumimoji="1" lang="en-US" altLang="ja-JP" sz="2000" dirty="0" smtClean="0"/>
              <a:t>3</a:t>
            </a:r>
            <a:r>
              <a:rPr kumimoji="1" lang="ja-JP" altLang="en-US" sz="2000" dirty="0" smtClean="0"/>
              <a:t>で評価）</a:t>
            </a:r>
            <a:endParaRPr kumimoji="1" lang="en-US" altLang="ja-JP" sz="2000" dirty="0" smtClean="0"/>
          </a:p>
          <a:p>
            <a:r>
              <a:rPr lang="ja-JP" altLang="en-US" sz="2400" dirty="0"/>
              <a:t>売上高</a:t>
            </a:r>
            <a:r>
              <a:rPr lang="ja-JP" altLang="en-US" sz="2400" dirty="0" smtClean="0"/>
              <a:t>経常利益率 </a:t>
            </a:r>
            <a:r>
              <a:rPr lang="en-US" altLang="ja-JP" sz="2400" dirty="0" smtClean="0">
                <a:solidFill>
                  <a:srgbClr val="FF0000"/>
                </a:solidFill>
              </a:rPr>
              <a:t>20%</a:t>
            </a:r>
          </a:p>
          <a:p>
            <a:pPr marL="0" indent="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（経常利益＝営業利益から営業外費用を差し引いた利益）</a:t>
            </a:r>
            <a:endParaRPr lang="en-US" altLang="ja-JP" sz="2000" dirty="0" smtClean="0"/>
          </a:p>
          <a:p>
            <a:r>
              <a:rPr kumimoji="1" lang="ja-JP" altLang="en-US" sz="2400" dirty="0" smtClean="0"/>
              <a:t>エコロジカルポイント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24.3</a:t>
            </a:r>
          </a:p>
          <a:p>
            <a:pPr marL="0" indent="0">
              <a:buNone/>
            </a:pPr>
            <a:r>
              <a:rPr lang="ja-JP" altLang="en-US" sz="2000" dirty="0"/>
              <a:t>　（ＮＰＯ法人グリーン購入ネットワークによる評価）</a:t>
            </a:r>
            <a:endParaRPr kumimoji="1" lang="ja-JP" altLang="en-US" sz="2000" dirty="0"/>
          </a:p>
        </p:txBody>
      </p:sp>
      <p:sp>
        <p:nvSpPr>
          <p:cNvPr id="4" name="角丸四角形 3"/>
          <p:cNvSpPr/>
          <p:nvPr/>
        </p:nvSpPr>
        <p:spPr>
          <a:xfrm>
            <a:off x="554578" y="5013176"/>
            <a:ext cx="7416824" cy="127444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具体的</a:t>
            </a:r>
            <a:r>
              <a:rPr lang="ja-JP" altLang="en-US" sz="2800" dirty="0" smtClean="0"/>
              <a:t>な数値目標を示すことで</a:t>
            </a:r>
            <a:endParaRPr lang="en-US" altLang="ja-JP" sz="2800" dirty="0" smtClean="0"/>
          </a:p>
          <a:p>
            <a:pPr algn="ctr"/>
            <a:r>
              <a:rPr lang="ja-JP" altLang="en-US" sz="2800" dirty="0"/>
              <a:t>ビジョン</a:t>
            </a:r>
            <a:r>
              <a:rPr lang="ja-JP" altLang="en-US" sz="2800" dirty="0" smtClean="0"/>
              <a:t>を明確にする</a:t>
            </a:r>
            <a:endParaRPr lang="en-US" altLang="ja-JP" sz="28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7824" y="6470114"/>
            <a:ext cx="6019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http://www.hitachi-solutions.co.jp/column/soshiki/05/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197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社長</a:t>
            </a:r>
            <a:r>
              <a:rPr lang="ja-JP" altLang="en-US" dirty="0" smtClean="0"/>
              <a:t>の社内ブログ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700808"/>
            <a:ext cx="7346777" cy="4268547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「佳路</a:t>
            </a:r>
            <a:r>
              <a:rPr lang="en-US" altLang="ja-JP" sz="2400" dirty="0"/>
              <a:t>Times</a:t>
            </a:r>
            <a:r>
              <a:rPr lang="ja-JP" altLang="en-US" sz="2400" dirty="0"/>
              <a:t>」という社内ブログ</a:t>
            </a:r>
            <a:r>
              <a:rPr lang="ja-JP" altLang="en-US" sz="2400" dirty="0" smtClean="0"/>
              <a:t>を</a:t>
            </a:r>
            <a:endParaRPr lang="en-US" altLang="ja-JP" sz="2400" dirty="0" smtClean="0"/>
          </a:p>
          <a:p>
            <a:pPr marL="0" indent="0">
              <a:buNone/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２週間</a:t>
            </a:r>
            <a:r>
              <a:rPr lang="ja-JP" altLang="en-US" sz="2400" dirty="0"/>
              <a:t>に１回</a:t>
            </a:r>
            <a:r>
              <a:rPr lang="ja-JP" altLang="en-US" sz="2400" dirty="0" smtClean="0"/>
              <a:t>更新</a:t>
            </a:r>
            <a:endParaRPr lang="en-US" altLang="ja-JP" sz="2400" dirty="0" smtClean="0"/>
          </a:p>
          <a:p>
            <a:r>
              <a:rPr kumimoji="1" lang="ja-JP" altLang="en-US" sz="2400" dirty="0"/>
              <a:t>ブログ</a:t>
            </a:r>
            <a:r>
              <a:rPr kumimoji="1" lang="ja-JP" altLang="en-US" sz="2400" dirty="0" smtClean="0"/>
              <a:t>は社員と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双方向のコミュニケーション</a:t>
            </a:r>
            <a:r>
              <a:rPr kumimoji="1" lang="ja-JP" altLang="en-US" sz="2400" dirty="0" smtClean="0"/>
              <a:t>がとれるので社内報よりも効果的</a:t>
            </a:r>
            <a:endParaRPr kumimoji="1" lang="ja-JP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698" y="3530938"/>
            <a:ext cx="2899782" cy="275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440305" y="6285732"/>
            <a:ext cx="670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http://www.hitachi-solutions.co.jp/column/soshiki/05/2.html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694543" y="3933056"/>
            <a:ext cx="6552728" cy="144016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ブログにビジョンを書くことで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従業員との意思疎通がとりやすい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8638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星野リゾートの目覚まし時計</a:t>
            </a:r>
            <a:endParaRPr kumimoji="1" lang="ja-JP" altLang="en-US" dirty="0"/>
          </a:p>
        </p:txBody>
      </p:sp>
      <p:pic>
        <p:nvPicPr>
          <p:cNvPr id="2050" name="Picture 2" descr="C:\Users\nawozo\AppData\Local\Microsoft\Windows\Temporary Internet Files\Content.IE5\439WD6EM\MC90043260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0023"/>
            <a:ext cx="1619672" cy="161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角丸四角形吹き出し 3"/>
          <p:cNvSpPr/>
          <p:nvPr/>
        </p:nvSpPr>
        <p:spPr>
          <a:xfrm>
            <a:off x="1547664" y="1412775"/>
            <a:ext cx="5544616" cy="4547083"/>
          </a:xfrm>
          <a:prstGeom prst="wedgeRoundRectCallout">
            <a:avLst>
              <a:gd name="adj1" fmla="val -50517"/>
              <a:gd name="adj2" fmla="val 53774"/>
              <a:gd name="adj3" fmla="val 1666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 smtClean="0">
                <a:solidFill>
                  <a:schemeClr val="tx1"/>
                </a:solidFill>
              </a:rPr>
              <a:t>「起きてください」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「顧客満足度</a:t>
            </a:r>
            <a:r>
              <a:rPr lang="en-US" altLang="ja-JP" sz="2400" dirty="0" smtClean="0">
                <a:solidFill>
                  <a:schemeClr val="tx1"/>
                </a:solidFill>
              </a:rPr>
              <a:t>2.50</a:t>
            </a:r>
            <a:r>
              <a:rPr lang="ja-JP" altLang="en-US" sz="2400" dirty="0" smtClean="0">
                <a:solidFill>
                  <a:schemeClr val="tx1"/>
                </a:solidFill>
              </a:rPr>
              <a:t>」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「経常利益率</a:t>
            </a:r>
            <a:r>
              <a:rPr lang="en-US" altLang="ja-JP" sz="2400" dirty="0" smtClean="0">
                <a:solidFill>
                  <a:schemeClr val="tx1"/>
                </a:solidFill>
              </a:rPr>
              <a:t>20%</a:t>
            </a:r>
            <a:r>
              <a:rPr lang="ja-JP" altLang="en-US" sz="2400" dirty="0" smtClean="0">
                <a:solidFill>
                  <a:schemeClr val="tx1"/>
                </a:solidFill>
              </a:rPr>
              <a:t>」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kumimoji="1" lang="ja-JP" altLang="en-US" sz="2400" dirty="0" smtClean="0">
                <a:solidFill>
                  <a:schemeClr val="tx1"/>
                </a:solidFill>
              </a:rPr>
              <a:t>「エコロジカルポイント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24.3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」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>
                <a:solidFill>
                  <a:schemeClr val="tx1"/>
                </a:solidFill>
              </a:rPr>
              <a:t>「リゾート運営の達人を目指して今日も一日頑張りましょう！」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19672" y="6310477"/>
            <a:ext cx="7604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http://yoshida-nobuyasu.cocolog-nifty.com/blog/2010/07/6-b996.html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14410"/>
            <a:ext cx="1415334" cy="1733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809836" y="3140968"/>
            <a:ext cx="6642484" cy="151066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ビジョンを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耳</a:t>
            </a:r>
            <a:r>
              <a:rPr lang="ja-JP" altLang="en-US" sz="2800" dirty="0" smtClean="0"/>
              <a:t>に焼き付けさせる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6636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698705" cy="1320800"/>
          </a:xfrm>
        </p:spPr>
        <p:txBody>
          <a:bodyPr/>
          <a:lstStyle/>
          <a:p>
            <a:r>
              <a:rPr kumimoji="1" lang="ja-JP" altLang="en-US" dirty="0" smtClean="0"/>
              <a:t>ご清聴ありがとうございました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561662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572000" y="56346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トマムの雲海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95736" y="6370087"/>
            <a:ext cx="4408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http://d.hatena.ne.jp/lp6ac4/20110604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15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企業紹介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2132856"/>
            <a:ext cx="7992888" cy="3880773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株式会社 星野リゾート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事業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 リゾート運営、ブライダル事業など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設立 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1904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員数 約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1780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名（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2013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年）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売上高 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162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億円（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2011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月）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15816" y="6322759"/>
            <a:ext cx="561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http://job.rikunabi.com/2015/company/top/r205600019/</a:t>
            </a:r>
            <a:endParaRPr kumimoji="1" lang="ja-JP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258" y="548680"/>
            <a:ext cx="2378118" cy="142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15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事業展開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74642"/>
            <a:ext cx="7776864" cy="497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818835" y="6477911"/>
            <a:ext cx="4884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http://hoshinoresort.com/resortsandhotels/#map</a:t>
            </a:r>
            <a:endParaRPr kumimoji="1" lang="ja-JP" altLang="en-US" dirty="0"/>
          </a:p>
        </p:txBody>
      </p:sp>
      <p:cxnSp>
        <p:nvCxnSpPr>
          <p:cNvPr id="4" name="直線矢印コネクタ 3"/>
          <p:cNvCxnSpPr/>
          <p:nvPr/>
        </p:nvCxnSpPr>
        <p:spPr>
          <a:xfrm>
            <a:off x="5940152" y="1124744"/>
            <a:ext cx="642231" cy="108012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386154" y="66307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トマム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4716016" y="3645024"/>
            <a:ext cx="144016" cy="11521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149969" y="314096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軽井沢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5076057" y="4437112"/>
            <a:ext cx="1080119" cy="72396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6238634" y="420627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箱根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3266728" y="5191912"/>
            <a:ext cx="457200" cy="7573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2553083" y="60443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</a:rPr>
              <a:t>京都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1475656" y="2924944"/>
            <a:ext cx="216024" cy="6776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921658" y="249289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竹富島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36" name="直線矢印コネクタ 35"/>
          <p:cNvCxnSpPr/>
          <p:nvPr/>
        </p:nvCxnSpPr>
        <p:spPr>
          <a:xfrm flipH="1">
            <a:off x="7452320" y="4206279"/>
            <a:ext cx="144016" cy="9548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7059381" y="373105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バリ島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2029654" y="3467670"/>
            <a:ext cx="5206642" cy="120027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国内外</a:t>
            </a:r>
            <a:r>
              <a:rPr kumimoji="1" lang="en-US" altLang="ja-JP" sz="2800" dirty="0" smtClean="0"/>
              <a:t>31</a:t>
            </a:r>
            <a:r>
              <a:rPr kumimoji="1" lang="ja-JP" altLang="en-US" sz="2800" dirty="0" smtClean="0"/>
              <a:t>施設を運営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7565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事業展開（星のや 軽井沢）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029598" cy="47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148064" y="6396437"/>
            <a:ext cx="380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http://www.hoshinoyakaruizawa.com/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474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星野社長について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星野佳路氏（ほしのよしはる）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老舗旅館「星野温泉」の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代目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慶應義塾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大学卒業後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アメリカのコーネル大学で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ホテルマネジメントを学ぶ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199" y="2780928"/>
            <a:ext cx="2428877" cy="329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987824" y="6077261"/>
            <a:ext cx="5647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hlinkClick r:id="rId4"/>
              </a:rPr>
              <a:t>http://hoshinoresort.com/aboutus</a:t>
            </a:r>
            <a:r>
              <a:rPr lang="en-US" altLang="ja-JP" dirty="0" smtClean="0">
                <a:hlinkClick r:id="rId4"/>
              </a:rPr>
              <a:t>/</a:t>
            </a:r>
            <a:endParaRPr lang="en-US" altLang="ja-JP" dirty="0" smtClean="0"/>
          </a:p>
          <a:p>
            <a:r>
              <a:rPr lang="en-US" altLang="ja-JP" dirty="0"/>
              <a:t>http://www.business-plus.net/special/1008/158901.shtml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328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変革前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916832"/>
            <a:ext cx="7490793" cy="4104456"/>
          </a:xfrm>
        </p:spPr>
        <p:txBody>
          <a:bodyPr>
            <a:no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「星野温泉」は軽井沢で</a:t>
            </a:r>
            <a:r>
              <a:rPr kumimoji="1" lang="ja-JP" altLang="en-US" sz="32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同族経営</a:t>
            </a:r>
            <a:endParaRPr kumimoji="1" lang="en-US" altLang="ja-JP" sz="32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0">
              <a:buClr>
                <a:srgbClr val="90C226"/>
              </a:buClr>
            </a:pPr>
            <a:r>
              <a:rPr lang="ja-JP" altLang="en-US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しがらみ、古い習慣</a:t>
            </a:r>
            <a:r>
              <a:rPr lang="ja-JP" alt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lang="en-US" altLang="ja-JP" sz="2800" dirty="0">
              <a:solidFill>
                <a:prstClr val="black">
                  <a:lumMod val="75000"/>
                  <a:lumOff val="25000"/>
                </a:prst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ja-JP" alt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強く染みついてしまった</a:t>
            </a:r>
            <a:r>
              <a:rPr lang="ja-JP" alt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</a:t>
            </a:r>
            <a:endParaRPr kumimoji="1" lang="en-US" altLang="ja-JP" sz="28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1987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年のリゾート法施行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（大規模リゾート整備を国が推進する）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競合が参入してくるので</a:t>
            </a:r>
            <a:r>
              <a:rPr kumimoji="1" lang="ja-JP" altLang="en-US" sz="32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競争力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をつける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必要性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1905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069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変革後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同族経営からの脱却</a:t>
            </a:r>
            <a:endParaRPr kumimoji="1" lang="en-US" altLang="ja-JP" sz="28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「所有」と「運営」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分離し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「運営」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に特化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社名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を「星野温泉」から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「星野リゾート」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に変更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軽井沢での成功だけでなく、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ほかの地域でも破綻した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リゾートの再生事業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に取り組む。 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828" y="1268760"/>
            <a:ext cx="2890852" cy="464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040379" y="6309320"/>
            <a:ext cx="596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http://recruit.hoshinoresort.com/company/vision.html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891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変革成功の要因①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598" y="2160590"/>
            <a:ext cx="6698705" cy="3880773"/>
          </a:xfrm>
        </p:spPr>
        <p:txBody>
          <a:bodyPr/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リゾート法施行で競合が参入してくるという危機を察知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899592" y="4581128"/>
            <a:ext cx="6624736" cy="195427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危機が顕在化する前に、危機感を持つ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「現状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満足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を容認しない」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P181 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表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8-2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の１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 descr="C:\Users\nawozo\AppData\Local\Microsoft\Windows\Temporary Internet Files\Content.IE5\8BL8ICWQ\MP90043928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52936"/>
            <a:ext cx="2444315" cy="162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24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変革成功の要因②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552" y="1844824"/>
            <a:ext cx="6347714" cy="3880773"/>
          </a:xfrm>
        </p:spPr>
        <p:txBody>
          <a:bodyPr>
            <a:normAutofit/>
          </a:bodyPr>
          <a:lstStyle/>
          <a:p>
            <a:r>
              <a:rPr kumimoji="1" lang="ja-JP" altLang="en-US" sz="3200" dirty="0" smtClean="0">
                <a:solidFill>
                  <a:srgbClr val="FF0000"/>
                </a:solidFill>
              </a:rPr>
              <a:t>「リゾート運営の達人」</a:t>
            </a:r>
            <a:r>
              <a:rPr kumimoji="1" lang="ja-JP" altLang="en-US" sz="2800" dirty="0" smtClean="0"/>
              <a:t>という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r>
              <a:rPr kumimoji="1" lang="ja-JP" altLang="en-US" sz="2800" dirty="0" smtClean="0"/>
              <a:t>ビジョンを掲げて社員に浸透させる</a:t>
            </a:r>
            <a:endParaRPr kumimoji="1" lang="ja-JP" altLang="en-US" sz="2800" dirty="0"/>
          </a:p>
        </p:txBody>
      </p:sp>
      <p:sp>
        <p:nvSpPr>
          <p:cNvPr id="4" name="角丸四角形 3"/>
          <p:cNvSpPr/>
          <p:nvPr/>
        </p:nvSpPr>
        <p:spPr>
          <a:xfrm>
            <a:off x="1103929" y="3140968"/>
            <a:ext cx="6408712" cy="172743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ビジョンの力を過小評価せず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従業員</a:t>
            </a:r>
            <a:r>
              <a:rPr lang="ja-JP" altLang="en-US" sz="2800" dirty="0" smtClean="0"/>
              <a:t>に十分浸透させる</a:t>
            </a:r>
            <a:endParaRPr lang="en-US" altLang="ja-JP" sz="2800" dirty="0" smtClean="0"/>
          </a:p>
          <a:p>
            <a:pPr algn="ctr"/>
            <a:r>
              <a:rPr lang="en-US" altLang="ja-JP" sz="2800" dirty="0"/>
              <a:t>P181 </a:t>
            </a:r>
            <a:r>
              <a:rPr lang="ja-JP" altLang="en-US" sz="2800" dirty="0"/>
              <a:t>表</a:t>
            </a:r>
            <a:r>
              <a:rPr lang="en-US" altLang="ja-JP" sz="2800" dirty="0"/>
              <a:t>8-2</a:t>
            </a:r>
            <a:r>
              <a:rPr lang="ja-JP" altLang="en-US" sz="2800" dirty="0" smtClean="0"/>
              <a:t>の</a:t>
            </a:r>
            <a:r>
              <a:rPr lang="ja-JP" altLang="en-US" sz="2800" dirty="0"/>
              <a:t>３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743889" y="5157192"/>
            <a:ext cx="7128792" cy="1346448"/>
          </a:xfrm>
          <a:prstGeom prst="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しかし、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/>
              <a:t>強力</a:t>
            </a:r>
            <a:r>
              <a:rPr lang="ja-JP" altLang="en-US" sz="2400" dirty="0" smtClean="0"/>
              <a:t>なトップダウン経営のため</a:t>
            </a:r>
            <a:endParaRPr lang="en-US" altLang="ja-JP" sz="2400" dirty="0" smtClean="0"/>
          </a:p>
          <a:p>
            <a:pPr algn="ctr"/>
            <a:r>
              <a:rPr kumimoji="1" lang="ja-JP" altLang="en-US" sz="2400" dirty="0"/>
              <a:t>社員</a:t>
            </a:r>
            <a:r>
              <a:rPr kumimoji="1" lang="ja-JP" altLang="en-US" sz="2400" dirty="0" smtClean="0"/>
              <a:t>の</a:t>
            </a:r>
            <a:r>
              <a:rPr kumimoji="1" lang="en-US" altLang="ja-JP" sz="2400" dirty="0" smtClean="0"/>
              <a:t>1/3</a:t>
            </a:r>
            <a:r>
              <a:rPr kumimoji="1" lang="ja-JP" altLang="en-US" sz="2400" dirty="0" smtClean="0"/>
              <a:t>が退社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5640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876</TotalTime>
  <Words>451</Words>
  <Application>Microsoft Office PowerPoint</Application>
  <PresentationFormat>画面に合わせる (4:3)</PresentationFormat>
  <Paragraphs>123</Paragraphs>
  <Slides>17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ファセット</vt:lpstr>
      <vt:lpstr>第8章 輪読担当 星野リゾート</vt:lpstr>
      <vt:lpstr>企業紹介</vt:lpstr>
      <vt:lpstr>事業展開</vt:lpstr>
      <vt:lpstr>事業展開（星のや 軽井沢）</vt:lpstr>
      <vt:lpstr>星野社長について</vt:lpstr>
      <vt:lpstr>変革前</vt:lpstr>
      <vt:lpstr>変革後</vt:lpstr>
      <vt:lpstr>変革成功の要因①</vt:lpstr>
      <vt:lpstr>変革成功の要因②</vt:lpstr>
      <vt:lpstr>変革成功の要因③</vt:lpstr>
      <vt:lpstr>変革成功の要因④</vt:lpstr>
      <vt:lpstr>変革成功の要因 ～まとめ～</vt:lpstr>
      <vt:lpstr>クイズ</vt:lpstr>
      <vt:lpstr>ビジョンを数値化</vt:lpstr>
      <vt:lpstr>社長の社内ブログ</vt:lpstr>
      <vt:lpstr>星野リゾートの目覚まし時計</vt:lpstr>
      <vt:lpstr>ご清聴ありがとうございました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Naoki Yamamoto</dc:creator>
  <cp:lastModifiedBy>Naoki Yamamoto</cp:lastModifiedBy>
  <cp:revision>35</cp:revision>
  <dcterms:created xsi:type="dcterms:W3CDTF">2014-07-02T04:21:20Z</dcterms:created>
  <dcterms:modified xsi:type="dcterms:W3CDTF">2014-07-04T04:19:09Z</dcterms:modified>
</cp:coreProperties>
</file>