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B96-149B-416F-99ED-C8E89FDE52A3}" type="datetimeFigureOut">
              <a:rPr kumimoji="1" lang="ja-JP" altLang="en-US" smtClean="0"/>
              <a:t>2014/7/10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1FFE-979F-4D31-810E-EF4328E5C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556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B96-149B-416F-99ED-C8E89FDE52A3}" type="datetimeFigureOut">
              <a:rPr kumimoji="1" lang="ja-JP" altLang="en-US" smtClean="0"/>
              <a:t>2014/7/10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1FFE-979F-4D31-810E-EF4328E5C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464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B96-149B-416F-99ED-C8E89FDE52A3}" type="datetimeFigureOut">
              <a:rPr kumimoji="1" lang="ja-JP" altLang="en-US" smtClean="0"/>
              <a:t>2014/7/10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1FFE-979F-4D31-810E-EF4328E5C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97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B96-149B-416F-99ED-C8E89FDE52A3}" type="datetimeFigureOut">
              <a:rPr kumimoji="1" lang="ja-JP" altLang="en-US" smtClean="0"/>
              <a:t>2014/7/10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1FFE-979F-4D31-810E-EF4328E5C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363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B96-149B-416F-99ED-C8E89FDE52A3}" type="datetimeFigureOut">
              <a:rPr kumimoji="1" lang="ja-JP" altLang="en-US" smtClean="0"/>
              <a:t>2014/7/10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1FFE-979F-4D31-810E-EF4328E5C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366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B96-149B-416F-99ED-C8E89FDE52A3}" type="datetimeFigureOut">
              <a:rPr kumimoji="1" lang="ja-JP" altLang="en-US" smtClean="0"/>
              <a:t>2014/7/10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1FFE-979F-4D31-810E-EF4328E5C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031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B96-149B-416F-99ED-C8E89FDE52A3}" type="datetimeFigureOut">
              <a:rPr kumimoji="1" lang="ja-JP" altLang="en-US" smtClean="0"/>
              <a:t>2014/7/10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1FFE-979F-4D31-810E-EF4328E5C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438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B96-149B-416F-99ED-C8E89FDE52A3}" type="datetimeFigureOut">
              <a:rPr kumimoji="1" lang="ja-JP" altLang="en-US" smtClean="0"/>
              <a:t>2014/7/10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1FFE-979F-4D31-810E-EF4328E5C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952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B96-149B-416F-99ED-C8E89FDE52A3}" type="datetimeFigureOut">
              <a:rPr kumimoji="1" lang="ja-JP" altLang="en-US" smtClean="0"/>
              <a:t>2014/7/10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1FFE-979F-4D31-810E-EF4328E5C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88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B96-149B-416F-99ED-C8E89FDE52A3}" type="datetimeFigureOut">
              <a:rPr kumimoji="1" lang="ja-JP" altLang="en-US" smtClean="0"/>
              <a:t>2014/7/10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1FFE-979F-4D31-810E-EF4328E5C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450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5B96-149B-416F-99ED-C8E89FDE52A3}" type="datetimeFigureOut">
              <a:rPr kumimoji="1" lang="ja-JP" altLang="en-US" smtClean="0"/>
              <a:t>2014/7/10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E1FFE-979F-4D31-810E-EF4328E5C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37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65B96-149B-416F-99ED-C8E89FDE52A3}" type="datetimeFigureOut">
              <a:rPr kumimoji="1" lang="ja-JP" altLang="en-US" smtClean="0"/>
              <a:t>2014/7/10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E1FFE-979F-4D31-810E-EF4328E5C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684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章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経営組織の動態化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組織変革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259632" y="1434767"/>
            <a:ext cx="6696744" cy="2880320"/>
          </a:xfrm>
          <a:prstGeom prst="round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4427984" y="4941168"/>
            <a:ext cx="3672408" cy="86409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アニー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7404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1152128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/>
              <a:t>１．組織変革と個人のトランジション</a:t>
            </a:r>
          </a:p>
          <a:p>
            <a:pPr algn="ctr"/>
            <a:r>
              <a:rPr lang="en-US" altLang="ja-JP" sz="3600" dirty="0" smtClean="0"/>
              <a:t>(</a:t>
            </a:r>
            <a:r>
              <a:rPr lang="en-US" altLang="ja-JP" sz="3600" dirty="0"/>
              <a:t>1</a:t>
            </a:r>
            <a:r>
              <a:rPr lang="en-US" altLang="ja-JP" sz="3600" dirty="0" smtClean="0"/>
              <a:t>)</a:t>
            </a:r>
            <a:r>
              <a:rPr lang="ja-JP" altLang="en-US" sz="3600" dirty="0" smtClean="0"/>
              <a:t>個人のトランジション</a:t>
            </a:r>
            <a:endParaRPr kumimoji="1" lang="ja-JP" altLang="en-US" sz="3600" dirty="0"/>
          </a:p>
        </p:txBody>
      </p:sp>
      <p:sp>
        <p:nvSpPr>
          <p:cNvPr id="6" name="角丸四角形 5"/>
          <p:cNvSpPr/>
          <p:nvPr/>
        </p:nvSpPr>
        <p:spPr>
          <a:xfrm>
            <a:off x="107504" y="1340768"/>
            <a:ext cx="2664296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組織が変わる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3707904" y="1340768"/>
            <a:ext cx="5328592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組織の中の個人の発想や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行動パターンが変わる</a:t>
            </a:r>
            <a:endParaRPr kumimoji="1" lang="ja-JP" altLang="en-US" sz="2400" dirty="0"/>
          </a:p>
        </p:txBody>
      </p:sp>
      <p:sp>
        <p:nvSpPr>
          <p:cNvPr id="8" name="等号 7"/>
          <p:cNvSpPr/>
          <p:nvPr/>
        </p:nvSpPr>
        <p:spPr>
          <a:xfrm>
            <a:off x="2851430" y="1484784"/>
            <a:ext cx="792088" cy="432048"/>
          </a:xfrm>
          <a:prstGeom prst="mathEqual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539552" y="2204864"/>
            <a:ext cx="8064896" cy="1080120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個人が転機や節目（トランジション）を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/>
              <a:t>どのように乗り切っていくか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51520" y="3501008"/>
            <a:ext cx="1512168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終焉</a:t>
            </a:r>
            <a:endParaRPr kumimoji="1" lang="ja-JP" altLang="en-US" sz="2800" dirty="0"/>
          </a:p>
        </p:txBody>
      </p:sp>
      <p:sp>
        <p:nvSpPr>
          <p:cNvPr id="11" name="正方形/長方形 10"/>
          <p:cNvSpPr/>
          <p:nvPr/>
        </p:nvSpPr>
        <p:spPr>
          <a:xfrm>
            <a:off x="251520" y="4581128"/>
            <a:ext cx="1512168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中立圏</a:t>
            </a:r>
            <a:endParaRPr kumimoji="1" lang="ja-JP" altLang="en-US" sz="2800" dirty="0"/>
          </a:p>
        </p:txBody>
      </p:sp>
      <p:sp>
        <p:nvSpPr>
          <p:cNvPr id="12" name="正方形/長方形 11"/>
          <p:cNvSpPr/>
          <p:nvPr/>
        </p:nvSpPr>
        <p:spPr>
          <a:xfrm>
            <a:off x="251520" y="5595755"/>
            <a:ext cx="1512168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開始</a:t>
            </a:r>
            <a:endParaRPr kumimoji="1" lang="ja-JP" altLang="en-US" sz="2800" dirty="0"/>
          </a:p>
        </p:txBody>
      </p:sp>
      <p:cxnSp>
        <p:nvCxnSpPr>
          <p:cNvPr id="14" name="直線矢印コネクタ 13"/>
          <p:cNvCxnSpPr>
            <a:stCxn id="10" idx="2"/>
            <a:endCxn id="11" idx="0"/>
          </p:cNvCxnSpPr>
          <p:nvPr/>
        </p:nvCxnSpPr>
        <p:spPr>
          <a:xfrm>
            <a:off x="1007604" y="429309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11" idx="2"/>
            <a:endCxn id="12" idx="0"/>
          </p:cNvCxnSpPr>
          <p:nvPr/>
        </p:nvCxnSpPr>
        <p:spPr>
          <a:xfrm>
            <a:off x="1007604" y="5373216"/>
            <a:ext cx="0" cy="2225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1763688" y="3717032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何かが終わる時期</a:t>
            </a:r>
            <a:endParaRPr kumimoji="1" lang="ja-JP" altLang="en-US" sz="2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763688" y="4653488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混乱や苦悩の時期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835696" y="5695464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新しい始まりの時期</a:t>
            </a:r>
            <a:endParaRPr kumimoji="1" lang="ja-JP" altLang="en-US" sz="2400" dirty="0"/>
          </a:p>
        </p:txBody>
      </p:sp>
      <p:sp>
        <p:nvSpPr>
          <p:cNvPr id="25" name="角丸四角形吹き出し 24"/>
          <p:cNvSpPr/>
          <p:nvPr/>
        </p:nvSpPr>
        <p:spPr>
          <a:xfrm>
            <a:off x="4572000" y="3501008"/>
            <a:ext cx="4572000" cy="3168352"/>
          </a:xfrm>
          <a:prstGeom prst="wedgeRoundRectCallout">
            <a:avLst>
              <a:gd name="adj1" fmla="val -67200"/>
              <a:gd name="adj2" fmla="val -6089"/>
              <a:gd name="adj3" fmla="val 1666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新しく突入する世界に</a:t>
            </a:r>
            <a:endParaRPr kumimoji="1" lang="en-US" altLang="ja-JP" sz="2000" dirty="0" smtClean="0"/>
          </a:p>
          <a:p>
            <a:pPr algn="ctr"/>
            <a:r>
              <a:rPr kumimoji="1" lang="ja-JP" altLang="en-US" sz="2000" dirty="0" smtClean="0"/>
              <a:t>気持ちを向けるための積極的段階。</a:t>
            </a:r>
            <a:endParaRPr kumimoji="1" lang="en-US" altLang="ja-JP" sz="2000" dirty="0" smtClean="0"/>
          </a:p>
          <a:p>
            <a:pPr algn="ctr"/>
            <a:endParaRPr kumimoji="1" lang="en-US" altLang="ja-JP" sz="2000" dirty="0" smtClean="0"/>
          </a:p>
          <a:p>
            <a:pPr algn="ctr"/>
            <a:r>
              <a:rPr lang="ja-JP" altLang="en-US" sz="2000" dirty="0"/>
              <a:t>次</a:t>
            </a:r>
            <a:r>
              <a:rPr lang="ja-JP" altLang="en-US" sz="2000" dirty="0" smtClean="0"/>
              <a:t>の段階を歩み続けるエネルギーは、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中立圏を通らないと充填されない。</a:t>
            </a:r>
            <a:endParaRPr lang="en-US" altLang="ja-JP" sz="2000" dirty="0" smtClean="0"/>
          </a:p>
          <a:p>
            <a:pPr algn="ctr"/>
            <a:endParaRPr lang="en-US" altLang="ja-JP" sz="2000" dirty="0" smtClean="0"/>
          </a:p>
          <a:p>
            <a:pPr algn="ctr"/>
            <a:r>
              <a:rPr kumimoji="1" lang="ja-JP" altLang="en-US" sz="2000" dirty="0" smtClean="0"/>
              <a:t>中立圏の重要性に気付かなければ、</a:t>
            </a:r>
            <a:endParaRPr kumimoji="1" lang="en-US" altLang="ja-JP" sz="2000" dirty="0" smtClean="0"/>
          </a:p>
          <a:p>
            <a:pPr algn="ctr"/>
            <a:r>
              <a:rPr kumimoji="1" lang="ja-JP" altLang="en-US" sz="2000" dirty="0" smtClean="0"/>
              <a:t>トランジションを経験したことにならな</a:t>
            </a:r>
            <a:r>
              <a:rPr kumimoji="1" lang="ja-JP" altLang="en-US" sz="1600" dirty="0" smtClean="0"/>
              <a:t>い</a:t>
            </a:r>
            <a:endParaRPr kumimoji="1" lang="en-US" altLang="ja-JP" sz="1600" dirty="0"/>
          </a:p>
        </p:txBody>
      </p:sp>
      <p:sp>
        <p:nvSpPr>
          <p:cNvPr id="2" name="四角形吹き出し 1"/>
          <p:cNvSpPr/>
          <p:nvPr/>
        </p:nvSpPr>
        <p:spPr>
          <a:xfrm>
            <a:off x="3247474" y="1340768"/>
            <a:ext cx="5609002" cy="4536504"/>
          </a:xfrm>
          <a:prstGeom prst="wedgeRectCallout">
            <a:avLst>
              <a:gd name="adj1" fmla="val -78912"/>
              <a:gd name="adj2" fmla="val 3583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中立圏＝気持ちの整理</a:t>
            </a:r>
            <a:endParaRPr kumimoji="1" lang="en-US" altLang="ja-JP" sz="3600" dirty="0" smtClean="0"/>
          </a:p>
          <a:p>
            <a:pPr algn="ctr"/>
            <a:endParaRPr lang="en-US" altLang="ja-JP" sz="3600" dirty="0"/>
          </a:p>
          <a:p>
            <a:pPr algn="ctr"/>
            <a:r>
              <a:rPr lang="en-US" altLang="ja-JP" sz="3600" dirty="0" smtClean="0"/>
              <a:t>『</a:t>
            </a:r>
            <a:r>
              <a:rPr lang="ja-JP" altLang="en-US" sz="3600" dirty="0" smtClean="0"/>
              <a:t>死ぬ瞬間</a:t>
            </a:r>
            <a:r>
              <a:rPr lang="en-US" altLang="ja-JP" sz="3600" dirty="0" smtClean="0"/>
              <a:t>―</a:t>
            </a:r>
          </a:p>
          <a:p>
            <a:pPr algn="ctr"/>
            <a:r>
              <a:rPr lang="ja-JP" altLang="en-US" sz="3600" dirty="0" smtClean="0"/>
              <a:t>死とその過程について</a:t>
            </a:r>
            <a:r>
              <a:rPr lang="en-US" altLang="ja-JP" sz="3600" dirty="0" smtClean="0"/>
              <a:t>』</a:t>
            </a:r>
          </a:p>
          <a:p>
            <a:pPr algn="ctr"/>
            <a:r>
              <a:rPr kumimoji="1" lang="ja-JP" altLang="en-US" sz="2400" dirty="0" smtClean="0"/>
              <a:t>（エリザベス・キューブラー・ロス）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8974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23" grpId="0"/>
      <p:bldP spid="24" grpId="0"/>
      <p:bldP spid="25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9144000" cy="1152128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１．組織変革と個人のトランジション</a:t>
            </a:r>
          </a:p>
          <a:p>
            <a:pPr algn="ctr"/>
            <a:r>
              <a:rPr kumimoji="1" lang="en-US" altLang="ja-JP" sz="3600" dirty="0" smtClean="0"/>
              <a:t>(2)</a:t>
            </a:r>
            <a:r>
              <a:rPr kumimoji="1" lang="ja-JP" altLang="en-US" sz="3600" dirty="0" smtClean="0"/>
              <a:t>組織のトランジション</a:t>
            </a:r>
            <a:endParaRPr kumimoji="1" lang="ja-JP" altLang="en-US" sz="3600" dirty="0"/>
          </a:p>
        </p:txBody>
      </p:sp>
      <p:sp>
        <p:nvSpPr>
          <p:cNvPr id="6" name="角丸四角形 5"/>
          <p:cNvSpPr/>
          <p:nvPr/>
        </p:nvSpPr>
        <p:spPr>
          <a:xfrm>
            <a:off x="107504" y="1879924"/>
            <a:ext cx="8928992" cy="1152128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個人の転機より組織変革の方が複雑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/>
              <a:t>しかしその根底にあるものは個々人の変化</a:t>
            </a:r>
            <a:endParaRPr kumimoji="1" lang="ja-JP" altLang="en-US" sz="2800" dirty="0"/>
          </a:p>
        </p:txBody>
      </p:sp>
      <p:sp>
        <p:nvSpPr>
          <p:cNvPr id="9" name="正方形/長方形 8"/>
          <p:cNvSpPr/>
          <p:nvPr/>
        </p:nvSpPr>
        <p:spPr>
          <a:xfrm>
            <a:off x="84406" y="4266092"/>
            <a:ext cx="4464496" cy="24032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endParaRPr lang="en-US" altLang="ja-JP" dirty="0"/>
          </a:p>
          <a:p>
            <a:pPr algn="ctr"/>
            <a:r>
              <a:rPr kumimoji="1" lang="ja-JP" altLang="en-US" sz="2000" dirty="0" smtClean="0"/>
              <a:t>変革には分析的合理性だけでは</a:t>
            </a:r>
            <a:endParaRPr kumimoji="1" lang="en-US" altLang="ja-JP" sz="2000" dirty="0" smtClean="0"/>
          </a:p>
          <a:p>
            <a:pPr algn="ctr"/>
            <a:r>
              <a:rPr kumimoji="1" lang="ja-JP" altLang="en-US" sz="2000" dirty="0" smtClean="0"/>
              <a:t>済まない人間問題がある</a:t>
            </a:r>
            <a:endParaRPr kumimoji="1" lang="en-US" altLang="ja-JP" sz="2000" dirty="0" smtClean="0"/>
          </a:p>
          <a:p>
            <a:pPr algn="ctr"/>
            <a:endParaRPr lang="en-US" altLang="ja-JP" sz="2000" dirty="0"/>
          </a:p>
          <a:p>
            <a:pPr algn="ctr"/>
            <a:r>
              <a:rPr kumimoji="1" lang="ja-JP" altLang="en-US" sz="2000" dirty="0" smtClean="0">
                <a:solidFill>
                  <a:srgbClr val="C00000"/>
                </a:solidFill>
              </a:rPr>
              <a:t>心理面、情緒面に目配りする</a:t>
            </a:r>
            <a:endParaRPr kumimoji="1" lang="en-US" altLang="ja-JP" sz="2000" dirty="0" smtClean="0">
              <a:solidFill>
                <a:srgbClr val="C00000"/>
              </a:solidFill>
            </a:endParaRPr>
          </a:p>
          <a:p>
            <a:pPr algn="ctr"/>
            <a:r>
              <a:rPr kumimoji="1" lang="ja-JP" altLang="en-US" sz="2000" dirty="0" smtClean="0">
                <a:solidFill>
                  <a:srgbClr val="C00000"/>
                </a:solidFill>
              </a:rPr>
              <a:t>必要がある</a:t>
            </a:r>
            <a:endParaRPr lang="en-US" altLang="ja-JP" sz="2000" dirty="0">
              <a:solidFill>
                <a:srgbClr val="C00000"/>
              </a:solidFill>
            </a:endParaRPr>
          </a:p>
          <a:p>
            <a:pPr algn="ctr"/>
            <a:endParaRPr kumimoji="1" lang="ja-JP" altLang="en-US" sz="2400" dirty="0"/>
          </a:p>
        </p:txBody>
      </p:sp>
      <p:sp>
        <p:nvSpPr>
          <p:cNvPr id="8" name="角丸四角形 7"/>
          <p:cNvSpPr/>
          <p:nvPr/>
        </p:nvSpPr>
        <p:spPr>
          <a:xfrm>
            <a:off x="228422" y="3370493"/>
            <a:ext cx="4176464" cy="1044116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①組織変革は、感情、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エモーションの問題を伴う</a:t>
            </a:r>
            <a:endParaRPr kumimoji="1" lang="ja-JP" altLang="en-US" sz="2400" dirty="0"/>
          </a:p>
        </p:txBody>
      </p:sp>
      <p:sp>
        <p:nvSpPr>
          <p:cNvPr id="10" name="正方形/長方形 9"/>
          <p:cNvSpPr/>
          <p:nvPr/>
        </p:nvSpPr>
        <p:spPr>
          <a:xfrm>
            <a:off x="4653039" y="4326261"/>
            <a:ext cx="4392488" cy="23430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  <a:p>
            <a:pPr algn="ctr"/>
            <a:r>
              <a:rPr lang="ja-JP" altLang="en-US" sz="2000" dirty="0" smtClean="0"/>
              <a:t>変革期には、事業部間、職能部門間、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派閥間の間で揺れ動くのが常。</a:t>
            </a:r>
            <a:endParaRPr lang="en-US" altLang="ja-JP" sz="2000" dirty="0" smtClean="0"/>
          </a:p>
          <a:p>
            <a:pPr algn="ctr"/>
            <a:endParaRPr lang="en-US" altLang="ja-JP" sz="2000" dirty="0"/>
          </a:p>
          <a:p>
            <a:pPr algn="ctr"/>
            <a:r>
              <a:rPr lang="ja-JP" altLang="en-US" sz="2000" dirty="0" smtClean="0"/>
              <a:t>社内ポリティックスにかかわる問題に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対処する必要がある</a:t>
            </a:r>
            <a:endParaRPr lang="en-US" altLang="ja-JP" sz="2000" dirty="0"/>
          </a:p>
        </p:txBody>
      </p:sp>
      <p:sp>
        <p:nvSpPr>
          <p:cNvPr id="11" name="角丸四角形 10"/>
          <p:cNvSpPr/>
          <p:nvPr/>
        </p:nvSpPr>
        <p:spPr>
          <a:xfrm>
            <a:off x="4644256" y="3284984"/>
            <a:ext cx="4392488" cy="1215135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②組織変革は、政治的な過程、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/>
              <a:t>パワー・</a:t>
            </a:r>
            <a:r>
              <a:rPr lang="ja-JP" altLang="en-US" sz="2400" dirty="0" smtClean="0"/>
              <a:t>バランスの</a:t>
            </a:r>
            <a:endParaRPr lang="en-US" altLang="ja-JP" sz="2400" dirty="0" smtClean="0"/>
          </a:p>
          <a:p>
            <a:pPr algn="ctr"/>
            <a:r>
              <a:rPr lang="ja-JP" altLang="en-US" sz="2400" dirty="0" smtClean="0"/>
              <a:t>変化の問題を伴う</a:t>
            </a:r>
            <a:endParaRPr kumimoji="1" lang="ja-JP" altLang="en-US" sz="2400" dirty="0"/>
          </a:p>
        </p:txBody>
      </p:sp>
      <p:sp>
        <p:nvSpPr>
          <p:cNvPr id="2" name="四角形吹き出し 1"/>
          <p:cNvSpPr/>
          <p:nvPr/>
        </p:nvSpPr>
        <p:spPr>
          <a:xfrm>
            <a:off x="1187624" y="1412777"/>
            <a:ext cx="6912768" cy="2853316"/>
          </a:xfrm>
          <a:prstGeom prst="wedgeRectCallout">
            <a:avLst>
              <a:gd name="adj1" fmla="val -47288"/>
              <a:gd name="adj2" fmla="val 10243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２：６：２の法則</a:t>
            </a:r>
            <a:endParaRPr kumimoji="1" lang="en-US" altLang="ja-JP" sz="4000" dirty="0" smtClean="0"/>
          </a:p>
          <a:p>
            <a:pPr algn="ctr"/>
            <a:r>
              <a:rPr kumimoji="1" lang="ja-JP" altLang="en-US" sz="3200" dirty="0" smtClean="0"/>
              <a:t>賛同：</a:t>
            </a:r>
            <a:r>
              <a:rPr kumimoji="1" lang="ja-JP" altLang="en-US" sz="3200" dirty="0" smtClean="0">
                <a:solidFill>
                  <a:srgbClr val="0070C0"/>
                </a:solidFill>
              </a:rPr>
              <a:t>様子見</a:t>
            </a:r>
            <a:r>
              <a:rPr kumimoji="1" lang="ja-JP" altLang="en-US" sz="3200" dirty="0" smtClean="0"/>
              <a:t>：抵抗</a:t>
            </a:r>
            <a:endParaRPr kumimoji="1" lang="en-US" altLang="ja-JP" sz="3200" dirty="0" smtClean="0"/>
          </a:p>
          <a:p>
            <a:pPr algn="ctr"/>
            <a:r>
              <a:rPr lang="ja-JP" altLang="en-US" sz="3200" dirty="0" smtClean="0"/>
              <a:t>様子見の心理への配慮</a:t>
            </a:r>
            <a:endParaRPr lang="en-US" altLang="ja-JP" sz="3200" dirty="0" smtClean="0"/>
          </a:p>
          <a:p>
            <a:pPr algn="ctr"/>
            <a:r>
              <a:rPr kumimoji="1" lang="ja-JP" altLang="en-US" sz="3200" dirty="0" smtClean="0"/>
              <a:t>（</a:t>
            </a:r>
            <a:r>
              <a:rPr kumimoji="1" lang="en-US" altLang="ja-JP" sz="3200" dirty="0" smtClean="0"/>
              <a:t>ex:</a:t>
            </a:r>
            <a:r>
              <a:rPr lang="ja-JP" altLang="en-US" sz="3200" dirty="0" smtClean="0"/>
              <a:t>意見を聞く</a:t>
            </a:r>
            <a:r>
              <a:rPr kumimoji="1" lang="ja-JP" altLang="en-US" sz="3200" dirty="0" smtClean="0"/>
              <a:t>）</a:t>
            </a:r>
            <a:endParaRPr kumimoji="1" lang="en-US" altLang="ja-JP" sz="3200" dirty="0" smtClean="0"/>
          </a:p>
          <a:p>
            <a:pPr algn="ctr"/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4186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1152128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２．個人、集団、組織レベルでの</a:t>
            </a:r>
            <a:endParaRPr kumimoji="1" lang="en-US" altLang="ja-JP" sz="3600" dirty="0" smtClean="0"/>
          </a:p>
          <a:p>
            <a:pPr algn="ctr"/>
            <a:r>
              <a:rPr kumimoji="1" lang="ja-JP" altLang="en-US" sz="3600" dirty="0" smtClean="0"/>
              <a:t>変革の阻害要因</a:t>
            </a:r>
            <a:endParaRPr kumimoji="1" lang="ja-JP" altLang="en-US" sz="3600" dirty="0"/>
          </a:p>
        </p:txBody>
      </p:sp>
      <p:sp>
        <p:nvSpPr>
          <p:cNvPr id="5" name="角丸四角形 4"/>
          <p:cNvSpPr/>
          <p:nvPr/>
        </p:nvSpPr>
        <p:spPr>
          <a:xfrm>
            <a:off x="115216" y="1708594"/>
            <a:ext cx="8913567" cy="157639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①個人レベル：</a:t>
            </a:r>
            <a:r>
              <a:rPr kumimoji="1" lang="ja-JP" altLang="en-US" dirty="0" smtClean="0">
                <a:solidFill>
                  <a:srgbClr val="FF0000"/>
                </a:solidFill>
              </a:rPr>
              <a:t>慣れ親しんだやり方</a:t>
            </a:r>
            <a:r>
              <a:rPr kumimoji="1" lang="ja-JP" altLang="en-US" dirty="0" smtClean="0"/>
              <a:t>を終焉させるのが心理的に難しい</a:t>
            </a:r>
            <a:endParaRPr kumimoji="1" lang="en-US" altLang="ja-JP" dirty="0" smtClean="0"/>
          </a:p>
          <a:p>
            <a:r>
              <a:rPr lang="ja-JP" altLang="en-US" dirty="0" smtClean="0"/>
              <a:t>②集団レベル：</a:t>
            </a:r>
            <a:r>
              <a:rPr lang="ja-JP" altLang="en-US" dirty="0" smtClean="0">
                <a:solidFill>
                  <a:srgbClr val="FF0000"/>
                </a:solidFill>
              </a:rPr>
              <a:t>団結心</a:t>
            </a:r>
            <a:r>
              <a:rPr lang="ja-JP" altLang="en-US" dirty="0" smtClean="0"/>
              <a:t>が強いと集団圧力のために自分ひとり違うことが言いづらい</a:t>
            </a:r>
            <a:endParaRPr lang="en-US" altLang="ja-JP" dirty="0" smtClean="0"/>
          </a:p>
          <a:p>
            <a:r>
              <a:rPr kumimoji="1" lang="ja-JP" altLang="en-US" dirty="0" smtClean="0"/>
              <a:t>③組織レベル：</a:t>
            </a:r>
            <a:r>
              <a:rPr kumimoji="1" lang="ja-JP" altLang="en-US" dirty="0" smtClean="0">
                <a:solidFill>
                  <a:srgbClr val="FF0000"/>
                </a:solidFill>
              </a:rPr>
              <a:t>伝統があり強い社風を持つ</a:t>
            </a:r>
            <a:r>
              <a:rPr kumimoji="1" lang="ja-JP" altLang="en-US" dirty="0" smtClean="0"/>
              <a:t>組織ほど、大半のひとが当然のことと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　　　　　確信している社内の常識が強固になっている</a:t>
            </a:r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395535" y="1268760"/>
            <a:ext cx="4176463" cy="450700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変革への抵抗が生じる理由</a:t>
            </a:r>
            <a:endParaRPr kumimoji="1" lang="ja-JP" altLang="en-US" sz="24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251520" y="3645024"/>
            <a:ext cx="8777263" cy="792088"/>
          </a:xfrm>
          <a:prstGeom prst="wedgeRoundRectCallout">
            <a:avLst>
              <a:gd name="adj1" fmla="val -22115"/>
              <a:gd name="adj2" fmla="val -84910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３つの阻害要因は、うまくいっている場合には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すべて美徳・強み</a:t>
            </a:r>
            <a:endParaRPr kumimoji="1" lang="ja-JP" altLang="en-US" sz="2400" dirty="0"/>
          </a:p>
        </p:txBody>
      </p:sp>
      <p:sp>
        <p:nvSpPr>
          <p:cNvPr id="8" name="角丸四角形 7"/>
          <p:cNvSpPr/>
          <p:nvPr/>
        </p:nvSpPr>
        <p:spPr>
          <a:xfrm>
            <a:off x="251520" y="4869160"/>
            <a:ext cx="8777263" cy="1656184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変革の方向付けをデザインする段階に、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>
                <a:solidFill>
                  <a:srgbClr val="C00000"/>
                </a:solidFill>
              </a:rPr>
              <a:t>変革の結果大きな影響を被るひと</a:t>
            </a:r>
            <a:r>
              <a:rPr kumimoji="1" lang="ja-JP" altLang="en-US" sz="2800" dirty="0" smtClean="0"/>
              <a:t>を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/>
              <a:t>個人的</a:t>
            </a:r>
            <a:r>
              <a:rPr lang="ja-JP" altLang="en-US" sz="2800" dirty="0" smtClean="0"/>
              <a:t>に・グループとして参加させるのがよい</a:t>
            </a:r>
            <a:endParaRPr kumimoji="1" lang="ja-JP" altLang="en-US" sz="2800" dirty="0"/>
          </a:p>
        </p:txBody>
      </p:sp>
      <p:sp>
        <p:nvSpPr>
          <p:cNvPr id="2" name="四角形吹き出し 1"/>
          <p:cNvSpPr/>
          <p:nvPr/>
        </p:nvSpPr>
        <p:spPr>
          <a:xfrm>
            <a:off x="1115616" y="1494110"/>
            <a:ext cx="7416824" cy="3519066"/>
          </a:xfrm>
          <a:prstGeom prst="wedgeRectCallo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変革の結果大きな影響を被る人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＝損する人＝抵抗勢力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 smtClean="0"/>
              <a:t>「変革チームの人」と見られるとかかわろうとする。</a:t>
            </a:r>
            <a:endParaRPr lang="en-US" altLang="ja-JP" sz="2400" dirty="0" smtClean="0"/>
          </a:p>
          <a:p>
            <a:pPr algn="ctr"/>
            <a:r>
              <a:rPr kumimoji="1" lang="ja-JP" altLang="en-US" sz="2400" dirty="0"/>
              <a:t>犠牲を払って</a:t>
            </a:r>
            <a:r>
              <a:rPr kumimoji="1" lang="ja-JP" altLang="en-US" sz="2400" dirty="0" smtClean="0"/>
              <a:t>いる</a:t>
            </a:r>
            <a:r>
              <a:rPr kumimoji="1" lang="ja-JP" altLang="en-US" sz="2400" dirty="0"/>
              <a:t>ほう</a:t>
            </a:r>
            <a:r>
              <a:rPr kumimoji="1" lang="ja-JP" altLang="en-US" sz="2400" dirty="0" smtClean="0"/>
              <a:t>が、無駄にしたくないので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コミットしやすい</a:t>
            </a:r>
            <a:endParaRPr kumimoji="1" lang="en-US" altLang="ja-JP" sz="2400" dirty="0" smtClean="0"/>
          </a:p>
          <a:p>
            <a:pPr algn="ctr"/>
            <a:endParaRPr lang="en-US" altLang="ja-JP" sz="2400" dirty="0"/>
          </a:p>
          <a:p>
            <a:pPr algn="ctr"/>
            <a:r>
              <a:rPr kumimoji="1" lang="en-US" altLang="ja-JP" sz="2400" dirty="0" smtClean="0"/>
              <a:t>『</a:t>
            </a:r>
            <a:r>
              <a:rPr kumimoji="1" lang="ja-JP" altLang="en-US" sz="2400" dirty="0" smtClean="0"/>
              <a:t>影響力の武器</a:t>
            </a:r>
            <a:r>
              <a:rPr kumimoji="1" lang="en-US" altLang="ja-JP" sz="2400" dirty="0" smtClean="0"/>
              <a:t>』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4721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1152128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３．組織変革プロジェクトの</a:t>
            </a:r>
            <a:endParaRPr kumimoji="1" lang="en-US" altLang="ja-JP" sz="3600" dirty="0" smtClean="0"/>
          </a:p>
          <a:p>
            <a:pPr algn="ctr"/>
            <a:r>
              <a:rPr kumimoji="1" lang="ja-JP" altLang="en-US" sz="3600" dirty="0" smtClean="0"/>
              <a:t>各段階における障害物</a:t>
            </a:r>
            <a:endParaRPr kumimoji="1" lang="ja-JP" altLang="en-US" sz="3600" dirty="0"/>
          </a:p>
        </p:txBody>
      </p:sp>
      <p:sp>
        <p:nvSpPr>
          <p:cNvPr id="5" name="角丸四角形 4"/>
          <p:cNvSpPr/>
          <p:nvPr/>
        </p:nvSpPr>
        <p:spPr>
          <a:xfrm>
            <a:off x="179512" y="1340768"/>
            <a:ext cx="8784976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促進要因の強化より障害物を除去する方が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はるかに手を付けやすいことがある</a:t>
            </a:r>
            <a:endParaRPr kumimoji="1" lang="ja-JP" altLang="en-US" sz="2400" dirty="0"/>
          </a:p>
        </p:txBody>
      </p:sp>
      <p:sp>
        <p:nvSpPr>
          <p:cNvPr id="6" name="正方形/長方形 5"/>
          <p:cNvSpPr/>
          <p:nvPr/>
        </p:nvSpPr>
        <p:spPr>
          <a:xfrm>
            <a:off x="179512" y="2420888"/>
            <a:ext cx="6840760" cy="28083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000" b="1" dirty="0" smtClean="0"/>
              <a:t>変革の障害物（組織変革が失敗に終わる理由）</a:t>
            </a:r>
            <a:endParaRPr kumimoji="1" lang="en-US" altLang="ja-JP" sz="2000" b="1" dirty="0" smtClean="0"/>
          </a:p>
          <a:p>
            <a:r>
              <a:rPr lang="ja-JP" altLang="en-US" dirty="0">
                <a:solidFill>
                  <a:srgbClr val="00B050"/>
                </a:solidFill>
              </a:rPr>
              <a:t>１</a:t>
            </a:r>
            <a:r>
              <a:rPr lang="ja-JP" altLang="en-US" dirty="0" smtClean="0">
                <a:solidFill>
                  <a:srgbClr val="00B050"/>
                </a:solidFill>
              </a:rPr>
              <a:t>．</a:t>
            </a:r>
            <a:r>
              <a:rPr lang="ja-JP" altLang="en-US" dirty="0" smtClean="0"/>
              <a:t>現状満足を容認する：うぬぼれて十分な危機感がない</a:t>
            </a:r>
            <a:endParaRPr lang="en-US" altLang="ja-JP" dirty="0" smtClean="0"/>
          </a:p>
          <a:p>
            <a:r>
              <a:rPr kumimoji="1" lang="ja-JP" altLang="en-US" dirty="0">
                <a:solidFill>
                  <a:srgbClr val="00B050"/>
                </a:solidFill>
              </a:rPr>
              <a:t>２</a:t>
            </a:r>
            <a:r>
              <a:rPr kumimoji="1" lang="ja-JP" altLang="en-US" dirty="0" smtClean="0">
                <a:solidFill>
                  <a:srgbClr val="00B050"/>
                </a:solidFill>
              </a:rPr>
              <a:t>．</a:t>
            </a:r>
            <a:r>
              <a:rPr kumimoji="1" lang="ja-JP" altLang="en-US" dirty="0" smtClean="0"/>
              <a:t>変革を導くのに必要な強力な連帯や結託を築くことを怠る</a:t>
            </a:r>
            <a:endParaRPr kumimoji="1" lang="en-US" altLang="ja-JP" dirty="0" smtClean="0"/>
          </a:p>
          <a:p>
            <a:r>
              <a:rPr lang="ja-JP" altLang="en-US" dirty="0">
                <a:solidFill>
                  <a:srgbClr val="00B050"/>
                </a:solidFill>
              </a:rPr>
              <a:t>３</a:t>
            </a:r>
            <a:r>
              <a:rPr lang="ja-JP" altLang="en-US" dirty="0" smtClean="0">
                <a:solidFill>
                  <a:srgbClr val="00B050"/>
                </a:solidFill>
              </a:rPr>
              <a:t>．</a:t>
            </a:r>
            <a:r>
              <a:rPr lang="ja-JP" altLang="en-US" dirty="0" smtClean="0"/>
              <a:t>ビジョンの力を過小評価する</a:t>
            </a:r>
            <a:endParaRPr lang="en-US" altLang="ja-JP" dirty="0" smtClean="0"/>
          </a:p>
          <a:p>
            <a:r>
              <a:rPr kumimoji="1" lang="ja-JP" altLang="en-US" dirty="0" smtClean="0">
                <a:solidFill>
                  <a:srgbClr val="00B050"/>
                </a:solidFill>
              </a:rPr>
              <a:t>４．</a:t>
            </a:r>
            <a:r>
              <a:rPr kumimoji="1" lang="ja-JP" altLang="en-US" dirty="0" smtClean="0"/>
              <a:t>従業員にビジョンを十分にコミュニケートしない</a:t>
            </a:r>
            <a:endParaRPr kumimoji="1" lang="en-US" altLang="ja-JP" dirty="0" smtClean="0"/>
          </a:p>
          <a:p>
            <a:r>
              <a:rPr lang="ja-JP" altLang="en-US" dirty="0">
                <a:solidFill>
                  <a:srgbClr val="FFC000"/>
                </a:solidFill>
              </a:rPr>
              <a:t>５</a:t>
            </a:r>
            <a:r>
              <a:rPr lang="ja-JP" altLang="en-US" dirty="0" smtClean="0">
                <a:solidFill>
                  <a:srgbClr val="FFC000"/>
                </a:solidFill>
              </a:rPr>
              <a:t>．</a:t>
            </a:r>
            <a:r>
              <a:rPr lang="ja-JP" altLang="en-US" dirty="0" smtClean="0"/>
              <a:t>新しいビジョンに立ちはだかる障害の発生を放置してしまう</a:t>
            </a:r>
            <a:endParaRPr lang="en-US" altLang="ja-JP" dirty="0" smtClean="0"/>
          </a:p>
          <a:p>
            <a:r>
              <a:rPr kumimoji="1" lang="ja-JP" altLang="en-US" dirty="0">
                <a:solidFill>
                  <a:srgbClr val="FFC000"/>
                </a:solidFill>
              </a:rPr>
              <a:t>６</a:t>
            </a:r>
            <a:r>
              <a:rPr kumimoji="1" lang="ja-JP" altLang="en-US" dirty="0" smtClean="0">
                <a:solidFill>
                  <a:srgbClr val="FFC000"/>
                </a:solidFill>
              </a:rPr>
              <a:t>．</a:t>
            </a:r>
            <a:r>
              <a:rPr kumimoji="1" lang="ja-JP" altLang="en-US" dirty="0" smtClean="0"/>
              <a:t>区切りごとに短期的な成果や進捗を確認することを怠る</a:t>
            </a:r>
            <a:endParaRPr kumimoji="1" lang="en-US" altLang="ja-JP" dirty="0" smtClean="0"/>
          </a:p>
          <a:p>
            <a:r>
              <a:rPr lang="ja-JP" altLang="en-US" dirty="0">
                <a:solidFill>
                  <a:srgbClr val="FFC000"/>
                </a:solidFill>
              </a:rPr>
              <a:t>７</a:t>
            </a:r>
            <a:r>
              <a:rPr lang="ja-JP" altLang="en-US" dirty="0" smtClean="0">
                <a:solidFill>
                  <a:srgbClr val="FFC000"/>
                </a:solidFill>
              </a:rPr>
              <a:t>．</a:t>
            </a:r>
            <a:r>
              <a:rPr lang="ja-JP" altLang="en-US" dirty="0" smtClean="0"/>
              <a:t>あまりに早急に勝利を宣言する</a:t>
            </a:r>
            <a:endParaRPr lang="en-US" altLang="ja-JP" dirty="0" smtClean="0"/>
          </a:p>
          <a:p>
            <a:r>
              <a:rPr kumimoji="1" lang="ja-JP" altLang="en-US" dirty="0">
                <a:solidFill>
                  <a:srgbClr val="0070C0"/>
                </a:solidFill>
              </a:rPr>
              <a:t>８</a:t>
            </a:r>
            <a:r>
              <a:rPr kumimoji="1" lang="ja-JP" altLang="en-US" dirty="0" smtClean="0">
                <a:solidFill>
                  <a:srgbClr val="0070C0"/>
                </a:solidFill>
              </a:rPr>
              <a:t>．</a:t>
            </a:r>
            <a:r>
              <a:rPr kumimoji="1" lang="ja-JP" altLang="en-US" dirty="0" smtClean="0"/>
              <a:t>変革を企業文化にしっかりと定着させる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kumimoji="1" lang="ja-JP" altLang="en-US" dirty="0" smtClean="0"/>
              <a:t>（錨を下ろす）ことを怠る</a:t>
            </a:r>
            <a:endParaRPr kumimoji="1" lang="ja-JP" altLang="en-US" dirty="0"/>
          </a:p>
        </p:txBody>
      </p:sp>
      <p:sp>
        <p:nvSpPr>
          <p:cNvPr id="8" name="四角形吹き出し 7"/>
          <p:cNvSpPr/>
          <p:nvPr/>
        </p:nvSpPr>
        <p:spPr>
          <a:xfrm>
            <a:off x="7164288" y="2420888"/>
            <a:ext cx="1800200" cy="1152128"/>
          </a:xfrm>
          <a:prstGeom prst="wedgeRectCallout">
            <a:avLst>
              <a:gd name="adj1" fmla="val -68502"/>
              <a:gd name="adj2" fmla="val 144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解凍</a:t>
            </a:r>
            <a:endParaRPr kumimoji="1" lang="ja-JP" altLang="en-US" dirty="0"/>
          </a:p>
        </p:txBody>
      </p:sp>
      <p:sp>
        <p:nvSpPr>
          <p:cNvPr id="9" name="四角形吹き出し 8"/>
          <p:cNvSpPr/>
          <p:nvPr/>
        </p:nvSpPr>
        <p:spPr>
          <a:xfrm>
            <a:off x="7164288" y="3825044"/>
            <a:ext cx="1800200" cy="828092"/>
          </a:xfrm>
          <a:prstGeom prst="wedgeRectCallout">
            <a:avLst>
              <a:gd name="adj1" fmla="val -73190"/>
              <a:gd name="adj2" fmla="val 643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変化</a:t>
            </a:r>
            <a:endParaRPr kumimoji="1" lang="ja-JP" altLang="en-US" dirty="0"/>
          </a:p>
        </p:txBody>
      </p:sp>
      <p:sp>
        <p:nvSpPr>
          <p:cNvPr id="11" name="四角形吹き出し 10"/>
          <p:cNvSpPr/>
          <p:nvPr/>
        </p:nvSpPr>
        <p:spPr>
          <a:xfrm>
            <a:off x="7164288" y="4797152"/>
            <a:ext cx="1800200" cy="432048"/>
          </a:xfrm>
          <a:prstGeom prst="wedgeRectCallout">
            <a:avLst>
              <a:gd name="adj1" fmla="val -75535"/>
              <a:gd name="adj2" fmla="val -1564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再凍結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179512" y="5589240"/>
            <a:ext cx="8784976" cy="1080120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障害はこの順におこるとは限らない</a:t>
            </a:r>
            <a:endParaRPr lang="en-US" altLang="ja-JP" sz="2400" dirty="0" smtClean="0"/>
          </a:p>
          <a:p>
            <a:pPr algn="ctr"/>
            <a:r>
              <a:rPr kumimoji="1" lang="ja-JP" altLang="en-US" sz="2400" dirty="0" smtClean="0"/>
              <a:t>変革の促進要因は、それらの阻害要因ほど明瞭ではない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5097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1152128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４．リーダーシップの規範と</a:t>
            </a:r>
            <a:endParaRPr kumimoji="1" lang="en-US" altLang="ja-JP" sz="3600" dirty="0" smtClean="0"/>
          </a:p>
          <a:p>
            <a:pPr algn="ctr"/>
            <a:r>
              <a:rPr kumimoji="1" lang="ja-JP" altLang="en-US" sz="3600" dirty="0" smtClean="0"/>
              <a:t>変革型ミドルの登場</a:t>
            </a:r>
            <a:endParaRPr kumimoji="1" lang="ja-JP" altLang="en-US" sz="3600" dirty="0"/>
          </a:p>
        </p:txBody>
      </p:sp>
      <p:sp>
        <p:nvSpPr>
          <p:cNvPr id="5" name="角丸四角形 4"/>
          <p:cNvSpPr/>
          <p:nvPr/>
        </p:nvSpPr>
        <p:spPr>
          <a:xfrm>
            <a:off x="179512" y="1340768"/>
            <a:ext cx="8712968" cy="15121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＊制度的</a:t>
            </a:r>
            <a:r>
              <a:rPr kumimoji="1" lang="ja-JP" altLang="en-US" sz="2400" dirty="0" smtClean="0"/>
              <a:t>リーダーシップの役割は</a:t>
            </a:r>
            <a:r>
              <a:rPr kumimoji="1" lang="ja-JP" altLang="en-US" sz="2400" dirty="0" smtClean="0"/>
              <a:t>、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トップマネジメント</a:t>
            </a:r>
            <a:r>
              <a:rPr kumimoji="1" lang="ja-JP" altLang="en-US" sz="2400" dirty="0" smtClean="0"/>
              <a:t>の独擅場ではない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＊変化</a:t>
            </a:r>
            <a:r>
              <a:rPr kumimoji="1" lang="ja-JP" altLang="en-US" sz="2400" dirty="0" smtClean="0"/>
              <a:t>を現場で肌で感じて</a:t>
            </a:r>
            <a:r>
              <a:rPr kumimoji="1" lang="ja-JP" altLang="en-US" sz="2400" dirty="0" smtClean="0"/>
              <a:t>いる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ミドル</a:t>
            </a:r>
            <a:r>
              <a:rPr kumimoji="1" lang="ja-JP" altLang="en-US" sz="2400" dirty="0" smtClean="0"/>
              <a:t>の役割を軽視してはいけない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323528" y="3212976"/>
            <a:ext cx="1512168" cy="864096"/>
          </a:xfrm>
          <a:prstGeom prst="round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トップ</a:t>
            </a:r>
            <a:endParaRPr kumimoji="1" lang="ja-JP" altLang="en-US" sz="2400" dirty="0"/>
          </a:p>
        </p:txBody>
      </p:sp>
      <p:sp>
        <p:nvSpPr>
          <p:cNvPr id="7" name="角丸四角形 6"/>
          <p:cNvSpPr/>
          <p:nvPr/>
        </p:nvSpPr>
        <p:spPr>
          <a:xfrm>
            <a:off x="7380312" y="3212976"/>
            <a:ext cx="1512168" cy="864096"/>
          </a:xfrm>
          <a:prstGeom prst="round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ミドル</a:t>
            </a:r>
            <a:endParaRPr kumimoji="1" lang="ja-JP" altLang="en-US" sz="2400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979712" y="3429000"/>
            <a:ext cx="52565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>
            <a:off x="1979712" y="3825044"/>
            <a:ext cx="52565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247956" y="3028310"/>
            <a:ext cx="5276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/>
              <a:t>元気づけ、勇気づける（エンパワーメント）</a:t>
            </a:r>
            <a:endParaRPr kumimoji="1" lang="ja-JP" altLang="en-US" sz="2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53736" y="3892824"/>
            <a:ext cx="3308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積極的に支援を求める</a:t>
            </a:r>
            <a:endParaRPr kumimoji="1" lang="ja-JP" altLang="en-US" sz="2000" dirty="0"/>
          </a:p>
        </p:txBody>
      </p:sp>
      <p:sp>
        <p:nvSpPr>
          <p:cNvPr id="18" name="角丸四角形 17"/>
          <p:cNvSpPr/>
          <p:nvPr/>
        </p:nvSpPr>
        <p:spPr>
          <a:xfrm>
            <a:off x="467544" y="5013176"/>
            <a:ext cx="8208912" cy="1440160"/>
          </a:xfrm>
          <a:prstGeom prst="round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リーダーシップの規範を把握すべき。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/>
              <a:t>リーダーシップの</a:t>
            </a:r>
            <a:r>
              <a:rPr lang="ja-JP" altLang="en-US" sz="2800" dirty="0" smtClean="0"/>
              <a:t>規範を創出するのは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トップの制度的リーダーシップの一部</a:t>
            </a:r>
            <a:endParaRPr kumimoji="1" lang="ja-JP" altLang="en-US" sz="2800" dirty="0"/>
          </a:p>
        </p:txBody>
      </p:sp>
      <p:sp>
        <p:nvSpPr>
          <p:cNvPr id="2" name="四角形吹き出し 1"/>
          <p:cNvSpPr/>
          <p:nvPr/>
        </p:nvSpPr>
        <p:spPr>
          <a:xfrm>
            <a:off x="827584" y="4292934"/>
            <a:ext cx="7560840" cy="2160402"/>
          </a:xfrm>
          <a:prstGeom prst="wedgeRectCallout">
            <a:avLst>
              <a:gd name="adj1" fmla="val 40567"/>
              <a:gd name="adj2" fmla="val -651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ミドルがリーダーシップをとる？？</a:t>
            </a:r>
            <a:endParaRPr kumimoji="1" lang="en-US" altLang="ja-JP" sz="2400" dirty="0" smtClean="0"/>
          </a:p>
          <a:p>
            <a:pPr algn="ctr"/>
            <a:endParaRPr kumimoji="1" lang="en-US" altLang="ja-JP" sz="2400" dirty="0" smtClean="0"/>
          </a:p>
          <a:p>
            <a:pPr algn="ctr"/>
            <a:r>
              <a:rPr lang="ja-JP" altLang="en-US" sz="2400" dirty="0"/>
              <a:t>ミドルの</a:t>
            </a:r>
            <a:r>
              <a:rPr lang="ja-JP" altLang="en-US" sz="2400" dirty="0" smtClean="0"/>
              <a:t>ほうが全体を見ている</a:t>
            </a:r>
            <a:endParaRPr lang="en-US" altLang="ja-JP" sz="2400" dirty="0" smtClean="0"/>
          </a:p>
          <a:p>
            <a:pPr algn="ctr"/>
            <a:r>
              <a:rPr lang="ja-JP" altLang="en-US" sz="2400" dirty="0"/>
              <a:t>実行する</a:t>
            </a:r>
            <a:r>
              <a:rPr lang="ja-JP" altLang="en-US" sz="2400" dirty="0" smtClean="0"/>
              <a:t>のもミドル</a:t>
            </a:r>
            <a:endParaRPr lang="en-US" altLang="ja-JP" sz="2400" dirty="0" smtClean="0"/>
          </a:p>
          <a:p>
            <a:pPr algn="ctr"/>
            <a:r>
              <a:rPr lang="ja-JP" altLang="en-US" sz="2400" dirty="0"/>
              <a:t>→</a:t>
            </a:r>
            <a:r>
              <a:rPr lang="ja-JP" altLang="en-US" sz="2400" dirty="0" smtClean="0"/>
              <a:t>変革を起こしやすい</a:t>
            </a:r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286832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6" grpId="0"/>
      <p:bldP spid="17" grpId="0"/>
      <p:bldP spid="18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670931" y="2967335"/>
            <a:ext cx="7802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ありがとうございました</a:t>
            </a:r>
            <a:endParaRPr lang="ja-JP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435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疑問点・議論したいこと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・</a:t>
            </a:r>
            <a:r>
              <a:rPr kumimoji="1" lang="ja-JP" altLang="en-US" dirty="0" err="1" smtClean="0"/>
              <a:t>ｐ</a:t>
            </a:r>
            <a:r>
              <a:rPr kumimoji="1" lang="en-US" altLang="ja-JP" dirty="0" smtClean="0"/>
              <a:t>179</a:t>
            </a:r>
            <a:r>
              <a:rPr kumimoji="1" lang="ja-JP" altLang="en-US" dirty="0" smtClean="0"/>
              <a:t>「組織の促進要因を強化するより～」とか</a:t>
            </a:r>
            <a:r>
              <a:rPr kumimoji="1" lang="ja-JP" altLang="en-US" dirty="0" err="1" smtClean="0"/>
              <a:t>ｐ</a:t>
            </a:r>
            <a:r>
              <a:rPr kumimoji="1" lang="en-US" altLang="ja-JP" dirty="0" smtClean="0"/>
              <a:t>182</a:t>
            </a:r>
            <a:r>
              <a:rPr kumimoji="1" lang="ja-JP" altLang="en-US" smtClean="0"/>
              <a:t>「変革の促進要因は、それほど～」って本当なのか？？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837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ユーザー定義 1">
      <a:majorFont>
        <a:latin typeface="Calibri"/>
        <a:ea typeface="メイリオ"/>
        <a:cs typeface=""/>
      </a:majorFont>
      <a:minorFont>
        <a:latin typeface="Calibr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741</Words>
  <Application>Microsoft Office PowerPoint</Application>
  <PresentationFormat>画面に合わせる (4:3)</PresentationFormat>
  <Paragraphs>113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​​テーマ</vt:lpstr>
      <vt:lpstr>第8章  経営組織の動態化 組織変革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疑問点・議論したいこと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第8章  経営組織の動態化 組織変革</dc:title>
  <dc:creator>FJ-USER</dc:creator>
  <cp:lastModifiedBy>userX1</cp:lastModifiedBy>
  <cp:revision>15</cp:revision>
  <dcterms:created xsi:type="dcterms:W3CDTF">2014-06-29T05:34:50Z</dcterms:created>
  <dcterms:modified xsi:type="dcterms:W3CDTF">2014-07-10T03:34:48Z</dcterms:modified>
</cp:coreProperties>
</file>