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4" r:id="rId2"/>
    <p:sldId id="257" r:id="rId3"/>
    <p:sldId id="258" r:id="rId4"/>
    <p:sldId id="259" r:id="rId5"/>
    <p:sldId id="273" r:id="rId6"/>
    <p:sldId id="260" r:id="rId7"/>
    <p:sldId id="265" r:id="rId8"/>
    <p:sldId id="266" r:id="rId9"/>
    <p:sldId id="267" r:id="rId10"/>
    <p:sldId id="268" r:id="rId11"/>
    <p:sldId id="269" r:id="rId12"/>
    <p:sldId id="261" r:id="rId13"/>
    <p:sldId id="270" r:id="rId14"/>
    <p:sldId id="271" r:id="rId15"/>
    <p:sldId id="272" r:id="rId16"/>
    <p:sldId id="262" r:id="rId17"/>
    <p:sldId id="279" r:id="rId18"/>
    <p:sldId id="280" r:id="rId19"/>
    <p:sldId id="276" r:id="rId20"/>
    <p:sldId id="277" r:id="rId21"/>
    <p:sldId id="278" r:id="rId22"/>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94" autoAdjust="0"/>
    <p:restoredTop sz="94604" autoAdjust="0"/>
  </p:normalViewPr>
  <p:slideViewPr>
    <p:cSldViewPr>
      <p:cViewPr varScale="1">
        <p:scale>
          <a:sx n="69" d="100"/>
          <a:sy n="69" d="100"/>
        </p:scale>
        <p:origin x="-1428"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42F53D9-4036-4540-A473-75274B062240}" type="datetimeFigureOut">
              <a:rPr kumimoji="1" lang="ja-JP" altLang="en-US" smtClean="0"/>
              <a:t>2014/7/11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40AB58A-2D4E-4192-9C7F-EF1DEEAB749A}" type="slidenum">
              <a:rPr kumimoji="1" lang="ja-JP" altLang="en-US" smtClean="0"/>
              <a:t>‹#›</a:t>
            </a:fld>
            <a:endParaRPr kumimoji="1" lang="ja-JP" altLang="en-US"/>
          </a:p>
        </p:txBody>
      </p:sp>
    </p:spTree>
    <p:extLst>
      <p:ext uri="{BB962C8B-B14F-4D97-AF65-F5344CB8AC3E}">
        <p14:creationId xmlns:p14="http://schemas.microsoft.com/office/powerpoint/2010/main" val="20153615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42F53D9-4036-4540-A473-75274B062240}" type="datetimeFigureOut">
              <a:rPr kumimoji="1" lang="ja-JP" altLang="en-US" smtClean="0"/>
              <a:t>2014/7/11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40AB58A-2D4E-4192-9C7F-EF1DEEAB749A}" type="slidenum">
              <a:rPr kumimoji="1" lang="ja-JP" altLang="en-US" smtClean="0"/>
              <a:t>‹#›</a:t>
            </a:fld>
            <a:endParaRPr kumimoji="1" lang="ja-JP" altLang="en-US"/>
          </a:p>
        </p:txBody>
      </p:sp>
    </p:spTree>
    <p:extLst>
      <p:ext uri="{BB962C8B-B14F-4D97-AF65-F5344CB8AC3E}">
        <p14:creationId xmlns:p14="http://schemas.microsoft.com/office/powerpoint/2010/main" val="4887985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42F53D9-4036-4540-A473-75274B062240}" type="datetimeFigureOut">
              <a:rPr kumimoji="1" lang="ja-JP" altLang="en-US" smtClean="0"/>
              <a:t>2014/7/11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40AB58A-2D4E-4192-9C7F-EF1DEEAB749A}" type="slidenum">
              <a:rPr kumimoji="1" lang="ja-JP" altLang="en-US" smtClean="0"/>
              <a:t>‹#›</a:t>
            </a:fld>
            <a:endParaRPr kumimoji="1" lang="ja-JP" altLang="en-US"/>
          </a:p>
        </p:txBody>
      </p:sp>
    </p:spTree>
    <p:extLst>
      <p:ext uri="{BB962C8B-B14F-4D97-AF65-F5344CB8AC3E}">
        <p14:creationId xmlns:p14="http://schemas.microsoft.com/office/powerpoint/2010/main" val="16765604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42F53D9-4036-4540-A473-75274B062240}" type="datetimeFigureOut">
              <a:rPr kumimoji="1" lang="ja-JP" altLang="en-US" smtClean="0"/>
              <a:t>2014/7/11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40AB58A-2D4E-4192-9C7F-EF1DEEAB749A}" type="slidenum">
              <a:rPr kumimoji="1" lang="ja-JP" altLang="en-US" smtClean="0"/>
              <a:t>‹#›</a:t>
            </a:fld>
            <a:endParaRPr kumimoji="1" lang="ja-JP" altLang="en-US"/>
          </a:p>
        </p:txBody>
      </p:sp>
    </p:spTree>
    <p:extLst>
      <p:ext uri="{BB962C8B-B14F-4D97-AF65-F5344CB8AC3E}">
        <p14:creationId xmlns:p14="http://schemas.microsoft.com/office/powerpoint/2010/main" val="5187696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42F53D9-4036-4540-A473-75274B062240}" type="datetimeFigureOut">
              <a:rPr kumimoji="1" lang="ja-JP" altLang="en-US" smtClean="0"/>
              <a:t>2014/7/11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40AB58A-2D4E-4192-9C7F-EF1DEEAB749A}" type="slidenum">
              <a:rPr kumimoji="1" lang="ja-JP" altLang="en-US" smtClean="0"/>
              <a:t>‹#›</a:t>
            </a:fld>
            <a:endParaRPr kumimoji="1" lang="ja-JP" altLang="en-US"/>
          </a:p>
        </p:txBody>
      </p:sp>
    </p:spTree>
    <p:extLst>
      <p:ext uri="{BB962C8B-B14F-4D97-AF65-F5344CB8AC3E}">
        <p14:creationId xmlns:p14="http://schemas.microsoft.com/office/powerpoint/2010/main" val="7976152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42F53D9-4036-4540-A473-75274B062240}" type="datetimeFigureOut">
              <a:rPr kumimoji="1" lang="ja-JP" altLang="en-US" smtClean="0"/>
              <a:t>2014/7/11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40AB58A-2D4E-4192-9C7F-EF1DEEAB749A}" type="slidenum">
              <a:rPr kumimoji="1" lang="ja-JP" altLang="en-US" smtClean="0"/>
              <a:t>‹#›</a:t>
            </a:fld>
            <a:endParaRPr kumimoji="1" lang="ja-JP" altLang="en-US"/>
          </a:p>
        </p:txBody>
      </p:sp>
    </p:spTree>
    <p:extLst>
      <p:ext uri="{BB962C8B-B14F-4D97-AF65-F5344CB8AC3E}">
        <p14:creationId xmlns:p14="http://schemas.microsoft.com/office/powerpoint/2010/main" val="38146728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42F53D9-4036-4540-A473-75274B062240}" type="datetimeFigureOut">
              <a:rPr kumimoji="1" lang="ja-JP" altLang="en-US" smtClean="0"/>
              <a:t>2014/7/11</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940AB58A-2D4E-4192-9C7F-EF1DEEAB749A}" type="slidenum">
              <a:rPr kumimoji="1" lang="ja-JP" altLang="en-US" smtClean="0"/>
              <a:t>‹#›</a:t>
            </a:fld>
            <a:endParaRPr kumimoji="1" lang="ja-JP" altLang="en-US"/>
          </a:p>
        </p:txBody>
      </p:sp>
    </p:spTree>
    <p:extLst>
      <p:ext uri="{BB962C8B-B14F-4D97-AF65-F5344CB8AC3E}">
        <p14:creationId xmlns:p14="http://schemas.microsoft.com/office/powerpoint/2010/main" val="2434109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42F53D9-4036-4540-A473-75274B062240}" type="datetimeFigureOut">
              <a:rPr kumimoji="1" lang="ja-JP" altLang="en-US" smtClean="0"/>
              <a:t>2014/7/11</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940AB58A-2D4E-4192-9C7F-EF1DEEAB749A}" type="slidenum">
              <a:rPr kumimoji="1" lang="ja-JP" altLang="en-US" smtClean="0"/>
              <a:t>‹#›</a:t>
            </a:fld>
            <a:endParaRPr kumimoji="1" lang="ja-JP" altLang="en-US"/>
          </a:p>
        </p:txBody>
      </p:sp>
    </p:spTree>
    <p:extLst>
      <p:ext uri="{BB962C8B-B14F-4D97-AF65-F5344CB8AC3E}">
        <p14:creationId xmlns:p14="http://schemas.microsoft.com/office/powerpoint/2010/main" val="2320927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42F53D9-4036-4540-A473-75274B062240}" type="datetimeFigureOut">
              <a:rPr kumimoji="1" lang="ja-JP" altLang="en-US" smtClean="0"/>
              <a:t>2014/7/11</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940AB58A-2D4E-4192-9C7F-EF1DEEAB749A}" type="slidenum">
              <a:rPr kumimoji="1" lang="ja-JP" altLang="en-US" smtClean="0"/>
              <a:t>‹#›</a:t>
            </a:fld>
            <a:endParaRPr kumimoji="1" lang="ja-JP" altLang="en-US"/>
          </a:p>
        </p:txBody>
      </p:sp>
    </p:spTree>
    <p:extLst>
      <p:ext uri="{BB962C8B-B14F-4D97-AF65-F5344CB8AC3E}">
        <p14:creationId xmlns:p14="http://schemas.microsoft.com/office/powerpoint/2010/main" val="3040500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42F53D9-4036-4540-A473-75274B062240}" type="datetimeFigureOut">
              <a:rPr kumimoji="1" lang="ja-JP" altLang="en-US" smtClean="0"/>
              <a:t>2014/7/11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40AB58A-2D4E-4192-9C7F-EF1DEEAB749A}" type="slidenum">
              <a:rPr kumimoji="1" lang="ja-JP" altLang="en-US" smtClean="0"/>
              <a:t>‹#›</a:t>
            </a:fld>
            <a:endParaRPr kumimoji="1" lang="ja-JP" altLang="en-US"/>
          </a:p>
        </p:txBody>
      </p:sp>
    </p:spTree>
    <p:extLst>
      <p:ext uri="{BB962C8B-B14F-4D97-AF65-F5344CB8AC3E}">
        <p14:creationId xmlns:p14="http://schemas.microsoft.com/office/powerpoint/2010/main" val="31127946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42F53D9-4036-4540-A473-75274B062240}" type="datetimeFigureOut">
              <a:rPr kumimoji="1" lang="ja-JP" altLang="en-US" smtClean="0"/>
              <a:t>2014/7/11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40AB58A-2D4E-4192-9C7F-EF1DEEAB749A}" type="slidenum">
              <a:rPr kumimoji="1" lang="ja-JP" altLang="en-US" smtClean="0"/>
              <a:t>‹#›</a:t>
            </a:fld>
            <a:endParaRPr kumimoji="1" lang="ja-JP" altLang="en-US"/>
          </a:p>
        </p:txBody>
      </p:sp>
    </p:spTree>
    <p:extLst>
      <p:ext uri="{BB962C8B-B14F-4D97-AF65-F5344CB8AC3E}">
        <p14:creationId xmlns:p14="http://schemas.microsoft.com/office/powerpoint/2010/main" val="15485099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blackWhite">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2F53D9-4036-4540-A473-75274B062240}" type="datetimeFigureOut">
              <a:rPr kumimoji="1" lang="ja-JP" altLang="en-US" smtClean="0"/>
              <a:t>2014/7/11</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0AB58A-2D4E-4192-9C7F-EF1DEEAB749A}" type="slidenum">
              <a:rPr kumimoji="1" lang="ja-JP" altLang="en-US" smtClean="0"/>
              <a:t>‹#›</a:t>
            </a:fld>
            <a:endParaRPr kumimoji="1" lang="ja-JP" altLang="en-US"/>
          </a:p>
        </p:txBody>
      </p:sp>
    </p:spTree>
    <p:extLst>
      <p:ext uri="{BB962C8B-B14F-4D97-AF65-F5344CB8AC3E}">
        <p14:creationId xmlns:p14="http://schemas.microsoft.com/office/powerpoint/2010/main" val="37679292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image" Target="../media/image18.jpeg"/></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187624" y="2420888"/>
            <a:ext cx="6853159" cy="2062103"/>
          </a:xfrm>
          <a:prstGeom prst="rect">
            <a:avLst/>
          </a:prstGeom>
          <a:noFill/>
        </p:spPr>
        <p:txBody>
          <a:bodyPr wrap="none" rtlCol="0">
            <a:spAutoFit/>
          </a:bodyPr>
          <a:lstStyle/>
          <a:p>
            <a:pPr algn="ctr"/>
            <a:r>
              <a:rPr kumimoji="1" lang="ja-JP" altLang="en-US" sz="8000" dirty="0" smtClean="0">
                <a:latin typeface="瀬戸フォント" panose="02000600000000000000" pitchFamily="2" charset="-128"/>
                <a:ea typeface="瀬戸フォント" panose="02000600000000000000" pitchFamily="2" charset="-128"/>
                <a:cs typeface="瀬戸フォント" panose="02000600000000000000" pitchFamily="2" charset="-128"/>
              </a:rPr>
              <a:t>第</a:t>
            </a:r>
            <a:r>
              <a:rPr kumimoji="1" lang="en-US" altLang="ja-JP" sz="8000" dirty="0" smtClean="0">
                <a:latin typeface="瀬戸フォント" panose="02000600000000000000" pitchFamily="2" charset="-128"/>
                <a:ea typeface="瀬戸フォント" panose="02000600000000000000" pitchFamily="2" charset="-128"/>
                <a:cs typeface="瀬戸フォント" panose="02000600000000000000" pitchFamily="2" charset="-128"/>
              </a:rPr>
              <a:t>9</a:t>
            </a:r>
            <a:r>
              <a:rPr kumimoji="1" lang="ja-JP" altLang="en-US" sz="8000" dirty="0" smtClean="0">
                <a:latin typeface="瀬戸フォント" panose="02000600000000000000" pitchFamily="2" charset="-128"/>
                <a:ea typeface="瀬戸フォント" panose="02000600000000000000" pitchFamily="2" charset="-128"/>
                <a:cs typeface="瀬戸フォント" panose="02000600000000000000" pitchFamily="2" charset="-128"/>
              </a:rPr>
              <a:t>章当日課題</a:t>
            </a:r>
            <a:endParaRPr lang="en-US" altLang="ja-JP" sz="8000" dirty="0" smtClean="0">
              <a:latin typeface="瀬戸フォント" panose="02000600000000000000" pitchFamily="2" charset="-128"/>
              <a:ea typeface="瀬戸フォント" panose="02000600000000000000" pitchFamily="2" charset="-128"/>
              <a:cs typeface="瀬戸フォント" panose="02000600000000000000" pitchFamily="2" charset="-128"/>
            </a:endParaRPr>
          </a:p>
          <a:p>
            <a:pPr algn="ctr"/>
            <a:r>
              <a:rPr kumimoji="1" lang="ja-JP" altLang="en-US" sz="4800" dirty="0" smtClean="0">
                <a:latin typeface="瀬戸フォント" panose="02000600000000000000" pitchFamily="2" charset="-128"/>
                <a:ea typeface="瀬戸フォント" panose="02000600000000000000" pitchFamily="2" charset="-128"/>
                <a:cs typeface="瀬戸フォント" panose="02000600000000000000" pitchFamily="2" charset="-128"/>
              </a:rPr>
              <a:t>担当：プラム</a:t>
            </a:r>
            <a:endParaRPr kumimoji="1" lang="en-US" altLang="ja-JP" sz="4800" dirty="0" smtClean="0">
              <a:latin typeface="瀬戸フォント" panose="02000600000000000000" pitchFamily="2" charset="-128"/>
              <a:ea typeface="瀬戸フォント" panose="02000600000000000000" pitchFamily="2" charset="-128"/>
              <a:cs typeface="瀬戸フォント" panose="02000600000000000000" pitchFamily="2" charset="-128"/>
            </a:endParaRPr>
          </a:p>
        </p:txBody>
      </p:sp>
    </p:spTree>
    <p:extLst>
      <p:ext uri="{BB962C8B-B14F-4D97-AF65-F5344CB8AC3E}">
        <p14:creationId xmlns:p14="http://schemas.microsoft.com/office/powerpoint/2010/main" val="30622872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12289"/>
            <a:ext cx="9143999" cy="68825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1" y="3175526"/>
            <a:ext cx="9102725" cy="639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5" name="グループ化 4"/>
          <p:cNvGrpSpPr/>
          <p:nvPr/>
        </p:nvGrpSpPr>
        <p:grpSpPr>
          <a:xfrm>
            <a:off x="611560" y="3861048"/>
            <a:ext cx="6408712" cy="1296144"/>
            <a:chOff x="395536" y="4289320"/>
            <a:chExt cx="6408712" cy="1296144"/>
          </a:xfrm>
        </p:grpSpPr>
        <p:sp>
          <p:nvSpPr>
            <p:cNvPr id="6" name="正方形/長方形 5"/>
            <p:cNvSpPr/>
            <p:nvPr/>
          </p:nvSpPr>
          <p:spPr>
            <a:xfrm>
              <a:off x="395536" y="4289320"/>
              <a:ext cx="6408712" cy="1296144"/>
            </a:xfrm>
            <a:prstGeom prst="rect">
              <a:avLst/>
            </a:prstGeom>
            <a:ln w="38100"/>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7" name="正方形/長方形 6"/>
            <p:cNvSpPr/>
            <p:nvPr/>
          </p:nvSpPr>
          <p:spPr>
            <a:xfrm>
              <a:off x="755576" y="4501569"/>
              <a:ext cx="5472608" cy="1015663"/>
            </a:xfrm>
            <a:prstGeom prst="rect">
              <a:avLst/>
            </a:prstGeom>
          </p:spPr>
          <p:txBody>
            <a:bodyPr wrap="square">
              <a:spAutoFit/>
            </a:bodyPr>
            <a:lstStyle/>
            <a:p>
              <a:r>
                <a:rPr lang="en-US" altLang="ja-JP" sz="2000" b="1" dirty="0" smtClean="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Google</a:t>
              </a:r>
              <a:r>
                <a:rPr lang="ja-JP" altLang="en-US" sz="2000" b="1" dirty="0" smtClean="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はいつでも必要な情報にアクセスできるように、</a:t>
              </a:r>
              <a:r>
                <a:rPr lang="ja-JP" altLang="en-US" sz="20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モバイルサービス</a:t>
              </a:r>
              <a:r>
                <a:rPr lang="ja-JP" altLang="en-US" sz="2000" b="1" dirty="0" smtClean="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の新技術開発を進めている。</a:t>
              </a:r>
              <a:endParaRPr lang="ja-JP" altLang="en-US" sz="2000" b="1" dirty="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Tree>
    <p:extLst>
      <p:ext uri="{BB962C8B-B14F-4D97-AF65-F5344CB8AC3E}">
        <p14:creationId xmlns:p14="http://schemas.microsoft.com/office/powerpoint/2010/main" val="1073330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12289"/>
            <a:ext cx="9143999" cy="68825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3562148"/>
            <a:ext cx="5359400" cy="639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 name="グループ化 2"/>
          <p:cNvGrpSpPr/>
          <p:nvPr/>
        </p:nvGrpSpPr>
        <p:grpSpPr>
          <a:xfrm>
            <a:off x="395536" y="4077072"/>
            <a:ext cx="6408712" cy="1296144"/>
            <a:chOff x="395536" y="3789040"/>
            <a:chExt cx="6408712" cy="1296144"/>
          </a:xfrm>
        </p:grpSpPr>
        <p:sp>
          <p:nvSpPr>
            <p:cNvPr id="5" name="正方形/長方形 4"/>
            <p:cNvSpPr/>
            <p:nvPr/>
          </p:nvSpPr>
          <p:spPr>
            <a:xfrm>
              <a:off x="395536" y="3789040"/>
              <a:ext cx="6408712" cy="1296144"/>
            </a:xfrm>
            <a:prstGeom prst="rect">
              <a:avLst/>
            </a:prstGeom>
            <a:ln w="38100"/>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2" name="正方形/長方形 1"/>
            <p:cNvSpPr/>
            <p:nvPr/>
          </p:nvSpPr>
          <p:spPr>
            <a:xfrm>
              <a:off x="611560" y="4149080"/>
              <a:ext cx="6120680" cy="707886"/>
            </a:xfrm>
            <a:prstGeom prst="rect">
              <a:avLst/>
            </a:prstGeom>
          </p:spPr>
          <p:txBody>
            <a:bodyPr wrap="square">
              <a:spAutoFit/>
            </a:bodyPr>
            <a:lstStyle/>
            <a:p>
              <a:r>
                <a:rPr lang="en-US" altLang="ja-JP" sz="2000" b="1" dirty="0" smtClean="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Google</a:t>
              </a:r>
              <a:r>
                <a:rPr lang="ja-JP" altLang="en-US" sz="2000" b="1" dirty="0" smtClean="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は、検索結果ページに、その内容と関連性のない広告の掲載は</a:t>
              </a:r>
              <a:r>
                <a:rPr lang="ja-JP" altLang="en-US" sz="20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認めていない</a:t>
              </a:r>
              <a:r>
                <a:rPr lang="ja-JP" altLang="en-US" sz="2000" b="1" dirty="0" smtClean="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a:t>
              </a:r>
              <a:endParaRPr lang="ja-JP" altLang="en-US" sz="2000" b="1" dirty="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Tree>
    <p:extLst>
      <p:ext uri="{BB962C8B-B14F-4D97-AF65-F5344CB8AC3E}">
        <p14:creationId xmlns:p14="http://schemas.microsoft.com/office/powerpoint/2010/main" val="1073330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2804"/>
            <a:ext cx="9143999" cy="68825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3941365"/>
            <a:ext cx="6383337" cy="639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6" name="グループ化 5"/>
          <p:cNvGrpSpPr/>
          <p:nvPr/>
        </p:nvGrpSpPr>
        <p:grpSpPr>
          <a:xfrm>
            <a:off x="395536" y="4509120"/>
            <a:ext cx="6408712" cy="1296144"/>
            <a:chOff x="395536" y="4361328"/>
            <a:chExt cx="6408712" cy="1296144"/>
          </a:xfrm>
        </p:grpSpPr>
        <p:sp>
          <p:nvSpPr>
            <p:cNvPr id="7" name="正方形/長方形 6"/>
            <p:cNvSpPr/>
            <p:nvPr/>
          </p:nvSpPr>
          <p:spPr>
            <a:xfrm>
              <a:off x="395536" y="4361328"/>
              <a:ext cx="6408712" cy="1296144"/>
            </a:xfrm>
            <a:prstGeom prst="rect">
              <a:avLst/>
            </a:prstGeom>
            <a:ln w="38100"/>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5" name="正方形/長方形 4"/>
            <p:cNvSpPr/>
            <p:nvPr/>
          </p:nvSpPr>
          <p:spPr>
            <a:xfrm>
              <a:off x="755576" y="4501569"/>
              <a:ext cx="5472608" cy="1015663"/>
            </a:xfrm>
            <a:prstGeom prst="rect">
              <a:avLst/>
            </a:prstGeom>
          </p:spPr>
          <p:txBody>
            <a:bodyPr wrap="square">
              <a:spAutoFit/>
            </a:bodyPr>
            <a:lstStyle/>
            <a:p>
              <a:r>
                <a:rPr lang="en-US" altLang="ja-JP" sz="2000" b="1" dirty="0" smtClean="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Google </a:t>
              </a:r>
              <a:r>
                <a:rPr lang="ja-JP" altLang="en-US" sz="2000" b="1" dirty="0" smtClean="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の創業地はカリフォルニアであるが、</a:t>
              </a:r>
              <a:r>
                <a:rPr lang="ja-JP" altLang="en-US" sz="20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全世界のユーザー</a:t>
              </a:r>
              <a:r>
                <a:rPr lang="ja-JP" altLang="en-US" sz="2000" b="1" dirty="0" smtClean="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にすべての言語で情報へのアクセスを提供することを目標としている。</a:t>
              </a:r>
              <a:endParaRPr lang="ja-JP" altLang="en-US" sz="2000" b="1" dirty="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Tree>
    <p:extLst>
      <p:ext uri="{BB962C8B-B14F-4D97-AF65-F5344CB8AC3E}">
        <p14:creationId xmlns:p14="http://schemas.microsoft.com/office/powerpoint/2010/main" val="7819145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2804"/>
            <a:ext cx="9143999" cy="68825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4293096"/>
            <a:ext cx="6053137" cy="639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5" name="グループ化 4"/>
          <p:cNvGrpSpPr/>
          <p:nvPr/>
        </p:nvGrpSpPr>
        <p:grpSpPr>
          <a:xfrm>
            <a:off x="395535" y="4797151"/>
            <a:ext cx="5837113" cy="1590044"/>
            <a:chOff x="395536" y="5157192"/>
            <a:chExt cx="5256584" cy="1296144"/>
          </a:xfrm>
        </p:grpSpPr>
        <p:sp>
          <p:nvSpPr>
            <p:cNvPr id="6" name="正方形/長方形 5"/>
            <p:cNvSpPr/>
            <p:nvPr/>
          </p:nvSpPr>
          <p:spPr>
            <a:xfrm>
              <a:off x="395536" y="5157192"/>
              <a:ext cx="5256584" cy="1296144"/>
            </a:xfrm>
            <a:prstGeom prst="rect">
              <a:avLst/>
            </a:prstGeom>
            <a:ln w="38100"/>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7" name="正方形/長方形 6"/>
            <p:cNvSpPr/>
            <p:nvPr/>
          </p:nvSpPr>
          <p:spPr>
            <a:xfrm>
              <a:off x="762000" y="5301208"/>
              <a:ext cx="4572000" cy="1078817"/>
            </a:xfrm>
            <a:prstGeom prst="rect">
              <a:avLst/>
            </a:prstGeom>
          </p:spPr>
          <p:txBody>
            <a:bodyPr>
              <a:spAutoFit/>
            </a:bodyPr>
            <a:lstStyle/>
            <a:p>
              <a:r>
                <a:rPr lang="en-US" altLang="ja-JP" sz="2000" b="1" dirty="0" smtClean="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Google</a:t>
              </a:r>
              <a:r>
                <a:rPr lang="ja-JP" altLang="en-US" sz="2000" b="1" dirty="0" smtClean="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の創業地はカリフォルニアであるが、</a:t>
              </a:r>
              <a:r>
                <a:rPr lang="ja-JP" altLang="en-US" sz="20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全世界のユーザー</a:t>
              </a:r>
              <a:r>
                <a:rPr lang="ja-JP" altLang="en-US" sz="2000" b="1" dirty="0" smtClean="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に全ての言語で情報へのアクセスを提供することを目標としている。</a:t>
              </a:r>
              <a:endParaRPr lang="ja-JP" altLang="en-US" sz="2000" b="1" dirty="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Tree>
    <p:extLst>
      <p:ext uri="{BB962C8B-B14F-4D97-AF65-F5344CB8AC3E}">
        <p14:creationId xmlns:p14="http://schemas.microsoft.com/office/powerpoint/2010/main" val="2151411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2804"/>
            <a:ext cx="9143999" cy="68825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4661445"/>
            <a:ext cx="5900737" cy="639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4" name="グループ化 3"/>
          <p:cNvGrpSpPr/>
          <p:nvPr/>
        </p:nvGrpSpPr>
        <p:grpSpPr>
          <a:xfrm>
            <a:off x="395536" y="5157192"/>
            <a:ext cx="5256584" cy="1296144"/>
            <a:chOff x="395536" y="5157192"/>
            <a:chExt cx="5256584" cy="1296144"/>
          </a:xfrm>
        </p:grpSpPr>
        <p:sp>
          <p:nvSpPr>
            <p:cNvPr id="5" name="正方形/長方形 4"/>
            <p:cNvSpPr/>
            <p:nvPr/>
          </p:nvSpPr>
          <p:spPr>
            <a:xfrm>
              <a:off x="395536" y="5157192"/>
              <a:ext cx="5256584" cy="1296144"/>
            </a:xfrm>
            <a:prstGeom prst="rect">
              <a:avLst/>
            </a:prstGeom>
            <a:ln w="38100"/>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3" name="正方形/長方形 2"/>
            <p:cNvSpPr/>
            <p:nvPr/>
          </p:nvSpPr>
          <p:spPr>
            <a:xfrm>
              <a:off x="762000" y="5301208"/>
              <a:ext cx="4572000" cy="1015663"/>
            </a:xfrm>
            <a:prstGeom prst="rect">
              <a:avLst/>
            </a:prstGeom>
          </p:spPr>
          <p:txBody>
            <a:bodyPr>
              <a:spAutoFit/>
            </a:bodyPr>
            <a:lstStyle/>
            <a:p>
              <a:r>
                <a:rPr lang="en-US" altLang="ja-JP" sz="2000" b="1" dirty="0" smtClean="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Google</a:t>
              </a:r>
              <a:r>
                <a:rPr lang="ja-JP" altLang="en-US" sz="2000" b="1" dirty="0" smtClean="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は</a:t>
              </a:r>
              <a:r>
                <a:rPr lang="ja-JP" altLang="en-US" sz="20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ルールにとらわれず</a:t>
              </a:r>
              <a:r>
                <a:rPr lang="ja-JP" altLang="en-US" sz="2000" b="1" dirty="0" smtClean="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2000" b="1" dirty="0" smtClean="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b="1" dirty="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新しい</a:t>
              </a:r>
              <a:r>
                <a:rPr lang="ja-JP" altLang="en-US" sz="2000" b="1" dirty="0" smtClean="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アイディアを生み出しやすい環境づくりを目指している。</a:t>
              </a:r>
              <a:endParaRPr lang="ja-JP" altLang="en-US" sz="2000" b="1" dirty="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Tree>
    <p:extLst>
      <p:ext uri="{BB962C8B-B14F-4D97-AF65-F5344CB8AC3E}">
        <p14:creationId xmlns:p14="http://schemas.microsoft.com/office/powerpoint/2010/main" val="2151411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2804"/>
            <a:ext cx="9143999" cy="68825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5861" y="5021485"/>
            <a:ext cx="4602163" cy="639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4" name="グループ化 3"/>
          <p:cNvGrpSpPr/>
          <p:nvPr/>
        </p:nvGrpSpPr>
        <p:grpSpPr>
          <a:xfrm>
            <a:off x="278396" y="5517232"/>
            <a:ext cx="6408712" cy="1296144"/>
            <a:chOff x="278396" y="5406090"/>
            <a:chExt cx="6408712" cy="1296144"/>
          </a:xfrm>
        </p:grpSpPr>
        <p:sp>
          <p:nvSpPr>
            <p:cNvPr id="5" name="正方形/長方形 4"/>
            <p:cNvSpPr/>
            <p:nvPr/>
          </p:nvSpPr>
          <p:spPr>
            <a:xfrm>
              <a:off x="278396" y="5406090"/>
              <a:ext cx="6408712" cy="1296144"/>
            </a:xfrm>
            <a:prstGeom prst="rect">
              <a:avLst/>
            </a:prstGeom>
            <a:ln w="38100"/>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3" name="正方形/長方形 2"/>
            <p:cNvSpPr/>
            <p:nvPr/>
          </p:nvSpPr>
          <p:spPr>
            <a:xfrm>
              <a:off x="899592" y="5517232"/>
              <a:ext cx="5166320" cy="1015663"/>
            </a:xfrm>
            <a:prstGeom prst="rect">
              <a:avLst/>
            </a:prstGeom>
          </p:spPr>
          <p:txBody>
            <a:bodyPr wrap="square">
              <a:spAutoFit/>
            </a:bodyPr>
            <a:lstStyle/>
            <a:p>
              <a:r>
                <a:rPr lang="en-US" altLang="ja-JP" sz="2000" b="1" dirty="0" smtClean="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Google</a:t>
              </a:r>
              <a:r>
                <a:rPr lang="ja-JP" altLang="en-US" sz="2000" b="1" dirty="0" smtClean="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にとって一番であることはゴールではなく、出発点に過ぎない。</a:t>
              </a:r>
              <a:endParaRPr lang="en-US" altLang="ja-JP" sz="2000" b="1" dirty="0" smtClean="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現状に満足しない</a:t>
              </a:r>
              <a:r>
                <a:rPr lang="ja-JP" altLang="en-US" sz="2000" b="1" dirty="0" smtClean="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精神を大事にしている。</a:t>
              </a:r>
              <a:endParaRPr lang="ja-JP" altLang="en-US" sz="2000" b="1" dirty="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Tree>
    <p:extLst>
      <p:ext uri="{BB962C8B-B14F-4D97-AF65-F5344CB8AC3E}">
        <p14:creationId xmlns:p14="http://schemas.microsoft.com/office/powerpoint/2010/main" val="2151411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1" y="139860"/>
            <a:ext cx="4752528" cy="357717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2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3728" y="3218817"/>
            <a:ext cx="3832820" cy="35453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右矢印 3"/>
          <p:cNvSpPr/>
          <p:nvPr/>
        </p:nvSpPr>
        <p:spPr>
          <a:xfrm rot="2141913">
            <a:off x="577187" y="3384391"/>
            <a:ext cx="1980600" cy="1260382"/>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kumimoji="1" lang="ja-JP" altLang="en-US"/>
          </a:p>
        </p:txBody>
      </p:sp>
      <p:pic>
        <p:nvPicPr>
          <p:cNvPr id="1229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24128" y="201849"/>
            <a:ext cx="3306282" cy="49594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09878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2291"/>
                                        </p:tgtEl>
                                        <p:attrNameLst>
                                          <p:attrName>style.visibility</p:attrName>
                                        </p:attrNameLst>
                                      </p:cBhvr>
                                      <p:to>
                                        <p:strVal val="visible"/>
                                      </p:to>
                                    </p:set>
                                    <p:anim calcmode="lin" valueType="num">
                                      <p:cBhvr additive="base">
                                        <p:cTn id="19" dur="500" fill="hold"/>
                                        <p:tgtEl>
                                          <p:spTgt spid="12291"/>
                                        </p:tgtEl>
                                        <p:attrNameLst>
                                          <p:attrName>ppt_x</p:attrName>
                                        </p:attrNameLst>
                                      </p:cBhvr>
                                      <p:tavLst>
                                        <p:tav tm="0">
                                          <p:val>
                                            <p:strVal val="#ppt_x"/>
                                          </p:val>
                                        </p:tav>
                                        <p:tav tm="100000">
                                          <p:val>
                                            <p:strVal val="#ppt_x"/>
                                          </p:val>
                                        </p:tav>
                                      </p:tavLst>
                                    </p:anim>
                                    <p:anim calcmode="lin" valueType="num">
                                      <p:cBhvr additive="base">
                                        <p:cTn id="20" dur="500" fill="hold"/>
                                        <p:tgtEl>
                                          <p:spTgt spid="1229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12292"/>
                                        </p:tgtEl>
                                        <p:attrNameLst>
                                          <p:attrName>style.visibility</p:attrName>
                                        </p:attrNameLst>
                                      </p:cBhvr>
                                      <p:to>
                                        <p:strVal val="visible"/>
                                      </p:to>
                                    </p:set>
                                    <p:animEffect transition="in" filter="fade">
                                      <p:cBhvr>
                                        <p:cTn id="25" dur="1000"/>
                                        <p:tgtEl>
                                          <p:spTgt spid="12292"/>
                                        </p:tgtEl>
                                      </p:cBhvr>
                                    </p:animEffect>
                                    <p:anim calcmode="lin" valueType="num">
                                      <p:cBhvr>
                                        <p:cTn id="26" dur="1000" fill="hold"/>
                                        <p:tgtEl>
                                          <p:spTgt spid="12292"/>
                                        </p:tgtEl>
                                        <p:attrNameLst>
                                          <p:attrName>ppt_x</p:attrName>
                                        </p:attrNameLst>
                                      </p:cBhvr>
                                      <p:tavLst>
                                        <p:tav tm="0">
                                          <p:val>
                                            <p:strVal val="#ppt_x"/>
                                          </p:val>
                                        </p:tav>
                                        <p:tav tm="100000">
                                          <p:val>
                                            <p:strVal val="#ppt_x"/>
                                          </p:val>
                                        </p:tav>
                                      </p:tavLst>
                                    </p:anim>
                                    <p:anim calcmode="lin" valueType="num">
                                      <p:cBhvr>
                                        <p:cTn id="27" dur="1000" fill="hold"/>
                                        <p:tgtEl>
                                          <p:spTgt spid="1229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827584" y="2780928"/>
            <a:ext cx="7488832" cy="584775"/>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r>
              <a:rPr lang="ja-JP" altLang="en-US" sz="3200" dirty="0" smtClean="0">
                <a:solidFill>
                  <a:prstClr val="black"/>
                </a:solidFill>
                <a:latin typeface="HG明朝E" panose="02020909000000000000" pitchFamily="17" charset="-128"/>
                <a:ea typeface="HG明朝E" panose="02020909000000000000" pitchFamily="17" charset="-128"/>
              </a:rPr>
              <a:t>すべてのゲストにハピネスを提供する</a:t>
            </a:r>
            <a:endParaRPr lang="ja-JP" altLang="en-US" sz="3200" dirty="0">
              <a:solidFill>
                <a:prstClr val="black"/>
              </a:solidFill>
              <a:latin typeface="HG明朝E" panose="02020909000000000000" pitchFamily="17" charset="-128"/>
              <a:ea typeface="HG明朝E" panose="02020909000000000000" pitchFamily="17" charset="-128"/>
            </a:endParaRPr>
          </a:p>
        </p:txBody>
      </p:sp>
    </p:spTree>
    <p:extLst>
      <p:ext uri="{BB962C8B-B14F-4D97-AF65-F5344CB8AC3E}">
        <p14:creationId xmlns:p14="http://schemas.microsoft.com/office/powerpoint/2010/main" val="112105313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299294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062574" y="404664"/>
            <a:ext cx="4801314" cy="707886"/>
          </a:xfrm>
          <a:prstGeom prst="rect">
            <a:avLst/>
          </a:prstGeom>
          <a:noFill/>
        </p:spPr>
        <p:txBody>
          <a:bodyPr wrap="none" rtlCol="0">
            <a:spAutoFit/>
          </a:bodyPr>
          <a:lstStyle/>
          <a:p>
            <a:r>
              <a:rPr kumimoji="1" lang="ja-JP" altLang="en-US" sz="4000" dirty="0" smtClean="0">
                <a:latin typeface="メイリオ" panose="020B0604030504040204" pitchFamily="50" charset="-128"/>
                <a:ea typeface="メイリオ" panose="020B0604030504040204" pitchFamily="50" charset="-128"/>
                <a:cs typeface="メイリオ" panose="020B0604030504040204" pitchFamily="50" charset="-128"/>
              </a:rPr>
              <a:t>オリエンタルランド</a:t>
            </a:r>
            <a:endParaRPr kumimoji="1" lang="ja-JP" altLang="en-US" sz="4000"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034"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022219"/>
            <a:ext cx="5688632" cy="50710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3" name="Picture 9" descr="クリックすると新しいウィンドウで開きます"/>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6096" y="1628800"/>
            <a:ext cx="3521113" cy="35265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53645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グループ化 10"/>
          <p:cNvGrpSpPr/>
          <p:nvPr/>
        </p:nvGrpSpPr>
        <p:grpSpPr>
          <a:xfrm>
            <a:off x="251520" y="1772816"/>
            <a:ext cx="9433048" cy="3785652"/>
            <a:chOff x="251520" y="1700808"/>
            <a:chExt cx="9433048" cy="3785652"/>
          </a:xfrm>
        </p:grpSpPr>
        <p:sp>
          <p:nvSpPr>
            <p:cNvPr id="2" name="正方形/長方形 1"/>
            <p:cNvSpPr/>
            <p:nvPr/>
          </p:nvSpPr>
          <p:spPr>
            <a:xfrm>
              <a:off x="251520" y="1700808"/>
              <a:ext cx="9433048" cy="3785652"/>
            </a:xfrm>
            <a:prstGeom prst="rect">
              <a:avLst/>
            </a:prstGeom>
          </p:spPr>
          <p:txBody>
            <a:bodyPr wrap="square">
              <a:spAutoFit/>
            </a:bodyPr>
            <a:lstStyle/>
            <a:p>
              <a:r>
                <a:rPr lang="en-US" altLang="ja-JP" sz="2400" dirty="0">
                  <a:latin typeface="AR P丸ゴシック体M" panose="020B0600010101010101" pitchFamily="50" charset="-128"/>
                  <a:ea typeface="AR P丸ゴシック体M" panose="020B0600010101010101" pitchFamily="50" charset="-128"/>
                </a:rPr>
                <a:t>1. </a:t>
              </a:r>
              <a:r>
                <a:rPr lang="ja-JP" altLang="en-US" sz="2400" dirty="0">
                  <a:latin typeface="AR P丸ゴシック体M" panose="020B0600010101010101" pitchFamily="50" charset="-128"/>
                  <a:ea typeface="AR P丸ゴシック体M" panose="020B0600010101010101" pitchFamily="50" charset="-128"/>
                </a:rPr>
                <a:t>ユーザーに焦点を絞れば、他のものはみな後からついてくる。</a:t>
              </a:r>
              <a:br>
                <a:rPr lang="ja-JP" altLang="en-US" sz="2400" dirty="0">
                  <a:latin typeface="AR P丸ゴシック体M" panose="020B0600010101010101" pitchFamily="50" charset="-128"/>
                  <a:ea typeface="AR P丸ゴシック体M" panose="020B0600010101010101" pitchFamily="50" charset="-128"/>
                </a:rPr>
              </a:br>
              <a:r>
                <a:rPr lang="en-US" altLang="ja-JP" sz="2400" dirty="0">
                  <a:latin typeface="AR P丸ゴシック体M" panose="020B0600010101010101" pitchFamily="50" charset="-128"/>
                  <a:ea typeface="AR P丸ゴシック体M" panose="020B0600010101010101" pitchFamily="50" charset="-128"/>
                </a:rPr>
                <a:t>2. </a:t>
              </a:r>
              <a:r>
                <a:rPr lang="en-US" altLang="ja-JP" sz="2400" dirty="0" smtClean="0">
                  <a:latin typeface="AR P丸ゴシック体M" panose="020B0600010101010101" pitchFamily="50" charset="-128"/>
                  <a:ea typeface="AR P丸ゴシック体M" panose="020B0600010101010101" pitchFamily="50" charset="-128"/>
                </a:rPr>
                <a:t>1</a:t>
              </a:r>
              <a:r>
                <a:rPr lang="ja-JP" altLang="en-US" sz="2400" dirty="0" err="1" smtClean="0">
                  <a:latin typeface="AR P丸ゴシック体M" panose="020B0600010101010101" pitchFamily="50" charset="-128"/>
                  <a:ea typeface="AR P丸ゴシック体M" panose="020B0600010101010101" pitchFamily="50" charset="-128"/>
                </a:rPr>
                <a:t>つの</a:t>
              </a:r>
              <a:r>
                <a:rPr lang="ja-JP" altLang="en-US" sz="2400" dirty="0">
                  <a:latin typeface="AR P丸ゴシック体M" panose="020B0600010101010101" pitchFamily="50" charset="-128"/>
                  <a:ea typeface="AR P丸ゴシック体M" panose="020B0600010101010101" pitchFamily="50" charset="-128"/>
                </a:rPr>
                <a:t>ことをとことん極めてうまくやるのが一番。</a:t>
              </a:r>
              <a:br>
                <a:rPr lang="ja-JP" altLang="en-US" sz="2400" dirty="0">
                  <a:latin typeface="AR P丸ゴシック体M" panose="020B0600010101010101" pitchFamily="50" charset="-128"/>
                  <a:ea typeface="AR P丸ゴシック体M" panose="020B0600010101010101" pitchFamily="50" charset="-128"/>
                </a:rPr>
              </a:br>
              <a:r>
                <a:rPr lang="en-US" altLang="ja-JP" sz="2400" dirty="0">
                  <a:latin typeface="AR P丸ゴシック体M" panose="020B0600010101010101" pitchFamily="50" charset="-128"/>
                  <a:ea typeface="AR P丸ゴシック体M" panose="020B0600010101010101" pitchFamily="50" charset="-128"/>
                </a:rPr>
                <a:t>3. </a:t>
              </a:r>
              <a:r>
                <a:rPr lang="ja-JP" altLang="en-US" sz="2400" dirty="0">
                  <a:latin typeface="AR P丸ゴシック体M" panose="020B0600010101010101" pitchFamily="50" charset="-128"/>
                  <a:ea typeface="AR P丸ゴシック体M" panose="020B0600010101010101" pitchFamily="50" charset="-128"/>
                </a:rPr>
                <a:t>遅いより速いほうがいい。</a:t>
              </a:r>
              <a:br>
                <a:rPr lang="ja-JP" altLang="en-US" sz="2400" dirty="0">
                  <a:latin typeface="AR P丸ゴシック体M" panose="020B0600010101010101" pitchFamily="50" charset="-128"/>
                  <a:ea typeface="AR P丸ゴシック体M" panose="020B0600010101010101" pitchFamily="50" charset="-128"/>
                </a:rPr>
              </a:br>
              <a:r>
                <a:rPr lang="en-US" altLang="ja-JP" sz="2400" dirty="0">
                  <a:latin typeface="AR P丸ゴシック体M" panose="020B0600010101010101" pitchFamily="50" charset="-128"/>
                  <a:ea typeface="AR P丸ゴシック体M" panose="020B0600010101010101" pitchFamily="50" charset="-128"/>
                </a:rPr>
                <a:t>4. </a:t>
              </a:r>
              <a:r>
                <a:rPr lang="ja-JP" altLang="en-US" sz="2400" dirty="0">
                  <a:latin typeface="AR P丸ゴシック体M" panose="020B0600010101010101" pitchFamily="50" charset="-128"/>
                  <a:ea typeface="AR P丸ゴシック体M" panose="020B0600010101010101" pitchFamily="50" charset="-128"/>
                </a:rPr>
                <a:t>ウェブでも民主主義は機能する。</a:t>
              </a:r>
              <a:br>
                <a:rPr lang="ja-JP" altLang="en-US" sz="2400" dirty="0">
                  <a:latin typeface="AR P丸ゴシック体M" panose="020B0600010101010101" pitchFamily="50" charset="-128"/>
                  <a:ea typeface="AR P丸ゴシック体M" panose="020B0600010101010101" pitchFamily="50" charset="-128"/>
                </a:rPr>
              </a:br>
              <a:r>
                <a:rPr lang="en-US" altLang="ja-JP" sz="2400" dirty="0">
                  <a:latin typeface="AR P丸ゴシック体M" panose="020B0600010101010101" pitchFamily="50" charset="-128"/>
                  <a:ea typeface="AR P丸ゴシック体M" panose="020B0600010101010101" pitchFamily="50" charset="-128"/>
                </a:rPr>
                <a:t>5. </a:t>
              </a:r>
              <a:r>
                <a:rPr lang="ja-JP" altLang="en-US" sz="2400" dirty="0">
                  <a:latin typeface="AR P丸ゴシック体M" panose="020B0600010101010101" pitchFamily="50" charset="-128"/>
                  <a:ea typeface="AR P丸ゴシック体M" panose="020B0600010101010101" pitchFamily="50" charset="-128"/>
                </a:rPr>
                <a:t>情報を探したくなるのはパソコンの前にいるときだけではない。</a:t>
              </a:r>
              <a:br>
                <a:rPr lang="ja-JP" altLang="en-US" sz="2400" dirty="0">
                  <a:latin typeface="AR P丸ゴシック体M" panose="020B0600010101010101" pitchFamily="50" charset="-128"/>
                  <a:ea typeface="AR P丸ゴシック体M" panose="020B0600010101010101" pitchFamily="50" charset="-128"/>
                </a:rPr>
              </a:br>
              <a:r>
                <a:rPr lang="en-US" altLang="ja-JP" sz="2400" dirty="0">
                  <a:latin typeface="AR P丸ゴシック体M" panose="020B0600010101010101" pitchFamily="50" charset="-128"/>
                  <a:ea typeface="AR P丸ゴシック体M" panose="020B0600010101010101" pitchFamily="50" charset="-128"/>
                </a:rPr>
                <a:t>6. </a:t>
              </a:r>
              <a:r>
                <a:rPr lang="ja-JP" altLang="en-US" sz="2400" dirty="0">
                  <a:latin typeface="AR P丸ゴシック体M" panose="020B0600010101010101" pitchFamily="50" charset="-128"/>
                  <a:ea typeface="AR P丸ゴシック体M" panose="020B0600010101010101" pitchFamily="50" charset="-128"/>
                </a:rPr>
                <a:t>悪事を働かなくてもお金は稼げる。</a:t>
              </a:r>
              <a:br>
                <a:rPr lang="ja-JP" altLang="en-US" sz="2400" dirty="0">
                  <a:latin typeface="AR P丸ゴシック体M" panose="020B0600010101010101" pitchFamily="50" charset="-128"/>
                  <a:ea typeface="AR P丸ゴシック体M" panose="020B0600010101010101" pitchFamily="50" charset="-128"/>
                </a:rPr>
              </a:br>
              <a:r>
                <a:rPr lang="en-US" altLang="ja-JP" sz="2400" dirty="0">
                  <a:latin typeface="AR P丸ゴシック体M" panose="020B0600010101010101" pitchFamily="50" charset="-128"/>
                  <a:ea typeface="AR P丸ゴシック体M" panose="020B0600010101010101" pitchFamily="50" charset="-128"/>
                </a:rPr>
                <a:t>7. </a:t>
              </a:r>
              <a:r>
                <a:rPr lang="ja-JP" altLang="en-US" sz="2400" dirty="0">
                  <a:latin typeface="AR P丸ゴシック体M" panose="020B0600010101010101" pitchFamily="50" charset="-128"/>
                  <a:ea typeface="AR P丸ゴシック体M" panose="020B0600010101010101" pitchFamily="50" charset="-128"/>
                </a:rPr>
                <a:t>世の中にはまだまだ情報があふれている。</a:t>
              </a:r>
              <a:br>
                <a:rPr lang="ja-JP" altLang="en-US" sz="2400" dirty="0">
                  <a:latin typeface="AR P丸ゴシック体M" panose="020B0600010101010101" pitchFamily="50" charset="-128"/>
                  <a:ea typeface="AR P丸ゴシック体M" panose="020B0600010101010101" pitchFamily="50" charset="-128"/>
                </a:rPr>
              </a:br>
              <a:r>
                <a:rPr lang="en-US" altLang="ja-JP" sz="2400" dirty="0">
                  <a:latin typeface="AR P丸ゴシック体M" panose="020B0600010101010101" pitchFamily="50" charset="-128"/>
                  <a:ea typeface="AR P丸ゴシック体M" panose="020B0600010101010101" pitchFamily="50" charset="-128"/>
                </a:rPr>
                <a:t>8. </a:t>
              </a:r>
              <a:r>
                <a:rPr lang="ja-JP" altLang="en-US" sz="2400" dirty="0">
                  <a:latin typeface="AR P丸ゴシック体M" panose="020B0600010101010101" pitchFamily="50" charset="-128"/>
                  <a:ea typeface="AR P丸ゴシック体M" panose="020B0600010101010101" pitchFamily="50" charset="-128"/>
                </a:rPr>
                <a:t>情報のニーズはすべての国境を越える。</a:t>
              </a:r>
              <a:br>
                <a:rPr lang="ja-JP" altLang="en-US" sz="2400" dirty="0">
                  <a:latin typeface="AR P丸ゴシック体M" panose="020B0600010101010101" pitchFamily="50" charset="-128"/>
                  <a:ea typeface="AR P丸ゴシック体M" panose="020B0600010101010101" pitchFamily="50" charset="-128"/>
                </a:rPr>
              </a:br>
              <a:r>
                <a:rPr lang="en-US" altLang="ja-JP" sz="2400" dirty="0">
                  <a:latin typeface="AR P丸ゴシック体M" panose="020B0600010101010101" pitchFamily="50" charset="-128"/>
                  <a:ea typeface="AR P丸ゴシック体M" panose="020B0600010101010101" pitchFamily="50" charset="-128"/>
                </a:rPr>
                <a:t>9. </a:t>
              </a:r>
              <a:r>
                <a:rPr lang="ja-JP" altLang="en-US" sz="2400" dirty="0">
                  <a:latin typeface="AR P丸ゴシック体M" panose="020B0600010101010101" pitchFamily="50" charset="-128"/>
                  <a:ea typeface="AR P丸ゴシック体M" panose="020B0600010101010101" pitchFamily="50" charset="-128"/>
                </a:rPr>
                <a:t>スーツがなくても真剣に仕事はできる。</a:t>
              </a:r>
              <a:br>
                <a:rPr lang="ja-JP" altLang="en-US" sz="2400" dirty="0">
                  <a:latin typeface="AR P丸ゴシック体M" panose="020B0600010101010101" pitchFamily="50" charset="-128"/>
                  <a:ea typeface="AR P丸ゴシック体M" panose="020B0600010101010101" pitchFamily="50" charset="-128"/>
                </a:rPr>
              </a:br>
              <a:r>
                <a:rPr lang="en-US" altLang="ja-JP" sz="2400" dirty="0">
                  <a:latin typeface="AR P丸ゴシック体M" panose="020B0600010101010101" pitchFamily="50" charset="-128"/>
                  <a:ea typeface="AR P丸ゴシック体M" panose="020B0600010101010101" pitchFamily="50" charset="-128"/>
                </a:rPr>
                <a:t>10. </a:t>
              </a:r>
              <a:r>
                <a:rPr lang="ja-JP" altLang="en-US" sz="2400" dirty="0">
                  <a:latin typeface="AR P丸ゴシック体M" panose="020B0600010101010101" pitchFamily="50" charset="-128"/>
                  <a:ea typeface="AR P丸ゴシック体M" panose="020B0600010101010101" pitchFamily="50" charset="-128"/>
                </a:rPr>
                <a:t>「すばらしい」では足りない。</a:t>
              </a:r>
            </a:p>
          </p:txBody>
        </p:sp>
        <p:sp>
          <p:nvSpPr>
            <p:cNvPr id="3" name="正方形/長方形 2"/>
            <p:cNvSpPr/>
            <p:nvPr/>
          </p:nvSpPr>
          <p:spPr>
            <a:xfrm>
              <a:off x="611560" y="1772816"/>
              <a:ext cx="1296144"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696895" y="2492896"/>
              <a:ext cx="648072"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p:nvSpPr>
          <p:spPr>
            <a:xfrm>
              <a:off x="1907704" y="2492896"/>
              <a:ext cx="571549"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3995936" y="3233594"/>
              <a:ext cx="1116124"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p:nvSpPr>
          <p:spPr>
            <a:xfrm>
              <a:off x="683568" y="4653136"/>
              <a:ext cx="936104"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p:nvSpPr>
          <p:spPr>
            <a:xfrm>
              <a:off x="683568" y="3573016"/>
              <a:ext cx="661399"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p:nvSpPr>
          <p:spPr>
            <a:xfrm>
              <a:off x="1102289" y="5085184"/>
              <a:ext cx="1376964"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0" name="角丸四角形 9"/>
          <p:cNvSpPr/>
          <p:nvPr/>
        </p:nvSpPr>
        <p:spPr>
          <a:xfrm>
            <a:off x="251520" y="188640"/>
            <a:ext cx="8568952" cy="11521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4400" b="1" dirty="0" smtClean="0">
                <a:latin typeface="メイリオ" panose="020B0604030504040204" pitchFamily="50" charset="-128"/>
                <a:ea typeface="メイリオ" panose="020B0604030504040204" pitchFamily="50" charset="-128"/>
                <a:cs typeface="メイリオ" panose="020B0604030504040204" pitchFamily="50" charset="-128"/>
              </a:rPr>
              <a:t>Google</a:t>
            </a:r>
            <a:r>
              <a:rPr kumimoji="1" lang="ja-JP" altLang="en-US" sz="4400" b="1" dirty="0" smtClean="0">
                <a:latin typeface="メイリオ" panose="020B0604030504040204" pitchFamily="50" charset="-128"/>
                <a:ea typeface="メイリオ" panose="020B0604030504040204" pitchFamily="50" charset="-128"/>
                <a:cs typeface="メイリオ" panose="020B0604030504040204" pitchFamily="50" charset="-128"/>
              </a:rPr>
              <a:t>が掲げる</a:t>
            </a:r>
            <a:r>
              <a:rPr kumimoji="1" lang="en-US" altLang="ja-JP" sz="4400" b="1" dirty="0" smtClean="0">
                <a:latin typeface="メイリオ" panose="020B0604030504040204" pitchFamily="50" charset="-128"/>
                <a:ea typeface="メイリオ" panose="020B0604030504040204" pitchFamily="50" charset="-128"/>
                <a:cs typeface="メイリオ" panose="020B0604030504040204" pitchFamily="50" charset="-128"/>
              </a:rPr>
              <a:t>10</a:t>
            </a:r>
            <a:r>
              <a:rPr kumimoji="1" lang="ja-JP" altLang="en-US" sz="4400" b="1" dirty="0" smtClean="0">
                <a:latin typeface="メイリオ" panose="020B0604030504040204" pitchFamily="50" charset="-128"/>
                <a:ea typeface="メイリオ" panose="020B0604030504040204" pitchFamily="50" charset="-128"/>
                <a:cs typeface="メイリオ" panose="020B0604030504040204" pitchFamily="50" charset="-128"/>
              </a:rPr>
              <a:t>の事実</a:t>
            </a:r>
            <a:endParaRPr kumimoji="1" lang="ja-JP" altLang="en-US" sz="4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 name="テキスト ボックス 11"/>
          <p:cNvSpPr txBox="1"/>
          <p:nvPr/>
        </p:nvSpPr>
        <p:spPr>
          <a:xfrm>
            <a:off x="395536" y="5805264"/>
            <a:ext cx="8262198" cy="523220"/>
          </a:xfrm>
          <a:prstGeom prst="rect">
            <a:avLst/>
          </a:prstGeom>
          <a:solidFill>
            <a:srgbClr val="FFC000"/>
          </a:solidFill>
        </p:spPr>
        <p:txBody>
          <a:bodyPr wrap="none" rtlCol="0">
            <a:spAutoFit/>
          </a:bodyPr>
          <a:lstStyle/>
          <a:p>
            <a:r>
              <a:rPr kumimoji="1"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隠れている部分に入る言葉を考えてください</a:t>
            </a:r>
            <a:r>
              <a:rPr kumimoji="1"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rPr>
              <a:t>(5</a:t>
            </a:r>
            <a:r>
              <a:rPr kumimoji="1"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分</a:t>
            </a:r>
            <a:r>
              <a:rPr kumimoji="1"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28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791716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3493343"/>
            <a:ext cx="1143000" cy="3248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角丸四角形 1"/>
          <p:cNvSpPr/>
          <p:nvPr/>
        </p:nvSpPr>
        <p:spPr>
          <a:xfrm>
            <a:off x="755576" y="116632"/>
            <a:ext cx="7920880" cy="792088"/>
          </a:xfrm>
          <a:prstGeom prst="roundRect">
            <a:avLst/>
          </a:prstGeom>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kumimoji="1" lang="ja-JP" altLang="en-US" sz="2800" b="1" dirty="0" smtClean="0">
                <a:latin typeface="メイリオ" panose="020B0604030504040204" pitchFamily="50" charset="-128"/>
                <a:ea typeface="メイリオ" panose="020B0604030504040204" pitchFamily="50" charset="-128"/>
                <a:cs typeface="メイリオ" panose="020B0604030504040204" pitchFamily="50" charset="-128"/>
              </a:rPr>
              <a:t>人材育成の</a:t>
            </a:r>
            <a:r>
              <a:rPr kumimoji="1" lang="en-US" altLang="ja-JP" sz="2800" b="1" dirty="0" smtClean="0">
                <a:latin typeface="メイリオ" panose="020B0604030504040204" pitchFamily="50" charset="-128"/>
                <a:ea typeface="メイリオ" panose="020B0604030504040204" pitchFamily="50" charset="-128"/>
                <a:cs typeface="メイリオ" panose="020B0604030504040204" pitchFamily="50" charset="-128"/>
              </a:rPr>
              <a:t>7</a:t>
            </a:r>
            <a:r>
              <a:rPr kumimoji="1" lang="ja-JP" altLang="en-US" sz="2800" b="1" dirty="0" err="1" smtClean="0">
                <a:latin typeface="メイリオ" panose="020B0604030504040204" pitchFamily="50" charset="-128"/>
                <a:ea typeface="メイリオ" panose="020B0604030504040204" pitchFamily="50" charset="-128"/>
                <a:cs typeface="メイリオ" panose="020B0604030504040204" pitchFamily="50" charset="-128"/>
              </a:rPr>
              <a:t>つの</a:t>
            </a:r>
            <a:r>
              <a:rPr kumimoji="1" lang="ja-JP" altLang="en-US" sz="2800" b="1" dirty="0" smtClean="0">
                <a:latin typeface="メイリオ" panose="020B0604030504040204" pitchFamily="50" charset="-128"/>
                <a:ea typeface="メイリオ" panose="020B0604030504040204" pitchFamily="50" charset="-128"/>
                <a:cs typeface="メイリオ" panose="020B0604030504040204" pitchFamily="50" charset="-128"/>
              </a:rPr>
              <a:t>方法</a:t>
            </a:r>
            <a:endParaRPr kumimoji="1" lang="ja-JP" altLang="en-US" sz="28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テキスト ボックス 2"/>
          <p:cNvSpPr txBox="1"/>
          <p:nvPr/>
        </p:nvSpPr>
        <p:spPr>
          <a:xfrm>
            <a:off x="1834458" y="1484784"/>
            <a:ext cx="5763116" cy="2677656"/>
          </a:xfrm>
          <a:prstGeom prst="rect">
            <a:avLst/>
          </a:prstGeom>
          <a:ln w="57150"/>
        </p:spPr>
        <p:style>
          <a:lnRef idx="2">
            <a:schemeClr val="accent3"/>
          </a:lnRef>
          <a:fillRef idx="1">
            <a:schemeClr val="lt1"/>
          </a:fillRef>
          <a:effectRef idx="0">
            <a:schemeClr val="accent3"/>
          </a:effectRef>
          <a:fontRef idx="minor">
            <a:schemeClr val="dk1"/>
          </a:fontRef>
        </p:style>
        <p:txBody>
          <a:bodyPr wrap="none" rtlCol="0">
            <a:spAutoFit/>
          </a:bodyPr>
          <a:lstStyle/>
          <a:p>
            <a:pPr marL="342900" indent="-342900">
              <a:buFont typeface="+mj-ea"/>
              <a:buAutoNum type="circleNumDbPlain"/>
            </a:pP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従業員満足</a:t>
            </a: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を高める</a:t>
            </a:r>
            <a:endParaRPr kumimoji="1"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342900" indent="-342900">
              <a:buFont typeface="+mj-ea"/>
              <a:buAutoNum type="circleNumDbPlain"/>
            </a:pP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ミッションを正しく伝える</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342900" indent="-342900">
              <a:buFont typeface="+mj-ea"/>
              <a:buAutoNum type="circleNumDbPlain"/>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行動</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指針と優先順位をはっきりさせる</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342900" indent="-342900">
              <a:buFont typeface="+mj-ea"/>
              <a:buAutoNum type="circleNumDbPlain"/>
            </a:pPr>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見て</a:t>
            </a: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覚え</a:t>
            </a:r>
            <a:r>
              <a:rPr kumimoji="1" lang="ja-JP" altLang="en-US" sz="2400" dirty="0" err="1" smtClean="0">
                <a:latin typeface="メイリオ" panose="020B0604030504040204" pitchFamily="50" charset="-128"/>
                <a:ea typeface="メイリオ" panose="020B0604030504040204" pitchFamily="50" charset="-128"/>
                <a:cs typeface="メイリオ" panose="020B0604030504040204" pitchFamily="50" charset="-128"/>
              </a:rPr>
              <a:t>ろ</a:t>
            </a: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では後輩は育たない</a:t>
            </a:r>
            <a:endParaRPr kumimoji="1"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342900" indent="-342900">
              <a:buFont typeface="+mj-ea"/>
              <a:buAutoNum type="circleNumDbPlain"/>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仕事だけ</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の成果に注目しない</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342900" indent="-342900">
              <a:buFont typeface="+mj-ea"/>
              <a:buAutoNum type="circleNumDbPlain"/>
            </a:pPr>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指示するとき</a:t>
            </a: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は必ず理由も伝える</a:t>
            </a:r>
            <a:endParaRPr kumimoji="1"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342900" indent="-342900">
              <a:buFont typeface="+mj-ea"/>
              <a:buAutoNum type="circleNumDbPlain"/>
            </a:pP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仕事の重要性を伝える</a:t>
            </a:r>
            <a:endPar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正方形/長方形 10"/>
          <p:cNvSpPr/>
          <p:nvPr/>
        </p:nvSpPr>
        <p:spPr>
          <a:xfrm>
            <a:off x="2267744" y="2231466"/>
            <a:ext cx="4824536" cy="400110"/>
          </a:xfrm>
          <a:prstGeom prst="rect">
            <a:avLst/>
          </a:prstGeom>
          <a:solidFill>
            <a:srgbClr val="FFC000"/>
          </a:solidFill>
        </p:spPr>
        <p:txBody>
          <a:bodyPr wrap="square">
            <a:spAutoFit/>
          </a:bodyPr>
          <a:lstStyle/>
          <a:p>
            <a:r>
              <a:rPr lang="ja-JP" altLang="en-US" sz="2000" dirty="0" smtClean="0">
                <a:effectLst/>
                <a:latin typeface="メイリオ" panose="020B0604030504040204" pitchFamily="50" charset="-128"/>
                <a:ea typeface="メイリオ" panose="020B0604030504040204" pitchFamily="50" charset="-128"/>
                <a:cs typeface="メイリオ" panose="020B0604030504040204" pitchFamily="50" charset="-128"/>
              </a:rPr>
              <a:t>すべてのゲストにハピネスを提供する</a:t>
            </a:r>
            <a:endParaRPr lang="ja-JP" altLang="en-US"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 name="正方形/長方形 12"/>
          <p:cNvSpPr/>
          <p:nvPr/>
        </p:nvSpPr>
        <p:spPr>
          <a:xfrm>
            <a:off x="2278954" y="3368307"/>
            <a:ext cx="3445174" cy="400110"/>
          </a:xfrm>
          <a:prstGeom prst="rect">
            <a:avLst/>
          </a:prstGeom>
          <a:solidFill>
            <a:srgbClr val="FFC000"/>
          </a:solidFill>
        </p:spPr>
        <p:txBody>
          <a:bodyPr wrap="none">
            <a:spAutoFit/>
          </a:bodyPr>
          <a:lstStyle/>
          <a:p>
            <a:r>
              <a:rPr lang="ja-JP" altLang="en-US" sz="2000" dirty="0" smtClean="0">
                <a:effectLst/>
                <a:latin typeface="AR P丸ゴシック体M" panose="020B0600010101010101" pitchFamily="50" charset="-128"/>
                <a:ea typeface="AR P丸ゴシック体M" panose="020B0600010101010101" pitchFamily="50" charset="-128"/>
              </a:rPr>
              <a:t>後輩の頑張る姿勢を高く評価</a:t>
            </a:r>
            <a:endParaRPr lang="ja-JP" altLang="en-US" sz="2000" dirty="0">
              <a:latin typeface="AR P丸ゴシック体M" panose="020B0600010101010101" pitchFamily="50" charset="-128"/>
              <a:ea typeface="AR P丸ゴシック体M" panose="020B0600010101010101" pitchFamily="50" charset="-128"/>
            </a:endParaRPr>
          </a:p>
        </p:txBody>
      </p:sp>
      <p:grpSp>
        <p:nvGrpSpPr>
          <p:cNvPr id="27" name="グループ化 26"/>
          <p:cNvGrpSpPr/>
          <p:nvPr/>
        </p:nvGrpSpPr>
        <p:grpSpPr>
          <a:xfrm>
            <a:off x="1239738" y="4437112"/>
            <a:ext cx="5708526" cy="1746776"/>
            <a:chOff x="1105165" y="4237057"/>
            <a:chExt cx="5708526" cy="1746776"/>
          </a:xfrm>
        </p:grpSpPr>
        <p:sp>
          <p:nvSpPr>
            <p:cNvPr id="26" name="雲形吹き出し 25"/>
            <p:cNvSpPr/>
            <p:nvPr/>
          </p:nvSpPr>
          <p:spPr>
            <a:xfrm>
              <a:off x="1105165" y="4237057"/>
              <a:ext cx="5708526" cy="1746776"/>
            </a:xfrm>
            <a:prstGeom prst="cloudCallout">
              <a:avLst>
                <a:gd name="adj1" fmla="val 17305"/>
                <a:gd name="adj2" fmla="val -82911"/>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kumimoji="1" lang="ja-JP" altLang="en-US"/>
            </a:p>
          </p:txBody>
        </p:sp>
        <p:sp>
          <p:nvSpPr>
            <p:cNvPr id="14" name="正方形/長方形 13"/>
            <p:cNvSpPr/>
            <p:nvPr/>
          </p:nvSpPr>
          <p:spPr>
            <a:xfrm>
              <a:off x="1691680" y="4653136"/>
              <a:ext cx="4572000" cy="923330"/>
            </a:xfrm>
            <a:prstGeom prst="rect">
              <a:avLst/>
            </a:prstGeom>
          </p:spPr>
          <p:txBody>
            <a:bodyPr>
              <a:spAutoFit/>
            </a:bodyPr>
            <a:lstStyle/>
            <a:p>
              <a:r>
                <a:rPr lang="ja-JP" altLang="en-US" dirty="0" smtClean="0">
                  <a:effectLst/>
                  <a:latin typeface="AR P丸ゴシック体M" panose="020B0600010101010101" pitchFamily="50" charset="-128"/>
                  <a:ea typeface="AR P丸ゴシック体M" panose="020B0600010101010101" pitchFamily="50" charset="-128"/>
                </a:rPr>
                <a:t>「特別なケースを除き、肩・腰・膝・くるぶしが一直線になるように立ちましょう。</a:t>
              </a:r>
            </a:p>
            <a:p>
              <a:r>
                <a:rPr lang="ja-JP" altLang="en-US" dirty="0" smtClean="0">
                  <a:effectLst/>
                  <a:latin typeface="AR P丸ゴシック体M" panose="020B0600010101010101" pitchFamily="50" charset="-128"/>
                  <a:ea typeface="AR P丸ゴシック体M" panose="020B0600010101010101" pitchFamily="50" charset="-128"/>
                </a:rPr>
                <a:t>そのほうが体に負担がかからないんだよ」</a:t>
              </a:r>
              <a:endParaRPr lang="ja-JP" altLang="en-US" dirty="0">
                <a:effectLst/>
                <a:latin typeface="AR P丸ゴシック体M" panose="020B0600010101010101" pitchFamily="50" charset="-128"/>
                <a:ea typeface="AR P丸ゴシック体M" panose="020B0600010101010101" pitchFamily="50" charset="-128"/>
              </a:endParaRPr>
            </a:p>
          </p:txBody>
        </p:sp>
      </p:grpSp>
      <p:pic>
        <p:nvPicPr>
          <p:cNvPr id="7169"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32038" y="4149080"/>
            <a:ext cx="6104899" cy="25904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1" name="Picture 3" descr="クリックすると新しいウィンドウで開きます"/>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19872" y="271798"/>
            <a:ext cx="5740819" cy="3229210"/>
          </a:xfrm>
          <a:prstGeom prst="rect">
            <a:avLst/>
          </a:prstGeom>
          <a:noFill/>
          <a:extLst>
            <a:ext uri="{909E8E84-426E-40DD-AFC4-6F175D3DCCD1}">
              <a14:hiddenFill xmlns:a14="http://schemas.microsoft.com/office/drawing/2010/main">
                <a:solidFill>
                  <a:srgbClr val="FFFFFF"/>
                </a:solidFill>
              </a14:hiddenFill>
            </a:ext>
          </a:extLst>
        </p:spPr>
      </p:pic>
      <p:grpSp>
        <p:nvGrpSpPr>
          <p:cNvPr id="15" name="グループ化 14"/>
          <p:cNvGrpSpPr/>
          <p:nvPr/>
        </p:nvGrpSpPr>
        <p:grpSpPr>
          <a:xfrm>
            <a:off x="467544" y="2564904"/>
            <a:ext cx="2448272" cy="2160240"/>
            <a:chOff x="467544" y="2564904"/>
            <a:chExt cx="2448272" cy="2160240"/>
          </a:xfrm>
        </p:grpSpPr>
        <p:sp>
          <p:nvSpPr>
            <p:cNvPr id="4" name="角丸四角形吹き出し 3"/>
            <p:cNvSpPr/>
            <p:nvPr/>
          </p:nvSpPr>
          <p:spPr>
            <a:xfrm>
              <a:off x="467544" y="2564904"/>
              <a:ext cx="2448272" cy="2160240"/>
            </a:xfrm>
            <a:prstGeom prst="wedgeRoundRectCallout">
              <a:avLst>
                <a:gd name="adj1" fmla="val 34301"/>
                <a:gd name="adj2" fmla="val -81283"/>
                <a:gd name="adj3" fmla="val 16667"/>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grpSp>
          <p:nvGrpSpPr>
            <p:cNvPr id="6" name="グループ化 5"/>
            <p:cNvGrpSpPr/>
            <p:nvPr/>
          </p:nvGrpSpPr>
          <p:grpSpPr>
            <a:xfrm>
              <a:off x="920990" y="2708920"/>
              <a:ext cx="1490770" cy="1728192"/>
              <a:chOff x="371834" y="4725144"/>
              <a:chExt cx="1490770" cy="1728192"/>
            </a:xfrm>
          </p:grpSpPr>
          <p:sp>
            <p:nvSpPr>
              <p:cNvPr id="5" name="テキスト ボックス 4"/>
              <p:cNvSpPr txBox="1"/>
              <p:nvPr/>
            </p:nvSpPr>
            <p:spPr>
              <a:xfrm>
                <a:off x="395536" y="4725144"/>
                <a:ext cx="1467068" cy="400110"/>
              </a:xfrm>
              <a:prstGeom prst="rect">
                <a:avLst/>
              </a:prstGeom>
              <a:noFill/>
            </p:spPr>
            <p:txBody>
              <a:bodyPr wrap="none" rtlCol="0">
                <a:spAutoFit/>
              </a:bodyPr>
              <a:lstStyle/>
              <a:p>
                <a:r>
                  <a:rPr kumimoji="1" lang="ja-JP" altLang="en-US" sz="2000" dirty="0" smtClean="0">
                    <a:latin typeface="AR P丸ゴシック体M" panose="020B0600010101010101" pitchFamily="50" charset="-128"/>
                    <a:ea typeface="AR P丸ゴシック体M" panose="020B0600010101010101" pitchFamily="50" charset="-128"/>
                  </a:rPr>
                  <a:t>従業員満足</a:t>
                </a:r>
                <a:endParaRPr kumimoji="1" lang="en-US" altLang="ja-JP" sz="2000" dirty="0" smtClean="0">
                  <a:latin typeface="AR P丸ゴシック体M" panose="020B0600010101010101" pitchFamily="50" charset="-128"/>
                  <a:ea typeface="AR P丸ゴシック体M" panose="020B0600010101010101" pitchFamily="50" charset="-128"/>
                </a:endParaRPr>
              </a:p>
            </p:txBody>
          </p:sp>
          <p:sp>
            <p:nvSpPr>
              <p:cNvPr id="7" name="下矢印 6"/>
              <p:cNvSpPr/>
              <p:nvPr/>
            </p:nvSpPr>
            <p:spPr>
              <a:xfrm>
                <a:off x="899592" y="5125254"/>
                <a:ext cx="274578" cy="247962"/>
              </a:xfrm>
              <a:prstGeom prst="down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467544" y="5333146"/>
                <a:ext cx="1210588" cy="400110"/>
              </a:xfrm>
              <a:prstGeom prst="rect">
                <a:avLst/>
              </a:prstGeom>
              <a:noFill/>
            </p:spPr>
            <p:txBody>
              <a:bodyPr wrap="none" rtlCol="0">
                <a:spAutoFit/>
              </a:bodyPr>
              <a:lstStyle/>
              <a:p>
                <a:r>
                  <a:rPr kumimoji="1" lang="ja-JP" altLang="en-US" sz="2000" dirty="0" smtClean="0">
                    <a:latin typeface="AR P丸ゴシック体M" panose="020B0600010101010101" pitchFamily="50" charset="-128"/>
                    <a:ea typeface="AR P丸ゴシック体M" panose="020B0600010101010101" pitchFamily="50" charset="-128"/>
                  </a:rPr>
                  <a:t>顧客満足</a:t>
                </a:r>
                <a:endParaRPr kumimoji="1" lang="en-US" altLang="ja-JP" sz="2000" dirty="0" smtClean="0">
                  <a:latin typeface="AR P丸ゴシック体M" panose="020B0600010101010101" pitchFamily="50" charset="-128"/>
                  <a:ea typeface="AR P丸ゴシック体M" panose="020B0600010101010101" pitchFamily="50" charset="-128"/>
                </a:endParaRPr>
              </a:p>
            </p:txBody>
          </p:sp>
          <p:sp>
            <p:nvSpPr>
              <p:cNvPr id="9" name="下矢印 8"/>
              <p:cNvSpPr/>
              <p:nvPr/>
            </p:nvSpPr>
            <p:spPr>
              <a:xfrm>
                <a:off x="899592" y="5773326"/>
                <a:ext cx="274578" cy="247962"/>
              </a:xfrm>
              <a:prstGeom prst="down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371834" y="6053226"/>
                <a:ext cx="1463862" cy="400110"/>
              </a:xfrm>
              <a:prstGeom prst="rect">
                <a:avLst/>
              </a:prstGeom>
              <a:ln w="38100"/>
            </p:spPr>
            <p:style>
              <a:lnRef idx="2">
                <a:schemeClr val="accent2"/>
              </a:lnRef>
              <a:fillRef idx="1">
                <a:schemeClr val="lt1"/>
              </a:fillRef>
              <a:effectRef idx="0">
                <a:schemeClr val="accent2"/>
              </a:effectRef>
              <a:fontRef idx="minor">
                <a:schemeClr val="dk1"/>
              </a:fontRef>
            </p:style>
            <p:txBody>
              <a:bodyPr wrap="none" rtlCol="0">
                <a:spAutoFit/>
              </a:bodyPr>
              <a:lstStyle/>
              <a:p>
                <a:r>
                  <a:rPr kumimoji="1" lang="ja-JP" altLang="en-US" sz="2000" dirty="0" smtClean="0">
                    <a:latin typeface="AR P丸ゴシック体M" panose="020B0600010101010101" pitchFamily="50" charset="-128"/>
                    <a:ea typeface="AR P丸ゴシック体M" panose="020B0600010101010101" pitchFamily="50" charset="-128"/>
                  </a:rPr>
                  <a:t>会社の成長</a:t>
                </a:r>
                <a:endParaRPr kumimoji="1" lang="en-US" altLang="ja-JP" sz="2000" dirty="0" smtClean="0">
                  <a:latin typeface="AR P丸ゴシック体M" panose="020B0600010101010101" pitchFamily="50" charset="-128"/>
                  <a:ea typeface="AR P丸ゴシック体M" panose="020B0600010101010101" pitchFamily="50" charset="-128"/>
                </a:endParaRPr>
              </a:p>
            </p:txBody>
          </p:sp>
        </p:grpSp>
      </p:grpSp>
      <p:grpSp>
        <p:nvGrpSpPr>
          <p:cNvPr id="17" name="グループ化 16"/>
          <p:cNvGrpSpPr/>
          <p:nvPr/>
        </p:nvGrpSpPr>
        <p:grpSpPr>
          <a:xfrm>
            <a:off x="4067944" y="2908975"/>
            <a:ext cx="2304256" cy="1961926"/>
            <a:chOff x="4067944" y="2908975"/>
            <a:chExt cx="2304256" cy="1961926"/>
          </a:xfrm>
        </p:grpSpPr>
        <p:sp>
          <p:nvSpPr>
            <p:cNvPr id="16" name="角丸四角形吹き出し 15"/>
            <p:cNvSpPr/>
            <p:nvPr/>
          </p:nvSpPr>
          <p:spPr>
            <a:xfrm>
              <a:off x="4067944" y="2908975"/>
              <a:ext cx="2304256" cy="1961926"/>
            </a:xfrm>
            <a:prstGeom prst="wedgeRoundRectCallout">
              <a:avLst>
                <a:gd name="adj1" fmla="val -30281"/>
                <a:gd name="adj2" fmla="val -63266"/>
                <a:gd name="adj3" fmla="val 16667"/>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2" name="正方形/長方形 11"/>
            <p:cNvSpPr/>
            <p:nvPr/>
          </p:nvSpPr>
          <p:spPr>
            <a:xfrm>
              <a:off x="4374232" y="3219363"/>
              <a:ext cx="1781944" cy="1323439"/>
            </a:xfrm>
            <a:prstGeom prst="rect">
              <a:avLst/>
            </a:prstGeom>
          </p:spPr>
          <p:txBody>
            <a:bodyPr wrap="square">
              <a:spAutoFit/>
            </a:bodyPr>
            <a:lstStyle/>
            <a:p>
              <a:pPr>
                <a:buFont typeface="+mj-lt"/>
                <a:buAutoNum type="arabicPeriod"/>
              </a:pPr>
              <a:r>
                <a:rPr lang="ja-JP" altLang="en-US" sz="2000" dirty="0" smtClean="0">
                  <a:effectLst/>
                  <a:latin typeface="AR P丸ゴシック体M" panose="020B0600010101010101" pitchFamily="50" charset="-128"/>
                  <a:ea typeface="AR P丸ゴシック体M" panose="020B0600010101010101" pitchFamily="50" charset="-128"/>
                </a:rPr>
                <a:t>安全性</a:t>
              </a:r>
            </a:p>
            <a:p>
              <a:pPr>
                <a:buFont typeface="+mj-lt"/>
                <a:buAutoNum type="arabicPeriod"/>
              </a:pPr>
              <a:r>
                <a:rPr lang="ja-JP" altLang="en-US" sz="2000" dirty="0" smtClean="0">
                  <a:effectLst/>
                  <a:latin typeface="AR P丸ゴシック体M" panose="020B0600010101010101" pitchFamily="50" charset="-128"/>
                  <a:ea typeface="AR P丸ゴシック体M" panose="020B0600010101010101" pitchFamily="50" charset="-128"/>
                </a:rPr>
                <a:t>礼儀正しさ</a:t>
              </a:r>
            </a:p>
            <a:p>
              <a:pPr>
                <a:buFont typeface="+mj-lt"/>
                <a:buAutoNum type="arabicPeriod"/>
              </a:pPr>
              <a:r>
                <a:rPr lang="ja-JP" altLang="en-US" sz="2000" dirty="0" smtClean="0">
                  <a:effectLst/>
                  <a:latin typeface="AR P丸ゴシック体M" panose="020B0600010101010101" pitchFamily="50" charset="-128"/>
                  <a:ea typeface="AR P丸ゴシック体M" panose="020B0600010101010101" pitchFamily="50" charset="-128"/>
                </a:rPr>
                <a:t>ショー</a:t>
              </a:r>
            </a:p>
            <a:p>
              <a:pPr>
                <a:buFont typeface="+mj-lt"/>
                <a:buAutoNum type="arabicPeriod"/>
              </a:pPr>
              <a:r>
                <a:rPr lang="ja-JP" altLang="en-US" sz="2000" dirty="0" smtClean="0">
                  <a:effectLst/>
                  <a:latin typeface="AR P丸ゴシック体M" panose="020B0600010101010101" pitchFamily="50" charset="-128"/>
                  <a:ea typeface="AR P丸ゴシック体M" panose="020B0600010101010101" pitchFamily="50" charset="-128"/>
                </a:rPr>
                <a:t>効率</a:t>
              </a:r>
              <a:endParaRPr lang="ja-JP" altLang="en-US" sz="2000" dirty="0">
                <a:effectLst/>
                <a:latin typeface="AR P丸ゴシック体M" panose="020B0600010101010101" pitchFamily="50" charset="-128"/>
                <a:ea typeface="AR P丸ゴシック体M" panose="020B0600010101010101" pitchFamily="50" charset="-128"/>
              </a:endParaRPr>
            </a:p>
          </p:txBody>
        </p:sp>
      </p:grpSp>
    </p:spTree>
    <p:extLst>
      <p:ext uri="{BB962C8B-B14F-4D97-AF65-F5344CB8AC3E}">
        <p14:creationId xmlns:p14="http://schemas.microsoft.com/office/powerpoint/2010/main" val="2009529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15"/>
                                        </p:tgtEl>
                                      </p:cBhvr>
                                    </p:animEffect>
                                    <p:set>
                                      <p:cBhvr>
                                        <p:cTn id="12" dur="1" fill="hold">
                                          <p:stCondLst>
                                            <p:cond delay="499"/>
                                          </p:stCondLst>
                                        </p:cTn>
                                        <p:tgtEl>
                                          <p:spTgt spid="15"/>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1"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barn(inVertical)">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grpId="0" nodeType="clickEffect">
                                  <p:stCondLst>
                                    <p:cond delay="0"/>
                                  </p:stCondLst>
                                  <p:childTnLst>
                                    <p:animEffect transition="out" filter="fade">
                                      <p:cBhvr>
                                        <p:cTn id="21" dur="500"/>
                                        <p:tgtEl>
                                          <p:spTgt spid="11"/>
                                        </p:tgtEl>
                                      </p:cBhvr>
                                    </p:animEffect>
                                    <p:set>
                                      <p:cBhvr>
                                        <p:cTn id="22" dur="1" fill="hold">
                                          <p:stCondLst>
                                            <p:cond delay="499"/>
                                          </p:stCondLst>
                                        </p:cTn>
                                        <p:tgtEl>
                                          <p:spTgt spid="11"/>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childTnLst>
                                </p:cTn>
                              </p:par>
                            </p:childTnLst>
                          </p:cTn>
                        </p:par>
                      </p:childTnLst>
                    </p:cTn>
                  </p:par>
                  <p:par>
                    <p:cTn id="28" fill="hold">
                      <p:stCondLst>
                        <p:cond delay="indefinite"/>
                      </p:stCondLst>
                      <p:childTnLst>
                        <p:par>
                          <p:cTn id="29" fill="hold">
                            <p:stCondLst>
                              <p:cond delay="0"/>
                            </p:stCondLst>
                            <p:childTnLst>
                              <p:par>
                                <p:cTn id="30" presetID="42" presetClass="exit" presetSubtype="0" fill="hold" nodeType="clickEffect">
                                  <p:stCondLst>
                                    <p:cond delay="0"/>
                                  </p:stCondLst>
                                  <p:childTnLst>
                                    <p:animEffect transition="out" filter="fade">
                                      <p:cBhvr>
                                        <p:cTn id="31" dur="1000"/>
                                        <p:tgtEl>
                                          <p:spTgt spid="17"/>
                                        </p:tgtEl>
                                      </p:cBhvr>
                                    </p:animEffect>
                                    <p:anim calcmode="lin" valueType="num">
                                      <p:cBhvr>
                                        <p:cTn id="32" dur="1000"/>
                                        <p:tgtEl>
                                          <p:spTgt spid="17"/>
                                        </p:tgtEl>
                                        <p:attrNameLst>
                                          <p:attrName>ppt_x</p:attrName>
                                        </p:attrNameLst>
                                      </p:cBhvr>
                                      <p:tavLst>
                                        <p:tav tm="0">
                                          <p:val>
                                            <p:strVal val="ppt_x"/>
                                          </p:val>
                                        </p:tav>
                                        <p:tav tm="100000">
                                          <p:val>
                                            <p:strVal val="ppt_x"/>
                                          </p:val>
                                        </p:tav>
                                      </p:tavLst>
                                    </p:anim>
                                    <p:anim calcmode="lin" valueType="num">
                                      <p:cBhvr>
                                        <p:cTn id="33" dur="1000"/>
                                        <p:tgtEl>
                                          <p:spTgt spid="17"/>
                                        </p:tgtEl>
                                        <p:attrNameLst>
                                          <p:attrName>ppt_y</p:attrName>
                                        </p:attrNameLst>
                                      </p:cBhvr>
                                      <p:tavLst>
                                        <p:tav tm="0">
                                          <p:val>
                                            <p:strVal val="ppt_y"/>
                                          </p:val>
                                        </p:tav>
                                        <p:tav tm="100000">
                                          <p:val>
                                            <p:strVal val="ppt_y+.1"/>
                                          </p:val>
                                        </p:tav>
                                      </p:tavLst>
                                    </p:anim>
                                    <p:set>
                                      <p:cBhvr>
                                        <p:cTn id="34" dur="1" fill="hold">
                                          <p:stCondLst>
                                            <p:cond delay="999"/>
                                          </p:stCondLst>
                                        </p:cTn>
                                        <p:tgtEl>
                                          <p:spTgt spid="17"/>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grpId="0" nodeType="click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barn(inVertical)">
                                      <p:cBhvr>
                                        <p:cTn id="39" dur="500"/>
                                        <p:tgtEl>
                                          <p:spTgt spid="13"/>
                                        </p:tgtEl>
                                      </p:cBhvr>
                                    </p:animEffect>
                                  </p:childTnLst>
                                </p:cTn>
                              </p:par>
                            </p:childTnLst>
                          </p:cTn>
                        </p:par>
                      </p:childTnLst>
                    </p:cTn>
                  </p:par>
                  <p:par>
                    <p:cTn id="40" fill="hold">
                      <p:stCondLst>
                        <p:cond delay="indefinite"/>
                      </p:stCondLst>
                      <p:childTnLst>
                        <p:par>
                          <p:cTn id="41" fill="hold">
                            <p:stCondLst>
                              <p:cond delay="0"/>
                            </p:stCondLst>
                            <p:childTnLst>
                              <p:par>
                                <p:cTn id="42" presetID="16" presetClass="exit" presetSubtype="21" fill="hold" grpId="1" nodeType="clickEffect">
                                  <p:stCondLst>
                                    <p:cond delay="0"/>
                                  </p:stCondLst>
                                  <p:childTnLst>
                                    <p:animEffect transition="out" filter="barn(inVertical)">
                                      <p:cBhvr>
                                        <p:cTn id="43" dur="500"/>
                                        <p:tgtEl>
                                          <p:spTgt spid="13"/>
                                        </p:tgtEl>
                                      </p:cBhvr>
                                    </p:animEffect>
                                    <p:set>
                                      <p:cBhvr>
                                        <p:cTn id="44" dur="1" fill="hold">
                                          <p:stCondLst>
                                            <p:cond delay="499"/>
                                          </p:stCondLst>
                                        </p:cTn>
                                        <p:tgtEl>
                                          <p:spTgt spid="13"/>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1026"/>
                                        </p:tgtEl>
                                        <p:attrNameLst>
                                          <p:attrName>style.visibility</p:attrName>
                                        </p:attrNameLst>
                                      </p:cBhvr>
                                      <p:to>
                                        <p:strVal val="visible"/>
                                      </p:to>
                                    </p:set>
                                    <p:animEffect transition="in" filter="fade">
                                      <p:cBhvr>
                                        <p:cTn id="49" dur="500"/>
                                        <p:tgtEl>
                                          <p:spTgt spid="1026"/>
                                        </p:tgtEl>
                                      </p:cBhvr>
                                    </p:animEffect>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nodeType="clickEffect">
                                  <p:stCondLst>
                                    <p:cond delay="0"/>
                                  </p:stCondLst>
                                  <p:childTnLst>
                                    <p:set>
                                      <p:cBhvr>
                                        <p:cTn id="53" dur="1" fill="hold">
                                          <p:stCondLst>
                                            <p:cond delay="0"/>
                                          </p:stCondLst>
                                        </p:cTn>
                                        <p:tgtEl>
                                          <p:spTgt spid="27"/>
                                        </p:tgtEl>
                                        <p:attrNameLst>
                                          <p:attrName>style.visibility</p:attrName>
                                        </p:attrNameLst>
                                      </p:cBhvr>
                                      <p:to>
                                        <p:strVal val="visible"/>
                                      </p:to>
                                    </p:set>
                                    <p:animEffect transition="in" filter="fade">
                                      <p:cBhvr>
                                        <p:cTn id="54" dur="1000"/>
                                        <p:tgtEl>
                                          <p:spTgt spid="27"/>
                                        </p:tgtEl>
                                      </p:cBhvr>
                                    </p:animEffect>
                                    <p:anim calcmode="lin" valueType="num">
                                      <p:cBhvr>
                                        <p:cTn id="55" dur="1000" fill="hold"/>
                                        <p:tgtEl>
                                          <p:spTgt spid="27"/>
                                        </p:tgtEl>
                                        <p:attrNameLst>
                                          <p:attrName>ppt_x</p:attrName>
                                        </p:attrNameLst>
                                      </p:cBhvr>
                                      <p:tavLst>
                                        <p:tav tm="0">
                                          <p:val>
                                            <p:strVal val="#ppt_x"/>
                                          </p:val>
                                        </p:tav>
                                        <p:tav tm="100000">
                                          <p:val>
                                            <p:strVal val="#ppt_x"/>
                                          </p:val>
                                        </p:tav>
                                      </p:tavLst>
                                    </p:anim>
                                    <p:anim calcmode="lin" valueType="num">
                                      <p:cBhvr>
                                        <p:cTn id="56"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10" presetClass="exit" presetSubtype="0" fill="hold" nodeType="clickEffect">
                                  <p:stCondLst>
                                    <p:cond delay="0"/>
                                  </p:stCondLst>
                                  <p:childTnLst>
                                    <p:animEffect transition="out" filter="fade">
                                      <p:cBhvr>
                                        <p:cTn id="60" dur="500"/>
                                        <p:tgtEl>
                                          <p:spTgt spid="27"/>
                                        </p:tgtEl>
                                      </p:cBhvr>
                                    </p:animEffect>
                                    <p:set>
                                      <p:cBhvr>
                                        <p:cTn id="61" dur="1" fill="hold">
                                          <p:stCondLst>
                                            <p:cond delay="499"/>
                                          </p:stCondLst>
                                        </p:cTn>
                                        <p:tgtEl>
                                          <p:spTgt spid="27"/>
                                        </p:tgtEl>
                                        <p:attrNameLst>
                                          <p:attrName>style.visibility</p:attrName>
                                        </p:attrNameLst>
                                      </p:cBhvr>
                                      <p:to>
                                        <p:strVal val="hidden"/>
                                      </p:to>
                                    </p:set>
                                  </p:childTnLst>
                                </p:cTn>
                              </p:par>
                            </p:childTnLst>
                          </p:cTn>
                        </p:par>
                      </p:childTnLst>
                    </p:cTn>
                  </p:par>
                  <p:par>
                    <p:cTn id="62" fill="hold">
                      <p:stCondLst>
                        <p:cond delay="indefinite"/>
                      </p:stCondLst>
                      <p:childTnLst>
                        <p:par>
                          <p:cTn id="63" fill="hold">
                            <p:stCondLst>
                              <p:cond delay="0"/>
                            </p:stCondLst>
                            <p:childTnLst>
                              <p:par>
                                <p:cTn id="64" presetID="42" presetClass="entr" presetSubtype="0" fill="hold" nodeType="clickEffect">
                                  <p:stCondLst>
                                    <p:cond delay="0"/>
                                  </p:stCondLst>
                                  <p:childTnLst>
                                    <p:set>
                                      <p:cBhvr>
                                        <p:cTn id="65" dur="1" fill="hold">
                                          <p:stCondLst>
                                            <p:cond delay="0"/>
                                          </p:stCondLst>
                                        </p:cTn>
                                        <p:tgtEl>
                                          <p:spTgt spid="7169"/>
                                        </p:tgtEl>
                                        <p:attrNameLst>
                                          <p:attrName>style.visibility</p:attrName>
                                        </p:attrNameLst>
                                      </p:cBhvr>
                                      <p:to>
                                        <p:strVal val="visible"/>
                                      </p:to>
                                    </p:set>
                                    <p:animEffect transition="in" filter="fade">
                                      <p:cBhvr>
                                        <p:cTn id="66" dur="1000"/>
                                        <p:tgtEl>
                                          <p:spTgt spid="7169"/>
                                        </p:tgtEl>
                                      </p:cBhvr>
                                    </p:animEffect>
                                    <p:anim calcmode="lin" valueType="num">
                                      <p:cBhvr>
                                        <p:cTn id="67" dur="1000" fill="hold"/>
                                        <p:tgtEl>
                                          <p:spTgt spid="7169"/>
                                        </p:tgtEl>
                                        <p:attrNameLst>
                                          <p:attrName>ppt_x</p:attrName>
                                        </p:attrNameLst>
                                      </p:cBhvr>
                                      <p:tavLst>
                                        <p:tav tm="0">
                                          <p:val>
                                            <p:strVal val="#ppt_x"/>
                                          </p:val>
                                        </p:tav>
                                        <p:tav tm="100000">
                                          <p:val>
                                            <p:strVal val="#ppt_x"/>
                                          </p:val>
                                        </p:tav>
                                      </p:tavLst>
                                    </p:anim>
                                    <p:anim calcmode="lin" valueType="num">
                                      <p:cBhvr>
                                        <p:cTn id="68" dur="1000" fill="hold"/>
                                        <p:tgtEl>
                                          <p:spTgt spid="7169"/>
                                        </p:tgtEl>
                                        <p:attrNameLst>
                                          <p:attrName>ppt_y</p:attrName>
                                        </p:attrNameLst>
                                      </p:cBhvr>
                                      <p:tavLst>
                                        <p:tav tm="0">
                                          <p:val>
                                            <p:strVal val="#ppt_y+.1"/>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42" presetClass="entr" presetSubtype="0" fill="hold" nodeType="clickEffect">
                                  <p:stCondLst>
                                    <p:cond delay="0"/>
                                  </p:stCondLst>
                                  <p:childTnLst>
                                    <p:set>
                                      <p:cBhvr>
                                        <p:cTn id="72" dur="1" fill="hold">
                                          <p:stCondLst>
                                            <p:cond delay="0"/>
                                          </p:stCondLst>
                                        </p:cTn>
                                        <p:tgtEl>
                                          <p:spTgt spid="7171"/>
                                        </p:tgtEl>
                                        <p:attrNameLst>
                                          <p:attrName>style.visibility</p:attrName>
                                        </p:attrNameLst>
                                      </p:cBhvr>
                                      <p:to>
                                        <p:strVal val="visible"/>
                                      </p:to>
                                    </p:set>
                                    <p:animEffect transition="in" filter="fade">
                                      <p:cBhvr>
                                        <p:cTn id="73" dur="1000"/>
                                        <p:tgtEl>
                                          <p:spTgt spid="7171"/>
                                        </p:tgtEl>
                                      </p:cBhvr>
                                    </p:animEffect>
                                    <p:anim calcmode="lin" valueType="num">
                                      <p:cBhvr>
                                        <p:cTn id="74" dur="1000" fill="hold"/>
                                        <p:tgtEl>
                                          <p:spTgt spid="7171"/>
                                        </p:tgtEl>
                                        <p:attrNameLst>
                                          <p:attrName>ppt_x</p:attrName>
                                        </p:attrNameLst>
                                      </p:cBhvr>
                                      <p:tavLst>
                                        <p:tav tm="0">
                                          <p:val>
                                            <p:strVal val="#ppt_x"/>
                                          </p:val>
                                        </p:tav>
                                        <p:tav tm="100000">
                                          <p:val>
                                            <p:strVal val="#ppt_x"/>
                                          </p:val>
                                        </p:tav>
                                      </p:tavLst>
                                    </p:anim>
                                    <p:anim calcmode="lin" valueType="num">
                                      <p:cBhvr>
                                        <p:cTn id="75" dur="1000" fill="hold"/>
                                        <p:tgtEl>
                                          <p:spTgt spid="717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3" grpId="0" animBg="1"/>
      <p:bldP spid="13" grpId="1"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052736"/>
            <a:ext cx="5036235" cy="54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8" name="角丸四角形 37"/>
          <p:cNvSpPr/>
          <p:nvPr/>
        </p:nvSpPr>
        <p:spPr>
          <a:xfrm>
            <a:off x="755576" y="116632"/>
            <a:ext cx="7920880" cy="792088"/>
          </a:xfrm>
          <a:prstGeom prst="roundRect">
            <a:avLst/>
          </a:prstGeom>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kumimoji="1" lang="ja-JP" altLang="en-US" sz="2800" b="1" dirty="0" smtClean="0">
                <a:latin typeface="メイリオ" panose="020B0604030504040204" pitchFamily="50" charset="-128"/>
                <a:ea typeface="メイリオ" panose="020B0604030504040204" pitchFamily="50" charset="-128"/>
                <a:cs typeface="メイリオ" panose="020B0604030504040204" pitchFamily="50" charset="-128"/>
              </a:rPr>
              <a:t>組織全体の方向付けと働く個人</a:t>
            </a:r>
            <a:endParaRPr kumimoji="1" lang="ja-JP" altLang="en-US" sz="28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正方形/長方形 4"/>
          <p:cNvSpPr/>
          <p:nvPr/>
        </p:nvSpPr>
        <p:spPr>
          <a:xfrm>
            <a:off x="3059832" y="1052736"/>
            <a:ext cx="5832648" cy="461665"/>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r>
              <a:rPr lang="ja-JP" altLang="en-US" sz="2400" dirty="0" smtClean="0">
                <a:effectLst/>
                <a:latin typeface="HG明朝E" panose="02020909000000000000" pitchFamily="17" charset="-128"/>
                <a:ea typeface="HG明朝E" panose="02020909000000000000" pitchFamily="17" charset="-128"/>
              </a:rPr>
              <a:t>すべてのゲストにハピネスを提供する</a:t>
            </a:r>
            <a:endParaRPr lang="ja-JP" altLang="en-US" sz="2400" dirty="0">
              <a:latin typeface="HG明朝E" panose="02020909000000000000" pitchFamily="17" charset="-128"/>
              <a:ea typeface="HG明朝E" panose="02020909000000000000" pitchFamily="17" charset="-128"/>
            </a:endParaRPr>
          </a:p>
        </p:txBody>
      </p:sp>
      <p:grpSp>
        <p:nvGrpSpPr>
          <p:cNvPr id="4" name="グループ化 3"/>
          <p:cNvGrpSpPr/>
          <p:nvPr/>
        </p:nvGrpSpPr>
        <p:grpSpPr>
          <a:xfrm>
            <a:off x="4141262" y="3861048"/>
            <a:ext cx="4752528" cy="2376264"/>
            <a:chOff x="4141262" y="3861048"/>
            <a:chExt cx="4752528" cy="2376264"/>
          </a:xfrm>
        </p:grpSpPr>
        <p:sp>
          <p:nvSpPr>
            <p:cNvPr id="2" name="角丸四角形吹き出し 1"/>
            <p:cNvSpPr/>
            <p:nvPr/>
          </p:nvSpPr>
          <p:spPr>
            <a:xfrm>
              <a:off x="4141262" y="3861048"/>
              <a:ext cx="4752528" cy="2376264"/>
            </a:xfrm>
            <a:prstGeom prst="wedgeRoundRectCallout">
              <a:avLst>
                <a:gd name="adj1" fmla="val -56357"/>
                <a:gd name="adj2" fmla="val -18848"/>
                <a:gd name="adj3" fmla="val 16667"/>
              </a:avLst>
            </a:prstGeom>
            <a:ln w="38100"/>
          </p:spPr>
          <p:style>
            <a:lnRef idx="2">
              <a:schemeClr val="accent3"/>
            </a:lnRef>
            <a:fillRef idx="1">
              <a:schemeClr val="lt1"/>
            </a:fillRef>
            <a:effectRef idx="0">
              <a:schemeClr val="accent3"/>
            </a:effectRef>
            <a:fontRef idx="minor">
              <a:schemeClr val="dk1"/>
            </a:fontRef>
          </p:style>
          <p:txBody>
            <a:bodyPr rtlCol="0" anchor="ctr"/>
            <a:lstStyle/>
            <a:p>
              <a:pPr algn="ctr"/>
              <a:endParaRPr kumimoji="1" lang="ja-JP" altLang="en-US"/>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6910" y="3939046"/>
              <a:ext cx="4402864" cy="22202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67944" y="1514401"/>
            <a:ext cx="4823643" cy="21113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624136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050"/>
                                        </p:tgtEl>
                                        <p:attrNameLst>
                                          <p:attrName>style.visibility</p:attrName>
                                        </p:attrNameLst>
                                      </p:cBhvr>
                                      <p:to>
                                        <p:strVal val="visible"/>
                                      </p:to>
                                    </p:set>
                                    <p:animEffect transition="in" filter="fade">
                                      <p:cBhvr>
                                        <p:cTn id="12" dur="1000"/>
                                        <p:tgtEl>
                                          <p:spTgt spid="2050"/>
                                        </p:tgtEl>
                                      </p:cBhvr>
                                    </p:animEffect>
                                    <p:anim calcmode="lin" valueType="num">
                                      <p:cBhvr>
                                        <p:cTn id="13" dur="1000" fill="hold"/>
                                        <p:tgtEl>
                                          <p:spTgt spid="2050"/>
                                        </p:tgtEl>
                                        <p:attrNameLst>
                                          <p:attrName>ppt_x</p:attrName>
                                        </p:attrNameLst>
                                      </p:cBhvr>
                                      <p:tavLst>
                                        <p:tav tm="0">
                                          <p:val>
                                            <p:strVal val="#ppt_x"/>
                                          </p:val>
                                        </p:tav>
                                        <p:tav tm="100000">
                                          <p:val>
                                            <p:strVal val="#ppt_x"/>
                                          </p:val>
                                        </p:tav>
                                      </p:tavLst>
                                    </p:anim>
                                    <p:anim calcmode="lin" valueType="num">
                                      <p:cBhvr>
                                        <p:cTn id="14" dur="1000" fill="hold"/>
                                        <p:tgtEl>
                                          <p:spTgt spid="2050"/>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251520" y="1772816"/>
            <a:ext cx="9433048" cy="3785652"/>
          </a:xfrm>
          <a:prstGeom prst="rect">
            <a:avLst/>
          </a:prstGeom>
        </p:spPr>
        <p:txBody>
          <a:bodyPr wrap="square">
            <a:spAutoFit/>
          </a:bodyPr>
          <a:lstStyle/>
          <a:p>
            <a:r>
              <a:rPr lang="en-US" altLang="ja-JP" sz="2400" dirty="0">
                <a:latin typeface="AR P丸ゴシック体M" panose="020B0600010101010101" pitchFamily="50" charset="-128"/>
                <a:ea typeface="AR P丸ゴシック体M" panose="020B0600010101010101" pitchFamily="50" charset="-128"/>
              </a:rPr>
              <a:t>1. </a:t>
            </a:r>
            <a:r>
              <a:rPr lang="ja-JP" altLang="en-US" sz="2400" dirty="0">
                <a:latin typeface="AR P丸ゴシック体M" panose="020B0600010101010101" pitchFamily="50" charset="-128"/>
                <a:ea typeface="AR P丸ゴシック体M" panose="020B0600010101010101" pitchFamily="50" charset="-128"/>
              </a:rPr>
              <a:t>ユーザーに焦点を絞れば、他のものはみな後からついてくる。</a:t>
            </a:r>
            <a:br>
              <a:rPr lang="ja-JP" altLang="en-US" sz="2400" dirty="0">
                <a:latin typeface="AR P丸ゴシック体M" panose="020B0600010101010101" pitchFamily="50" charset="-128"/>
                <a:ea typeface="AR P丸ゴシック体M" panose="020B0600010101010101" pitchFamily="50" charset="-128"/>
              </a:rPr>
            </a:br>
            <a:r>
              <a:rPr lang="en-US" altLang="ja-JP" sz="2400" dirty="0">
                <a:latin typeface="AR P丸ゴシック体M" panose="020B0600010101010101" pitchFamily="50" charset="-128"/>
                <a:ea typeface="AR P丸ゴシック体M" panose="020B0600010101010101" pitchFamily="50" charset="-128"/>
              </a:rPr>
              <a:t>2. </a:t>
            </a:r>
            <a:r>
              <a:rPr lang="en-US" altLang="ja-JP" sz="2400" dirty="0" smtClean="0">
                <a:latin typeface="AR P丸ゴシック体M" panose="020B0600010101010101" pitchFamily="50" charset="-128"/>
                <a:ea typeface="AR P丸ゴシック体M" panose="020B0600010101010101" pitchFamily="50" charset="-128"/>
              </a:rPr>
              <a:t>1</a:t>
            </a:r>
            <a:r>
              <a:rPr lang="ja-JP" altLang="en-US" sz="2400" dirty="0" err="1" smtClean="0">
                <a:latin typeface="AR P丸ゴシック体M" panose="020B0600010101010101" pitchFamily="50" charset="-128"/>
                <a:ea typeface="AR P丸ゴシック体M" panose="020B0600010101010101" pitchFamily="50" charset="-128"/>
              </a:rPr>
              <a:t>つの</a:t>
            </a:r>
            <a:r>
              <a:rPr lang="ja-JP" altLang="en-US" sz="2400" dirty="0">
                <a:latin typeface="AR P丸ゴシック体M" panose="020B0600010101010101" pitchFamily="50" charset="-128"/>
                <a:ea typeface="AR P丸ゴシック体M" panose="020B0600010101010101" pitchFamily="50" charset="-128"/>
              </a:rPr>
              <a:t>ことをとことん極めてうまくやるのが一番。</a:t>
            </a:r>
            <a:br>
              <a:rPr lang="ja-JP" altLang="en-US" sz="2400" dirty="0">
                <a:latin typeface="AR P丸ゴシック体M" panose="020B0600010101010101" pitchFamily="50" charset="-128"/>
                <a:ea typeface="AR P丸ゴシック体M" panose="020B0600010101010101" pitchFamily="50" charset="-128"/>
              </a:rPr>
            </a:br>
            <a:r>
              <a:rPr lang="en-US" altLang="ja-JP" sz="2400" dirty="0">
                <a:latin typeface="AR P丸ゴシック体M" panose="020B0600010101010101" pitchFamily="50" charset="-128"/>
                <a:ea typeface="AR P丸ゴシック体M" panose="020B0600010101010101" pitchFamily="50" charset="-128"/>
              </a:rPr>
              <a:t>3. </a:t>
            </a:r>
            <a:r>
              <a:rPr lang="ja-JP" altLang="en-US" sz="2400" dirty="0">
                <a:latin typeface="AR P丸ゴシック体M" panose="020B0600010101010101" pitchFamily="50" charset="-128"/>
                <a:ea typeface="AR P丸ゴシック体M" panose="020B0600010101010101" pitchFamily="50" charset="-128"/>
              </a:rPr>
              <a:t>遅いより速いほうがいい。</a:t>
            </a:r>
            <a:br>
              <a:rPr lang="ja-JP" altLang="en-US" sz="2400" dirty="0">
                <a:latin typeface="AR P丸ゴシック体M" panose="020B0600010101010101" pitchFamily="50" charset="-128"/>
                <a:ea typeface="AR P丸ゴシック体M" panose="020B0600010101010101" pitchFamily="50" charset="-128"/>
              </a:rPr>
            </a:br>
            <a:r>
              <a:rPr lang="en-US" altLang="ja-JP" sz="2400" dirty="0">
                <a:latin typeface="AR P丸ゴシック体M" panose="020B0600010101010101" pitchFamily="50" charset="-128"/>
                <a:ea typeface="AR P丸ゴシック体M" panose="020B0600010101010101" pitchFamily="50" charset="-128"/>
              </a:rPr>
              <a:t>4. </a:t>
            </a:r>
            <a:r>
              <a:rPr lang="ja-JP" altLang="en-US" sz="2400" dirty="0">
                <a:latin typeface="AR P丸ゴシック体M" panose="020B0600010101010101" pitchFamily="50" charset="-128"/>
                <a:ea typeface="AR P丸ゴシック体M" panose="020B0600010101010101" pitchFamily="50" charset="-128"/>
              </a:rPr>
              <a:t>ウェブでも民主主義は機能する。</a:t>
            </a:r>
            <a:br>
              <a:rPr lang="ja-JP" altLang="en-US" sz="2400" dirty="0">
                <a:latin typeface="AR P丸ゴシック体M" panose="020B0600010101010101" pitchFamily="50" charset="-128"/>
                <a:ea typeface="AR P丸ゴシック体M" panose="020B0600010101010101" pitchFamily="50" charset="-128"/>
              </a:rPr>
            </a:br>
            <a:r>
              <a:rPr lang="en-US" altLang="ja-JP" sz="2400" dirty="0">
                <a:latin typeface="AR P丸ゴシック体M" panose="020B0600010101010101" pitchFamily="50" charset="-128"/>
                <a:ea typeface="AR P丸ゴシック体M" panose="020B0600010101010101" pitchFamily="50" charset="-128"/>
              </a:rPr>
              <a:t>5. </a:t>
            </a:r>
            <a:r>
              <a:rPr lang="ja-JP" altLang="en-US" sz="2400" dirty="0">
                <a:latin typeface="AR P丸ゴシック体M" panose="020B0600010101010101" pitchFamily="50" charset="-128"/>
                <a:ea typeface="AR P丸ゴシック体M" panose="020B0600010101010101" pitchFamily="50" charset="-128"/>
              </a:rPr>
              <a:t>情報を探したくなるのはパソコンの前にいるときだけではない。</a:t>
            </a:r>
            <a:br>
              <a:rPr lang="ja-JP" altLang="en-US" sz="2400" dirty="0">
                <a:latin typeface="AR P丸ゴシック体M" panose="020B0600010101010101" pitchFamily="50" charset="-128"/>
                <a:ea typeface="AR P丸ゴシック体M" panose="020B0600010101010101" pitchFamily="50" charset="-128"/>
              </a:rPr>
            </a:br>
            <a:r>
              <a:rPr lang="en-US" altLang="ja-JP" sz="2400" dirty="0">
                <a:latin typeface="AR P丸ゴシック体M" panose="020B0600010101010101" pitchFamily="50" charset="-128"/>
                <a:ea typeface="AR P丸ゴシック体M" panose="020B0600010101010101" pitchFamily="50" charset="-128"/>
              </a:rPr>
              <a:t>6. </a:t>
            </a:r>
            <a:r>
              <a:rPr lang="ja-JP" altLang="en-US" sz="2400" dirty="0">
                <a:latin typeface="AR P丸ゴシック体M" panose="020B0600010101010101" pitchFamily="50" charset="-128"/>
                <a:ea typeface="AR P丸ゴシック体M" panose="020B0600010101010101" pitchFamily="50" charset="-128"/>
              </a:rPr>
              <a:t>悪事を働かなくてもお金は稼げる。</a:t>
            </a:r>
            <a:br>
              <a:rPr lang="ja-JP" altLang="en-US" sz="2400" dirty="0">
                <a:latin typeface="AR P丸ゴシック体M" panose="020B0600010101010101" pitchFamily="50" charset="-128"/>
                <a:ea typeface="AR P丸ゴシック体M" panose="020B0600010101010101" pitchFamily="50" charset="-128"/>
              </a:rPr>
            </a:br>
            <a:r>
              <a:rPr lang="en-US" altLang="ja-JP" sz="2400" dirty="0">
                <a:latin typeface="AR P丸ゴシック体M" panose="020B0600010101010101" pitchFamily="50" charset="-128"/>
                <a:ea typeface="AR P丸ゴシック体M" panose="020B0600010101010101" pitchFamily="50" charset="-128"/>
              </a:rPr>
              <a:t>7. </a:t>
            </a:r>
            <a:r>
              <a:rPr lang="ja-JP" altLang="en-US" sz="2400" dirty="0">
                <a:latin typeface="AR P丸ゴシック体M" panose="020B0600010101010101" pitchFamily="50" charset="-128"/>
                <a:ea typeface="AR P丸ゴシック体M" panose="020B0600010101010101" pitchFamily="50" charset="-128"/>
              </a:rPr>
              <a:t>世の中にはまだまだ情報があふれている。</a:t>
            </a:r>
            <a:br>
              <a:rPr lang="ja-JP" altLang="en-US" sz="2400" dirty="0">
                <a:latin typeface="AR P丸ゴシック体M" panose="020B0600010101010101" pitchFamily="50" charset="-128"/>
                <a:ea typeface="AR P丸ゴシック体M" panose="020B0600010101010101" pitchFamily="50" charset="-128"/>
              </a:rPr>
            </a:br>
            <a:r>
              <a:rPr lang="en-US" altLang="ja-JP" sz="2400" dirty="0">
                <a:latin typeface="AR P丸ゴシック体M" panose="020B0600010101010101" pitchFamily="50" charset="-128"/>
                <a:ea typeface="AR P丸ゴシック体M" panose="020B0600010101010101" pitchFamily="50" charset="-128"/>
              </a:rPr>
              <a:t>8. </a:t>
            </a:r>
            <a:r>
              <a:rPr lang="ja-JP" altLang="en-US" sz="2400" dirty="0">
                <a:latin typeface="AR P丸ゴシック体M" panose="020B0600010101010101" pitchFamily="50" charset="-128"/>
                <a:ea typeface="AR P丸ゴシック体M" panose="020B0600010101010101" pitchFamily="50" charset="-128"/>
              </a:rPr>
              <a:t>情報のニーズはすべての国境を越える。</a:t>
            </a:r>
            <a:br>
              <a:rPr lang="ja-JP" altLang="en-US" sz="2400" dirty="0">
                <a:latin typeface="AR P丸ゴシック体M" panose="020B0600010101010101" pitchFamily="50" charset="-128"/>
                <a:ea typeface="AR P丸ゴシック体M" panose="020B0600010101010101" pitchFamily="50" charset="-128"/>
              </a:rPr>
            </a:br>
            <a:r>
              <a:rPr lang="en-US" altLang="ja-JP" sz="2400" dirty="0">
                <a:latin typeface="AR P丸ゴシック体M" panose="020B0600010101010101" pitchFamily="50" charset="-128"/>
                <a:ea typeface="AR P丸ゴシック体M" panose="020B0600010101010101" pitchFamily="50" charset="-128"/>
              </a:rPr>
              <a:t>9. </a:t>
            </a:r>
            <a:r>
              <a:rPr lang="ja-JP" altLang="en-US" sz="2400" dirty="0">
                <a:latin typeface="AR P丸ゴシック体M" panose="020B0600010101010101" pitchFamily="50" charset="-128"/>
                <a:ea typeface="AR P丸ゴシック体M" panose="020B0600010101010101" pitchFamily="50" charset="-128"/>
              </a:rPr>
              <a:t>スーツがなくても真剣に仕事はできる。</a:t>
            </a:r>
            <a:br>
              <a:rPr lang="ja-JP" altLang="en-US" sz="2400" dirty="0">
                <a:latin typeface="AR P丸ゴシック体M" panose="020B0600010101010101" pitchFamily="50" charset="-128"/>
                <a:ea typeface="AR P丸ゴシック体M" panose="020B0600010101010101" pitchFamily="50" charset="-128"/>
              </a:rPr>
            </a:br>
            <a:r>
              <a:rPr lang="en-US" altLang="ja-JP" sz="2400" dirty="0">
                <a:latin typeface="AR P丸ゴシック体M" panose="020B0600010101010101" pitchFamily="50" charset="-128"/>
                <a:ea typeface="AR P丸ゴシック体M" panose="020B0600010101010101" pitchFamily="50" charset="-128"/>
              </a:rPr>
              <a:t>10. </a:t>
            </a:r>
            <a:r>
              <a:rPr lang="ja-JP" altLang="en-US" sz="2400" dirty="0">
                <a:latin typeface="AR P丸ゴシック体M" panose="020B0600010101010101" pitchFamily="50" charset="-128"/>
                <a:ea typeface="AR P丸ゴシック体M" panose="020B0600010101010101" pitchFamily="50" charset="-128"/>
              </a:rPr>
              <a:t>「すばらしい」では足りない。</a:t>
            </a:r>
          </a:p>
        </p:txBody>
      </p:sp>
      <p:sp>
        <p:nvSpPr>
          <p:cNvPr id="4" name="正方形/長方形 3"/>
          <p:cNvSpPr/>
          <p:nvPr/>
        </p:nvSpPr>
        <p:spPr>
          <a:xfrm>
            <a:off x="611560" y="1844824"/>
            <a:ext cx="1296144"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p:nvSpPr>
        <p:spPr>
          <a:xfrm>
            <a:off x="696895" y="2564904"/>
            <a:ext cx="648072"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1907704" y="2564904"/>
            <a:ext cx="571549"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p:nvSpPr>
        <p:spPr>
          <a:xfrm>
            <a:off x="3995936" y="3305602"/>
            <a:ext cx="1116124"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p:nvSpPr>
        <p:spPr>
          <a:xfrm>
            <a:off x="683568" y="4725144"/>
            <a:ext cx="936104"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p:nvSpPr>
        <p:spPr>
          <a:xfrm>
            <a:off x="683568" y="3645024"/>
            <a:ext cx="661399"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p:nvSpPr>
        <p:spPr>
          <a:xfrm>
            <a:off x="1102289" y="5157192"/>
            <a:ext cx="1376964"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角丸四角形 10"/>
          <p:cNvSpPr/>
          <p:nvPr/>
        </p:nvSpPr>
        <p:spPr>
          <a:xfrm>
            <a:off x="251520" y="188640"/>
            <a:ext cx="8568952" cy="11521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4400" b="1" dirty="0" smtClean="0">
                <a:latin typeface="メイリオ" panose="020B0604030504040204" pitchFamily="50" charset="-128"/>
                <a:ea typeface="メイリオ" panose="020B0604030504040204" pitchFamily="50" charset="-128"/>
                <a:cs typeface="メイリオ" panose="020B0604030504040204" pitchFamily="50" charset="-128"/>
              </a:rPr>
              <a:t>Google</a:t>
            </a:r>
            <a:r>
              <a:rPr kumimoji="1" lang="ja-JP" altLang="en-US" sz="4400" b="1" dirty="0" smtClean="0">
                <a:latin typeface="メイリオ" panose="020B0604030504040204" pitchFamily="50" charset="-128"/>
                <a:ea typeface="メイリオ" panose="020B0604030504040204" pitchFamily="50" charset="-128"/>
                <a:cs typeface="メイリオ" panose="020B0604030504040204" pitchFamily="50" charset="-128"/>
              </a:rPr>
              <a:t>が掲げる</a:t>
            </a:r>
            <a:r>
              <a:rPr kumimoji="1" lang="en-US" altLang="ja-JP" sz="4400" b="1" dirty="0" smtClean="0">
                <a:latin typeface="メイリオ" panose="020B0604030504040204" pitchFamily="50" charset="-128"/>
                <a:ea typeface="メイリオ" panose="020B0604030504040204" pitchFamily="50" charset="-128"/>
                <a:cs typeface="メイリオ" panose="020B0604030504040204" pitchFamily="50" charset="-128"/>
              </a:rPr>
              <a:t>10</a:t>
            </a:r>
            <a:r>
              <a:rPr kumimoji="1" lang="ja-JP" altLang="en-US" sz="4400" b="1" dirty="0" smtClean="0">
                <a:latin typeface="メイリオ" panose="020B0604030504040204" pitchFamily="50" charset="-128"/>
                <a:ea typeface="メイリオ" panose="020B0604030504040204" pitchFamily="50" charset="-128"/>
                <a:cs typeface="メイリオ" panose="020B0604030504040204" pitchFamily="50" charset="-128"/>
              </a:rPr>
              <a:t>の事実</a:t>
            </a:r>
            <a:endParaRPr kumimoji="1" lang="ja-JP" altLang="en-US" sz="4400" b="1"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4090370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5"/>
                                        </p:tgtEl>
                                      </p:cBhvr>
                                    </p:animEffect>
                                    <p:set>
                                      <p:cBhvr>
                                        <p:cTn id="12" dur="1" fill="hold">
                                          <p:stCondLst>
                                            <p:cond delay="499"/>
                                          </p:stCondLst>
                                        </p:cTn>
                                        <p:tgtEl>
                                          <p:spTgt spid="5"/>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6"/>
                                        </p:tgtEl>
                                      </p:cBhvr>
                                    </p:animEffect>
                                    <p:set>
                                      <p:cBhvr>
                                        <p:cTn id="17" dur="1" fill="hold">
                                          <p:stCondLst>
                                            <p:cond delay="499"/>
                                          </p:stCondLst>
                                        </p:cTn>
                                        <p:tgtEl>
                                          <p:spTgt spid="6"/>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grpId="0" nodeType="clickEffect">
                                  <p:stCondLst>
                                    <p:cond delay="0"/>
                                  </p:stCondLst>
                                  <p:childTnLst>
                                    <p:animEffect transition="out" filter="fade">
                                      <p:cBhvr>
                                        <p:cTn id="21" dur="500"/>
                                        <p:tgtEl>
                                          <p:spTgt spid="7"/>
                                        </p:tgtEl>
                                      </p:cBhvr>
                                    </p:animEffect>
                                    <p:set>
                                      <p:cBhvr>
                                        <p:cTn id="22" dur="1" fill="hold">
                                          <p:stCondLst>
                                            <p:cond delay="499"/>
                                          </p:stCondLst>
                                        </p:cTn>
                                        <p:tgtEl>
                                          <p:spTgt spid="7"/>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grpId="0" nodeType="clickEffect">
                                  <p:stCondLst>
                                    <p:cond delay="0"/>
                                  </p:stCondLst>
                                  <p:childTnLst>
                                    <p:animEffect transition="out" filter="fade">
                                      <p:cBhvr>
                                        <p:cTn id="26" dur="500"/>
                                        <p:tgtEl>
                                          <p:spTgt spid="9"/>
                                        </p:tgtEl>
                                      </p:cBhvr>
                                    </p:animEffect>
                                    <p:set>
                                      <p:cBhvr>
                                        <p:cTn id="27" dur="1" fill="hold">
                                          <p:stCondLst>
                                            <p:cond delay="499"/>
                                          </p:stCondLst>
                                        </p:cTn>
                                        <p:tgtEl>
                                          <p:spTgt spid="9"/>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0" nodeType="clickEffect">
                                  <p:stCondLst>
                                    <p:cond delay="0"/>
                                  </p:stCondLst>
                                  <p:childTnLst>
                                    <p:animEffect transition="out" filter="fade">
                                      <p:cBhvr>
                                        <p:cTn id="31" dur="500"/>
                                        <p:tgtEl>
                                          <p:spTgt spid="8"/>
                                        </p:tgtEl>
                                      </p:cBhvr>
                                    </p:animEffect>
                                    <p:set>
                                      <p:cBhvr>
                                        <p:cTn id="32" dur="1" fill="hold">
                                          <p:stCondLst>
                                            <p:cond delay="499"/>
                                          </p:stCondLst>
                                        </p:cTn>
                                        <p:tgtEl>
                                          <p:spTgt spid="8"/>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0" presetClass="exit" presetSubtype="0" fill="hold" grpId="0" nodeType="clickEffect">
                                  <p:stCondLst>
                                    <p:cond delay="0"/>
                                  </p:stCondLst>
                                  <p:childTnLst>
                                    <p:animEffect transition="out" filter="fade">
                                      <p:cBhvr>
                                        <p:cTn id="36" dur="500"/>
                                        <p:tgtEl>
                                          <p:spTgt spid="10"/>
                                        </p:tgtEl>
                                      </p:cBhvr>
                                    </p:animEffect>
                                    <p:set>
                                      <p:cBhvr>
                                        <p:cTn id="37" dur="1" fill="hold">
                                          <p:stCondLst>
                                            <p:cond delay="4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251520" y="1772816"/>
            <a:ext cx="9433048" cy="3785652"/>
          </a:xfrm>
          <a:prstGeom prst="rect">
            <a:avLst/>
          </a:prstGeom>
        </p:spPr>
        <p:txBody>
          <a:bodyPr wrap="square">
            <a:spAutoFit/>
          </a:bodyPr>
          <a:lstStyle/>
          <a:p>
            <a:r>
              <a:rPr lang="en-US" altLang="ja-JP" sz="2400" dirty="0">
                <a:latin typeface="AR P丸ゴシック体M" panose="020B0600010101010101" pitchFamily="50" charset="-128"/>
                <a:ea typeface="AR P丸ゴシック体M" panose="020B0600010101010101" pitchFamily="50" charset="-128"/>
              </a:rPr>
              <a:t>1. </a:t>
            </a:r>
            <a:r>
              <a:rPr lang="ja-JP" altLang="en-US" sz="2400" dirty="0">
                <a:latin typeface="AR P丸ゴシック体M" panose="020B0600010101010101" pitchFamily="50" charset="-128"/>
                <a:ea typeface="AR P丸ゴシック体M" panose="020B0600010101010101" pitchFamily="50" charset="-128"/>
              </a:rPr>
              <a:t>ユーザーに焦点を絞れば、他のものはみな後からついてくる。</a:t>
            </a:r>
            <a:br>
              <a:rPr lang="ja-JP" altLang="en-US" sz="2400" dirty="0">
                <a:latin typeface="AR P丸ゴシック体M" panose="020B0600010101010101" pitchFamily="50" charset="-128"/>
                <a:ea typeface="AR P丸ゴシック体M" panose="020B0600010101010101" pitchFamily="50" charset="-128"/>
              </a:rPr>
            </a:br>
            <a:r>
              <a:rPr lang="en-US" altLang="ja-JP" sz="2400" dirty="0">
                <a:latin typeface="AR P丸ゴシック体M" panose="020B0600010101010101" pitchFamily="50" charset="-128"/>
                <a:ea typeface="AR P丸ゴシック体M" panose="020B0600010101010101" pitchFamily="50" charset="-128"/>
              </a:rPr>
              <a:t>2. 1</a:t>
            </a:r>
            <a:r>
              <a:rPr lang="ja-JP" altLang="en-US" sz="2400" dirty="0" err="1" smtClean="0">
                <a:latin typeface="AR P丸ゴシック体M" panose="020B0600010101010101" pitchFamily="50" charset="-128"/>
                <a:ea typeface="AR P丸ゴシック体M" panose="020B0600010101010101" pitchFamily="50" charset="-128"/>
              </a:rPr>
              <a:t>つの</a:t>
            </a:r>
            <a:r>
              <a:rPr lang="ja-JP" altLang="en-US" sz="2400" dirty="0" smtClean="0">
                <a:latin typeface="AR P丸ゴシック体M" panose="020B0600010101010101" pitchFamily="50" charset="-128"/>
                <a:ea typeface="AR P丸ゴシック体M" panose="020B0600010101010101" pitchFamily="50" charset="-128"/>
              </a:rPr>
              <a:t>こと</a:t>
            </a:r>
            <a:r>
              <a:rPr lang="ja-JP" altLang="en-US" sz="2400" dirty="0">
                <a:latin typeface="AR P丸ゴシック体M" panose="020B0600010101010101" pitchFamily="50" charset="-128"/>
                <a:ea typeface="AR P丸ゴシック体M" panose="020B0600010101010101" pitchFamily="50" charset="-128"/>
              </a:rPr>
              <a:t>をとことん極めてうまくやるのが一番。</a:t>
            </a:r>
            <a:br>
              <a:rPr lang="ja-JP" altLang="en-US" sz="2400" dirty="0">
                <a:latin typeface="AR P丸ゴシック体M" panose="020B0600010101010101" pitchFamily="50" charset="-128"/>
                <a:ea typeface="AR P丸ゴシック体M" panose="020B0600010101010101" pitchFamily="50" charset="-128"/>
              </a:rPr>
            </a:br>
            <a:r>
              <a:rPr lang="en-US" altLang="ja-JP" sz="2400" dirty="0">
                <a:latin typeface="AR P丸ゴシック体M" panose="020B0600010101010101" pitchFamily="50" charset="-128"/>
                <a:ea typeface="AR P丸ゴシック体M" panose="020B0600010101010101" pitchFamily="50" charset="-128"/>
              </a:rPr>
              <a:t>3. </a:t>
            </a:r>
            <a:r>
              <a:rPr lang="ja-JP" altLang="en-US" sz="2400" dirty="0">
                <a:latin typeface="AR P丸ゴシック体M" panose="020B0600010101010101" pitchFamily="50" charset="-128"/>
                <a:ea typeface="AR P丸ゴシック体M" panose="020B0600010101010101" pitchFamily="50" charset="-128"/>
              </a:rPr>
              <a:t>遅いより速いほうがいい。</a:t>
            </a:r>
            <a:br>
              <a:rPr lang="ja-JP" altLang="en-US" sz="2400" dirty="0">
                <a:latin typeface="AR P丸ゴシック体M" panose="020B0600010101010101" pitchFamily="50" charset="-128"/>
                <a:ea typeface="AR P丸ゴシック体M" panose="020B0600010101010101" pitchFamily="50" charset="-128"/>
              </a:rPr>
            </a:br>
            <a:r>
              <a:rPr lang="en-US" altLang="ja-JP" sz="2400" dirty="0">
                <a:latin typeface="AR P丸ゴシック体M" panose="020B0600010101010101" pitchFamily="50" charset="-128"/>
                <a:ea typeface="AR P丸ゴシック体M" panose="020B0600010101010101" pitchFamily="50" charset="-128"/>
              </a:rPr>
              <a:t>4. </a:t>
            </a:r>
            <a:r>
              <a:rPr lang="ja-JP" altLang="en-US" sz="2400" dirty="0">
                <a:latin typeface="AR P丸ゴシック体M" panose="020B0600010101010101" pitchFamily="50" charset="-128"/>
                <a:ea typeface="AR P丸ゴシック体M" panose="020B0600010101010101" pitchFamily="50" charset="-128"/>
              </a:rPr>
              <a:t>ウェブでも民主主義は機能する。</a:t>
            </a:r>
            <a:br>
              <a:rPr lang="ja-JP" altLang="en-US" sz="2400" dirty="0">
                <a:latin typeface="AR P丸ゴシック体M" panose="020B0600010101010101" pitchFamily="50" charset="-128"/>
                <a:ea typeface="AR P丸ゴシック体M" panose="020B0600010101010101" pitchFamily="50" charset="-128"/>
              </a:rPr>
            </a:br>
            <a:r>
              <a:rPr lang="en-US" altLang="ja-JP" sz="2400" dirty="0">
                <a:latin typeface="AR P丸ゴシック体M" panose="020B0600010101010101" pitchFamily="50" charset="-128"/>
                <a:ea typeface="AR P丸ゴシック体M" panose="020B0600010101010101" pitchFamily="50" charset="-128"/>
              </a:rPr>
              <a:t>5. </a:t>
            </a:r>
            <a:r>
              <a:rPr lang="ja-JP" altLang="en-US" sz="2400" dirty="0">
                <a:latin typeface="AR P丸ゴシック体M" panose="020B0600010101010101" pitchFamily="50" charset="-128"/>
                <a:ea typeface="AR P丸ゴシック体M" panose="020B0600010101010101" pitchFamily="50" charset="-128"/>
              </a:rPr>
              <a:t>情報を探したくなるのはパソコンの前にいるときだけではない。</a:t>
            </a:r>
            <a:br>
              <a:rPr lang="ja-JP" altLang="en-US" sz="2400" dirty="0">
                <a:latin typeface="AR P丸ゴシック体M" panose="020B0600010101010101" pitchFamily="50" charset="-128"/>
                <a:ea typeface="AR P丸ゴシック体M" panose="020B0600010101010101" pitchFamily="50" charset="-128"/>
              </a:rPr>
            </a:br>
            <a:r>
              <a:rPr lang="en-US" altLang="ja-JP" sz="2400" dirty="0">
                <a:latin typeface="AR P丸ゴシック体M" panose="020B0600010101010101" pitchFamily="50" charset="-128"/>
                <a:ea typeface="AR P丸ゴシック体M" panose="020B0600010101010101" pitchFamily="50" charset="-128"/>
              </a:rPr>
              <a:t>6. </a:t>
            </a:r>
            <a:r>
              <a:rPr lang="ja-JP" altLang="en-US" sz="2400" dirty="0">
                <a:latin typeface="AR P丸ゴシック体M" panose="020B0600010101010101" pitchFamily="50" charset="-128"/>
                <a:ea typeface="AR P丸ゴシック体M" panose="020B0600010101010101" pitchFamily="50" charset="-128"/>
              </a:rPr>
              <a:t>悪事を働かなくてもお金は稼げる。</a:t>
            </a:r>
            <a:br>
              <a:rPr lang="ja-JP" altLang="en-US" sz="2400" dirty="0">
                <a:latin typeface="AR P丸ゴシック体M" panose="020B0600010101010101" pitchFamily="50" charset="-128"/>
                <a:ea typeface="AR P丸ゴシック体M" panose="020B0600010101010101" pitchFamily="50" charset="-128"/>
              </a:rPr>
            </a:br>
            <a:r>
              <a:rPr lang="en-US" altLang="ja-JP" sz="2400" dirty="0">
                <a:latin typeface="AR P丸ゴシック体M" panose="020B0600010101010101" pitchFamily="50" charset="-128"/>
                <a:ea typeface="AR P丸ゴシック体M" panose="020B0600010101010101" pitchFamily="50" charset="-128"/>
              </a:rPr>
              <a:t>7. </a:t>
            </a:r>
            <a:r>
              <a:rPr lang="ja-JP" altLang="en-US" sz="2400" dirty="0">
                <a:latin typeface="AR P丸ゴシック体M" panose="020B0600010101010101" pitchFamily="50" charset="-128"/>
                <a:ea typeface="AR P丸ゴシック体M" panose="020B0600010101010101" pitchFamily="50" charset="-128"/>
              </a:rPr>
              <a:t>世の中にはまだまだ情報があふれている。</a:t>
            </a:r>
            <a:br>
              <a:rPr lang="ja-JP" altLang="en-US" sz="2400" dirty="0">
                <a:latin typeface="AR P丸ゴシック体M" panose="020B0600010101010101" pitchFamily="50" charset="-128"/>
                <a:ea typeface="AR P丸ゴシック体M" panose="020B0600010101010101" pitchFamily="50" charset="-128"/>
              </a:rPr>
            </a:br>
            <a:r>
              <a:rPr lang="en-US" altLang="ja-JP" sz="2400" dirty="0">
                <a:latin typeface="AR P丸ゴシック体M" panose="020B0600010101010101" pitchFamily="50" charset="-128"/>
                <a:ea typeface="AR P丸ゴシック体M" panose="020B0600010101010101" pitchFamily="50" charset="-128"/>
              </a:rPr>
              <a:t>8. </a:t>
            </a:r>
            <a:r>
              <a:rPr lang="ja-JP" altLang="en-US" sz="2400" dirty="0">
                <a:latin typeface="AR P丸ゴシック体M" panose="020B0600010101010101" pitchFamily="50" charset="-128"/>
                <a:ea typeface="AR P丸ゴシック体M" panose="020B0600010101010101" pitchFamily="50" charset="-128"/>
              </a:rPr>
              <a:t>情報のニーズはすべての国境を越える。</a:t>
            </a:r>
            <a:br>
              <a:rPr lang="ja-JP" altLang="en-US" sz="2400" dirty="0">
                <a:latin typeface="AR P丸ゴシック体M" panose="020B0600010101010101" pitchFamily="50" charset="-128"/>
                <a:ea typeface="AR P丸ゴシック体M" panose="020B0600010101010101" pitchFamily="50" charset="-128"/>
              </a:rPr>
            </a:br>
            <a:r>
              <a:rPr lang="en-US" altLang="ja-JP" sz="2400" dirty="0">
                <a:latin typeface="AR P丸ゴシック体M" panose="020B0600010101010101" pitchFamily="50" charset="-128"/>
                <a:ea typeface="AR P丸ゴシック体M" panose="020B0600010101010101" pitchFamily="50" charset="-128"/>
              </a:rPr>
              <a:t>9. </a:t>
            </a:r>
            <a:r>
              <a:rPr lang="ja-JP" altLang="en-US" sz="2400" dirty="0">
                <a:latin typeface="AR P丸ゴシック体M" panose="020B0600010101010101" pitchFamily="50" charset="-128"/>
                <a:ea typeface="AR P丸ゴシック体M" panose="020B0600010101010101" pitchFamily="50" charset="-128"/>
              </a:rPr>
              <a:t>スーツがなくても真剣に仕事はできる。</a:t>
            </a:r>
            <a:br>
              <a:rPr lang="ja-JP" altLang="en-US" sz="2400" dirty="0">
                <a:latin typeface="AR P丸ゴシック体M" panose="020B0600010101010101" pitchFamily="50" charset="-128"/>
                <a:ea typeface="AR P丸ゴシック体M" panose="020B0600010101010101" pitchFamily="50" charset="-128"/>
              </a:rPr>
            </a:br>
            <a:r>
              <a:rPr lang="en-US" altLang="ja-JP" sz="2400" dirty="0">
                <a:latin typeface="AR P丸ゴシック体M" panose="020B0600010101010101" pitchFamily="50" charset="-128"/>
                <a:ea typeface="AR P丸ゴシック体M" panose="020B0600010101010101" pitchFamily="50" charset="-128"/>
              </a:rPr>
              <a:t>10. </a:t>
            </a:r>
            <a:r>
              <a:rPr lang="ja-JP" altLang="en-US" sz="2400" dirty="0">
                <a:latin typeface="AR P丸ゴシック体M" panose="020B0600010101010101" pitchFamily="50" charset="-128"/>
                <a:ea typeface="AR P丸ゴシック体M" panose="020B0600010101010101" pitchFamily="50" charset="-128"/>
              </a:rPr>
              <a:t>「すばらしい」では足りない。</a:t>
            </a:r>
          </a:p>
        </p:txBody>
      </p:sp>
      <p:sp>
        <p:nvSpPr>
          <p:cNvPr id="12" name="角丸四角形 11"/>
          <p:cNvSpPr/>
          <p:nvPr/>
        </p:nvSpPr>
        <p:spPr>
          <a:xfrm>
            <a:off x="251520" y="188640"/>
            <a:ext cx="8568952" cy="11521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4400" b="1" dirty="0" smtClean="0">
                <a:latin typeface="メイリオ" panose="020B0604030504040204" pitchFamily="50" charset="-128"/>
                <a:ea typeface="メイリオ" panose="020B0604030504040204" pitchFamily="50" charset="-128"/>
                <a:cs typeface="メイリオ" panose="020B0604030504040204" pitchFamily="50" charset="-128"/>
              </a:rPr>
              <a:t>Google</a:t>
            </a:r>
            <a:r>
              <a:rPr kumimoji="1" lang="ja-JP" altLang="en-US" sz="4400" b="1" dirty="0" smtClean="0">
                <a:latin typeface="メイリオ" panose="020B0604030504040204" pitchFamily="50" charset="-128"/>
                <a:ea typeface="メイリオ" panose="020B0604030504040204" pitchFamily="50" charset="-128"/>
                <a:cs typeface="メイリオ" panose="020B0604030504040204" pitchFamily="50" charset="-128"/>
              </a:rPr>
              <a:t>が掲げる</a:t>
            </a:r>
            <a:r>
              <a:rPr kumimoji="1" lang="en-US" altLang="ja-JP" sz="4400" b="1" dirty="0" smtClean="0">
                <a:latin typeface="メイリオ" panose="020B0604030504040204" pitchFamily="50" charset="-128"/>
                <a:ea typeface="メイリオ" panose="020B0604030504040204" pitchFamily="50" charset="-128"/>
                <a:cs typeface="メイリオ" panose="020B0604030504040204" pitchFamily="50" charset="-128"/>
              </a:rPr>
              <a:t>10</a:t>
            </a:r>
            <a:r>
              <a:rPr kumimoji="1" lang="ja-JP" altLang="en-US" sz="4400" b="1" dirty="0" smtClean="0">
                <a:latin typeface="メイリオ" panose="020B0604030504040204" pitchFamily="50" charset="-128"/>
                <a:ea typeface="メイリオ" panose="020B0604030504040204" pitchFamily="50" charset="-128"/>
                <a:cs typeface="メイリオ" panose="020B0604030504040204" pitchFamily="50" charset="-128"/>
              </a:rPr>
              <a:t>の事実</a:t>
            </a:r>
            <a:endParaRPr kumimoji="1" lang="ja-JP" altLang="en-US" sz="4400" b="1"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0027425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2804"/>
            <a:ext cx="9143999" cy="68825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51411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12289"/>
            <a:ext cx="9143999" cy="68825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正方形/長方形 5"/>
          <p:cNvSpPr/>
          <p:nvPr/>
        </p:nvSpPr>
        <p:spPr>
          <a:xfrm>
            <a:off x="251520" y="1772816"/>
            <a:ext cx="8640960" cy="738664"/>
          </a:xfrm>
          <a:prstGeom prst="rect">
            <a:avLst/>
          </a:prstGeom>
        </p:spPr>
        <p:txBody>
          <a:bodyPr wrap="square">
            <a:spAutoFit/>
          </a:bodyPr>
          <a:lstStyle/>
          <a:p>
            <a:r>
              <a:rPr lang="en-US" altLang="ja-JP" sz="2400" dirty="0">
                <a:solidFill>
                  <a:prstClr val="black"/>
                </a:solidFill>
                <a:latin typeface="AR P丸ゴシック体M" panose="020B0600010101010101" pitchFamily="50" charset="-128"/>
                <a:ea typeface="AR P丸ゴシック体M" panose="020B0600010101010101" pitchFamily="50" charset="-128"/>
              </a:rPr>
              <a:t>1. </a:t>
            </a:r>
            <a:r>
              <a:rPr lang="ja-JP" altLang="en-US" sz="2400" b="1" dirty="0">
                <a:latin typeface="AR P丸ゴシック体M" panose="020B0600010101010101" pitchFamily="50" charset="-128"/>
                <a:ea typeface="AR P丸ゴシック体M" panose="020B0600010101010101" pitchFamily="50" charset="-128"/>
                <a:cs typeface="メイリオ" panose="020B0604030504040204" pitchFamily="50" charset="-128"/>
              </a:rPr>
              <a:t>ユーザー</a:t>
            </a:r>
            <a:r>
              <a:rPr lang="ja-JP" altLang="en-US" sz="2400" dirty="0">
                <a:solidFill>
                  <a:prstClr val="black"/>
                </a:solidFill>
                <a:latin typeface="AR P丸ゴシック体M" panose="020B0600010101010101" pitchFamily="50" charset="-128"/>
                <a:ea typeface="AR P丸ゴシック体M" panose="020B0600010101010101" pitchFamily="50" charset="-128"/>
              </a:rPr>
              <a:t>に焦点を絞れば、他のものはみな後からついてくる。</a:t>
            </a:r>
            <a:br>
              <a:rPr lang="ja-JP" altLang="en-US" sz="2400" dirty="0">
                <a:solidFill>
                  <a:prstClr val="black"/>
                </a:solidFill>
                <a:latin typeface="AR P丸ゴシック体M" panose="020B0600010101010101" pitchFamily="50" charset="-128"/>
                <a:ea typeface="AR P丸ゴシック体M" panose="020B0600010101010101" pitchFamily="50" charset="-128"/>
              </a:rPr>
            </a:br>
            <a:endParaRPr lang="ja-JP" altLang="en-US" dirty="0">
              <a:latin typeface="AR P丸ゴシック体M" panose="020B0600010101010101" pitchFamily="50" charset="-128"/>
              <a:ea typeface="AR P丸ゴシック体M" panose="020B0600010101010101" pitchFamily="50" charset="-128"/>
            </a:endParaRPr>
          </a:p>
        </p:txBody>
      </p:sp>
      <p:grpSp>
        <p:nvGrpSpPr>
          <p:cNvPr id="5" name="グループ化 4"/>
          <p:cNvGrpSpPr/>
          <p:nvPr/>
        </p:nvGrpSpPr>
        <p:grpSpPr>
          <a:xfrm>
            <a:off x="899592" y="2276872"/>
            <a:ext cx="6768752" cy="1296144"/>
            <a:chOff x="899592" y="2276872"/>
            <a:chExt cx="6768752" cy="1296144"/>
          </a:xfrm>
        </p:grpSpPr>
        <p:sp>
          <p:nvSpPr>
            <p:cNvPr id="4" name="正方形/長方形 3"/>
            <p:cNvSpPr/>
            <p:nvPr/>
          </p:nvSpPr>
          <p:spPr>
            <a:xfrm>
              <a:off x="899592" y="2276872"/>
              <a:ext cx="6768752" cy="1296144"/>
            </a:xfrm>
            <a:prstGeom prst="rect">
              <a:avLst/>
            </a:prstGeom>
            <a:ln w="38100"/>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3" name="正方形/長方形 2"/>
            <p:cNvSpPr/>
            <p:nvPr/>
          </p:nvSpPr>
          <p:spPr>
            <a:xfrm>
              <a:off x="1259632" y="2511480"/>
              <a:ext cx="6102424" cy="707886"/>
            </a:xfrm>
            <a:prstGeom prst="rect">
              <a:avLst/>
            </a:prstGeom>
          </p:spPr>
          <p:txBody>
            <a:bodyPr wrap="square">
              <a:spAutoFit/>
            </a:bodyPr>
            <a:lstStyle/>
            <a:p>
              <a:pPr lvl="0"/>
              <a:r>
                <a:rPr lang="en-US" altLang="ja-JP" sz="2000" b="1" dirty="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Google</a:t>
              </a:r>
              <a:r>
                <a:rPr lang="ja-JP" altLang="en-US" sz="2000" b="1" dirty="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の利益にとらわれない、</a:t>
              </a:r>
              <a:r>
                <a:rPr lang="ja-JP" altLang="en-US" sz="20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ユーザー</a:t>
              </a:r>
              <a:r>
                <a:rPr lang="ja-JP" altLang="en-US" sz="2000" b="1" dirty="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を第一に</a:t>
              </a:r>
              <a:r>
                <a:rPr lang="ja-JP" altLang="en-US" sz="2000" b="1" dirty="0" smtClean="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考えた自由な発想</a:t>
              </a:r>
              <a:r>
                <a:rPr lang="ja-JP" altLang="en-US" sz="2000" b="1" dirty="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を重視している。</a:t>
              </a:r>
              <a:endParaRPr lang="en-US" altLang="ja-JP" sz="2000" b="1" dirty="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Tree>
    <p:extLst>
      <p:ext uri="{BB962C8B-B14F-4D97-AF65-F5344CB8AC3E}">
        <p14:creationId xmlns:p14="http://schemas.microsoft.com/office/powerpoint/2010/main" val="9969641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12289"/>
            <a:ext cx="9143999" cy="68825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2069157"/>
            <a:ext cx="6926263" cy="639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8" name="グループ化 7"/>
          <p:cNvGrpSpPr/>
          <p:nvPr/>
        </p:nvGrpSpPr>
        <p:grpSpPr>
          <a:xfrm>
            <a:off x="467544" y="2708920"/>
            <a:ext cx="7776864" cy="1251431"/>
            <a:chOff x="467544" y="2537609"/>
            <a:chExt cx="7776864" cy="1251431"/>
          </a:xfrm>
        </p:grpSpPr>
        <p:sp>
          <p:nvSpPr>
            <p:cNvPr id="3" name="正方形/長方形 2"/>
            <p:cNvSpPr/>
            <p:nvPr/>
          </p:nvSpPr>
          <p:spPr>
            <a:xfrm>
              <a:off x="467544" y="2537609"/>
              <a:ext cx="7776864" cy="1251431"/>
            </a:xfrm>
            <a:prstGeom prst="rect">
              <a:avLst/>
            </a:prstGeom>
            <a:ln w="38100"/>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5" name="正方形/長方形 4"/>
            <p:cNvSpPr/>
            <p:nvPr/>
          </p:nvSpPr>
          <p:spPr>
            <a:xfrm>
              <a:off x="755576" y="2609617"/>
              <a:ext cx="7416824" cy="1015663"/>
            </a:xfrm>
            <a:prstGeom prst="rect">
              <a:avLst/>
            </a:prstGeom>
          </p:spPr>
          <p:txBody>
            <a:bodyPr wrap="square">
              <a:spAutoFit/>
            </a:bodyPr>
            <a:lstStyle/>
            <a:p>
              <a:r>
                <a:rPr lang="en-US" altLang="ja-JP" sz="2000" b="1" dirty="0" smtClean="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Google</a:t>
              </a:r>
              <a:r>
                <a:rPr lang="ja-JP" altLang="en-US" sz="2000" b="1" dirty="0" smtClean="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は、</a:t>
              </a:r>
              <a:r>
                <a:rPr lang="ja-JP" altLang="en-US" sz="20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検索問題を解決することだけ</a:t>
              </a:r>
              <a:r>
                <a:rPr lang="ja-JP" altLang="en-US" sz="2000" b="1" dirty="0" smtClean="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に焦点を置き、それを果たすための自分たちにできることが何か、それをもっとうまくやるにはどうすればいいかという使命を見失わない。</a:t>
              </a:r>
            </a:p>
          </p:txBody>
        </p:sp>
      </p:grpSp>
    </p:spTree>
    <p:extLst>
      <p:ext uri="{BB962C8B-B14F-4D97-AF65-F5344CB8AC3E}">
        <p14:creationId xmlns:p14="http://schemas.microsoft.com/office/powerpoint/2010/main" val="1073330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12289"/>
            <a:ext cx="9143999" cy="68825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2429197"/>
            <a:ext cx="4164013" cy="639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5" name="グループ化 4"/>
          <p:cNvGrpSpPr/>
          <p:nvPr/>
        </p:nvGrpSpPr>
        <p:grpSpPr>
          <a:xfrm>
            <a:off x="395536" y="2924944"/>
            <a:ext cx="6408712" cy="1296144"/>
            <a:chOff x="395536" y="2924944"/>
            <a:chExt cx="6408712" cy="1296144"/>
          </a:xfrm>
        </p:grpSpPr>
        <p:sp>
          <p:nvSpPr>
            <p:cNvPr id="4" name="正方形/長方形 3"/>
            <p:cNvSpPr/>
            <p:nvPr/>
          </p:nvSpPr>
          <p:spPr>
            <a:xfrm>
              <a:off x="395536" y="2924944"/>
              <a:ext cx="6408712" cy="1296144"/>
            </a:xfrm>
            <a:prstGeom prst="rect">
              <a:avLst/>
            </a:prstGeom>
            <a:ln w="38100"/>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3" name="正方形/長方形 2"/>
            <p:cNvSpPr/>
            <p:nvPr/>
          </p:nvSpPr>
          <p:spPr>
            <a:xfrm>
              <a:off x="611560" y="3061409"/>
              <a:ext cx="6120680" cy="1015663"/>
            </a:xfrm>
            <a:prstGeom prst="rect">
              <a:avLst/>
            </a:prstGeom>
          </p:spPr>
          <p:txBody>
            <a:bodyPr wrap="square">
              <a:spAutoFit/>
            </a:bodyPr>
            <a:lstStyle/>
            <a:p>
              <a:r>
                <a:rPr lang="en-US" altLang="ja-JP" sz="2000" b="1" dirty="0" smtClean="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Google</a:t>
              </a:r>
              <a:r>
                <a:rPr lang="ja-JP" altLang="en-US" sz="2000" b="1" dirty="0" smtClean="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は、ユーザーの貴重な時間を無駄にせず、必要とする情報をウェブ検索で</a:t>
              </a:r>
              <a:r>
                <a:rPr lang="ja-JP" altLang="en-US" sz="20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瞬時に</a:t>
              </a:r>
              <a:r>
                <a:rPr lang="ja-JP" altLang="en-US" sz="2000" b="1" dirty="0" smtClean="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提供することを目標とする。</a:t>
              </a:r>
              <a:endParaRPr lang="ja-JP" altLang="en-US" sz="2000" b="1" dirty="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Tree>
    <p:extLst>
      <p:ext uri="{BB962C8B-B14F-4D97-AF65-F5344CB8AC3E}">
        <p14:creationId xmlns:p14="http://schemas.microsoft.com/office/powerpoint/2010/main" val="1073330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12289"/>
            <a:ext cx="9143999" cy="68825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2789238"/>
            <a:ext cx="5084763" cy="639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 name="グループ化 2"/>
          <p:cNvGrpSpPr/>
          <p:nvPr/>
        </p:nvGrpSpPr>
        <p:grpSpPr>
          <a:xfrm>
            <a:off x="611560" y="3429000"/>
            <a:ext cx="6768752" cy="1296144"/>
            <a:chOff x="611560" y="3212976"/>
            <a:chExt cx="6768752" cy="1296144"/>
          </a:xfrm>
        </p:grpSpPr>
        <p:sp>
          <p:nvSpPr>
            <p:cNvPr id="5" name="正方形/長方形 4"/>
            <p:cNvSpPr/>
            <p:nvPr/>
          </p:nvSpPr>
          <p:spPr>
            <a:xfrm>
              <a:off x="611560" y="3212976"/>
              <a:ext cx="6624736" cy="1296144"/>
            </a:xfrm>
            <a:prstGeom prst="rect">
              <a:avLst/>
            </a:prstGeom>
            <a:ln w="38100"/>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2" name="正方形/長方形 1"/>
            <p:cNvSpPr/>
            <p:nvPr/>
          </p:nvSpPr>
          <p:spPr>
            <a:xfrm>
              <a:off x="683568" y="3293010"/>
              <a:ext cx="6696744" cy="1015663"/>
            </a:xfrm>
            <a:prstGeom prst="rect">
              <a:avLst/>
            </a:prstGeom>
          </p:spPr>
          <p:txBody>
            <a:bodyPr wrap="square">
              <a:spAutoFit/>
            </a:bodyPr>
            <a:lstStyle/>
            <a:p>
              <a:r>
                <a:rPr lang="en-US" altLang="ja-JP" sz="2000" b="1" dirty="0" smtClean="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Google </a:t>
              </a:r>
              <a:r>
                <a:rPr lang="ja-JP" altLang="en-US" sz="2000" b="1" dirty="0" smtClean="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検索が機能するのは、どのサイトのコンテンツが重要かを判断するうえで、膨大なユーザーがウェブサイトに張った</a:t>
              </a:r>
              <a:r>
                <a:rPr lang="ja-JP" altLang="en-US" sz="20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リンクを基準としている</a:t>
              </a:r>
              <a:r>
                <a:rPr lang="ja-JP" altLang="en-US" sz="2000" b="1" dirty="0" smtClean="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rPr>
                <a:t>からです。</a:t>
              </a:r>
              <a:endParaRPr lang="ja-JP" altLang="en-US" sz="2000" b="1" dirty="0">
                <a:solidFill>
                  <a:schemeClr val="tx1">
                    <a:lumMod val="65000"/>
                    <a:lumOff val="3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Tree>
    <p:extLst>
      <p:ext uri="{BB962C8B-B14F-4D97-AF65-F5344CB8AC3E}">
        <p14:creationId xmlns:p14="http://schemas.microsoft.com/office/powerpoint/2010/main" val="1073330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150</TotalTime>
  <Words>522</Words>
  <Application>Microsoft Office PowerPoint</Application>
  <PresentationFormat>画面に合わせる (4:3)</PresentationFormat>
  <Paragraphs>45</Paragraphs>
  <Slides>21</Slides>
  <Notes>0</Notes>
  <HiddenSlides>0</HiddenSlides>
  <MMClips>0</MMClips>
  <ScaleCrop>false</ScaleCrop>
  <HeadingPairs>
    <vt:vector size="4" baseType="variant">
      <vt:variant>
        <vt:lpstr>テーマ</vt:lpstr>
      </vt:variant>
      <vt:variant>
        <vt:i4>1</vt:i4>
      </vt:variant>
      <vt:variant>
        <vt:lpstr>スライド タイトル</vt:lpstr>
      </vt:variant>
      <vt:variant>
        <vt:i4>21</vt:i4>
      </vt:variant>
    </vt:vector>
  </HeadingPairs>
  <TitlesOfParts>
    <vt:vector size="22" baseType="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miyuki</dc:creator>
  <cp:lastModifiedBy>Naoki Yamamoto</cp:lastModifiedBy>
  <cp:revision>16</cp:revision>
  <dcterms:created xsi:type="dcterms:W3CDTF">2014-07-09T23:47:04Z</dcterms:created>
  <dcterms:modified xsi:type="dcterms:W3CDTF">2014-07-11T04:20:53Z</dcterms:modified>
</cp:coreProperties>
</file>