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1" r:id="rId3"/>
    <p:sldId id="272" r:id="rId4"/>
    <p:sldId id="257" r:id="rId5"/>
    <p:sldId id="258" r:id="rId6"/>
    <p:sldId id="261" r:id="rId7"/>
    <p:sldId id="262" r:id="rId8"/>
    <p:sldId id="259" r:id="rId9"/>
    <p:sldId id="260" r:id="rId10"/>
    <p:sldId id="263" r:id="rId11"/>
    <p:sldId id="264" r:id="rId12"/>
    <p:sldId id="265" r:id="rId13"/>
    <p:sldId id="266" r:id="rId14"/>
    <p:sldId id="268" r:id="rId15"/>
    <p:sldId id="267" r:id="rId16"/>
    <p:sldId id="269" r:id="rId17"/>
    <p:sldId id="270" r:id="rId1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E1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B27CC1-52AB-46D6-B1C7-BFDF8277101F}" type="datetimeFigureOut">
              <a:rPr kumimoji="1" lang="ja-JP" altLang="en-US" smtClean="0"/>
              <a:t>2014/7/9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AAA139-CEB4-4D1E-9253-B97977C735F9}" type="slidenum">
              <a:rPr kumimoji="1" lang="ja-JP" altLang="en-US" smtClean="0"/>
              <a:t>‹#›</a:t>
            </a:fld>
            <a:endParaRPr kumimoji="1" lang="ja-JP" altLang="en-US"/>
          </a:p>
        </p:txBody>
      </p:sp>
    </p:spTree>
    <p:extLst>
      <p:ext uri="{BB962C8B-B14F-4D97-AF65-F5344CB8AC3E}">
        <p14:creationId xmlns:p14="http://schemas.microsoft.com/office/powerpoint/2010/main" val="24354268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smtClean="0">
                <a:solidFill>
                  <a:schemeClr val="tx1"/>
                </a:solidFill>
                <a:effectLst/>
                <a:latin typeface="+mn-lt"/>
                <a:ea typeface="+mn-ea"/>
                <a:cs typeface="+mn-cs"/>
              </a:rPr>
              <a:t>1937</a:t>
            </a:r>
            <a:r>
              <a:rPr kumimoji="1" lang="ja-JP" altLang="en-US" sz="1200" b="0" i="0" kern="1200" dirty="0" smtClean="0">
                <a:solidFill>
                  <a:schemeClr val="tx1"/>
                </a:solidFill>
                <a:effectLst/>
                <a:latin typeface="+mn-lt"/>
                <a:ea typeface="+mn-ea"/>
                <a:cs typeface="+mn-cs"/>
              </a:rPr>
              <a:t>年（昭和</a:t>
            </a:r>
            <a:r>
              <a:rPr kumimoji="1" lang="en-US" altLang="ja-JP" sz="1200" b="0" i="0" kern="1200" dirty="0" smtClean="0">
                <a:solidFill>
                  <a:schemeClr val="tx1"/>
                </a:solidFill>
                <a:effectLst/>
                <a:latin typeface="+mn-lt"/>
                <a:ea typeface="+mn-ea"/>
                <a:cs typeface="+mn-cs"/>
              </a:rPr>
              <a:t>12</a:t>
            </a:r>
            <a:r>
              <a:rPr kumimoji="1" lang="ja-JP" altLang="en-US" sz="1200" b="0" i="0" kern="1200" dirty="0" smtClean="0">
                <a:solidFill>
                  <a:schemeClr val="tx1"/>
                </a:solidFill>
                <a:effectLst/>
                <a:latin typeface="+mn-lt"/>
                <a:ea typeface="+mn-ea"/>
                <a:cs typeface="+mn-cs"/>
              </a:rPr>
              <a:t>年）</a:t>
            </a:r>
            <a:r>
              <a:rPr kumimoji="1" lang="en-US" altLang="ja-JP" sz="1200" b="0" i="0" kern="1200" dirty="0" smtClean="0">
                <a:solidFill>
                  <a:schemeClr val="tx1"/>
                </a:solidFill>
                <a:effectLst/>
                <a:latin typeface="+mn-lt"/>
                <a:ea typeface="+mn-ea"/>
                <a:cs typeface="+mn-cs"/>
              </a:rPr>
              <a:t>8</a:t>
            </a:r>
            <a:r>
              <a:rPr kumimoji="1" lang="ja-JP" altLang="en-US" sz="1200" b="0" i="0" kern="1200" dirty="0" smtClean="0">
                <a:solidFill>
                  <a:schemeClr val="tx1"/>
                </a:solidFill>
                <a:effectLst/>
                <a:latin typeface="+mn-lt"/>
                <a:ea typeface="+mn-ea"/>
                <a:cs typeface="+mn-cs"/>
              </a:rPr>
              <a:t>月</a:t>
            </a:r>
            <a:r>
              <a:rPr kumimoji="1" lang="en-US" altLang="ja-JP" sz="1200" b="0" i="0" kern="1200" dirty="0" smtClean="0">
                <a:solidFill>
                  <a:schemeClr val="tx1"/>
                </a:solidFill>
                <a:effectLst/>
                <a:latin typeface="+mn-lt"/>
                <a:ea typeface="+mn-ea"/>
                <a:cs typeface="+mn-cs"/>
              </a:rPr>
              <a:t>28</a:t>
            </a:r>
            <a:r>
              <a:rPr kumimoji="1" lang="ja-JP" altLang="en-US" sz="1200" b="0" i="0" kern="1200" dirty="0" smtClean="0">
                <a:solidFill>
                  <a:schemeClr val="tx1"/>
                </a:solidFill>
                <a:effectLst/>
                <a:latin typeface="+mn-lt"/>
                <a:ea typeface="+mn-ea"/>
                <a:cs typeface="+mn-cs"/>
              </a:rPr>
              <a:t>日</a:t>
            </a:r>
            <a:endParaRPr kumimoji="1" lang="ja-JP" altLang="en-US" dirty="0"/>
          </a:p>
        </p:txBody>
      </p:sp>
      <p:sp>
        <p:nvSpPr>
          <p:cNvPr id="4" name="スライド番号プレースホルダー 3"/>
          <p:cNvSpPr>
            <a:spLocks noGrp="1"/>
          </p:cNvSpPr>
          <p:nvPr>
            <p:ph type="sldNum" sz="quarter" idx="10"/>
          </p:nvPr>
        </p:nvSpPr>
        <p:spPr/>
        <p:txBody>
          <a:bodyPr/>
          <a:lstStyle/>
          <a:p>
            <a:fld id="{A8AAA139-CEB4-4D1E-9253-B97977C735F9}" type="slidenum">
              <a:rPr kumimoji="1" lang="ja-JP" altLang="en-US" smtClean="0"/>
              <a:t>5</a:t>
            </a:fld>
            <a:endParaRPr kumimoji="1" lang="ja-JP" altLang="en-US"/>
          </a:p>
        </p:txBody>
      </p:sp>
    </p:spTree>
    <p:extLst>
      <p:ext uri="{BB962C8B-B14F-4D97-AF65-F5344CB8AC3E}">
        <p14:creationId xmlns:p14="http://schemas.microsoft.com/office/powerpoint/2010/main" val="860303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194980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941366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1832262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582330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563913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2442048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4122005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1460336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433696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211395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1DE99DE-A070-470D-8954-FAE68634FCF7}" type="datetimeFigureOut">
              <a:rPr kumimoji="1" lang="ja-JP" altLang="en-US" smtClean="0"/>
              <a:t>2014/7/9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3696451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DE99DE-A070-470D-8954-FAE68634FCF7}" type="datetimeFigureOut">
              <a:rPr kumimoji="1" lang="ja-JP" altLang="en-US" smtClean="0"/>
              <a:t>2014/7/9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329B39-82FB-43F4-A7DE-DF0D93940B62}" type="slidenum">
              <a:rPr kumimoji="1" lang="ja-JP" altLang="en-US" smtClean="0"/>
              <a:t>‹#›</a:t>
            </a:fld>
            <a:endParaRPr kumimoji="1" lang="ja-JP" altLang="en-US"/>
          </a:p>
        </p:txBody>
      </p:sp>
    </p:spTree>
    <p:extLst>
      <p:ext uri="{BB962C8B-B14F-4D97-AF65-F5344CB8AC3E}">
        <p14:creationId xmlns:p14="http://schemas.microsoft.com/office/powerpoint/2010/main" val="3039798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toyota.co.jp/jpn/company/about_toyota/outline/index.html"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toyota.co.jp/jpn/company/vision/philosophy/"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toyota.co.jp/jpn/company/vision/code_of_conduct/code_of_conduct.pdf"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www.toyota.co.jp/jpn/company/vision/toyota_global_vis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第</a:t>
            </a:r>
            <a:r>
              <a:rPr kumimoji="1" lang="en-US" altLang="ja-JP" dirty="0" smtClean="0"/>
              <a:t>9</a:t>
            </a:r>
            <a:r>
              <a:rPr kumimoji="1" lang="ja-JP" altLang="en-US" dirty="0" smtClean="0"/>
              <a:t>章　輪読課題</a:t>
            </a:r>
            <a:r>
              <a:rPr kumimoji="1" lang="en-US" altLang="ja-JP" dirty="0" smtClean="0"/>
              <a:t/>
            </a:r>
            <a:br>
              <a:rPr kumimoji="1" lang="en-US" altLang="ja-JP" dirty="0" smtClean="0"/>
            </a:br>
            <a:r>
              <a:rPr lang="ja-JP" altLang="en-US"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2"/>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3"/>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4"/>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5"/>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accent6"/>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p>
        </p:txBody>
      </p:sp>
      <p:sp>
        <p:nvSpPr>
          <p:cNvPr id="3" name="サブタイトル 2"/>
          <p:cNvSpPr>
            <a:spLocks noGrp="1"/>
          </p:cNvSpPr>
          <p:nvPr>
            <p:ph type="subTitle" idx="1"/>
          </p:nvPr>
        </p:nvSpPr>
        <p:spPr/>
        <p:txBody>
          <a:bodyPr/>
          <a:lstStyle/>
          <a:p>
            <a:pPr algn="r"/>
            <a:r>
              <a:rPr kumimoji="1" lang="ja-JP" altLang="en-US" dirty="0" smtClean="0"/>
              <a:t>かっし～</a:t>
            </a:r>
            <a:endParaRPr kumimoji="1" lang="ja-JP" altLang="en-US" dirty="0"/>
          </a:p>
        </p:txBody>
      </p:sp>
    </p:spTree>
    <p:extLst>
      <p:ext uri="{BB962C8B-B14F-4D97-AF65-F5344CB8AC3E}">
        <p14:creationId xmlns:p14="http://schemas.microsoft.com/office/powerpoint/2010/main" val="33468770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職場体制の変遷</a:t>
            </a:r>
            <a:endParaRPr kumimoji="1" lang="en-US" altLang="ja-JP" sz="3200" dirty="0" smtClean="0"/>
          </a:p>
        </p:txBody>
      </p:sp>
      <p:pic>
        <p:nvPicPr>
          <p:cNvPr id="5122"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35725" y1="20561" x2="99701" y2="47664"/>
                        <a14:foregroundMark x1="6129" y1="20561" x2="15247" y2="15888"/>
                        <a14:backgroundMark x1="51121" y1="98131" x2="51121" y2="98131"/>
                      </a14:backgroundRemoval>
                    </a14:imgEffect>
                  </a14:imgLayer>
                </a14:imgProps>
              </a:ext>
              <a:ext uri="{28A0092B-C50C-407E-A947-70E740481C1C}">
                <a14:useLocalDpi xmlns:a14="http://schemas.microsoft.com/office/drawing/2010/main" val="0"/>
              </a:ext>
            </a:extLst>
          </a:blip>
          <a:srcRect/>
          <a:stretch>
            <a:fillRect/>
          </a:stretch>
        </p:blipFill>
        <p:spPr bwMode="auto">
          <a:xfrm>
            <a:off x="988" y="1646638"/>
            <a:ext cx="9143011" cy="2885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角丸四角形 4"/>
          <p:cNvSpPr/>
          <p:nvPr/>
        </p:nvSpPr>
        <p:spPr>
          <a:xfrm>
            <a:off x="107504" y="4437112"/>
            <a:ext cx="4259693" cy="216024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メリット</a:t>
            </a:r>
            <a:endParaRPr kumimoji="1" lang="en-US" altLang="ja-JP" sz="2800" dirty="0" smtClean="0"/>
          </a:p>
          <a:p>
            <a:pPr marL="342900" indent="-342900">
              <a:buFont typeface="Arial" panose="020B0604020202020204" pitchFamily="34" charset="0"/>
              <a:buChar char="•"/>
            </a:pPr>
            <a:r>
              <a:rPr lang="ja-JP" altLang="en-US" sz="2000" dirty="0" smtClean="0"/>
              <a:t>意思決定の迅速化</a:t>
            </a:r>
            <a:endParaRPr lang="en-US" altLang="ja-JP" sz="2000" dirty="0" smtClean="0"/>
          </a:p>
          <a:p>
            <a:pPr marL="342900" indent="-342900">
              <a:buFont typeface="Arial" panose="020B0604020202020204" pitchFamily="34" charset="0"/>
              <a:buChar char="•"/>
            </a:pPr>
            <a:r>
              <a:rPr lang="ja-JP" altLang="en-US" sz="2000" dirty="0" smtClean="0"/>
              <a:t>成果主義により管理職の者も実績積みに積極的になる</a:t>
            </a:r>
            <a:endParaRPr lang="en-US" altLang="ja-JP" sz="2000" dirty="0" smtClean="0"/>
          </a:p>
        </p:txBody>
      </p:sp>
      <p:sp>
        <p:nvSpPr>
          <p:cNvPr id="6" name="角丸四角形 5"/>
          <p:cNvSpPr/>
          <p:nvPr/>
        </p:nvSpPr>
        <p:spPr>
          <a:xfrm>
            <a:off x="4680520" y="1718646"/>
            <a:ext cx="4427984" cy="279047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4703676" y="4440520"/>
            <a:ext cx="4259693" cy="2160240"/>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デメリット</a:t>
            </a:r>
            <a:endParaRPr kumimoji="1" lang="en-US" altLang="ja-JP" sz="2800" dirty="0" smtClean="0"/>
          </a:p>
          <a:p>
            <a:pPr marL="342900" indent="-342900">
              <a:buFont typeface="Arial" panose="020B0604020202020204" pitchFamily="34" charset="0"/>
              <a:buChar char="•"/>
            </a:pPr>
            <a:r>
              <a:rPr lang="ja-JP" altLang="en-US" sz="2000" dirty="0" smtClean="0"/>
              <a:t>上下関係の希薄化</a:t>
            </a:r>
            <a:endParaRPr lang="en-US" altLang="ja-JP" sz="2000" dirty="0" smtClean="0"/>
          </a:p>
          <a:p>
            <a:pPr marL="342900" indent="-342900">
              <a:buFont typeface="Arial" panose="020B0604020202020204" pitchFamily="34" charset="0"/>
              <a:buChar char="•"/>
            </a:pPr>
            <a:r>
              <a:rPr lang="ja-JP" altLang="en-US" sz="2000" dirty="0" smtClean="0"/>
              <a:t>トヨタの文化や仕事の進め方などを部下に伝授する雰囲気が職場から消え始めた</a:t>
            </a:r>
            <a:endParaRPr lang="en-US" altLang="ja-JP" sz="2000" dirty="0" smtClean="0"/>
          </a:p>
        </p:txBody>
      </p:sp>
      <p:sp>
        <p:nvSpPr>
          <p:cNvPr id="7" name="星 12 6"/>
          <p:cNvSpPr/>
          <p:nvPr/>
        </p:nvSpPr>
        <p:spPr>
          <a:xfrm>
            <a:off x="312468" y="3576424"/>
            <a:ext cx="8520049" cy="3024336"/>
          </a:xfrm>
          <a:prstGeom prst="star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bg1"/>
                </a:solidFill>
              </a:rPr>
              <a:t>「クルマを作る前に</a:t>
            </a:r>
            <a:endParaRPr kumimoji="1" lang="en-US" altLang="ja-JP" sz="3600" dirty="0" smtClean="0">
              <a:solidFill>
                <a:schemeClr val="bg1"/>
              </a:solidFill>
            </a:endParaRPr>
          </a:p>
          <a:p>
            <a:pPr algn="ctr"/>
            <a:r>
              <a:rPr lang="ja-JP" altLang="en-US" sz="3600" dirty="0">
                <a:solidFill>
                  <a:schemeClr val="bg1"/>
                </a:solidFill>
              </a:rPr>
              <a:t>人</a:t>
            </a:r>
            <a:r>
              <a:rPr lang="ja-JP" altLang="en-US" sz="3600" dirty="0" smtClean="0">
                <a:solidFill>
                  <a:schemeClr val="bg1"/>
                </a:solidFill>
              </a:rPr>
              <a:t>をつくりなさい」</a:t>
            </a:r>
            <a:endParaRPr kumimoji="1" lang="ja-JP" altLang="en-US" sz="3600" dirty="0">
              <a:solidFill>
                <a:schemeClr val="bg1"/>
              </a:solidFill>
            </a:endParaRPr>
          </a:p>
        </p:txBody>
      </p:sp>
    </p:spTree>
    <p:extLst>
      <p:ext uri="{BB962C8B-B14F-4D97-AF65-F5344CB8AC3E}">
        <p14:creationId xmlns:p14="http://schemas.microsoft.com/office/powerpoint/2010/main" val="186006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職場体制の変遷</a:t>
            </a:r>
            <a:endParaRPr kumimoji="1" lang="en-US" altLang="ja-JP" sz="3200" dirty="0" smtClean="0"/>
          </a:p>
        </p:txBody>
      </p:sp>
      <p:pic>
        <p:nvPicPr>
          <p:cNvPr id="6148" name="Picture 4"/>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51429" y1="8081" x2="51429" y2="18687"/>
                        <a14:foregroundMark x1="46984" y1="24747" x2="46984" y2="24747"/>
                        <a14:foregroundMark x1="45397" y1="24747" x2="56825" y2="24242"/>
                        <a14:foregroundMark x1="59683" y1="27273" x2="37778" y2="24747"/>
                        <a14:foregroundMark x1="63175" y1="12121" x2="82222" y2="22727"/>
                        <a14:foregroundMark x1="70159" y1="77778" x2="72698" y2="77778"/>
                        <a14:backgroundMark x1="635" y1="1515" x2="317" y2="30303"/>
                      </a14:backgroundRemoval>
                    </a14:imgEffect>
                  </a14:imgLayer>
                </a14:imgProps>
              </a:ext>
              <a:ext uri="{28A0092B-C50C-407E-A947-70E740481C1C}">
                <a14:useLocalDpi xmlns:a14="http://schemas.microsoft.com/office/drawing/2010/main" val="0"/>
              </a:ext>
            </a:extLst>
          </a:blip>
          <a:srcRect/>
          <a:stretch>
            <a:fillRect/>
          </a:stretch>
        </p:blipFill>
        <p:spPr bwMode="auto">
          <a:xfrm>
            <a:off x="179512" y="1681383"/>
            <a:ext cx="5904656" cy="3711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四角形吹き出し 4"/>
          <p:cNvSpPr/>
          <p:nvPr/>
        </p:nvSpPr>
        <p:spPr>
          <a:xfrm>
            <a:off x="3707904" y="1268760"/>
            <a:ext cx="4392488" cy="1224136"/>
          </a:xfrm>
          <a:prstGeom prst="wedgeRectCallout">
            <a:avLst>
              <a:gd name="adj1" fmla="val -54461"/>
              <a:gd name="adj2" fmla="val 25726"/>
            </a:avLst>
          </a:prstGeom>
          <a:solidFill>
            <a:schemeClr val="bg1"/>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人材育成と成果を</a:t>
            </a:r>
            <a:endParaRPr kumimoji="1" lang="en-US" altLang="ja-JP" sz="2000" dirty="0" smtClean="0">
              <a:solidFill>
                <a:schemeClr val="tx1"/>
              </a:solidFill>
            </a:endParaRPr>
          </a:p>
          <a:p>
            <a:pPr algn="ctr"/>
            <a:r>
              <a:rPr lang="ja-JP" altLang="en-US" sz="2000" dirty="0" smtClean="0">
                <a:solidFill>
                  <a:schemeClr val="tx1"/>
                </a:solidFill>
              </a:rPr>
              <a:t>両立させるマネジメントを実施</a:t>
            </a:r>
            <a:endParaRPr kumimoji="1" lang="ja-JP" altLang="en-US" sz="2000" dirty="0">
              <a:solidFill>
                <a:schemeClr val="tx1"/>
              </a:solidFill>
            </a:endParaRPr>
          </a:p>
        </p:txBody>
      </p:sp>
      <p:sp>
        <p:nvSpPr>
          <p:cNvPr id="10" name="四角形吹き出し 9"/>
          <p:cNvSpPr/>
          <p:nvPr/>
        </p:nvSpPr>
        <p:spPr>
          <a:xfrm>
            <a:off x="5652120" y="2645296"/>
            <a:ext cx="3312368" cy="2223864"/>
          </a:xfrm>
          <a:prstGeom prst="wedgeRectCallout">
            <a:avLst>
              <a:gd name="adj1" fmla="val -60442"/>
              <a:gd name="adj2" fmla="val -20871"/>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後輩に対して</a:t>
            </a:r>
            <a:endParaRPr kumimoji="1" lang="en-US" altLang="ja-JP" sz="2000" dirty="0" smtClean="0">
              <a:solidFill>
                <a:schemeClr val="tx1"/>
              </a:solidFill>
            </a:endParaRPr>
          </a:p>
          <a:p>
            <a:pPr algn="ctr"/>
            <a:r>
              <a:rPr lang="ja-JP" altLang="en-US" sz="2000" dirty="0">
                <a:solidFill>
                  <a:schemeClr val="tx1"/>
                </a:solidFill>
              </a:rPr>
              <a:t>個人</a:t>
            </a:r>
            <a:r>
              <a:rPr lang="ja-JP" altLang="en-US" sz="2000" dirty="0" smtClean="0">
                <a:solidFill>
                  <a:schemeClr val="tx1"/>
                </a:solidFill>
              </a:rPr>
              <a:t>の能力を少し超えた</a:t>
            </a:r>
            <a:endParaRPr lang="en-US" altLang="ja-JP" sz="2000" dirty="0" smtClean="0">
              <a:solidFill>
                <a:schemeClr val="tx1"/>
              </a:solidFill>
            </a:endParaRPr>
          </a:p>
          <a:p>
            <a:pPr algn="ctr"/>
            <a:r>
              <a:rPr lang="ja-JP" altLang="en-US" sz="2000" dirty="0" smtClean="0">
                <a:solidFill>
                  <a:schemeClr val="tx1"/>
                </a:solidFill>
              </a:rPr>
              <a:t>目標提示・</a:t>
            </a:r>
            <a:endParaRPr lang="en-US" altLang="ja-JP" sz="2000" dirty="0" smtClean="0">
              <a:solidFill>
                <a:schemeClr val="tx1"/>
              </a:solidFill>
            </a:endParaRPr>
          </a:p>
          <a:p>
            <a:pPr algn="ctr"/>
            <a:r>
              <a:rPr lang="ja-JP" altLang="en-US" sz="2000" dirty="0" smtClean="0">
                <a:solidFill>
                  <a:schemeClr val="tx1"/>
                </a:solidFill>
              </a:rPr>
              <a:t>業務進行管理など</a:t>
            </a:r>
            <a:endParaRPr lang="en-US" altLang="ja-JP" sz="2000" dirty="0" smtClean="0">
              <a:solidFill>
                <a:schemeClr val="tx1"/>
              </a:solidFill>
            </a:endParaRPr>
          </a:p>
          <a:p>
            <a:pPr algn="ctr"/>
            <a:r>
              <a:rPr kumimoji="1" lang="ja-JP" altLang="en-US" sz="2000" dirty="0">
                <a:solidFill>
                  <a:schemeClr val="tx1"/>
                </a:solidFill>
              </a:rPr>
              <a:t>きめ細か</a:t>
            </a:r>
            <a:r>
              <a:rPr kumimoji="1" lang="ja-JP" altLang="en-US" sz="2000" dirty="0" smtClean="0">
                <a:solidFill>
                  <a:schemeClr val="tx1"/>
                </a:solidFill>
              </a:rPr>
              <a:t>なフォローを実施</a:t>
            </a:r>
            <a:endParaRPr kumimoji="1" lang="ja-JP" altLang="en-US" sz="2000" dirty="0">
              <a:solidFill>
                <a:schemeClr val="tx1"/>
              </a:solidFill>
            </a:endParaRPr>
          </a:p>
        </p:txBody>
      </p:sp>
      <p:sp>
        <p:nvSpPr>
          <p:cNvPr id="11" name="四角形吹き出し 10"/>
          <p:cNvSpPr/>
          <p:nvPr/>
        </p:nvSpPr>
        <p:spPr>
          <a:xfrm>
            <a:off x="4367197" y="5392881"/>
            <a:ext cx="4392488" cy="1224136"/>
          </a:xfrm>
          <a:prstGeom prst="wedgeRectCallout">
            <a:avLst>
              <a:gd name="adj1" fmla="val -44212"/>
              <a:gd name="adj2" fmla="val -107580"/>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「自ら考え、実行する」</a:t>
            </a:r>
            <a:endParaRPr kumimoji="1" lang="en-US" altLang="ja-JP" sz="2000" dirty="0" smtClean="0">
              <a:solidFill>
                <a:schemeClr val="tx1"/>
              </a:solidFill>
            </a:endParaRPr>
          </a:p>
          <a:p>
            <a:pPr algn="ctr"/>
            <a:r>
              <a:rPr lang="ja-JP" altLang="en-US" sz="2000" dirty="0">
                <a:solidFill>
                  <a:schemeClr val="tx1"/>
                </a:solidFill>
              </a:rPr>
              <a:t>一日</a:t>
            </a:r>
            <a:r>
              <a:rPr lang="ja-JP" altLang="en-US" sz="2000" dirty="0" smtClean="0">
                <a:solidFill>
                  <a:schemeClr val="tx1"/>
                </a:solidFill>
              </a:rPr>
              <a:t>も早く、一人前になれるよう</a:t>
            </a:r>
            <a:endParaRPr lang="en-US" altLang="ja-JP" sz="2000" dirty="0" smtClean="0">
              <a:solidFill>
                <a:schemeClr val="tx1"/>
              </a:solidFill>
            </a:endParaRPr>
          </a:p>
          <a:p>
            <a:pPr algn="ctr"/>
            <a:r>
              <a:rPr lang="ja-JP" altLang="en-US" sz="2000" dirty="0" smtClean="0">
                <a:solidFill>
                  <a:schemeClr val="tx1"/>
                </a:solidFill>
              </a:rPr>
              <a:t>努力する</a:t>
            </a:r>
            <a:endParaRPr kumimoji="1" lang="ja-JP" altLang="en-US" sz="2000" dirty="0">
              <a:solidFill>
                <a:schemeClr val="tx1"/>
              </a:solidFill>
            </a:endParaRPr>
          </a:p>
        </p:txBody>
      </p:sp>
      <p:cxnSp>
        <p:nvCxnSpPr>
          <p:cNvPr id="7" name="直線コネクタ 6"/>
          <p:cNvCxnSpPr/>
          <p:nvPr/>
        </p:nvCxnSpPr>
        <p:spPr>
          <a:xfrm>
            <a:off x="467544" y="2780928"/>
            <a:ext cx="86409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335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人事制度・経営戦略の変更</a:t>
            </a:r>
            <a:endParaRPr kumimoji="1" lang="en-US" altLang="ja-JP" sz="3200" dirty="0" smtClean="0"/>
          </a:p>
        </p:txBody>
      </p:sp>
      <p:grpSp>
        <p:nvGrpSpPr>
          <p:cNvPr id="7" name="グループ化 6"/>
          <p:cNvGrpSpPr/>
          <p:nvPr/>
        </p:nvGrpSpPr>
        <p:grpSpPr>
          <a:xfrm>
            <a:off x="374571" y="1681383"/>
            <a:ext cx="8000524" cy="3619825"/>
            <a:chOff x="459908" y="1681383"/>
            <a:chExt cx="8000524" cy="3619825"/>
          </a:xfrm>
        </p:grpSpPr>
        <p:sp>
          <p:nvSpPr>
            <p:cNvPr id="5" name="片側の 2 つの角を丸めた四角形 4"/>
            <p:cNvSpPr/>
            <p:nvPr/>
          </p:nvSpPr>
          <p:spPr>
            <a:xfrm>
              <a:off x="467544" y="1681383"/>
              <a:ext cx="7992888" cy="451473"/>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a:t>
              </a:r>
              <a:r>
                <a:rPr kumimoji="1" lang="en-US" altLang="ja-JP" sz="2800" dirty="0" smtClean="0"/>
                <a:t>2007</a:t>
              </a:r>
              <a:r>
                <a:rPr kumimoji="1" lang="ja-JP" altLang="en-US" sz="2800" dirty="0" smtClean="0"/>
                <a:t>年</a:t>
              </a:r>
              <a:r>
                <a:rPr kumimoji="1" lang="en-US" altLang="ja-JP" sz="2800" dirty="0" smtClean="0"/>
                <a:t>6</a:t>
              </a:r>
              <a:r>
                <a:rPr kumimoji="1" lang="ja-JP" altLang="en-US" sz="2800" dirty="0" smtClean="0"/>
                <a:t>月</a:t>
              </a:r>
              <a:endParaRPr kumimoji="1" lang="ja-JP" altLang="en-US" sz="2800" dirty="0"/>
            </a:p>
          </p:txBody>
        </p:sp>
        <p:sp>
          <p:nvSpPr>
            <p:cNvPr id="6" name="正方形/長方形 5"/>
            <p:cNvSpPr/>
            <p:nvPr/>
          </p:nvSpPr>
          <p:spPr>
            <a:xfrm>
              <a:off x="467544" y="2182982"/>
              <a:ext cx="2664296"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資格</a:t>
              </a:r>
              <a:endParaRPr kumimoji="1" lang="ja-JP" altLang="en-US" sz="2400" dirty="0"/>
            </a:p>
          </p:txBody>
        </p:sp>
        <p:sp>
          <p:nvSpPr>
            <p:cNvPr id="9" name="正方形/長方形 8"/>
            <p:cNvSpPr/>
            <p:nvPr/>
          </p:nvSpPr>
          <p:spPr>
            <a:xfrm>
              <a:off x="3275856" y="2182982"/>
              <a:ext cx="5184576"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資格特別期待役割</a:t>
              </a:r>
              <a:endParaRPr kumimoji="1" lang="ja-JP" altLang="en-US" sz="2400" dirty="0"/>
            </a:p>
          </p:txBody>
        </p:sp>
        <p:sp>
          <p:nvSpPr>
            <p:cNvPr id="11" name="正方形/長方形 10"/>
            <p:cNvSpPr/>
            <p:nvPr/>
          </p:nvSpPr>
          <p:spPr>
            <a:xfrm>
              <a:off x="467544" y="2911446"/>
              <a:ext cx="2664296"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上級専門職</a:t>
              </a:r>
              <a:endParaRPr kumimoji="1" lang="ja-JP" altLang="en-US" sz="2400" dirty="0">
                <a:solidFill>
                  <a:schemeClr val="tx1"/>
                </a:solidFill>
              </a:endParaRPr>
            </a:p>
          </p:txBody>
        </p:sp>
        <p:sp>
          <p:nvSpPr>
            <p:cNvPr id="12" name="正方形/長方形 11"/>
            <p:cNvSpPr/>
            <p:nvPr/>
          </p:nvSpPr>
          <p:spPr>
            <a:xfrm>
              <a:off x="3275856" y="2911446"/>
              <a:ext cx="5184576"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プロフェッショナリティの確立期</a:t>
              </a:r>
              <a:endParaRPr kumimoji="1" lang="ja-JP" altLang="en-US" sz="2400" dirty="0">
                <a:solidFill>
                  <a:schemeClr val="tx1"/>
                </a:solidFill>
              </a:endParaRPr>
            </a:p>
          </p:txBody>
        </p:sp>
        <p:sp>
          <p:nvSpPr>
            <p:cNvPr id="13" name="正方形/長方形 12"/>
            <p:cNvSpPr/>
            <p:nvPr/>
          </p:nvSpPr>
          <p:spPr>
            <a:xfrm>
              <a:off x="459908" y="3639910"/>
              <a:ext cx="2664296" cy="94121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専門職</a:t>
              </a:r>
              <a:endParaRPr kumimoji="1" lang="ja-JP" altLang="en-US" sz="2400" dirty="0">
                <a:solidFill>
                  <a:schemeClr val="tx1"/>
                </a:solidFill>
              </a:endParaRPr>
            </a:p>
          </p:txBody>
        </p:sp>
        <p:sp>
          <p:nvSpPr>
            <p:cNvPr id="14" name="正方形/長方形 13"/>
            <p:cNvSpPr/>
            <p:nvPr/>
          </p:nvSpPr>
          <p:spPr>
            <a:xfrm>
              <a:off x="3268220" y="3639910"/>
              <a:ext cx="5184576" cy="94121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核となる専門領域の</a:t>
              </a:r>
              <a:endParaRPr kumimoji="1" lang="en-US" altLang="ja-JP" sz="2400" dirty="0" smtClean="0">
                <a:solidFill>
                  <a:schemeClr val="tx1"/>
                </a:solidFill>
              </a:endParaRPr>
            </a:p>
            <a:p>
              <a:pPr algn="ctr"/>
              <a:r>
                <a:rPr lang="ja-JP" altLang="en-US" sz="2400" dirty="0" smtClean="0">
                  <a:solidFill>
                    <a:schemeClr val="tx1"/>
                  </a:solidFill>
                </a:rPr>
                <a:t>確立期</a:t>
              </a:r>
              <a:endParaRPr kumimoji="1" lang="ja-JP" altLang="en-US" sz="2400" dirty="0">
                <a:solidFill>
                  <a:schemeClr val="tx1"/>
                </a:solidFill>
              </a:endParaRPr>
            </a:p>
          </p:txBody>
        </p:sp>
        <p:sp>
          <p:nvSpPr>
            <p:cNvPr id="15" name="正方形/長方形 14"/>
            <p:cNvSpPr/>
            <p:nvPr/>
          </p:nvSpPr>
          <p:spPr>
            <a:xfrm>
              <a:off x="459908" y="4725144"/>
              <a:ext cx="2664296"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業務職</a:t>
              </a:r>
              <a:endParaRPr kumimoji="1" lang="ja-JP" altLang="en-US" sz="2400" dirty="0" smtClean="0">
                <a:solidFill>
                  <a:schemeClr val="tx1"/>
                </a:solidFill>
              </a:endParaRPr>
            </a:p>
          </p:txBody>
        </p:sp>
        <p:sp>
          <p:nvSpPr>
            <p:cNvPr id="16" name="正方形/長方形 15"/>
            <p:cNvSpPr/>
            <p:nvPr/>
          </p:nvSpPr>
          <p:spPr>
            <a:xfrm>
              <a:off x="3268220" y="4725144"/>
              <a:ext cx="5184576"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基礎能力の習得期</a:t>
              </a:r>
              <a:endParaRPr kumimoji="1" lang="ja-JP" altLang="en-US" sz="2400" dirty="0">
                <a:solidFill>
                  <a:schemeClr val="tx1"/>
                </a:solidFill>
              </a:endParaRPr>
            </a:p>
          </p:txBody>
        </p:sp>
      </p:grpSp>
    </p:spTree>
    <p:extLst>
      <p:ext uri="{BB962C8B-B14F-4D97-AF65-F5344CB8AC3E}">
        <p14:creationId xmlns:p14="http://schemas.microsoft.com/office/powerpoint/2010/main" val="1490864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人事制度・経営戦略の変更</a:t>
            </a:r>
            <a:endParaRPr kumimoji="1" lang="en-US" altLang="ja-JP" sz="3200" dirty="0" smtClean="0"/>
          </a:p>
        </p:txBody>
      </p:sp>
      <p:sp>
        <p:nvSpPr>
          <p:cNvPr id="5" name="片側の 2 つの角を丸めた四角形 4"/>
          <p:cNvSpPr/>
          <p:nvPr/>
        </p:nvSpPr>
        <p:spPr>
          <a:xfrm>
            <a:off x="366935" y="1681383"/>
            <a:ext cx="7992888" cy="451473"/>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smtClean="0"/>
              <a:t>2007</a:t>
            </a:r>
            <a:r>
              <a:rPr kumimoji="1" lang="ja-JP" altLang="en-US" sz="2800" dirty="0" smtClean="0"/>
              <a:t>年</a:t>
            </a:r>
            <a:r>
              <a:rPr lang="en-US" altLang="ja-JP" sz="2800" dirty="0"/>
              <a:t>7</a:t>
            </a:r>
            <a:r>
              <a:rPr kumimoji="1" lang="ja-JP" altLang="en-US" sz="2800" dirty="0" smtClean="0"/>
              <a:t>月～</a:t>
            </a:r>
            <a:endParaRPr kumimoji="1" lang="ja-JP" altLang="en-US" sz="2800" dirty="0"/>
          </a:p>
        </p:txBody>
      </p:sp>
      <p:sp>
        <p:nvSpPr>
          <p:cNvPr id="6" name="正方形/長方形 5"/>
          <p:cNvSpPr/>
          <p:nvPr/>
        </p:nvSpPr>
        <p:spPr>
          <a:xfrm>
            <a:off x="374571" y="2204864"/>
            <a:ext cx="1749157"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資格</a:t>
            </a:r>
            <a:endParaRPr kumimoji="1" lang="ja-JP" altLang="en-US" sz="2400" dirty="0"/>
          </a:p>
        </p:txBody>
      </p:sp>
      <p:sp>
        <p:nvSpPr>
          <p:cNvPr id="7" name="正方形/長方形 6"/>
          <p:cNvSpPr/>
          <p:nvPr/>
        </p:nvSpPr>
        <p:spPr>
          <a:xfrm>
            <a:off x="2195736" y="2204864"/>
            <a:ext cx="6171723"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資格特別期待役割</a:t>
            </a:r>
            <a:endParaRPr kumimoji="1" lang="ja-JP" altLang="en-US" sz="2400" dirty="0"/>
          </a:p>
        </p:txBody>
      </p:sp>
      <p:sp>
        <p:nvSpPr>
          <p:cNvPr id="8" name="正方形/長方形 7"/>
          <p:cNvSpPr/>
          <p:nvPr/>
        </p:nvSpPr>
        <p:spPr>
          <a:xfrm>
            <a:off x="374571" y="2849150"/>
            <a:ext cx="1749157" cy="57606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基幹職</a:t>
            </a:r>
            <a:endParaRPr kumimoji="1" lang="ja-JP" altLang="en-US" sz="2400" dirty="0">
              <a:solidFill>
                <a:schemeClr val="tx1"/>
              </a:solidFill>
            </a:endParaRPr>
          </a:p>
        </p:txBody>
      </p:sp>
      <p:sp>
        <p:nvSpPr>
          <p:cNvPr id="9" name="正方形/長方形 8"/>
          <p:cNvSpPr/>
          <p:nvPr/>
        </p:nvSpPr>
        <p:spPr>
          <a:xfrm>
            <a:off x="2225293" y="2849150"/>
            <a:ext cx="6134529" cy="576064"/>
          </a:xfrm>
          <a:prstGeom prst="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rPr>
              <a:t>Master(</a:t>
            </a:r>
            <a:r>
              <a:rPr kumimoji="1" lang="ja-JP" altLang="en-US" sz="2000" dirty="0" smtClean="0">
                <a:solidFill>
                  <a:schemeClr val="tx1"/>
                </a:solidFill>
              </a:rPr>
              <a:t>親方</a:t>
            </a:r>
            <a:r>
              <a:rPr kumimoji="1" lang="en-US" altLang="ja-JP" sz="2000" dirty="0" smtClean="0">
                <a:solidFill>
                  <a:schemeClr val="tx1"/>
                </a:solidFill>
              </a:rPr>
              <a:t>)</a:t>
            </a:r>
            <a:r>
              <a:rPr kumimoji="1" lang="ja-JP" altLang="en-US" sz="2000" dirty="0" smtClean="0">
                <a:solidFill>
                  <a:schemeClr val="tx1"/>
                </a:solidFill>
              </a:rPr>
              <a:t>＝専門性＋人材育成のプロ</a:t>
            </a:r>
            <a:endParaRPr kumimoji="1" lang="ja-JP" altLang="en-US" sz="2000" dirty="0">
              <a:solidFill>
                <a:schemeClr val="tx1"/>
              </a:solidFill>
            </a:endParaRPr>
          </a:p>
        </p:txBody>
      </p:sp>
      <p:sp>
        <p:nvSpPr>
          <p:cNvPr id="11" name="正方形/長方形 10"/>
          <p:cNvSpPr/>
          <p:nvPr/>
        </p:nvSpPr>
        <p:spPr>
          <a:xfrm>
            <a:off x="2252198" y="4574749"/>
            <a:ext cx="2548881" cy="120804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核となる専門領域の</a:t>
            </a:r>
            <a:endParaRPr kumimoji="1" lang="en-US" altLang="ja-JP" sz="2000" dirty="0" smtClean="0">
              <a:solidFill>
                <a:schemeClr val="tx1"/>
              </a:solidFill>
            </a:endParaRPr>
          </a:p>
          <a:p>
            <a:pPr algn="ctr"/>
            <a:r>
              <a:rPr lang="ja-JP" altLang="en-US" sz="2000" dirty="0" smtClean="0">
                <a:solidFill>
                  <a:schemeClr val="tx1"/>
                </a:solidFill>
              </a:rPr>
              <a:t>確立期</a:t>
            </a:r>
            <a:endParaRPr kumimoji="1" lang="ja-JP" altLang="en-US" sz="2000" dirty="0">
              <a:solidFill>
                <a:schemeClr val="tx1"/>
              </a:solidFill>
            </a:endParaRPr>
          </a:p>
        </p:txBody>
      </p:sp>
      <p:sp>
        <p:nvSpPr>
          <p:cNvPr id="12" name="正方形/長方形 11"/>
          <p:cNvSpPr/>
          <p:nvPr/>
        </p:nvSpPr>
        <p:spPr>
          <a:xfrm>
            <a:off x="384533" y="4574749"/>
            <a:ext cx="1749157"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指導職</a:t>
            </a:r>
            <a:endParaRPr kumimoji="1" lang="ja-JP" altLang="en-US" sz="2400" dirty="0" smtClean="0">
              <a:solidFill>
                <a:schemeClr val="tx1"/>
              </a:solidFill>
            </a:endParaRPr>
          </a:p>
        </p:txBody>
      </p:sp>
      <p:sp>
        <p:nvSpPr>
          <p:cNvPr id="13" name="正方形/長方形 12"/>
          <p:cNvSpPr/>
          <p:nvPr/>
        </p:nvSpPr>
        <p:spPr>
          <a:xfrm>
            <a:off x="2230029" y="5838712"/>
            <a:ext cx="2548881" cy="57606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基礎能力の習得期</a:t>
            </a:r>
            <a:endParaRPr kumimoji="1" lang="ja-JP" altLang="en-US" sz="2000" dirty="0">
              <a:solidFill>
                <a:schemeClr val="tx1"/>
              </a:solidFill>
            </a:endParaRPr>
          </a:p>
        </p:txBody>
      </p:sp>
      <p:sp>
        <p:nvSpPr>
          <p:cNvPr id="14" name="正方形/長方形 13"/>
          <p:cNvSpPr/>
          <p:nvPr/>
        </p:nvSpPr>
        <p:spPr>
          <a:xfrm>
            <a:off x="379307" y="3942768"/>
            <a:ext cx="1749157"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主任職</a:t>
            </a:r>
            <a:endParaRPr kumimoji="1" lang="ja-JP" altLang="en-US" sz="2400" dirty="0">
              <a:solidFill>
                <a:schemeClr val="tx1"/>
              </a:solidFill>
            </a:endParaRPr>
          </a:p>
        </p:txBody>
      </p:sp>
      <p:sp>
        <p:nvSpPr>
          <p:cNvPr id="15" name="正方形/長方形 14"/>
          <p:cNvSpPr/>
          <p:nvPr/>
        </p:nvSpPr>
        <p:spPr>
          <a:xfrm>
            <a:off x="379307" y="5206730"/>
            <a:ext cx="1749157" cy="57606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準指導職</a:t>
            </a:r>
            <a:endParaRPr kumimoji="1" lang="ja-JP" altLang="en-US" sz="2400" dirty="0">
              <a:solidFill>
                <a:schemeClr val="tx1"/>
              </a:solidFill>
            </a:endParaRPr>
          </a:p>
        </p:txBody>
      </p:sp>
      <p:sp>
        <p:nvSpPr>
          <p:cNvPr id="16" name="正方形/長方形 15"/>
          <p:cNvSpPr/>
          <p:nvPr/>
        </p:nvSpPr>
        <p:spPr>
          <a:xfrm>
            <a:off x="371669" y="5838712"/>
            <a:ext cx="1749157" cy="57606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担当事務職</a:t>
            </a:r>
            <a:endParaRPr kumimoji="1" lang="ja-JP" altLang="en-US" sz="2400" dirty="0">
              <a:solidFill>
                <a:schemeClr val="tx1"/>
              </a:solidFill>
            </a:endParaRPr>
          </a:p>
        </p:txBody>
      </p:sp>
      <p:sp>
        <p:nvSpPr>
          <p:cNvPr id="17" name="正方形/長方形 16"/>
          <p:cNvSpPr/>
          <p:nvPr/>
        </p:nvSpPr>
        <p:spPr>
          <a:xfrm>
            <a:off x="2252199" y="3942768"/>
            <a:ext cx="2526712" cy="5760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プロフェッショナリティの確立期</a:t>
            </a:r>
            <a:endParaRPr kumimoji="1" lang="ja-JP" altLang="en-US" dirty="0">
              <a:solidFill>
                <a:schemeClr val="tx1"/>
              </a:solidFill>
            </a:endParaRPr>
          </a:p>
        </p:txBody>
      </p:sp>
      <p:sp>
        <p:nvSpPr>
          <p:cNvPr id="19" name="角丸四角形 18"/>
          <p:cNvSpPr/>
          <p:nvPr/>
        </p:nvSpPr>
        <p:spPr>
          <a:xfrm>
            <a:off x="2713004" y="3501008"/>
            <a:ext cx="1582930" cy="4033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専門性</a:t>
            </a:r>
            <a:endParaRPr kumimoji="1" lang="ja-JP" altLang="en-US" dirty="0"/>
          </a:p>
        </p:txBody>
      </p:sp>
      <p:sp>
        <p:nvSpPr>
          <p:cNvPr id="20" name="正方形/長方形 19"/>
          <p:cNvSpPr/>
          <p:nvPr/>
        </p:nvSpPr>
        <p:spPr>
          <a:xfrm>
            <a:off x="4903439" y="4574750"/>
            <a:ext cx="3464020" cy="57606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主に職場先輩として</a:t>
            </a:r>
            <a:endParaRPr kumimoji="1" lang="en-US" altLang="ja-JP" sz="2000" dirty="0" smtClean="0">
              <a:solidFill>
                <a:schemeClr val="tx1"/>
              </a:solidFill>
            </a:endParaRPr>
          </a:p>
          <a:p>
            <a:pPr algn="ctr"/>
            <a:r>
              <a:rPr kumimoji="1" lang="ja-JP" altLang="en-US" sz="2000" dirty="0" smtClean="0">
                <a:solidFill>
                  <a:schemeClr val="tx1"/>
                </a:solidFill>
              </a:rPr>
              <a:t>後輩指導を経験</a:t>
            </a:r>
            <a:endParaRPr kumimoji="1" lang="ja-JP" altLang="en-US" sz="2000" dirty="0">
              <a:solidFill>
                <a:schemeClr val="tx1"/>
              </a:solidFill>
            </a:endParaRPr>
          </a:p>
        </p:txBody>
      </p:sp>
      <p:sp>
        <p:nvSpPr>
          <p:cNvPr id="21" name="正方形/長方形 20"/>
          <p:cNvSpPr/>
          <p:nvPr/>
        </p:nvSpPr>
        <p:spPr>
          <a:xfrm>
            <a:off x="4903440" y="3942768"/>
            <a:ext cx="3433892" cy="57606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主に小集団のリーダーとして</a:t>
            </a:r>
            <a:endParaRPr kumimoji="1" lang="en-US" altLang="ja-JP" dirty="0" smtClean="0">
              <a:solidFill>
                <a:schemeClr val="tx1"/>
              </a:solidFill>
            </a:endParaRPr>
          </a:p>
          <a:p>
            <a:pPr algn="ctr"/>
            <a:r>
              <a:rPr lang="ja-JP" altLang="en-US" dirty="0">
                <a:solidFill>
                  <a:schemeClr val="tx1"/>
                </a:solidFill>
              </a:rPr>
              <a:t>マネジメント</a:t>
            </a:r>
            <a:r>
              <a:rPr lang="ja-JP" altLang="en-US" dirty="0" smtClean="0">
                <a:solidFill>
                  <a:schemeClr val="tx1"/>
                </a:solidFill>
              </a:rPr>
              <a:t>の基礎を習得</a:t>
            </a:r>
            <a:endParaRPr kumimoji="1" lang="ja-JP" altLang="en-US" dirty="0">
              <a:solidFill>
                <a:schemeClr val="tx1"/>
              </a:solidFill>
            </a:endParaRPr>
          </a:p>
        </p:txBody>
      </p:sp>
      <p:sp>
        <p:nvSpPr>
          <p:cNvPr id="22" name="角丸四角形 21"/>
          <p:cNvSpPr/>
          <p:nvPr/>
        </p:nvSpPr>
        <p:spPr>
          <a:xfrm>
            <a:off x="5364245" y="3501008"/>
            <a:ext cx="2151258" cy="40332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人材育成</a:t>
            </a:r>
            <a:endParaRPr kumimoji="1" lang="ja-JP" altLang="en-US" dirty="0"/>
          </a:p>
        </p:txBody>
      </p:sp>
      <p:sp>
        <p:nvSpPr>
          <p:cNvPr id="23" name="正方形/長方形 22"/>
          <p:cNvSpPr/>
          <p:nvPr/>
        </p:nvSpPr>
        <p:spPr>
          <a:xfrm>
            <a:off x="4903440" y="5206730"/>
            <a:ext cx="3433892" cy="57606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教えられる側</a:t>
            </a:r>
            <a:r>
              <a:rPr lang="ja-JP" altLang="en-US" sz="2000" dirty="0" smtClean="0">
                <a:solidFill>
                  <a:schemeClr val="tx1"/>
                </a:solidFill>
              </a:rPr>
              <a:t>から</a:t>
            </a:r>
            <a:endParaRPr lang="en-US" altLang="ja-JP" sz="2000" dirty="0" smtClean="0">
              <a:solidFill>
                <a:schemeClr val="tx1"/>
              </a:solidFill>
            </a:endParaRPr>
          </a:p>
          <a:p>
            <a:pPr algn="ctr"/>
            <a:r>
              <a:rPr lang="ja-JP" altLang="en-US" sz="2000" dirty="0" smtClean="0">
                <a:solidFill>
                  <a:schemeClr val="tx1"/>
                </a:solidFill>
              </a:rPr>
              <a:t>教える側へ意識転換</a:t>
            </a:r>
            <a:endParaRPr kumimoji="1" lang="ja-JP" altLang="en-US" sz="2000" dirty="0">
              <a:solidFill>
                <a:schemeClr val="tx1"/>
              </a:solidFill>
            </a:endParaRPr>
          </a:p>
        </p:txBody>
      </p:sp>
      <p:sp>
        <p:nvSpPr>
          <p:cNvPr id="24" name="正方形/長方形 23"/>
          <p:cNvSpPr/>
          <p:nvPr/>
        </p:nvSpPr>
        <p:spPr>
          <a:xfrm>
            <a:off x="366935" y="2780928"/>
            <a:ext cx="1766755" cy="3744416"/>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2252199" y="2780928"/>
            <a:ext cx="6115260" cy="72008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4908942" y="3904336"/>
            <a:ext cx="3483701" cy="1959952"/>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514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人事制度・経営戦略の変更</a:t>
            </a:r>
            <a:endParaRPr kumimoji="1" lang="en-US" altLang="ja-JP" sz="3200" dirty="0" smtClean="0"/>
          </a:p>
        </p:txBody>
      </p:sp>
      <p:sp>
        <p:nvSpPr>
          <p:cNvPr id="4" name="正方形/長方形 3"/>
          <p:cNvSpPr/>
          <p:nvPr/>
        </p:nvSpPr>
        <p:spPr>
          <a:xfrm>
            <a:off x="93436" y="1844824"/>
            <a:ext cx="4608513" cy="108757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小林浩治氏</a:t>
            </a:r>
            <a:endParaRPr kumimoji="1" lang="en-US" altLang="ja-JP" sz="2800" dirty="0" smtClean="0"/>
          </a:p>
          <a:p>
            <a:pPr algn="ctr"/>
            <a:r>
              <a:rPr lang="en-US" altLang="ja-JP" sz="2800" dirty="0" smtClean="0"/>
              <a:t>(</a:t>
            </a:r>
            <a:r>
              <a:rPr lang="ja-JP" altLang="en-US" sz="2800" dirty="0" smtClean="0"/>
              <a:t>当時のトヨタトルコ社長</a:t>
            </a:r>
            <a:r>
              <a:rPr lang="en-US" altLang="ja-JP" sz="2800" dirty="0" smtClean="0"/>
              <a:t>)</a:t>
            </a:r>
            <a:endParaRPr kumimoji="1" lang="ja-JP" altLang="en-US" sz="2800" dirty="0"/>
          </a:p>
        </p:txBody>
      </p:sp>
      <p:sp>
        <p:nvSpPr>
          <p:cNvPr id="5" name="角丸四角形吹き出し 4"/>
          <p:cNvSpPr/>
          <p:nvPr/>
        </p:nvSpPr>
        <p:spPr>
          <a:xfrm>
            <a:off x="3131840" y="3113188"/>
            <a:ext cx="5904656" cy="3168352"/>
          </a:xfrm>
          <a:prstGeom prst="wedgeRoundRectCallout">
            <a:avLst>
              <a:gd name="adj1" fmla="val -58477"/>
              <a:gd name="adj2" fmla="val -7209"/>
              <a:gd name="adj3" fmla="val 16667"/>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社員全体のモチベーションとコミュニケーションと</a:t>
            </a:r>
            <a:endParaRPr kumimoji="1" lang="en-US" altLang="ja-JP" sz="3200" dirty="0" smtClean="0">
              <a:solidFill>
                <a:schemeClr val="tx1"/>
              </a:solidFill>
            </a:endParaRPr>
          </a:p>
          <a:p>
            <a:pPr algn="ctr"/>
            <a:r>
              <a:rPr kumimoji="1" lang="ja-JP" altLang="en-US" sz="3200" dirty="0" smtClean="0">
                <a:solidFill>
                  <a:schemeClr val="tx1"/>
                </a:solidFill>
              </a:rPr>
              <a:t>チームワークがあって</a:t>
            </a:r>
            <a:endParaRPr kumimoji="1" lang="en-US" altLang="ja-JP" sz="3200" dirty="0" smtClean="0">
              <a:solidFill>
                <a:schemeClr val="tx1"/>
              </a:solidFill>
            </a:endParaRPr>
          </a:p>
          <a:p>
            <a:pPr algn="ctr"/>
            <a:r>
              <a:rPr kumimoji="1" lang="ja-JP" altLang="en-US" sz="3200" dirty="0" smtClean="0">
                <a:solidFill>
                  <a:schemeClr val="tx1"/>
                </a:solidFill>
              </a:rPr>
              <a:t>初めて良い仕事ができる！</a:t>
            </a:r>
            <a:endParaRPr kumimoji="1" lang="en-US" altLang="ja-JP" sz="3200" dirty="0" smtClean="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055" y="3123383"/>
            <a:ext cx="2403915" cy="3041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5225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7" y="1556792"/>
            <a:ext cx="5688632" cy="4674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正方形/長方形 2"/>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テキスト ボックス 3"/>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人事制度・経営戦略の変更</a:t>
            </a:r>
            <a:endParaRPr kumimoji="1" lang="en-US" altLang="ja-JP" sz="3200" dirty="0" smtClean="0"/>
          </a:p>
        </p:txBody>
      </p:sp>
      <p:sp>
        <p:nvSpPr>
          <p:cNvPr id="2" name="角丸四角形 1"/>
          <p:cNvSpPr/>
          <p:nvPr/>
        </p:nvSpPr>
        <p:spPr>
          <a:xfrm>
            <a:off x="5580112" y="1681383"/>
            <a:ext cx="3384376" cy="883521"/>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effectLst>
                  <a:outerShdw blurRad="38100" dist="38100" dir="2700000" algn="tl">
                    <a:srgbClr val="000000">
                      <a:alpha val="43137"/>
                    </a:srgbClr>
                  </a:outerShdw>
                </a:effectLst>
              </a:rPr>
              <a:t>迎賓館「トヨタ会館」</a:t>
            </a:r>
            <a:endParaRPr kumimoji="1" lang="ja-JP" altLang="en-US" sz="2400" dirty="0">
              <a:effectLst>
                <a:outerShdw blurRad="38100" dist="38100" dir="2700000" algn="tl">
                  <a:srgbClr val="000000">
                    <a:alpha val="43137"/>
                  </a:srgbClr>
                </a:outerShdw>
              </a:effectLst>
            </a:endParaRPr>
          </a:p>
        </p:txBody>
      </p:sp>
      <p:sp>
        <p:nvSpPr>
          <p:cNvPr id="8" name="角丸四角形 7"/>
          <p:cNvSpPr/>
          <p:nvPr/>
        </p:nvSpPr>
        <p:spPr>
          <a:xfrm>
            <a:off x="5583698" y="2636912"/>
            <a:ext cx="3384376" cy="883521"/>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effectLst>
                  <a:outerShdw blurRad="38100" dist="38100" dir="2700000" algn="tl">
                    <a:srgbClr val="000000">
                      <a:alpha val="43137"/>
                    </a:srgbClr>
                  </a:outerShdw>
                </a:effectLst>
              </a:rPr>
              <a:t>挨拶運動</a:t>
            </a:r>
            <a:endParaRPr kumimoji="1" lang="ja-JP" altLang="en-US" sz="2400" dirty="0">
              <a:effectLst>
                <a:outerShdw blurRad="38100" dist="38100" dir="2700000" algn="tl">
                  <a:srgbClr val="000000">
                    <a:alpha val="43137"/>
                  </a:srgbClr>
                </a:outerShdw>
              </a:effectLst>
            </a:endParaRPr>
          </a:p>
        </p:txBody>
      </p:sp>
      <p:sp>
        <p:nvSpPr>
          <p:cNvPr id="9" name="角丸四角形 8"/>
          <p:cNvSpPr/>
          <p:nvPr/>
        </p:nvSpPr>
        <p:spPr>
          <a:xfrm>
            <a:off x="5583698" y="3573016"/>
            <a:ext cx="3384376" cy="88352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effectLst>
                  <a:outerShdw blurRad="38100" dist="38100" dir="2700000" algn="tl">
                    <a:srgbClr val="000000">
                      <a:alpha val="43137"/>
                    </a:srgbClr>
                  </a:outerShdw>
                </a:effectLst>
              </a:rPr>
              <a:t>昼礼でのスピーチ</a:t>
            </a:r>
            <a:endParaRPr kumimoji="1" lang="ja-JP" altLang="en-US" sz="2400" dirty="0">
              <a:effectLst>
                <a:outerShdw blurRad="38100" dist="38100" dir="2700000" algn="tl">
                  <a:srgbClr val="000000">
                    <a:alpha val="43137"/>
                  </a:srgbClr>
                </a:outerShdw>
              </a:effectLst>
            </a:endParaRPr>
          </a:p>
        </p:txBody>
      </p:sp>
      <p:sp>
        <p:nvSpPr>
          <p:cNvPr id="10" name="角丸四角形 9"/>
          <p:cNvSpPr/>
          <p:nvPr/>
        </p:nvSpPr>
        <p:spPr>
          <a:xfrm>
            <a:off x="5583698" y="4509120"/>
            <a:ext cx="3384376" cy="883521"/>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effectLst>
                  <a:outerShdw blurRad="38100" dist="38100" dir="2700000" algn="tl">
                    <a:srgbClr val="000000">
                      <a:alpha val="43137"/>
                    </a:srgbClr>
                  </a:outerShdw>
                </a:effectLst>
              </a:rPr>
              <a:t>ボランティアなどの</a:t>
            </a:r>
            <a:endParaRPr lang="en-US" altLang="ja-JP" sz="2400" dirty="0" smtClean="0">
              <a:effectLst>
                <a:outerShdw blurRad="38100" dist="38100" dir="2700000" algn="tl">
                  <a:srgbClr val="000000">
                    <a:alpha val="43137"/>
                  </a:srgbClr>
                </a:outerShdw>
              </a:effectLst>
            </a:endParaRPr>
          </a:p>
          <a:p>
            <a:pPr algn="ctr"/>
            <a:r>
              <a:rPr lang="ja-JP" altLang="en-US" sz="2400" dirty="0" smtClean="0">
                <a:effectLst>
                  <a:outerShdw blurRad="38100" dist="38100" dir="2700000" algn="tl">
                    <a:srgbClr val="000000">
                      <a:alpha val="43137"/>
                    </a:srgbClr>
                  </a:outerShdw>
                </a:effectLst>
              </a:rPr>
              <a:t>善行</a:t>
            </a:r>
            <a:r>
              <a:rPr lang="ja-JP" altLang="en-US" sz="2400" dirty="0">
                <a:effectLst>
                  <a:outerShdw blurRad="38100" dist="38100" dir="2700000" algn="tl">
                    <a:srgbClr val="000000">
                      <a:alpha val="43137"/>
                    </a:srgbClr>
                  </a:outerShdw>
                </a:effectLst>
              </a:rPr>
              <a:t>表彰</a:t>
            </a:r>
            <a:endParaRPr kumimoji="1" lang="ja-JP" altLang="en-US" sz="2400" dirty="0">
              <a:effectLst>
                <a:outerShdw blurRad="38100" dist="38100" dir="2700000" algn="tl">
                  <a:srgbClr val="000000">
                    <a:alpha val="43137"/>
                  </a:srgbClr>
                </a:outerShdw>
              </a:effectLst>
            </a:endParaRPr>
          </a:p>
        </p:txBody>
      </p:sp>
      <p:sp>
        <p:nvSpPr>
          <p:cNvPr id="5" name="正方形/長方形 4"/>
          <p:cNvSpPr/>
          <p:nvPr/>
        </p:nvSpPr>
        <p:spPr>
          <a:xfrm>
            <a:off x="3707904" y="4365104"/>
            <a:ext cx="1656184" cy="792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7996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lang="ja-JP" altLang="en-US" sz="3200" dirty="0"/>
              <a:t>まとめ</a:t>
            </a:r>
            <a:endParaRPr kumimoji="1" lang="en-US" altLang="ja-JP" sz="3200" dirty="0" smtClean="0">
              <a:solidFill>
                <a:schemeClr val="accent6"/>
              </a:solidFill>
            </a:endParaRPr>
          </a:p>
        </p:txBody>
      </p:sp>
      <p:sp>
        <p:nvSpPr>
          <p:cNvPr id="6" name="正方形/長方形 5"/>
          <p:cNvSpPr/>
          <p:nvPr/>
        </p:nvSpPr>
        <p:spPr>
          <a:xfrm>
            <a:off x="467544" y="1681383"/>
            <a:ext cx="4392488" cy="1603601"/>
          </a:xfrm>
          <a:prstGeom prst="rect">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800" dirty="0" smtClean="0">
                <a:solidFill>
                  <a:schemeClr val="tx1"/>
                </a:solidFill>
              </a:rPr>
              <a:t>1989</a:t>
            </a:r>
            <a:r>
              <a:rPr kumimoji="1" lang="ja-JP" altLang="en-US" sz="2800" dirty="0" smtClean="0">
                <a:solidFill>
                  <a:schemeClr val="tx1"/>
                </a:solidFill>
              </a:rPr>
              <a:t>年～</a:t>
            </a:r>
            <a:r>
              <a:rPr kumimoji="1" lang="en-US" altLang="ja-JP" sz="2800" dirty="0" smtClean="0">
                <a:solidFill>
                  <a:schemeClr val="tx1"/>
                </a:solidFill>
              </a:rPr>
              <a:t>2006</a:t>
            </a:r>
            <a:r>
              <a:rPr kumimoji="1" lang="ja-JP" altLang="en-US" sz="2800" dirty="0" smtClean="0">
                <a:solidFill>
                  <a:schemeClr val="tx1"/>
                </a:solidFill>
              </a:rPr>
              <a:t>年</a:t>
            </a:r>
            <a:endParaRPr kumimoji="1" lang="en-US" altLang="ja-JP" sz="2800" dirty="0" smtClean="0">
              <a:solidFill>
                <a:schemeClr val="tx1"/>
              </a:solidFill>
            </a:endParaRPr>
          </a:p>
          <a:p>
            <a:pPr algn="ctr"/>
            <a:r>
              <a:rPr lang="ja-JP" altLang="en-US" sz="2800" dirty="0" smtClean="0">
                <a:solidFill>
                  <a:schemeClr val="tx1"/>
                </a:solidFill>
              </a:rPr>
              <a:t>ピラミッド型</a:t>
            </a:r>
            <a:r>
              <a:rPr lang="ja-JP" altLang="en-US" sz="2800" dirty="0">
                <a:solidFill>
                  <a:schemeClr val="tx1"/>
                </a:solidFill>
              </a:rPr>
              <a:t>から</a:t>
            </a:r>
            <a:endParaRPr lang="en-US" altLang="ja-JP" sz="2800" dirty="0">
              <a:solidFill>
                <a:schemeClr val="tx1"/>
              </a:solidFill>
            </a:endParaRPr>
          </a:p>
          <a:p>
            <a:pPr algn="ctr"/>
            <a:r>
              <a:rPr kumimoji="1" lang="ja-JP" altLang="en-US" sz="2800" dirty="0" smtClean="0">
                <a:solidFill>
                  <a:schemeClr val="tx1"/>
                </a:solidFill>
              </a:rPr>
              <a:t>フラット型へ</a:t>
            </a:r>
            <a:r>
              <a:rPr kumimoji="1" lang="en-US" altLang="ja-JP" sz="2800" dirty="0" smtClean="0">
                <a:solidFill>
                  <a:schemeClr val="tx1"/>
                </a:solidFill>
              </a:rPr>
              <a:t>(</a:t>
            </a:r>
            <a:r>
              <a:rPr kumimoji="1" lang="ja-JP" altLang="en-US" sz="2800" dirty="0" smtClean="0">
                <a:solidFill>
                  <a:schemeClr val="tx1"/>
                </a:solidFill>
              </a:rPr>
              <a:t>成果主義</a:t>
            </a:r>
            <a:r>
              <a:rPr kumimoji="1" lang="en-US" altLang="ja-JP" sz="2800" dirty="0" smtClean="0">
                <a:solidFill>
                  <a:schemeClr val="tx1"/>
                </a:solidFill>
              </a:rPr>
              <a:t>)</a:t>
            </a:r>
          </a:p>
        </p:txBody>
      </p:sp>
      <p:sp>
        <p:nvSpPr>
          <p:cNvPr id="9" name="正方形/長方形 8"/>
          <p:cNvSpPr/>
          <p:nvPr/>
        </p:nvSpPr>
        <p:spPr>
          <a:xfrm>
            <a:off x="448714" y="3513109"/>
            <a:ext cx="3619230" cy="1603601"/>
          </a:xfrm>
          <a:prstGeom prst="rect">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800" dirty="0" smtClean="0">
                <a:solidFill>
                  <a:schemeClr val="tx1"/>
                </a:solidFill>
              </a:rPr>
              <a:t>2007</a:t>
            </a:r>
            <a:r>
              <a:rPr lang="ja-JP" altLang="en-US" sz="2800" dirty="0" smtClean="0">
                <a:solidFill>
                  <a:schemeClr val="tx1"/>
                </a:solidFill>
              </a:rPr>
              <a:t>年</a:t>
            </a:r>
            <a:r>
              <a:rPr lang="en-US" altLang="ja-JP" sz="2800" dirty="0" smtClean="0">
                <a:solidFill>
                  <a:schemeClr val="tx1"/>
                </a:solidFill>
              </a:rPr>
              <a:t>7</a:t>
            </a:r>
            <a:r>
              <a:rPr lang="ja-JP" altLang="en-US" sz="2800" dirty="0" smtClean="0">
                <a:solidFill>
                  <a:schemeClr val="tx1"/>
                </a:solidFill>
              </a:rPr>
              <a:t>月～</a:t>
            </a:r>
            <a:endParaRPr lang="en-US" altLang="ja-JP" sz="2800" dirty="0" smtClean="0">
              <a:solidFill>
                <a:schemeClr val="tx1"/>
              </a:solidFill>
            </a:endParaRPr>
          </a:p>
          <a:p>
            <a:pPr algn="ctr"/>
            <a:r>
              <a:rPr lang="ja-JP" altLang="en-US" sz="2800" dirty="0">
                <a:solidFill>
                  <a:schemeClr val="tx1"/>
                </a:solidFill>
              </a:rPr>
              <a:t>小集団型へ</a:t>
            </a:r>
            <a:endParaRPr lang="en-US" altLang="ja-JP" sz="2800" dirty="0">
              <a:solidFill>
                <a:schemeClr val="tx1"/>
              </a:solidFill>
            </a:endParaRPr>
          </a:p>
        </p:txBody>
      </p:sp>
      <p:sp>
        <p:nvSpPr>
          <p:cNvPr id="11" name="星 16 10"/>
          <p:cNvSpPr/>
          <p:nvPr/>
        </p:nvSpPr>
        <p:spPr>
          <a:xfrm>
            <a:off x="4060337" y="1065667"/>
            <a:ext cx="4567209" cy="2112012"/>
          </a:xfrm>
          <a:prstGeom prst="star16">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上下関係</a:t>
            </a:r>
            <a:endParaRPr kumimoji="1" lang="en-US" altLang="ja-JP" sz="3200" dirty="0" smtClean="0"/>
          </a:p>
          <a:p>
            <a:pPr algn="ctr"/>
            <a:r>
              <a:rPr kumimoji="1" lang="ja-JP" altLang="en-US" sz="3200" dirty="0" smtClean="0"/>
              <a:t>希薄化</a:t>
            </a:r>
            <a:endParaRPr kumimoji="1" lang="ja-JP" altLang="en-US" sz="3200" dirty="0"/>
          </a:p>
        </p:txBody>
      </p:sp>
      <p:sp>
        <p:nvSpPr>
          <p:cNvPr id="13" name="角丸四角形 12"/>
          <p:cNvSpPr/>
          <p:nvPr/>
        </p:nvSpPr>
        <p:spPr>
          <a:xfrm>
            <a:off x="1648813" y="5229199"/>
            <a:ext cx="5846374" cy="1512169"/>
          </a:xfrm>
          <a:prstGeom prst="roundRect">
            <a:avLst/>
          </a:prstGeom>
          <a:solidFill>
            <a:schemeClr val="bg1"/>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トヨタの強みであった</a:t>
            </a:r>
            <a:endParaRPr kumimoji="1" lang="en-US" altLang="ja-JP" sz="2800" dirty="0" smtClean="0">
              <a:solidFill>
                <a:schemeClr val="tx1"/>
              </a:solidFill>
            </a:endParaRPr>
          </a:p>
          <a:p>
            <a:pPr algn="ctr"/>
            <a:r>
              <a:rPr lang="ja-JP" altLang="en-US" sz="2800" dirty="0" smtClean="0">
                <a:solidFill>
                  <a:schemeClr val="tx1"/>
                </a:solidFill>
              </a:rPr>
              <a:t>社内コミュニケーションが</a:t>
            </a:r>
            <a:endParaRPr lang="en-US" altLang="ja-JP" sz="2800" dirty="0" smtClean="0">
              <a:solidFill>
                <a:schemeClr val="tx1"/>
              </a:solidFill>
            </a:endParaRPr>
          </a:p>
          <a:p>
            <a:pPr algn="ctr"/>
            <a:r>
              <a:rPr lang="ja-JP" altLang="en-US" sz="2800" dirty="0" smtClean="0">
                <a:solidFill>
                  <a:schemeClr val="tx1"/>
                </a:solidFill>
              </a:rPr>
              <a:t>取り戻されていった！</a:t>
            </a:r>
            <a:endParaRPr kumimoji="1" lang="ja-JP" altLang="en-US" sz="2800" dirty="0">
              <a:solidFill>
                <a:schemeClr val="tx1"/>
              </a:solidFill>
            </a:endParaRPr>
          </a:p>
        </p:txBody>
      </p:sp>
      <p:sp>
        <p:nvSpPr>
          <p:cNvPr id="14" name="角丸四角形吹き出し 13"/>
          <p:cNvSpPr/>
          <p:nvPr/>
        </p:nvSpPr>
        <p:spPr>
          <a:xfrm>
            <a:off x="4427984" y="3485278"/>
            <a:ext cx="4597291" cy="1584176"/>
          </a:xfrm>
          <a:prstGeom prst="wedgeRoundRectCallout">
            <a:avLst>
              <a:gd name="adj1" fmla="val -32820"/>
              <a:gd name="adj2" fmla="val 63797"/>
              <a:gd name="adj3" fmla="val 1666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effectLst>
                  <a:outerShdw blurRad="38100" dist="38100" dir="2700000" algn="tl">
                    <a:srgbClr val="000000">
                      <a:alpha val="43137"/>
                    </a:srgbClr>
                  </a:outerShdw>
                </a:effectLst>
              </a:rPr>
              <a:t>戦略</a:t>
            </a:r>
            <a:r>
              <a:rPr lang="ja-JP" altLang="en-US" sz="2800" b="1" dirty="0" smtClean="0">
                <a:effectLst>
                  <a:outerShdw blurRad="38100" dist="38100" dir="2700000" algn="tl">
                    <a:srgbClr val="000000">
                      <a:alpha val="43137"/>
                    </a:srgbClr>
                  </a:outerShdw>
                </a:effectLst>
              </a:rPr>
              <a:t>は</a:t>
            </a:r>
            <a:endParaRPr lang="en-US" altLang="ja-JP" sz="2800" b="1" dirty="0" smtClean="0">
              <a:effectLst>
                <a:outerShdw blurRad="38100" dist="38100" dir="2700000" algn="tl">
                  <a:srgbClr val="000000">
                    <a:alpha val="43137"/>
                  </a:srgbClr>
                </a:outerShdw>
              </a:effectLst>
            </a:endParaRPr>
          </a:p>
          <a:p>
            <a:pPr algn="ctr"/>
            <a:r>
              <a:rPr kumimoji="1" lang="ja-JP" altLang="en-US" sz="2800" b="1" dirty="0">
                <a:effectLst>
                  <a:outerShdw blurRad="38100" dist="38100" dir="2700000" algn="tl">
                    <a:srgbClr val="000000">
                      <a:alpha val="43137"/>
                    </a:srgbClr>
                  </a:outerShdw>
                </a:effectLst>
              </a:rPr>
              <a:t>組織</a:t>
            </a:r>
            <a:r>
              <a:rPr kumimoji="1" lang="ja-JP" altLang="en-US" sz="2800" b="1" dirty="0" smtClean="0">
                <a:effectLst>
                  <a:outerShdw blurRad="38100" dist="38100" dir="2700000" algn="tl">
                    <a:srgbClr val="000000">
                      <a:alpha val="43137"/>
                    </a:srgbClr>
                  </a:outerShdw>
                </a:effectLst>
              </a:rPr>
              <a:t>で働くひとに</a:t>
            </a:r>
            <a:endParaRPr kumimoji="1" lang="en-US" altLang="ja-JP" sz="2800" b="1" dirty="0" smtClean="0">
              <a:effectLst>
                <a:outerShdw blurRad="38100" dist="38100" dir="2700000" algn="tl">
                  <a:srgbClr val="000000">
                    <a:alpha val="43137"/>
                  </a:srgbClr>
                </a:outerShdw>
              </a:effectLst>
            </a:endParaRPr>
          </a:p>
          <a:p>
            <a:pPr algn="ctr"/>
            <a:r>
              <a:rPr lang="ja-JP" altLang="en-US" sz="2800" b="1" dirty="0" smtClean="0">
                <a:effectLst>
                  <a:outerShdw blurRad="38100" dist="38100" dir="2700000" algn="tl">
                    <a:srgbClr val="000000">
                      <a:alpha val="43137"/>
                    </a:srgbClr>
                  </a:outerShdw>
                </a:effectLst>
              </a:rPr>
              <a:t>働く意味づけを与える</a:t>
            </a:r>
            <a:endParaRPr kumimoji="1" lang="en-US" altLang="ja-JP" sz="2800"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0776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2348880"/>
            <a:ext cx="4644008" cy="1323439"/>
          </a:xfrm>
          <a:prstGeom prst="rect">
            <a:avLst/>
          </a:prstGeom>
          <a:noFill/>
        </p:spPr>
        <p:txBody>
          <a:bodyPr wrap="square" rtlCol="0">
            <a:spAutoFit/>
          </a:bodyPr>
          <a:lstStyle/>
          <a:p>
            <a:r>
              <a:rPr kumimoji="1" lang="ja-JP" altLang="en-US" sz="8000" dirty="0" smtClean="0"/>
              <a:t>おわり</a:t>
            </a:r>
            <a:endParaRPr kumimoji="1" lang="ja-JP" altLang="en-US" sz="8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6122" y="4064264"/>
            <a:ext cx="4355976" cy="2793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7924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問題</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テキスト ボックス 4"/>
          <p:cNvSpPr txBox="1"/>
          <p:nvPr/>
        </p:nvSpPr>
        <p:spPr>
          <a:xfrm>
            <a:off x="34566" y="1052736"/>
            <a:ext cx="8929921" cy="2677656"/>
          </a:xfrm>
          <a:prstGeom prst="rect">
            <a:avLst/>
          </a:prstGeom>
          <a:noFill/>
        </p:spPr>
        <p:txBody>
          <a:bodyPr wrap="square" rtlCol="0">
            <a:spAutoFit/>
          </a:bodyPr>
          <a:lstStyle/>
          <a:p>
            <a:r>
              <a:rPr kumimoji="1" lang="ja-JP" altLang="en-US" sz="2800" dirty="0" smtClean="0"/>
              <a:t>　あなた</a:t>
            </a:r>
            <a:r>
              <a:rPr kumimoji="1" lang="ja-JP" altLang="en-US" sz="2800" dirty="0" smtClean="0"/>
              <a:t>はある会社の社長です。</a:t>
            </a:r>
            <a:endParaRPr kumimoji="1" lang="en-US" altLang="ja-JP" sz="2800" dirty="0" smtClean="0"/>
          </a:p>
          <a:p>
            <a:r>
              <a:rPr lang="ja-JP" altLang="en-US" sz="2800" dirty="0" smtClean="0"/>
              <a:t>　あなた</a:t>
            </a:r>
            <a:r>
              <a:rPr lang="ja-JP" altLang="en-US" sz="2800" dirty="0" smtClean="0"/>
              <a:t>の会社は従来「</a:t>
            </a:r>
            <a:r>
              <a:rPr lang="ja-JP" altLang="en-US" sz="2800" dirty="0" smtClean="0">
                <a:solidFill>
                  <a:schemeClr val="accent6"/>
                </a:solidFill>
              </a:rPr>
              <a:t>ピラミッド型経営</a:t>
            </a:r>
            <a:r>
              <a:rPr lang="ja-JP" altLang="en-US" sz="2800" dirty="0" smtClean="0"/>
              <a:t>」の職場体制をとっていましたが</a:t>
            </a:r>
            <a:r>
              <a:rPr lang="ja-JP" altLang="en-US" sz="2800" dirty="0" smtClean="0"/>
              <a:t>、そのような体制の中で生じた「</a:t>
            </a:r>
            <a:r>
              <a:rPr lang="ja-JP" altLang="en-US" sz="2800" dirty="0" smtClean="0">
                <a:solidFill>
                  <a:schemeClr val="accent6"/>
                </a:solidFill>
              </a:rPr>
              <a:t>年功</a:t>
            </a:r>
            <a:r>
              <a:rPr lang="ja-JP" altLang="en-US" sz="2800" dirty="0" smtClean="0">
                <a:solidFill>
                  <a:schemeClr val="accent6"/>
                </a:solidFill>
              </a:rPr>
              <a:t>序列</a:t>
            </a:r>
            <a:r>
              <a:rPr lang="ja-JP" altLang="en-US" sz="2800" dirty="0" smtClean="0">
                <a:solidFill>
                  <a:schemeClr val="accent6"/>
                </a:solidFill>
              </a:rPr>
              <a:t>主義」</a:t>
            </a:r>
            <a:r>
              <a:rPr lang="ja-JP" altLang="en-US" sz="2800" dirty="0" smtClean="0"/>
              <a:t>や「</a:t>
            </a:r>
            <a:r>
              <a:rPr lang="ja-JP" altLang="en-US" sz="2800" dirty="0" smtClean="0">
                <a:solidFill>
                  <a:schemeClr val="accent6"/>
                </a:solidFill>
              </a:rPr>
              <a:t>官僚主義</a:t>
            </a:r>
            <a:r>
              <a:rPr lang="ja-JP" altLang="en-US" sz="2800" dirty="0" smtClean="0"/>
              <a:t>」は</a:t>
            </a:r>
            <a:r>
              <a:rPr lang="ja-JP" altLang="en-US" sz="2800" dirty="0" smtClean="0"/>
              <a:t>よくないと考え、図のよう</a:t>
            </a:r>
            <a:r>
              <a:rPr lang="ja-JP" altLang="en-US" sz="2800" dirty="0" smtClean="0"/>
              <a:t>な「</a:t>
            </a:r>
            <a:r>
              <a:rPr lang="ja-JP" altLang="en-US" sz="2800" dirty="0" smtClean="0">
                <a:solidFill>
                  <a:schemeClr val="accent6"/>
                </a:solidFill>
              </a:rPr>
              <a:t>フラット型経営</a:t>
            </a:r>
            <a:r>
              <a:rPr lang="ja-JP" altLang="en-US" sz="2800" dirty="0" smtClean="0"/>
              <a:t>」、そして「</a:t>
            </a:r>
            <a:r>
              <a:rPr lang="ja-JP" altLang="en-US" sz="2800" dirty="0" smtClean="0">
                <a:solidFill>
                  <a:schemeClr val="accent6"/>
                </a:solidFill>
              </a:rPr>
              <a:t>成果主義</a:t>
            </a:r>
            <a:r>
              <a:rPr lang="ja-JP" altLang="en-US" sz="2800" dirty="0" smtClean="0"/>
              <a:t>」へと体制</a:t>
            </a:r>
            <a:r>
              <a:rPr lang="ja-JP" altLang="en-US" sz="2800" dirty="0" smtClean="0"/>
              <a:t>・戦略を変更しました。</a:t>
            </a:r>
            <a:endParaRPr lang="en-US" altLang="ja-JP" sz="2800" dirty="0" smtClean="0"/>
          </a:p>
        </p:txBody>
      </p:sp>
      <p:grpSp>
        <p:nvGrpSpPr>
          <p:cNvPr id="2" name="グループ化 1"/>
          <p:cNvGrpSpPr/>
          <p:nvPr/>
        </p:nvGrpSpPr>
        <p:grpSpPr>
          <a:xfrm>
            <a:off x="0" y="3742174"/>
            <a:ext cx="9143011" cy="2885327"/>
            <a:chOff x="0" y="3742174"/>
            <a:chExt cx="9143011" cy="2885327"/>
          </a:xfrm>
        </p:grpSpPr>
        <p:pic>
          <p:nvPicPr>
            <p:cNvPr id="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0" r="100000">
                          <a14:foregroundMark x1="35725" y1="20561" x2="99701" y2="47664"/>
                          <a14:foregroundMark x1="6129" y1="20561" x2="15247" y2="15888"/>
                          <a14:backgroundMark x1="51121" y1="98131" x2="51121" y2="98131"/>
                        </a14:backgroundRemoval>
                      </a14:imgEffect>
                    </a14:imgLayer>
                  </a14:imgProps>
                </a:ext>
                <a:ext uri="{28A0092B-C50C-407E-A947-70E740481C1C}">
                  <a14:useLocalDpi xmlns:a14="http://schemas.microsoft.com/office/drawing/2010/main" val="0"/>
                </a:ext>
              </a:extLst>
            </a:blip>
            <a:srcRect/>
            <a:stretch>
              <a:fillRect/>
            </a:stretch>
          </p:blipFill>
          <p:spPr bwMode="auto">
            <a:xfrm>
              <a:off x="0" y="3742174"/>
              <a:ext cx="9143011" cy="2885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円/楕円 6"/>
            <p:cNvSpPr/>
            <p:nvPr/>
          </p:nvSpPr>
          <p:spPr>
            <a:xfrm>
              <a:off x="34566" y="3933056"/>
              <a:ext cx="1779486"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t>ピラミッド</a:t>
              </a:r>
              <a:endParaRPr kumimoji="1" lang="ja-JP" altLang="en-US" sz="1600" dirty="0"/>
            </a:p>
          </p:txBody>
        </p:sp>
        <p:sp>
          <p:nvSpPr>
            <p:cNvPr id="8" name="円/楕円 7"/>
            <p:cNvSpPr/>
            <p:nvPr/>
          </p:nvSpPr>
          <p:spPr>
            <a:xfrm>
              <a:off x="4610338" y="3933056"/>
              <a:ext cx="1689854"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t>フラット</a:t>
              </a:r>
              <a:endParaRPr kumimoji="1" lang="ja-JP" altLang="en-US" sz="1600" dirty="0"/>
            </a:p>
          </p:txBody>
        </p:sp>
      </p:grpSp>
    </p:spTree>
    <p:extLst>
      <p:ext uri="{BB962C8B-B14F-4D97-AF65-F5344CB8AC3E}">
        <p14:creationId xmlns:p14="http://schemas.microsoft.com/office/powerpoint/2010/main" val="3191157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問題</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テキスト ボックス 3"/>
          <p:cNvSpPr txBox="1"/>
          <p:nvPr/>
        </p:nvSpPr>
        <p:spPr>
          <a:xfrm>
            <a:off x="30217" y="1052736"/>
            <a:ext cx="9130179" cy="3970318"/>
          </a:xfrm>
          <a:prstGeom prst="rect">
            <a:avLst/>
          </a:prstGeom>
          <a:noFill/>
        </p:spPr>
        <p:txBody>
          <a:bodyPr wrap="square" rtlCol="0">
            <a:spAutoFit/>
          </a:bodyPr>
          <a:lstStyle/>
          <a:p>
            <a:r>
              <a:rPr kumimoji="1" lang="ja-JP" altLang="en-US" sz="2800" dirty="0" smtClean="0"/>
              <a:t>　しかし</a:t>
            </a:r>
            <a:r>
              <a:rPr kumimoji="1" lang="ja-JP" altLang="en-US" sz="2800" dirty="0" smtClean="0"/>
              <a:t>変更した</a:t>
            </a:r>
            <a:r>
              <a:rPr kumimoji="1" lang="ja-JP" altLang="en-US" sz="2800" dirty="0" err="1" smtClean="0"/>
              <a:t>は</a:t>
            </a:r>
            <a:r>
              <a:rPr kumimoji="1" lang="ja-JP" altLang="en-US" sz="2800" dirty="0" smtClean="0"/>
              <a:t>いいものの、従業員たち</a:t>
            </a:r>
            <a:r>
              <a:rPr kumimoji="1" lang="ja-JP" altLang="en-US" sz="2800" dirty="0" smtClean="0"/>
              <a:t>は「</a:t>
            </a:r>
            <a:r>
              <a:rPr lang="ja-JP" altLang="en-US" sz="2800" dirty="0" smtClean="0"/>
              <a:t>成果主義」と</a:t>
            </a:r>
            <a:r>
              <a:rPr lang="ja-JP" altLang="en-US" sz="2800" dirty="0" smtClean="0"/>
              <a:t>いうことで実績をだすために必死になり</a:t>
            </a:r>
            <a:r>
              <a:rPr lang="ja-JP" altLang="en-US" sz="2800" dirty="0" smtClean="0"/>
              <a:t>、今</a:t>
            </a:r>
            <a:r>
              <a:rPr lang="ja-JP" altLang="en-US" sz="2800" dirty="0" smtClean="0"/>
              <a:t>までのように「先輩が後輩に仕事を教える」などといった</a:t>
            </a:r>
            <a:r>
              <a:rPr kumimoji="1" lang="ja-JP" altLang="en-US" sz="2800" dirty="0" smtClean="0"/>
              <a:t>コミュニケーションが少なくなってしまいました。</a:t>
            </a:r>
            <a:endParaRPr kumimoji="1" lang="en-US" altLang="ja-JP" sz="2800" dirty="0" smtClean="0"/>
          </a:p>
          <a:p>
            <a:endParaRPr lang="en-US" altLang="ja-JP" sz="2800" dirty="0"/>
          </a:p>
          <a:p>
            <a:r>
              <a:rPr kumimoji="1" lang="ja-JP" altLang="en-US" sz="2800" dirty="0" smtClean="0"/>
              <a:t>　かつて</a:t>
            </a:r>
            <a:r>
              <a:rPr kumimoji="1" lang="ja-JP" altLang="en-US" sz="2800" dirty="0" smtClean="0"/>
              <a:t>自分の会社で強みだった「</a:t>
            </a:r>
            <a:r>
              <a:rPr kumimoji="1" lang="ja-JP" altLang="en-US" sz="2800" dirty="0" smtClean="0">
                <a:solidFill>
                  <a:schemeClr val="accent6"/>
                </a:solidFill>
              </a:rPr>
              <a:t>社内コミュニケーション</a:t>
            </a:r>
            <a:r>
              <a:rPr kumimoji="1" lang="ja-JP" altLang="en-US" sz="2800" dirty="0" smtClean="0"/>
              <a:t>」を取り戻すためにもう一度経営体制や戦略を変更するとしたらあなたはどうしますか？　</a:t>
            </a:r>
            <a:endParaRPr kumimoji="1" lang="en-US" altLang="ja-JP" sz="2800" dirty="0" smtClean="0"/>
          </a:p>
          <a:p>
            <a:pPr algn="r"/>
            <a:r>
              <a:rPr lang="en-US" altLang="ja-JP" sz="2800" dirty="0" smtClean="0"/>
              <a:t>(</a:t>
            </a:r>
            <a:r>
              <a:rPr lang="ja-JP" altLang="en-US" sz="2800" dirty="0" smtClean="0"/>
              <a:t>質問</a:t>
            </a:r>
            <a:r>
              <a:rPr lang="en-US" altLang="ja-JP" sz="2800" dirty="0" smtClean="0"/>
              <a:t>3</a:t>
            </a:r>
            <a:r>
              <a:rPr lang="ja-JP" altLang="en-US" sz="2800" dirty="0" smtClean="0"/>
              <a:t>分＋発表</a:t>
            </a:r>
            <a:r>
              <a:rPr lang="en-US" altLang="ja-JP" sz="2800" dirty="0" smtClean="0"/>
              <a:t>2</a:t>
            </a:r>
            <a:r>
              <a:rPr lang="ja-JP" altLang="en-US" sz="2800" dirty="0" smtClean="0"/>
              <a:t>分</a:t>
            </a:r>
            <a:r>
              <a:rPr lang="en-US" altLang="ja-JP" sz="2800" dirty="0" smtClean="0"/>
              <a:t>)</a:t>
            </a:r>
            <a:endParaRPr kumimoji="1" lang="ja-JP" altLang="en-US" sz="2800" dirty="0"/>
          </a:p>
        </p:txBody>
      </p:sp>
    </p:spTree>
    <p:extLst>
      <p:ext uri="{BB962C8B-B14F-4D97-AF65-F5344CB8AC3E}">
        <p14:creationId xmlns:p14="http://schemas.microsoft.com/office/powerpoint/2010/main" val="3441692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1484784"/>
            <a:ext cx="6660232" cy="30243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6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6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870095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正方形/長方形 2"/>
          <p:cNvSpPr/>
          <p:nvPr/>
        </p:nvSpPr>
        <p:spPr>
          <a:xfrm>
            <a:off x="539552" y="1484784"/>
            <a:ext cx="7992888" cy="4392488"/>
          </a:xfrm>
          <a:prstGeom prst="rect">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2800" dirty="0" smtClean="0">
              <a:solidFill>
                <a:schemeClr val="tx1"/>
              </a:solidFill>
            </a:endParaRPr>
          </a:p>
          <a:p>
            <a:r>
              <a:rPr kumimoji="1" lang="ja-JP" altLang="en-US" sz="2800" dirty="0" smtClean="0">
                <a:solidFill>
                  <a:schemeClr val="tx1"/>
                </a:solidFill>
              </a:rPr>
              <a:t>創立：</a:t>
            </a:r>
            <a:r>
              <a:rPr kumimoji="1" lang="en-US" altLang="ja-JP" sz="2800" dirty="0" smtClean="0">
                <a:solidFill>
                  <a:schemeClr val="tx1"/>
                </a:solidFill>
              </a:rPr>
              <a:t>1937</a:t>
            </a:r>
            <a:r>
              <a:rPr kumimoji="1" lang="ja-JP" altLang="en-US" sz="2800" dirty="0" smtClean="0">
                <a:solidFill>
                  <a:schemeClr val="tx1"/>
                </a:solidFill>
              </a:rPr>
              <a:t>年</a:t>
            </a:r>
            <a:r>
              <a:rPr lang="en-US" altLang="ja-JP" sz="2800" dirty="0" smtClean="0">
                <a:solidFill>
                  <a:schemeClr val="tx1"/>
                </a:solidFill>
              </a:rPr>
              <a:t>8</a:t>
            </a:r>
            <a:r>
              <a:rPr lang="ja-JP" altLang="en-US" sz="2800" dirty="0" smtClean="0">
                <a:solidFill>
                  <a:schemeClr val="tx1"/>
                </a:solidFill>
              </a:rPr>
              <a:t>月</a:t>
            </a:r>
            <a:r>
              <a:rPr lang="en-US" altLang="ja-JP" sz="2800" dirty="0" smtClean="0">
                <a:solidFill>
                  <a:schemeClr val="tx1"/>
                </a:solidFill>
              </a:rPr>
              <a:t>28</a:t>
            </a:r>
            <a:r>
              <a:rPr lang="ja-JP" altLang="en-US" sz="2800" dirty="0" smtClean="0">
                <a:solidFill>
                  <a:schemeClr val="tx1"/>
                </a:solidFill>
              </a:rPr>
              <a:t>日</a:t>
            </a:r>
            <a:endParaRPr lang="en-US" altLang="ja-JP" sz="2800" dirty="0" smtClean="0">
              <a:solidFill>
                <a:schemeClr val="tx1"/>
              </a:solidFill>
            </a:endParaRPr>
          </a:p>
          <a:p>
            <a:r>
              <a:rPr kumimoji="1" lang="ja-JP" altLang="en-US" sz="2800" dirty="0">
                <a:solidFill>
                  <a:schemeClr val="tx1"/>
                </a:solidFill>
              </a:rPr>
              <a:t>資本</a:t>
            </a:r>
            <a:r>
              <a:rPr kumimoji="1" lang="ja-JP" altLang="en-US" sz="2800" dirty="0" smtClean="0">
                <a:solidFill>
                  <a:schemeClr val="tx1"/>
                </a:solidFill>
              </a:rPr>
              <a:t>金：</a:t>
            </a:r>
            <a:r>
              <a:rPr lang="en-US" altLang="zh-TW" sz="2800" dirty="0">
                <a:solidFill>
                  <a:schemeClr val="tx1"/>
                </a:solidFill>
              </a:rPr>
              <a:t>3,970</a:t>
            </a:r>
            <a:r>
              <a:rPr lang="zh-TW" altLang="en-US" sz="2800" dirty="0">
                <a:solidFill>
                  <a:schemeClr val="tx1"/>
                </a:solidFill>
              </a:rPr>
              <a:t>億</a:t>
            </a:r>
            <a:r>
              <a:rPr lang="en-US" altLang="zh-TW" sz="2800" dirty="0">
                <a:solidFill>
                  <a:schemeClr val="tx1"/>
                </a:solidFill>
              </a:rPr>
              <a:t>5</a:t>
            </a:r>
            <a:r>
              <a:rPr lang="zh-TW" altLang="en-US" sz="2800" dirty="0">
                <a:solidFill>
                  <a:schemeClr val="tx1"/>
                </a:solidFill>
              </a:rPr>
              <a:t>千万円（</a:t>
            </a:r>
            <a:r>
              <a:rPr lang="en-US" altLang="zh-TW" sz="2800" dirty="0">
                <a:solidFill>
                  <a:schemeClr val="tx1"/>
                </a:solidFill>
              </a:rPr>
              <a:t>2014</a:t>
            </a:r>
            <a:r>
              <a:rPr lang="zh-TW" altLang="en-US" sz="2800" dirty="0">
                <a:solidFill>
                  <a:schemeClr val="tx1"/>
                </a:solidFill>
              </a:rPr>
              <a:t>年</a:t>
            </a:r>
            <a:r>
              <a:rPr lang="en-US" altLang="zh-TW" sz="2800" dirty="0">
                <a:solidFill>
                  <a:schemeClr val="tx1"/>
                </a:solidFill>
              </a:rPr>
              <a:t>5</a:t>
            </a:r>
            <a:r>
              <a:rPr lang="zh-TW" altLang="en-US" sz="2800" dirty="0">
                <a:solidFill>
                  <a:schemeClr val="tx1"/>
                </a:solidFill>
              </a:rPr>
              <a:t>月現在</a:t>
            </a:r>
            <a:r>
              <a:rPr lang="zh-TW" altLang="en-US" sz="2800" dirty="0" smtClean="0">
                <a:solidFill>
                  <a:schemeClr val="tx1"/>
                </a:solidFill>
              </a:rPr>
              <a:t>）</a:t>
            </a:r>
            <a:endParaRPr lang="en-US" altLang="zh-TW" sz="2800" dirty="0" smtClean="0">
              <a:solidFill>
                <a:schemeClr val="tx1"/>
              </a:solidFill>
            </a:endParaRPr>
          </a:p>
          <a:p>
            <a:r>
              <a:rPr kumimoji="1" lang="ja-JP" altLang="en-US" sz="2800" dirty="0">
                <a:solidFill>
                  <a:schemeClr val="tx1"/>
                </a:solidFill>
              </a:rPr>
              <a:t>事業</a:t>
            </a:r>
            <a:r>
              <a:rPr lang="ja-JP" altLang="en-US" sz="2800" dirty="0">
                <a:solidFill>
                  <a:schemeClr val="tx1"/>
                </a:solidFill>
              </a:rPr>
              <a:t>内容：自動車の生産・</a:t>
            </a:r>
            <a:r>
              <a:rPr lang="ja-JP" altLang="en-US" sz="2800" dirty="0" smtClean="0">
                <a:solidFill>
                  <a:schemeClr val="tx1"/>
                </a:solidFill>
              </a:rPr>
              <a:t>販売</a:t>
            </a:r>
            <a:endParaRPr lang="en-US" altLang="ja-JP" sz="2800" dirty="0" smtClean="0">
              <a:solidFill>
                <a:schemeClr val="tx1"/>
              </a:solidFill>
            </a:endParaRPr>
          </a:p>
          <a:p>
            <a:r>
              <a:rPr kumimoji="1" lang="ja-JP" altLang="en-US" sz="2800" dirty="0">
                <a:solidFill>
                  <a:schemeClr val="tx1"/>
                </a:solidFill>
              </a:rPr>
              <a:t>従業</a:t>
            </a:r>
            <a:r>
              <a:rPr kumimoji="1" lang="ja-JP" altLang="en-US" sz="2800" dirty="0" smtClean="0">
                <a:solidFill>
                  <a:schemeClr val="tx1"/>
                </a:solidFill>
              </a:rPr>
              <a:t>員数</a:t>
            </a:r>
            <a:r>
              <a:rPr kumimoji="1" lang="en-US" altLang="ja-JP" sz="2800" dirty="0" smtClean="0">
                <a:solidFill>
                  <a:schemeClr val="tx1"/>
                </a:solidFill>
              </a:rPr>
              <a:t>(</a:t>
            </a:r>
            <a:r>
              <a:rPr kumimoji="1" lang="ja-JP" altLang="en-US" sz="2800" dirty="0" smtClean="0">
                <a:solidFill>
                  <a:schemeClr val="tx1"/>
                </a:solidFill>
              </a:rPr>
              <a:t>連結</a:t>
            </a:r>
            <a:r>
              <a:rPr kumimoji="1" lang="en-US" altLang="ja-JP" sz="2800" dirty="0" smtClean="0">
                <a:solidFill>
                  <a:schemeClr val="tx1"/>
                </a:solidFill>
              </a:rPr>
              <a:t>)</a:t>
            </a:r>
            <a:r>
              <a:rPr kumimoji="1" lang="ja-JP" altLang="en-US" sz="2800" dirty="0" smtClean="0">
                <a:solidFill>
                  <a:schemeClr val="tx1"/>
                </a:solidFill>
              </a:rPr>
              <a:t>：</a:t>
            </a:r>
            <a:r>
              <a:rPr lang="en-US" altLang="zh-TW" sz="2800" dirty="0">
                <a:solidFill>
                  <a:schemeClr val="tx1"/>
                </a:solidFill>
              </a:rPr>
              <a:t>338,875</a:t>
            </a:r>
            <a:r>
              <a:rPr lang="zh-TW" altLang="en-US" sz="2800" dirty="0">
                <a:solidFill>
                  <a:schemeClr val="tx1"/>
                </a:solidFill>
              </a:rPr>
              <a:t>人（</a:t>
            </a:r>
            <a:r>
              <a:rPr lang="en-US" altLang="zh-TW" sz="2800" dirty="0">
                <a:solidFill>
                  <a:schemeClr val="tx1"/>
                </a:solidFill>
              </a:rPr>
              <a:t>2014</a:t>
            </a:r>
            <a:r>
              <a:rPr lang="zh-TW" altLang="en-US" sz="2800" dirty="0">
                <a:solidFill>
                  <a:schemeClr val="tx1"/>
                </a:solidFill>
              </a:rPr>
              <a:t>年</a:t>
            </a:r>
            <a:r>
              <a:rPr lang="en-US" altLang="zh-TW" sz="2800" dirty="0">
                <a:solidFill>
                  <a:schemeClr val="tx1"/>
                </a:solidFill>
              </a:rPr>
              <a:t>3</a:t>
            </a:r>
            <a:r>
              <a:rPr lang="zh-TW" altLang="en-US" sz="2800" dirty="0">
                <a:solidFill>
                  <a:schemeClr val="tx1"/>
                </a:solidFill>
              </a:rPr>
              <a:t>月末現在）</a:t>
            </a:r>
            <a:endParaRPr kumimoji="1" lang="en-US" altLang="ja-JP" sz="2800" dirty="0" smtClean="0">
              <a:solidFill>
                <a:schemeClr val="tx1"/>
              </a:solidFill>
            </a:endParaRPr>
          </a:p>
        </p:txBody>
      </p:sp>
      <p:sp>
        <p:nvSpPr>
          <p:cNvPr id="4" name="正方形/長方形 3"/>
          <p:cNvSpPr/>
          <p:nvPr/>
        </p:nvSpPr>
        <p:spPr>
          <a:xfrm>
            <a:off x="539552" y="1484784"/>
            <a:ext cx="4032448" cy="86409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t>トヨタ自動車</a:t>
            </a:r>
            <a:endParaRPr kumimoji="1" lang="ja-JP" altLang="en-US" sz="4000" dirty="0"/>
          </a:p>
        </p:txBody>
      </p:sp>
      <p:sp>
        <p:nvSpPr>
          <p:cNvPr id="5" name="正方形/長方形 4"/>
          <p:cNvSpPr/>
          <p:nvPr/>
        </p:nvSpPr>
        <p:spPr>
          <a:xfrm>
            <a:off x="28876" y="6581001"/>
            <a:ext cx="9072500" cy="276999"/>
          </a:xfrm>
          <a:prstGeom prst="rect">
            <a:avLst/>
          </a:prstGeom>
        </p:spPr>
        <p:txBody>
          <a:bodyPr wrap="square">
            <a:spAutoFit/>
          </a:bodyPr>
          <a:lstStyle/>
          <a:p>
            <a:r>
              <a:rPr lang="en-US" altLang="ja-JP" sz="1200" dirty="0" smtClean="0">
                <a:hlinkClick r:id="rId3"/>
              </a:rPr>
              <a:t>http://www.toyota.co.jp/jpn/company/about_toyota/outline/index.html</a:t>
            </a:r>
            <a:r>
              <a:rPr lang="ja-JP" altLang="en-US" sz="1200" dirty="0" smtClean="0"/>
              <a:t>　「トヨタ自動車株式会社　</a:t>
            </a:r>
            <a:r>
              <a:rPr lang="en-US" altLang="ja-JP" sz="1200" dirty="0" smtClean="0"/>
              <a:t>HP</a:t>
            </a:r>
            <a:r>
              <a:rPr lang="ja-JP" altLang="en-US" sz="1200" dirty="0"/>
              <a:t>」</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869160"/>
            <a:ext cx="2999788" cy="936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7055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8" y="1096608"/>
            <a:ext cx="7020272"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輪読本の内容と絡めて</a:t>
            </a:r>
            <a:r>
              <a:rPr kumimoji="1" lang="en-US" altLang="ja-JP" sz="3200" dirty="0" smtClean="0"/>
              <a:t>…</a:t>
            </a:r>
          </a:p>
        </p:txBody>
      </p:sp>
      <p:sp>
        <p:nvSpPr>
          <p:cNvPr id="4" name="角丸四角形 3"/>
          <p:cNvSpPr/>
          <p:nvPr/>
        </p:nvSpPr>
        <p:spPr>
          <a:xfrm>
            <a:off x="3095836" y="1681383"/>
            <a:ext cx="2952328" cy="1008112"/>
          </a:xfrm>
          <a:prstGeom prst="roundRect">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よい</a:t>
            </a:r>
            <a:r>
              <a:rPr kumimoji="1" lang="ja-JP" altLang="en-US" sz="3200" dirty="0" smtClean="0">
                <a:solidFill>
                  <a:schemeClr val="tx1"/>
                </a:solidFill>
              </a:rPr>
              <a:t>経営戦略</a:t>
            </a:r>
            <a:endParaRPr kumimoji="1" lang="ja-JP" altLang="en-US" sz="3200" dirty="0">
              <a:solidFill>
                <a:schemeClr val="tx1"/>
              </a:solidFill>
            </a:endParaRPr>
          </a:p>
        </p:txBody>
      </p:sp>
      <p:sp>
        <p:nvSpPr>
          <p:cNvPr id="5" name="下矢印 4"/>
          <p:cNvSpPr/>
          <p:nvPr/>
        </p:nvSpPr>
        <p:spPr>
          <a:xfrm>
            <a:off x="3995936" y="2843223"/>
            <a:ext cx="1152128" cy="792088"/>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1511660" y="3789040"/>
            <a:ext cx="6120680" cy="2736304"/>
          </a:xfrm>
          <a:prstGeom prst="roundRect">
            <a:avLst/>
          </a:prstGeom>
          <a:solidFill>
            <a:schemeClr val="accent6"/>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組織で働くヒトに</a:t>
            </a:r>
            <a:endParaRPr kumimoji="1" lang="en-US" altLang="ja-JP" sz="3200" dirty="0" smtClean="0"/>
          </a:p>
          <a:p>
            <a:pPr algn="ctr"/>
            <a:r>
              <a:rPr kumimoji="1" lang="ja-JP" altLang="en-US" sz="3200" dirty="0" smtClean="0"/>
              <a:t>よい元気づけ、</a:t>
            </a:r>
            <a:endParaRPr kumimoji="1" lang="en-US" altLang="ja-JP" sz="3200" dirty="0" smtClean="0"/>
          </a:p>
          <a:p>
            <a:pPr algn="ctr"/>
            <a:r>
              <a:rPr lang="ja-JP" altLang="en-US" sz="3200" dirty="0" smtClean="0"/>
              <a:t>働く</a:t>
            </a:r>
            <a:r>
              <a:rPr kumimoji="1" lang="ja-JP" altLang="en-US" sz="3200" dirty="0" smtClean="0"/>
              <a:t>意味づけを</a:t>
            </a:r>
            <a:endParaRPr kumimoji="1" lang="en-US" altLang="ja-JP" sz="3200" dirty="0" smtClean="0"/>
          </a:p>
          <a:p>
            <a:pPr algn="ctr"/>
            <a:r>
              <a:rPr kumimoji="1" lang="ja-JP" altLang="en-US" sz="3200" dirty="0" smtClean="0"/>
              <a:t>どのように与えているか</a:t>
            </a:r>
            <a:endParaRPr kumimoji="1" lang="ja-JP" altLang="en-US" sz="3200" dirty="0"/>
          </a:p>
        </p:txBody>
      </p:sp>
    </p:spTree>
    <p:extLst>
      <p:ext uri="{BB962C8B-B14F-4D97-AF65-F5344CB8AC3E}">
        <p14:creationId xmlns:p14="http://schemas.microsoft.com/office/powerpoint/2010/main" val="1994498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8" y="1096608"/>
            <a:ext cx="7020272"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トヨタの企業理念</a:t>
            </a:r>
            <a:endParaRPr kumimoji="1" lang="ja-JP" alt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0017" y="1670723"/>
            <a:ext cx="6123965" cy="4141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14068" y="6488668"/>
            <a:ext cx="8896067" cy="307777"/>
          </a:xfrm>
          <a:prstGeom prst="rect">
            <a:avLst/>
          </a:prstGeom>
        </p:spPr>
        <p:txBody>
          <a:bodyPr wrap="square">
            <a:spAutoFit/>
          </a:bodyPr>
          <a:lstStyle/>
          <a:p>
            <a:r>
              <a:rPr lang="en-US" altLang="ja-JP" sz="1400" dirty="0" smtClean="0">
                <a:hlinkClick r:id="rId3"/>
              </a:rPr>
              <a:t>http://www.toyota.co.jp/jpn/company/vision/philosophy/</a:t>
            </a:r>
            <a:r>
              <a:rPr lang="ja-JP" altLang="en-US" sz="1400" dirty="0" smtClean="0"/>
              <a:t>　「トヨタ　企業理念」</a:t>
            </a:r>
            <a:endParaRPr lang="ja-JP" altLang="en-US" sz="1400" dirty="0"/>
          </a:p>
        </p:txBody>
      </p:sp>
    </p:spTree>
    <p:extLst>
      <p:ext uri="{BB962C8B-B14F-4D97-AF65-F5344CB8AC3E}">
        <p14:creationId xmlns:p14="http://schemas.microsoft.com/office/powerpoint/2010/main" val="3593301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4979" y="1469827"/>
            <a:ext cx="5746572" cy="5079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14069" y="1096608"/>
            <a:ext cx="10418717"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トヨタの行動指針 </a:t>
            </a:r>
            <a:r>
              <a:rPr kumimoji="1" lang="en-US" altLang="ja-JP" sz="3200" dirty="0" smtClean="0"/>
              <a:t>(</a:t>
            </a:r>
            <a:r>
              <a:rPr kumimoji="1" lang="ja-JP" altLang="en-US" sz="3200" dirty="0" smtClean="0"/>
              <a:t>ステークホルダーとの関係</a:t>
            </a:r>
            <a:r>
              <a:rPr kumimoji="1" lang="en-US" altLang="ja-JP" sz="3200" dirty="0" smtClean="0"/>
              <a:t>)</a:t>
            </a:r>
          </a:p>
        </p:txBody>
      </p:sp>
      <p:sp>
        <p:nvSpPr>
          <p:cNvPr id="4" name="正方形/長方形 3"/>
          <p:cNvSpPr/>
          <p:nvPr/>
        </p:nvSpPr>
        <p:spPr>
          <a:xfrm>
            <a:off x="0" y="6608385"/>
            <a:ext cx="9056531" cy="276999"/>
          </a:xfrm>
          <a:prstGeom prst="rect">
            <a:avLst/>
          </a:prstGeom>
        </p:spPr>
        <p:txBody>
          <a:bodyPr wrap="square">
            <a:spAutoFit/>
          </a:bodyPr>
          <a:lstStyle/>
          <a:p>
            <a:r>
              <a:rPr lang="en-US" altLang="ja-JP" sz="1200" dirty="0" smtClean="0">
                <a:hlinkClick r:id="rId3"/>
              </a:rPr>
              <a:t>http://www.toyota.co.jp/jpn/company/vision/code_of_conduct/code_of_conduct.pdf</a:t>
            </a:r>
            <a:r>
              <a:rPr lang="ja-JP" altLang="en-US" sz="1200" dirty="0" smtClean="0"/>
              <a:t>　「トヨタ行動指針」</a:t>
            </a:r>
            <a:endParaRPr lang="ja-JP" altLang="en-US" sz="1200" dirty="0"/>
          </a:p>
        </p:txBody>
      </p:sp>
    </p:spTree>
    <p:extLst>
      <p:ext uri="{BB962C8B-B14F-4D97-AF65-F5344CB8AC3E}">
        <p14:creationId xmlns:p14="http://schemas.microsoft.com/office/powerpoint/2010/main" val="1243944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0527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企業紹介</a:t>
            </a:r>
            <a:endParaRPr kumimoji="1" lang="ja-JP" alt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テキスト ボックス 2"/>
          <p:cNvSpPr txBox="1"/>
          <p:nvPr/>
        </p:nvSpPr>
        <p:spPr>
          <a:xfrm>
            <a:off x="-14069" y="1096608"/>
            <a:ext cx="8762533" cy="584775"/>
          </a:xfrm>
          <a:prstGeom prst="rect">
            <a:avLst/>
          </a:prstGeom>
          <a:noFill/>
        </p:spPr>
        <p:txBody>
          <a:bodyPr wrap="square" rtlCol="0">
            <a:spAutoFit/>
          </a:bodyPr>
          <a:lstStyle/>
          <a:p>
            <a:r>
              <a:rPr kumimoji="1" lang="ja-JP" altLang="en-US" sz="3200" dirty="0" smtClean="0">
                <a:solidFill>
                  <a:schemeClr val="accent6"/>
                </a:solidFill>
              </a:rPr>
              <a:t>▼</a:t>
            </a:r>
            <a:r>
              <a:rPr kumimoji="1" lang="ja-JP" altLang="en-US" sz="3200" dirty="0" smtClean="0"/>
              <a:t>トヨタグローバルビジョン</a:t>
            </a:r>
            <a:endParaRPr kumimoji="1" lang="en-US" altLang="ja-JP" sz="3200" dirty="0" smtClean="0"/>
          </a:p>
        </p:txBody>
      </p:sp>
      <p:pic>
        <p:nvPicPr>
          <p:cNvPr id="4099"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141" b="100000" l="483" r="100000">
                        <a14:foregroundMark x1="67150" y1="54943" x2="71498" y2="50570"/>
                        <a14:foregroundMark x1="45894" y1="56464" x2="55797" y2="60076"/>
                        <a14:foregroundMark x1="66184" y1="41255" x2="70290" y2="40114"/>
                        <a14:foregroundMark x1="70773" y1="40304" x2="78261" y2="37643"/>
                        <a14:foregroundMark x1="70531" y1="41065" x2="78019" y2="40114"/>
                        <a14:foregroundMark x1="51208" y1="83840" x2="61594" y2="83270"/>
                        <a14:backgroundMark x1="13285" y1="72433" x2="13285" y2="72433"/>
                        <a14:backgroundMark x1="19324" y1="69962" x2="19324" y2="69962"/>
                        <a14:backgroundMark x1="21256" y1="67681" x2="21256" y2="67681"/>
                        <a14:backgroundMark x1="23188" y1="70913" x2="23188" y2="70913"/>
                        <a14:backgroundMark x1="28502" y1="70532" x2="28502" y2="70532"/>
                        <a14:backgroundMark x1="28502" y1="70532" x2="28502" y2="70532"/>
                        <a14:backgroundMark x1="33092" y1="69011" x2="33092" y2="69011"/>
                        <a14:backgroundMark x1="40821" y1="67300" x2="40821" y2="67300"/>
                        <a14:backgroundMark x1="43720" y1="67110" x2="43720" y2="67110"/>
                        <a14:backgroundMark x1="47101" y1="68441" x2="47101" y2="68441"/>
                        <a14:backgroundMark x1="7005" y1="65970" x2="37198" y2="62738"/>
                        <a14:backgroundMark x1="40338" y1="63308" x2="52657" y2="74144"/>
                        <a14:backgroundMark x1="71498" y1="74525" x2="94444" y2="58935"/>
                        <a14:backgroundMark x1="69324" y1="58175" x2="71498" y2="58555"/>
                      </a14:backgroundRemoval>
                    </a14:imgEffect>
                  </a14:imgLayer>
                </a14:imgProps>
              </a:ext>
              <a:ext uri="{28A0092B-C50C-407E-A947-70E740481C1C}">
                <a14:useLocalDpi xmlns:a14="http://schemas.microsoft.com/office/drawing/2010/main" val="0"/>
              </a:ext>
            </a:extLst>
          </a:blip>
          <a:srcRect/>
          <a:stretch>
            <a:fillRect/>
          </a:stretch>
        </p:blipFill>
        <p:spPr bwMode="auto">
          <a:xfrm>
            <a:off x="272532" y="1451664"/>
            <a:ext cx="4365285" cy="5267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0" y="6581001"/>
            <a:ext cx="7974632" cy="276999"/>
          </a:xfrm>
          <a:prstGeom prst="rect">
            <a:avLst/>
          </a:prstGeom>
        </p:spPr>
        <p:txBody>
          <a:bodyPr wrap="square">
            <a:spAutoFit/>
          </a:bodyPr>
          <a:lstStyle/>
          <a:p>
            <a:r>
              <a:rPr lang="en-US" altLang="ja-JP" sz="1200" dirty="0" smtClean="0">
                <a:hlinkClick r:id="rId4"/>
              </a:rPr>
              <a:t>http://www.toyota.co.jp/jpn/company/vision/toyota_global_vision.html</a:t>
            </a:r>
            <a:r>
              <a:rPr lang="ja-JP" altLang="en-US" sz="1200" dirty="0" smtClean="0"/>
              <a:t>　「トヨタグローバルビジョン」</a:t>
            </a:r>
            <a:endParaRPr lang="ja-JP" altLang="en-US" sz="1200" dirty="0"/>
          </a:p>
        </p:txBody>
      </p:sp>
      <p:sp>
        <p:nvSpPr>
          <p:cNvPr id="5" name="円/楕円 4"/>
          <p:cNvSpPr/>
          <p:nvPr/>
        </p:nvSpPr>
        <p:spPr>
          <a:xfrm>
            <a:off x="1037418" y="2060848"/>
            <a:ext cx="864096"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円/楕円 7"/>
          <p:cNvSpPr/>
          <p:nvPr/>
        </p:nvSpPr>
        <p:spPr>
          <a:xfrm>
            <a:off x="2088945" y="2082164"/>
            <a:ext cx="864096"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円/楕円 8"/>
          <p:cNvSpPr/>
          <p:nvPr/>
        </p:nvSpPr>
        <p:spPr>
          <a:xfrm>
            <a:off x="3347864" y="1853208"/>
            <a:ext cx="864096"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角丸四角形吹き出し 5"/>
          <p:cNvSpPr/>
          <p:nvPr/>
        </p:nvSpPr>
        <p:spPr>
          <a:xfrm>
            <a:off x="4788024" y="1853208"/>
            <a:ext cx="4104456" cy="3952056"/>
          </a:xfrm>
          <a:prstGeom prst="wedgeRoundRectCallout">
            <a:avLst>
              <a:gd name="adj1" fmla="val -58877"/>
              <a:gd name="adj2" fmla="val -18659"/>
              <a:gd name="adj3" fmla="val 166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従業員に</a:t>
            </a:r>
            <a:r>
              <a:rPr lang="ja-JP" altLang="en-US" sz="3200" dirty="0" smtClean="0"/>
              <a:t>も</a:t>
            </a:r>
            <a:endParaRPr lang="en-US" altLang="ja-JP" sz="3200" dirty="0" smtClean="0"/>
          </a:p>
          <a:p>
            <a:pPr algn="ctr"/>
            <a:r>
              <a:rPr kumimoji="1" lang="ja-JP" altLang="en-US" sz="3200" dirty="0"/>
              <a:t>消費者に</a:t>
            </a:r>
            <a:r>
              <a:rPr kumimoji="1" lang="ja-JP" altLang="en-US" sz="3200" dirty="0" smtClean="0"/>
              <a:t>も</a:t>
            </a:r>
            <a:endParaRPr kumimoji="1" lang="en-US" altLang="ja-JP" sz="3200" dirty="0" smtClean="0"/>
          </a:p>
          <a:p>
            <a:pPr algn="ctr"/>
            <a:r>
              <a:rPr kumimoji="1" lang="ja-JP" altLang="en-US" sz="3200" dirty="0" smtClean="0"/>
              <a:t>わかりやすい</a:t>
            </a:r>
            <a:endParaRPr kumimoji="1" lang="en-US" altLang="ja-JP" sz="3200" dirty="0" smtClean="0"/>
          </a:p>
          <a:p>
            <a:pPr algn="ctr"/>
            <a:r>
              <a:rPr lang="ja-JP" altLang="en-US" sz="3200" dirty="0" smtClean="0"/>
              <a:t>戦略を</a:t>
            </a:r>
            <a:endParaRPr lang="en-US" altLang="ja-JP" sz="3200" dirty="0" smtClean="0"/>
          </a:p>
          <a:p>
            <a:pPr algn="ctr"/>
            <a:r>
              <a:rPr kumimoji="1" lang="ja-JP" altLang="en-US" sz="3200" dirty="0" smtClean="0"/>
              <a:t>明示している</a:t>
            </a:r>
            <a:endParaRPr kumimoji="1" lang="ja-JP" altLang="en-US" sz="3200" dirty="0"/>
          </a:p>
        </p:txBody>
      </p:sp>
    </p:spTree>
    <p:extLst>
      <p:ext uri="{BB962C8B-B14F-4D97-AF65-F5344CB8AC3E}">
        <p14:creationId xmlns:p14="http://schemas.microsoft.com/office/powerpoint/2010/main" val="220991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6" grpId="0" animBg="1"/>
    </p:bldLst>
  </p:timing>
</p:sld>
</file>

<file path=ppt/theme/theme1.xml><?xml version="1.0" encoding="utf-8"?>
<a:theme xmlns:a="http://schemas.openxmlformats.org/drawingml/2006/main" name="Office ​​テーマ">
  <a:themeElements>
    <a:clrScheme name="モジュール">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ユーザー定義 1">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508</Words>
  <Application>Microsoft Office PowerPoint</Application>
  <PresentationFormat>画面に合わせる (4:3)</PresentationFormat>
  <Paragraphs>131</Paragraphs>
  <Slides>17</Slides>
  <Notes>1</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Office ​​テーマ</vt:lpstr>
      <vt:lpstr>第9章　輪読課題 ■ ■ ■ ■ ■ ■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第9章　輪読課題 ■ ■ ■ ■ ■ ■ ■</dc:title>
  <dc:creator>mayuko</dc:creator>
  <cp:lastModifiedBy>student</cp:lastModifiedBy>
  <cp:revision>29</cp:revision>
  <dcterms:created xsi:type="dcterms:W3CDTF">2014-07-06T03:58:26Z</dcterms:created>
  <dcterms:modified xsi:type="dcterms:W3CDTF">2014-07-09T08:02:10Z</dcterms:modified>
</cp:coreProperties>
</file>