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57ED3-EB41-4CD9-85F4-835ED029B920}" type="datetimeFigureOut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1EE7-61CF-4B03-AFB1-184094035B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0485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57ED3-EB41-4CD9-85F4-835ED029B920}" type="datetimeFigureOut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1EE7-61CF-4B03-AFB1-184094035B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1988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57ED3-EB41-4CD9-85F4-835ED029B920}" type="datetimeFigureOut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1EE7-61CF-4B03-AFB1-184094035B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29493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99DE-A070-470D-8954-FAE68634FCF7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9B39-82FB-43F4-A7DE-DF0D93940B6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9089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99DE-A070-470D-8954-FAE68634FCF7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9B39-82FB-43F4-A7DE-DF0D93940B6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4044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99DE-A070-470D-8954-FAE68634FCF7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9B39-82FB-43F4-A7DE-DF0D93940B6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2641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99DE-A070-470D-8954-FAE68634FCF7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9B39-82FB-43F4-A7DE-DF0D93940B6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2922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99DE-A070-470D-8954-FAE68634FCF7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9B39-82FB-43F4-A7DE-DF0D93940B6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4143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99DE-A070-470D-8954-FAE68634FCF7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9B39-82FB-43F4-A7DE-DF0D93940B6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4968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99DE-A070-470D-8954-FAE68634FCF7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9B39-82FB-43F4-A7DE-DF0D93940B6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5769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99DE-A070-470D-8954-FAE68634FCF7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9B39-82FB-43F4-A7DE-DF0D93940B6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373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57ED3-EB41-4CD9-85F4-835ED029B920}" type="datetimeFigureOut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1EE7-61CF-4B03-AFB1-184094035B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12463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99DE-A070-470D-8954-FAE68634FCF7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9B39-82FB-43F4-A7DE-DF0D93940B6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8959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99DE-A070-470D-8954-FAE68634FCF7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9B39-82FB-43F4-A7DE-DF0D93940B6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2459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99DE-A070-470D-8954-FAE68634FCF7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29B39-82FB-43F4-A7DE-DF0D93940B6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249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57ED3-EB41-4CD9-85F4-835ED029B920}" type="datetimeFigureOut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1EE7-61CF-4B03-AFB1-184094035B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2597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57ED3-EB41-4CD9-85F4-835ED029B920}" type="datetimeFigureOut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1EE7-61CF-4B03-AFB1-184094035B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87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57ED3-EB41-4CD9-85F4-835ED029B920}" type="datetimeFigureOut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1EE7-61CF-4B03-AFB1-184094035B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8951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57ED3-EB41-4CD9-85F4-835ED029B920}" type="datetimeFigureOut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1EE7-61CF-4B03-AFB1-184094035B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0461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57ED3-EB41-4CD9-85F4-835ED029B920}" type="datetimeFigureOut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1EE7-61CF-4B03-AFB1-184094035B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0165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57ED3-EB41-4CD9-85F4-835ED029B920}" type="datetimeFigureOut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1EE7-61CF-4B03-AFB1-184094035B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9878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57ED3-EB41-4CD9-85F4-835ED029B920}" type="datetimeFigureOut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1EE7-61CF-4B03-AFB1-184094035B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917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57ED3-EB41-4CD9-85F4-835ED029B920}" type="datetimeFigureOut">
              <a:rPr kumimoji="1" lang="ja-JP" altLang="en-US" smtClean="0"/>
              <a:t>2014/7/17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B1EE7-61CF-4B03-AFB1-184094035B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787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E99DE-A070-470D-8954-FAE68634FCF7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29B39-82FB-43F4-A7DE-DF0D93940B6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577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2132856"/>
            <a:ext cx="9144000" cy="24482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第</a:t>
            </a:r>
            <a:r>
              <a:rPr kumimoji="1" lang="en-US" altLang="ja-JP" sz="4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9</a:t>
            </a:r>
            <a:r>
              <a:rPr kumimoji="1" lang="ja-JP" altLang="en-US" sz="4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章</a:t>
            </a:r>
            <a:endParaRPr kumimoji="1" lang="en-US" altLang="ja-JP" sz="4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組織全体の方向付け</a:t>
            </a:r>
            <a:r>
              <a:rPr lang="ja-JP" altLang="en-US" sz="4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と働く個人</a:t>
            </a:r>
            <a:endParaRPr lang="en-US" altLang="ja-JP" sz="4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振り返り</a:t>
            </a:r>
          </a:p>
        </p:txBody>
      </p:sp>
    </p:spTree>
    <p:extLst>
      <p:ext uri="{BB962C8B-B14F-4D97-AF65-F5344CB8AC3E}">
        <p14:creationId xmlns:p14="http://schemas.microsoft.com/office/powerpoint/2010/main" val="22239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35496" y="2307252"/>
            <a:ext cx="4392488" cy="1603601"/>
          </a:xfrm>
          <a:prstGeom prst="rect">
            <a:avLst/>
          </a:prstGeom>
          <a:noFill/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800" dirty="0" smtClean="0">
                <a:solidFill>
                  <a:prstClr val="black"/>
                </a:solidFill>
              </a:rPr>
              <a:t>1989</a:t>
            </a:r>
            <a:r>
              <a:rPr lang="ja-JP" altLang="en-US" sz="2800" dirty="0" smtClean="0">
                <a:solidFill>
                  <a:prstClr val="black"/>
                </a:solidFill>
              </a:rPr>
              <a:t>年～</a:t>
            </a:r>
            <a:r>
              <a:rPr lang="en-US" altLang="ja-JP" sz="2800" dirty="0" smtClean="0">
                <a:solidFill>
                  <a:prstClr val="black"/>
                </a:solidFill>
              </a:rPr>
              <a:t>2006</a:t>
            </a:r>
            <a:r>
              <a:rPr lang="ja-JP" altLang="en-US" sz="2800" dirty="0" smtClean="0">
                <a:solidFill>
                  <a:prstClr val="black"/>
                </a:solidFill>
              </a:rPr>
              <a:t>年</a:t>
            </a:r>
            <a:endParaRPr lang="en-US" altLang="ja-JP" sz="2800" dirty="0" smtClean="0">
              <a:solidFill>
                <a:prstClr val="black"/>
              </a:solidFill>
            </a:endParaRPr>
          </a:p>
          <a:p>
            <a:pPr algn="ctr"/>
            <a:r>
              <a:rPr lang="ja-JP" altLang="en-US" sz="2800" dirty="0" smtClean="0">
                <a:solidFill>
                  <a:prstClr val="black"/>
                </a:solidFill>
              </a:rPr>
              <a:t>ピラミッド型</a:t>
            </a:r>
            <a:r>
              <a:rPr lang="ja-JP" altLang="en-US" sz="2800" dirty="0">
                <a:solidFill>
                  <a:prstClr val="black"/>
                </a:solidFill>
              </a:rPr>
              <a:t>から</a:t>
            </a:r>
            <a:endParaRPr lang="en-US" altLang="ja-JP" sz="2800" dirty="0">
              <a:solidFill>
                <a:prstClr val="black"/>
              </a:solidFill>
            </a:endParaRPr>
          </a:p>
          <a:p>
            <a:pPr algn="ctr"/>
            <a:r>
              <a:rPr lang="ja-JP" altLang="en-US" sz="2800" dirty="0" smtClean="0">
                <a:solidFill>
                  <a:prstClr val="black"/>
                </a:solidFill>
              </a:rPr>
              <a:t>フラット型へ</a:t>
            </a:r>
            <a:r>
              <a:rPr lang="en-US" altLang="ja-JP" sz="2800" dirty="0" smtClean="0">
                <a:solidFill>
                  <a:prstClr val="black"/>
                </a:solidFill>
              </a:rPr>
              <a:t>(</a:t>
            </a:r>
            <a:r>
              <a:rPr lang="ja-JP" altLang="en-US" sz="2800" dirty="0" smtClean="0">
                <a:solidFill>
                  <a:prstClr val="black"/>
                </a:solidFill>
              </a:rPr>
              <a:t>成果主義</a:t>
            </a:r>
            <a:r>
              <a:rPr lang="en-US" altLang="ja-JP" sz="2800" dirty="0" smtClean="0">
                <a:solidFill>
                  <a:prstClr val="black"/>
                </a:solidFill>
              </a:rPr>
              <a:t>)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106201" y="4149080"/>
            <a:ext cx="3115174" cy="967630"/>
          </a:xfrm>
          <a:prstGeom prst="rect">
            <a:avLst/>
          </a:prstGeom>
          <a:noFill/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800" dirty="0" smtClean="0">
                <a:solidFill>
                  <a:prstClr val="black"/>
                </a:solidFill>
              </a:rPr>
              <a:t>2007</a:t>
            </a:r>
            <a:r>
              <a:rPr lang="ja-JP" altLang="en-US" sz="2800" dirty="0" smtClean="0">
                <a:solidFill>
                  <a:prstClr val="black"/>
                </a:solidFill>
              </a:rPr>
              <a:t>年</a:t>
            </a:r>
            <a:r>
              <a:rPr lang="en-US" altLang="ja-JP" sz="2800" dirty="0" smtClean="0">
                <a:solidFill>
                  <a:prstClr val="black"/>
                </a:solidFill>
              </a:rPr>
              <a:t>7</a:t>
            </a:r>
            <a:r>
              <a:rPr lang="ja-JP" altLang="en-US" sz="2800" dirty="0" smtClean="0">
                <a:solidFill>
                  <a:prstClr val="black"/>
                </a:solidFill>
              </a:rPr>
              <a:t>月～</a:t>
            </a:r>
            <a:endParaRPr lang="en-US" altLang="ja-JP" sz="2800" dirty="0" smtClean="0">
              <a:solidFill>
                <a:prstClr val="black"/>
              </a:solidFill>
            </a:endParaRPr>
          </a:p>
          <a:p>
            <a:pPr algn="ctr"/>
            <a:r>
              <a:rPr lang="ja-JP" altLang="en-US" sz="2800" dirty="0">
                <a:solidFill>
                  <a:prstClr val="black"/>
                </a:solidFill>
              </a:rPr>
              <a:t>小集団型へ</a:t>
            </a:r>
            <a:endParaRPr lang="en-US" altLang="ja-JP" sz="2800" dirty="0">
              <a:solidFill>
                <a:prstClr val="black"/>
              </a:solidFill>
            </a:endParaRPr>
          </a:p>
        </p:txBody>
      </p:sp>
      <p:sp>
        <p:nvSpPr>
          <p:cNvPr id="11" name="星 16 10"/>
          <p:cNvSpPr/>
          <p:nvPr/>
        </p:nvSpPr>
        <p:spPr>
          <a:xfrm>
            <a:off x="4367197" y="1988840"/>
            <a:ext cx="3896040" cy="1406333"/>
          </a:xfrm>
          <a:prstGeom prst="star16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>
                <a:solidFill>
                  <a:prstClr val="white"/>
                </a:solidFill>
              </a:rPr>
              <a:t>上下関係</a:t>
            </a:r>
            <a:endParaRPr lang="en-US" altLang="ja-JP" sz="3200" dirty="0" smtClean="0">
              <a:solidFill>
                <a:prstClr val="white"/>
              </a:solidFill>
            </a:endParaRPr>
          </a:p>
          <a:p>
            <a:pPr algn="ctr"/>
            <a:r>
              <a:rPr lang="ja-JP" altLang="en-US" sz="3200" dirty="0" smtClean="0">
                <a:solidFill>
                  <a:prstClr val="white"/>
                </a:solidFill>
              </a:rPr>
              <a:t>希薄化</a:t>
            </a:r>
            <a:endParaRPr lang="ja-JP" altLang="en-US" sz="3200" dirty="0">
              <a:solidFill>
                <a:prstClr val="white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1835695" y="5373216"/>
            <a:ext cx="5659491" cy="1368152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prstClr val="black"/>
                </a:solidFill>
              </a:rPr>
              <a:t>トヨタの強みであった</a:t>
            </a:r>
            <a:endParaRPr lang="en-US" altLang="ja-JP" sz="2800" dirty="0" smtClean="0">
              <a:solidFill>
                <a:prstClr val="black"/>
              </a:solidFill>
            </a:endParaRPr>
          </a:p>
          <a:p>
            <a:pPr algn="ctr"/>
            <a:r>
              <a:rPr lang="ja-JP" altLang="en-US" sz="2800" dirty="0" smtClean="0">
                <a:solidFill>
                  <a:prstClr val="black"/>
                </a:solidFill>
              </a:rPr>
              <a:t>社内コミュニケーションが</a:t>
            </a:r>
            <a:endParaRPr lang="en-US" altLang="ja-JP" sz="2800" dirty="0" smtClean="0">
              <a:solidFill>
                <a:prstClr val="black"/>
              </a:solidFill>
            </a:endParaRPr>
          </a:p>
          <a:p>
            <a:pPr algn="ctr"/>
            <a:r>
              <a:rPr lang="ja-JP" altLang="en-US" sz="2800" dirty="0" smtClean="0">
                <a:solidFill>
                  <a:prstClr val="black"/>
                </a:solidFill>
              </a:rPr>
              <a:t>取り戻されていった！</a:t>
            </a:r>
            <a:endParaRPr lang="ja-JP" altLang="en-US" sz="2800" dirty="0">
              <a:solidFill>
                <a:prstClr val="black"/>
              </a:solidFill>
            </a:endParaRPr>
          </a:p>
        </p:txBody>
      </p:sp>
      <p:sp>
        <p:nvSpPr>
          <p:cNvPr id="14" name="角丸四角形吹き出し 13"/>
          <p:cNvSpPr/>
          <p:nvPr/>
        </p:nvSpPr>
        <p:spPr>
          <a:xfrm>
            <a:off x="4860032" y="3717032"/>
            <a:ext cx="4165243" cy="1352422"/>
          </a:xfrm>
          <a:prstGeom prst="wedgeRoundRectCallout">
            <a:avLst>
              <a:gd name="adj1" fmla="val -32820"/>
              <a:gd name="adj2" fmla="val 63797"/>
              <a:gd name="adj3" fmla="val 16667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戦略</a:t>
            </a:r>
            <a:r>
              <a:rPr lang="ja-JP" altLang="en-US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は</a:t>
            </a:r>
            <a:endParaRPr lang="en-US" altLang="ja-JP" sz="28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ja-JP" altLang="en-US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組織</a:t>
            </a:r>
            <a:r>
              <a:rPr lang="ja-JP" altLang="en-US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で働くひとに</a:t>
            </a:r>
            <a:endParaRPr lang="en-US" altLang="ja-JP" sz="28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ja-JP" altLang="en-US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働く意味づけを与える</a:t>
            </a:r>
            <a:endParaRPr lang="en-US" altLang="ja-JP" sz="28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0" y="-9730"/>
            <a:ext cx="9144000" cy="1350498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4000" kern="0" dirty="0">
                <a:solidFill>
                  <a:prstClr val="white"/>
                </a:solidFill>
                <a:latin typeface="+mn-ea"/>
                <a:cs typeface="メイリオ" panose="020B0604030504040204" pitchFamily="50" charset="-128"/>
              </a:rPr>
              <a:t>当日課題</a:t>
            </a:r>
            <a:endParaRPr kumimoji="0" lang="ja-JP" altLang="en-US" sz="40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34921" y="1508110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★トヨタ自動車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21122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-9730"/>
            <a:ext cx="9144000" cy="13504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１　戦略と働くひとのプライド</a:t>
            </a:r>
            <a:endParaRPr kumimoji="1"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858986" y="1613952"/>
            <a:ext cx="3456384" cy="73492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よい経営戦略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下矢印 6"/>
          <p:cNvSpPr/>
          <p:nvPr/>
        </p:nvSpPr>
        <p:spPr>
          <a:xfrm>
            <a:off x="2344862" y="2602632"/>
            <a:ext cx="484632" cy="48920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858986" y="3284984"/>
            <a:ext cx="6984776" cy="100811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会社が全体として何を目指しているかの</a:t>
            </a:r>
            <a:endParaRPr kumimoji="1"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コンセプトが明快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下矢印 8"/>
          <p:cNvSpPr/>
          <p:nvPr/>
        </p:nvSpPr>
        <p:spPr>
          <a:xfrm>
            <a:off x="2344862" y="4509120"/>
            <a:ext cx="484632" cy="48920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858986" y="5132040"/>
            <a:ext cx="5832648" cy="914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チャーミングな表現のコンセプト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026" name="Picture 2" descr="C:\Users\nawozo\AppData\Local\Microsoft\Windows\Temporary Internet Files\Content.IE5\NL4JIEBA\MC90009056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554765"/>
            <a:ext cx="2099814" cy="153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0184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32048" y="2780928"/>
            <a:ext cx="8229600" cy="3201219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「ひとを彩るサイエンス」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「サクセスフル・エイジング」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0" y="-9730"/>
            <a:ext cx="9144000" cy="13504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１　戦略と働くひとのプライド</a:t>
            </a:r>
            <a:endParaRPr kumimoji="1"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48" y="1487289"/>
            <a:ext cx="4139952" cy="1192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 4"/>
          <p:cNvSpPr/>
          <p:nvPr/>
        </p:nvSpPr>
        <p:spPr>
          <a:xfrm>
            <a:off x="1079612" y="4005064"/>
            <a:ext cx="6984776" cy="155277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資生堂の活動領域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lang="ja-JP" altLang="en-US" sz="28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消費者に示す言葉</a:t>
            </a:r>
            <a:endParaRPr lang="en-US" altLang="ja-JP" sz="280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8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戦略的発想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の基盤</a:t>
            </a:r>
            <a:endPara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1316831" y="5733256"/>
            <a:ext cx="6510337" cy="938213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働く人々のプライドにも大きく影響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7653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声なき忠誠心とは</a:t>
            </a:r>
            <a:r>
              <a:rPr kumimoji="1"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…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？</a:t>
            </a:r>
            <a:endPara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endPara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声なき忠誠心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に陥ると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…</a:t>
            </a:r>
          </a:p>
          <a:p>
            <a:pPr marL="0" indent="0">
              <a:buNone/>
            </a:pP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0" y="-9730"/>
            <a:ext cx="9144000" cy="1350498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　声なき忠誠心に陥らない</a:t>
            </a:r>
            <a:endParaRPr kumimoji="1"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1223628" y="3717032"/>
            <a:ext cx="6696744" cy="14401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自分の言いたいことは言わないのに、</a:t>
            </a:r>
            <a:endPara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組織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のいうことには従い</a:t>
            </a:r>
            <a:endParaRPr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それに振り回されるだけになる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143508" y="5330726"/>
            <a:ext cx="8856984" cy="149046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変革期や移行期には、</a:t>
            </a:r>
            <a:endPara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忠誠心だけでは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なく、</a:t>
            </a:r>
            <a:endParaRPr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何を実現したいのかという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目的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を大事にすべき</a:t>
            </a:r>
            <a:endParaRPr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9" name="直線コネクタ 8"/>
          <p:cNvCxnSpPr/>
          <p:nvPr/>
        </p:nvCxnSpPr>
        <p:spPr>
          <a:xfrm>
            <a:off x="606226" y="2008203"/>
            <a:ext cx="94143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カギ線コネクタ 15"/>
          <p:cNvCxnSpPr/>
          <p:nvPr/>
        </p:nvCxnSpPr>
        <p:spPr>
          <a:xfrm>
            <a:off x="1076944" y="2024473"/>
            <a:ext cx="830759" cy="771554"/>
          </a:xfrm>
          <a:prstGeom prst="bentConnector3">
            <a:avLst>
              <a:gd name="adj1" fmla="val -2494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2051719" y="2651906"/>
            <a:ext cx="2376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自分から発言しない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22" name="直線コネクタ 21"/>
          <p:cNvCxnSpPr/>
          <p:nvPr/>
        </p:nvCxnSpPr>
        <p:spPr>
          <a:xfrm>
            <a:off x="1583654" y="2008203"/>
            <a:ext cx="1008112" cy="1627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/>
          <p:nvPr/>
        </p:nvCxnSpPr>
        <p:spPr>
          <a:xfrm>
            <a:off x="2087710" y="2024473"/>
            <a:ext cx="457200" cy="427790"/>
          </a:xfrm>
          <a:prstGeom prst="bentConnector3">
            <a:avLst>
              <a:gd name="adj1" fmla="val -2308"/>
            </a:avLst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2659077" y="2225584"/>
            <a:ext cx="3137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宗教的に絶対服従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084168" y="1568529"/>
            <a:ext cx="1107996" cy="17674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r>
              <a:rPr kumimoji="1" lang="ja-JP" altLang="en-US" sz="6000" dirty="0" smtClean="0">
                <a:latin typeface="有澤太楷書" panose="03000509000000000000" pitchFamily="65" charset="-128"/>
                <a:ea typeface="有澤太楷書" panose="03000509000000000000" pitchFamily="65" charset="-128"/>
              </a:rPr>
              <a:t>忠誠</a:t>
            </a:r>
            <a:endParaRPr kumimoji="1" lang="ja-JP" altLang="en-US" sz="6000" dirty="0">
              <a:latin typeface="有澤太楷書" panose="03000509000000000000" pitchFamily="65" charset="-128"/>
              <a:ea typeface="有澤太楷書" panose="03000509000000000000" pitchFamily="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90983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2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★これまでの組織と新しい組織（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J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コッター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0" y="-9730"/>
            <a:ext cx="9144000" cy="1350498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３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これからの組織の行方、キャリアの行方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456678"/>
              </p:ext>
            </p:extLst>
          </p:nvPr>
        </p:nvGraphicFramePr>
        <p:xfrm>
          <a:off x="611560" y="2204864"/>
          <a:ext cx="8064896" cy="41477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3584"/>
                <a:gridCol w="3101883"/>
                <a:gridCol w="3179429"/>
              </a:tblGrid>
              <a:tr h="432048">
                <a:tc>
                  <a:txBody>
                    <a:bodyPr/>
                    <a:lstStyle/>
                    <a:p>
                      <a:pPr algn="ctr"/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旧</a:t>
                      </a:r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新</a:t>
                      </a:r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1230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組織構造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2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官僚制的</a:t>
                      </a:r>
                      <a:endParaRPr kumimoji="1" lang="en-US" altLang="ja-JP" sz="20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20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複雑な</a:t>
                      </a:r>
                      <a:r>
                        <a:rPr kumimoji="1" lang="ja-JP" altLang="en-US" sz="2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相互依存関係</a:t>
                      </a:r>
                      <a:endParaRPr kumimoji="1" lang="en-US" altLang="ja-JP" sz="20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20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非</a:t>
                      </a:r>
                      <a:r>
                        <a:rPr kumimoji="1" lang="ja-JP" altLang="en-US" sz="2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官僚制的</a:t>
                      </a:r>
                      <a:endParaRPr kumimoji="1" lang="en-US" altLang="ja-JP" sz="20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20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最小限の</a:t>
                      </a:r>
                      <a:r>
                        <a:rPr kumimoji="1" lang="ja-JP" altLang="en-US" sz="2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相互依存関係</a:t>
                      </a:r>
                      <a:endParaRPr kumimoji="1" lang="ja-JP" altLang="en-US" sz="2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1230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システム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2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業績データを</a:t>
                      </a:r>
                      <a:endParaRPr kumimoji="1" lang="en-US" altLang="ja-JP" sz="20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kumimoji="1" lang="ja-JP" altLang="en-US" sz="2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 </a:t>
                      </a:r>
                      <a:r>
                        <a:rPr kumimoji="1" lang="ja-JP" altLang="en-US" sz="20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経営幹部だけ</a:t>
                      </a:r>
                      <a:r>
                        <a:rPr kumimoji="1" lang="ja-JP" altLang="en-US" sz="2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に届ける</a:t>
                      </a:r>
                      <a:endParaRPr kumimoji="1" lang="ja-JP" altLang="en-US" sz="2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2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業績データを</a:t>
                      </a:r>
                      <a:endParaRPr kumimoji="1" lang="en-US" altLang="ja-JP" sz="20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sz="2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</a:t>
                      </a:r>
                      <a:r>
                        <a:rPr kumimoji="1" lang="ja-JP" altLang="en-US" sz="2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</a:t>
                      </a:r>
                      <a:r>
                        <a:rPr kumimoji="1" lang="ja-JP" altLang="en-US" sz="20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広範に</a:t>
                      </a:r>
                      <a:r>
                        <a:rPr kumimoji="1" lang="ja-JP" altLang="en-US" sz="2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届ける</a:t>
                      </a:r>
                      <a:endParaRPr kumimoji="1" lang="ja-JP" altLang="en-US" sz="2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1230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組織文化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20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内</a:t>
                      </a:r>
                      <a:r>
                        <a:rPr kumimoji="1" lang="ja-JP" altLang="en-US" sz="2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向き</a:t>
                      </a:r>
                      <a:endParaRPr kumimoji="1" lang="en-US" altLang="ja-JP" sz="20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20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中央集権的</a:t>
                      </a:r>
                      <a:endParaRPr kumimoji="1" lang="ja-JP" altLang="en-US" sz="20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20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外</a:t>
                      </a:r>
                      <a:r>
                        <a:rPr kumimoji="1" lang="ja-JP" altLang="en-US" sz="2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向き</a:t>
                      </a:r>
                      <a:endParaRPr kumimoji="1" lang="en-US" altLang="ja-JP" sz="20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1" lang="ja-JP" altLang="en-US" sz="20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下位をエンパワー</a:t>
                      </a:r>
                      <a:endParaRPr kumimoji="1" lang="ja-JP" altLang="en-US" sz="20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887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528" y="1600200"/>
            <a:ext cx="836327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★新しいキャリア「バウンダリーレス・キャリア」</a:t>
            </a:r>
            <a:endPara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 algn="ctr">
              <a:buNone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組織の中で安定したキャリアを歩むの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</a:t>
            </a:r>
            <a:endParaRPr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 algn="ctr">
              <a:buNone/>
            </a:pP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当たり前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な時代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自分がデザインするキャリア</a:t>
            </a:r>
            <a:endParaRPr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kumimoji="1"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組織を超えるキャリア</a:t>
            </a:r>
            <a:endPara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（いつも雇用されうる状態を自分で維持）</a:t>
            </a:r>
            <a:endPara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0" y="-9730"/>
            <a:ext cx="9144000" cy="1350498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３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これからの組織の行方、キャリアの行方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276872"/>
            <a:ext cx="5832648" cy="59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nawozo\AppData\Local\Microsoft\Windows\Temporary Internet Files\Content.IE5\8BL8ICWQ\MP900448455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356992"/>
            <a:ext cx="2111642" cy="1407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7433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★ミスミのチーム型組織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0" y="-9730"/>
            <a:ext cx="9144000" cy="1350498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３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これからの組織の行方、キャリアの行方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aphicFrame>
        <p:nvGraphicFramePr>
          <p:cNvPr id="5" name="コンテンツ プレースホルダー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7233295"/>
              </p:ext>
            </p:extLst>
          </p:nvPr>
        </p:nvGraphicFramePr>
        <p:xfrm>
          <a:off x="1210816" y="2393039"/>
          <a:ext cx="3034680" cy="3383280"/>
        </p:xfrm>
        <a:graphic>
          <a:graphicData uri="http://schemas.openxmlformats.org/drawingml/2006/table">
            <a:tbl>
              <a:tblPr firstRow="1" bandRow="1"/>
              <a:tblGrid>
                <a:gridCol w="3034680"/>
              </a:tblGrid>
              <a:tr h="223178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/>
                      <a:r>
                        <a:rPr kumimoji="1" lang="ja-JP" altLang="en-US" dirty="0" smtClean="0"/>
                        <a:t>ハコ型</a:t>
                      </a:r>
                      <a:endParaRPr kumimoji="1" lang="ja-JP" alt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/>
                      <a:r>
                        <a:rPr kumimoji="1" lang="ja-JP" altLang="en-US" b="1" dirty="0" smtClean="0"/>
                        <a:t>初めにハコありき</a:t>
                      </a:r>
                      <a:endParaRPr kumimoji="1" lang="en-US" altLang="ja-JP" b="1" dirty="0" smtClean="0"/>
                    </a:p>
                    <a:p>
                      <a:pPr algn="l"/>
                      <a:r>
                        <a:rPr kumimoji="1" lang="ja-JP" altLang="en-US" dirty="0" smtClean="0"/>
                        <a:t>管理、機能中心</a:t>
                      </a:r>
                      <a:endParaRPr kumimoji="1" lang="en-US" altLang="ja-JP" dirty="0" smtClean="0"/>
                    </a:p>
                    <a:p>
                      <a:pPr algn="l"/>
                      <a:r>
                        <a:rPr kumimoji="1" lang="ja-JP" altLang="en-US" dirty="0" smtClean="0"/>
                        <a:t>垂直部門、部課</a:t>
                      </a:r>
                      <a:endParaRPr kumimoji="1" lang="ja-JP" alt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/>
                      <a:r>
                        <a:rPr kumimoji="1" lang="ja-JP" altLang="en-US" b="1" dirty="0" smtClean="0"/>
                        <a:t>部門の構成要素</a:t>
                      </a:r>
                      <a:endParaRPr kumimoji="1" lang="en-US" altLang="ja-JP" b="1" dirty="0" smtClean="0"/>
                    </a:p>
                    <a:p>
                      <a:pPr algn="l"/>
                      <a:r>
                        <a:rPr kumimoji="1" lang="ja-JP" altLang="en-US" dirty="0" smtClean="0"/>
                        <a:t>定形型キャリアパス</a:t>
                      </a:r>
                      <a:endParaRPr kumimoji="1" lang="en-US" altLang="ja-JP" dirty="0" smtClean="0"/>
                    </a:p>
                    <a:p>
                      <a:pPr algn="l"/>
                      <a:r>
                        <a:rPr kumimoji="1" lang="ja-JP" altLang="en-US" dirty="0" smtClean="0"/>
                        <a:t>自社人材優先</a:t>
                      </a:r>
                      <a:endParaRPr kumimoji="1" lang="ja-JP" alt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/>
                      <a:r>
                        <a:rPr kumimoji="1" lang="ja-JP" altLang="en-US" b="1" dirty="0" smtClean="0"/>
                        <a:t>ヒエラルキー</a:t>
                      </a:r>
                      <a:endParaRPr kumimoji="1" lang="en-US" altLang="ja-JP" b="1" dirty="0" smtClean="0"/>
                    </a:p>
                    <a:p>
                      <a:pPr algn="l"/>
                      <a:r>
                        <a:rPr kumimoji="1" lang="ja-JP" altLang="en-US" dirty="0" smtClean="0"/>
                        <a:t>フォーマル</a:t>
                      </a:r>
                      <a:endParaRPr kumimoji="1" lang="en-US" altLang="ja-JP" dirty="0" smtClean="0"/>
                    </a:p>
                    <a:p>
                      <a:pPr algn="l"/>
                      <a:r>
                        <a:rPr kumimoji="1" lang="ja-JP" altLang="en-US" dirty="0" smtClean="0"/>
                        <a:t>（部門会議、プロジェクトなど）</a:t>
                      </a:r>
                      <a:endParaRPr kumimoji="1" lang="en-US" altLang="ja-JP" dirty="0" smtClean="0"/>
                    </a:p>
                    <a:p>
                      <a:pPr algn="l"/>
                      <a:r>
                        <a:rPr kumimoji="1" lang="ja-JP" altLang="en-US" dirty="0" smtClean="0"/>
                        <a:t>ハコごとの規律、常識重視</a:t>
                      </a:r>
                      <a:endParaRPr kumimoji="1" lang="ja-JP" alt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A2B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72339"/>
              </p:ext>
            </p:extLst>
          </p:nvPr>
        </p:nvGraphicFramePr>
        <p:xfrm>
          <a:off x="4860032" y="2393039"/>
          <a:ext cx="4104456" cy="3388360"/>
        </p:xfrm>
        <a:graphic>
          <a:graphicData uri="http://schemas.openxmlformats.org/drawingml/2006/table">
            <a:tbl>
              <a:tblPr firstRow="1" bandRow="1"/>
              <a:tblGrid>
                <a:gridCol w="4104456"/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/>
                      <a:r>
                        <a:rPr kumimoji="1" lang="ja-JP" altLang="en-US" dirty="0" smtClean="0"/>
                        <a:t>チーム型</a:t>
                      </a:r>
                      <a:endParaRPr kumimoji="1" lang="ja-JP" alt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641B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r>
                        <a:rPr kumimoji="1" lang="ja-JP" altLang="en-US" b="1" dirty="0" smtClean="0"/>
                        <a:t>初めにタスクありき</a:t>
                      </a:r>
                      <a:endParaRPr kumimoji="1" lang="en-US" altLang="ja-JP" b="1" dirty="0" smtClean="0"/>
                    </a:p>
                    <a:p>
                      <a:r>
                        <a:rPr kumimoji="1" lang="ja-JP" altLang="en-US" dirty="0" smtClean="0"/>
                        <a:t>目標達成最重視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水平チーム</a:t>
                      </a:r>
                      <a:endParaRPr kumimoji="1" lang="en-US" altLang="ja-JP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641B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r>
                        <a:rPr kumimoji="1" lang="ja-JP" altLang="en-US" b="1" dirty="0" smtClean="0"/>
                        <a:t>独立した人材</a:t>
                      </a:r>
                      <a:endParaRPr kumimoji="1" lang="en-US" altLang="ja-JP" b="1" dirty="0" smtClean="0"/>
                    </a:p>
                    <a:p>
                      <a:r>
                        <a:rPr kumimoji="1" lang="ja-JP" altLang="en-US" dirty="0" smtClean="0"/>
                        <a:t>個々人のキャリア設計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社内外にとらわれない最適人材の追求</a:t>
                      </a:r>
                      <a:endParaRPr kumimoji="1" lang="ja-JP" alt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641B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Lucida Sans Unicode"/>
                        </a:defRPr>
                      </a:lvl9pPr>
                    </a:lstStyle>
                    <a:p>
                      <a:r>
                        <a:rPr kumimoji="1" lang="ja-JP" altLang="en-US" b="1" dirty="0" smtClean="0"/>
                        <a:t>フラット</a:t>
                      </a:r>
                      <a:endParaRPr kumimoji="1" lang="en-US" altLang="ja-JP" b="1" dirty="0" smtClean="0"/>
                    </a:p>
                    <a:p>
                      <a:r>
                        <a:rPr kumimoji="1" lang="ja-JP" altLang="en-US" dirty="0" smtClean="0"/>
                        <a:t>個人間ネットワーク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電子メール、会議室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目標達成に向けた自立、自律重視</a:t>
                      </a:r>
                      <a:endParaRPr kumimoji="1" lang="ja-JP" alt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641B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456935"/>
            <a:ext cx="1872208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角丸四角形 8"/>
          <p:cNvSpPr/>
          <p:nvPr/>
        </p:nvSpPr>
        <p:spPr>
          <a:xfrm>
            <a:off x="1943708" y="5943600"/>
            <a:ext cx="5256584" cy="7257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企業内企業家型人材の育成</a:t>
            </a:r>
            <a:endPara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右矢印 1"/>
          <p:cNvSpPr/>
          <p:nvPr/>
        </p:nvSpPr>
        <p:spPr>
          <a:xfrm>
            <a:off x="4245496" y="3891633"/>
            <a:ext cx="61819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23520" y="2780928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基本</a:t>
            </a:r>
            <a:endParaRPr kumimoji="1"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構造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34671" y="3635732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人材</a:t>
            </a:r>
            <a:endParaRPr lang="en-US" altLang="ja-JP" sz="20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マネジ</a:t>
            </a:r>
            <a:endParaRPr lang="en-US" altLang="ja-JP" sz="20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メント</a:t>
            </a:r>
            <a:endParaRPr lang="ja-JP" altLang="en-US" sz="20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430" y="4797152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ワーク</a:t>
            </a:r>
            <a:endParaRPr kumimoji="1"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スタイル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1308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855839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　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注意点</a:t>
            </a:r>
            <a:endPara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 algn="ctr">
              <a:buNone/>
            </a:pP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上手くいっているところをベンチマークして</a:t>
            </a:r>
            <a:endPara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 algn="ctr">
              <a:buNone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いいとこ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取りすればよいという発想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0" y="-9730"/>
            <a:ext cx="9144000" cy="1350498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３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これからの組織の行方、キャリアの行方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074" name="Picture 2" descr="C:\Users\nawozo\AppData\Local\Microsoft\Windows\Temporary Internet Files\Content.IE5\8BL8ICWQ\MC90041132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76468"/>
            <a:ext cx="1152128" cy="919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350" y="2935697"/>
            <a:ext cx="5827713" cy="874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下矢印 4"/>
          <p:cNvSpPr/>
          <p:nvPr/>
        </p:nvSpPr>
        <p:spPr>
          <a:xfrm>
            <a:off x="4328890" y="4012522"/>
            <a:ext cx="484632" cy="7200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1566502" y="5310543"/>
            <a:ext cx="6009407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読者一人ひとりの実践的課題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0216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0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-9730"/>
            <a:ext cx="9144000" cy="1350498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当日課題</a:t>
            </a:r>
            <a:endParaRPr kumimoji="1"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76872"/>
            <a:ext cx="4316773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グループ化 5"/>
          <p:cNvGrpSpPr/>
          <p:nvPr/>
        </p:nvGrpSpPr>
        <p:grpSpPr>
          <a:xfrm>
            <a:off x="3799788" y="4188036"/>
            <a:ext cx="4752528" cy="2376264"/>
            <a:chOff x="4141262" y="3861048"/>
            <a:chExt cx="4752528" cy="2376264"/>
          </a:xfrm>
        </p:grpSpPr>
        <p:sp>
          <p:nvSpPr>
            <p:cNvPr id="7" name="角丸四角形吹き出し 6"/>
            <p:cNvSpPr/>
            <p:nvPr/>
          </p:nvSpPr>
          <p:spPr>
            <a:xfrm>
              <a:off x="4141262" y="3861048"/>
              <a:ext cx="4752528" cy="2376264"/>
            </a:xfrm>
            <a:prstGeom prst="wedgeRoundRectCallout">
              <a:avLst>
                <a:gd name="adj1" fmla="val -56357"/>
                <a:gd name="adj2" fmla="val -18848"/>
                <a:gd name="adj3" fmla="val 16667"/>
              </a:avLst>
            </a:prstGeom>
            <a:ln w="381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6910" y="3939046"/>
              <a:ext cx="4402864" cy="2220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9" name="正方形/長方形 8"/>
          <p:cNvSpPr/>
          <p:nvPr/>
        </p:nvSpPr>
        <p:spPr>
          <a:xfrm>
            <a:off x="3259728" y="1824553"/>
            <a:ext cx="5832648" cy="46166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ja-JP" altLang="en-US" sz="2400" dirty="0" smtClean="0">
                <a:effectLst/>
                <a:latin typeface="HG明朝E" panose="02020909000000000000" pitchFamily="17" charset="-128"/>
                <a:ea typeface="HG明朝E" panose="02020909000000000000" pitchFamily="17" charset="-128"/>
              </a:rPr>
              <a:t>すべてのゲストにハピネスを提供する</a:t>
            </a:r>
            <a:endParaRPr lang="ja-JP" altLang="en-US" sz="2400" dirty="0">
              <a:latin typeface="HG明朝E" panose="02020909000000000000" pitchFamily="17" charset="-128"/>
              <a:ea typeface="HG明朝E" panose="02020909000000000000" pitchFamily="17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94983" y="1364656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★オリエンタルランド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48531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​​テーマ">
  <a:themeElements>
    <a:clrScheme name="モジュール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ユーザー定義 1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385</Words>
  <Application>Microsoft Office PowerPoint</Application>
  <PresentationFormat>画面に合わせる (4:3)</PresentationFormat>
  <Paragraphs>112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10</vt:i4>
      </vt:variant>
    </vt:vector>
  </HeadingPairs>
  <TitlesOfParts>
    <vt:vector size="12" baseType="lpstr">
      <vt:lpstr>Office ​​テーマ</vt:lpstr>
      <vt:lpstr>1_Office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Naoki Yamamoto</dc:creator>
  <cp:lastModifiedBy>Naoki Yamamoto</cp:lastModifiedBy>
  <cp:revision>24</cp:revision>
  <dcterms:created xsi:type="dcterms:W3CDTF">2014-07-13T08:06:13Z</dcterms:created>
  <dcterms:modified xsi:type="dcterms:W3CDTF">2014-07-17T04:44:25Z</dcterms:modified>
</cp:coreProperties>
</file>