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3" r:id="rId6"/>
    <p:sldId id="262" r:id="rId7"/>
    <p:sldId id="264" r:id="rId8"/>
    <p:sldId id="265" r:id="rId9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76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90AF7E-E6FE-403E-A9BE-02FF9182928C}" type="doc">
      <dgm:prSet loTypeId="urn:microsoft.com/office/officeart/2005/8/layout/process4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kumimoji="1" lang="ja-JP" altLang="en-US"/>
        </a:p>
      </dgm:t>
    </dgm:pt>
    <dgm:pt modelId="{4B71B4FD-47F9-4ABF-B6FD-A154AFD152BE}">
      <dgm:prSet phldrT="[テキスト]" custT="1"/>
      <dgm:spPr/>
      <dgm:t>
        <a:bodyPr/>
        <a:lstStyle/>
        <a:p>
          <a:r>
            <a:rPr kumimoji="1" lang="ja-JP" altLang="en-US" sz="28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堅苦しい空間から楽しいものは</a:t>
          </a:r>
          <a:endParaRPr kumimoji="1" lang="en-US" altLang="ja-JP" sz="2800" b="1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  <a:p>
          <a:r>
            <a:rPr kumimoji="1" lang="ja-JP" altLang="en-US" sz="28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生まれてこない</a:t>
          </a:r>
          <a:endParaRPr kumimoji="1" lang="ja-JP" altLang="en-US" sz="2800" b="1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93ECE23B-C035-4DE1-9DAC-A32F6E1CA3A6}" type="parTrans" cxnId="{2ED19375-A2ED-4128-A2DF-009B368916E5}">
      <dgm:prSet/>
      <dgm:spPr/>
      <dgm:t>
        <a:bodyPr/>
        <a:lstStyle/>
        <a:p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E98B34FF-E920-4B75-8541-2B3762418FBA}" type="sibTrans" cxnId="{2ED19375-A2ED-4128-A2DF-009B368916E5}">
      <dgm:prSet/>
      <dgm:spPr/>
      <dgm:t>
        <a:bodyPr/>
        <a:lstStyle/>
        <a:p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5D2E16BF-7BC5-43A5-801A-64EEE91A8C36}">
      <dgm:prSet phldrT="[テキスト]" custT="1"/>
      <dgm:spPr/>
      <dgm:t>
        <a:bodyPr/>
        <a:lstStyle/>
        <a:p>
          <a:r>
            <a:rPr kumimoji="1" lang="ja-JP" altLang="en-US" sz="2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この理念のもと、Ｇｏｏｇｌｅ社は大学の</a:t>
          </a:r>
          <a:endParaRPr kumimoji="1" lang="en-US" altLang="ja-JP" sz="2800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  <a:p>
          <a:r>
            <a:rPr kumimoji="1" lang="ja-JP" altLang="en-US" sz="2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キャンパスのように</a:t>
          </a:r>
          <a:r>
            <a:rPr kumimoji="1" lang="ja-JP" altLang="en-US" sz="2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自由に満ち溢れている</a:t>
          </a:r>
          <a:endParaRPr kumimoji="1" lang="ja-JP" altLang="en-US" sz="2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B2714AAD-E258-4440-B599-2DA0E092A7B5}" type="parTrans" cxnId="{9D8A5FE9-9DA8-47D8-9BB0-A5E3AACD3B0C}">
      <dgm:prSet/>
      <dgm:spPr/>
      <dgm:t>
        <a:bodyPr/>
        <a:lstStyle/>
        <a:p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6E818CB4-8604-4AC7-BEA6-64E8E72B7CD8}" type="sibTrans" cxnId="{9D8A5FE9-9DA8-47D8-9BB0-A5E3AACD3B0C}">
      <dgm:prSet/>
      <dgm:spPr/>
      <dgm:t>
        <a:bodyPr/>
        <a:lstStyle/>
        <a:p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8B9951A7-3742-4B24-BE4F-A505EC56F3F0}" type="pres">
      <dgm:prSet presAssocID="{5B90AF7E-E6FE-403E-A9BE-02FF9182928C}" presName="Name0" presStyleCnt="0">
        <dgm:presLayoutVars>
          <dgm:dir/>
          <dgm:animLvl val="lvl"/>
          <dgm:resizeHandles val="exact"/>
        </dgm:presLayoutVars>
      </dgm:prSet>
      <dgm:spPr/>
    </dgm:pt>
    <dgm:pt modelId="{3C820AEF-117F-4C91-9195-A7A38C023DAB}" type="pres">
      <dgm:prSet presAssocID="{5D2E16BF-7BC5-43A5-801A-64EEE91A8C36}" presName="boxAndChildren" presStyleCnt="0"/>
      <dgm:spPr/>
    </dgm:pt>
    <dgm:pt modelId="{7A0C903C-6C96-4E7E-AAC3-E71015DAFDBF}" type="pres">
      <dgm:prSet presAssocID="{5D2E16BF-7BC5-43A5-801A-64EEE91A8C36}" presName="parentTextBox" presStyleLbl="node1" presStyleIdx="0" presStyleCnt="2"/>
      <dgm:spPr/>
    </dgm:pt>
    <dgm:pt modelId="{FE98DE1C-6E34-4B25-868E-89595C3E27C8}" type="pres">
      <dgm:prSet presAssocID="{E98B34FF-E920-4B75-8541-2B3762418FBA}" presName="sp" presStyleCnt="0"/>
      <dgm:spPr/>
    </dgm:pt>
    <dgm:pt modelId="{A36DA3AA-FD56-4E3C-B372-4BDD6AA22F93}" type="pres">
      <dgm:prSet presAssocID="{4B71B4FD-47F9-4ABF-B6FD-A154AFD152BE}" presName="arrowAndChildren" presStyleCnt="0"/>
      <dgm:spPr/>
    </dgm:pt>
    <dgm:pt modelId="{73C9FD2A-4ACF-48A1-883F-4B0547D69B91}" type="pres">
      <dgm:prSet presAssocID="{4B71B4FD-47F9-4ABF-B6FD-A154AFD152BE}" presName="parentTextArrow" presStyleLbl="node1" presStyleIdx="1" presStyleCnt="2"/>
      <dgm:spPr/>
      <dgm:t>
        <a:bodyPr/>
        <a:lstStyle/>
        <a:p>
          <a:endParaRPr kumimoji="1" lang="ja-JP" altLang="en-US"/>
        </a:p>
      </dgm:t>
    </dgm:pt>
  </dgm:ptLst>
  <dgm:cxnLst>
    <dgm:cxn modelId="{CAEE36B6-BB82-473E-B9ED-6246255E70E0}" type="presOf" srcId="{4B71B4FD-47F9-4ABF-B6FD-A154AFD152BE}" destId="{73C9FD2A-4ACF-48A1-883F-4B0547D69B91}" srcOrd="0" destOrd="0" presId="urn:microsoft.com/office/officeart/2005/8/layout/process4"/>
    <dgm:cxn modelId="{9D8A5FE9-9DA8-47D8-9BB0-A5E3AACD3B0C}" srcId="{5B90AF7E-E6FE-403E-A9BE-02FF9182928C}" destId="{5D2E16BF-7BC5-43A5-801A-64EEE91A8C36}" srcOrd="1" destOrd="0" parTransId="{B2714AAD-E258-4440-B599-2DA0E092A7B5}" sibTransId="{6E818CB4-8604-4AC7-BEA6-64E8E72B7CD8}"/>
    <dgm:cxn modelId="{4724B1FB-C2B3-4467-98FC-1C0727E033F6}" type="presOf" srcId="{5D2E16BF-7BC5-43A5-801A-64EEE91A8C36}" destId="{7A0C903C-6C96-4E7E-AAC3-E71015DAFDBF}" srcOrd="0" destOrd="0" presId="urn:microsoft.com/office/officeart/2005/8/layout/process4"/>
    <dgm:cxn modelId="{2ED19375-A2ED-4128-A2DF-009B368916E5}" srcId="{5B90AF7E-E6FE-403E-A9BE-02FF9182928C}" destId="{4B71B4FD-47F9-4ABF-B6FD-A154AFD152BE}" srcOrd="0" destOrd="0" parTransId="{93ECE23B-C035-4DE1-9DAC-A32F6E1CA3A6}" sibTransId="{E98B34FF-E920-4B75-8541-2B3762418FBA}"/>
    <dgm:cxn modelId="{28C4864C-A22A-4F87-B6C6-9CED89F55F7E}" type="presOf" srcId="{5B90AF7E-E6FE-403E-A9BE-02FF9182928C}" destId="{8B9951A7-3742-4B24-BE4F-A505EC56F3F0}" srcOrd="0" destOrd="0" presId="urn:microsoft.com/office/officeart/2005/8/layout/process4"/>
    <dgm:cxn modelId="{38553073-6497-4F0C-8740-F5B407125F5F}" type="presParOf" srcId="{8B9951A7-3742-4B24-BE4F-A505EC56F3F0}" destId="{3C820AEF-117F-4C91-9195-A7A38C023DAB}" srcOrd="0" destOrd="0" presId="urn:microsoft.com/office/officeart/2005/8/layout/process4"/>
    <dgm:cxn modelId="{532FA407-685B-47B8-9963-547EB7ECB4B1}" type="presParOf" srcId="{3C820AEF-117F-4C91-9195-A7A38C023DAB}" destId="{7A0C903C-6C96-4E7E-AAC3-E71015DAFDBF}" srcOrd="0" destOrd="0" presId="urn:microsoft.com/office/officeart/2005/8/layout/process4"/>
    <dgm:cxn modelId="{5EAA6531-D4A3-41E7-BB53-D2315B7E1B4F}" type="presParOf" srcId="{8B9951A7-3742-4B24-BE4F-A505EC56F3F0}" destId="{FE98DE1C-6E34-4B25-868E-89595C3E27C8}" srcOrd="1" destOrd="0" presId="urn:microsoft.com/office/officeart/2005/8/layout/process4"/>
    <dgm:cxn modelId="{F061269D-236A-46C5-A5AC-9FAD81C40EC5}" type="presParOf" srcId="{8B9951A7-3742-4B24-BE4F-A505EC56F3F0}" destId="{A36DA3AA-FD56-4E3C-B372-4BDD6AA22F93}" srcOrd="2" destOrd="0" presId="urn:microsoft.com/office/officeart/2005/8/layout/process4"/>
    <dgm:cxn modelId="{D50A36A8-541B-4A0F-AD4D-CC4DD60906D9}" type="presParOf" srcId="{A36DA3AA-FD56-4E3C-B372-4BDD6AA22F93}" destId="{73C9FD2A-4ACF-48A1-883F-4B0547D69B91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0C903C-6C96-4E7E-AAC3-E71015DAFDBF}">
      <dsp:nvSpPr>
        <dsp:cNvPr id="0" name=""/>
        <dsp:cNvSpPr/>
      </dsp:nvSpPr>
      <dsp:spPr>
        <a:xfrm>
          <a:off x="0" y="2452839"/>
          <a:ext cx="8532440" cy="1609328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この理念のもと、Ｇｏｏｇｌｅ社は大学の</a:t>
          </a:r>
          <a:endParaRPr kumimoji="1" lang="en-US" altLang="ja-JP" sz="2800" kern="1200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キャンパスのように</a:t>
          </a:r>
          <a:r>
            <a:rPr kumimoji="1" lang="ja-JP" altLang="en-US" sz="2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自由に満ち溢れている</a:t>
          </a:r>
          <a:endParaRPr kumimoji="1" lang="ja-JP" altLang="en-US" sz="2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0" y="2452839"/>
        <a:ext cx="8532440" cy="1609328"/>
      </dsp:txXfrm>
    </dsp:sp>
    <dsp:sp modelId="{73C9FD2A-4ACF-48A1-883F-4B0547D69B91}">
      <dsp:nvSpPr>
        <dsp:cNvPr id="0" name=""/>
        <dsp:cNvSpPr/>
      </dsp:nvSpPr>
      <dsp:spPr>
        <a:xfrm rot="10800000">
          <a:off x="0" y="1832"/>
          <a:ext cx="8532440" cy="2475146"/>
        </a:xfrm>
        <a:prstGeom prst="upArrowCallou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b="1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堅苦しい空間から楽しいものは</a:t>
          </a:r>
          <a:endParaRPr kumimoji="1" lang="en-US" altLang="ja-JP" sz="2800" b="1" kern="1200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b="1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生まれてこない</a:t>
          </a:r>
          <a:endParaRPr kumimoji="1" lang="ja-JP" altLang="en-US" sz="2800" b="1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 rot="10800000">
        <a:off x="0" y="1832"/>
        <a:ext cx="8532440" cy="16082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F87D35-0925-4BBD-B5F0-C8A4927C7583}" type="datetimeFigureOut">
              <a:rPr kumimoji="1" lang="ja-JP" altLang="en-US" smtClean="0"/>
              <a:t>2014/7/17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ACE54A-06F3-40EA-98CA-8F4F849D54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79843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http://i.impressrd.jp/files/images/google/services/gs-img5901.jpg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CE54A-06F3-40EA-98CA-8F4F849D5480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37183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堅苦しい空間から楽しいものは</a:t>
            </a:r>
          </a:p>
          <a:p>
            <a:r>
              <a:rPr kumimoji="1" lang="ja-JP" altLang="en-US" dirty="0" smtClean="0"/>
              <a:t>生まれてこない。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CE54A-06F3-40EA-98CA-8F4F849D5480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81769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A382F-F7C9-49E0-AC56-218DCA15052F}" type="datetimeFigureOut">
              <a:rPr kumimoji="1" lang="ja-JP" altLang="en-US" smtClean="0"/>
              <a:t>2014/7/17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9094F-348A-4A3A-A784-D081556365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55922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A382F-F7C9-49E0-AC56-218DCA15052F}" type="datetimeFigureOut">
              <a:rPr kumimoji="1" lang="ja-JP" altLang="en-US" smtClean="0"/>
              <a:t>2014/7/17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9094F-348A-4A3A-A784-D081556365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6131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A382F-F7C9-49E0-AC56-218DCA15052F}" type="datetimeFigureOut">
              <a:rPr kumimoji="1" lang="ja-JP" altLang="en-US" smtClean="0"/>
              <a:t>2014/7/17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9094F-348A-4A3A-A784-D081556365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7558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2pPr>
            <a:lvl3pPr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3pPr>
            <a:lvl4pPr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4pPr>
            <a:lvl5pPr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5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A382F-F7C9-49E0-AC56-218DCA15052F}" type="datetimeFigureOut">
              <a:rPr kumimoji="1" lang="ja-JP" altLang="en-US" smtClean="0"/>
              <a:t>2014/7/17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9094F-348A-4A3A-A784-D081556365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50882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A382F-F7C9-49E0-AC56-218DCA15052F}" type="datetimeFigureOut">
              <a:rPr kumimoji="1" lang="ja-JP" altLang="en-US" smtClean="0"/>
              <a:t>2014/7/17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9094F-348A-4A3A-A784-D081556365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7525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A382F-F7C9-49E0-AC56-218DCA15052F}" type="datetimeFigureOut">
              <a:rPr kumimoji="1" lang="ja-JP" altLang="en-US" smtClean="0"/>
              <a:t>2014/7/17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9094F-348A-4A3A-A784-D081556365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1161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A382F-F7C9-49E0-AC56-218DCA15052F}" type="datetimeFigureOut">
              <a:rPr kumimoji="1" lang="ja-JP" altLang="en-US" smtClean="0"/>
              <a:t>2014/7/17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9094F-348A-4A3A-A784-D081556365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941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A382F-F7C9-49E0-AC56-218DCA15052F}" type="datetimeFigureOut">
              <a:rPr kumimoji="1" lang="ja-JP" altLang="en-US" smtClean="0"/>
              <a:t>2014/7/17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9094F-348A-4A3A-A784-D081556365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2113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A382F-F7C9-49E0-AC56-218DCA15052F}" type="datetimeFigureOut">
              <a:rPr kumimoji="1" lang="ja-JP" altLang="en-US" smtClean="0"/>
              <a:t>2014/7/17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9094F-348A-4A3A-A784-D081556365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7012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A382F-F7C9-49E0-AC56-218DCA15052F}" type="datetimeFigureOut">
              <a:rPr kumimoji="1" lang="ja-JP" altLang="en-US" smtClean="0"/>
              <a:t>2014/7/17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9094F-348A-4A3A-A784-D081556365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157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A382F-F7C9-49E0-AC56-218DCA15052F}" type="datetimeFigureOut">
              <a:rPr kumimoji="1" lang="ja-JP" altLang="en-US" smtClean="0"/>
              <a:t>2014/7/17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9094F-348A-4A3A-A784-D081556365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3519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EA382F-F7C9-49E0-AC56-218DCA15052F}" type="datetimeFigureOut">
              <a:rPr kumimoji="1" lang="ja-JP" altLang="en-US" smtClean="0"/>
              <a:t>2014/7/17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A9094F-348A-4A3A-A784-D081556365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9766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7200" dirty="0" smtClean="0"/>
              <a:t>輪読課題</a:t>
            </a:r>
            <a:endParaRPr kumimoji="1" lang="ja-JP" altLang="en-US" sz="72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343000"/>
          </a:xfrm>
        </p:spPr>
        <p:txBody>
          <a:bodyPr>
            <a:normAutofit/>
          </a:bodyPr>
          <a:lstStyle/>
          <a:p>
            <a:r>
              <a:rPr kumimoji="1" lang="ja-JP" altLang="en-US" dirty="0" smtClean="0"/>
              <a:t>組織</a:t>
            </a:r>
            <a:r>
              <a:rPr kumimoji="1" lang="ja-JP" altLang="en-US" dirty="0" smtClean="0"/>
              <a:t>文化</a:t>
            </a:r>
            <a:endParaRPr kumimoji="1" lang="en-US" altLang="ja-JP" dirty="0" smtClean="0"/>
          </a:p>
          <a:p>
            <a:r>
              <a:rPr lang="ja-JP" altLang="en-US" dirty="0"/>
              <a:t>どらみ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7220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1520" y="188641"/>
            <a:ext cx="8676456" cy="648071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ja-JP" altLang="en-US" dirty="0"/>
              <a:t>以下の</a:t>
            </a:r>
            <a:r>
              <a:rPr kumimoji="1" lang="ja-JP" altLang="en-US" dirty="0" smtClean="0"/>
              <a:t>写真</a:t>
            </a:r>
            <a:r>
              <a:rPr kumimoji="1" lang="ja-JP" altLang="en-US" dirty="0" smtClean="0"/>
              <a:t>は、ある企業のスペースの一部です</a:t>
            </a:r>
            <a:r>
              <a:rPr kumimoji="1" lang="ja-JP" altLang="en-US" dirty="0" smtClean="0"/>
              <a:t>。</a:t>
            </a:r>
            <a:endParaRPr kumimoji="1" lang="en-US" altLang="ja-JP" dirty="0" smtClean="0"/>
          </a:p>
        </p:txBody>
      </p:sp>
      <p:pic>
        <p:nvPicPr>
          <p:cNvPr id="2051" name="Picture 3" descr="C:\Users\user\AppData\Local\Microsoft\Windows\Temporary Internet Files\Content.IE5\M5TL1W50\MC90044193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2993" y="980728"/>
            <a:ext cx="1672964" cy="1613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818" y="4221088"/>
            <a:ext cx="3955369" cy="2636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5" descr="g6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78" y="1126356"/>
            <a:ext cx="3915358" cy="2936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7" descr="g6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490" y="3205877"/>
            <a:ext cx="4108885" cy="308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9153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88428" y="332656"/>
            <a:ext cx="8229600" cy="1201763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問：</a:t>
            </a:r>
            <a:r>
              <a:rPr lang="ja-JP" altLang="en-US" dirty="0" smtClean="0"/>
              <a:t>あなた</a:t>
            </a:r>
            <a:r>
              <a:rPr lang="ja-JP" altLang="en-US" dirty="0"/>
              <a:t>はこの写真から、この企業が</a:t>
            </a:r>
            <a:r>
              <a:rPr lang="ja-JP" altLang="en-US" dirty="0" smtClean="0"/>
              <a:t>どんな</a:t>
            </a:r>
            <a:r>
              <a:rPr lang="ja-JP" altLang="en-US" dirty="0"/>
              <a:t>組織</a:t>
            </a:r>
            <a:r>
              <a:rPr lang="ja-JP" altLang="en-US" dirty="0" smtClean="0"/>
              <a:t>文化</a:t>
            </a:r>
            <a:r>
              <a:rPr lang="ja-JP" altLang="en-US" dirty="0"/>
              <a:t>だと予想しますか？</a:t>
            </a:r>
            <a:r>
              <a:rPr lang="ja-JP" altLang="en-US" dirty="0" smtClean="0"/>
              <a:t>（</a:t>
            </a:r>
            <a:r>
              <a:rPr lang="en-US" altLang="ja-JP" dirty="0" smtClean="0"/>
              <a:t>3</a:t>
            </a:r>
            <a:r>
              <a:rPr lang="ja-JP" altLang="en-US" dirty="0" smtClean="0"/>
              <a:t>分）</a:t>
            </a:r>
            <a:endParaRPr lang="ja-JP" altLang="en-US" dirty="0"/>
          </a:p>
          <a:p>
            <a:endParaRPr kumimoji="1"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349120"/>
            <a:ext cx="3696385" cy="246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C:\Users\user\AppData\Local\Microsoft\Windows\Temporary Internet Files\Content.IE5\LD8F3KUP\MC90031258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92138">
            <a:off x="7106134" y="5149751"/>
            <a:ext cx="1956475" cy="1594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g6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51501"/>
            <a:ext cx="3456384" cy="2592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g6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9860" y="1772816"/>
            <a:ext cx="4108885" cy="308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3136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1216" y="116632"/>
            <a:ext cx="8003232" cy="922114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kumimoji="1" lang="ja-JP" altLang="en-US" dirty="0" smtClean="0"/>
              <a:t>実例：</a:t>
            </a:r>
            <a:r>
              <a:rPr kumimoji="1" lang="en-US" altLang="ja-JP" dirty="0" smtClean="0"/>
              <a:t>Google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1520" y="1326504"/>
            <a:ext cx="8589640" cy="4550767"/>
          </a:xfrm>
        </p:spPr>
        <p:txBody>
          <a:bodyPr>
            <a:normAutofit fontScale="92500" lnSpcReduction="10000"/>
          </a:bodyPr>
          <a:lstStyle/>
          <a:p>
            <a:r>
              <a:rPr kumimoji="1" lang="ja-JP" altLang="en-US" dirty="0" smtClean="0"/>
              <a:t>ボールは</a:t>
            </a:r>
            <a:r>
              <a:rPr kumimoji="1" lang="ja-JP" altLang="en-US" b="1" dirty="0" smtClean="0">
                <a:solidFill>
                  <a:srgbClr val="FF0000"/>
                </a:solidFill>
              </a:rPr>
              <a:t>椅子</a:t>
            </a:r>
            <a:r>
              <a:rPr kumimoji="1" lang="ja-JP" altLang="en-US" dirty="0" smtClean="0"/>
              <a:t>として使われている。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/>
              <a:t> </a:t>
            </a:r>
            <a:r>
              <a:rPr lang="ja-JP" altLang="en-US" dirty="0" smtClean="0"/>
              <a:t>   →</a:t>
            </a:r>
            <a:r>
              <a:rPr kumimoji="1" lang="ja-JP" altLang="en-US" dirty="0" smtClean="0"/>
              <a:t>企業カラーである</a:t>
            </a:r>
            <a:r>
              <a:rPr kumimoji="1" lang="ja-JP" altLang="en-US" dirty="0" smtClean="0">
                <a:solidFill>
                  <a:srgbClr val="0070C0"/>
                </a:solidFill>
              </a:rPr>
              <a:t>青</a:t>
            </a:r>
            <a:r>
              <a:rPr kumimoji="1" lang="ja-JP" altLang="en-US" dirty="0" smtClean="0"/>
              <a:t>、</a:t>
            </a:r>
            <a:r>
              <a:rPr kumimoji="1" lang="ja-JP" altLang="en-US" dirty="0" smtClean="0">
                <a:solidFill>
                  <a:srgbClr val="FF0000"/>
                </a:solidFill>
              </a:rPr>
              <a:t>赤</a:t>
            </a:r>
            <a:r>
              <a:rPr kumimoji="1" lang="ja-JP" altLang="en-US" dirty="0" smtClean="0"/>
              <a:t>、</a:t>
            </a:r>
            <a:r>
              <a:rPr kumimoji="1" lang="ja-JP" altLang="en-US" dirty="0" smtClean="0">
                <a:solidFill>
                  <a:srgbClr val="FFC000"/>
                </a:solidFill>
              </a:rPr>
              <a:t>黄</a:t>
            </a:r>
            <a:r>
              <a:rPr kumimoji="1" lang="ja-JP" altLang="en-US" dirty="0" smtClean="0"/>
              <a:t>、</a:t>
            </a:r>
            <a:r>
              <a:rPr kumimoji="1" lang="ja-JP" altLang="en-US" dirty="0" smtClean="0">
                <a:solidFill>
                  <a:srgbClr val="00B050"/>
                </a:solidFill>
              </a:rPr>
              <a:t>緑</a:t>
            </a:r>
            <a:r>
              <a:rPr kumimoji="1" lang="ja-JP" altLang="en-US" dirty="0" smtClean="0"/>
              <a:t>！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 →</a:t>
            </a:r>
            <a:r>
              <a:rPr lang="ja-JP" altLang="en-US" u="sng" dirty="0" smtClean="0"/>
              <a:t>適度な運動、眠気防止、姿勢正し</a:t>
            </a:r>
            <a:endParaRPr kumimoji="1" lang="en-US" altLang="ja-JP" u="sng" dirty="0" smtClean="0"/>
          </a:p>
          <a:p>
            <a:r>
              <a:rPr lang="ja-JP" altLang="en-US" dirty="0" smtClean="0"/>
              <a:t>飲み物は自由に飲んで良い！</a:t>
            </a:r>
            <a:endParaRPr lang="en-US" altLang="ja-JP" dirty="0" smtClean="0"/>
          </a:p>
          <a:p>
            <a:r>
              <a:rPr lang="ja-JP" altLang="en-US" dirty="0" smtClean="0"/>
              <a:t>仕事で疲れた身体を癒すマッサージチェアがある</a:t>
            </a:r>
            <a:endParaRPr lang="en-US" altLang="ja-JP" dirty="0" smtClean="0"/>
          </a:p>
          <a:p>
            <a:r>
              <a:rPr lang="ja-JP" altLang="en-US" dirty="0" smtClean="0"/>
              <a:t>オフィス内に滑り台があって楽しめる</a:t>
            </a:r>
            <a:endParaRPr lang="en-US" altLang="ja-JP" dirty="0" smtClean="0"/>
          </a:p>
          <a:p>
            <a:r>
              <a:rPr lang="ja-JP" altLang="en-US" dirty="0"/>
              <a:t>その</a:t>
            </a:r>
            <a:r>
              <a:rPr lang="ja-JP" altLang="en-US" dirty="0" smtClean="0"/>
              <a:t>ほか、カラオケルームや</a:t>
            </a:r>
            <a:r>
              <a:rPr lang="ja-JP" altLang="en-US" dirty="0" smtClean="0"/>
              <a:t>シアタールーム、ダンススタジオなんか</a:t>
            </a:r>
            <a:r>
              <a:rPr lang="ja-JP" altLang="en-US" dirty="0" smtClean="0"/>
              <a:t>もある</a:t>
            </a:r>
            <a:endParaRPr lang="en-US" altLang="ja-JP" dirty="0" smtClean="0"/>
          </a:p>
          <a:p>
            <a:endParaRPr kumimoji="1" lang="ja-JP" altLang="en-US" dirty="0"/>
          </a:p>
        </p:txBody>
      </p:sp>
      <p:pic>
        <p:nvPicPr>
          <p:cNvPr id="2050" name="Picture 2" descr="http://gendai.ismedia.jp/mwimgs/f/b/250/img_fb77a40a869f2a469760199d837ca5d92764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864265"/>
            <a:ext cx="1512168" cy="2268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正方形/長方形 3"/>
          <p:cNvSpPr/>
          <p:nvPr/>
        </p:nvSpPr>
        <p:spPr>
          <a:xfrm>
            <a:off x="27177" y="6505599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sz="1400" dirty="0"/>
              <a:t>http://blog.livedoor.jp/loveai0221/archives/32355735.html</a:t>
            </a:r>
            <a:endParaRPr lang="ja-JP" altLang="en-US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90716"/>
            <a:ext cx="2232248" cy="790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6613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5192" y="81136"/>
            <a:ext cx="8363272" cy="125963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kumimoji="1" lang="ja-JP" altLang="en-US" dirty="0" smtClean="0"/>
              <a:t>世界中の</a:t>
            </a:r>
            <a:r>
              <a:rPr kumimoji="1" lang="en-US" altLang="ja-JP" dirty="0" smtClean="0"/>
              <a:t>google</a:t>
            </a:r>
            <a:r>
              <a:rPr kumimoji="1" lang="ja-JP" altLang="en-US" dirty="0" smtClean="0"/>
              <a:t>でこのような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社内づくりが行われている</a:t>
            </a:r>
            <a:endParaRPr kumimoji="1" lang="ja-JP" altLang="en-US" dirty="0"/>
          </a:p>
        </p:txBody>
      </p:sp>
      <p:pic>
        <p:nvPicPr>
          <p:cNvPr id="3074" name="Picture 2" descr="トロントグーグルオフィス00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412" y="1340768"/>
            <a:ext cx="3726588" cy="2447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グーグルオフィス　南アフリカ0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485504"/>
            <a:ext cx="3568492" cy="2680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livedoor.blogimg.jp/loveai0221/imgs/8/f/8f5ccfc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41381"/>
            <a:ext cx="3881507" cy="2587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livedoor.blogimg.jp/loveai0221/imgs/3/2/3290b82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250610"/>
            <a:ext cx="3881507" cy="2587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爆発 2 5"/>
          <p:cNvSpPr/>
          <p:nvPr/>
        </p:nvSpPr>
        <p:spPr>
          <a:xfrm>
            <a:off x="866405" y="1556792"/>
            <a:ext cx="7128791" cy="4090484"/>
          </a:xfrm>
          <a:prstGeom prst="irregularSeal2">
            <a:avLst/>
          </a:prstGeom>
          <a:solidFill>
            <a:srgbClr val="FFFF00">
              <a:alpha val="70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400" b="1" dirty="0">
                <a:solidFill>
                  <a:schemeClr val="tx1"/>
                </a:solidFill>
              </a:rPr>
              <a:t>これ</a:t>
            </a:r>
            <a:r>
              <a:rPr lang="ja-JP" altLang="en-US" sz="4400" b="1" dirty="0" smtClean="0">
                <a:solidFill>
                  <a:schemeClr val="tx1"/>
                </a:solidFill>
              </a:rPr>
              <a:t>も</a:t>
            </a:r>
            <a:endParaRPr lang="en-US" altLang="ja-JP" sz="4400" b="1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4400" b="1" dirty="0" smtClean="0">
                <a:solidFill>
                  <a:schemeClr val="tx1"/>
                </a:solidFill>
              </a:rPr>
              <a:t>組織</a:t>
            </a:r>
            <a:r>
              <a:rPr lang="ja-JP" altLang="en-US" sz="4400" b="1" dirty="0">
                <a:solidFill>
                  <a:schemeClr val="tx1"/>
                </a:solidFill>
              </a:rPr>
              <a:t>文化！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0" y="6577607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sz="1400" dirty="0"/>
              <a:t>http://blog.livedoor.jp/loveai0221/archives/32355735.html</a:t>
            </a:r>
            <a:endParaRPr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987432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図表 6"/>
          <p:cNvGraphicFramePr/>
          <p:nvPr>
            <p:extLst>
              <p:ext uri="{D42A27DB-BD31-4B8C-83A1-F6EECF244321}">
                <p14:modId xmlns:p14="http://schemas.microsoft.com/office/powerpoint/2010/main" val="1416967082"/>
              </p:ext>
            </p:extLst>
          </p:nvPr>
        </p:nvGraphicFramePr>
        <p:xfrm>
          <a:off x="305780" y="1255272"/>
          <a:ext cx="853244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0811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kumimoji="1" lang="en-US" altLang="ja-JP" dirty="0" smtClean="0"/>
              <a:t>Google</a:t>
            </a:r>
            <a:r>
              <a:rPr kumimoji="1" lang="ja-JP" altLang="en-US" dirty="0" smtClean="0"/>
              <a:t>の組織文化とは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0" y="6546830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sz="1600" dirty="0"/>
              <a:t>http://www.mdn.co.jp/di/articles/2235/?page=2</a:t>
            </a:r>
            <a:endParaRPr lang="ja-JP" altLang="en-US" sz="1600" dirty="0"/>
          </a:p>
        </p:txBody>
      </p:sp>
      <p:pic>
        <p:nvPicPr>
          <p:cNvPr id="2051" name="Picture 3" descr="C:\Users\user\AppData\Local\Microsoft\Windows\Temporary Internet Files\Content.IE5\LD8F3KUP\MC900446382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4137" y="1875902"/>
            <a:ext cx="1736446" cy="1666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乗算記号 2"/>
          <p:cNvSpPr/>
          <p:nvPr/>
        </p:nvSpPr>
        <p:spPr>
          <a:xfrm>
            <a:off x="6228184" y="1268760"/>
            <a:ext cx="3168352" cy="2880320"/>
          </a:xfrm>
          <a:prstGeom prst="mathMultiply">
            <a:avLst>
              <a:gd name="adj1" fmla="val 9356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3" name="Picture 2" descr="C:\Users\user\AppData\Local\Microsoft\Windows\Temporary Internet Files\Content.IE5\M5TL1W50\MC900436374[1]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65083">
            <a:off x="-91705" y="4512404"/>
            <a:ext cx="2074540" cy="2074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1295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7504" y="1556792"/>
            <a:ext cx="8856984" cy="4525963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Google</a:t>
            </a:r>
            <a:r>
              <a:rPr lang="ja-JP" altLang="en-US" dirty="0" smtClean="0"/>
              <a:t>は、本当</a:t>
            </a:r>
            <a:r>
              <a:rPr lang="ja-JP" altLang="en-US" dirty="0"/>
              <a:t>に放任で、社員一人ひとりが自分が何をしたいのか、何をやれるのか</a:t>
            </a:r>
            <a:r>
              <a:rPr lang="ja-JP" altLang="en-US" dirty="0" smtClean="0"/>
              <a:t>を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>
                <a:solidFill>
                  <a:srgbClr val="FF0000"/>
                </a:solidFill>
              </a:rPr>
              <a:t>表明</a:t>
            </a:r>
            <a:r>
              <a:rPr lang="ja-JP" altLang="en-US" dirty="0">
                <a:solidFill>
                  <a:srgbClr val="FF0000"/>
                </a:solidFill>
              </a:rPr>
              <a:t>することから</a:t>
            </a:r>
            <a:r>
              <a:rPr lang="ja-JP" altLang="en-US" dirty="0"/>
              <a:t>多くの</a:t>
            </a:r>
            <a:r>
              <a:rPr lang="ja-JP" altLang="en-US" dirty="0" smtClean="0"/>
              <a:t>仕事を始める。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　周り</a:t>
            </a:r>
            <a:r>
              <a:rPr lang="ja-JP" altLang="en-US" dirty="0"/>
              <a:t>も積極的に命令</a:t>
            </a:r>
            <a:r>
              <a:rPr lang="ja-JP" altLang="en-US" dirty="0" smtClean="0"/>
              <a:t>を</a:t>
            </a:r>
            <a:r>
              <a:rPr lang="ja-JP" altLang="en-US" dirty="0" smtClean="0"/>
              <a:t>しない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/>
              <a:t>→</a:t>
            </a:r>
            <a:r>
              <a:rPr lang="ja-JP" altLang="en-US" dirty="0" smtClean="0">
                <a:solidFill>
                  <a:srgbClr val="FF0000"/>
                </a:solidFill>
              </a:rPr>
              <a:t>能動的</a:t>
            </a:r>
            <a:r>
              <a:rPr lang="ja-JP" altLang="en-US" dirty="0"/>
              <a:t>に</a:t>
            </a:r>
            <a:r>
              <a:rPr lang="ja-JP" altLang="en-US" dirty="0" smtClean="0"/>
              <a:t>動けないと務まらない。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 smtClean="0"/>
              <a:t>→</a:t>
            </a:r>
            <a:r>
              <a:rPr lang="ja-JP" altLang="en-US" dirty="0" smtClean="0">
                <a:solidFill>
                  <a:srgbClr val="FF0000"/>
                </a:solidFill>
              </a:rPr>
              <a:t>セルフスターター</a:t>
            </a:r>
            <a:r>
              <a:rPr lang="ja-JP" altLang="en-US" dirty="0"/>
              <a:t>には最高の</a:t>
            </a:r>
            <a:r>
              <a:rPr lang="ja-JP" altLang="en-US" dirty="0" smtClean="0"/>
              <a:t>環境</a:t>
            </a:r>
            <a:r>
              <a:rPr lang="ja-JP" altLang="en-US" dirty="0"/>
              <a:t>！</a:t>
            </a:r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457200" y="188640"/>
            <a:ext cx="8229600" cy="100811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 smtClean="0"/>
              <a:t>このような</a:t>
            </a:r>
            <a:r>
              <a:rPr lang="ja-JP" altLang="en-US" dirty="0" smtClean="0"/>
              <a:t>文化の中での取り組み</a:t>
            </a:r>
            <a:endParaRPr lang="ja-JP" altLang="en-US" dirty="0"/>
          </a:p>
        </p:txBody>
      </p:sp>
      <p:pic>
        <p:nvPicPr>
          <p:cNvPr id="5122" name="Picture 2" descr="C:\Users\user\AppData\Local\Microsoft\Windows\Temporary Internet Files\Content.IE5\M5TL1W50\MC900436374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7412" y="4077072"/>
            <a:ext cx="2506588" cy="2506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正方形/長方形 4"/>
          <p:cNvSpPr/>
          <p:nvPr/>
        </p:nvSpPr>
        <p:spPr>
          <a:xfrm>
            <a:off x="6431" y="6546830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sz="1600" dirty="0"/>
              <a:t>http://www.mdn.co.jp/di/articles/2235/?page=2</a:t>
            </a:r>
            <a:endParaRPr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406989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964488" cy="1228998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kumimoji="1" lang="ja-JP" altLang="en-US" dirty="0" smtClean="0"/>
              <a:t>まとめ：</a:t>
            </a:r>
            <a:r>
              <a:rPr kumimoji="1" lang="en-US" altLang="ja-JP" dirty="0" smtClean="0"/>
              <a:t>Google</a:t>
            </a:r>
            <a:r>
              <a:rPr kumimoji="1" lang="ja-JP" altLang="en-US" dirty="0" smtClean="0"/>
              <a:t>の組織文化を捉える（</a:t>
            </a:r>
            <a:r>
              <a:rPr kumimoji="1" lang="en-US" altLang="ja-JP" dirty="0" smtClean="0"/>
              <a:t>p.118</a:t>
            </a:r>
            <a:r>
              <a:rPr kumimoji="1" lang="ja-JP" altLang="en-US" dirty="0" smtClean="0"/>
              <a:t>～第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の</a:t>
            </a:r>
            <a:r>
              <a:rPr kumimoji="1" lang="ja-JP" altLang="en-US" dirty="0" smtClean="0"/>
              <a:t>方法より）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95536" y="1960240"/>
            <a:ext cx="8229600" cy="348498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ja-JP" alt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★</a:t>
            </a:r>
            <a:r>
              <a:rPr lang="ja-JP" altLang="en-US" dirty="0" smtClean="0"/>
              <a:t>自由奔放で快適な空間でたくさんの斬新なアイディアを生み出す</a:t>
            </a:r>
            <a:endParaRPr lang="en-US" altLang="ja-JP" dirty="0" smtClean="0"/>
          </a:p>
          <a:p>
            <a:pPr marL="0" indent="0">
              <a:buNone/>
            </a:pPr>
            <a:r>
              <a:rPr kumimoji="1" lang="ja-JP" altLang="en-US" dirty="0" smtClean="0">
                <a:solidFill>
                  <a:srgbClr val="FF0000"/>
                </a:solidFill>
              </a:rPr>
              <a:t>→</a:t>
            </a:r>
            <a:r>
              <a:rPr kumimoji="1" lang="ja-JP" altLang="en-US" dirty="0" smtClean="0"/>
              <a:t>第一の文物、人工的なやらせめいたこと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★</a:t>
            </a:r>
            <a:r>
              <a:rPr lang="ja-JP" altLang="en-US" dirty="0" smtClean="0"/>
              <a:t>社員に対して放任で、能動的に動くことを求める</a:t>
            </a:r>
            <a:endParaRPr lang="en-US" altLang="ja-JP" dirty="0" smtClean="0"/>
          </a:p>
          <a:p>
            <a:pPr marL="0" indent="0">
              <a:buNone/>
            </a:pPr>
            <a:r>
              <a:rPr kumimoji="1" lang="ja-JP" altLang="en-US" dirty="0" smtClean="0">
                <a:solidFill>
                  <a:srgbClr val="FF0000"/>
                </a:solidFill>
              </a:rPr>
              <a:t>→</a:t>
            </a:r>
            <a:r>
              <a:rPr kumimoji="1" lang="ja-JP" altLang="en-US" dirty="0" smtClean="0"/>
              <a:t>第三の前提、深く不可視で、ある種の暗黙知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84610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</TotalTime>
  <Words>242</Words>
  <Application>Microsoft Office PowerPoint</Application>
  <PresentationFormat>画面に合わせる (4:3)</PresentationFormat>
  <Paragraphs>39</Paragraphs>
  <Slides>8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9" baseType="lpstr">
      <vt:lpstr>Office ​​テーマ</vt:lpstr>
      <vt:lpstr>輪読課題</vt:lpstr>
      <vt:lpstr>PowerPoint プレゼンテーション</vt:lpstr>
      <vt:lpstr>PowerPoint プレゼンテーション</vt:lpstr>
      <vt:lpstr>実例：Google</vt:lpstr>
      <vt:lpstr>世界中のgoogleでこのような 社内づくりが行われている</vt:lpstr>
      <vt:lpstr>Googleの組織文化とは</vt:lpstr>
      <vt:lpstr>PowerPoint プレゼンテーション</vt:lpstr>
      <vt:lpstr>まとめ：Googleの組織文化を捉える（p.118～第2の方法より）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user</dc:creator>
  <cp:lastModifiedBy>user</cp:lastModifiedBy>
  <cp:revision>30</cp:revision>
  <dcterms:created xsi:type="dcterms:W3CDTF">2014-06-11T17:41:35Z</dcterms:created>
  <dcterms:modified xsi:type="dcterms:W3CDTF">2014-07-16T18:43:07Z</dcterms:modified>
</cp:coreProperties>
</file>