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74" r:id="rId3"/>
    <p:sldId id="275" r:id="rId4"/>
    <p:sldId id="293" r:id="rId5"/>
    <p:sldId id="294" r:id="rId6"/>
    <p:sldId id="295" r:id="rId7"/>
    <p:sldId id="277" r:id="rId8"/>
    <p:sldId id="311" r:id="rId9"/>
    <p:sldId id="296" r:id="rId10"/>
    <p:sldId id="303" r:id="rId11"/>
    <p:sldId id="325" r:id="rId12"/>
    <p:sldId id="312" r:id="rId13"/>
    <p:sldId id="313" r:id="rId14"/>
    <p:sldId id="300" r:id="rId15"/>
    <p:sldId id="305" r:id="rId16"/>
    <p:sldId id="314" r:id="rId17"/>
    <p:sldId id="315" r:id="rId18"/>
    <p:sldId id="302" r:id="rId19"/>
    <p:sldId id="304" r:id="rId20"/>
    <p:sldId id="316" r:id="rId21"/>
    <p:sldId id="306" r:id="rId22"/>
    <p:sldId id="307" r:id="rId23"/>
    <p:sldId id="318" r:id="rId24"/>
    <p:sldId id="322" r:id="rId25"/>
    <p:sldId id="321" r:id="rId26"/>
    <p:sldId id="308" r:id="rId27"/>
    <p:sldId id="323" r:id="rId28"/>
    <p:sldId id="328" r:id="rId29"/>
    <p:sldId id="326" r:id="rId30"/>
    <p:sldId id="327" r:id="rId31"/>
    <p:sldId id="329" r:id="rId32"/>
    <p:sldId id="324" r:id="rId3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9900"/>
    <a:srgbClr val="FF66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12" autoAdjust="0"/>
    <p:restoredTop sz="94660"/>
  </p:normalViewPr>
  <p:slideViewPr>
    <p:cSldViewPr>
      <p:cViewPr varScale="1">
        <p:scale>
          <a:sx n="68" d="100"/>
          <a:sy n="68" d="100"/>
        </p:scale>
        <p:origin x="-12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A6721EBC-1A85-443F-8033-097F5E4606A8}" type="presOf" srcId="{0F2AE1DA-FF77-4B99-AEF2-1D30E9FD3127}" destId="{0DE6DED2-0310-487E-82F0-9AF8522DF8B2}" srcOrd="0" destOrd="0" presId="urn:microsoft.com/office/officeart/2005/8/layout/vList2"/>
    <dgm:cxn modelId="{3233BE46-BE8F-4EB1-8E39-A6857EC802D2}" type="presOf" srcId="{50D16B8E-E27E-4FB1-9ABA-18A4211CCCEC}" destId="{63578A4D-D12B-4917-AC00-3E91E17EF462}" srcOrd="0" destOrd="0" presId="urn:microsoft.com/office/officeart/2005/8/layout/vList2"/>
    <dgm:cxn modelId="{FC6DE354-5CDA-4782-8721-3E8264F446FE}" type="presOf" srcId="{41960444-7C65-4C3F-96C9-46A7F30E74E9}" destId="{36FA4AB0-FC56-445B-BFD2-E1703AA8C58C}"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2C5C9FA2-1579-45AF-81B2-70E2E2AA5327}" type="presOf" srcId="{C7A99F7A-81C1-4D00-B7D4-6C67C8492741}" destId="{10E295F0-2056-45DC-B399-7292371943A7}" srcOrd="0" destOrd="0" presId="urn:microsoft.com/office/officeart/2005/8/layout/vList2"/>
    <dgm:cxn modelId="{68DA3187-EFE9-4C5A-8B88-C4EA5C9079C8}" srcId="{50D16B8E-E27E-4FB1-9ABA-18A4211CCCEC}" destId="{41960444-7C65-4C3F-96C9-46A7F30E74E9}" srcOrd="2" destOrd="0" parTransId="{ADD60B93-449A-43E8-9064-0CB07B50F448}" sibTransId="{03ECD9A0-F706-416B-A699-D501F4765642}"/>
    <dgm:cxn modelId="{7499E2AE-EF3C-48EB-AD75-7AFAB0F08CCE}" srcId="{50D16B8E-E27E-4FB1-9ABA-18A4211CCCEC}" destId="{C7A99F7A-81C1-4D00-B7D4-6C67C8492741}" srcOrd="1" destOrd="0" parTransId="{EE3907CC-F614-4383-9189-A59013594661}" sibTransId="{295FAE9A-3B88-4CFF-821F-4D8578C4FF13}"/>
    <dgm:cxn modelId="{1E671D7D-9ECE-47FE-ACF2-17FEA53BEDA7}" type="presParOf" srcId="{63578A4D-D12B-4917-AC00-3E91E17EF462}" destId="{0DE6DED2-0310-487E-82F0-9AF8522DF8B2}" srcOrd="0" destOrd="0" presId="urn:microsoft.com/office/officeart/2005/8/layout/vList2"/>
    <dgm:cxn modelId="{69901D34-D006-4624-8546-FB3663DA3A25}" type="presParOf" srcId="{63578A4D-D12B-4917-AC00-3E91E17EF462}" destId="{D0F70AF3-9411-411A-8A3B-FF67966B053F}" srcOrd="1" destOrd="0" presId="urn:microsoft.com/office/officeart/2005/8/layout/vList2"/>
    <dgm:cxn modelId="{125A11CE-D032-4943-AE59-AB82D93D65F5}" type="presParOf" srcId="{63578A4D-D12B-4917-AC00-3E91E17EF462}" destId="{10E295F0-2056-45DC-B399-7292371943A7}" srcOrd="2" destOrd="0" presId="urn:microsoft.com/office/officeart/2005/8/layout/vList2"/>
    <dgm:cxn modelId="{1511E81E-8BDC-433F-A337-45863E232983}" type="presParOf" srcId="{63578A4D-D12B-4917-AC00-3E91E17EF462}" destId="{0CBC8F68-AC0A-4B00-98C0-DC087AE5C0B5}" srcOrd="3" destOrd="0" presId="urn:microsoft.com/office/officeart/2005/8/layout/vList2"/>
    <dgm:cxn modelId="{1C8DDD8A-7313-4E60-958D-1B30492F4C2C}"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tyle>
          <a:lnRef idx="2">
            <a:schemeClr val="accent5"/>
          </a:lnRef>
          <a:fillRef idx="1">
            <a:schemeClr val="lt1"/>
          </a:fillRef>
          <a:effectRef idx="0">
            <a:schemeClr val="accent5"/>
          </a:effectRef>
          <a:fontRef idx="minor">
            <a:schemeClr val="dk1"/>
          </a:fontRef>
        </dgm:style>
      </dgm:prSet>
      <dgm:spPr>
        <a:ln w="57150"/>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D80754A4-C65D-4829-9602-C5E2ACA8B14D}" type="presOf" srcId="{C7A99F7A-81C1-4D00-B7D4-6C67C8492741}" destId="{10E295F0-2056-45DC-B399-7292371943A7}" srcOrd="0" destOrd="0" presId="urn:microsoft.com/office/officeart/2005/8/layout/vList2"/>
    <dgm:cxn modelId="{1F26857F-2785-436A-B23B-BDE8D6FE5C36}" type="presOf" srcId="{0F2AE1DA-FF77-4B99-AEF2-1D30E9FD3127}" destId="{0DE6DED2-0310-487E-82F0-9AF8522DF8B2}" srcOrd="0" destOrd="0" presId="urn:microsoft.com/office/officeart/2005/8/layout/vList2"/>
    <dgm:cxn modelId="{0FDF04C3-5D7C-492A-A3F0-ABDC98A36D64}" type="presOf" srcId="{50D16B8E-E27E-4FB1-9ABA-18A4211CCCEC}" destId="{63578A4D-D12B-4917-AC00-3E91E17EF46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68DA3187-EFE9-4C5A-8B88-C4EA5C9079C8}" srcId="{50D16B8E-E27E-4FB1-9ABA-18A4211CCCEC}" destId="{41960444-7C65-4C3F-96C9-46A7F30E74E9}" srcOrd="2" destOrd="0" parTransId="{ADD60B93-449A-43E8-9064-0CB07B50F448}" sibTransId="{03ECD9A0-F706-416B-A699-D501F4765642}"/>
    <dgm:cxn modelId="{2701372E-8E54-49E2-95CF-59C46F4A8A0D}" type="presOf" srcId="{41960444-7C65-4C3F-96C9-46A7F30E74E9}" destId="{36FA4AB0-FC56-445B-BFD2-E1703AA8C58C}" srcOrd="0" destOrd="0" presId="urn:microsoft.com/office/officeart/2005/8/layout/vList2"/>
    <dgm:cxn modelId="{7499E2AE-EF3C-48EB-AD75-7AFAB0F08CCE}" srcId="{50D16B8E-E27E-4FB1-9ABA-18A4211CCCEC}" destId="{C7A99F7A-81C1-4D00-B7D4-6C67C8492741}" srcOrd="1" destOrd="0" parTransId="{EE3907CC-F614-4383-9189-A59013594661}" sibTransId="{295FAE9A-3B88-4CFF-821F-4D8578C4FF13}"/>
    <dgm:cxn modelId="{4CEDF928-423D-4256-AFF5-1C4D45C67C54}" type="presParOf" srcId="{63578A4D-D12B-4917-AC00-3E91E17EF462}" destId="{0DE6DED2-0310-487E-82F0-9AF8522DF8B2}" srcOrd="0" destOrd="0" presId="urn:microsoft.com/office/officeart/2005/8/layout/vList2"/>
    <dgm:cxn modelId="{C9DFAA28-5A68-4010-AB58-D368885F0303}" type="presParOf" srcId="{63578A4D-D12B-4917-AC00-3E91E17EF462}" destId="{D0F70AF3-9411-411A-8A3B-FF67966B053F}" srcOrd="1" destOrd="0" presId="urn:microsoft.com/office/officeart/2005/8/layout/vList2"/>
    <dgm:cxn modelId="{BEEF797B-9BDF-4F2B-89F6-BC5C4E3003CE}" type="presParOf" srcId="{63578A4D-D12B-4917-AC00-3E91E17EF462}" destId="{10E295F0-2056-45DC-B399-7292371943A7}" srcOrd="2" destOrd="0" presId="urn:microsoft.com/office/officeart/2005/8/layout/vList2"/>
    <dgm:cxn modelId="{EFA873D7-094C-4CE6-870B-D23F69298A15}" type="presParOf" srcId="{63578A4D-D12B-4917-AC00-3E91E17EF462}" destId="{0CBC8F68-AC0A-4B00-98C0-DC087AE5C0B5}" srcOrd="3" destOrd="0" presId="urn:microsoft.com/office/officeart/2005/8/layout/vList2"/>
    <dgm:cxn modelId="{92A611A5-2E33-47EE-8109-9059C51D7ABB}"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5A188A01-48DA-4D46-83DD-03798E222704}" type="presOf" srcId="{50D16B8E-E27E-4FB1-9ABA-18A4211CCCEC}" destId="{63578A4D-D12B-4917-AC00-3E91E17EF462}" srcOrd="0" destOrd="0" presId="urn:microsoft.com/office/officeart/2005/8/layout/vList2"/>
    <dgm:cxn modelId="{22CAB4FB-7F96-4FC6-A38F-6EF9F3162972}" type="presOf" srcId="{C7A99F7A-81C1-4D00-B7D4-6C67C8492741}" destId="{10E295F0-2056-45DC-B399-7292371943A7}" srcOrd="0" destOrd="0" presId="urn:microsoft.com/office/officeart/2005/8/layout/vList2"/>
    <dgm:cxn modelId="{0F3C2C56-525C-4476-82B8-6BD5F81BABDB}" type="presOf" srcId="{0F2AE1DA-FF77-4B99-AEF2-1D30E9FD3127}" destId="{0DE6DED2-0310-487E-82F0-9AF8522DF8B2}" srcOrd="0" destOrd="0" presId="urn:microsoft.com/office/officeart/2005/8/layout/vList2"/>
    <dgm:cxn modelId="{6C646A3E-E5F8-49FE-8B5A-51622EC02647}" type="presOf" srcId="{41960444-7C65-4C3F-96C9-46A7F30E74E9}" destId="{36FA4AB0-FC56-445B-BFD2-E1703AA8C58C}"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68DA3187-EFE9-4C5A-8B88-C4EA5C9079C8}" srcId="{50D16B8E-E27E-4FB1-9ABA-18A4211CCCEC}" destId="{41960444-7C65-4C3F-96C9-46A7F30E74E9}" srcOrd="2" destOrd="0" parTransId="{ADD60B93-449A-43E8-9064-0CB07B50F448}" sibTransId="{03ECD9A0-F706-416B-A699-D501F4765642}"/>
    <dgm:cxn modelId="{7499E2AE-EF3C-48EB-AD75-7AFAB0F08CCE}" srcId="{50D16B8E-E27E-4FB1-9ABA-18A4211CCCEC}" destId="{C7A99F7A-81C1-4D00-B7D4-6C67C8492741}" srcOrd="1" destOrd="0" parTransId="{EE3907CC-F614-4383-9189-A59013594661}" sibTransId="{295FAE9A-3B88-4CFF-821F-4D8578C4FF13}"/>
    <dgm:cxn modelId="{A8EDE61C-8324-4266-BB51-381735F34320}" type="presParOf" srcId="{63578A4D-D12B-4917-AC00-3E91E17EF462}" destId="{0DE6DED2-0310-487E-82F0-9AF8522DF8B2}" srcOrd="0" destOrd="0" presId="urn:microsoft.com/office/officeart/2005/8/layout/vList2"/>
    <dgm:cxn modelId="{B117D82E-2577-41A8-A9C2-F4A4B720938F}" type="presParOf" srcId="{63578A4D-D12B-4917-AC00-3E91E17EF462}" destId="{D0F70AF3-9411-411A-8A3B-FF67966B053F}" srcOrd="1" destOrd="0" presId="urn:microsoft.com/office/officeart/2005/8/layout/vList2"/>
    <dgm:cxn modelId="{17A5EF75-A175-4A78-8C80-534254284F71}" type="presParOf" srcId="{63578A4D-D12B-4917-AC00-3E91E17EF462}" destId="{10E295F0-2056-45DC-B399-7292371943A7}" srcOrd="2" destOrd="0" presId="urn:microsoft.com/office/officeart/2005/8/layout/vList2"/>
    <dgm:cxn modelId="{5D1A2F86-905A-4389-B012-0E0A2DABD715}" type="presParOf" srcId="{63578A4D-D12B-4917-AC00-3E91E17EF462}" destId="{0CBC8F68-AC0A-4B00-98C0-DC087AE5C0B5}" srcOrd="3" destOrd="0" presId="urn:microsoft.com/office/officeart/2005/8/layout/vList2"/>
    <dgm:cxn modelId="{BE012305-BCD9-4F5D-AA96-9A4F4580ADF4}"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tyle>
          <a:lnRef idx="2">
            <a:schemeClr val="accent3"/>
          </a:lnRef>
          <a:fillRef idx="1">
            <a:schemeClr val="lt1"/>
          </a:fillRef>
          <a:effectRef idx="0">
            <a:schemeClr val="accent3"/>
          </a:effectRef>
          <a:fontRef idx="minor">
            <a:schemeClr val="dk1"/>
          </a:fontRef>
        </dgm:style>
      </dgm:prSet>
      <dgm:spPr>
        <a:ln w="57150">
          <a:solidFill>
            <a:srgbClr val="92D050"/>
          </a:solidFill>
        </a:ln>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6FFE39A1-A558-4FFB-9672-50E98FA0DD7F}" type="presOf" srcId="{C7A99F7A-81C1-4D00-B7D4-6C67C8492741}" destId="{10E295F0-2056-45DC-B399-7292371943A7}" srcOrd="0" destOrd="0" presId="urn:microsoft.com/office/officeart/2005/8/layout/vList2"/>
    <dgm:cxn modelId="{2F9BB8D2-07AC-4F36-B6A2-6DF450190E31}" type="presOf" srcId="{50D16B8E-E27E-4FB1-9ABA-18A4211CCCEC}" destId="{63578A4D-D12B-4917-AC00-3E91E17EF462}" srcOrd="0" destOrd="0" presId="urn:microsoft.com/office/officeart/2005/8/layout/vList2"/>
    <dgm:cxn modelId="{7499E2AE-EF3C-48EB-AD75-7AFAB0F08CCE}" srcId="{50D16B8E-E27E-4FB1-9ABA-18A4211CCCEC}" destId="{C7A99F7A-81C1-4D00-B7D4-6C67C8492741}" srcOrd="1" destOrd="0" parTransId="{EE3907CC-F614-4383-9189-A59013594661}" sibTransId="{295FAE9A-3B88-4CFF-821F-4D8578C4FF13}"/>
    <dgm:cxn modelId="{68DA3187-EFE9-4C5A-8B88-C4EA5C9079C8}" srcId="{50D16B8E-E27E-4FB1-9ABA-18A4211CCCEC}" destId="{41960444-7C65-4C3F-96C9-46A7F30E74E9}" srcOrd="2" destOrd="0" parTransId="{ADD60B93-449A-43E8-9064-0CB07B50F448}" sibTransId="{03ECD9A0-F706-416B-A699-D501F4765642}"/>
    <dgm:cxn modelId="{8A73F38C-0452-4DC6-9B37-75329E141806}" type="presOf" srcId="{41960444-7C65-4C3F-96C9-46A7F30E74E9}" destId="{36FA4AB0-FC56-445B-BFD2-E1703AA8C58C}" srcOrd="0" destOrd="0" presId="urn:microsoft.com/office/officeart/2005/8/layout/vList2"/>
    <dgm:cxn modelId="{63560A72-4D95-4B00-8BA3-09A64AA09130}" type="presOf" srcId="{0F2AE1DA-FF77-4B99-AEF2-1D30E9FD3127}" destId="{0DE6DED2-0310-487E-82F0-9AF8522DF8B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BC689DA5-D916-48C1-A98E-23A746E3D959}" type="presParOf" srcId="{63578A4D-D12B-4917-AC00-3E91E17EF462}" destId="{0DE6DED2-0310-487E-82F0-9AF8522DF8B2}" srcOrd="0" destOrd="0" presId="urn:microsoft.com/office/officeart/2005/8/layout/vList2"/>
    <dgm:cxn modelId="{8FE39C75-8408-4B6D-93C4-81B47A86B44C}" type="presParOf" srcId="{63578A4D-D12B-4917-AC00-3E91E17EF462}" destId="{D0F70AF3-9411-411A-8A3B-FF67966B053F}" srcOrd="1" destOrd="0" presId="urn:microsoft.com/office/officeart/2005/8/layout/vList2"/>
    <dgm:cxn modelId="{89BBD0E5-5C84-4614-958B-AE1641DEF8C5}" type="presParOf" srcId="{63578A4D-D12B-4917-AC00-3E91E17EF462}" destId="{10E295F0-2056-45DC-B399-7292371943A7}" srcOrd="2" destOrd="0" presId="urn:microsoft.com/office/officeart/2005/8/layout/vList2"/>
    <dgm:cxn modelId="{3161FD08-98ED-4013-B6B0-BEDC92A0FEB2}" type="presParOf" srcId="{63578A4D-D12B-4917-AC00-3E91E17EF462}" destId="{0CBC8F68-AC0A-4B00-98C0-DC087AE5C0B5}" srcOrd="3" destOrd="0" presId="urn:microsoft.com/office/officeart/2005/8/layout/vList2"/>
    <dgm:cxn modelId="{14751443-AA4B-47ED-9036-6BE1EAE9C52B}"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5E69CC71-1EF7-4677-B0B9-7DF66CBA4B43}" type="presOf" srcId="{50D16B8E-E27E-4FB1-9ABA-18A4211CCCEC}" destId="{63578A4D-D12B-4917-AC00-3E91E17EF462}" srcOrd="0" destOrd="0" presId="urn:microsoft.com/office/officeart/2005/8/layout/vList2"/>
    <dgm:cxn modelId="{7499E2AE-EF3C-48EB-AD75-7AFAB0F08CCE}" srcId="{50D16B8E-E27E-4FB1-9ABA-18A4211CCCEC}" destId="{C7A99F7A-81C1-4D00-B7D4-6C67C8492741}" srcOrd="1" destOrd="0" parTransId="{EE3907CC-F614-4383-9189-A59013594661}" sibTransId="{295FAE9A-3B88-4CFF-821F-4D8578C4FF13}"/>
    <dgm:cxn modelId="{0C1774D7-652D-47C9-A399-9F008A7532BE}" type="presOf" srcId="{41960444-7C65-4C3F-96C9-46A7F30E74E9}" destId="{36FA4AB0-FC56-445B-BFD2-E1703AA8C58C}" srcOrd="0" destOrd="0" presId="urn:microsoft.com/office/officeart/2005/8/layout/vList2"/>
    <dgm:cxn modelId="{68DA3187-EFE9-4C5A-8B88-C4EA5C9079C8}" srcId="{50D16B8E-E27E-4FB1-9ABA-18A4211CCCEC}" destId="{41960444-7C65-4C3F-96C9-46A7F30E74E9}" srcOrd="2" destOrd="0" parTransId="{ADD60B93-449A-43E8-9064-0CB07B50F448}" sibTransId="{03ECD9A0-F706-416B-A699-D501F4765642}"/>
    <dgm:cxn modelId="{187758C3-06DC-4213-B1C9-3E0667C4686A}" type="presOf" srcId="{C7A99F7A-81C1-4D00-B7D4-6C67C8492741}" destId="{10E295F0-2056-45DC-B399-7292371943A7}" srcOrd="0" destOrd="0" presId="urn:microsoft.com/office/officeart/2005/8/layout/vList2"/>
    <dgm:cxn modelId="{0A607340-2745-44DD-92A9-4D47B037F828}" type="presOf" srcId="{0F2AE1DA-FF77-4B99-AEF2-1D30E9FD3127}" destId="{0DE6DED2-0310-487E-82F0-9AF8522DF8B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D0D1F32D-3176-4BDF-AE3E-BA9D3222381D}" type="presParOf" srcId="{63578A4D-D12B-4917-AC00-3E91E17EF462}" destId="{0DE6DED2-0310-487E-82F0-9AF8522DF8B2}" srcOrd="0" destOrd="0" presId="urn:microsoft.com/office/officeart/2005/8/layout/vList2"/>
    <dgm:cxn modelId="{7C3F8819-C39F-46CA-AA83-61306FAC975A}" type="presParOf" srcId="{63578A4D-D12B-4917-AC00-3E91E17EF462}" destId="{D0F70AF3-9411-411A-8A3B-FF67966B053F}" srcOrd="1" destOrd="0" presId="urn:microsoft.com/office/officeart/2005/8/layout/vList2"/>
    <dgm:cxn modelId="{ADFE9E1F-3011-443D-881B-1DD00B648FD6}" type="presParOf" srcId="{63578A4D-D12B-4917-AC00-3E91E17EF462}" destId="{10E295F0-2056-45DC-B399-7292371943A7}" srcOrd="2" destOrd="0" presId="urn:microsoft.com/office/officeart/2005/8/layout/vList2"/>
    <dgm:cxn modelId="{98B3FF0D-C316-4D19-A647-022B77CDF185}" type="presParOf" srcId="{63578A4D-D12B-4917-AC00-3E91E17EF462}" destId="{0CBC8F68-AC0A-4B00-98C0-DC087AE5C0B5}" srcOrd="3" destOrd="0" presId="urn:microsoft.com/office/officeart/2005/8/layout/vList2"/>
    <dgm:cxn modelId="{8181C10C-5E00-4718-A934-31E38B2BD9F9}"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tyle>
          <a:lnRef idx="2">
            <a:schemeClr val="accent6"/>
          </a:lnRef>
          <a:fillRef idx="1">
            <a:schemeClr val="lt1"/>
          </a:fillRef>
          <a:effectRef idx="0">
            <a:schemeClr val="accent6"/>
          </a:effectRef>
          <a:fontRef idx="minor">
            <a:schemeClr val="dk1"/>
          </a:fontRef>
        </dgm:style>
      </dgm:prSet>
      <dgm:spPr>
        <a:ln w="57150">
          <a:solidFill>
            <a:srgbClr val="FFC000"/>
          </a:solidFill>
        </a:ln>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37037244-273A-487E-807E-C518796A9271}" type="presOf" srcId="{C7A99F7A-81C1-4D00-B7D4-6C67C8492741}" destId="{10E295F0-2056-45DC-B399-7292371943A7}" srcOrd="0" destOrd="0" presId="urn:microsoft.com/office/officeart/2005/8/layout/vList2"/>
    <dgm:cxn modelId="{363FF577-FF81-493F-9F81-C7600B6A2A88}" type="presOf" srcId="{50D16B8E-E27E-4FB1-9ABA-18A4211CCCEC}" destId="{63578A4D-D12B-4917-AC00-3E91E17EF462}" srcOrd="0" destOrd="0" presId="urn:microsoft.com/office/officeart/2005/8/layout/vList2"/>
    <dgm:cxn modelId="{B8964CDB-ED4D-4715-A84C-DA953B59CFB2}" type="presOf" srcId="{0F2AE1DA-FF77-4B99-AEF2-1D30E9FD3127}" destId="{0DE6DED2-0310-487E-82F0-9AF8522DF8B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68DA3187-EFE9-4C5A-8B88-C4EA5C9079C8}" srcId="{50D16B8E-E27E-4FB1-9ABA-18A4211CCCEC}" destId="{41960444-7C65-4C3F-96C9-46A7F30E74E9}" srcOrd="2" destOrd="0" parTransId="{ADD60B93-449A-43E8-9064-0CB07B50F448}" sibTransId="{03ECD9A0-F706-416B-A699-D501F4765642}"/>
    <dgm:cxn modelId="{B0B69DFB-8379-4AA2-A490-E493BDEC523C}" type="presOf" srcId="{41960444-7C65-4C3F-96C9-46A7F30E74E9}" destId="{36FA4AB0-FC56-445B-BFD2-E1703AA8C58C}" srcOrd="0" destOrd="0" presId="urn:microsoft.com/office/officeart/2005/8/layout/vList2"/>
    <dgm:cxn modelId="{7499E2AE-EF3C-48EB-AD75-7AFAB0F08CCE}" srcId="{50D16B8E-E27E-4FB1-9ABA-18A4211CCCEC}" destId="{C7A99F7A-81C1-4D00-B7D4-6C67C8492741}" srcOrd="1" destOrd="0" parTransId="{EE3907CC-F614-4383-9189-A59013594661}" sibTransId="{295FAE9A-3B88-4CFF-821F-4D8578C4FF13}"/>
    <dgm:cxn modelId="{A2F0BB22-58BD-4A9D-8A7A-66202926C11C}" type="presParOf" srcId="{63578A4D-D12B-4917-AC00-3E91E17EF462}" destId="{0DE6DED2-0310-487E-82F0-9AF8522DF8B2}" srcOrd="0" destOrd="0" presId="urn:microsoft.com/office/officeart/2005/8/layout/vList2"/>
    <dgm:cxn modelId="{470824A6-D275-4F6D-85CD-397CBAE52217}" type="presParOf" srcId="{63578A4D-D12B-4917-AC00-3E91E17EF462}" destId="{D0F70AF3-9411-411A-8A3B-FF67966B053F}" srcOrd="1" destOrd="0" presId="urn:microsoft.com/office/officeart/2005/8/layout/vList2"/>
    <dgm:cxn modelId="{CA8451AE-D034-4DD1-909E-543EFC91B431}" type="presParOf" srcId="{63578A4D-D12B-4917-AC00-3E91E17EF462}" destId="{10E295F0-2056-45DC-B399-7292371943A7}" srcOrd="2" destOrd="0" presId="urn:microsoft.com/office/officeart/2005/8/layout/vList2"/>
    <dgm:cxn modelId="{E15BC840-B7EB-4FC2-96C6-06018B141FA1}" type="presParOf" srcId="{63578A4D-D12B-4917-AC00-3E91E17EF462}" destId="{0CBC8F68-AC0A-4B00-98C0-DC087AE5C0B5}" srcOrd="3" destOrd="0" presId="urn:microsoft.com/office/officeart/2005/8/layout/vList2"/>
    <dgm:cxn modelId="{FCF2B13B-DECB-48BA-8B01-5B6F3C5FF480}"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49A9520D-5CD9-4B91-BC53-A20159B870A7}" type="presOf" srcId="{0F2AE1DA-FF77-4B99-AEF2-1D30E9FD3127}" destId="{0DE6DED2-0310-487E-82F0-9AF8522DF8B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855D6166-4837-46F3-B32A-9CC5B10E7F2A}" type="presOf" srcId="{50D16B8E-E27E-4FB1-9ABA-18A4211CCCEC}" destId="{63578A4D-D12B-4917-AC00-3E91E17EF462}" srcOrd="0" destOrd="0" presId="urn:microsoft.com/office/officeart/2005/8/layout/vList2"/>
    <dgm:cxn modelId="{FC03886F-207E-4B27-B5C2-D1799E12512C}" type="presOf" srcId="{C7A99F7A-81C1-4D00-B7D4-6C67C8492741}" destId="{10E295F0-2056-45DC-B399-7292371943A7}" srcOrd="0" destOrd="0" presId="urn:microsoft.com/office/officeart/2005/8/layout/vList2"/>
    <dgm:cxn modelId="{BB2558B2-964F-49A9-98E7-ECCEF3DC7628}" type="presOf" srcId="{41960444-7C65-4C3F-96C9-46A7F30E74E9}" destId="{36FA4AB0-FC56-445B-BFD2-E1703AA8C58C}" srcOrd="0" destOrd="0" presId="urn:microsoft.com/office/officeart/2005/8/layout/vList2"/>
    <dgm:cxn modelId="{68DA3187-EFE9-4C5A-8B88-C4EA5C9079C8}" srcId="{50D16B8E-E27E-4FB1-9ABA-18A4211CCCEC}" destId="{41960444-7C65-4C3F-96C9-46A7F30E74E9}" srcOrd="2" destOrd="0" parTransId="{ADD60B93-449A-43E8-9064-0CB07B50F448}" sibTransId="{03ECD9A0-F706-416B-A699-D501F4765642}"/>
    <dgm:cxn modelId="{7499E2AE-EF3C-48EB-AD75-7AFAB0F08CCE}" srcId="{50D16B8E-E27E-4FB1-9ABA-18A4211CCCEC}" destId="{C7A99F7A-81C1-4D00-B7D4-6C67C8492741}" srcOrd="1" destOrd="0" parTransId="{EE3907CC-F614-4383-9189-A59013594661}" sibTransId="{295FAE9A-3B88-4CFF-821F-4D8578C4FF13}"/>
    <dgm:cxn modelId="{9B110986-5DB5-448F-A13F-4F50368B9528}" type="presParOf" srcId="{63578A4D-D12B-4917-AC00-3E91E17EF462}" destId="{0DE6DED2-0310-487E-82F0-9AF8522DF8B2}" srcOrd="0" destOrd="0" presId="urn:microsoft.com/office/officeart/2005/8/layout/vList2"/>
    <dgm:cxn modelId="{DBF3976B-0CA6-4CBE-BF09-4D4E135BD258}" type="presParOf" srcId="{63578A4D-D12B-4917-AC00-3E91E17EF462}" destId="{D0F70AF3-9411-411A-8A3B-FF67966B053F}" srcOrd="1" destOrd="0" presId="urn:microsoft.com/office/officeart/2005/8/layout/vList2"/>
    <dgm:cxn modelId="{51DC0C89-2BDD-4980-B215-7E43FAD2C0B2}" type="presParOf" srcId="{63578A4D-D12B-4917-AC00-3E91E17EF462}" destId="{10E295F0-2056-45DC-B399-7292371943A7}" srcOrd="2" destOrd="0" presId="urn:microsoft.com/office/officeart/2005/8/layout/vList2"/>
    <dgm:cxn modelId="{93F97C1B-669E-4520-BEDC-7548C8CF556E}" type="presParOf" srcId="{63578A4D-D12B-4917-AC00-3E91E17EF462}" destId="{0CBC8F68-AC0A-4B00-98C0-DC087AE5C0B5}" srcOrd="3" destOrd="0" presId="urn:microsoft.com/office/officeart/2005/8/layout/vList2"/>
    <dgm:cxn modelId="{8D2AE962-98FC-46B8-B965-3F162B486816}"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chemeClr val="lt1"/>
        </a:solidFill>
        <a:ln w="5715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lt1"/>
        </a:solidFill>
        <a:ln w="57150" cap="flat" cmpd="sng" algn="ctr">
          <a:solidFill>
            <a:srgbClr val="92D050"/>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chemeClr val="lt1"/>
        </a:solidFill>
        <a:ln w="57150" cap="flat" cmpd="sng" algn="ctr">
          <a:solidFill>
            <a:srgbClr val="FFC000"/>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201385"/>
          <a:ext cx="7488832" cy="1358369"/>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１．「職務イコール自分」</a:t>
          </a:r>
          <a:endParaRPr kumimoji="1" lang="en-US" altLang="ja-JP" sz="5400" kern="1200" dirty="0" smtClean="0"/>
        </a:p>
      </dsp:txBody>
      <dsp:txXfrm>
        <a:off x="66310" y="267695"/>
        <a:ext cx="7356212" cy="1225749"/>
      </dsp:txXfrm>
    </dsp:sp>
    <dsp:sp modelId="{10E295F0-2056-45DC-B399-7292371943A7}">
      <dsp:nvSpPr>
        <dsp:cNvPr id="0" name=""/>
        <dsp:cNvSpPr/>
      </dsp:nvSpPr>
      <dsp:spPr>
        <a:xfrm>
          <a:off x="0" y="1715275"/>
          <a:ext cx="7488832" cy="1358369"/>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５．ゆでられた蛙の寓話</a:t>
          </a:r>
          <a:endParaRPr kumimoji="1" lang="ja-JP" altLang="en-US" sz="5400" kern="1200" dirty="0"/>
        </a:p>
      </dsp:txBody>
      <dsp:txXfrm>
        <a:off x="66310" y="1781585"/>
        <a:ext cx="7356212" cy="1225749"/>
      </dsp:txXfrm>
    </dsp:sp>
    <dsp:sp modelId="{36FA4AB0-FC56-445B-BFD2-E1703AA8C58C}">
      <dsp:nvSpPr>
        <dsp:cNvPr id="0" name=""/>
        <dsp:cNvSpPr/>
      </dsp:nvSpPr>
      <dsp:spPr>
        <a:xfrm>
          <a:off x="0" y="3229165"/>
          <a:ext cx="7488832" cy="1358369"/>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l" defTabSz="2400300">
            <a:lnSpc>
              <a:spcPct val="90000"/>
            </a:lnSpc>
            <a:spcBef>
              <a:spcPct val="0"/>
            </a:spcBef>
            <a:spcAft>
              <a:spcPct val="35000"/>
            </a:spcAft>
          </a:pPr>
          <a:r>
            <a:rPr kumimoji="1" lang="ja-JP" altLang="en-US" sz="5400" kern="1200" dirty="0" smtClean="0"/>
            <a:t>７．経営チームの神話　</a:t>
          </a:r>
          <a:endParaRPr kumimoji="1" lang="ja-JP" altLang="en-US" sz="5400" kern="1200" dirty="0"/>
        </a:p>
      </dsp:txBody>
      <dsp:txXfrm>
        <a:off x="66310" y="3295475"/>
        <a:ext cx="7356212" cy="122574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9D2843-8F61-4EF6-A4FB-C7781908CFBC}" type="datetimeFigureOut">
              <a:rPr kumimoji="1" lang="ja-JP" altLang="en-US" smtClean="0"/>
              <a:t>2014/10/2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477692-4473-4AA8-AD4F-474CACC2E6B7}" type="slidenum">
              <a:rPr kumimoji="1" lang="ja-JP" altLang="en-US" smtClean="0"/>
              <a:t>‹#›</a:t>
            </a:fld>
            <a:endParaRPr kumimoji="1" lang="ja-JP" altLang="en-US"/>
          </a:p>
        </p:txBody>
      </p:sp>
    </p:spTree>
    <p:extLst>
      <p:ext uri="{BB962C8B-B14F-4D97-AF65-F5344CB8AC3E}">
        <p14:creationId xmlns:p14="http://schemas.microsoft.com/office/powerpoint/2010/main" val="38884464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第</a:t>
            </a:r>
            <a:r>
              <a:rPr lang="en-US" altLang="ja-JP" dirty="0" smtClean="0"/>
              <a:t>1</a:t>
            </a:r>
            <a:r>
              <a:rPr lang="ja-JP" altLang="en-US" dirty="0" smtClean="0"/>
              <a:t>部が人生に対する心構えなど、人生哲学に関するテーマが多く、第</a:t>
            </a:r>
            <a:r>
              <a:rPr lang="en-US" altLang="ja-JP" dirty="0" smtClean="0"/>
              <a:t>2</a:t>
            </a:r>
            <a:r>
              <a:rPr lang="ja-JP" altLang="en-US" dirty="0" smtClean="0"/>
              <a:t>部はどのような姿勢で仕事に取り組むかという、仕事哲学である。第</a:t>
            </a:r>
            <a:r>
              <a:rPr lang="en-US" altLang="ja-JP" dirty="0" smtClean="0"/>
              <a:t>2</a:t>
            </a:r>
            <a:r>
              <a:rPr lang="ja-JP" altLang="en-US" dirty="0" smtClean="0"/>
              <a:t>部第</a:t>
            </a:r>
            <a:r>
              <a:rPr lang="en-US" altLang="ja-JP" dirty="0" smtClean="0"/>
              <a:t>2</a:t>
            </a:r>
            <a:r>
              <a:rPr lang="ja-JP" altLang="en-US" dirty="0" smtClean="0"/>
              <a:t>章には、稲盛哲学をシンプルに言い表す「売上を最大に、経費を最小に」し、「採算意識を高める」とある。</a:t>
            </a:r>
          </a:p>
          <a:p>
            <a:endParaRPr kumimoji="1" lang="ja-JP" altLang="en-US" dirty="0"/>
          </a:p>
        </p:txBody>
      </p:sp>
      <p:sp>
        <p:nvSpPr>
          <p:cNvPr id="4" name="スライド番号プレースホルダー 3"/>
          <p:cNvSpPr>
            <a:spLocks noGrp="1"/>
          </p:cNvSpPr>
          <p:nvPr>
            <p:ph type="sldNum" sz="quarter" idx="10"/>
          </p:nvPr>
        </p:nvSpPr>
        <p:spPr/>
        <p:txBody>
          <a:bodyPr/>
          <a:lstStyle/>
          <a:p>
            <a:fld id="{AC477692-4473-4AA8-AD4F-474CACC2E6B7}" type="slidenum">
              <a:rPr kumimoji="1" lang="ja-JP" altLang="en-US" smtClean="0"/>
              <a:t>23</a:t>
            </a:fld>
            <a:endParaRPr kumimoji="1" lang="ja-JP" altLang="en-US"/>
          </a:p>
        </p:txBody>
      </p:sp>
    </p:spTree>
    <p:extLst>
      <p:ext uri="{BB962C8B-B14F-4D97-AF65-F5344CB8AC3E}">
        <p14:creationId xmlns:p14="http://schemas.microsoft.com/office/powerpoint/2010/main" val="3068683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25297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14662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62413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989719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12951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297584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488838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430252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101342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79375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5FEDFA-1DD3-41E8-B67E-204240892DF5}" type="datetimeFigureOut">
              <a:rPr kumimoji="1" lang="ja-JP" altLang="en-US" smtClean="0"/>
              <a:t>2014/10/2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366628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FEDFA-1DD3-41E8-B67E-204240892DF5}" type="datetimeFigureOut">
              <a:rPr kumimoji="1" lang="ja-JP" altLang="en-US" smtClean="0"/>
              <a:t>2014/10/2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AC011-ABB2-43DB-A380-2B89C5990E0F}" type="slidenum">
              <a:rPr kumimoji="1" lang="ja-JP" altLang="en-US" smtClean="0"/>
              <a:t>‹#›</a:t>
            </a:fld>
            <a:endParaRPr kumimoji="1" lang="ja-JP" altLang="en-US"/>
          </a:p>
        </p:txBody>
      </p:sp>
    </p:spTree>
    <p:extLst>
      <p:ext uri="{BB962C8B-B14F-4D97-AF65-F5344CB8AC3E}">
        <p14:creationId xmlns:p14="http://schemas.microsoft.com/office/powerpoint/2010/main" val="124651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president.jp/articles/-/5241?page=2" TargetMode="External"/><Relationship Id="rId2" Type="http://schemas.openxmlformats.org/officeDocument/2006/relationships/hyperlink" Target="http://diamond.jp/articles/-/16623?page=2"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president.jp/articles/-/5241?page=2" TargetMode="External"/><Relationship Id="rId2" Type="http://schemas.openxmlformats.org/officeDocument/2006/relationships/hyperlink" Target="http://diamond.jp/articles/-/16623?page=2"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president.jp/articles/-/5241?page=2" TargetMode="External"/><Relationship Id="rId2" Type="http://schemas.openxmlformats.org/officeDocument/2006/relationships/hyperlink" Target="http://diamond.jp/articles/-/16623?page=2"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diamond.jp/articles/-/16623?page=2" TargetMode="Externa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第２章　組織はかく思考する</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プラム</a:t>
            </a:r>
            <a:endParaRPr kumimoji="1" lang="ja-JP" altLang="en-US" dirty="0"/>
          </a:p>
        </p:txBody>
      </p:sp>
    </p:spTree>
    <p:extLst>
      <p:ext uri="{BB962C8B-B14F-4D97-AF65-F5344CB8AC3E}">
        <p14:creationId xmlns:p14="http://schemas.microsoft.com/office/powerpoint/2010/main" val="1349151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9512" y="116632"/>
            <a:ext cx="4259499" cy="584775"/>
          </a:xfrm>
          <a:prstGeom prst="rect">
            <a:avLst/>
          </a:prstGeom>
        </p:spPr>
        <p:txBody>
          <a:bodyPr wrap="none">
            <a:spAutoFit/>
          </a:bodyPr>
          <a:lstStyle/>
          <a:p>
            <a:pPr lvl="0"/>
            <a:r>
              <a:rPr lang="ja-JP" altLang="en-US" sz="3200" dirty="0"/>
              <a:t>１．「職務イコール自分」</a:t>
            </a:r>
            <a:endParaRPr lang="en-US" altLang="ja-JP" sz="3200" dirty="0"/>
          </a:p>
        </p:txBody>
      </p:sp>
      <p:sp>
        <p:nvSpPr>
          <p:cNvPr id="4" name="正方形/長方形 3"/>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052736"/>
            <a:ext cx="20955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309900" y="1052736"/>
            <a:ext cx="3982180" cy="461665"/>
          </a:xfrm>
          <a:prstGeom prst="rect">
            <a:avLst/>
          </a:prstGeom>
          <a:solidFill>
            <a:schemeClr val="accent1">
              <a:lumMod val="20000"/>
              <a:lumOff val="80000"/>
            </a:schemeClr>
          </a:solid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機長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小川良のインタビュー</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683568" y="2348880"/>
            <a:ext cx="5328592" cy="2031325"/>
          </a:xfrm>
          <a:prstGeom prst="rect">
            <a:avLst/>
          </a:prstGeom>
        </p:spPr>
        <p:txBody>
          <a:bodyPr wrap="square">
            <a:spAutoFit/>
          </a:bodyPr>
          <a:lstStyle/>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いろいろ</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あったと思いますが、一つに</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はやはり</a:t>
            </a:r>
            <a:r>
              <a:rPr lang="ja-JP" altLang="ja-JP"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会社の経営とパイロットの仕事というのを分けて考えていました。</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ＪＡＬ</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という大きな組織の中で、自分たちのやるべきことは、安全に、そしてお客様に喜んでいただくフライトをすることで、業績や利益は経営が考えるものだ、という意識がありました</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251520" y="1556792"/>
            <a:ext cx="6159080" cy="707886"/>
          </a:xfrm>
          <a:prstGeom prst="rect">
            <a:avLst/>
          </a:prstGeom>
        </p:spPr>
        <p:txBody>
          <a:bodyPr wrap="square">
            <a:spAutoFit/>
          </a:bodyPr>
          <a:lstStyle/>
          <a:p>
            <a:pPr algn="ctr"/>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年近く、ＪＡＬ一筋に働いてきて、小川自身は経営破綻の原因がどこにあったと考えて</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いますか。</a:t>
            </a:r>
            <a:endParaRPr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683568" y="6444044"/>
            <a:ext cx="6912768" cy="369332"/>
          </a:xfrm>
          <a:prstGeom prst="rect">
            <a:avLst/>
          </a:prstGeom>
        </p:spPr>
        <p:txBody>
          <a:bodyPr wrap="square">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http://diamond.jp/articles/-/16391?page=2</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1789420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9512" y="116632"/>
            <a:ext cx="4259499" cy="584775"/>
          </a:xfrm>
          <a:prstGeom prst="rect">
            <a:avLst/>
          </a:prstGeom>
        </p:spPr>
        <p:txBody>
          <a:bodyPr wrap="none">
            <a:spAutoFit/>
          </a:bodyPr>
          <a:lstStyle/>
          <a:p>
            <a:pPr lvl="0"/>
            <a:r>
              <a:rPr lang="ja-JP" altLang="en-US" sz="3200" dirty="0"/>
              <a:t>１．「職務イコール自分」</a:t>
            </a:r>
            <a:endParaRPr lang="en-US" altLang="ja-JP" sz="3200" dirty="0"/>
          </a:p>
        </p:txBody>
      </p:sp>
      <p:sp>
        <p:nvSpPr>
          <p:cNvPr id="4" name="正方形/長方形 3"/>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052736"/>
            <a:ext cx="20955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309900" y="1052736"/>
            <a:ext cx="3982180" cy="461665"/>
          </a:xfrm>
          <a:prstGeom prst="rect">
            <a:avLst/>
          </a:prstGeom>
          <a:solidFill>
            <a:schemeClr val="accent1">
              <a:lumMod val="20000"/>
              <a:lumOff val="80000"/>
            </a:schemeClr>
          </a:solid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機長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小川良のインタビュー</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683568" y="2348880"/>
            <a:ext cx="5328592" cy="2031325"/>
          </a:xfrm>
          <a:prstGeom prst="rect">
            <a:avLst/>
          </a:prstGeom>
        </p:spPr>
        <p:txBody>
          <a:bodyPr wrap="square">
            <a:spAutoFit/>
          </a:bodyPr>
          <a:lstStyle/>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いろいろ</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あったと思いますが、一つに</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はやはり</a:t>
            </a:r>
            <a:r>
              <a:rPr lang="ja-JP" altLang="ja-JP"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会社の経営とパイロットの仕事というのを分けて考えていました。</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ＪＡＬ</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という大きな組織の中で、</a:t>
            </a:r>
            <a:r>
              <a:rPr lang="ja-JP" altLang="ja-JP"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自分たちのやるべきことは、安全に、そしてお客様に喜んでいただくフライトをすることで、業績や利益は経営が考えるものだ</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、という意識がありました</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251520" y="1556792"/>
            <a:ext cx="6159080" cy="707886"/>
          </a:xfrm>
          <a:prstGeom prst="rect">
            <a:avLst/>
          </a:prstGeom>
        </p:spPr>
        <p:txBody>
          <a:bodyPr wrap="square">
            <a:spAutoFit/>
          </a:bodyPr>
          <a:lstStyle/>
          <a:p>
            <a:pPr algn="ctr"/>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年近く、ＪＡＬ一筋に働いてきて、小川自身は経営破綻の原因がどこにあったと考えて</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いますか。</a:t>
            </a:r>
            <a:endParaRPr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683568" y="6444044"/>
            <a:ext cx="6912768" cy="369332"/>
          </a:xfrm>
          <a:prstGeom prst="rect">
            <a:avLst/>
          </a:prstGeom>
        </p:spPr>
        <p:txBody>
          <a:bodyPr wrap="square">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http://diamond.jp/articles/-/16391?page=2</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395536" y="4797152"/>
            <a:ext cx="8280920" cy="1440160"/>
            <a:chOff x="395536" y="4797152"/>
            <a:chExt cx="8280920" cy="1440160"/>
          </a:xfrm>
        </p:grpSpPr>
        <p:sp>
          <p:nvSpPr>
            <p:cNvPr id="9" name="角丸四角形 8"/>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spTree>
    <p:extLst>
      <p:ext uri="{BB962C8B-B14F-4D97-AF65-F5344CB8AC3E}">
        <p14:creationId xmlns:p14="http://schemas.microsoft.com/office/powerpoint/2010/main" val="21499252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1957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ext uri="{D42A27DB-BD31-4B8C-83A1-F6EECF244321}">
                <p14:modId xmlns:p14="http://schemas.microsoft.com/office/powerpoint/2010/main" val="3108619176"/>
              </p:ext>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0655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4270721" cy="584775"/>
          </a:xfrm>
          <a:prstGeom prst="rect">
            <a:avLst/>
          </a:prstGeom>
        </p:spPr>
        <p:txBody>
          <a:bodyPr wrap="none">
            <a:spAutoFit/>
          </a:bodyPr>
          <a:lstStyle/>
          <a:p>
            <a:pPr lvl="0"/>
            <a:r>
              <a:rPr lang="ja-JP" altLang="en-US" sz="3200" dirty="0" smtClean="0"/>
              <a:t>５．ゆでられた蛙の寓話</a:t>
            </a:r>
            <a:endParaRPr lang="en-US" altLang="ja-JP" sz="3200" dirty="0"/>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775255" y="6381328"/>
            <a:ext cx="3796745" cy="369332"/>
          </a:xfrm>
          <a:prstGeom prst="rect">
            <a:avLst/>
          </a:prstGeom>
        </p:spPr>
        <p:txBody>
          <a:bodyPr wrap="none">
            <a:spAutoFit/>
          </a:bodyPr>
          <a:lstStyle/>
          <a:p>
            <a:pPr marL="571500" indent="-571500"/>
            <a:r>
              <a:rPr lang="en-US" altLang="ja-JP" kern="100" dirty="0">
                <a:latin typeface="Arial"/>
                <a:ea typeface="ＭＳ 明朝"/>
                <a:cs typeface="Times New Roman"/>
              </a:rPr>
              <a:t>http://toyokeizai.net/articles/-/11238</a:t>
            </a:r>
            <a:endParaRPr lang="ja-JP" altLang="ja-JP" sz="2400" kern="100" dirty="0">
              <a:effectLst/>
              <a:latin typeface="Century"/>
              <a:ea typeface="ＭＳ 明朝"/>
              <a:cs typeface="Times New Roman"/>
            </a:endParaRPr>
          </a:p>
        </p:txBody>
      </p:sp>
      <p:sp>
        <p:nvSpPr>
          <p:cNvPr id="5" name="正方形/長方形 4"/>
          <p:cNvSpPr/>
          <p:nvPr/>
        </p:nvSpPr>
        <p:spPr>
          <a:xfrm>
            <a:off x="1763688" y="2060848"/>
            <a:ext cx="5544616" cy="2246769"/>
          </a:xfrm>
          <a:prstGeom prst="rect">
            <a:avLst/>
          </a:prstGeom>
        </p:spPr>
        <p:txBody>
          <a:bodyPr wrap="square">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当時</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は絶対に潰れない」という意識が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あり、「</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利益よりも安全が絶対」「公共交通として地域の要望があれば赤字路線でも飛ばすべき」という考えだった。</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これは確かに美しい考えだが、利益があってこその安全運航であり、路線の維持だ。そのことが理解されていなかった</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0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907704" y="1124744"/>
            <a:ext cx="4980851" cy="615553"/>
          </a:xfrm>
          <a:prstGeom prst="rect">
            <a:avLst/>
          </a:prstGeom>
          <a:noFill/>
        </p:spPr>
        <p:txBody>
          <a:bodyPr wrap="none" rtlCol="0">
            <a:spAutoFit/>
          </a:bodyPr>
          <a:lstStyle/>
          <a:p>
            <a:r>
              <a:rPr kumimoji="1" lang="ja-JP" altLang="en-US" sz="3400" b="1" dirty="0" smtClean="0">
                <a:solidFill>
                  <a:schemeClr val="bg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数字を見る人間がいない</a:t>
            </a:r>
            <a:endParaRPr kumimoji="1" lang="ja-JP" altLang="en-US" sz="3400" b="1" dirty="0">
              <a:solidFill>
                <a:schemeClr val="bg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61507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4270721" cy="584775"/>
          </a:xfrm>
          <a:prstGeom prst="rect">
            <a:avLst/>
          </a:prstGeom>
        </p:spPr>
        <p:txBody>
          <a:bodyPr wrap="none">
            <a:spAutoFit/>
          </a:bodyPr>
          <a:lstStyle/>
          <a:p>
            <a:pPr lvl="0"/>
            <a:r>
              <a:rPr lang="ja-JP" altLang="en-US" sz="3200" dirty="0" smtClean="0"/>
              <a:t>５．ゆでられた蛙の寓話</a:t>
            </a:r>
            <a:endParaRPr lang="en-US" altLang="ja-JP" sz="3200" dirty="0"/>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775255" y="6381328"/>
            <a:ext cx="3796745" cy="369332"/>
          </a:xfrm>
          <a:prstGeom prst="rect">
            <a:avLst/>
          </a:prstGeom>
        </p:spPr>
        <p:txBody>
          <a:bodyPr wrap="none">
            <a:spAutoFit/>
          </a:bodyPr>
          <a:lstStyle/>
          <a:p>
            <a:pPr marL="571500" indent="-571500"/>
            <a:r>
              <a:rPr lang="en-US" altLang="ja-JP" kern="100" dirty="0">
                <a:latin typeface="Arial"/>
                <a:ea typeface="ＭＳ 明朝"/>
                <a:cs typeface="Times New Roman"/>
              </a:rPr>
              <a:t>http://toyokeizai.net/articles/-/11238</a:t>
            </a:r>
            <a:endParaRPr lang="ja-JP" altLang="ja-JP" sz="2400" kern="100" dirty="0">
              <a:effectLst/>
              <a:latin typeface="Century"/>
              <a:ea typeface="ＭＳ 明朝"/>
              <a:cs typeface="Times New Roman"/>
            </a:endParaRPr>
          </a:p>
        </p:txBody>
      </p:sp>
      <p:sp>
        <p:nvSpPr>
          <p:cNvPr id="5" name="正方形/長方形 4"/>
          <p:cNvSpPr/>
          <p:nvPr/>
        </p:nvSpPr>
        <p:spPr>
          <a:xfrm>
            <a:off x="1763688" y="2060848"/>
            <a:ext cx="5544616" cy="2246769"/>
          </a:xfrm>
          <a:prstGeom prst="rect">
            <a:avLst/>
          </a:prstGeom>
        </p:spPr>
        <p:txBody>
          <a:bodyPr wrap="square">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当時</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は絶対に潰れない」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という意識が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あり、</a:t>
            </a:r>
            <a:r>
              <a:rPr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利益よりも安全が絶対」「公共交通として地域の要望があれば赤字路線でも飛ばすべき」という考え</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だった。</a:t>
            </a: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これは確かに美しい考えだが、利益があってこその安全運航であり、路線の維持だ。そのことが理解されていなかった</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0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395536" y="4797152"/>
            <a:ext cx="8280920" cy="1440160"/>
            <a:chOff x="395536" y="4797152"/>
            <a:chExt cx="8280920" cy="1440160"/>
          </a:xfrm>
        </p:grpSpPr>
        <p:sp>
          <p:nvSpPr>
            <p:cNvPr id="6" name="角丸四角形 5"/>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8" name="テキスト ボックス 7"/>
          <p:cNvSpPr txBox="1"/>
          <p:nvPr/>
        </p:nvSpPr>
        <p:spPr>
          <a:xfrm>
            <a:off x="1907704" y="1124744"/>
            <a:ext cx="4980851" cy="615553"/>
          </a:xfrm>
          <a:prstGeom prst="rect">
            <a:avLst/>
          </a:prstGeom>
          <a:noFill/>
        </p:spPr>
        <p:txBody>
          <a:bodyPr wrap="none" rtlCol="0">
            <a:spAutoFit/>
          </a:bodyPr>
          <a:lstStyle/>
          <a:p>
            <a:r>
              <a:rPr kumimoji="1" lang="ja-JP" altLang="en-US" sz="3400" b="1" dirty="0" smtClean="0">
                <a:solidFill>
                  <a:schemeClr val="bg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数字を見る人間がいない</a:t>
            </a:r>
            <a:endParaRPr kumimoji="1" lang="ja-JP" altLang="en-US" sz="3400" b="1" dirty="0">
              <a:solidFill>
                <a:schemeClr val="bg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55575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39503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ext uri="{D42A27DB-BD31-4B8C-83A1-F6EECF244321}">
                <p14:modId xmlns:p14="http://schemas.microsoft.com/office/powerpoint/2010/main" val="1985563401"/>
              </p:ext>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0761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3958135" cy="584775"/>
          </a:xfrm>
          <a:prstGeom prst="rect">
            <a:avLst/>
          </a:prstGeom>
        </p:spPr>
        <p:txBody>
          <a:bodyPr wrap="none">
            <a:spAutoFit/>
          </a:bodyPr>
          <a:lstStyle/>
          <a:p>
            <a:pPr lvl="0"/>
            <a:r>
              <a:rPr lang="ja-JP" altLang="en-US" sz="3200" dirty="0" smtClean="0"/>
              <a:t>７．経営チームの神話</a:t>
            </a:r>
            <a:endParaRPr lang="en-US" altLang="ja-JP" sz="3200" dirty="0"/>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55576" y="1052736"/>
            <a:ext cx="5521063" cy="461665"/>
          </a:xfrm>
          <a:prstGeom prst="rect">
            <a:avLst/>
          </a:prstGeom>
          <a:solidFill>
            <a:schemeClr val="accent1">
              <a:lumMod val="20000"/>
              <a:lumOff val="80000"/>
            </a:schemeClr>
          </a:solidFill>
        </p:spPr>
        <p:txBody>
          <a:bodyPr wrap="non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空港スタッフ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小島</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えりのインタビュー</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683568" y="2348880"/>
            <a:ext cx="5328592" cy="369332"/>
          </a:xfrm>
          <a:prstGeom prst="rect">
            <a:avLst/>
          </a:prstGeom>
        </p:spPr>
        <p:txBody>
          <a:bodyPr wrap="square">
            <a:spAutoFit/>
          </a:bodyPr>
          <a:lstStyle/>
          <a:p>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827584" y="1556792"/>
            <a:ext cx="5328592" cy="707886"/>
          </a:xfrm>
          <a:prstGeom prst="rect">
            <a:avLst/>
          </a:prstGeom>
        </p:spPr>
        <p:txBody>
          <a:bodyPr wrap="square">
            <a:spAutoFit/>
          </a:bodyPr>
          <a:lstStyle/>
          <a:p>
            <a:pPr algn="ct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最前線</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の現場にいて、破綻前のＪＡＬの問題点はどのように映っていた</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のか。</a:t>
            </a:r>
            <a:endParaRPr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556792"/>
            <a:ext cx="19050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正方形/長方形 12"/>
          <p:cNvSpPr/>
          <p:nvPr/>
        </p:nvSpPr>
        <p:spPr>
          <a:xfrm>
            <a:off x="1296144" y="2426112"/>
            <a:ext cx="4572000" cy="1938992"/>
          </a:xfrm>
          <a:prstGeom prst="rect">
            <a:avLst/>
          </a:prstGeom>
        </p:spPr>
        <p:txBody>
          <a:bodyPr>
            <a:spAutoFit/>
          </a:bodyPr>
          <a:lstStyle/>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上</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の人が仕事をしない――ですかね。破綻前は、席に座ってるだけっていう上司がいました</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。例えば</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、サービスの改善の提案をしても、「それは無理、無理」とか、「前例がないから」とか、結構門前払いのことも</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ありました</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605374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3958135" cy="584775"/>
          </a:xfrm>
          <a:prstGeom prst="rect">
            <a:avLst/>
          </a:prstGeom>
        </p:spPr>
        <p:txBody>
          <a:bodyPr wrap="none">
            <a:spAutoFit/>
          </a:bodyPr>
          <a:lstStyle/>
          <a:p>
            <a:pPr lvl="0"/>
            <a:r>
              <a:rPr lang="ja-JP" altLang="en-US" sz="3200" dirty="0" smtClean="0"/>
              <a:t>７．経営チームの神話</a:t>
            </a:r>
            <a:endParaRPr lang="en-US" altLang="ja-JP" sz="3200" dirty="0"/>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5"/>
          <p:cNvGrpSpPr/>
          <p:nvPr/>
        </p:nvGrpSpPr>
        <p:grpSpPr>
          <a:xfrm>
            <a:off x="395536" y="4797152"/>
            <a:ext cx="8280920" cy="1440160"/>
            <a:chOff x="395536" y="4797152"/>
            <a:chExt cx="8280920" cy="1440160"/>
          </a:xfrm>
        </p:grpSpPr>
        <p:sp>
          <p:nvSpPr>
            <p:cNvPr id="4" name="角丸四角形 3"/>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744858" y="5085184"/>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sp>
        <p:nvSpPr>
          <p:cNvPr id="7" name="テキスト ボックス 6"/>
          <p:cNvSpPr txBox="1"/>
          <p:nvPr/>
        </p:nvSpPr>
        <p:spPr>
          <a:xfrm>
            <a:off x="755576" y="1052736"/>
            <a:ext cx="5521063" cy="461665"/>
          </a:xfrm>
          <a:prstGeom prst="rect">
            <a:avLst/>
          </a:prstGeom>
          <a:solidFill>
            <a:schemeClr val="accent1">
              <a:lumMod val="20000"/>
              <a:lumOff val="80000"/>
            </a:schemeClr>
          </a:solidFill>
        </p:spPr>
        <p:txBody>
          <a:bodyPr wrap="non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空港スタッフ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小島</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えりのインタビュー</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683568" y="2348880"/>
            <a:ext cx="5328592" cy="369332"/>
          </a:xfrm>
          <a:prstGeom prst="rect">
            <a:avLst/>
          </a:prstGeom>
        </p:spPr>
        <p:txBody>
          <a:bodyPr wrap="square">
            <a:spAutoFit/>
          </a:bodyPr>
          <a:lstStyle/>
          <a:p>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827584" y="1556792"/>
            <a:ext cx="5328592" cy="707886"/>
          </a:xfrm>
          <a:prstGeom prst="rect">
            <a:avLst/>
          </a:prstGeom>
        </p:spPr>
        <p:txBody>
          <a:bodyPr wrap="square">
            <a:spAutoFit/>
          </a:bodyPr>
          <a:lstStyle/>
          <a:p>
            <a:pPr algn="ct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最前線</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の現場にいて、破綻前のＪＡＬの問題点はどのように映っていた</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のか。</a:t>
            </a:r>
            <a:endParaRPr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556792"/>
            <a:ext cx="19050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正方形/長方形 12"/>
          <p:cNvSpPr/>
          <p:nvPr/>
        </p:nvSpPr>
        <p:spPr>
          <a:xfrm>
            <a:off x="1296144" y="2426112"/>
            <a:ext cx="4572000" cy="1938992"/>
          </a:xfrm>
          <a:prstGeom prst="rect">
            <a:avLst/>
          </a:prstGeom>
        </p:spPr>
        <p:txBody>
          <a:bodyPr>
            <a:spAutoFit/>
          </a:bodyPr>
          <a:lstStyle/>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上</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の人が仕事をしない――ですかね。破綻前は、席に座ってるだけっていう上司がいました</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。例えば</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サービスの改善の提案をしても、「それは無理、無理」とか、「前例がないから」とか、結構門前払いのことも</a:t>
            </a:r>
            <a:r>
              <a:rPr lang="ja-JP" altLang="ja-JP"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ありました</a:t>
            </a:r>
            <a:r>
              <a:rPr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477245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95536" y="980728"/>
            <a:ext cx="8930650" cy="430887"/>
          </a:xfrm>
          <a:prstGeom prst="rect">
            <a:avLst/>
          </a:prstGeom>
          <a:noFill/>
        </p:spPr>
        <p:txBody>
          <a:bodyPr wrap="none" rtlCol="0">
            <a:spAutoFit/>
          </a:bodyPr>
          <a:lstStyle/>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次</a:t>
            </a:r>
            <a:r>
              <a:rPr kumimoji="1"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の学習障害についてあなたの身の回りの事例で考えてください。</a:t>
            </a:r>
            <a:endParaRPr kumimoji="1" lang="ja-JP" altLang="en-US"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4045773" y="1556792"/>
            <a:ext cx="1107996" cy="369332"/>
          </a:xfrm>
          <a:prstGeom prst="rect">
            <a:avLst/>
          </a:prstGeom>
          <a:noFill/>
        </p:spPr>
        <p:txBody>
          <a:bodyPr wrap="none" rtlCol="0">
            <a:spAutoFit/>
          </a:body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（７</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分）</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634919" y="2204864"/>
            <a:ext cx="7874162" cy="4035965"/>
            <a:chOff x="802294" y="2204864"/>
            <a:chExt cx="7874162" cy="4035965"/>
          </a:xfrm>
        </p:grpSpPr>
        <p:sp>
          <p:nvSpPr>
            <p:cNvPr id="2" name="角丸四角形 1"/>
            <p:cNvSpPr/>
            <p:nvPr/>
          </p:nvSpPr>
          <p:spPr>
            <a:xfrm>
              <a:off x="802294" y="2204864"/>
              <a:ext cx="3744416" cy="1800200"/>
            </a:xfrm>
            <a:prstGeom prst="round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２</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敵は向こうに」</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7"/>
            <p:cNvSpPr/>
            <p:nvPr/>
          </p:nvSpPr>
          <p:spPr>
            <a:xfrm>
              <a:off x="4932040" y="4440629"/>
              <a:ext cx="3744416" cy="1800200"/>
            </a:xfrm>
            <a:prstGeom prst="round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６</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体験から学ぶという錯覚</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 8"/>
            <p:cNvSpPr/>
            <p:nvPr/>
          </p:nvSpPr>
          <p:spPr>
            <a:xfrm>
              <a:off x="4932040" y="2204864"/>
              <a:ext cx="3744416" cy="1800200"/>
            </a:xfrm>
            <a:prstGeom prst="round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４</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個々の出来事に</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とらわれる</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9"/>
            <p:cNvSpPr/>
            <p:nvPr/>
          </p:nvSpPr>
          <p:spPr>
            <a:xfrm>
              <a:off x="802294" y="4440629"/>
              <a:ext cx="3744416" cy="1800200"/>
            </a:xfrm>
            <a:prstGeom prst="round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３</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積極策の幻想</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937871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99559" y="1196752"/>
            <a:ext cx="8280920" cy="1440160"/>
            <a:chOff x="395536" y="4797152"/>
            <a:chExt cx="8280920" cy="1440160"/>
          </a:xfrm>
        </p:grpSpPr>
        <p:sp>
          <p:nvSpPr>
            <p:cNvPr id="4" name="角丸四角形 3"/>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grpSp>
        <p:nvGrpSpPr>
          <p:cNvPr id="6" name="グループ化 5"/>
          <p:cNvGrpSpPr/>
          <p:nvPr/>
        </p:nvGrpSpPr>
        <p:grpSpPr>
          <a:xfrm>
            <a:off x="499559" y="5018327"/>
            <a:ext cx="8280920"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44858" y="5076800"/>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grpSp>
        <p:nvGrpSpPr>
          <p:cNvPr id="9" name="グループ化 8"/>
          <p:cNvGrpSpPr/>
          <p:nvPr/>
        </p:nvGrpSpPr>
        <p:grpSpPr>
          <a:xfrm>
            <a:off x="499559" y="3159131"/>
            <a:ext cx="8280920"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13" name="テキスト ボックス 12"/>
          <p:cNvSpPr txBox="1"/>
          <p:nvPr/>
        </p:nvSpPr>
        <p:spPr>
          <a:xfrm>
            <a:off x="2699792" y="406405"/>
            <a:ext cx="372711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rPr>
              <a:t>の抱える課題</a:t>
            </a:r>
            <a:endParaRPr kumimoji="1" lang="ja-JP" altLang="en-US" sz="3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6559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82513" y="2967916"/>
            <a:ext cx="8309967" cy="677108"/>
          </a:xfrm>
          <a:prstGeom prst="rect">
            <a:avLst/>
          </a:prstGeom>
          <a:noFill/>
        </p:spPr>
        <p:txBody>
          <a:bodyPr wrap="none" rtlCol="0">
            <a:spAutoFit/>
          </a:bodyPr>
          <a:lstStyle/>
          <a:p>
            <a:r>
              <a:rPr kumimoji="1" lang="en-US" altLang="ja-JP" sz="3800" dirty="0" smtClean="0">
                <a:latin typeface="メイリオ" panose="020B0604030504040204" pitchFamily="50" charset="-128"/>
                <a:ea typeface="メイリオ" panose="020B0604030504040204" pitchFamily="50" charset="-128"/>
                <a:cs typeface="メイリオ" panose="020B0604030504040204" pitchFamily="50" charset="-128"/>
              </a:rPr>
              <a:t>JAL</a:t>
            </a:r>
            <a:r>
              <a:rPr kumimoji="1"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はどのように</a:t>
            </a:r>
            <a:r>
              <a:rPr kumimoji="1" lang="ja-JP" altLang="en-US" sz="380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再建</a:t>
            </a:r>
            <a:r>
              <a:rPr kumimoji="1" lang="ja-JP" altLang="en-US" sz="3800" dirty="0" smtClean="0">
                <a:latin typeface="メイリオ" panose="020B0604030504040204" pitchFamily="50" charset="-128"/>
                <a:ea typeface="メイリオ" panose="020B0604030504040204" pitchFamily="50" charset="-128"/>
                <a:cs typeface="メイリオ" panose="020B0604030504040204" pitchFamily="50" charset="-128"/>
              </a:rPr>
              <a:t>していったのか</a:t>
            </a:r>
            <a:endParaRPr kumimoji="1" lang="ja-JP" altLang="en-US" sz="3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04693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2515432" cy="584775"/>
          </a:xfrm>
          <a:prstGeom prst="rect">
            <a:avLst/>
          </a:prstGeom>
        </p:spPr>
        <p:txBody>
          <a:bodyPr wrap="none">
            <a:spAutoFit/>
          </a:bodyPr>
          <a:lstStyle/>
          <a:p>
            <a:pPr lvl="0"/>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238395" y="908720"/>
            <a:ext cx="6667210" cy="523220"/>
          </a:xfrm>
          <a:prstGeom prst="rect">
            <a:avLst/>
          </a:prstGeom>
        </p:spPr>
        <p:txBody>
          <a:bodyPr wrap="none">
            <a:spAutoFit/>
          </a:bodyPr>
          <a:lstStyle/>
          <a:p>
            <a:r>
              <a:rPr lang="ja-JP" altLang="ja-JP" sz="2800" dirty="0"/>
              <a:t>京セラの創業者稲盛和夫による経営</a:t>
            </a:r>
            <a:r>
              <a:rPr lang="ja-JP" altLang="ja-JP" sz="2800" dirty="0" smtClean="0"/>
              <a:t>再建</a:t>
            </a:r>
            <a:endParaRPr lang="ja-JP" altLang="ja-JP" sz="2800" dirty="0"/>
          </a:p>
        </p:txBody>
      </p:sp>
      <p:grpSp>
        <p:nvGrpSpPr>
          <p:cNvPr id="8" name="グループ化 7"/>
          <p:cNvGrpSpPr/>
          <p:nvPr/>
        </p:nvGrpSpPr>
        <p:grpSpPr>
          <a:xfrm>
            <a:off x="4932040" y="5877272"/>
            <a:ext cx="4572000" cy="928914"/>
            <a:chOff x="144016" y="5877272"/>
            <a:chExt cx="4572000" cy="928914"/>
          </a:xfrm>
        </p:grpSpPr>
        <p:sp>
          <p:nvSpPr>
            <p:cNvPr id="6" name="正方形/長方形 5"/>
            <p:cNvSpPr/>
            <p:nvPr/>
          </p:nvSpPr>
          <p:spPr>
            <a:xfrm>
              <a:off x="179512" y="6436854"/>
              <a:ext cx="3351430" cy="369332"/>
            </a:xfrm>
            <a:prstGeom prst="rect">
              <a:avLst/>
            </a:prstGeom>
          </p:spPr>
          <p:txBody>
            <a:bodyPr wrap="none">
              <a:spAutoFit/>
            </a:bodyPr>
            <a:lstStyle/>
            <a:p>
              <a:r>
                <a:rPr lang="en-US" altLang="ja-JP" dirty="0"/>
                <a:t>http://u-note.me/note/47489634</a:t>
              </a:r>
              <a:endParaRPr lang="ja-JP" altLang="ja-JP" dirty="0"/>
            </a:p>
          </p:txBody>
        </p:sp>
        <p:sp>
          <p:nvSpPr>
            <p:cNvPr id="7" name="正方形/長方形 6"/>
            <p:cNvSpPr/>
            <p:nvPr/>
          </p:nvSpPr>
          <p:spPr>
            <a:xfrm>
              <a:off x="144016" y="5877272"/>
              <a:ext cx="4572000" cy="646331"/>
            </a:xfrm>
            <a:prstGeom prst="rect">
              <a:avLst/>
            </a:prstGeom>
          </p:spPr>
          <p:txBody>
            <a:bodyPr>
              <a:spAutoFit/>
            </a:bodyPr>
            <a:lstStyle/>
            <a:p>
              <a:r>
                <a:rPr lang="en-US" altLang="ja-JP" u="sng" dirty="0">
                  <a:hlinkClick r:id="rId2"/>
                </a:rPr>
                <a:t>http://diamond.jp/articles/-/16623?page=2</a:t>
              </a:r>
              <a:endParaRPr lang="ja-JP" altLang="ja-JP" dirty="0"/>
            </a:p>
            <a:p>
              <a:r>
                <a:rPr lang="en-US" altLang="ja-JP" u="sng" dirty="0" smtClean="0">
                  <a:hlinkClick r:id="rId3"/>
                </a:rPr>
                <a:t>http</a:t>
              </a:r>
              <a:r>
                <a:rPr lang="en-US" altLang="ja-JP" u="sng" dirty="0">
                  <a:hlinkClick r:id="rId3"/>
                </a:rPr>
                <a:t>://president.jp/articles/-/5241?page=2</a:t>
              </a:r>
              <a:endParaRPr lang="ja-JP" altLang="ja-JP" dirty="0"/>
            </a:p>
          </p:txBody>
        </p:sp>
      </p:grpSp>
      <p:sp>
        <p:nvSpPr>
          <p:cNvPr id="10" name="角丸四角形 9"/>
          <p:cNvSpPr/>
          <p:nvPr/>
        </p:nvSpPr>
        <p:spPr>
          <a:xfrm>
            <a:off x="971600" y="4005064"/>
            <a:ext cx="7200800" cy="1584176"/>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211773" y="4350051"/>
            <a:ext cx="5032147" cy="923330"/>
          </a:xfrm>
          <a:prstGeom prst="rect">
            <a:avLst/>
          </a:prstGeom>
          <a:noFill/>
        </p:spPr>
        <p:txBody>
          <a:bodyPr wrap="none" rtlCol="0">
            <a:spAutoFit/>
          </a:bodyPr>
          <a:lstStyle/>
          <a:p>
            <a:r>
              <a:rPr kumimoji="1" lang="ja-JP" altLang="en-US" sz="5400" dirty="0" smtClean="0">
                <a:solidFill>
                  <a:schemeClr val="bg1"/>
                </a:solidFill>
              </a:rPr>
              <a:t>部門別採用制度</a:t>
            </a:r>
            <a:endParaRPr kumimoji="1" lang="ja-JP" altLang="en-US" sz="5400" dirty="0">
              <a:solidFill>
                <a:schemeClr val="bg1"/>
              </a:solidFill>
            </a:endParaRPr>
          </a:p>
        </p:txBody>
      </p:sp>
      <p:grpSp>
        <p:nvGrpSpPr>
          <p:cNvPr id="4" name="グループ化 3"/>
          <p:cNvGrpSpPr/>
          <p:nvPr/>
        </p:nvGrpSpPr>
        <p:grpSpPr>
          <a:xfrm>
            <a:off x="971600" y="1772816"/>
            <a:ext cx="7200800" cy="1584176"/>
            <a:chOff x="971600" y="1772816"/>
            <a:chExt cx="7200800" cy="1584176"/>
          </a:xfrm>
        </p:grpSpPr>
        <p:sp>
          <p:nvSpPr>
            <p:cNvPr id="9" name="角丸四角形 8"/>
            <p:cNvSpPr/>
            <p:nvPr/>
          </p:nvSpPr>
          <p:spPr>
            <a:xfrm>
              <a:off x="971600" y="1772816"/>
              <a:ext cx="7200800" cy="158417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055926" y="2166581"/>
              <a:ext cx="5032147" cy="923330"/>
            </a:xfrm>
            <a:prstGeom prst="rect">
              <a:avLst/>
            </a:prstGeom>
            <a:noFill/>
          </p:spPr>
          <p:txBody>
            <a:bodyPr wrap="none" rtlCol="0">
              <a:spAutoFit/>
            </a:bodyPr>
            <a:lstStyle/>
            <a:p>
              <a:r>
                <a:rPr kumimoji="1" lang="ja-JP" altLang="en-US" sz="5400" dirty="0" smtClean="0">
                  <a:solidFill>
                    <a:schemeClr val="bg1"/>
                  </a:solidFill>
                </a:rPr>
                <a:t>社員の意識改革</a:t>
              </a:r>
              <a:endParaRPr kumimoji="1" lang="ja-JP" altLang="en-US" sz="5400" dirty="0">
                <a:solidFill>
                  <a:schemeClr val="bg1"/>
                </a:solidFill>
              </a:endParaRPr>
            </a:p>
          </p:txBody>
        </p:sp>
      </p:grpSp>
    </p:spTree>
    <p:extLst>
      <p:ext uri="{BB962C8B-B14F-4D97-AF65-F5344CB8AC3E}">
        <p14:creationId xmlns:p14="http://schemas.microsoft.com/office/powerpoint/2010/main" val="13904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500" tmFilter="0, 0; .2, .5; .8, .5; 1, 0"/>
                                        <p:tgtEl>
                                          <p:spTgt spid="4"/>
                                        </p:tgtEl>
                                      </p:cBhvr>
                                    </p:animEffect>
                                    <p:animScale>
                                      <p:cBhvr>
                                        <p:cTn id="1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2515432" cy="584775"/>
          </a:xfrm>
          <a:prstGeom prst="rect">
            <a:avLst/>
          </a:prstGeom>
        </p:spPr>
        <p:txBody>
          <a:bodyPr wrap="none">
            <a:spAutoFit/>
          </a:bodyPr>
          <a:lstStyle/>
          <a:p>
            <a:pPr lvl="0"/>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694944" y="980728"/>
            <a:ext cx="3416320" cy="646331"/>
          </a:xfrm>
          <a:prstGeom prst="rect">
            <a:avLst/>
          </a:prstGeom>
          <a:noFill/>
        </p:spPr>
        <p:txBody>
          <a:bodyPr wrap="non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社員の意識改革</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3" name="グループ化 12"/>
          <p:cNvGrpSpPr/>
          <p:nvPr/>
        </p:nvGrpSpPr>
        <p:grpSpPr>
          <a:xfrm>
            <a:off x="905719" y="1844824"/>
            <a:ext cx="7355563" cy="3024336"/>
            <a:chOff x="683568" y="1844824"/>
            <a:chExt cx="7355563" cy="3024336"/>
          </a:xfrm>
        </p:grpSpPr>
        <p:pic>
          <p:nvPicPr>
            <p:cNvPr id="8" name="図 7"/>
            <p:cNvPicPr>
              <a:picLocks noChangeAspect="1"/>
            </p:cNvPicPr>
            <p:nvPr/>
          </p:nvPicPr>
          <p:blipFill rotWithShape="1">
            <a:blip r:embed="rId3"/>
            <a:srcRect b="12519"/>
            <a:stretch/>
          </p:blipFill>
          <p:spPr>
            <a:xfrm>
              <a:off x="683568" y="1887551"/>
              <a:ext cx="2376264" cy="2621569"/>
            </a:xfrm>
            <a:prstGeom prst="rect">
              <a:avLst/>
            </a:prstGeom>
          </p:spPr>
        </p:pic>
        <p:sp>
          <p:nvSpPr>
            <p:cNvPr id="9" name="正方形/長方形 8"/>
            <p:cNvSpPr/>
            <p:nvPr/>
          </p:nvSpPr>
          <p:spPr>
            <a:xfrm>
              <a:off x="3395997" y="2516703"/>
              <a:ext cx="4572000" cy="1200329"/>
            </a:xfrm>
            <a:prstGeom prst="rect">
              <a:avLst/>
            </a:prstGeom>
            <a:solidFill>
              <a:schemeClr val="accent5">
                <a:lumMod val="20000"/>
                <a:lumOff val="80000"/>
              </a:schemeClr>
            </a:solidFill>
          </p:spPr>
          <p:txBody>
            <a:bodyPr>
              <a:spAutoFit/>
            </a:bodyPr>
            <a:lstStyle/>
            <a:p>
              <a:r>
                <a:rPr lang="ja-JP" altLang="en-US" dirty="0" smtClean="0">
                  <a:latin typeface="メイリオ" panose="020B0604030504040204" pitchFamily="50" charset="-128"/>
                  <a:ea typeface="メイリオ" panose="020B0604030504040204" pitchFamily="50" charset="-128"/>
                </a:rPr>
                <a:t>「第</a:t>
              </a:r>
              <a:r>
                <a:rPr lang="en-US" altLang="ja-JP" dirty="0" smtClean="0">
                  <a:latin typeface="メイリオ" panose="020B0604030504040204" pitchFamily="50" charset="-128"/>
                  <a:ea typeface="メイリオ" panose="020B0604030504040204" pitchFamily="50" charset="-128"/>
                </a:rPr>
                <a:t>1</a:t>
              </a:r>
              <a:r>
                <a:rPr lang="ja-JP" altLang="en-US" dirty="0" smtClean="0">
                  <a:latin typeface="メイリオ" panose="020B0604030504040204" pitchFamily="50" charset="-128"/>
                  <a:ea typeface="メイリオ" panose="020B0604030504040204" pitchFamily="50" charset="-128"/>
                </a:rPr>
                <a:t>部　すばらしい</a:t>
              </a:r>
              <a:r>
                <a:rPr lang="ja-JP" altLang="en-US" dirty="0">
                  <a:latin typeface="メイリオ" panose="020B0604030504040204" pitchFamily="50" charset="-128"/>
                  <a:ea typeface="メイリオ" panose="020B0604030504040204" pitchFamily="50" charset="-128"/>
                </a:rPr>
                <a:t>人生を送るため</a:t>
              </a:r>
              <a:r>
                <a:rPr lang="ja-JP" altLang="en-US" dirty="0" smtClean="0">
                  <a:latin typeface="メイリオ" panose="020B0604030504040204" pitchFamily="50" charset="-128"/>
                  <a:ea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「第</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部　すばらしい</a:t>
              </a:r>
              <a:r>
                <a:rPr lang="en-US" altLang="ja-JP" dirty="0">
                  <a:latin typeface="メイリオ" panose="020B0604030504040204" pitchFamily="50" charset="-128"/>
                  <a:ea typeface="メイリオ" panose="020B0604030504040204" pitchFamily="50" charset="-128"/>
                </a:rPr>
                <a:t>JAL</a:t>
              </a:r>
              <a:r>
                <a:rPr lang="ja-JP" altLang="en-US" dirty="0">
                  <a:latin typeface="メイリオ" panose="020B0604030504040204" pitchFamily="50" charset="-128"/>
                  <a:ea typeface="メイリオ" panose="020B0604030504040204" pitchFamily="50" charset="-128"/>
                </a:rPr>
                <a:t>となるため</a:t>
              </a:r>
              <a:r>
                <a:rPr lang="ja-JP" altLang="en-US" dirty="0" smtClean="0">
                  <a:latin typeface="メイリオ" panose="020B0604030504040204" pitchFamily="50" charset="-128"/>
                  <a:ea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の</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部構成で、全部で</a:t>
              </a:r>
              <a:r>
                <a:rPr lang="en-US" altLang="ja-JP" dirty="0">
                  <a:latin typeface="メイリオ" panose="020B0604030504040204" pitchFamily="50" charset="-128"/>
                  <a:ea typeface="メイリオ" panose="020B0604030504040204" pitchFamily="50" charset="-128"/>
                </a:rPr>
                <a:t>40</a:t>
              </a:r>
              <a:r>
                <a:rPr lang="ja-JP" altLang="en-US" dirty="0">
                  <a:latin typeface="メイリオ" panose="020B0604030504040204" pitchFamily="50" charset="-128"/>
                  <a:ea typeface="メイリオ" panose="020B0604030504040204" pitchFamily="50" charset="-128"/>
                </a:rPr>
                <a:t>の目標が掲げられている</a:t>
              </a:r>
              <a:r>
                <a:rPr lang="ja-JP" altLang="en-US"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347864" y="1844824"/>
              <a:ext cx="4443268" cy="461665"/>
            </a:xfrm>
            <a:prstGeom prst="rect">
              <a:avLst/>
            </a:prstGeom>
            <a:noFill/>
          </p:spPr>
          <p:txBody>
            <a:bodyPr wrap="none" rtlCol="0">
              <a:spAutoFit/>
            </a:bodyPr>
            <a:lstStyle/>
            <a:p>
              <a:r>
                <a:rPr kumimoji="1" lang="en-US" altLang="ja-JP" sz="2400" b="1" dirty="0" smtClean="0">
                  <a:solidFill>
                    <a:srgbClr val="0070C0"/>
                  </a:solidFill>
                  <a:latin typeface="メイリオ" panose="020B0604030504040204" pitchFamily="50" charset="-128"/>
                  <a:ea typeface="メイリオ" panose="020B0604030504040204" pitchFamily="50" charset="-128"/>
                </a:rPr>
                <a:t>JAL</a:t>
              </a:r>
              <a:r>
                <a:rPr kumimoji="1" lang="ja-JP" altLang="en-US" sz="2400" b="1" dirty="0" smtClean="0">
                  <a:solidFill>
                    <a:srgbClr val="0070C0"/>
                  </a:solidFill>
                  <a:latin typeface="メイリオ" panose="020B0604030504040204" pitchFamily="50" charset="-128"/>
                  <a:ea typeface="メイリオ" panose="020B0604030504040204" pitchFamily="50" charset="-128"/>
                </a:rPr>
                <a:t>フィロソフィー手帳</a:t>
              </a:r>
              <a:r>
                <a:rPr kumimoji="1" lang="ja-JP" altLang="en-US" sz="2400" dirty="0" smtClean="0">
                  <a:latin typeface="メイリオ" panose="020B0604030504040204" pitchFamily="50" charset="-128"/>
                  <a:ea typeface="メイリオ" panose="020B0604030504040204" pitchFamily="50" charset="-128"/>
                </a:rPr>
                <a:t>の配布</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370865" y="3853497"/>
              <a:ext cx="4668266" cy="1015663"/>
            </a:xfrm>
            <a:prstGeom prst="rect">
              <a:avLst/>
            </a:prstGeom>
            <a:noFill/>
          </p:spPr>
          <p:txBody>
            <a:bodyPr wrap="none" rtlCol="0">
              <a:spAutoFit/>
            </a:bodyPr>
            <a:lstStyle/>
            <a:p>
              <a:r>
                <a:rPr kumimoji="1" lang="ja-JP" altLang="en-US" sz="2000" dirty="0" smtClean="0"/>
                <a:t>狙い・・・</a:t>
              </a:r>
              <a:r>
                <a:rPr lang="ja-JP" altLang="en-US" sz="2000" dirty="0"/>
                <a:t>社員一人ひとりの意識や考え方</a:t>
              </a:r>
              <a:r>
                <a:rPr lang="ja-JP" altLang="en-US" sz="2000" dirty="0" smtClean="0"/>
                <a:t>、</a:t>
              </a:r>
              <a:endParaRPr lang="en-US" altLang="ja-JP" sz="2000" dirty="0" smtClean="0"/>
            </a:p>
            <a:p>
              <a:r>
                <a:rPr lang="ja-JP" altLang="en-US" sz="2000" dirty="0"/>
                <a:t>　</a:t>
              </a:r>
              <a:r>
                <a:rPr lang="ja-JP" altLang="en-US" sz="2000" dirty="0" smtClean="0"/>
                <a:t>　　　　価値観を揃えるため</a:t>
              </a:r>
              <a:endParaRPr lang="en-US" altLang="ja-JP" sz="2000" dirty="0" smtClean="0"/>
            </a:p>
            <a:p>
              <a:r>
                <a:rPr lang="ja-JP" altLang="en-US" sz="2000" dirty="0"/>
                <a:t>　</a:t>
              </a:r>
              <a:r>
                <a:rPr lang="ja-JP" altLang="en-US" sz="2000" dirty="0" smtClean="0"/>
                <a:t>　　　　</a:t>
              </a:r>
              <a:endParaRPr kumimoji="1" lang="ja-JP" altLang="en-US" sz="2000" dirty="0"/>
            </a:p>
          </p:txBody>
        </p:sp>
      </p:grpSp>
      <p:sp>
        <p:nvSpPr>
          <p:cNvPr id="14" name="右矢印 13"/>
          <p:cNvSpPr/>
          <p:nvPr/>
        </p:nvSpPr>
        <p:spPr>
          <a:xfrm>
            <a:off x="905719" y="5229200"/>
            <a:ext cx="720080" cy="72008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763688" y="5081408"/>
            <a:ext cx="6566221" cy="1107996"/>
          </a:xfrm>
          <a:prstGeom prst="rect">
            <a:avLst/>
          </a:prstGeom>
          <a:noFill/>
        </p:spPr>
        <p:txBody>
          <a:bodyPr wrap="none" rtlCol="0">
            <a:spAutoFit/>
          </a:bodyPr>
          <a:lstStyle/>
          <a:p>
            <a:r>
              <a:rPr kumimoji="1" lang="ja-JP" altLang="en-US" sz="2200" dirty="0" smtClean="0"/>
              <a:t>すべての社員が会社全体の利益を考えるように！</a:t>
            </a:r>
            <a:endParaRPr kumimoji="1" lang="en-US" altLang="ja-JP" sz="2200" dirty="0" smtClean="0"/>
          </a:p>
          <a:p>
            <a:r>
              <a:rPr lang="en-US" altLang="ja-JP" sz="2200" dirty="0" smtClean="0"/>
              <a:t>JAL</a:t>
            </a:r>
            <a:r>
              <a:rPr lang="ja-JP" altLang="en-US" sz="2200" dirty="0" smtClean="0"/>
              <a:t>をよりよくしていくために部門リーダーを集めた会議</a:t>
            </a:r>
            <a:endParaRPr lang="en-US" altLang="ja-JP" sz="2200" dirty="0" smtClean="0"/>
          </a:p>
          <a:p>
            <a:r>
              <a:rPr lang="ja-JP" altLang="en-US" sz="2200" dirty="0" smtClean="0"/>
              <a:t>利益追求のためな</a:t>
            </a:r>
            <a:r>
              <a:rPr lang="ja-JP" altLang="en-US" sz="2200" dirty="0"/>
              <a:t>ら</a:t>
            </a:r>
            <a:r>
              <a:rPr lang="ja-JP" altLang="en-US" sz="2200" dirty="0" smtClean="0"/>
              <a:t>新しい取り組みに積極的に！</a:t>
            </a:r>
            <a:endParaRPr kumimoji="1" lang="en-US" altLang="ja-JP" sz="2200" dirty="0" smtClean="0"/>
          </a:p>
        </p:txBody>
      </p:sp>
    </p:spTree>
    <p:extLst>
      <p:ext uri="{BB962C8B-B14F-4D97-AF65-F5344CB8AC3E}">
        <p14:creationId xmlns:p14="http://schemas.microsoft.com/office/powerpoint/2010/main" val="142209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99559" y="1176006"/>
            <a:ext cx="8280920"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grpSp>
        <p:nvGrpSpPr>
          <p:cNvPr id="6" name="グループ化 5"/>
          <p:cNvGrpSpPr/>
          <p:nvPr/>
        </p:nvGrpSpPr>
        <p:grpSpPr>
          <a:xfrm>
            <a:off x="499559" y="5018327"/>
            <a:ext cx="8280920"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44858" y="5076800"/>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grpSp>
        <p:nvGrpSpPr>
          <p:cNvPr id="9" name="グループ化 8"/>
          <p:cNvGrpSpPr/>
          <p:nvPr/>
        </p:nvGrpSpPr>
        <p:grpSpPr>
          <a:xfrm>
            <a:off x="499559" y="3159131"/>
            <a:ext cx="8280920"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13" name="テキスト ボックス 12"/>
          <p:cNvSpPr txBox="1"/>
          <p:nvPr/>
        </p:nvSpPr>
        <p:spPr>
          <a:xfrm>
            <a:off x="2699792" y="406405"/>
            <a:ext cx="372711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rPr>
              <a:t>の抱える課題</a:t>
            </a:r>
            <a:endParaRPr kumimoji="1" lang="ja-JP" altLang="en-US" sz="3600" dirty="0">
              <a:latin typeface="メイリオ" panose="020B0604030504040204" pitchFamily="50" charset="-128"/>
              <a:ea typeface="メイリオ" panose="020B0604030504040204" pitchFamily="50" charset="-128"/>
            </a:endParaRPr>
          </a:p>
        </p:txBody>
      </p:sp>
      <p:sp>
        <p:nvSpPr>
          <p:cNvPr id="2" name="円/楕円 1"/>
          <p:cNvSpPr/>
          <p:nvPr/>
        </p:nvSpPr>
        <p:spPr>
          <a:xfrm>
            <a:off x="3784934" y="1117673"/>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3807263" y="4968519"/>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3643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2515432" cy="584775"/>
          </a:xfrm>
          <a:prstGeom prst="rect">
            <a:avLst/>
          </a:prstGeom>
        </p:spPr>
        <p:txBody>
          <a:bodyPr wrap="none">
            <a:spAutoFit/>
          </a:bodyPr>
          <a:lstStyle/>
          <a:p>
            <a:pPr lvl="0"/>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238395" y="908720"/>
            <a:ext cx="6667210" cy="523220"/>
          </a:xfrm>
          <a:prstGeom prst="rect">
            <a:avLst/>
          </a:prstGeom>
        </p:spPr>
        <p:txBody>
          <a:bodyPr wrap="none">
            <a:spAutoFit/>
          </a:bodyPr>
          <a:lstStyle/>
          <a:p>
            <a:r>
              <a:rPr lang="ja-JP" altLang="ja-JP" sz="2800" dirty="0"/>
              <a:t>京セラの創業者稲盛和夫による経営</a:t>
            </a:r>
            <a:r>
              <a:rPr lang="ja-JP" altLang="ja-JP" sz="2800" dirty="0" smtClean="0"/>
              <a:t>再建</a:t>
            </a:r>
            <a:endParaRPr lang="ja-JP" altLang="ja-JP" sz="2800" dirty="0"/>
          </a:p>
        </p:txBody>
      </p:sp>
      <p:grpSp>
        <p:nvGrpSpPr>
          <p:cNvPr id="8" name="グループ化 7"/>
          <p:cNvGrpSpPr/>
          <p:nvPr/>
        </p:nvGrpSpPr>
        <p:grpSpPr>
          <a:xfrm>
            <a:off x="4932040" y="5877272"/>
            <a:ext cx="4572000" cy="928914"/>
            <a:chOff x="144016" y="5877272"/>
            <a:chExt cx="4572000" cy="928914"/>
          </a:xfrm>
        </p:grpSpPr>
        <p:sp>
          <p:nvSpPr>
            <p:cNvPr id="6" name="正方形/長方形 5"/>
            <p:cNvSpPr/>
            <p:nvPr/>
          </p:nvSpPr>
          <p:spPr>
            <a:xfrm>
              <a:off x="179512" y="6436854"/>
              <a:ext cx="3351430" cy="369332"/>
            </a:xfrm>
            <a:prstGeom prst="rect">
              <a:avLst/>
            </a:prstGeom>
          </p:spPr>
          <p:txBody>
            <a:bodyPr wrap="none">
              <a:spAutoFit/>
            </a:bodyPr>
            <a:lstStyle/>
            <a:p>
              <a:r>
                <a:rPr lang="en-US" altLang="ja-JP" dirty="0"/>
                <a:t>http://u-note.me/note/47489634</a:t>
              </a:r>
              <a:endParaRPr lang="ja-JP" altLang="ja-JP" dirty="0"/>
            </a:p>
          </p:txBody>
        </p:sp>
        <p:sp>
          <p:nvSpPr>
            <p:cNvPr id="7" name="正方形/長方形 6"/>
            <p:cNvSpPr/>
            <p:nvPr/>
          </p:nvSpPr>
          <p:spPr>
            <a:xfrm>
              <a:off x="144016" y="5877272"/>
              <a:ext cx="4572000" cy="646331"/>
            </a:xfrm>
            <a:prstGeom prst="rect">
              <a:avLst/>
            </a:prstGeom>
          </p:spPr>
          <p:txBody>
            <a:bodyPr>
              <a:spAutoFit/>
            </a:bodyPr>
            <a:lstStyle/>
            <a:p>
              <a:r>
                <a:rPr lang="en-US" altLang="ja-JP" u="sng" dirty="0">
                  <a:hlinkClick r:id="rId2"/>
                </a:rPr>
                <a:t>http://diamond.jp/articles/-/16623?page=2</a:t>
              </a:r>
              <a:endParaRPr lang="ja-JP" altLang="ja-JP" dirty="0"/>
            </a:p>
            <a:p>
              <a:r>
                <a:rPr lang="en-US" altLang="ja-JP" u="sng" dirty="0" smtClean="0">
                  <a:hlinkClick r:id="rId3"/>
                </a:rPr>
                <a:t>http</a:t>
              </a:r>
              <a:r>
                <a:rPr lang="en-US" altLang="ja-JP" u="sng" dirty="0">
                  <a:hlinkClick r:id="rId3"/>
                </a:rPr>
                <a:t>://president.jp/articles/-/5241?page=2</a:t>
              </a:r>
              <a:endParaRPr lang="ja-JP" altLang="ja-JP" dirty="0"/>
            </a:p>
          </p:txBody>
        </p:sp>
      </p:grpSp>
      <p:sp>
        <p:nvSpPr>
          <p:cNvPr id="9" name="角丸四角形 8"/>
          <p:cNvSpPr/>
          <p:nvPr/>
        </p:nvSpPr>
        <p:spPr>
          <a:xfrm>
            <a:off x="971600" y="1772816"/>
            <a:ext cx="7200800" cy="158417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grpSp>
        <p:nvGrpSpPr>
          <p:cNvPr id="4" name="グループ化 3"/>
          <p:cNvGrpSpPr/>
          <p:nvPr/>
        </p:nvGrpSpPr>
        <p:grpSpPr>
          <a:xfrm>
            <a:off x="971600" y="4005064"/>
            <a:ext cx="7200800" cy="1584176"/>
            <a:chOff x="971600" y="4005064"/>
            <a:chExt cx="7200800" cy="1584176"/>
          </a:xfrm>
        </p:grpSpPr>
        <p:sp>
          <p:nvSpPr>
            <p:cNvPr id="10" name="角丸四角形 9"/>
            <p:cNvSpPr/>
            <p:nvPr/>
          </p:nvSpPr>
          <p:spPr>
            <a:xfrm>
              <a:off x="971600" y="4005064"/>
              <a:ext cx="7200800" cy="1584176"/>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211773" y="4350051"/>
              <a:ext cx="5032147" cy="923330"/>
            </a:xfrm>
            <a:prstGeom prst="rect">
              <a:avLst/>
            </a:prstGeom>
            <a:noFill/>
          </p:spPr>
          <p:txBody>
            <a:bodyPr wrap="none" rtlCol="0">
              <a:spAutoFit/>
            </a:bodyPr>
            <a:lstStyle/>
            <a:p>
              <a:r>
                <a:rPr kumimoji="1" lang="ja-JP" altLang="en-US" sz="5400" dirty="0" smtClean="0">
                  <a:solidFill>
                    <a:schemeClr val="bg1"/>
                  </a:solidFill>
                </a:rPr>
                <a:t>部門別採用制度</a:t>
              </a:r>
              <a:endParaRPr kumimoji="1" lang="ja-JP" altLang="en-US" sz="5400" dirty="0">
                <a:solidFill>
                  <a:schemeClr val="bg1"/>
                </a:solidFill>
              </a:endParaRPr>
            </a:p>
          </p:txBody>
        </p:sp>
      </p:grpSp>
      <p:sp>
        <p:nvSpPr>
          <p:cNvPr id="12" name="テキスト ボックス 11"/>
          <p:cNvSpPr txBox="1"/>
          <p:nvPr/>
        </p:nvSpPr>
        <p:spPr>
          <a:xfrm>
            <a:off x="2055926" y="2166581"/>
            <a:ext cx="5032147" cy="923330"/>
          </a:xfrm>
          <a:prstGeom prst="rect">
            <a:avLst/>
          </a:prstGeom>
          <a:noFill/>
        </p:spPr>
        <p:txBody>
          <a:bodyPr wrap="none" rtlCol="0">
            <a:spAutoFit/>
          </a:bodyPr>
          <a:lstStyle/>
          <a:p>
            <a:r>
              <a:rPr kumimoji="1" lang="ja-JP" altLang="en-US" sz="5400" dirty="0" smtClean="0">
                <a:solidFill>
                  <a:schemeClr val="bg1"/>
                </a:solidFill>
              </a:rPr>
              <a:t>社員の意識改革</a:t>
            </a:r>
            <a:endParaRPr kumimoji="1" lang="ja-JP" altLang="en-US" sz="5400" dirty="0">
              <a:solidFill>
                <a:schemeClr val="bg1"/>
              </a:solidFill>
            </a:endParaRPr>
          </a:p>
        </p:txBody>
      </p:sp>
    </p:spTree>
    <p:extLst>
      <p:ext uri="{BB962C8B-B14F-4D97-AF65-F5344CB8AC3E}">
        <p14:creationId xmlns:p14="http://schemas.microsoft.com/office/powerpoint/2010/main" val="287262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2515432" cy="584775"/>
          </a:xfrm>
          <a:prstGeom prst="rect">
            <a:avLst/>
          </a:prstGeom>
        </p:spPr>
        <p:txBody>
          <a:bodyPr wrap="none">
            <a:spAutoFit/>
          </a:bodyPr>
          <a:lstStyle/>
          <a:p>
            <a:pPr lvl="0"/>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694944" y="1268760"/>
            <a:ext cx="3775393" cy="707886"/>
          </a:xfrm>
          <a:prstGeom prst="rect">
            <a:avLst/>
          </a:prstGeom>
          <a:noFill/>
        </p:spPr>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部門別採用制度</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1018244" y="2192670"/>
            <a:ext cx="7128792" cy="1015663"/>
          </a:xfrm>
          <a:prstGeom prst="rect">
            <a:avLst/>
          </a:prstGeom>
        </p:spPr>
        <p:txBody>
          <a:bodyPr wrap="square">
            <a:spAutoFit/>
          </a:bodyPr>
          <a:lstStyle/>
          <a:p>
            <a:r>
              <a:rPr lang="ja-JP" altLang="en-US" sz="2000" dirty="0">
                <a:latin typeface="メイリオ" panose="020B0604030504040204" pitchFamily="50" charset="-128"/>
                <a:ea typeface="メイリオ" panose="020B0604030504040204" pitchFamily="50" charset="-128"/>
              </a:rPr>
              <a:t>「大きな組織を</a:t>
            </a:r>
            <a:r>
              <a:rPr lang="ja-JP" altLang="en-US" sz="2000" b="1" dirty="0">
                <a:solidFill>
                  <a:srgbClr val="0070C0"/>
                </a:solidFill>
                <a:latin typeface="メイリオ" panose="020B0604030504040204" pitchFamily="50" charset="-128"/>
                <a:ea typeface="メイリオ" panose="020B0604030504040204" pitchFamily="50" charset="-128"/>
              </a:rPr>
              <a:t>独立採算</a:t>
            </a:r>
            <a:r>
              <a:rPr lang="ja-JP" altLang="en-US" sz="2000" dirty="0">
                <a:latin typeface="メイリオ" panose="020B0604030504040204" pitchFamily="50" charset="-128"/>
                <a:ea typeface="メイリオ" panose="020B0604030504040204" pitchFamily="50" charset="-128"/>
              </a:rPr>
              <a:t>で運営する</a:t>
            </a:r>
            <a:r>
              <a:rPr lang="ja-JP" altLang="en-US" sz="2000" b="1" dirty="0">
                <a:solidFill>
                  <a:srgbClr val="0070C0"/>
                </a:solidFill>
                <a:latin typeface="メイリオ" panose="020B0604030504040204" pitchFamily="50" charset="-128"/>
                <a:ea typeface="メイリオ" panose="020B0604030504040204" pitchFamily="50" charset="-128"/>
              </a:rPr>
              <a:t>小集団</a:t>
            </a:r>
            <a:r>
              <a:rPr lang="ja-JP" altLang="en-US" sz="2000" dirty="0">
                <a:latin typeface="メイリオ" panose="020B0604030504040204" pitchFamily="50" charset="-128"/>
                <a:ea typeface="メイリオ" panose="020B0604030504040204" pitchFamily="50" charset="-128"/>
              </a:rPr>
              <a:t>に分けて、その小さな組織にリーダーを任命して、共同経営のような形で会社を経営する</a:t>
            </a:r>
            <a:r>
              <a:rPr lang="ja-JP" altLang="en-US" sz="2000" dirty="0" smtClean="0">
                <a:latin typeface="メイリオ" panose="020B0604030504040204" pitchFamily="50" charset="-128"/>
                <a:ea typeface="メイリオ" panose="020B0604030504040204" pitchFamily="50" charset="-128"/>
              </a:rPr>
              <a:t>」経営</a:t>
            </a:r>
            <a:r>
              <a:rPr lang="ja-JP" altLang="en-US" sz="2000" dirty="0">
                <a:latin typeface="メイリオ" panose="020B0604030504040204" pitchFamily="50" charset="-128"/>
                <a:ea typeface="メイリオ" panose="020B0604030504040204" pitchFamily="50" charset="-128"/>
              </a:rPr>
              <a:t>管理の</a:t>
            </a:r>
            <a:r>
              <a:rPr lang="ja-JP" altLang="en-US" sz="2000" dirty="0" smtClean="0">
                <a:latin typeface="メイリオ" panose="020B0604030504040204" pitchFamily="50" charset="-128"/>
                <a:ea typeface="メイリオ" panose="020B0604030504040204" pitchFamily="50" charset="-128"/>
              </a:rPr>
              <a:t>手法。</a:t>
            </a:r>
            <a:endParaRPr lang="ja-JP" altLang="en-US" sz="2000" dirty="0">
              <a:latin typeface="メイリオ" panose="020B0604030504040204" pitchFamily="50" charset="-128"/>
              <a:ea typeface="メイリオ" panose="020B0604030504040204" pitchFamily="50" charset="-128"/>
            </a:endParaRPr>
          </a:p>
        </p:txBody>
      </p:sp>
      <p:sp>
        <p:nvSpPr>
          <p:cNvPr id="6" name="正方形/長方形 5"/>
          <p:cNvSpPr/>
          <p:nvPr/>
        </p:nvSpPr>
        <p:spPr>
          <a:xfrm>
            <a:off x="1018244" y="6381328"/>
            <a:ext cx="4572000" cy="369332"/>
          </a:xfrm>
          <a:prstGeom prst="rect">
            <a:avLst/>
          </a:prstGeom>
        </p:spPr>
        <p:txBody>
          <a:bodyPr>
            <a:spAutoFit/>
          </a:bodyPr>
          <a:lstStyle/>
          <a:p>
            <a:r>
              <a:rPr lang="en-US" altLang="ja-JP" dirty="0"/>
              <a:t>http://</a:t>
            </a:r>
            <a:r>
              <a:rPr lang="en-US" altLang="ja-JP" dirty="0" smtClean="0"/>
              <a:t>www.data-max.co.jp/2012/05/21/jal</a:t>
            </a:r>
            <a:endParaRPr lang="ja-JP" altLang="en-US" dirty="0"/>
          </a:p>
        </p:txBody>
      </p:sp>
      <p:sp>
        <p:nvSpPr>
          <p:cNvPr id="8" name="正方形/長方形 7"/>
          <p:cNvSpPr/>
          <p:nvPr/>
        </p:nvSpPr>
        <p:spPr>
          <a:xfrm>
            <a:off x="1115616" y="3284984"/>
            <a:ext cx="6912768" cy="4571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541678" y="5088086"/>
            <a:ext cx="6846746" cy="1077218"/>
          </a:xfrm>
          <a:prstGeom prst="rect">
            <a:avLst/>
          </a:prstGeom>
          <a:noFill/>
        </p:spPr>
        <p:txBody>
          <a:bodyPr wrap="none" rtlCol="0">
            <a:spAutoFit/>
          </a:bodyPr>
          <a:lstStyle/>
          <a:p>
            <a:r>
              <a:rPr kumimoji="1" lang="ja-JP" altLang="en-US" sz="3200" dirty="0" smtClean="0"/>
              <a:t>部門ごとの利益を見える</a:t>
            </a:r>
            <a:r>
              <a:rPr kumimoji="1" lang="ja-JP" altLang="en-US" sz="3200" dirty="0" err="1" smtClean="0"/>
              <a:t>化</a:t>
            </a:r>
            <a:r>
              <a:rPr kumimoji="1" lang="ja-JP" altLang="en-US" sz="3200" dirty="0" err="1" smtClean="0"/>
              <a:t>する</a:t>
            </a:r>
            <a:r>
              <a:rPr kumimoji="1" lang="ja-JP" altLang="en-US" sz="3200" dirty="0" smtClean="0"/>
              <a:t>され、</a:t>
            </a:r>
            <a:endParaRPr kumimoji="1" lang="en-US" altLang="ja-JP" sz="3200" dirty="0" smtClean="0"/>
          </a:p>
          <a:p>
            <a:r>
              <a:rPr lang="ja-JP" altLang="en-US" sz="3200" dirty="0" smtClean="0"/>
              <a:t>社員に採算意識を持たせることに成功</a:t>
            </a:r>
            <a:endParaRPr kumimoji="1" lang="ja-JP" altLang="en-US" sz="3200" dirty="0"/>
          </a:p>
        </p:txBody>
      </p:sp>
      <p:sp>
        <p:nvSpPr>
          <p:cNvPr id="12" name="右矢印 11"/>
          <p:cNvSpPr/>
          <p:nvPr/>
        </p:nvSpPr>
        <p:spPr>
          <a:xfrm>
            <a:off x="755576" y="5232102"/>
            <a:ext cx="720080" cy="72008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3" name="角丸四角形 12"/>
          <p:cNvSpPr/>
          <p:nvPr/>
        </p:nvSpPr>
        <p:spPr>
          <a:xfrm>
            <a:off x="1115616" y="3573016"/>
            <a:ext cx="2088232" cy="1296144"/>
          </a:xfrm>
          <a:prstGeom prst="roundRect">
            <a:avLst/>
          </a:prstGeom>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dirty="0"/>
          </a:p>
        </p:txBody>
      </p:sp>
      <p:sp>
        <p:nvSpPr>
          <p:cNvPr id="15" name="角丸四角形 14"/>
          <p:cNvSpPr/>
          <p:nvPr/>
        </p:nvSpPr>
        <p:spPr>
          <a:xfrm>
            <a:off x="3504402" y="3575699"/>
            <a:ext cx="2088232" cy="1296144"/>
          </a:xfrm>
          <a:prstGeom prst="roundRect">
            <a:avLst/>
          </a:prstGeom>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6" name="角丸四角形 15"/>
          <p:cNvSpPr/>
          <p:nvPr/>
        </p:nvSpPr>
        <p:spPr>
          <a:xfrm>
            <a:off x="5940152" y="3573016"/>
            <a:ext cx="2088232" cy="1296144"/>
          </a:xfrm>
          <a:prstGeom prst="roundRect">
            <a:avLst/>
          </a:prstGeom>
          <a:ln w="5715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7" name="左右矢印 16"/>
          <p:cNvSpPr/>
          <p:nvPr/>
        </p:nvSpPr>
        <p:spPr>
          <a:xfrm>
            <a:off x="2987824" y="4000415"/>
            <a:ext cx="720080" cy="4742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左右矢印 17"/>
          <p:cNvSpPr/>
          <p:nvPr/>
        </p:nvSpPr>
        <p:spPr>
          <a:xfrm>
            <a:off x="5436096" y="3962850"/>
            <a:ext cx="720080" cy="4742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356632" y="4000415"/>
            <a:ext cx="1620957" cy="523220"/>
          </a:xfrm>
          <a:prstGeom prst="rect">
            <a:avLst/>
          </a:prstGeom>
          <a:noFill/>
        </p:spPr>
        <p:txBody>
          <a:bodyPr wrap="none" rtlCol="0">
            <a:spAutoFit/>
          </a:bodyPr>
          <a:lstStyle/>
          <a:p>
            <a:r>
              <a:rPr kumimoji="1" lang="ja-JP" altLang="en-US" sz="2800" dirty="0" smtClean="0">
                <a:latin typeface="メイリオ" panose="020B0604030504040204" pitchFamily="50" charset="-128"/>
                <a:ea typeface="メイリオ" panose="020B0604030504040204" pitchFamily="50" charset="-128"/>
              </a:rPr>
              <a:t>運航本部</a:t>
            </a:r>
            <a:endParaRPr kumimoji="1" lang="ja-JP" altLang="en-US" sz="28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3743131" y="3985900"/>
            <a:ext cx="1620957" cy="523220"/>
          </a:xfrm>
          <a:prstGeom prst="rect">
            <a:avLst/>
          </a:prstGeom>
          <a:noFill/>
        </p:spPr>
        <p:txBody>
          <a:bodyPr wrap="none" rtlCol="0">
            <a:spAutoFit/>
          </a:bodyPr>
          <a:lstStyle/>
          <a:p>
            <a:r>
              <a:rPr lang="ja-JP" altLang="en-US" sz="2800" dirty="0">
                <a:latin typeface="メイリオ" panose="020B0604030504040204" pitchFamily="50" charset="-128"/>
                <a:ea typeface="メイリオ" panose="020B0604030504040204" pitchFamily="50" charset="-128"/>
              </a:rPr>
              <a:t>整備</a:t>
            </a:r>
            <a:r>
              <a:rPr kumimoji="1" lang="ja-JP" altLang="en-US" sz="2800" dirty="0" smtClean="0">
                <a:latin typeface="メイリオ" panose="020B0604030504040204" pitchFamily="50" charset="-128"/>
                <a:ea typeface="メイリオ" panose="020B0604030504040204" pitchFamily="50" charset="-128"/>
              </a:rPr>
              <a:t>本部</a:t>
            </a:r>
            <a:endParaRPr kumimoji="1" lang="ja-JP" altLang="en-US" sz="28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6228184" y="3985900"/>
            <a:ext cx="1620957" cy="523220"/>
          </a:xfrm>
          <a:prstGeom prst="rect">
            <a:avLst/>
          </a:prstGeom>
          <a:noFill/>
        </p:spPr>
        <p:txBody>
          <a:bodyPr wrap="none" rtlCol="0">
            <a:spAutoFit/>
          </a:bodyPr>
          <a:lstStyle/>
          <a:p>
            <a:r>
              <a:rPr lang="ja-JP" altLang="en-US" sz="2800" dirty="0">
                <a:latin typeface="メイリオ" panose="020B0604030504040204" pitchFamily="50" charset="-128"/>
                <a:ea typeface="メイリオ" panose="020B0604030504040204" pitchFamily="50" charset="-128"/>
              </a:rPr>
              <a:t>客室</a:t>
            </a:r>
            <a:r>
              <a:rPr kumimoji="1" lang="ja-JP" altLang="en-US" sz="2800" dirty="0" smtClean="0">
                <a:latin typeface="メイリオ" panose="020B0604030504040204" pitchFamily="50" charset="-128"/>
                <a:ea typeface="メイリオ" panose="020B0604030504040204" pitchFamily="50" charset="-128"/>
              </a:rPr>
              <a:t>本部</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49058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99559" y="1176006"/>
            <a:ext cx="8280920"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grpSp>
        <p:nvGrpSpPr>
          <p:cNvPr id="6" name="グループ化 5"/>
          <p:cNvGrpSpPr/>
          <p:nvPr/>
        </p:nvGrpSpPr>
        <p:grpSpPr>
          <a:xfrm>
            <a:off x="499559" y="5018327"/>
            <a:ext cx="8280920"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44858" y="5076800"/>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grpSp>
        <p:nvGrpSpPr>
          <p:cNvPr id="9" name="グループ化 8"/>
          <p:cNvGrpSpPr/>
          <p:nvPr/>
        </p:nvGrpSpPr>
        <p:grpSpPr>
          <a:xfrm>
            <a:off x="499559" y="3159131"/>
            <a:ext cx="8280920"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13" name="テキスト ボックス 12"/>
          <p:cNvSpPr txBox="1"/>
          <p:nvPr/>
        </p:nvSpPr>
        <p:spPr>
          <a:xfrm>
            <a:off x="2699792" y="406405"/>
            <a:ext cx="372711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rPr>
              <a:t>の抱える課題</a:t>
            </a:r>
            <a:endParaRPr kumimoji="1" lang="ja-JP" altLang="en-US" sz="3600" dirty="0">
              <a:latin typeface="メイリオ" panose="020B0604030504040204" pitchFamily="50" charset="-128"/>
              <a:ea typeface="メイリオ" panose="020B0604030504040204" pitchFamily="50" charset="-128"/>
            </a:endParaRPr>
          </a:p>
        </p:txBody>
      </p:sp>
      <p:sp>
        <p:nvSpPr>
          <p:cNvPr id="2" name="円/楕円 1"/>
          <p:cNvSpPr/>
          <p:nvPr/>
        </p:nvSpPr>
        <p:spPr>
          <a:xfrm>
            <a:off x="3784934" y="1117673"/>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3807263" y="4968519"/>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3779912" y="3096311"/>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6016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13522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99559" y="1176006"/>
            <a:ext cx="8280920"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grpSp>
        <p:nvGrpSpPr>
          <p:cNvPr id="6" name="グループ化 5"/>
          <p:cNvGrpSpPr/>
          <p:nvPr/>
        </p:nvGrpSpPr>
        <p:grpSpPr>
          <a:xfrm>
            <a:off x="499559" y="5018327"/>
            <a:ext cx="8280920"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44858" y="5076800"/>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grpSp>
        <p:nvGrpSpPr>
          <p:cNvPr id="9" name="グループ化 8"/>
          <p:cNvGrpSpPr/>
          <p:nvPr/>
        </p:nvGrpSpPr>
        <p:grpSpPr>
          <a:xfrm>
            <a:off x="499559" y="3159131"/>
            <a:ext cx="8280920"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13" name="テキスト ボックス 12"/>
          <p:cNvSpPr txBox="1"/>
          <p:nvPr/>
        </p:nvSpPr>
        <p:spPr>
          <a:xfrm>
            <a:off x="2699792" y="406405"/>
            <a:ext cx="372711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rPr>
              <a:t>の抱える課題</a:t>
            </a:r>
            <a:endParaRPr kumimoji="1" lang="ja-JP" altLang="en-US" sz="3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06972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94673" y="2828836"/>
            <a:ext cx="2954655" cy="1200329"/>
          </a:xfrm>
          <a:prstGeom prst="rect">
            <a:avLst/>
          </a:prstGeom>
          <a:noFill/>
        </p:spPr>
        <p:txBody>
          <a:bodyPr wrap="none" rtlCol="0">
            <a:spAutoFit/>
          </a:bodyPr>
          <a:lstStyle/>
          <a:p>
            <a:r>
              <a:rPr kumimoji="1" lang="ja-JP" altLang="en-US" sz="72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まとめ</a:t>
            </a:r>
            <a:endParaRPr kumimoji="1" lang="ja-JP" altLang="en-US" sz="72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12873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79512" y="116632"/>
            <a:ext cx="2515432" cy="584775"/>
          </a:xfrm>
          <a:prstGeom prst="rect">
            <a:avLst/>
          </a:prstGeom>
        </p:spPr>
        <p:txBody>
          <a:bodyPr wrap="none">
            <a:spAutoFit/>
          </a:bodyPr>
          <a:lstStyle/>
          <a:p>
            <a:pPr lvl="0"/>
            <a:r>
              <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238395" y="908720"/>
            <a:ext cx="6667210" cy="523220"/>
          </a:xfrm>
          <a:prstGeom prst="rect">
            <a:avLst/>
          </a:prstGeom>
        </p:spPr>
        <p:txBody>
          <a:bodyPr wrap="none">
            <a:spAutoFit/>
          </a:bodyPr>
          <a:lstStyle/>
          <a:p>
            <a:r>
              <a:rPr lang="ja-JP" altLang="ja-JP" sz="2800" dirty="0"/>
              <a:t>京セラの創業者稲盛和夫による経営</a:t>
            </a:r>
            <a:r>
              <a:rPr lang="ja-JP" altLang="ja-JP" sz="2800" dirty="0" smtClean="0"/>
              <a:t>再建</a:t>
            </a:r>
            <a:endParaRPr lang="ja-JP" altLang="ja-JP" sz="2800" dirty="0"/>
          </a:p>
        </p:txBody>
      </p:sp>
      <p:grpSp>
        <p:nvGrpSpPr>
          <p:cNvPr id="8" name="グループ化 7"/>
          <p:cNvGrpSpPr/>
          <p:nvPr/>
        </p:nvGrpSpPr>
        <p:grpSpPr>
          <a:xfrm>
            <a:off x="4932040" y="5877272"/>
            <a:ext cx="4572000" cy="928914"/>
            <a:chOff x="144016" y="5877272"/>
            <a:chExt cx="4572000" cy="928914"/>
          </a:xfrm>
        </p:grpSpPr>
        <p:sp>
          <p:nvSpPr>
            <p:cNvPr id="6" name="正方形/長方形 5"/>
            <p:cNvSpPr/>
            <p:nvPr/>
          </p:nvSpPr>
          <p:spPr>
            <a:xfrm>
              <a:off x="179512" y="6436854"/>
              <a:ext cx="3351430" cy="369332"/>
            </a:xfrm>
            <a:prstGeom prst="rect">
              <a:avLst/>
            </a:prstGeom>
          </p:spPr>
          <p:txBody>
            <a:bodyPr wrap="none">
              <a:spAutoFit/>
            </a:bodyPr>
            <a:lstStyle/>
            <a:p>
              <a:r>
                <a:rPr lang="en-US" altLang="ja-JP" dirty="0"/>
                <a:t>http://u-note.me/note/47489634</a:t>
              </a:r>
              <a:endParaRPr lang="ja-JP" altLang="ja-JP" dirty="0"/>
            </a:p>
          </p:txBody>
        </p:sp>
        <p:sp>
          <p:nvSpPr>
            <p:cNvPr id="7" name="正方形/長方形 6"/>
            <p:cNvSpPr/>
            <p:nvPr/>
          </p:nvSpPr>
          <p:spPr>
            <a:xfrm>
              <a:off x="144016" y="5877272"/>
              <a:ext cx="4572000" cy="646331"/>
            </a:xfrm>
            <a:prstGeom prst="rect">
              <a:avLst/>
            </a:prstGeom>
          </p:spPr>
          <p:txBody>
            <a:bodyPr>
              <a:spAutoFit/>
            </a:bodyPr>
            <a:lstStyle/>
            <a:p>
              <a:r>
                <a:rPr lang="en-US" altLang="ja-JP" u="sng" dirty="0">
                  <a:hlinkClick r:id="rId2"/>
                </a:rPr>
                <a:t>http://diamond.jp/articles/-/16623?page=2</a:t>
              </a:r>
              <a:endParaRPr lang="ja-JP" altLang="ja-JP" dirty="0"/>
            </a:p>
            <a:p>
              <a:r>
                <a:rPr lang="en-US" altLang="ja-JP" u="sng" dirty="0" smtClean="0">
                  <a:hlinkClick r:id="rId3"/>
                </a:rPr>
                <a:t>http</a:t>
              </a:r>
              <a:r>
                <a:rPr lang="en-US" altLang="ja-JP" u="sng" dirty="0">
                  <a:hlinkClick r:id="rId3"/>
                </a:rPr>
                <a:t>://president.jp/articles/-/5241?page=2</a:t>
              </a:r>
              <a:endParaRPr lang="ja-JP" altLang="ja-JP" dirty="0"/>
            </a:p>
          </p:txBody>
        </p:sp>
      </p:grpSp>
      <p:sp>
        <p:nvSpPr>
          <p:cNvPr id="9" name="角丸四角形 8"/>
          <p:cNvSpPr/>
          <p:nvPr/>
        </p:nvSpPr>
        <p:spPr>
          <a:xfrm>
            <a:off x="971600" y="1772816"/>
            <a:ext cx="7200800" cy="158417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grpSp>
        <p:nvGrpSpPr>
          <p:cNvPr id="4" name="グループ化 3"/>
          <p:cNvGrpSpPr/>
          <p:nvPr/>
        </p:nvGrpSpPr>
        <p:grpSpPr>
          <a:xfrm>
            <a:off x="971600" y="4005064"/>
            <a:ext cx="7200800" cy="1584176"/>
            <a:chOff x="971600" y="4005064"/>
            <a:chExt cx="7200800" cy="1584176"/>
          </a:xfrm>
        </p:grpSpPr>
        <p:sp>
          <p:nvSpPr>
            <p:cNvPr id="10" name="角丸四角形 9"/>
            <p:cNvSpPr/>
            <p:nvPr/>
          </p:nvSpPr>
          <p:spPr>
            <a:xfrm>
              <a:off x="971600" y="4005064"/>
              <a:ext cx="7200800" cy="1584176"/>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211773" y="4350051"/>
              <a:ext cx="5032147" cy="923330"/>
            </a:xfrm>
            <a:prstGeom prst="rect">
              <a:avLst/>
            </a:prstGeom>
            <a:noFill/>
          </p:spPr>
          <p:txBody>
            <a:bodyPr wrap="none" rtlCol="0">
              <a:spAutoFit/>
            </a:bodyPr>
            <a:lstStyle/>
            <a:p>
              <a:r>
                <a:rPr kumimoji="1" lang="ja-JP" altLang="en-US" sz="5400" dirty="0" smtClean="0">
                  <a:solidFill>
                    <a:schemeClr val="bg1"/>
                  </a:solidFill>
                </a:rPr>
                <a:t>部門別採用制度</a:t>
              </a:r>
              <a:endParaRPr kumimoji="1" lang="ja-JP" altLang="en-US" sz="5400" dirty="0">
                <a:solidFill>
                  <a:schemeClr val="bg1"/>
                </a:solidFill>
              </a:endParaRPr>
            </a:p>
          </p:txBody>
        </p:sp>
      </p:grpSp>
      <p:sp>
        <p:nvSpPr>
          <p:cNvPr id="12" name="テキスト ボックス 11"/>
          <p:cNvSpPr txBox="1"/>
          <p:nvPr/>
        </p:nvSpPr>
        <p:spPr>
          <a:xfrm>
            <a:off x="2055926" y="2166581"/>
            <a:ext cx="5032147" cy="923330"/>
          </a:xfrm>
          <a:prstGeom prst="rect">
            <a:avLst/>
          </a:prstGeom>
          <a:noFill/>
        </p:spPr>
        <p:txBody>
          <a:bodyPr wrap="none" rtlCol="0">
            <a:spAutoFit/>
          </a:bodyPr>
          <a:lstStyle/>
          <a:p>
            <a:r>
              <a:rPr kumimoji="1" lang="ja-JP" altLang="en-US" sz="5400" dirty="0" smtClean="0">
                <a:solidFill>
                  <a:schemeClr val="bg1"/>
                </a:solidFill>
              </a:rPr>
              <a:t>社員の意識改革</a:t>
            </a:r>
            <a:endParaRPr kumimoji="1" lang="ja-JP" altLang="en-US" sz="5400" dirty="0">
              <a:solidFill>
                <a:schemeClr val="bg1"/>
              </a:solidFill>
            </a:endParaRPr>
          </a:p>
        </p:txBody>
      </p:sp>
    </p:spTree>
    <p:extLst>
      <p:ext uri="{BB962C8B-B14F-4D97-AF65-F5344CB8AC3E}">
        <p14:creationId xmlns:p14="http://schemas.microsoft.com/office/powerpoint/2010/main" val="189039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499559" y="1176006"/>
            <a:ext cx="8280920"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850911" y="5085184"/>
              <a:ext cx="7465505" cy="830997"/>
            </a:xfrm>
            <a:prstGeom prst="rect">
              <a:avLst/>
            </a:prstGeom>
            <a:noFill/>
          </p:spPr>
          <p:txBody>
            <a:bodyPr wrap="none" rtlCol="0">
              <a:spAutoFit/>
            </a:bodyPr>
            <a:lstStyle/>
            <a:p>
              <a:r>
                <a:rPr kumimoji="1" lang="ja-JP" altLang="en-US" sz="4800" b="1" dirty="0" smtClean="0">
                  <a:solidFill>
                    <a:schemeClr val="bg1"/>
                  </a:solidFill>
                </a:rPr>
                <a:t>会社の経営と職務の分離化</a:t>
              </a:r>
              <a:endParaRPr kumimoji="1" lang="ja-JP" altLang="en-US" sz="4800" b="1" dirty="0">
                <a:solidFill>
                  <a:schemeClr val="bg1"/>
                </a:solidFill>
              </a:endParaRPr>
            </a:p>
          </p:txBody>
        </p:sp>
      </p:grpSp>
      <p:grpSp>
        <p:nvGrpSpPr>
          <p:cNvPr id="6" name="グループ化 5"/>
          <p:cNvGrpSpPr/>
          <p:nvPr/>
        </p:nvGrpSpPr>
        <p:grpSpPr>
          <a:xfrm>
            <a:off x="499559" y="5018327"/>
            <a:ext cx="8280920"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744858" y="5076800"/>
              <a:ext cx="7715574" cy="769441"/>
            </a:xfrm>
            <a:prstGeom prst="rect">
              <a:avLst/>
            </a:prstGeom>
            <a:noFill/>
          </p:spPr>
          <p:txBody>
            <a:bodyPr wrap="none" rtlCol="0">
              <a:spAutoFit/>
            </a:bodyPr>
            <a:lstStyle/>
            <a:p>
              <a:r>
                <a:rPr kumimoji="1" lang="ja-JP" altLang="en-US" sz="4400" b="1" dirty="0" smtClean="0">
                  <a:solidFill>
                    <a:schemeClr val="bg1"/>
                  </a:solidFill>
                </a:rPr>
                <a:t>新しい取り組みに消極的な体質</a:t>
              </a:r>
              <a:endParaRPr kumimoji="1" lang="ja-JP" altLang="en-US" sz="4400" b="1" dirty="0">
                <a:solidFill>
                  <a:schemeClr val="bg1"/>
                </a:solidFill>
              </a:endParaRPr>
            </a:p>
          </p:txBody>
        </p:sp>
      </p:grpSp>
      <p:grpSp>
        <p:nvGrpSpPr>
          <p:cNvPr id="9" name="グループ化 8"/>
          <p:cNvGrpSpPr/>
          <p:nvPr/>
        </p:nvGrpSpPr>
        <p:grpSpPr>
          <a:xfrm>
            <a:off x="499559" y="3159131"/>
            <a:ext cx="8280920"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623608" y="5085184"/>
              <a:ext cx="5756704" cy="830997"/>
            </a:xfrm>
            <a:prstGeom prst="rect">
              <a:avLst/>
            </a:prstGeom>
            <a:noFill/>
          </p:spPr>
          <p:txBody>
            <a:bodyPr wrap="none" rtlCol="0">
              <a:spAutoFit/>
            </a:bodyPr>
            <a:lstStyle/>
            <a:p>
              <a:r>
                <a:rPr kumimoji="1" lang="ja-JP" altLang="en-US" sz="4800" b="1" dirty="0" smtClean="0">
                  <a:solidFill>
                    <a:schemeClr val="bg1"/>
                  </a:solidFill>
                </a:rPr>
                <a:t>「利益感覚」の希薄化</a:t>
              </a:r>
              <a:endParaRPr kumimoji="1" lang="ja-JP" altLang="en-US" sz="4800" b="1" dirty="0">
                <a:solidFill>
                  <a:schemeClr val="bg1"/>
                </a:solidFill>
              </a:endParaRPr>
            </a:p>
          </p:txBody>
        </p:sp>
      </p:grpSp>
      <p:sp>
        <p:nvSpPr>
          <p:cNvPr id="13" name="テキスト ボックス 12"/>
          <p:cNvSpPr txBox="1"/>
          <p:nvPr/>
        </p:nvSpPr>
        <p:spPr>
          <a:xfrm>
            <a:off x="2699792" y="406405"/>
            <a:ext cx="372711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rPr>
              <a:t>の抱える課題</a:t>
            </a:r>
            <a:endParaRPr kumimoji="1" lang="ja-JP" altLang="en-US" sz="3600" dirty="0">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3779912" y="1117673"/>
            <a:ext cx="1584176" cy="5407671"/>
            <a:chOff x="3779912" y="1117673"/>
            <a:chExt cx="1584176" cy="5407671"/>
          </a:xfrm>
        </p:grpSpPr>
        <p:sp>
          <p:nvSpPr>
            <p:cNvPr id="2" name="円/楕円 1"/>
            <p:cNvSpPr/>
            <p:nvPr/>
          </p:nvSpPr>
          <p:spPr>
            <a:xfrm>
              <a:off x="3784934" y="1117673"/>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3807263" y="4968519"/>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3779912" y="3096311"/>
              <a:ext cx="1556825" cy="1556825"/>
            </a:xfrm>
            <a:prstGeom prst="ellipse">
              <a:avLst/>
            </a:prstGeom>
            <a:noFill/>
            <a:ln w="190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 name="グループ化 17"/>
          <p:cNvGrpSpPr/>
          <p:nvPr/>
        </p:nvGrpSpPr>
        <p:grpSpPr>
          <a:xfrm>
            <a:off x="-1044624" y="2564192"/>
            <a:ext cx="11593288" cy="1944928"/>
            <a:chOff x="-1052229" y="2142745"/>
            <a:chExt cx="11593288" cy="1944928"/>
          </a:xfrm>
        </p:grpSpPr>
        <p:sp>
          <p:nvSpPr>
            <p:cNvPr id="16" name="正方形/長方形 15"/>
            <p:cNvSpPr/>
            <p:nvPr/>
          </p:nvSpPr>
          <p:spPr>
            <a:xfrm rot="829865">
              <a:off x="-1052229" y="2142745"/>
              <a:ext cx="11593288" cy="194492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rot="828655">
              <a:off x="-223875" y="2484541"/>
              <a:ext cx="9757799" cy="1446550"/>
            </a:xfrm>
            <a:prstGeom prst="rect">
              <a:avLst/>
            </a:prstGeom>
            <a:noFill/>
          </p:spPr>
          <p:txBody>
            <a:bodyPr wrap="none" rtlCol="0">
              <a:spAutoFit/>
            </a:bodyPr>
            <a:lstStyle/>
            <a:p>
              <a:r>
                <a:rPr kumimoji="1" lang="ja-JP" altLang="en-US" sz="8800" dirty="0" smtClean="0">
                  <a:latin typeface="メイリオ" panose="020B0604030504040204" pitchFamily="50" charset="-128"/>
                  <a:ea typeface="メイリオ" panose="020B0604030504040204" pitchFamily="50" charset="-128"/>
                  <a:cs typeface="メイリオ" panose="020B0604030504040204" pitchFamily="50" charset="-128"/>
                </a:rPr>
                <a:t>営業利益</a:t>
              </a:r>
              <a:r>
                <a:rPr kumimoji="1" lang="en-US" altLang="ja-JP" sz="8800" dirty="0" smtClean="0">
                  <a:latin typeface="メイリオ" panose="020B0604030504040204" pitchFamily="50" charset="-128"/>
                  <a:ea typeface="メイリオ" panose="020B0604030504040204" pitchFamily="50" charset="-128"/>
                  <a:cs typeface="メイリオ" panose="020B0604030504040204" pitchFamily="50" charset="-128"/>
                </a:rPr>
                <a:t>2000</a:t>
              </a:r>
              <a:r>
                <a:rPr kumimoji="1" lang="ja-JP" altLang="en-US" sz="8800" dirty="0" smtClean="0">
                  <a:latin typeface="メイリオ" panose="020B0604030504040204" pitchFamily="50" charset="-128"/>
                  <a:ea typeface="メイリオ" panose="020B0604030504040204" pitchFamily="50" charset="-128"/>
                  <a:cs typeface="メイリオ" panose="020B0604030504040204" pitchFamily="50" charset="-128"/>
                </a:rPr>
                <a:t>億円</a:t>
              </a:r>
              <a:endParaRPr kumimoji="1" lang="ja-JP" altLang="en-US" sz="88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48353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39552" y="2852936"/>
            <a:ext cx="8409674" cy="830997"/>
          </a:xfrm>
          <a:prstGeom prst="rect">
            <a:avLst/>
          </a:prstGeom>
          <a:noFill/>
        </p:spPr>
        <p:txBody>
          <a:bodyPr wrap="none" rtlCol="0">
            <a:spAutoFit/>
          </a:bodyPr>
          <a:lstStyle/>
          <a:p>
            <a:r>
              <a:rPr kumimoji="1" lang="ja-JP" altLang="en-US" sz="4800" dirty="0" smtClean="0">
                <a:solidFill>
                  <a:srgbClr val="FF99FF"/>
                </a:solidFill>
              </a:rPr>
              <a:t>ご清聴</a:t>
            </a:r>
            <a:r>
              <a:rPr kumimoji="1" lang="ja-JP" altLang="en-US" sz="4800" dirty="0" smtClean="0">
                <a:solidFill>
                  <a:schemeClr val="tx1">
                    <a:lumMod val="65000"/>
                    <a:lumOff val="35000"/>
                  </a:schemeClr>
                </a:solidFill>
              </a:rPr>
              <a:t>ありがとうございました！</a:t>
            </a:r>
            <a:endParaRPr kumimoji="1" lang="ja-JP" altLang="en-US" sz="4800" dirty="0">
              <a:solidFill>
                <a:schemeClr val="tx1">
                  <a:lumMod val="65000"/>
                  <a:lumOff val="35000"/>
                </a:schemeClr>
              </a:solidFill>
            </a:endParaRPr>
          </a:p>
        </p:txBody>
      </p:sp>
    </p:spTree>
    <p:extLst>
      <p:ext uri="{BB962C8B-B14F-4D97-AF65-F5344CB8AC3E}">
        <p14:creationId xmlns:p14="http://schemas.microsoft.com/office/powerpoint/2010/main" val="2660681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34430"/>
            <a:ext cx="8059068" cy="4860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msp.c.yimg.jp/yjimage?q=N4XDYPIXyLEYbr7QfWpaohrQ05ZtcrIxfVURbAeprkZGVuGjCEM8GeGrQLlC95YkIRQjzit7wCT4BodE.7HPmmsiXsPoeCJfCe7oLzO_lQ9VKZWTcIcDrLVl0YBnnRGIHk0-&amp;sig=12t5iv49l&amp;x=170&amp;y=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131034"/>
            <a:ext cx="2448272" cy="1281742"/>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467544" y="355303"/>
            <a:ext cx="4199611" cy="769441"/>
          </a:xfrm>
          <a:prstGeom prst="rect">
            <a:avLst/>
          </a:prstGeom>
          <a:noFill/>
        </p:spPr>
        <p:txBody>
          <a:bodyPr wrap="none" rtlCol="0">
            <a:spAutoFit/>
          </a:bodyPr>
          <a:lstStyle/>
          <a:p>
            <a:r>
              <a:rPr kumimoji="1" lang="en-US" altLang="ja-JP" sz="4400" dirty="0" smtClean="0">
                <a:latin typeface="メイリオ" panose="020B0604030504040204" pitchFamily="50" charset="-128"/>
                <a:ea typeface="メイリオ" panose="020B0604030504040204" pitchFamily="50" charset="-128"/>
                <a:cs typeface="メイリオ" panose="020B0604030504040204" pitchFamily="50" charset="-128"/>
              </a:rPr>
              <a:t>JAL(</a:t>
            </a:r>
            <a:r>
              <a:rPr kumimoji="1"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日本</a:t>
            </a:r>
            <a:r>
              <a:rPr lang="ja-JP" altLang="en-US" sz="4400" dirty="0" smtClean="0">
                <a:latin typeface="メイリオ" panose="020B0604030504040204" pitchFamily="50" charset="-128"/>
                <a:ea typeface="メイリオ" panose="020B0604030504040204" pitchFamily="50" charset="-128"/>
                <a:cs typeface="メイリオ" panose="020B0604030504040204" pitchFamily="50" charset="-128"/>
              </a:rPr>
              <a:t>航空</a:t>
            </a:r>
            <a:r>
              <a:rPr lang="ja-JP" altLang="en-US" sz="44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4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0" y="1088740"/>
            <a:ext cx="6444208" cy="108012"/>
          </a:xfrm>
          <a:prstGeom prst="rect">
            <a:avLst/>
          </a:prstGeom>
          <a:gradFill flip="none" rotWithShape="1">
            <a:gsLst>
              <a:gs pos="0">
                <a:srgbClr val="FF0000"/>
              </a:gs>
              <a:gs pos="50000">
                <a:srgbClr val="FF00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8" name="Picture 4" descr="http://msp.c.yimg.jp/yjimage?q=e.T8YFQXyLF3PdHbgUHlWt0ZfPuN7NC8oqDkLCf26wZeL76fQ56cOiN86MwJUMw5vpv2UE8LGkv1tOB5MXthBlWlrqEREJx2_.6ZiiVs5pwEOBVev0rVWatzAdGQlr_I&amp;sig=12r9meqcl&amp;x=170&amp;y=1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037670">
            <a:off x="7552278" y="5378588"/>
            <a:ext cx="1682879" cy="1385900"/>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539552" y="6444044"/>
            <a:ext cx="4572000" cy="369332"/>
          </a:xfrm>
          <a:prstGeom prst="rect">
            <a:avLst/>
          </a:prstGeom>
        </p:spPr>
        <p:txBody>
          <a:bodyPr>
            <a:spAutoFit/>
          </a:bodyPr>
          <a:lstStyle/>
          <a:p>
            <a:r>
              <a:rPr lang="en-US" altLang="ja-JP" u="sng" dirty="0">
                <a:hlinkClick r:id="rId5"/>
              </a:rPr>
              <a:t>http://diamond.jp/articles/-/</a:t>
            </a:r>
            <a:r>
              <a:rPr lang="en-US" altLang="ja-JP" u="sng" dirty="0" smtClean="0">
                <a:hlinkClick r:id="rId5"/>
              </a:rPr>
              <a:t>16623?page=2</a:t>
            </a:r>
            <a:endParaRPr lang="ja-JP" altLang="ja-JP" dirty="0"/>
          </a:p>
        </p:txBody>
      </p:sp>
    </p:spTree>
    <p:extLst>
      <p:ext uri="{BB962C8B-B14F-4D97-AF65-F5344CB8AC3E}">
        <p14:creationId xmlns:p14="http://schemas.microsoft.com/office/powerpoint/2010/main" val="3340613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612001" y="355303"/>
            <a:ext cx="7848431" cy="646331"/>
          </a:xfrm>
          <a:prstGeom prst="rect">
            <a:avLst/>
          </a:prstGeom>
          <a:noFill/>
        </p:spPr>
        <p:txBody>
          <a:bodyPr wrap="none" rtlCol="0">
            <a:spAutoFit/>
          </a:bodyPr>
          <a:lstStyle/>
          <a:p>
            <a:r>
              <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日本</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航空）は</a:t>
            </a:r>
            <a:r>
              <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2010</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年に</a:t>
            </a:r>
            <a:r>
              <a:rPr lang="ja-JP" altLang="en-US" sz="36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経営破綻</a:t>
            </a:r>
            <a:endParaRPr kumimoji="1" lang="ja-JP" altLang="en-US" sz="3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Picture 4" descr="http://msp.c.yimg.jp/yjimage?q=e.T8YFQXyLF3PdHbgUHlWt0ZfPuN7NC8oqDkLCf26wZeL76fQ56cOiN86MwJUMw5vpv2UE8LGkv1tOB5MXthBlWlrqEREJx2_.6ZiiVs5pwEOBVev0rVWatzAdGQlr_I&amp;sig=12r9meqcl&amp;x=170&amp;y=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037670">
            <a:off x="7552278" y="5378588"/>
            <a:ext cx="1682879" cy="1385900"/>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1079833" y="1484784"/>
            <a:ext cx="6984335" cy="1569660"/>
          </a:xfrm>
          <a:prstGeom prst="rect">
            <a:avLst/>
          </a:prstGeom>
        </p:spPr>
        <p:txBody>
          <a:bodyPr wrap="square">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コスト管理の甘さが指摘されてきたＪＡＬは、運行トラブルによる客離れとリーマン・ショックの影響を受け、</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2010</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年１月に会社更生法の適用を申請しました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。（経営破綻）</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068960"/>
            <a:ext cx="5076823"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4255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15616" y="2852936"/>
            <a:ext cx="7420429" cy="646331"/>
          </a:xfrm>
          <a:prstGeom prst="rect">
            <a:avLst/>
          </a:prstGeom>
          <a:noFill/>
        </p:spPr>
        <p:txBody>
          <a:bodyPr wrap="none" rtlCol="0">
            <a:spAutoFit/>
          </a:bodyPr>
          <a:lstStyle/>
          <a:p>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なぜ</a:t>
            </a:r>
            <a:r>
              <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JAL</a:t>
            </a: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は経営破綻したのか・・・</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7809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ext uri="{D42A27DB-BD31-4B8C-83A1-F6EECF244321}">
                <p14:modId xmlns:p14="http://schemas.microsoft.com/office/powerpoint/2010/main" val="4086291136"/>
              </p:ext>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4061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38889" y="611977"/>
            <a:ext cx="3057247" cy="584775"/>
          </a:xfrm>
          <a:prstGeom prst="rect">
            <a:avLst/>
          </a:prstGeom>
          <a:noFill/>
        </p:spPr>
        <p:txBody>
          <a:bodyPr wrap="non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７つの学習障害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7" name="図表 6"/>
          <p:cNvGraphicFramePr/>
          <p:nvPr>
            <p:extLst>
              <p:ext uri="{D42A27DB-BD31-4B8C-83A1-F6EECF244321}">
                <p14:modId xmlns:p14="http://schemas.microsoft.com/office/powerpoint/2010/main" val="3827695096"/>
              </p:ext>
            </p:extLst>
          </p:nvPr>
        </p:nvGraphicFramePr>
        <p:xfrm>
          <a:off x="827584" y="1520399"/>
          <a:ext cx="7488832"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1175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9512" y="116632"/>
            <a:ext cx="4259499" cy="584775"/>
          </a:xfrm>
          <a:prstGeom prst="rect">
            <a:avLst/>
          </a:prstGeom>
        </p:spPr>
        <p:txBody>
          <a:bodyPr wrap="none">
            <a:spAutoFit/>
          </a:bodyPr>
          <a:lstStyle/>
          <a:p>
            <a:pPr lvl="0"/>
            <a:r>
              <a:rPr lang="ja-JP" altLang="en-US" sz="3200" dirty="0"/>
              <a:t>１．「職務イコール自分」</a:t>
            </a:r>
            <a:endParaRPr lang="en-US" altLang="ja-JP" sz="3200" dirty="0"/>
          </a:p>
        </p:txBody>
      </p:sp>
      <p:sp>
        <p:nvSpPr>
          <p:cNvPr id="4" name="正方形/長方形 3"/>
          <p:cNvSpPr/>
          <p:nvPr/>
        </p:nvSpPr>
        <p:spPr>
          <a:xfrm>
            <a:off x="0" y="718985"/>
            <a:ext cx="9144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052736"/>
            <a:ext cx="20955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309900" y="1052736"/>
            <a:ext cx="3982180" cy="461665"/>
          </a:xfrm>
          <a:prstGeom prst="rect">
            <a:avLst/>
          </a:prstGeom>
          <a:solidFill>
            <a:schemeClr val="accent1">
              <a:lumMod val="20000"/>
              <a:lumOff val="80000"/>
            </a:schemeClr>
          </a:solid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機長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小川良のインタビュー</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683568" y="2348880"/>
            <a:ext cx="5328592" cy="2031325"/>
          </a:xfrm>
          <a:prstGeom prst="rect">
            <a:avLst/>
          </a:prstGeom>
        </p:spPr>
        <p:txBody>
          <a:bodyPr wrap="square">
            <a:spAutoFit/>
          </a:bodyPr>
          <a:lstStyle/>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いろいろ</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あったと思いますが、一つに</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はやはり会社の経営とパイロットの仕事というのを分けて考えていました。ＪＡＬ</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という大きな組織の中で、自分たちのやるべきことは、安全に、そしてお客様に喜んでいただくフライトをすることで、業績や利益は経営が考えるものだ、という意識がありました</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251520" y="1556792"/>
            <a:ext cx="6159080" cy="707886"/>
          </a:xfrm>
          <a:prstGeom prst="rect">
            <a:avLst/>
          </a:prstGeom>
        </p:spPr>
        <p:txBody>
          <a:bodyPr wrap="square">
            <a:spAutoFit/>
          </a:bodyPr>
          <a:lstStyle/>
          <a:p>
            <a:pPr algn="ctr"/>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年近く、ＪＡＬ一筋に働いてきて、小川自身は経営破綻の原因がどこにあったと考えて</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いますか。</a:t>
            </a:r>
            <a:endParaRPr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683568" y="6444044"/>
            <a:ext cx="6912768" cy="369332"/>
          </a:xfrm>
          <a:prstGeom prst="rect">
            <a:avLst/>
          </a:prstGeom>
        </p:spPr>
        <p:txBody>
          <a:bodyPr wrap="square">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http://diamond.jp/articles/-/16391?page=2</a:t>
            </a:r>
            <a:endParaRPr lang="ja-JP"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634711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674</TotalTime>
  <Words>1472</Words>
  <Application>Microsoft Office PowerPoint</Application>
  <PresentationFormat>画面に合わせる (4:3)</PresentationFormat>
  <Paragraphs>146</Paragraphs>
  <Slides>32</Slides>
  <Notes>1</Notes>
  <HiddenSlides>0</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Office ​​テーマ</vt:lpstr>
      <vt:lpstr>第２章　組織はかく思考する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第４章　輪読課題</dc:title>
  <dc:creator>miyuki</dc:creator>
  <cp:lastModifiedBy>miyuki</cp:lastModifiedBy>
  <cp:revision>55</cp:revision>
  <dcterms:created xsi:type="dcterms:W3CDTF">2014-05-14T04:06:39Z</dcterms:created>
  <dcterms:modified xsi:type="dcterms:W3CDTF">2014-10-02T04:44:08Z</dcterms:modified>
</cp:coreProperties>
</file>